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E2C5"/>
    <a:srgbClr val="FFCC99"/>
    <a:srgbClr val="CCFFFF"/>
    <a:srgbClr val="079279"/>
    <a:srgbClr val="64AE70"/>
    <a:srgbClr val="0000FF"/>
    <a:srgbClr val="FDC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90" autoAdjust="0"/>
    <p:restoredTop sz="94660"/>
  </p:normalViewPr>
  <p:slideViewPr>
    <p:cSldViewPr snapToGrid="0">
      <p:cViewPr>
        <p:scale>
          <a:sx n="66" d="100"/>
          <a:sy n="66" d="100"/>
        </p:scale>
        <p:origin x="32" y="-4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7183123"/>
            <a:ext cx="37307520" cy="1528064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3053043"/>
            <a:ext cx="32918400" cy="10596877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894-DE05-4472-AD90-29FC5F0BA5B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F178-7AD5-4862-9443-813807DC6A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13253E-CD7A-ECBF-E39B-1F1EB0EEC088}"/>
              </a:ext>
            </a:extLst>
          </p:cNvPr>
          <p:cNvSpPr/>
          <p:nvPr userDrawn="1"/>
        </p:nvSpPr>
        <p:spPr>
          <a:xfrm>
            <a:off x="4568" y="4172365"/>
            <a:ext cx="43878501" cy="38199804"/>
          </a:xfrm>
          <a:prstGeom prst="rect">
            <a:avLst/>
          </a:prstGeom>
          <a:gradFill>
            <a:gsLst>
              <a:gs pos="6000">
                <a:schemeClr val="accent5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36"/>
          </a:p>
        </p:txBody>
      </p:sp>
    </p:spTree>
    <p:extLst>
      <p:ext uri="{BB962C8B-B14F-4D97-AF65-F5344CB8AC3E}">
        <p14:creationId xmlns:p14="http://schemas.microsoft.com/office/powerpoint/2010/main" val="292009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894-DE05-4472-AD90-29FC5F0BA5B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F178-7AD5-4862-9443-813807DC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3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2336800"/>
            <a:ext cx="946404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2336800"/>
            <a:ext cx="2784348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894-DE05-4472-AD90-29FC5F0BA5B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F178-7AD5-4862-9443-813807DC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4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894-DE05-4472-AD90-29FC5F0BA5B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F178-7AD5-4862-9443-813807DC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1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10942333"/>
            <a:ext cx="37856160" cy="18257517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9372573"/>
            <a:ext cx="37856160" cy="9601197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894-DE05-4472-AD90-29FC5F0BA5B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F178-7AD5-4862-9443-813807DC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3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11684000"/>
            <a:ext cx="1865376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11684000"/>
            <a:ext cx="1865376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894-DE05-4472-AD90-29FC5F0BA5B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F178-7AD5-4862-9443-813807DC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7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336810"/>
            <a:ext cx="3785616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10759443"/>
            <a:ext cx="18568032" cy="527303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6032480"/>
            <a:ext cx="18568032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10759443"/>
            <a:ext cx="18659477" cy="527303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6032480"/>
            <a:ext cx="18659477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894-DE05-4472-AD90-29FC5F0BA5B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F178-7AD5-4862-9443-813807DC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8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894-DE05-4472-AD90-29FC5F0BA5B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F178-7AD5-4862-9443-813807DC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4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894-DE05-4472-AD90-29FC5F0BA5B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F178-7AD5-4862-9443-813807DC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8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926080"/>
            <a:ext cx="14156054" cy="1024128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6319530"/>
            <a:ext cx="22219920" cy="311912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3167360"/>
            <a:ext cx="14156054" cy="2439416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894-DE05-4472-AD90-29FC5F0BA5B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F178-7AD5-4862-9443-813807DC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0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926080"/>
            <a:ext cx="14156054" cy="1024128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6319530"/>
            <a:ext cx="22219920" cy="311912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3167360"/>
            <a:ext cx="14156054" cy="2439416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894-DE05-4472-AD90-29FC5F0BA5B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F178-7AD5-4862-9443-813807DC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1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2336810"/>
            <a:ext cx="3785616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11684000"/>
            <a:ext cx="3785616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4894-DE05-4472-AD90-29FC5F0BA5B6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40680650"/>
            <a:ext cx="148132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1F178-7AD5-4862-9443-813807DC6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3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9" Type="http://schemas.openxmlformats.org/officeDocument/2006/relationships/image" Target="../media/image27.emf"/><Relationship Id="rId21" Type="http://schemas.openxmlformats.org/officeDocument/2006/relationships/image" Target="../media/image17.png"/><Relationship Id="rId34" Type="http://schemas.openxmlformats.org/officeDocument/2006/relationships/image" Target="../media/image30.png"/><Relationship Id="rId42" Type="http://schemas.openxmlformats.org/officeDocument/2006/relationships/image" Target="../media/image30.emf"/><Relationship Id="rId47" Type="http://schemas.openxmlformats.org/officeDocument/2006/relationships/image" Target="../media/image35.emf"/><Relationship Id="rId50" Type="http://schemas.openxmlformats.org/officeDocument/2006/relationships/image" Target="../media/image38.png"/><Relationship Id="rId55" Type="http://schemas.openxmlformats.org/officeDocument/2006/relationships/image" Target="../media/image40.png"/><Relationship Id="rId63" Type="http://schemas.openxmlformats.org/officeDocument/2006/relationships/image" Target="../media/image48.png"/><Relationship Id="rId2" Type="http://schemas.openxmlformats.org/officeDocument/2006/relationships/image" Target="../media/image1.png"/><Relationship Id="rId16" Type="http://schemas.openxmlformats.org/officeDocument/2006/relationships/image" Target="../media/image10.emf"/><Relationship Id="rId29" Type="http://schemas.openxmlformats.org/officeDocument/2006/relationships/image" Target="../media/image23.png"/><Relationship Id="rId11" Type="http://schemas.openxmlformats.org/officeDocument/2006/relationships/image" Target="../media/image6.png"/><Relationship Id="rId24" Type="http://schemas.openxmlformats.org/officeDocument/2006/relationships/image" Target="../media/image18.png"/><Relationship Id="rId32" Type="http://schemas.openxmlformats.org/officeDocument/2006/relationships/image" Target="../media/image24.png"/><Relationship Id="rId37" Type="http://schemas.openxmlformats.org/officeDocument/2006/relationships/image" Target="../media/image25.emf"/><Relationship Id="rId40" Type="http://schemas.openxmlformats.org/officeDocument/2006/relationships/image" Target="../media/image28.png"/><Relationship Id="rId45" Type="http://schemas.openxmlformats.org/officeDocument/2006/relationships/image" Target="../media/image33.emf"/><Relationship Id="rId53" Type="http://schemas.openxmlformats.org/officeDocument/2006/relationships/image" Target="../media/image44.png"/><Relationship Id="rId58" Type="http://schemas.openxmlformats.org/officeDocument/2006/relationships/image" Target="../media/image42.jpg"/><Relationship Id="rId66" Type="http://schemas.openxmlformats.org/officeDocument/2006/relationships/image" Target="../media/image51.png"/><Relationship Id="rId61" Type="http://schemas.openxmlformats.org/officeDocument/2006/relationships/image" Target="../media/image45.emf"/><Relationship Id="rId19" Type="http://schemas.openxmlformats.org/officeDocument/2006/relationships/image" Target="../media/image13.emf"/><Relationship Id="rId14" Type="http://schemas.openxmlformats.org/officeDocument/2006/relationships/image" Target="../media/image8.emf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17.emf"/><Relationship Id="rId35" Type="http://schemas.openxmlformats.org/officeDocument/2006/relationships/image" Target="../media/image31.png"/><Relationship Id="rId43" Type="http://schemas.openxmlformats.org/officeDocument/2006/relationships/image" Target="../media/image31.emf"/><Relationship Id="rId48" Type="http://schemas.openxmlformats.org/officeDocument/2006/relationships/image" Target="../media/image36.emf"/><Relationship Id="rId56" Type="http://schemas.openxmlformats.org/officeDocument/2006/relationships/image" Target="../media/image41.png"/><Relationship Id="rId64" Type="http://schemas.openxmlformats.org/officeDocument/2006/relationships/image" Target="../media/image49.png"/><Relationship Id="rId8" Type="http://schemas.openxmlformats.org/officeDocument/2006/relationships/image" Target="../media/image3.png"/><Relationship Id="rId51" Type="http://schemas.openxmlformats.org/officeDocument/2006/relationships/image" Target="../media/image47.png"/><Relationship Id="rId12" Type="http://schemas.openxmlformats.org/officeDocument/2006/relationships/image" Target="../media/image7.png"/><Relationship Id="rId17" Type="http://schemas.openxmlformats.org/officeDocument/2006/relationships/image" Target="../media/image11.emf"/><Relationship Id="rId25" Type="http://schemas.openxmlformats.org/officeDocument/2006/relationships/image" Target="../media/image15.emf"/><Relationship Id="rId33" Type="http://schemas.openxmlformats.org/officeDocument/2006/relationships/image" Target="../media/image27.png"/><Relationship Id="rId38" Type="http://schemas.openxmlformats.org/officeDocument/2006/relationships/image" Target="../media/image26.emf"/><Relationship Id="rId46" Type="http://schemas.openxmlformats.org/officeDocument/2006/relationships/image" Target="../media/image34.emf"/><Relationship Id="rId59" Type="http://schemas.openxmlformats.org/officeDocument/2006/relationships/image" Target="../media/image43.emf"/><Relationship Id="rId67" Type="http://schemas.openxmlformats.org/officeDocument/2006/relationships/image" Target="../media/image52.png"/><Relationship Id="rId20" Type="http://schemas.openxmlformats.org/officeDocument/2006/relationships/image" Target="../media/image14.emf"/><Relationship Id="rId41" Type="http://schemas.openxmlformats.org/officeDocument/2006/relationships/image" Target="../media/image29.png"/><Relationship Id="rId54" Type="http://schemas.openxmlformats.org/officeDocument/2006/relationships/image" Target="../media/image45.png"/><Relationship Id="rId6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5" Type="http://schemas.openxmlformats.org/officeDocument/2006/relationships/image" Target="../media/image9.emf"/><Relationship Id="rId23" Type="http://schemas.openxmlformats.org/officeDocument/2006/relationships/image" Target="../media/image19.png"/><Relationship Id="rId28" Type="http://schemas.openxmlformats.org/officeDocument/2006/relationships/image" Target="../media/image22.png"/><Relationship Id="rId36" Type="http://schemas.openxmlformats.org/officeDocument/2006/relationships/image" Target="../media/image32.png"/><Relationship Id="rId49" Type="http://schemas.openxmlformats.org/officeDocument/2006/relationships/image" Target="../media/image37.emf"/><Relationship Id="rId57" Type="http://schemas.microsoft.com/office/2007/relationships/hdphoto" Target="../media/hdphoto1.wdp"/><Relationship Id="rId10" Type="http://schemas.openxmlformats.org/officeDocument/2006/relationships/image" Target="../media/image4.png"/><Relationship Id="rId31" Type="http://schemas.openxmlformats.org/officeDocument/2006/relationships/image" Target="../media/image20.png"/><Relationship Id="rId44" Type="http://schemas.openxmlformats.org/officeDocument/2006/relationships/image" Target="../media/image32.emf"/><Relationship Id="rId52" Type="http://schemas.openxmlformats.org/officeDocument/2006/relationships/image" Target="../media/image39.png"/><Relationship Id="rId60" Type="http://schemas.openxmlformats.org/officeDocument/2006/relationships/image" Target="../media/image44.emf"/><Relationship Id="rId65" Type="http://schemas.openxmlformats.org/officeDocument/2006/relationships/image" Target="../media/image50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CF15DE-DF3F-33DC-1876-C7D508784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0"/>
            <a:ext cx="43878501" cy="52891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C7DA4B-271F-5C26-0D00-342CB10391D0}"/>
              </a:ext>
            </a:extLst>
          </p:cNvPr>
          <p:cNvSpPr txBox="1"/>
          <p:nvPr/>
        </p:nvSpPr>
        <p:spPr>
          <a:xfrm>
            <a:off x="9816420" y="2811291"/>
            <a:ext cx="300258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00" b="1" dirty="0">
                <a:solidFill>
                  <a:schemeClr val="bg1"/>
                </a:solidFill>
              </a:rPr>
              <a:t>Structure-Preserving Model Order Reduction (SP-MOR)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4747E-9945-2266-B3A5-93D6FC0EC866}"/>
              </a:ext>
            </a:extLst>
          </p:cNvPr>
          <p:cNvSpPr txBox="1"/>
          <p:nvPr/>
        </p:nvSpPr>
        <p:spPr>
          <a:xfrm>
            <a:off x="7803715" y="4594426"/>
            <a:ext cx="33789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I. Tezaur</a:t>
            </a:r>
            <a:r>
              <a:rPr lang="en-US" sz="6600" baseline="30000" dirty="0"/>
              <a:t>1</a:t>
            </a:r>
            <a:r>
              <a:rPr lang="en-US" sz="6600" dirty="0"/>
              <a:t>, P. Bochev</a:t>
            </a:r>
            <a:r>
              <a:rPr lang="en-US" sz="6600" baseline="30000" dirty="0"/>
              <a:t>1</a:t>
            </a:r>
            <a:r>
              <a:rPr lang="en-US" sz="6600" dirty="0"/>
              <a:t>, P. Kuberry</a:t>
            </a:r>
            <a:r>
              <a:rPr lang="en-US" sz="6600" baseline="30000" dirty="0"/>
              <a:t>1</a:t>
            </a:r>
            <a:r>
              <a:rPr lang="en-US" sz="6600" dirty="0"/>
              <a:t>, A. Gruber</a:t>
            </a:r>
            <a:r>
              <a:rPr lang="en-US" sz="6600" baseline="30000" dirty="0"/>
              <a:t>1</a:t>
            </a:r>
            <a:r>
              <a:rPr lang="en-US" sz="6600" dirty="0"/>
              <a:t>, C. Eldred</a:t>
            </a:r>
            <a:r>
              <a:rPr lang="en-US" sz="6600" baseline="30000" dirty="0"/>
              <a:t>1</a:t>
            </a:r>
            <a:r>
              <a:rPr lang="en-US" sz="6600" dirty="0"/>
              <a:t>, E. Parish</a:t>
            </a:r>
            <a:r>
              <a:rPr lang="en-US" sz="6600" baseline="30000" dirty="0"/>
              <a:t>1</a:t>
            </a:r>
            <a:r>
              <a:rPr lang="en-US" sz="6600" dirty="0"/>
              <a:t>, P. Blonigan</a:t>
            </a:r>
            <a:r>
              <a:rPr lang="en-US" sz="6600" baseline="30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3704E9-0531-0376-BFFD-CA1514B5ADC2}"/>
                  </a:ext>
                </a:extLst>
              </p:cNvPr>
              <p:cNvSpPr txBox="1"/>
              <p:nvPr/>
            </p:nvSpPr>
            <p:spPr>
              <a:xfrm>
                <a:off x="2742248" y="1764820"/>
                <a:ext cx="3080267" cy="2583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6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6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  <m:sup>
                              <m:r>
                                <a:rPr lang="en-US" sz="6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sz="6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nary>
                    </m:oMath>
                  </m:oMathPara>
                </a14:m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3704E9-0531-0376-BFFD-CA1514B5A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248" y="1764820"/>
                <a:ext cx="3080267" cy="25832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B76990E-9DE4-6CDF-0FC8-F7D0A7B7CC78}"/>
              </a:ext>
            </a:extLst>
          </p:cNvPr>
          <p:cNvSpPr/>
          <p:nvPr/>
        </p:nvSpPr>
        <p:spPr>
          <a:xfrm>
            <a:off x="29520189" y="29177986"/>
            <a:ext cx="13661077" cy="63822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6032E8-272D-C48A-4D23-A1B990EE9035}"/>
              </a:ext>
            </a:extLst>
          </p:cNvPr>
          <p:cNvSpPr/>
          <p:nvPr/>
        </p:nvSpPr>
        <p:spPr>
          <a:xfrm>
            <a:off x="14986324" y="6123830"/>
            <a:ext cx="13973475" cy="358148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E5969B-9175-8225-94F0-BB7CAC874423}"/>
              </a:ext>
            </a:extLst>
          </p:cNvPr>
          <p:cNvSpPr/>
          <p:nvPr/>
        </p:nvSpPr>
        <p:spPr>
          <a:xfrm>
            <a:off x="709934" y="6123831"/>
            <a:ext cx="13716000" cy="98985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E13AE3-E07F-F998-592A-3FC86B7CF771}"/>
              </a:ext>
            </a:extLst>
          </p:cNvPr>
          <p:cNvSpPr/>
          <p:nvPr/>
        </p:nvSpPr>
        <p:spPr>
          <a:xfrm>
            <a:off x="29526198" y="6123828"/>
            <a:ext cx="13655068" cy="2267271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41B877-C324-9D8E-0917-118F1F30EC33}"/>
              </a:ext>
            </a:extLst>
          </p:cNvPr>
          <p:cNvSpPr txBox="1"/>
          <p:nvPr/>
        </p:nvSpPr>
        <p:spPr>
          <a:xfrm>
            <a:off x="4065440" y="6303980"/>
            <a:ext cx="8356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Motivation and Role in M2dt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DB5E55-A3DE-A916-25F3-B552CE23F788}"/>
              </a:ext>
            </a:extLst>
          </p:cNvPr>
          <p:cNvSpPr txBox="1"/>
          <p:nvPr/>
        </p:nvSpPr>
        <p:spPr>
          <a:xfrm>
            <a:off x="31441491" y="6245827"/>
            <a:ext cx="1017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Ongoing and Future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94B38-D211-BFAD-CD7E-E63BAD939C00}"/>
              </a:ext>
            </a:extLst>
          </p:cNvPr>
          <p:cNvSpPr txBox="1"/>
          <p:nvPr/>
        </p:nvSpPr>
        <p:spPr>
          <a:xfrm>
            <a:off x="11203522" y="1952493"/>
            <a:ext cx="19791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M2dt: Multifaceted Mathematics for Predictive Digital Twins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D204D1A-E9D3-1F8D-34AB-46514B28FE96}"/>
              </a:ext>
            </a:extLst>
          </p:cNvPr>
          <p:cNvSpPr txBox="1"/>
          <p:nvPr/>
        </p:nvSpPr>
        <p:spPr>
          <a:xfrm>
            <a:off x="864565" y="7072000"/>
            <a:ext cx="13361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order to be </a:t>
            </a:r>
            <a:r>
              <a:rPr lang="en-US" sz="2800" b="1" dirty="0"/>
              <a:t>reliable predictive tools </a:t>
            </a:r>
            <a:r>
              <a:rPr lang="en-US" sz="2800" dirty="0"/>
              <a:t>within </a:t>
            </a:r>
            <a:r>
              <a:rPr lang="en-US" sz="2800" b="1" dirty="0"/>
              <a:t>digital twin </a:t>
            </a:r>
            <a:r>
              <a:rPr lang="en-US" sz="2800" dirty="0"/>
              <a:t>workflows, reduced order models (ROMs) &amp; surrogates must preserve </a:t>
            </a:r>
            <a:r>
              <a:rPr lang="en-US" sz="2800" b="1" dirty="0"/>
              <a:t>key properties </a:t>
            </a:r>
            <a:r>
              <a:rPr lang="en-US" sz="2800" dirty="0"/>
              <a:t>of underlying PDEs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D1613E-4C13-D1C5-B41A-4D98C63816FB}"/>
              </a:ext>
            </a:extLst>
          </p:cNvPr>
          <p:cNvSpPr txBox="1"/>
          <p:nvPr/>
        </p:nvSpPr>
        <p:spPr>
          <a:xfrm>
            <a:off x="2388680" y="8240155"/>
            <a:ext cx="10283694" cy="523220"/>
          </a:xfrm>
          <a:prstGeom prst="rect">
            <a:avLst/>
          </a:prstGeom>
          <a:solidFill>
            <a:srgbClr val="FDCFED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ROMs in general do </a:t>
            </a:r>
            <a:r>
              <a:rPr lang="en-US" sz="2800" b="1" dirty="0"/>
              <a:t>NOT</a:t>
            </a:r>
            <a:r>
              <a:rPr lang="en-US" sz="2800" dirty="0"/>
              <a:t> automatically inherit these properties!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C58668-D373-4618-265E-8C88173005DF}"/>
              </a:ext>
            </a:extLst>
          </p:cNvPr>
          <p:cNvSpPr txBox="1"/>
          <p:nvPr/>
        </p:nvSpPr>
        <p:spPr>
          <a:xfrm>
            <a:off x="1053127" y="9195397"/>
            <a:ext cx="4814535" cy="193899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Objective (under RT2.2 of M2dt): </a:t>
            </a:r>
            <a:r>
              <a:rPr lang="en-US" sz="2400" dirty="0"/>
              <a:t>develop </a:t>
            </a:r>
            <a:r>
              <a:rPr lang="en-US" sz="2400" b="1" dirty="0"/>
              <a:t>new property-preserving MOR methods </a:t>
            </a:r>
            <a:r>
              <a:rPr lang="en-US" sz="2400" dirty="0"/>
              <a:t>to mirror the </a:t>
            </a:r>
            <a:r>
              <a:rPr lang="en-US" sz="2400" b="1" dirty="0"/>
              <a:t>properties</a:t>
            </a:r>
            <a:r>
              <a:rPr lang="en-US" sz="2400" dirty="0"/>
              <a:t> of established </a:t>
            </a:r>
            <a:r>
              <a:rPr lang="en-US" sz="2400" b="1" dirty="0"/>
              <a:t>compatible discretization methods</a:t>
            </a:r>
            <a:r>
              <a:rPr lang="en-US" sz="2400" dirty="0"/>
              <a:t> for FOMs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B12B65-26C3-4D85-F459-BF7BAA445CDE}"/>
              </a:ext>
            </a:extLst>
          </p:cNvPr>
          <p:cNvSpPr txBox="1"/>
          <p:nvPr/>
        </p:nvSpPr>
        <p:spPr>
          <a:xfrm>
            <a:off x="1401786" y="11617363"/>
            <a:ext cx="1371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3 research themes</a:t>
            </a:r>
            <a:r>
              <a:rPr lang="en-US" sz="2800" dirty="0"/>
              <a:t> are pursued using the following </a:t>
            </a:r>
            <a:r>
              <a:rPr lang="en-US" sz="2800" b="1" dirty="0"/>
              <a:t>6 methods </a:t>
            </a:r>
            <a:r>
              <a:rPr lang="en-US" sz="2800" dirty="0"/>
              <a:t>and their combination: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7DB6DE-7801-638F-6936-893933457ED0}"/>
              </a:ext>
            </a:extLst>
          </p:cNvPr>
          <p:cNvSpPr txBox="1"/>
          <p:nvPr/>
        </p:nvSpPr>
        <p:spPr>
          <a:xfrm>
            <a:off x="31035905" y="29266632"/>
            <a:ext cx="1017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Potential Impact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E00CFA-D09F-786F-950C-3877E65714DB}"/>
              </a:ext>
            </a:extLst>
          </p:cNvPr>
          <p:cNvSpPr txBox="1"/>
          <p:nvPr/>
        </p:nvSpPr>
        <p:spPr>
          <a:xfrm>
            <a:off x="15768378" y="6213535"/>
            <a:ext cx="1252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Geometric Property Preservation: Hamiltonian SP-MOR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DD6885-7DA3-D8F5-B33A-3BB47695803A}"/>
                  </a:ext>
                </a:extLst>
              </p:cNvPr>
              <p:cNvSpPr txBox="1"/>
              <p:nvPr/>
            </p:nvSpPr>
            <p:spPr>
              <a:xfrm>
                <a:off x="15471752" y="7169564"/>
                <a:ext cx="1151618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u="sng" dirty="0">
                    <a:solidFill>
                      <a:srgbClr val="07927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Hamiltonian system:</a:t>
                </a:r>
                <a:r>
                  <a:rPr lang="en-US" sz="3200" dirty="0">
                    <a:solidFill>
                      <a:srgbClr val="07927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en-U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∇H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sz="3200" b="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DD6885-7DA3-D8F5-B33A-3BB476958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752" y="7169564"/>
                <a:ext cx="11516182" cy="584775"/>
              </a:xfrm>
              <a:prstGeom prst="rect">
                <a:avLst/>
              </a:prstGeom>
              <a:blipFill>
                <a:blip r:embed="rId8"/>
                <a:stretch>
                  <a:fillRect l="-132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3DF7FBD3-D74F-11B8-53CE-BBB08B9D320A}"/>
              </a:ext>
            </a:extLst>
          </p:cNvPr>
          <p:cNvSpPr txBox="1"/>
          <p:nvPr/>
        </p:nvSpPr>
        <p:spPr>
          <a:xfrm>
            <a:off x="24604606" y="7378340"/>
            <a:ext cx="66755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Drawing courtesy of P. J. Morrison.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E5CA4D6-30E0-AE6B-9C82-E3652FF18C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764" y="7654153"/>
            <a:ext cx="5854700" cy="500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9686DA-DB73-B930-66E4-9E98908F1A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625" y="42532373"/>
            <a:ext cx="2489179" cy="958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0A71A9-1FFF-4E83-7D42-CF62F18326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" y="42532373"/>
            <a:ext cx="1552032" cy="389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8671A-24BE-2FE5-11BD-4728B3BE9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63" y="43088968"/>
            <a:ext cx="1440276" cy="417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090DB0-AA77-C265-4B65-FB1B7E245029}"/>
              </a:ext>
            </a:extLst>
          </p:cNvPr>
          <p:cNvSpPr txBox="1"/>
          <p:nvPr/>
        </p:nvSpPr>
        <p:spPr>
          <a:xfrm>
            <a:off x="2572238" y="42532373"/>
            <a:ext cx="65005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Sandia National Laboratories is a </a:t>
            </a:r>
            <a:r>
              <a:rPr lang="en-US" sz="1100" b="0" i="0" kern="1200" dirty="0" err="1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multimission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B52EE-8EF3-994A-464D-62F3653B00E9}"/>
              </a:ext>
            </a:extLst>
          </p:cNvPr>
          <p:cNvSpPr/>
          <p:nvPr/>
        </p:nvSpPr>
        <p:spPr>
          <a:xfrm>
            <a:off x="709934" y="16435683"/>
            <a:ext cx="13716000" cy="255030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F80D80-F1F6-197B-2302-EAA34443A020}"/>
              </a:ext>
            </a:extLst>
          </p:cNvPr>
          <p:cNvSpPr txBox="1"/>
          <p:nvPr/>
        </p:nvSpPr>
        <p:spPr>
          <a:xfrm>
            <a:off x="35384676" y="36089744"/>
            <a:ext cx="8356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References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24EF9B-3008-8DA7-2D77-8BB70F0DE334}"/>
              </a:ext>
            </a:extLst>
          </p:cNvPr>
          <p:cNvSpPr txBox="1"/>
          <p:nvPr/>
        </p:nvSpPr>
        <p:spPr>
          <a:xfrm>
            <a:off x="9227735" y="42548175"/>
            <a:ext cx="26102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/>
              <a:t>1</a:t>
            </a:r>
            <a:r>
              <a:rPr lang="en-US" sz="2800" dirty="0"/>
              <a:t> Sandia National Laboratories.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17AFF5-997E-8112-6173-D9322105B736}"/>
              </a:ext>
            </a:extLst>
          </p:cNvPr>
          <p:cNvSpPr/>
          <p:nvPr/>
        </p:nvSpPr>
        <p:spPr>
          <a:xfrm>
            <a:off x="29520189" y="35941728"/>
            <a:ext cx="13661077" cy="59969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29D550A8-9861-7465-9028-56F8778E01F9}"/>
              </a:ext>
            </a:extLst>
          </p:cNvPr>
          <p:cNvSpPr txBox="1"/>
          <p:nvPr/>
        </p:nvSpPr>
        <p:spPr>
          <a:xfrm>
            <a:off x="1072627" y="17515861"/>
            <a:ext cx="835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79279"/>
                </a:solidFill>
              </a:rPr>
              <a:t>Energy-stable dynamical system: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64B0311-4CA6-8B17-1770-82673C7936F4}"/>
              </a:ext>
            </a:extLst>
          </p:cNvPr>
          <p:cNvSpPr txBox="1"/>
          <p:nvPr/>
        </p:nvSpPr>
        <p:spPr>
          <a:xfrm>
            <a:off x="244328" y="16612229"/>
            <a:ext cx="14077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Geometric Property Preservation: Energy-Stable MOR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D7BE5CAD-8CD3-1E06-EA94-6C0B196D24C0}"/>
              </a:ext>
            </a:extLst>
          </p:cNvPr>
          <p:cNvSpPr txBox="1"/>
          <p:nvPr/>
        </p:nvSpPr>
        <p:spPr>
          <a:xfrm>
            <a:off x="1072627" y="19720356"/>
            <a:ext cx="1275643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Traditional MOR </a:t>
            </a:r>
            <a:r>
              <a:rPr lang="en-US" sz="3200" dirty="0"/>
              <a:t>approaches are </a:t>
            </a:r>
            <a:r>
              <a:rPr lang="en-US" sz="3200" b="1" dirty="0"/>
              <a:t>NOT</a:t>
            </a:r>
            <a:r>
              <a:rPr lang="en-US" sz="3200" dirty="0"/>
              <a:t> automatically </a:t>
            </a:r>
            <a:r>
              <a:rPr lang="en-US" sz="3200" b="1" dirty="0"/>
              <a:t>energy-stable </a:t>
            </a:r>
            <a:r>
              <a:rPr lang="en-US" sz="3200" dirty="0"/>
              <a:t>[1].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80C7F43A-1124-4C0E-D031-406B58C7BE8E}"/>
              </a:ext>
            </a:extLst>
          </p:cNvPr>
          <p:cNvSpPr txBox="1"/>
          <p:nvPr/>
        </p:nvSpPr>
        <p:spPr>
          <a:xfrm>
            <a:off x="1028501" y="23778933"/>
            <a:ext cx="13259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Technical details: </a:t>
            </a:r>
            <a:r>
              <a:rPr lang="en-US" sz="2800" dirty="0"/>
              <a:t>learn a ROM of the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5B0FCAA-5135-792E-A7B8-D3C9B0EA99FD}"/>
                  </a:ext>
                </a:extLst>
              </p:cNvPr>
              <p:cNvSpPr txBox="1"/>
              <p:nvPr/>
            </p:nvSpPr>
            <p:spPr>
              <a:xfrm>
                <a:off x="1024216" y="24503012"/>
                <a:ext cx="13259203" cy="966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Key idea: </a:t>
                </a:r>
                <a:r>
                  <a:rPr lang="en-US" sz="2800" dirty="0"/>
                  <a:t>construct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acc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to be positive definite by parametrizing it with a skew-symmetric and a  symmetric positive definite (SPD) matrix</a:t>
                </a:r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55B0FCAA-5135-792E-A7B8-D3C9B0EA9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16" y="24503012"/>
                <a:ext cx="13259203" cy="966931"/>
              </a:xfrm>
              <a:prstGeom prst="rect">
                <a:avLst/>
              </a:prstGeom>
              <a:blipFill>
                <a:blip r:embed="rId13"/>
                <a:stretch>
                  <a:fillRect l="-920" t="-5063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7" name="Picture 206">
            <a:extLst>
              <a:ext uri="{FF2B5EF4-FFF2-40B4-BE49-F238E27FC236}">
                <a16:creationId xmlns:a16="http://schemas.microsoft.com/office/drawing/2014/main" id="{21826D3B-51A7-407D-C530-8A423D1D9C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50843" y="23609422"/>
            <a:ext cx="2230889" cy="6701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1311921-0C13-E1D6-859B-A0E60E514B39}"/>
              </a:ext>
            </a:extLst>
          </p:cNvPr>
          <p:cNvGrpSpPr/>
          <p:nvPr/>
        </p:nvGrpSpPr>
        <p:grpSpPr>
          <a:xfrm>
            <a:off x="1542338" y="27392903"/>
            <a:ext cx="13259203" cy="518928"/>
            <a:chOff x="-3160312" y="22879144"/>
            <a:chExt cx="13259203" cy="518928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765A575F-37A0-D170-CE78-2268C3D9EFF7}"/>
                </a:ext>
              </a:extLst>
            </p:cNvPr>
            <p:cNvSpPr txBox="1"/>
            <p:nvPr/>
          </p:nvSpPr>
          <p:spPr>
            <a:xfrm>
              <a:off x="-3160312" y="22936407"/>
              <a:ext cx="13259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Resulting ROMs are provably stable since  </a:t>
              </a:r>
            </a:p>
          </p:txBody>
        </p:sp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21AA5F96-7CE8-D30A-528B-25001078C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434805" y="22879144"/>
              <a:ext cx="1776444" cy="430653"/>
            </a:xfrm>
            <a:prstGeom prst="rect">
              <a:avLst/>
            </a:prstGeom>
          </p:spPr>
        </p:pic>
      </p:grpSp>
      <p:sp>
        <p:nvSpPr>
          <p:cNvPr id="214" name="TextBox 213">
            <a:extLst>
              <a:ext uri="{FF2B5EF4-FFF2-40B4-BE49-F238E27FC236}">
                <a16:creationId xmlns:a16="http://schemas.microsoft.com/office/drawing/2014/main" id="{60E0A817-F27E-354D-A8F4-A2F1E647D532}"/>
              </a:ext>
            </a:extLst>
          </p:cNvPr>
          <p:cNvSpPr txBox="1"/>
          <p:nvPr/>
        </p:nvSpPr>
        <p:spPr>
          <a:xfrm>
            <a:off x="1033345" y="28077665"/>
            <a:ext cx="13259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Learning approach:  </a:t>
            </a:r>
            <a:r>
              <a:rPr lang="en-US" sz="2800" dirty="0"/>
              <a:t>parameterize the operators with neural networks [3-4]</a:t>
            </a:r>
          </a:p>
        </p:txBody>
      </p: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E9837222-3614-B986-C2C4-821BA3937830}"/>
              </a:ext>
            </a:extLst>
          </p:cNvPr>
          <p:cNvGrpSpPr/>
          <p:nvPr/>
        </p:nvGrpSpPr>
        <p:grpSpPr>
          <a:xfrm>
            <a:off x="2856533" y="25785746"/>
            <a:ext cx="8326954" cy="1417205"/>
            <a:chOff x="3280705" y="27896444"/>
            <a:chExt cx="8326954" cy="1417205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EBC691D0-0978-D2F1-6BD6-6B780CD689E2}"/>
                </a:ext>
              </a:extLst>
            </p:cNvPr>
            <p:cNvSpPr txBox="1"/>
            <p:nvPr/>
          </p:nvSpPr>
          <p:spPr>
            <a:xfrm>
              <a:off x="5612068" y="28789930"/>
              <a:ext cx="31025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Skew-symmetric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970603C2-5ABE-2FC5-7F6D-95FE16EB0220}"/>
                </a:ext>
              </a:extLst>
            </p:cNvPr>
            <p:cNvSpPr txBox="1"/>
            <p:nvPr/>
          </p:nvSpPr>
          <p:spPr>
            <a:xfrm>
              <a:off x="9745424" y="28790429"/>
              <a:ext cx="17787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SPD</a:t>
              </a:r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EDD008D6-6EAD-FD3F-4C58-186FB599E4FB}"/>
                </a:ext>
              </a:extLst>
            </p:cNvPr>
            <p:cNvCxnSpPr/>
            <p:nvPr/>
          </p:nvCxnSpPr>
          <p:spPr>
            <a:xfrm flipV="1">
              <a:off x="6628205" y="28466326"/>
              <a:ext cx="0" cy="3774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8860537E-358B-40CB-103D-9B6770E163CE}"/>
                </a:ext>
              </a:extLst>
            </p:cNvPr>
            <p:cNvCxnSpPr/>
            <p:nvPr/>
          </p:nvCxnSpPr>
          <p:spPr>
            <a:xfrm flipV="1">
              <a:off x="10183009" y="28380098"/>
              <a:ext cx="0" cy="37742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5D28B573-5BB8-BBF1-B804-B8271810D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280705" y="27896444"/>
              <a:ext cx="8326954" cy="644289"/>
            </a:xfrm>
            <a:prstGeom prst="rect">
              <a:avLst/>
            </a:prstGeom>
          </p:spPr>
        </p:pic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A7330AB-C58B-0071-1D6B-475B2A5EA748}"/>
              </a:ext>
            </a:extLst>
          </p:cNvPr>
          <p:cNvGrpSpPr/>
          <p:nvPr/>
        </p:nvGrpSpPr>
        <p:grpSpPr>
          <a:xfrm>
            <a:off x="3017461" y="29020205"/>
            <a:ext cx="7832028" cy="2146735"/>
            <a:chOff x="16973389" y="17339052"/>
            <a:chExt cx="7832028" cy="2146735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01ECC603-BE31-F76E-856A-049C356BCC63}"/>
                </a:ext>
              </a:extLst>
            </p:cNvPr>
            <p:cNvSpPr/>
            <p:nvPr/>
          </p:nvSpPr>
          <p:spPr>
            <a:xfrm>
              <a:off x="17581148" y="17741666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5AB37E0-1B0C-E0B9-970F-810026ED0AAA}"/>
                </a:ext>
              </a:extLst>
            </p:cNvPr>
            <p:cNvSpPr/>
            <p:nvPr/>
          </p:nvSpPr>
          <p:spPr>
            <a:xfrm>
              <a:off x="17581148" y="18134810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013F9F3F-BE88-3260-236A-CDA71A7A082F}"/>
                </a:ext>
              </a:extLst>
            </p:cNvPr>
            <p:cNvSpPr/>
            <p:nvPr/>
          </p:nvSpPr>
          <p:spPr>
            <a:xfrm>
              <a:off x="17581148" y="18532717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EB6CBC6-761F-7857-A03A-E7CE6EE8E4C1}"/>
                </a:ext>
              </a:extLst>
            </p:cNvPr>
            <p:cNvSpPr/>
            <p:nvPr/>
          </p:nvSpPr>
          <p:spPr>
            <a:xfrm>
              <a:off x="17942858" y="17509855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4F620534-6F5A-4A7F-4643-804CE7737D70}"/>
                </a:ext>
              </a:extLst>
            </p:cNvPr>
            <p:cNvSpPr/>
            <p:nvPr/>
          </p:nvSpPr>
          <p:spPr>
            <a:xfrm>
              <a:off x="17942858" y="17902999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E544120A-0E17-D827-A684-A86BC36EABBB}"/>
                </a:ext>
              </a:extLst>
            </p:cNvPr>
            <p:cNvSpPr/>
            <p:nvPr/>
          </p:nvSpPr>
          <p:spPr>
            <a:xfrm>
              <a:off x="17942858" y="18300906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D2DB6EAA-03EC-E1A6-9325-161F15067436}"/>
                </a:ext>
              </a:extLst>
            </p:cNvPr>
            <p:cNvSpPr/>
            <p:nvPr/>
          </p:nvSpPr>
          <p:spPr>
            <a:xfrm>
              <a:off x="17942858" y="18743427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4C01D33C-D1A4-2F1B-0B7A-DFE2E31AB91B}"/>
                </a:ext>
              </a:extLst>
            </p:cNvPr>
            <p:cNvSpPr/>
            <p:nvPr/>
          </p:nvSpPr>
          <p:spPr>
            <a:xfrm>
              <a:off x="18304568" y="17508568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F74476A1-33A6-F427-CD8D-FD06C89797E6}"/>
                </a:ext>
              </a:extLst>
            </p:cNvPr>
            <p:cNvSpPr/>
            <p:nvPr/>
          </p:nvSpPr>
          <p:spPr>
            <a:xfrm>
              <a:off x="18304568" y="17901712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CB999795-023B-0F3E-D485-9F39C828A7B4}"/>
                </a:ext>
              </a:extLst>
            </p:cNvPr>
            <p:cNvSpPr/>
            <p:nvPr/>
          </p:nvSpPr>
          <p:spPr>
            <a:xfrm>
              <a:off x="18304568" y="18299619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28C94458-7A19-702F-AB56-0F2338947D94}"/>
                </a:ext>
              </a:extLst>
            </p:cNvPr>
            <p:cNvSpPr/>
            <p:nvPr/>
          </p:nvSpPr>
          <p:spPr>
            <a:xfrm>
              <a:off x="18304568" y="18742140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74808D3C-0648-07E5-4A24-5C8737E80F6E}"/>
                </a:ext>
              </a:extLst>
            </p:cNvPr>
            <p:cNvSpPr/>
            <p:nvPr/>
          </p:nvSpPr>
          <p:spPr>
            <a:xfrm>
              <a:off x="18819492" y="17458173"/>
              <a:ext cx="1442802" cy="14428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972470AF-CD41-F336-F512-3E7DBFC6DAD0}"/>
                </a:ext>
              </a:extLst>
            </p:cNvPr>
            <p:cNvSpPr/>
            <p:nvPr/>
          </p:nvSpPr>
          <p:spPr>
            <a:xfrm>
              <a:off x="18861552" y="17496834"/>
              <a:ext cx="313878" cy="3138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56E2F14D-7FE6-3A4A-EDC0-8A9DE54ED4F3}"/>
                </a:ext>
              </a:extLst>
            </p:cNvPr>
            <p:cNvCxnSpPr>
              <a:stCxn id="217" idx="6"/>
              <a:endCxn id="220" idx="2"/>
            </p:cNvCxnSpPr>
            <p:nvPr/>
          </p:nvCxnSpPr>
          <p:spPr>
            <a:xfrm flipV="1">
              <a:off x="17738169" y="17588366"/>
              <a:ext cx="204689" cy="231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A1E99BD7-5D8B-AC55-051F-D6538A0101CC}"/>
                </a:ext>
              </a:extLst>
            </p:cNvPr>
            <p:cNvCxnSpPr>
              <a:cxnSpLocks/>
              <a:stCxn id="217" idx="6"/>
              <a:endCxn id="221" idx="2"/>
            </p:cNvCxnSpPr>
            <p:nvPr/>
          </p:nvCxnSpPr>
          <p:spPr>
            <a:xfrm>
              <a:off x="17738169" y="17820177"/>
              <a:ext cx="204689" cy="161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B9E8FAE9-A9E7-6957-D3D3-C4DC37F842C1}"/>
                </a:ext>
              </a:extLst>
            </p:cNvPr>
            <p:cNvCxnSpPr>
              <a:cxnSpLocks/>
              <a:stCxn id="217" idx="6"/>
              <a:endCxn id="222" idx="2"/>
            </p:cNvCxnSpPr>
            <p:nvPr/>
          </p:nvCxnSpPr>
          <p:spPr>
            <a:xfrm>
              <a:off x="17738169" y="17820177"/>
              <a:ext cx="204689" cy="559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B6D91FAA-195B-6CA6-3CA5-8E5ADBF7AE8C}"/>
                </a:ext>
              </a:extLst>
            </p:cNvPr>
            <p:cNvCxnSpPr>
              <a:cxnSpLocks/>
              <a:stCxn id="217" idx="6"/>
              <a:endCxn id="223" idx="2"/>
            </p:cNvCxnSpPr>
            <p:nvPr/>
          </p:nvCxnSpPr>
          <p:spPr>
            <a:xfrm>
              <a:off x="17738169" y="17820177"/>
              <a:ext cx="204689" cy="10017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8CE0B508-6313-68BF-684C-B0507110D210}"/>
                </a:ext>
              </a:extLst>
            </p:cNvPr>
            <p:cNvCxnSpPr>
              <a:cxnSpLocks/>
              <a:stCxn id="218" idx="6"/>
              <a:endCxn id="220" idx="2"/>
            </p:cNvCxnSpPr>
            <p:nvPr/>
          </p:nvCxnSpPr>
          <p:spPr>
            <a:xfrm flipV="1">
              <a:off x="17738169" y="17588366"/>
              <a:ext cx="204689" cy="6249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8F636E6E-CE55-3318-74E6-1A510BBC7039}"/>
                </a:ext>
              </a:extLst>
            </p:cNvPr>
            <p:cNvCxnSpPr>
              <a:cxnSpLocks/>
              <a:stCxn id="218" idx="6"/>
              <a:endCxn id="221" idx="2"/>
            </p:cNvCxnSpPr>
            <p:nvPr/>
          </p:nvCxnSpPr>
          <p:spPr>
            <a:xfrm flipV="1">
              <a:off x="17738169" y="17981510"/>
              <a:ext cx="204689" cy="231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ED6E2FB4-2115-2FF3-61D3-A530A803BFDE}"/>
                </a:ext>
              </a:extLst>
            </p:cNvPr>
            <p:cNvCxnSpPr>
              <a:cxnSpLocks/>
              <a:stCxn id="218" idx="6"/>
              <a:endCxn id="222" idx="2"/>
            </p:cNvCxnSpPr>
            <p:nvPr/>
          </p:nvCxnSpPr>
          <p:spPr>
            <a:xfrm>
              <a:off x="17738169" y="18213321"/>
              <a:ext cx="204689" cy="166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9AE903A-6839-BE17-EA91-B68AA9665C99}"/>
                </a:ext>
              </a:extLst>
            </p:cNvPr>
            <p:cNvCxnSpPr>
              <a:cxnSpLocks/>
              <a:stCxn id="218" idx="6"/>
              <a:endCxn id="223" idx="2"/>
            </p:cNvCxnSpPr>
            <p:nvPr/>
          </p:nvCxnSpPr>
          <p:spPr>
            <a:xfrm>
              <a:off x="17738169" y="18213321"/>
              <a:ext cx="204689" cy="6086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DD2226BA-8E99-6899-AA62-8DD2FBDBCDA9}"/>
                </a:ext>
              </a:extLst>
            </p:cNvPr>
            <p:cNvCxnSpPr>
              <a:cxnSpLocks/>
              <a:stCxn id="219" idx="6"/>
              <a:endCxn id="220" idx="2"/>
            </p:cNvCxnSpPr>
            <p:nvPr/>
          </p:nvCxnSpPr>
          <p:spPr>
            <a:xfrm flipV="1">
              <a:off x="17738169" y="17588366"/>
              <a:ext cx="204689" cy="10228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35F34690-ABC9-B0C0-2EE3-6A212B9AB0FC}"/>
                </a:ext>
              </a:extLst>
            </p:cNvPr>
            <p:cNvCxnSpPr>
              <a:cxnSpLocks/>
              <a:stCxn id="219" idx="6"/>
              <a:endCxn id="221" idx="2"/>
            </p:cNvCxnSpPr>
            <p:nvPr/>
          </p:nvCxnSpPr>
          <p:spPr>
            <a:xfrm flipV="1">
              <a:off x="17738169" y="17981510"/>
              <a:ext cx="204689" cy="629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C35ECC86-2760-28C8-8EFA-2ADCBD500ADA}"/>
                </a:ext>
              </a:extLst>
            </p:cNvPr>
            <p:cNvCxnSpPr>
              <a:cxnSpLocks/>
              <a:stCxn id="219" idx="6"/>
              <a:endCxn id="222" idx="2"/>
            </p:cNvCxnSpPr>
            <p:nvPr/>
          </p:nvCxnSpPr>
          <p:spPr>
            <a:xfrm flipV="1">
              <a:off x="17738169" y="18379417"/>
              <a:ext cx="204689" cy="231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5DC66F25-AD61-4B5F-435A-89FBED32776A}"/>
                </a:ext>
              </a:extLst>
            </p:cNvPr>
            <p:cNvCxnSpPr>
              <a:cxnSpLocks/>
              <a:stCxn id="219" idx="6"/>
              <a:endCxn id="223" idx="2"/>
            </p:cNvCxnSpPr>
            <p:nvPr/>
          </p:nvCxnSpPr>
          <p:spPr>
            <a:xfrm>
              <a:off x="17738169" y="18611228"/>
              <a:ext cx="204689" cy="2107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C169AE05-0612-2953-F4AF-F69EDF24785A}"/>
                </a:ext>
              </a:extLst>
            </p:cNvPr>
            <p:cNvCxnSpPr>
              <a:cxnSpLocks/>
              <a:stCxn id="220" idx="6"/>
              <a:endCxn id="224" idx="2"/>
            </p:cNvCxnSpPr>
            <p:nvPr/>
          </p:nvCxnSpPr>
          <p:spPr>
            <a:xfrm flipV="1">
              <a:off x="18099879" y="17587079"/>
              <a:ext cx="204689" cy="1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ACC4CB3F-2B7C-93AA-31B3-B1A92A25DB9F}"/>
                </a:ext>
              </a:extLst>
            </p:cNvPr>
            <p:cNvCxnSpPr>
              <a:cxnSpLocks/>
              <a:stCxn id="220" idx="6"/>
              <a:endCxn id="225" idx="2"/>
            </p:cNvCxnSpPr>
            <p:nvPr/>
          </p:nvCxnSpPr>
          <p:spPr>
            <a:xfrm>
              <a:off x="18099879" y="17588366"/>
              <a:ext cx="204689" cy="3918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C2F3CC4B-D93E-23A1-9949-C1A1BA58A158}"/>
                </a:ext>
              </a:extLst>
            </p:cNvPr>
            <p:cNvCxnSpPr>
              <a:cxnSpLocks/>
              <a:stCxn id="220" idx="6"/>
              <a:endCxn id="226" idx="2"/>
            </p:cNvCxnSpPr>
            <p:nvPr/>
          </p:nvCxnSpPr>
          <p:spPr>
            <a:xfrm>
              <a:off x="18099879" y="17588366"/>
              <a:ext cx="204689" cy="789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8F5D6D03-06EF-320E-7983-1326020C489F}"/>
                </a:ext>
              </a:extLst>
            </p:cNvPr>
            <p:cNvCxnSpPr>
              <a:cxnSpLocks/>
              <a:stCxn id="220" idx="6"/>
              <a:endCxn id="227" idx="2"/>
            </p:cNvCxnSpPr>
            <p:nvPr/>
          </p:nvCxnSpPr>
          <p:spPr>
            <a:xfrm>
              <a:off x="18099879" y="17588366"/>
              <a:ext cx="204689" cy="12322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9B82F20B-60EE-C456-ABDD-BE7BC001DC7F}"/>
                </a:ext>
              </a:extLst>
            </p:cNvPr>
            <p:cNvCxnSpPr>
              <a:cxnSpLocks/>
              <a:stCxn id="221" idx="6"/>
              <a:endCxn id="224" idx="2"/>
            </p:cNvCxnSpPr>
            <p:nvPr/>
          </p:nvCxnSpPr>
          <p:spPr>
            <a:xfrm flipV="1">
              <a:off x="18099879" y="17587079"/>
              <a:ext cx="204689" cy="394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DB4E84C0-1101-2D95-6039-39F1FC4CA36E}"/>
                </a:ext>
              </a:extLst>
            </p:cNvPr>
            <p:cNvCxnSpPr>
              <a:cxnSpLocks/>
              <a:stCxn id="221" idx="6"/>
              <a:endCxn id="225" idx="2"/>
            </p:cNvCxnSpPr>
            <p:nvPr/>
          </p:nvCxnSpPr>
          <p:spPr>
            <a:xfrm flipV="1">
              <a:off x="18099879" y="17980223"/>
              <a:ext cx="204689" cy="1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DAC59628-CD78-DF99-DEF5-034D994328CC}"/>
                </a:ext>
              </a:extLst>
            </p:cNvPr>
            <p:cNvCxnSpPr>
              <a:cxnSpLocks/>
              <a:stCxn id="221" idx="6"/>
              <a:endCxn id="226" idx="2"/>
            </p:cNvCxnSpPr>
            <p:nvPr/>
          </p:nvCxnSpPr>
          <p:spPr>
            <a:xfrm>
              <a:off x="18099879" y="17981510"/>
              <a:ext cx="204689" cy="396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A8166331-7EF5-9879-0DFA-6B0F5DD87E3E}"/>
                </a:ext>
              </a:extLst>
            </p:cNvPr>
            <p:cNvCxnSpPr>
              <a:cxnSpLocks/>
              <a:stCxn id="221" idx="6"/>
              <a:endCxn id="227" idx="2"/>
            </p:cNvCxnSpPr>
            <p:nvPr/>
          </p:nvCxnSpPr>
          <p:spPr>
            <a:xfrm>
              <a:off x="18099879" y="17981510"/>
              <a:ext cx="204689" cy="8391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DA6411FE-A60F-06C1-99C5-6AA31E2F2020}"/>
                </a:ext>
              </a:extLst>
            </p:cNvPr>
            <p:cNvCxnSpPr>
              <a:cxnSpLocks/>
              <a:stCxn id="222" idx="6"/>
              <a:endCxn id="224" idx="2"/>
            </p:cNvCxnSpPr>
            <p:nvPr/>
          </p:nvCxnSpPr>
          <p:spPr>
            <a:xfrm flipV="1">
              <a:off x="18099879" y="17587079"/>
              <a:ext cx="204689" cy="792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C3CC7644-6363-B7CB-587E-36FBD60C8C33}"/>
                </a:ext>
              </a:extLst>
            </p:cNvPr>
            <p:cNvCxnSpPr>
              <a:cxnSpLocks/>
              <a:stCxn id="222" idx="6"/>
              <a:endCxn id="225" idx="2"/>
            </p:cNvCxnSpPr>
            <p:nvPr/>
          </p:nvCxnSpPr>
          <p:spPr>
            <a:xfrm flipV="1">
              <a:off x="18099879" y="17980223"/>
              <a:ext cx="204689" cy="399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7FF482C-5073-924E-04E8-14DECBB0F8D4}"/>
                </a:ext>
              </a:extLst>
            </p:cNvPr>
            <p:cNvCxnSpPr>
              <a:cxnSpLocks/>
              <a:stCxn id="222" idx="6"/>
              <a:endCxn id="226" idx="2"/>
            </p:cNvCxnSpPr>
            <p:nvPr/>
          </p:nvCxnSpPr>
          <p:spPr>
            <a:xfrm flipV="1">
              <a:off x="18099879" y="18378130"/>
              <a:ext cx="204689" cy="1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63763B1-A41F-20E8-07BE-BBD35CFFDDBD}"/>
                </a:ext>
              </a:extLst>
            </p:cNvPr>
            <p:cNvCxnSpPr>
              <a:cxnSpLocks/>
              <a:stCxn id="222" idx="6"/>
              <a:endCxn id="227" idx="2"/>
            </p:cNvCxnSpPr>
            <p:nvPr/>
          </p:nvCxnSpPr>
          <p:spPr>
            <a:xfrm>
              <a:off x="18099879" y="18379417"/>
              <a:ext cx="204689" cy="441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087D5694-28C1-A43D-1048-D84E13E8E8CE}"/>
                </a:ext>
              </a:extLst>
            </p:cNvPr>
            <p:cNvCxnSpPr>
              <a:cxnSpLocks/>
              <a:stCxn id="223" idx="6"/>
              <a:endCxn id="224" idx="2"/>
            </p:cNvCxnSpPr>
            <p:nvPr/>
          </p:nvCxnSpPr>
          <p:spPr>
            <a:xfrm flipV="1">
              <a:off x="18099879" y="17587079"/>
              <a:ext cx="204689" cy="12348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808119EC-AD64-28A5-E304-0A360D3AEB77}"/>
                </a:ext>
              </a:extLst>
            </p:cNvPr>
            <p:cNvCxnSpPr>
              <a:cxnSpLocks/>
              <a:stCxn id="223" idx="6"/>
              <a:endCxn id="225" idx="2"/>
            </p:cNvCxnSpPr>
            <p:nvPr/>
          </p:nvCxnSpPr>
          <p:spPr>
            <a:xfrm flipV="1">
              <a:off x="18099879" y="17980223"/>
              <a:ext cx="204689" cy="841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0DEAD69-ABA0-C1EB-1A62-B5A22ED5BCAE}"/>
                </a:ext>
              </a:extLst>
            </p:cNvPr>
            <p:cNvCxnSpPr>
              <a:cxnSpLocks/>
              <a:stCxn id="223" idx="6"/>
            </p:cNvCxnSpPr>
            <p:nvPr/>
          </p:nvCxnSpPr>
          <p:spPr>
            <a:xfrm flipV="1">
              <a:off x="18099879" y="18374955"/>
              <a:ext cx="204689" cy="446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34AB2BF9-FA99-ECBB-F4BE-77E9DB573A6F}"/>
                </a:ext>
              </a:extLst>
            </p:cNvPr>
            <p:cNvCxnSpPr>
              <a:cxnSpLocks/>
              <a:stCxn id="223" idx="6"/>
              <a:endCxn id="227" idx="2"/>
            </p:cNvCxnSpPr>
            <p:nvPr/>
          </p:nvCxnSpPr>
          <p:spPr>
            <a:xfrm flipV="1">
              <a:off x="18099879" y="18820651"/>
              <a:ext cx="204689" cy="1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A433B5B3-E504-C0AD-E560-25A26482C57B}"/>
                </a:ext>
              </a:extLst>
            </p:cNvPr>
            <p:cNvCxnSpPr>
              <a:cxnSpLocks/>
              <a:stCxn id="224" idx="6"/>
              <a:endCxn id="229" idx="1"/>
            </p:cNvCxnSpPr>
            <p:nvPr/>
          </p:nvCxnSpPr>
          <p:spPr>
            <a:xfrm>
              <a:off x="18461589" y="17587079"/>
              <a:ext cx="399963" cy="66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A115839A-8A42-374C-2F7A-4C152034E288}"/>
                </a:ext>
              </a:extLst>
            </p:cNvPr>
            <p:cNvCxnSpPr>
              <a:cxnSpLocks/>
              <a:stCxn id="224" idx="6"/>
              <a:endCxn id="260" idx="1"/>
            </p:cNvCxnSpPr>
            <p:nvPr/>
          </p:nvCxnSpPr>
          <p:spPr>
            <a:xfrm>
              <a:off x="18461589" y="17587079"/>
              <a:ext cx="405655" cy="5796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F67D1CBD-F224-53EF-9927-700D61929621}"/>
                </a:ext>
              </a:extLst>
            </p:cNvPr>
            <p:cNvSpPr/>
            <p:nvPr/>
          </p:nvSpPr>
          <p:spPr>
            <a:xfrm>
              <a:off x="18867244" y="18009751"/>
              <a:ext cx="313878" cy="3138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05372952-5D34-BA72-B305-D570CC705F8E}"/>
                </a:ext>
              </a:extLst>
            </p:cNvPr>
            <p:cNvSpPr/>
            <p:nvPr/>
          </p:nvSpPr>
          <p:spPr>
            <a:xfrm>
              <a:off x="18871049" y="18521942"/>
              <a:ext cx="313878" cy="3138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49016D00-66F8-FAA7-0CC8-A08A482F5B55}"/>
                </a:ext>
              </a:extLst>
            </p:cNvPr>
            <p:cNvSpPr/>
            <p:nvPr/>
          </p:nvSpPr>
          <p:spPr>
            <a:xfrm>
              <a:off x="19382168" y="18006251"/>
              <a:ext cx="313878" cy="3138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7100C8EE-088F-7C3F-99FA-A53B994D33ED}"/>
                </a:ext>
              </a:extLst>
            </p:cNvPr>
            <p:cNvSpPr/>
            <p:nvPr/>
          </p:nvSpPr>
          <p:spPr>
            <a:xfrm>
              <a:off x="19385973" y="18518442"/>
              <a:ext cx="313878" cy="3138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236D75D0-184A-67F4-039E-BC7C975A3BA7}"/>
                </a:ext>
              </a:extLst>
            </p:cNvPr>
            <p:cNvSpPr/>
            <p:nvPr/>
          </p:nvSpPr>
          <p:spPr>
            <a:xfrm>
              <a:off x="19845853" y="18517742"/>
              <a:ext cx="313878" cy="3138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8CA0DB3F-8BC8-FB32-A98A-57A74EF91AB9}"/>
                </a:ext>
              </a:extLst>
            </p:cNvPr>
            <p:cNvCxnSpPr>
              <a:cxnSpLocks/>
              <a:stCxn id="224" idx="6"/>
              <a:endCxn id="262" idx="1"/>
            </p:cNvCxnSpPr>
            <p:nvPr/>
          </p:nvCxnSpPr>
          <p:spPr>
            <a:xfrm>
              <a:off x="18461589" y="17587079"/>
              <a:ext cx="920579" cy="57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E395A686-6534-E470-B313-7D1994A6E176}"/>
                </a:ext>
              </a:extLst>
            </p:cNvPr>
            <p:cNvCxnSpPr>
              <a:cxnSpLocks/>
              <a:stCxn id="224" idx="6"/>
              <a:endCxn id="261" idx="0"/>
            </p:cNvCxnSpPr>
            <p:nvPr/>
          </p:nvCxnSpPr>
          <p:spPr>
            <a:xfrm>
              <a:off x="18461589" y="17587079"/>
              <a:ext cx="566399" cy="934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44F0B314-ABD0-F8C5-ACCD-8942A80448BE}"/>
                </a:ext>
              </a:extLst>
            </p:cNvPr>
            <p:cNvCxnSpPr>
              <a:cxnSpLocks/>
              <a:stCxn id="224" idx="6"/>
              <a:endCxn id="263" idx="0"/>
            </p:cNvCxnSpPr>
            <p:nvPr/>
          </p:nvCxnSpPr>
          <p:spPr>
            <a:xfrm>
              <a:off x="18461589" y="17587079"/>
              <a:ext cx="1081323" cy="931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07EAE98B-5427-B1B1-0D99-4F05701332E9}"/>
                </a:ext>
              </a:extLst>
            </p:cNvPr>
            <p:cNvCxnSpPr>
              <a:cxnSpLocks/>
              <a:stCxn id="224" idx="6"/>
              <a:endCxn id="264" idx="1"/>
            </p:cNvCxnSpPr>
            <p:nvPr/>
          </p:nvCxnSpPr>
          <p:spPr>
            <a:xfrm>
              <a:off x="18461589" y="17587079"/>
              <a:ext cx="1384264" cy="1087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C857E462-C304-DED4-6BBD-0DEBEEF81AA2}"/>
                </a:ext>
              </a:extLst>
            </p:cNvPr>
            <p:cNvCxnSpPr>
              <a:cxnSpLocks/>
              <a:stCxn id="225" idx="6"/>
            </p:cNvCxnSpPr>
            <p:nvPr/>
          </p:nvCxnSpPr>
          <p:spPr>
            <a:xfrm flipV="1">
              <a:off x="18461589" y="17675727"/>
              <a:ext cx="357903" cy="304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8129B163-4F14-00C0-1500-64134F5A59E5}"/>
                </a:ext>
              </a:extLst>
            </p:cNvPr>
            <p:cNvCxnSpPr>
              <a:cxnSpLocks/>
              <a:stCxn id="225" idx="6"/>
              <a:endCxn id="260" idx="1"/>
            </p:cNvCxnSpPr>
            <p:nvPr/>
          </p:nvCxnSpPr>
          <p:spPr>
            <a:xfrm>
              <a:off x="18461589" y="17980223"/>
              <a:ext cx="405655" cy="186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DFD9AC61-A5EC-8607-BF20-778E6ED4E77A}"/>
                </a:ext>
              </a:extLst>
            </p:cNvPr>
            <p:cNvCxnSpPr>
              <a:cxnSpLocks/>
              <a:stCxn id="225" idx="6"/>
              <a:endCxn id="261" idx="1"/>
            </p:cNvCxnSpPr>
            <p:nvPr/>
          </p:nvCxnSpPr>
          <p:spPr>
            <a:xfrm>
              <a:off x="18461589" y="17980223"/>
              <a:ext cx="409460" cy="6986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16F0945A-C592-01F7-62FC-4E0F26289ED6}"/>
                </a:ext>
              </a:extLst>
            </p:cNvPr>
            <p:cNvCxnSpPr>
              <a:cxnSpLocks/>
              <a:stCxn id="225" idx="6"/>
              <a:endCxn id="262" idx="1"/>
            </p:cNvCxnSpPr>
            <p:nvPr/>
          </p:nvCxnSpPr>
          <p:spPr>
            <a:xfrm>
              <a:off x="18461589" y="17980223"/>
              <a:ext cx="920579" cy="1829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883CFED8-DD03-7D43-1D8E-FE149918EE36}"/>
                </a:ext>
              </a:extLst>
            </p:cNvPr>
            <p:cNvCxnSpPr>
              <a:cxnSpLocks/>
              <a:stCxn id="225" idx="6"/>
              <a:endCxn id="261" idx="0"/>
            </p:cNvCxnSpPr>
            <p:nvPr/>
          </p:nvCxnSpPr>
          <p:spPr>
            <a:xfrm>
              <a:off x="18461589" y="17980223"/>
              <a:ext cx="566399" cy="541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088993DE-C666-710B-DE92-2AAA67A37619}"/>
                </a:ext>
              </a:extLst>
            </p:cNvPr>
            <p:cNvCxnSpPr>
              <a:cxnSpLocks/>
              <a:stCxn id="225" idx="6"/>
              <a:endCxn id="263" idx="1"/>
            </p:cNvCxnSpPr>
            <p:nvPr/>
          </p:nvCxnSpPr>
          <p:spPr>
            <a:xfrm>
              <a:off x="18461589" y="17980223"/>
              <a:ext cx="924384" cy="695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61D56A0B-8EE4-65F6-0190-9802B5476606}"/>
                </a:ext>
              </a:extLst>
            </p:cNvPr>
            <p:cNvCxnSpPr>
              <a:cxnSpLocks/>
              <a:stCxn id="225" idx="6"/>
              <a:endCxn id="264" idx="1"/>
            </p:cNvCxnSpPr>
            <p:nvPr/>
          </p:nvCxnSpPr>
          <p:spPr>
            <a:xfrm>
              <a:off x="18461589" y="17980223"/>
              <a:ext cx="1384264" cy="694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99635B0F-E5B3-FABC-09D8-A230E83FC168}"/>
                </a:ext>
              </a:extLst>
            </p:cNvPr>
            <p:cNvCxnSpPr>
              <a:cxnSpLocks/>
              <a:stCxn id="226" idx="6"/>
              <a:endCxn id="229" idx="1"/>
            </p:cNvCxnSpPr>
            <p:nvPr/>
          </p:nvCxnSpPr>
          <p:spPr>
            <a:xfrm flipV="1">
              <a:off x="18461589" y="17653773"/>
              <a:ext cx="399963" cy="724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2A1B92B3-B901-5100-F556-491BEEEB4435}"/>
                </a:ext>
              </a:extLst>
            </p:cNvPr>
            <p:cNvCxnSpPr>
              <a:cxnSpLocks/>
              <a:stCxn id="226" idx="6"/>
              <a:endCxn id="260" idx="1"/>
            </p:cNvCxnSpPr>
            <p:nvPr/>
          </p:nvCxnSpPr>
          <p:spPr>
            <a:xfrm flipV="1">
              <a:off x="18461589" y="18166690"/>
              <a:ext cx="405655" cy="21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A64B1939-2AE1-79AE-B0B6-F396E61112FA}"/>
                </a:ext>
              </a:extLst>
            </p:cNvPr>
            <p:cNvCxnSpPr>
              <a:cxnSpLocks/>
              <a:stCxn id="226" idx="6"/>
              <a:endCxn id="262" idx="1"/>
            </p:cNvCxnSpPr>
            <p:nvPr/>
          </p:nvCxnSpPr>
          <p:spPr>
            <a:xfrm flipV="1">
              <a:off x="18461589" y="18163190"/>
              <a:ext cx="920579" cy="214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6632DC66-F7E0-F660-B82B-A08D1B89EF98}"/>
                </a:ext>
              </a:extLst>
            </p:cNvPr>
            <p:cNvCxnSpPr>
              <a:cxnSpLocks/>
              <a:stCxn id="226" idx="6"/>
              <a:endCxn id="261" idx="1"/>
            </p:cNvCxnSpPr>
            <p:nvPr/>
          </p:nvCxnSpPr>
          <p:spPr>
            <a:xfrm>
              <a:off x="18461589" y="18378130"/>
              <a:ext cx="409460" cy="300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A12F19D0-91BA-4A3A-B73B-DD371310A3D8}"/>
                </a:ext>
              </a:extLst>
            </p:cNvPr>
            <p:cNvCxnSpPr>
              <a:cxnSpLocks/>
              <a:stCxn id="226" idx="6"/>
              <a:endCxn id="263" idx="1"/>
            </p:cNvCxnSpPr>
            <p:nvPr/>
          </p:nvCxnSpPr>
          <p:spPr>
            <a:xfrm>
              <a:off x="18461589" y="18378130"/>
              <a:ext cx="924384" cy="297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ACBFE6AC-2A7F-3D55-E12F-042E89C5FA71}"/>
                </a:ext>
              </a:extLst>
            </p:cNvPr>
            <p:cNvCxnSpPr>
              <a:cxnSpLocks/>
              <a:stCxn id="226" idx="6"/>
              <a:endCxn id="264" idx="1"/>
            </p:cNvCxnSpPr>
            <p:nvPr/>
          </p:nvCxnSpPr>
          <p:spPr>
            <a:xfrm>
              <a:off x="18461589" y="18378130"/>
              <a:ext cx="1384264" cy="2965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2CBD88DD-C296-C392-DB40-B97167CE42EA}"/>
                </a:ext>
              </a:extLst>
            </p:cNvPr>
            <p:cNvCxnSpPr>
              <a:cxnSpLocks/>
              <a:stCxn id="227" idx="6"/>
              <a:endCxn id="229" idx="1"/>
            </p:cNvCxnSpPr>
            <p:nvPr/>
          </p:nvCxnSpPr>
          <p:spPr>
            <a:xfrm flipV="1">
              <a:off x="18461589" y="17653773"/>
              <a:ext cx="399963" cy="11668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762AD225-9DA4-8F02-08F4-5AD7DB5470B2}"/>
                </a:ext>
              </a:extLst>
            </p:cNvPr>
            <p:cNvCxnSpPr>
              <a:cxnSpLocks/>
              <a:stCxn id="227" idx="6"/>
              <a:endCxn id="260" idx="1"/>
            </p:cNvCxnSpPr>
            <p:nvPr/>
          </p:nvCxnSpPr>
          <p:spPr>
            <a:xfrm flipV="1">
              <a:off x="18461589" y="18166690"/>
              <a:ext cx="405655" cy="6539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7E4A816A-0E50-30FD-0E06-C9CDC8C2B7EF}"/>
                </a:ext>
              </a:extLst>
            </p:cNvPr>
            <p:cNvCxnSpPr>
              <a:cxnSpLocks/>
              <a:stCxn id="227" idx="6"/>
              <a:endCxn id="262" idx="1"/>
            </p:cNvCxnSpPr>
            <p:nvPr/>
          </p:nvCxnSpPr>
          <p:spPr>
            <a:xfrm flipV="1">
              <a:off x="18461589" y="18163190"/>
              <a:ext cx="920579" cy="6574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87A21DF7-0DDF-6633-38D1-BF220CD02B97}"/>
                </a:ext>
              </a:extLst>
            </p:cNvPr>
            <p:cNvCxnSpPr>
              <a:cxnSpLocks/>
              <a:stCxn id="227" idx="6"/>
              <a:endCxn id="261" idx="1"/>
            </p:cNvCxnSpPr>
            <p:nvPr/>
          </p:nvCxnSpPr>
          <p:spPr>
            <a:xfrm flipV="1">
              <a:off x="18461589" y="18678881"/>
              <a:ext cx="409460" cy="141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F857470-C795-0D50-34D3-E5790F404E14}"/>
                </a:ext>
              </a:extLst>
            </p:cNvPr>
            <p:cNvCxnSpPr>
              <a:cxnSpLocks/>
              <a:stCxn id="227" idx="6"/>
              <a:endCxn id="263" idx="1"/>
            </p:cNvCxnSpPr>
            <p:nvPr/>
          </p:nvCxnSpPr>
          <p:spPr>
            <a:xfrm flipV="1">
              <a:off x="18461589" y="18675381"/>
              <a:ext cx="924384" cy="145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6C4E6EE2-A891-E022-7D72-D1B5DC028ECC}"/>
                </a:ext>
              </a:extLst>
            </p:cNvPr>
            <p:cNvCxnSpPr>
              <a:cxnSpLocks/>
              <a:stCxn id="227" idx="6"/>
              <a:endCxn id="264" idx="1"/>
            </p:cNvCxnSpPr>
            <p:nvPr/>
          </p:nvCxnSpPr>
          <p:spPr>
            <a:xfrm flipV="1">
              <a:off x="18461589" y="18674681"/>
              <a:ext cx="1384264" cy="145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E1CD4393-C760-C8C0-E816-AE0FE8314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6973389" y="17718533"/>
              <a:ext cx="225819" cy="279586"/>
            </a:xfrm>
            <a:prstGeom prst="rect">
              <a:avLst/>
            </a:prstGeom>
          </p:spPr>
        </p:pic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D4FA6AA8-1B25-F22B-D41B-2B9E974C8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6978676" y="18433776"/>
              <a:ext cx="288594" cy="300619"/>
            </a:xfrm>
            <a:prstGeom prst="rect">
              <a:avLst/>
            </a:prstGeom>
          </p:spPr>
        </p:pic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6AF0E6A8-3422-63EA-E6F7-F8FD006C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9348607" y="19041287"/>
              <a:ext cx="381000" cy="444500"/>
            </a:xfrm>
            <a:prstGeom prst="rect">
              <a:avLst/>
            </a:prstGeom>
          </p:spPr>
        </p:pic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DFA647E8-3E40-1F6C-A95F-D959CFAC8283}"/>
                </a:ext>
              </a:extLst>
            </p:cNvPr>
            <p:cNvSpPr/>
            <p:nvPr/>
          </p:nvSpPr>
          <p:spPr>
            <a:xfrm>
              <a:off x="22124271" y="17622545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8A9B1048-1B01-1C00-17CE-166432C11C03}"/>
                </a:ext>
              </a:extLst>
            </p:cNvPr>
            <p:cNvSpPr/>
            <p:nvPr/>
          </p:nvSpPr>
          <p:spPr>
            <a:xfrm>
              <a:off x="22124271" y="18015689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337AD9E3-737B-3147-0152-2637CE511C44}"/>
                </a:ext>
              </a:extLst>
            </p:cNvPr>
            <p:cNvSpPr/>
            <p:nvPr/>
          </p:nvSpPr>
          <p:spPr>
            <a:xfrm>
              <a:off x="22124271" y="18413596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B71BE0E-358F-AF0C-D02B-D9E1DB75B5C7}"/>
                </a:ext>
              </a:extLst>
            </p:cNvPr>
            <p:cNvSpPr/>
            <p:nvPr/>
          </p:nvSpPr>
          <p:spPr>
            <a:xfrm>
              <a:off x="22485981" y="17390734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A7D3EB18-DFE5-7A7B-A069-B8454B2C43CF}"/>
                </a:ext>
              </a:extLst>
            </p:cNvPr>
            <p:cNvSpPr/>
            <p:nvPr/>
          </p:nvSpPr>
          <p:spPr>
            <a:xfrm>
              <a:off x="22485981" y="17783878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97B4AD47-39F4-D8F7-78CD-0F56AB5F040D}"/>
                </a:ext>
              </a:extLst>
            </p:cNvPr>
            <p:cNvSpPr/>
            <p:nvPr/>
          </p:nvSpPr>
          <p:spPr>
            <a:xfrm>
              <a:off x="22485981" y="18181785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C0AB8648-D297-45C9-FEE6-15B54465C6B2}"/>
                </a:ext>
              </a:extLst>
            </p:cNvPr>
            <p:cNvSpPr/>
            <p:nvPr/>
          </p:nvSpPr>
          <p:spPr>
            <a:xfrm>
              <a:off x="22485981" y="18624306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8CA32420-6D5C-FFA4-E43D-8A470C1624C2}"/>
                </a:ext>
              </a:extLst>
            </p:cNvPr>
            <p:cNvSpPr/>
            <p:nvPr/>
          </p:nvSpPr>
          <p:spPr>
            <a:xfrm>
              <a:off x="22847691" y="17389447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4EA6A7D7-3181-C4D3-AEA1-ACBC3D47499F}"/>
                </a:ext>
              </a:extLst>
            </p:cNvPr>
            <p:cNvSpPr/>
            <p:nvPr/>
          </p:nvSpPr>
          <p:spPr>
            <a:xfrm>
              <a:off x="22847691" y="17782591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92C692A2-F2A5-B086-436B-603C5419F349}"/>
                </a:ext>
              </a:extLst>
            </p:cNvPr>
            <p:cNvSpPr/>
            <p:nvPr/>
          </p:nvSpPr>
          <p:spPr>
            <a:xfrm>
              <a:off x="22847691" y="18180498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F7866B17-24F6-95A9-F375-9D14632C2A3F}"/>
                </a:ext>
              </a:extLst>
            </p:cNvPr>
            <p:cNvSpPr/>
            <p:nvPr/>
          </p:nvSpPr>
          <p:spPr>
            <a:xfrm>
              <a:off x="22847691" y="18623019"/>
              <a:ext cx="157021" cy="1570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AF5C9A54-922B-0F8A-9D9B-EBA8E7A903CE}"/>
                </a:ext>
              </a:extLst>
            </p:cNvPr>
            <p:cNvSpPr/>
            <p:nvPr/>
          </p:nvSpPr>
          <p:spPr>
            <a:xfrm>
              <a:off x="23362615" y="17339052"/>
              <a:ext cx="1442802" cy="14428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A0772968-16A0-DC55-6B53-9FF91FBFE19B}"/>
                </a:ext>
              </a:extLst>
            </p:cNvPr>
            <p:cNvSpPr/>
            <p:nvPr/>
          </p:nvSpPr>
          <p:spPr>
            <a:xfrm>
              <a:off x="23404675" y="17377713"/>
              <a:ext cx="313878" cy="3138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A2CBB5BF-2935-BF60-47F6-6B6527C69E37}"/>
                </a:ext>
              </a:extLst>
            </p:cNvPr>
            <p:cNvCxnSpPr>
              <a:stCxn id="291" idx="6"/>
              <a:endCxn id="294" idx="2"/>
            </p:cNvCxnSpPr>
            <p:nvPr/>
          </p:nvCxnSpPr>
          <p:spPr>
            <a:xfrm flipV="1">
              <a:off x="22281292" y="17469245"/>
              <a:ext cx="204689" cy="231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14A5623E-19E3-833F-849B-F62FF7EC7EDD}"/>
                </a:ext>
              </a:extLst>
            </p:cNvPr>
            <p:cNvCxnSpPr>
              <a:cxnSpLocks/>
              <a:stCxn id="291" idx="6"/>
              <a:endCxn id="295" idx="2"/>
            </p:cNvCxnSpPr>
            <p:nvPr/>
          </p:nvCxnSpPr>
          <p:spPr>
            <a:xfrm>
              <a:off x="22281292" y="17701056"/>
              <a:ext cx="204689" cy="161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E1FD6C4F-0E1D-EF33-9286-A56DC7D0CAE0}"/>
                </a:ext>
              </a:extLst>
            </p:cNvPr>
            <p:cNvCxnSpPr>
              <a:cxnSpLocks/>
              <a:stCxn id="291" idx="6"/>
              <a:endCxn id="296" idx="2"/>
            </p:cNvCxnSpPr>
            <p:nvPr/>
          </p:nvCxnSpPr>
          <p:spPr>
            <a:xfrm>
              <a:off x="22281292" y="17701056"/>
              <a:ext cx="204689" cy="559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9DEFC610-45CB-9F7C-FD3C-D7912D57F522}"/>
                </a:ext>
              </a:extLst>
            </p:cNvPr>
            <p:cNvCxnSpPr>
              <a:cxnSpLocks/>
              <a:stCxn id="291" idx="6"/>
              <a:endCxn id="297" idx="2"/>
            </p:cNvCxnSpPr>
            <p:nvPr/>
          </p:nvCxnSpPr>
          <p:spPr>
            <a:xfrm>
              <a:off x="22281292" y="17701056"/>
              <a:ext cx="204689" cy="10017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EF0ED74D-31DC-4863-DB2A-72501474811F}"/>
                </a:ext>
              </a:extLst>
            </p:cNvPr>
            <p:cNvCxnSpPr>
              <a:cxnSpLocks/>
              <a:stCxn id="292" idx="6"/>
              <a:endCxn id="294" idx="2"/>
            </p:cNvCxnSpPr>
            <p:nvPr/>
          </p:nvCxnSpPr>
          <p:spPr>
            <a:xfrm flipV="1">
              <a:off x="22281292" y="17469245"/>
              <a:ext cx="204689" cy="6249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3393E0FC-99C0-A5BE-CDB2-AF203062DC74}"/>
                </a:ext>
              </a:extLst>
            </p:cNvPr>
            <p:cNvCxnSpPr>
              <a:cxnSpLocks/>
              <a:stCxn id="292" idx="6"/>
              <a:endCxn id="295" idx="2"/>
            </p:cNvCxnSpPr>
            <p:nvPr/>
          </p:nvCxnSpPr>
          <p:spPr>
            <a:xfrm flipV="1">
              <a:off x="22281292" y="17862389"/>
              <a:ext cx="204689" cy="231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827C6960-4132-C003-2CE6-0B0CC4E732EB}"/>
                </a:ext>
              </a:extLst>
            </p:cNvPr>
            <p:cNvCxnSpPr>
              <a:cxnSpLocks/>
              <a:stCxn id="292" idx="6"/>
              <a:endCxn id="296" idx="2"/>
            </p:cNvCxnSpPr>
            <p:nvPr/>
          </p:nvCxnSpPr>
          <p:spPr>
            <a:xfrm>
              <a:off x="22281292" y="18094200"/>
              <a:ext cx="204689" cy="166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7658BFB2-5AC6-6F05-69F8-DCAC1D892D34}"/>
                </a:ext>
              </a:extLst>
            </p:cNvPr>
            <p:cNvCxnSpPr>
              <a:cxnSpLocks/>
              <a:stCxn id="292" idx="6"/>
              <a:endCxn id="297" idx="2"/>
            </p:cNvCxnSpPr>
            <p:nvPr/>
          </p:nvCxnSpPr>
          <p:spPr>
            <a:xfrm>
              <a:off x="22281292" y="18094200"/>
              <a:ext cx="204689" cy="6086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309A29AE-3095-F9F2-2A7C-9EA82BFBB430}"/>
                </a:ext>
              </a:extLst>
            </p:cNvPr>
            <p:cNvCxnSpPr>
              <a:cxnSpLocks/>
              <a:stCxn id="293" idx="6"/>
              <a:endCxn id="294" idx="2"/>
            </p:cNvCxnSpPr>
            <p:nvPr/>
          </p:nvCxnSpPr>
          <p:spPr>
            <a:xfrm flipV="1">
              <a:off x="22281292" y="17469245"/>
              <a:ext cx="204689" cy="10228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C7679FB2-0B82-4B10-160C-B828B5301086}"/>
                </a:ext>
              </a:extLst>
            </p:cNvPr>
            <p:cNvCxnSpPr>
              <a:cxnSpLocks/>
              <a:stCxn id="293" idx="6"/>
              <a:endCxn id="295" idx="2"/>
            </p:cNvCxnSpPr>
            <p:nvPr/>
          </p:nvCxnSpPr>
          <p:spPr>
            <a:xfrm flipV="1">
              <a:off x="22281292" y="17862389"/>
              <a:ext cx="204689" cy="629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56E51277-64B1-1CE2-506C-C9DC56D7C859}"/>
                </a:ext>
              </a:extLst>
            </p:cNvPr>
            <p:cNvCxnSpPr>
              <a:cxnSpLocks/>
              <a:stCxn id="293" idx="6"/>
              <a:endCxn id="296" idx="2"/>
            </p:cNvCxnSpPr>
            <p:nvPr/>
          </p:nvCxnSpPr>
          <p:spPr>
            <a:xfrm flipV="1">
              <a:off x="22281292" y="18260296"/>
              <a:ext cx="204689" cy="231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39A50083-CA2F-1D3F-283F-FF09E93C2440}"/>
                </a:ext>
              </a:extLst>
            </p:cNvPr>
            <p:cNvCxnSpPr>
              <a:cxnSpLocks/>
              <a:stCxn id="293" idx="6"/>
              <a:endCxn id="297" idx="2"/>
            </p:cNvCxnSpPr>
            <p:nvPr/>
          </p:nvCxnSpPr>
          <p:spPr>
            <a:xfrm>
              <a:off x="22281292" y="18492107"/>
              <a:ext cx="204689" cy="2107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ED54526C-7126-AD51-D5DD-DDF418974876}"/>
                </a:ext>
              </a:extLst>
            </p:cNvPr>
            <p:cNvCxnSpPr>
              <a:cxnSpLocks/>
              <a:stCxn id="294" idx="6"/>
              <a:endCxn id="298" idx="2"/>
            </p:cNvCxnSpPr>
            <p:nvPr/>
          </p:nvCxnSpPr>
          <p:spPr>
            <a:xfrm flipV="1">
              <a:off x="22643002" y="17467958"/>
              <a:ext cx="204689" cy="1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62EF173B-BD1B-07ED-DE81-F13FE7D3C39F}"/>
                </a:ext>
              </a:extLst>
            </p:cNvPr>
            <p:cNvCxnSpPr>
              <a:cxnSpLocks/>
              <a:stCxn id="294" idx="6"/>
              <a:endCxn id="299" idx="2"/>
            </p:cNvCxnSpPr>
            <p:nvPr/>
          </p:nvCxnSpPr>
          <p:spPr>
            <a:xfrm>
              <a:off x="22643002" y="17469245"/>
              <a:ext cx="204689" cy="3918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A1A7606B-FA1A-C6D4-C950-90FF91ADB46E}"/>
                </a:ext>
              </a:extLst>
            </p:cNvPr>
            <p:cNvCxnSpPr>
              <a:cxnSpLocks/>
              <a:stCxn id="294" idx="6"/>
              <a:endCxn id="300" idx="2"/>
            </p:cNvCxnSpPr>
            <p:nvPr/>
          </p:nvCxnSpPr>
          <p:spPr>
            <a:xfrm>
              <a:off x="22643002" y="17469245"/>
              <a:ext cx="204689" cy="789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CBCB354B-0613-D198-8362-723940E00AFA}"/>
                </a:ext>
              </a:extLst>
            </p:cNvPr>
            <p:cNvCxnSpPr>
              <a:cxnSpLocks/>
              <a:stCxn id="294" idx="6"/>
              <a:endCxn id="301" idx="2"/>
            </p:cNvCxnSpPr>
            <p:nvPr/>
          </p:nvCxnSpPr>
          <p:spPr>
            <a:xfrm>
              <a:off x="22643002" y="17469245"/>
              <a:ext cx="204689" cy="12322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CC29F262-74C8-D9BB-75DD-83F7D0FEE46A}"/>
                </a:ext>
              </a:extLst>
            </p:cNvPr>
            <p:cNvCxnSpPr>
              <a:cxnSpLocks/>
              <a:stCxn id="295" idx="6"/>
              <a:endCxn id="298" idx="2"/>
            </p:cNvCxnSpPr>
            <p:nvPr/>
          </p:nvCxnSpPr>
          <p:spPr>
            <a:xfrm flipV="1">
              <a:off x="22643002" y="17467958"/>
              <a:ext cx="204689" cy="394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5FC43857-2470-E389-4C71-160EBED41CE3}"/>
                </a:ext>
              </a:extLst>
            </p:cNvPr>
            <p:cNvCxnSpPr>
              <a:cxnSpLocks/>
              <a:stCxn id="295" idx="6"/>
              <a:endCxn id="299" idx="2"/>
            </p:cNvCxnSpPr>
            <p:nvPr/>
          </p:nvCxnSpPr>
          <p:spPr>
            <a:xfrm flipV="1">
              <a:off x="22643002" y="17861102"/>
              <a:ext cx="204689" cy="1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7593296-766B-62F6-C194-AC8C751CB9C5}"/>
                </a:ext>
              </a:extLst>
            </p:cNvPr>
            <p:cNvCxnSpPr>
              <a:cxnSpLocks/>
              <a:stCxn id="295" idx="6"/>
              <a:endCxn id="300" idx="2"/>
            </p:cNvCxnSpPr>
            <p:nvPr/>
          </p:nvCxnSpPr>
          <p:spPr>
            <a:xfrm>
              <a:off x="22643002" y="17862389"/>
              <a:ext cx="204689" cy="396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95679987-ECDA-8037-11C7-8EBFCAF4F5A9}"/>
                </a:ext>
              </a:extLst>
            </p:cNvPr>
            <p:cNvCxnSpPr>
              <a:cxnSpLocks/>
              <a:stCxn id="295" idx="6"/>
              <a:endCxn id="301" idx="2"/>
            </p:cNvCxnSpPr>
            <p:nvPr/>
          </p:nvCxnSpPr>
          <p:spPr>
            <a:xfrm>
              <a:off x="22643002" y="17862389"/>
              <a:ext cx="204689" cy="8391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CFC03695-7586-03D0-1679-CA6C5EC43917}"/>
                </a:ext>
              </a:extLst>
            </p:cNvPr>
            <p:cNvCxnSpPr>
              <a:cxnSpLocks/>
              <a:stCxn id="296" idx="6"/>
              <a:endCxn id="298" idx="2"/>
            </p:cNvCxnSpPr>
            <p:nvPr/>
          </p:nvCxnSpPr>
          <p:spPr>
            <a:xfrm flipV="1">
              <a:off x="22643002" y="17467958"/>
              <a:ext cx="204689" cy="792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196C904E-2010-121F-3B43-67B963EA9578}"/>
                </a:ext>
              </a:extLst>
            </p:cNvPr>
            <p:cNvCxnSpPr>
              <a:cxnSpLocks/>
              <a:stCxn id="296" idx="6"/>
              <a:endCxn id="299" idx="2"/>
            </p:cNvCxnSpPr>
            <p:nvPr/>
          </p:nvCxnSpPr>
          <p:spPr>
            <a:xfrm flipV="1">
              <a:off x="22643002" y="17861102"/>
              <a:ext cx="204689" cy="3991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AD83ED06-292F-500C-E441-E081996BBD43}"/>
                </a:ext>
              </a:extLst>
            </p:cNvPr>
            <p:cNvCxnSpPr>
              <a:cxnSpLocks/>
              <a:stCxn id="296" idx="6"/>
              <a:endCxn id="300" idx="2"/>
            </p:cNvCxnSpPr>
            <p:nvPr/>
          </p:nvCxnSpPr>
          <p:spPr>
            <a:xfrm flipV="1">
              <a:off x="22643002" y="18259009"/>
              <a:ext cx="204689" cy="1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E4E9C8D5-0200-9180-ED54-6B9978A71263}"/>
                </a:ext>
              </a:extLst>
            </p:cNvPr>
            <p:cNvCxnSpPr>
              <a:cxnSpLocks/>
              <a:stCxn id="296" idx="6"/>
              <a:endCxn id="301" idx="2"/>
            </p:cNvCxnSpPr>
            <p:nvPr/>
          </p:nvCxnSpPr>
          <p:spPr>
            <a:xfrm>
              <a:off x="22643002" y="18260296"/>
              <a:ext cx="204689" cy="441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452AAFF6-D08E-4734-1710-49A383D9F32E}"/>
                </a:ext>
              </a:extLst>
            </p:cNvPr>
            <p:cNvCxnSpPr>
              <a:cxnSpLocks/>
              <a:stCxn id="297" idx="6"/>
              <a:endCxn id="298" idx="2"/>
            </p:cNvCxnSpPr>
            <p:nvPr/>
          </p:nvCxnSpPr>
          <p:spPr>
            <a:xfrm flipV="1">
              <a:off x="22643002" y="17467958"/>
              <a:ext cx="204689" cy="12348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0953ACB0-49B6-72A6-6372-6F85B0B7372F}"/>
                </a:ext>
              </a:extLst>
            </p:cNvPr>
            <p:cNvCxnSpPr>
              <a:cxnSpLocks/>
              <a:stCxn id="297" idx="6"/>
              <a:endCxn id="299" idx="2"/>
            </p:cNvCxnSpPr>
            <p:nvPr/>
          </p:nvCxnSpPr>
          <p:spPr>
            <a:xfrm flipV="1">
              <a:off x="22643002" y="17861102"/>
              <a:ext cx="204689" cy="8417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D019FDC2-C30D-24BB-085D-A0C8AA8E4307}"/>
                </a:ext>
              </a:extLst>
            </p:cNvPr>
            <p:cNvCxnSpPr>
              <a:cxnSpLocks/>
              <a:stCxn id="297" idx="6"/>
            </p:cNvCxnSpPr>
            <p:nvPr/>
          </p:nvCxnSpPr>
          <p:spPr>
            <a:xfrm flipV="1">
              <a:off x="22643002" y="18255834"/>
              <a:ext cx="204689" cy="446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BE539416-6E34-A45F-8010-9D68EAE423C5}"/>
                </a:ext>
              </a:extLst>
            </p:cNvPr>
            <p:cNvCxnSpPr>
              <a:cxnSpLocks/>
              <a:stCxn id="297" idx="6"/>
              <a:endCxn id="301" idx="2"/>
            </p:cNvCxnSpPr>
            <p:nvPr/>
          </p:nvCxnSpPr>
          <p:spPr>
            <a:xfrm flipV="1">
              <a:off x="22643002" y="18701530"/>
              <a:ext cx="204689" cy="1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C441E61E-6E14-D939-CDF3-A37FFA13DD07}"/>
                </a:ext>
              </a:extLst>
            </p:cNvPr>
            <p:cNvCxnSpPr>
              <a:cxnSpLocks/>
              <a:stCxn id="298" idx="6"/>
              <a:endCxn id="303" idx="1"/>
            </p:cNvCxnSpPr>
            <p:nvPr/>
          </p:nvCxnSpPr>
          <p:spPr>
            <a:xfrm>
              <a:off x="23004712" y="17467958"/>
              <a:ext cx="399963" cy="66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29E3404F-5820-B250-6DEA-6070C49DB7B0}"/>
                </a:ext>
              </a:extLst>
            </p:cNvPr>
            <p:cNvCxnSpPr>
              <a:cxnSpLocks/>
              <a:stCxn id="298" idx="6"/>
              <a:endCxn id="334" idx="1"/>
            </p:cNvCxnSpPr>
            <p:nvPr/>
          </p:nvCxnSpPr>
          <p:spPr>
            <a:xfrm>
              <a:off x="23004712" y="17467958"/>
              <a:ext cx="405655" cy="5796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2D12B91A-33E1-1730-CFD7-612632BBA1C8}"/>
                </a:ext>
              </a:extLst>
            </p:cNvPr>
            <p:cNvSpPr/>
            <p:nvPr/>
          </p:nvSpPr>
          <p:spPr>
            <a:xfrm>
              <a:off x="23410367" y="17890630"/>
              <a:ext cx="313878" cy="3138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3CDFED2D-BEAA-355F-8C41-D3CC3E622C99}"/>
                </a:ext>
              </a:extLst>
            </p:cNvPr>
            <p:cNvSpPr/>
            <p:nvPr/>
          </p:nvSpPr>
          <p:spPr>
            <a:xfrm>
              <a:off x="23414172" y="18402821"/>
              <a:ext cx="313878" cy="3138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CFA57AFF-E1EF-CADE-30C6-D21E2DF15759}"/>
                </a:ext>
              </a:extLst>
            </p:cNvPr>
            <p:cNvSpPr/>
            <p:nvPr/>
          </p:nvSpPr>
          <p:spPr>
            <a:xfrm>
              <a:off x="23925291" y="17887130"/>
              <a:ext cx="313878" cy="3138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7FB4076F-5D05-8251-0BE9-9D505497D1F9}"/>
                </a:ext>
              </a:extLst>
            </p:cNvPr>
            <p:cNvSpPr/>
            <p:nvPr/>
          </p:nvSpPr>
          <p:spPr>
            <a:xfrm>
              <a:off x="23929096" y="18399321"/>
              <a:ext cx="313878" cy="3138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03DBB1A-C3C1-A2DD-2EB8-9BDEF1181B18}"/>
                </a:ext>
              </a:extLst>
            </p:cNvPr>
            <p:cNvSpPr/>
            <p:nvPr/>
          </p:nvSpPr>
          <p:spPr>
            <a:xfrm>
              <a:off x="24388976" y="18398621"/>
              <a:ext cx="313878" cy="3138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A6708FE6-ADCB-AF03-DA10-D8E88FC61CD3}"/>
                </a:ext>
              </a:extLst>
            </p:cNvPr>
            <p:cNvCxnSpPr>
              <a:cxnSpLocks/>
              <a:stCxn id="298" idx="6"/>
              <a:endCxn id="336" idx="1"/>
            </p:cNvCxnSpPr>
            <p:nvPr/>
          </p:nvCxnSpPr>
          <p:spPr>
            <a:xfrm>
              <a:off x="23004712" y="17467958"/>
              <a:ext cx="920579" cy="576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202309B3-0DDB-D9EC-F6F2-8F3178409A3F}"/>
                </a:ext>
              </a:extLst>
            </p:cNvPr>
            <p:cNvCxnSpPr>
              <a:cxnSpLocks/>
              <a:stCxn id="298" idx="6"/>
              <a:endCxn id="335" idx="0"/>
            </p:cNvCxnSpPr>
            <p:nvPr/>
          </p:nvCxnSpPr>
          <p:spPr>
            <a:xfrm>
              <a:off x="23004712" y="17467958"/>
              <a:ext cx="566399" cy="934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EFEA5C08-C6F1-7444-6F27-B0FBF79EF7C7}"/>
                </a:ext>
              </a:extLst>
            </p:cNvPr>
            <p:cNvCxnSpPr>
              <a:cxnSpLocks/>
              <a:stCxn id="298" idx="6"/>
              <a:endCxn id="337" idx="0"/>
            </p:cNvCxnSpPr>
            <p:nvPr/>
          </p:nvCxnSpPr>
          <p:spPr>
            <a:xfrm>
              <a:off x="23004712" y="17467958"/>
              <a:ext cx="1081323" cy="931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CECFB84D-59ED-4DAF-F7D5-68AB29273CC3}"/>
                </a:ext>
              </a:extLst>
            </p:cNvPr>
            <p:cNvCxnSpPr>
              <a:cxnSpLocks/>
              <a:stCxn id="298" idx="6"/>
              <a:endCxn id="338" idx="1"/>
            </p:cNvCxnSpPr>
            <p:nvPr/>
          </p:nvCxnSpPr>
          <p:spPr>
            <a:xfrm>
              <a:off x="23004712" y="17467958"/>
              <a:ext cx="1384264" cy="1087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37162117-BD92-24BE-7EF2-E19A76CEB02E}"/>
                </a:ext>
              </a:extLst>
            </p:cNvPr>
            <p:cNvCxnSpPr>
              <a:cxnSpLocks/>
              <a:stCxn id="299" idx="6"/>
            </p:cNvCxnSpPr>
            <p:nvPr/>
          </p:nvCxnSpPr>
          <p:spPr>
            <a:xfrm flipV="1">
              <a:off x="23004712" y="17556606"/>
              <a:ext cx="357903" cy="304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57074A94-50E6-7C7E-0706-FB11EDB04261}"/>
                </a:ext>
              </a:extLst>
            </p:cNvPr>
            <p:cNvCxnSpPr>
              <a:cxnSpLocks/>
              <a:stCxn id="299" idx="6"/>
              <a:endCxn id="334" idx="1"/>
            </p:cNvCxnSpPr>
            <p:nvPr/>
          </p:nvCxnSpPr>
          <p:spPr>
            <a:xfrm>
              <a:off x="23004712" y="17861102"/>
              <a:ext cx="405655" cy="186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B22D1E7C-EE5C-D3ED-8725-A420D5BC672C}"/>
                </a:ext>
              </a:extLst>
            </p:cNvPr>
            <p:cNvCxnSpPr>
              <a:cxnSpLocks/>
              <a:stCxn id="299" idx="6"/>
              <a:endCxn id="335" idx="1"/>
            </p:cNvCxnSpPr>
            <p:nvPr/>
          </p:nvCxnSpPr>
          <p:spPr>
            <a:xfrm>
              <a:off x="23004712" y="17861102"/>
              <a:ext cx="409460" cy="6986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8F1263FD-C17F-5208-728A-8319AE190573}"/>
                </a:ext>
              </a:extLst>
            </p:cNvPr>
            <p:cNvCxnSpPr>
              <a:cxnSpLocks/>
              <a:stCxn id="299" idx="6"/>
              <a:endCxn id="336" idx="1"/>
            </p:cNvCxnSpPr>
            <p:nvPr/>
          </p:nvCxnSpPr>
          <p:spPr>
            <a:xfrm>
              <a:off x="23004712" y="17861102"/>
              <a:ext cx="920579" cy="1829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262108E1-6487-0978-1D7B-705C7E30484E}"/>
                </a:ext>
              </a:extLst>
            </p:cNvPr>
            <p:cNvCxnSpPr>
              <a:cxnSpLocks/>
              <a:stCxn id="299" idx="6"/>
              <a:endCxn id="335" idx="0"/>
            </p:cNvCxnSpPr>
            <p:nvPr/>
          </p:nvCxnSpPr>
          <p:spPr>
            <a:xfrm>
              <a:off x="23004712" y="17861102"/>
              <a:ext cx="566399" cy="541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CEE864D2-6902-CCCF-AD9F-2C4C42A44D20}"/>
                </a:ext>
              </a:extLst>
            </p:cNvPr>
            <p:cNvCxnSpPr>
              <a:cxnSpLocks/>
              <a:stCxn id="299" idx="6"/>
              <a:endCxn id="337" idx="1"/>
            </p:cNvCxnSpPr>
            <p:nvPr/>
          </p:nvCxnSpPr>
          <p:spPr>
            <a:xfrm>
              <a:off x="23004712" y="17861102"/>
              <a:ext cx="924384" cy="695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3425B4F4-B8FF-B40B-D844-6A129A66D29F}"/>
                </a:ext>
              </a:extLst>
            </p:cNvPr>
            <p:cNvCxnSpPr>
              <a:cxnSpLocks/>
              <a:stCxn id="299" idx="6"/>
              <a:endCxn id="338" idx="1"/>
            </p:cNvCxnSpPr>
            <p:nvPr/>
          </p:nvCxnSpPr>
          <p:spPr>
            <a:xfrm>
              <a:off x="23004712" y="17861102"/>
              <a:ext cx="1384264" cy="694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9271FBDB-5883-2B58-900E-83E0102A8169}"/>
                </a:ext>
              </a:extLst>
            </p:cNvPr>
            <p:cNvCxnSpPr>
              <a:cxnSpLocks/>
              <a:stCxn id="300" idx="6"/>
              <a:endCxn id="303" idx="1"/>
            </p:cNvCxnSpPr>
            <p:nvPr/>
          </p:nvCxnSpPr>
          <p:spPr>
            <a:xfrm flipV="1">
              <a:off x="23004712" y="17534652"/>
              <a:ext cx="399963" cy="7243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A2443AC5-DD80-FD5F-0BEB-5438918AF631}"/>
                </a:ext>
              </a:extLst>
            </p:cNvPr>
            <p:cNvCxnSpPr>
              <a:cxnSpLocks/>
              <a:stCxn id="300" idx="6"/>
              <a:endCxn id="334" idx="1"/>
            </p:cNvCxnSpPr>
            <p:nvPr/>
          </p:nvCxnSpPr>
          <p:spPr>
            <a:xfrm flipV="1">
              <a:off x="23004712" y="18047569"/>
              <a:ext cx="405655" cy="211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6673B94D-770E-355A-5EEA-C41838F8DDF8}"/>
                </a:ext>
              </a:extLst>
            </p:cNvPr>
            <p:cNvCxnSpPr>
              <a:cxnSpLocks/>
              <a:stCxn id="300" idx="6"/>
              <a:endCxn id="336" idx="1"/>
            </p:cNvCxnSpPr>
            <p:nvPr/>
          </p:nvCxnSpPr>
          <p:spPr>
            <a:xfrm flipV="1">
              <a:off x="23004712" y="18044069"/>
              <a:ext cx="920579" cy="214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255EE9C1-499E-448E-E46F-9E41FDB680C8}"/>
                </a:ext>
              </a:extLst>
            </p:cNvPr>
            <p:cNvCxnSpPr>
              <a:cxnSpLocks/>
              <a:stCxn id="300" idx="6"/>
              <a:endCxn id="335" idx="1"/>
            </p:cNvCxnSpPr>
            <p:nvPr/>
          </p:nvCxnSpPr>
          <p:spPr>
            <a:xfrm>
              <a:off x="23004712" y="18259009"/>
              <a:ext cx="409460" cy="300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B1E04161-EF4E-A3F6-43D6-92DE975C1137}"/>
                </a:ext>
              </a:extLst>
            </p:cNvPr>
            <p:cNvCxnSpPr>
              <a:cxnSpLocks/>
              <a:stCxn id="300" idx="6"/>
              <a:endCxn id="337" idx="1"/>
            </p:cNvCxnSpPr>
            <p:nvPr/>
          </p:nvCxnSpPr>
          <p:spPr>
            <a:xfrm>
              <a:off x="23004712" y="18259009"/>
              <a:ext cx="924384" cy="297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CE006F86-C7FB-B309-E326-8C027E18ED12}"/>
                </a:ext>
              </a:extLst>
            </p:cNvPr>
            <p:cNvCxnSpPr>
              <a:cxnSpLocks/>
              <a:stCxn id="300" idx="6"/>
              <a:endCxn id="338" idx="1"/>
            </p:cNvCxnSpPr>
            <p:nvPr/>
          </p:nvCxnSpPr>
          <p:spPr>
            <a:xfrm>
              <a:off x="23004712" y="18259009"/>
              <a:ext cx="1384264" cy="2965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CCF22934-5D9D-A22C-7EA2-6C9A7F60C565}"/>
                </a:ext>
              </a:extLst>
            </p:cNvPr>
            <p:cNvCxnSpPr>
              <a:cxnSpLocks/>
              <a:stCxn id="301" idx="6"/>
              <a:endCxn id="303" idx="1"/>
            </p:cNvCxnSpPr>
            <p:nvPr/>
          </p:nvCxnSpPr>
          <p:spPr>
            <a:xfrm flipV="1">
              <a:off x="23004712" y="17534652"/>
              <a:ext cx="399963" cy="11668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8FF4C834-E94F-D1CB-6FC0-3B6E3D1683BD}"/>
                </a:ext>
              </a:extLst>
            </p:cNvPr>
            <p:cNvCxnSpPr>
              <a:cxnSpLocks/>
              <a:stCxn id="301" idx="6"/>
              <a:endCxn id="334" idx="1"/>
            </p:cNvCxnSpPr>
            <p:nvPr/>
          </p:nvCxnSpPr>
          <p:spPr>
            <a:xfrm flipV="1">
              <a:off x="23004712" y="18047569"/>
              <a:ext cx="405655" cy="6539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08979398-4872-C34D-6057-33A84157E205}"/>
                </a:ext>
              </a:extLst>
            </p:cNvPr>
            <p:cNvCxnSpPr>
              <a:cxnSpLocks/>
              <a:stCxn id="301" idx="6"/>
              <a:endCxn id="336" idx="1"/>
            </p:cNvCxnSpPr>
            <p:nvPr/>
          </p:nvCxnSpPr>
          <p:spPr>
            <a:xfrm flipV="1">
              <a:off x="23004712" y="18044069"/>
              <a:ext cx="920579" cy="6574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E76CD84F-49BA-5410-4435-1A2481701592}"/>
                </a:ext>
              </a:extLst>
            </p:cNvPr>
            <p:cNvCxnSpPr>
              <a:cxnSpLocks/>
              <a:stCxn id="301" idx="6"/>
              <a:endCxn id="335" idx="1"/>
            </p:cNvCxnSpPr>
            <p:nvPr/>
          </p:nvCxnSpPr>
          <p:spPr>
            <a:xfrm flipV="1">
              <a:off x="23004712" y="18559760"/>
              <a:ext cx="409460" cy="141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55AAC975-D0D4-00BD-1610-EC8D48B47692}"/>
                </a:ext>
              </a:extLst>
            </p:cNvPr>
            <p:cNvCxnSpPr>
              <a:cxnSpLocks/>
              <a:stCxn id="301" idx="6"/>
              <a:endCxn id="337" idx="1"/>
            </p:cNvCxnSpPr>
            <p:nvPr/>
          </p:nvCxnSpPr>
          <p:spPr>
            <a:xfrm flipV="1">
              <a:off x="23004712" y="18556260"/>
              <a:ext cx="924384" cy="145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E4922731-3C69-0387-79EA-1F88F6F598AC}"/>
                </a:ext>
              </a:extLst>
            </p:cNvPr>
            <p:cNvCxnSpPr>
              <a:cxnSpLocks/>
              <a:stCxn id="301" idx="6"/>
              <a:endCxn id="338" idx="1"/>
            </p:cNvCxnSpPr>
            <p:nvPr/>
          </p:nvCxnSpPr>
          <p:spPr>
            <a:xfrm flipV="1">
              <a:off x="23004712" y="18555560"/>
              <a:ext cx="1384264" cy="145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2" name="Picture 361">
              <a:extLst>
                <a:ext uri="{FF2B5EF4-FFF2-40B4-BE49-F238E27FC236}">
                  <a16:creationId xmlns:a16="http://schemas.microsoft.com/office/drawing/2014/main" id="{7AC3297C-1F38-9D0F-49CB-C68043D4B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516512" y="17599412"/>
              <a:ext cx="225819" cy="279586"/>
            </a:xfrm>
            <a:prstGeom prst="rect">
              <a:avLst/>
            </a:prstGeom>
          </p:spPr>
        </p:pic>
        <p:pic>
          <p:nvPicPr>
            <p:cNvPr id="363" name="Picture 362">
              <a:extLst>
                <a:ext uri="{FF2B5EF4-FFF2-40B4-BE49-F238E27FC236}">
                  <a16:creationId xmlns:a16="http://schemas.microsoft.com/office/drawing/2014/main" id="{6127200E-DF02-5A7E-B2A5-095FC3193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1521799" y="18314655"/>
              <a:ext cx="288594" cy="300619"/>
            </a:xfrm>
            <a:prstGeom prst="rect">
              <a:avLst/>
            </a:prstGeom>
          </p:spPr>
        </p:pic>
        <p:pic>
          <p:nvPicPr>
            <p:cNvPr id="364" name="Picture 363">
              <a:extLst>
                <a:ext uri="{FF2B5EF4-FFF2-40B4-BE49-F238E27FC236}">
                  <a16:creationId xmlns:a16="http://schemas.microsoft.com/office/drawing/2014/main" id="{361C5EBC-38D3-977A-77E6-9EC2B6F6A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3992039" y="19040036"/>
              <a:ext cx="292100" cy="4445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3B06CDB-FE89-5D7C-7665-816A51092F50}"/>
                  </a:ext>
                </a:extLst>
              </p:cNvPr>
              <p:cNvSpPr txBox="1"/>
              <p:nvPr/>
            </p:nvSpPr>
            <p:spPr>
              <a:xfrm>
                <a:off x="15768378" y="7762105"/>
                <a:ext cx="6675506" cy="862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Scalar potential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endParaRPr lang="en-US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Times New Roman" panose="02020603050405020304" pitchFamily="18" charset="0"/>
                  </a:rPr>
                  <a:t>Skew-symmetric Poisson operator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:endParaRPr lang="en-US" sz="2400" b="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3B06CDB-FE89-5D7C-7665-816A51092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8378" y="7762105"/>
                <a:ext cx="6675506" cy="862608"/>
              </a:xfrm>
              <a:prstGeom prst="rect">
                <a:avLst/>
              </a:prstGeom>
              <a:blipFill>
                <a:blip r:embed="rId21"/>
                <a:stretch>
                  <a:fillRect l="-1279"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6A06439-E4BF-CC9C-A013-9E8BE7E8CA29}"/>
                  </a:ext>
                </a:extLst>
              </p:cNvPr>
              <p:cNvSpPr txBox="1"/>
              <p:nvPr/>
            </p:nvSpPr>
            <p:spPr>
              <a:xfrm>
                <a:off x="15493905" y="8693662"/>
                <a:ext cx="7326706" cy="1700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Guarantees that flow is perpendicular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energy is conserved</a:t>
                </a:r>
              </a:p>
              <a:p>
                <a:pPr>
                  <a:lnSpc>
                    <a:spcPct val="115000"/>
                  </a:lnSpc>
                  <a:spcBef>
                    <a:spcPts val="0"/>
                  </a:spcBef>
                  <a:tabLst>
                    <a:tab pos="457200" algn="l"/>
                  </a:tabLst>
                </a:pPr>
                <a:br>
                  <a:rPr lang="en-US" sz="800" dirty="0"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6A06439-E4BF-CC9C-A013-9E8BE7E8C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3905" y="8693662"/>
                <a:ext cx="7326706" cy="1700017"/>
              </a:xfrm>
              <a:prstGeom prst="rect">
                <a:avLst/>
              </a:prstGeom>
              <a:blipFill>
                <a:blip r:embed="rId22"/>
                <a:stretch>
                  <a:fillRect l="-1730" t="-1481" r="-86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4CF84D9A-79A8-C7F8-1459-FE5E58071822}"/>
              </a:ext>
            </a:extLst>
          </p:cNvPr>
          <p:cNvSpPr txBox="1"/>
          <p:nvPr/>
        </p:nvSpPr>
        <p:spPr>
          <a:xfrm>
            <a:off x="15471750" y="11719240"/>
            <a:ext cx="7326706" cy="9168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Examples: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Incompressible Euler, Maxwell, shallow water, Monge-Ampere, sine-Gordon, nonlinear Schrodinger, 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B4FCC9E-76F7-C33C-4B97-CA460358866A}"/>
                  </a:ext>
                </a:extLst>
              </p:cNvPr>
              <p:cNvSpPr txBox="1"/>
              <p:nvPr/>
            </p:nvSpPr>
            <p:spPr>
              <a:xfrm>
                <a:off x="15471751" y="10452763"/>
                <a:ext cx="7054026" cy="557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Casimirs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satisfying</a:t>
                </a:r>
                <a:r>
                  <a:rPr lang="en-US" sz="2800" dirty="0">
                    <a:solidFill>
                      <a:schemeClr val="accent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𝛻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also conserved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B4FCC9E-76F7-C33C-4B97-CA4603588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751" y="10452763"/>
                <a:ext cx="7054026" cy="557653"/>
              </a:xfrm>
              <a:prstGeom prst="rect">
                <a:avLst/>
              </a:prstGeom>
              <a:blipFill>
                <a:blip r:embed="rId23"/>
                <a:stretch>
                  <a:fillRect l="-1729" t="-5495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7C2ED245-6884-637A-E056-D27F0C9366AD}"/>
              </a:ext>
            </a:extLst>
          </p:cNvPr>
          <p:cNvSpPr txBox="1"/>
          <p:nvPr/>
        </p:nvSpPr>
        <p:spPr>
          <a:xfrm>
            <a:off x="15832654" y="11017514"/>
            <a:ext cx="6675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Mass, momentum, etc.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B660A80-09C3-5720-27B8-0B78A4DF5C69}"/>
              </a:ext>
            </a:extLst>
          </p:cNvPr>
          <p:cNvSpPr txBox="1"/>
          <p:nvPr/>
        </p:nvSpPr>
        <p:spPr>
          <a:xfrm>
            <a:off x="15493906" y="12939930"/>
            <a:ext cx="1079269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Question:</a:t>
            </a:r>
            <a:r>
              <a:rPr lang="en-US" sz="3200" b="1" dirty="0"/>
              <a:t>  </a:t>
            </a:r>
            <a:r>
              <a:rPr lang="en-US" sz="3200" i="1" dirty="0"/>
              <a:t>can we design a ROM which respects this structure?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5B9335-CFBB-B4F6-09EC-C0DFBEDDDE4E}"/>
              </a:ext>
            </a:extLst>
          </p:cNvPr>
          <p:cNvSpPr txBox="1"/>
          <p:nvPr/>
        </p:nvSpPr>
        <p:spPr>
          <a:xfrm>
            <a:off x="16915939" y="13684861"/>
            <a:ext cx="10462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792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Canonical and Noncanonical Hamiltonian Operator Inference</a:t>
            </a:r>
            <a:endParaRPr lang="en-US" sz="3200" b="0" dirty="0">
              <a:solidFill>
                <a:srgbClr val="079279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BE245E2-0CB6-9DE8-52A3-1B152D1E220D}"/>
                  </a:ext>
                </a:extLst>
              </p:cNvPr>
              <p:cNvSpPr txBox="1"/>
              <p:nvPr/>
            </p:nvSpPr>
            <p:spPr>
              <a:xfrm>
                <a:off x="15471750" y="20991858"/>
                <a:ext cx="10705992" cy="537278"/>
              </a:xfrm>
              <a:prstGeom prst="rect">
                <a:avLst/>
              </a:prstGeom>
              <a:solidFill>
                <a:srgbClr val="EDEDED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u="sng" dirty="0"/>
                  <a:t>Example</a:t>
                </a:r>
                <a:r>
                  <a:rPr lang="en-US" sz="2800" dirty="0"/>
                  <a:t>: </a:t>
                </a:r>
                <a:r>
                  <a:rPr lang="en-US" sz="2800" dirty="0" err="1"/>
                  <a:t>Korteweg</a:t>
                </a:r>
                <a:r>
                  <a:rPr lang="en-US" sz="2800" dirty="0"/>
                  <a:t>-de Vries (</a:t>
                </a:r>
                <a:r>
                  <a:rPr lang="en-US" sz="2800" dirty="0" err="1"/>
                  <a:t>KdV</a:t>
                </a:r>
                <a:r>
                  <a:rPr lang="en-US" sz="2800" dirty="0"/>
                  <a:t>) equation,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𝑠𝑠𝑠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BE245E2-0CB6-9DE8-52A3-1B152D1E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750" y="20991858"/>
                <a:ext cx="10705992" cy="537278"/>
              </a:xfrm>
              <a:prstGeom prst="rect">
                <a:avLst/>
              </a:prstGeom>
              <a:blipFill>
                <a:blip r:embed="rId24"/>
                <a:stretch>
                  <a:fillRect t="-13953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7D500FDB-312D-D5A1-5023-8A43FF3CCB37}"/>
              </a:ext>
            </a:extLst>
          </p:cNvPr>
          <p:cNvSpPr txBox="1"/>
          <p:nvPr/>
        </p:nvSpPr>
        <p:spPr>
          <a:xfrm>
            <a:off x="15471750" y="14289835"/>
            <a:ext cx="9250061" cy="1412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8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Non-intrusive</a:t>
            </a: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method for learning Hamiltonian ROMs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Stable by construction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Converge to intrusive ROMs in the limit of in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finite data</a:t>
            </a:r>
            <a:endParaRPr lang="en-US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C5B8F1BA-CB7D-5183-326C-8436CEAF57F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816532" y="16677439"/>
            <a:ext cx="3181276" cy="4607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ED1982F-C5EA-4184-36B5-346D28B4F3C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820429" y="16477845"/>
            <a:ext cx="3435713" cy="907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12E4E20-F6E3-E56C-05E4-2EB762A6854A}"/>
                  </a:ext>
                </a:extLst>
              </p:cNvPr>
              <p:cNvSpPr txBox="1"/>
              <p:nvPr/>
            </p:nvSpPr>
            <p:spPr>
              <a:xfrm>
                <a:off x="15471750" y="15818492"/>
                <a:ext cx="8356980" cy="565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For snapshots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𝑼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𝚺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solve: </a:t>
                </a:r>
                <a:endParaRPr lang="en-US" sz="28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12E4E20-F6E3-E56C-05E4-2EB762A68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750" y="15818492"/>
                <a:ext cx="8356980" cy="565668"/>
              </a:xfrm>
              <a:prstGeom prst="rect">
                <a:avLst/>
              </a:prstGeom>
              <a:blipFill>
                <a:blip r:embed="rId27"/>
                <a:stretch>
                  <a:fillRect l="-1517" t="-2174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A682567-18DB-386E-CEC3-F1A4533FBCE3}"/>
                  </a:ext>
                </a:extLst>
              </p:cNvPr>
              <p:cNvSpPr txBox="1"/>
              <p:nvPr/>
            </p:nvSpPr>
            <p:spPr>
              <a:xfrm>
                <a:off x="15493905" y="17466632"/>
                <a:ext cx="11259432" cy="100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Learning Poisson structure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</m:acc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noncanonical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inference</a:t>
                </a:r>
              </a:p>
              <a:p>
                <a:pPr marL="914400" lvl="1" indent="-457200">
                  <a:lnSpc>
                    <a:spcPct val="115000"/>
                  </a:lnSpc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Produces conservative ROM with known quantity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as Hamiltonian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A682567-18DB-386E-CEC3-F1A4533FB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3905" y="17466632"/>
                <a:ext cx="11259432" cy="1000915"/>
              </a:xfrm>
              <a:prstGeom prst="rect">
                <a:avLst/>
              </a:prstGeom>
              <a:blipFill>
                <a:blip r:embed="rId28"/>
                <a:stretch>
                  <a:fillRect l="-1127" t="-1266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AF1F4DE-AD7D-8B27-F103-5ED121F29F76}"/>
                  </a:ext>
                </a:extLst>
              </p:cNvPr>
              <p:cNvSpPr txBox="1"/>
              <p:nvPr/>
            </p:nvSpPr>
            <p:spPr>
              <a:xfrm>
                <a:off x="15493905" y="18442891"/>
                <a:ext cx="22273590" cy="999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Learning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canonical</a:t>
                </a: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inference</a:t>
                </a:r>
              </a:p>
              <a:p>
                <a:pPr marL="914400" lvl="1" indent="-457200">
                  <a:lnSpc>
                    <a:spcPct val="115000"/>
                  </a:lnSpc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Produces conservative ROM with known Poisson structure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AF1F4DE-AD7D-8B27-F103-5ED121F29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3905" y="18442891"/>
                <a:ext cx="22273590" cy="999954"/>
              </a:xfrm>
              <a:prstGeom prst="rect">
                <a:avLst/>
              </a:prstGeom>
              <a:blipFill>
                <a:blip r:embed="rId29"/>
                <a:stretch>
                  <a:fillRect l="-570" t="-2532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>
            <a:extLst>
              <a:ext uri="{FF2B5EF4-FFF2-40B4-BE49-F238E27FC236}">
                <a16:creationId xmlns:a16="http://schemas.microsoft.com/office/drawing/2014/main" id="{2A279048-FEAC-F64A-D26C-192794F5934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628711" y="21674263"/>
            <a:ext cx="9657888" cy="92415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A870826-EF98-6302-32C5-82203020DA7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149" y="23306297"/>
            <a:ext cx="5919713" cy="4439785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FC8F39BA-5030-CDD4-41DE-2AD5A9945AA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373" y="23167004"/>
            <a:ext cx="7064781" cy="47098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F3095673-29C4-D59B-AAD7-66C8B63695F4}"/>
                  </a:ext>
                </a:extLst>
              </p:cNvPr>
              <p:cNvSpPr txBox="1"/>
              <p:nvPr/>
            </p:nvSpPr>
            <p:spPr>
              <a:xfrm>
                <a:off x="15466373" y="27911567"/>
                <a:ext cx="22273590" cy="557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Predicts correct dynamics well outside of training region.  Conserves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by construction.</a:t>
                </a:r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F3095673-29C4-D59B-AAD7-66C8B6369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6373" y="27911567"/>
                <a:ext cx="22273590" cy="557653"/>
              </a:xfrm>
              <a:prstGeom prst="rect">
                <a:avLst/>
              </a:prstGeom>
              <a:blipFill>
                <a:blip r:embed="rId33"/>
                <a:stretch>
                  <a:fillRect l="-570" t="-4444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TextBox 193">
            <a:extLst>
              <a:ext uri="{FF2B5EF4-FFF2-40B4-BE49-F238E27FC236}">
                <a16:creationId xmlns:a16="http://schemas.microsoft.com/office/drawing/2014/main" id="{917B6AC4-214D-E1F0-9C9C-914989D404B2}"/>
              </a:ext>
            </a:extLst>
          </p:cNvPr>
          <p:cNvSpPr txBox="1"/>
          <p:nvPr/>
        </p:nvSpPr>
        <p:spPr>
          <a:xfrm>
            <a:off x="16282607" y="28652829"/>
            <a:ext cx="10462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792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Petrov-</a:t>
            </a:r>
            <a:r>
              <a:rPr lang="en-US" sz="3200" b="1" u="sng" dirty="0" err="1">
                <a:solidFill>
                  <a:srgbClr val="0792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Galerkin</a:t>
            </a:r>
            <a:r>
              <a:rPr lang="en-US" sz="3200" b="1" u="sng" dirty="0">
                <a:solidFill>
                  <a:srgbClr val="0792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Hamiltonian </a:t>
            </a:r>
            <a:r>
              <a:rPr lang="en-US" sz="3200" b="1" u="sng" dirty="0" err="1">
                <a:solidFill>
                  <a:srgbClr val="0792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OpInf</a:t>
            </a:r>
            <a:r>
              <a:rPr lang="en-US" sz="3200" b="1" u="sng" dirty="0">
                <a:solidFill>
                  <a:srgbClr val="0792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for Canonical Systems</a:t>
            </a:r>
            <a:endParaRPr lang="en-US" sz="3200" b="0" dirty="0">
              <a:solidFill>
                <a:srgbClr val="079279"/>
              </a:solidFill>
              <a:cs typeface="Times New Roman" panose="02020603050405020304" pitchFamily="18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8440F5E2-23E5-33F4-EA51-19E4B4E7A95B}"/>
              </a:ext>
            </a:extLst>
          </p:cNvPr>
          <p:cNvSpPr txBox="1"/>
          <p:nvPr/>
        </p:nvSpPr>
        <p:spPr>
          <a:xfrm>
            <a:off x="15389855" y="29318082"/>
            <a:ext cx="12973739" cy="1412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State-of-the-art Hamiltonian ROMs require 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than just </a:t>
            </a: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Galerkin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projection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Usually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Galerkin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projection + (formal) least-squares solve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Additional projection can destroy accuracy.  </a:t>
            </a:r>
            <a:r>
              <a:rPr lang="en-US" sz="2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Can we fix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798124AE-E095-BF96-B73B-D68DF7C8A221}"/>
                  </a:ext>
                </a:extLst>
              </p:cNvPr>
              <p:cNvSpPr txBox="1"/>
              <p:nvPr/>
            </p:nvSpPr>
            <p:spPr>
              <a:xfrm>
                <a:off x="15389857" y="30829430"/>
                <a:ext cx="222735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Canonical systems imply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is full rank, so use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as a test basis!  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en-US" sz="28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𝑼</m:t>
                    </m:r>
                    <m:acc>
                      <m:accPr>
                        <m:chr m:val="̂"/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798124AE-E095-BF96-B73B-D68DF7C8A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857" y="30829430"/>
                <a:ext cx="22273590" cy="523220"/>
              </a:xfrm>
              <a:prstGeom prst="rect">
                <a:avLst/>
              </a:prstGeom>
              <a:blipFill>
                <a:blip r:embed="rId34"/>
                <a:stretch>
                  <a:fillRect l="-57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607663C8-0531-55CA-A1BA-DBFE2172D19E}"/>
                  </a:ext>
                </a:extLst>
              </p:cNvPr>
              <p:cNvSpPr txBox="1"/>
              <p:nvPr/>
            </p:nvSpPr>
            <p:spPr>
              <a:xfrm>
                <a:off x="16187508" y="31478375"/>
                <a:ext cx="11516184" cy="623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acc>
                          <m:accPr>
                            <m:chr m:val="̃"/>
                            <m:ctrlPr>
                              <a:rPr lang="en-US" sz="32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acc>
                      </m:e>
                    </m:acc>
                    <m:r>
                      <a:rPr lang="en-US" sz="3200" b="1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𝛻</m:t>
                    </m:r>
                    <m:acc>
                      <m:accPr>
                        <m:chr m:val="̂"/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en-US" sz="3200" b="1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en-US" sz="3200" b="1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implies</a:t>
                </a:r>
                <a:r>
                  <a:rPr lang="en-US" sz="3200" dirty="0">
                    <a:solidFill>
                      <a:schemeClr val="accent6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accent6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𝑱</m:t>
                            </m:r>
                          </m:e>
                        </m:acc>
                      </m:e>
                      <m:sup>
                        <m:r>
                          <a:rPr lang="en-US" sz="3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sz="32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sz="3200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acc>
                      </m:e>
                    </m:acc>
                    <m:r>
                      <a:rPr lang="en-US" sz="3200" b="1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b="1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𝑼</m:t>
                    </m:r>
                    <m:acc>
                      <m:accPr>
                        <m:chr m:val="̂"/>
                        <m:ctrlPr>
                          <a:rPr lang="en-US" sz="3200" b="1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en-US" sz="3200" b="1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sz="32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</m:sup>
                    </m:sSup>
                    <m:r>
                      <a:rPr lang="en-US" sz="32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</m:t>
                    </m:r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𝑼</m:t>
                        </m:r>
                        <m:acc>
                          <m:accPr>
                            <m:chr m:val="̂"/>
                            <m:ctrlPr>
                              <a:rPr lang="en-US" sz="3200" b="1" i="1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1" i="1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3200" b="1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∇</m:t>
                    </m:r>
                    <m:acc>
                      <m:accPr>
                        <m:chr m:val="̂"/>
                        <m:ctrlPr>
                          <a:rPr lang="en-US" sz="3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en-US" sz="3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32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en-US" sz="32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accent1"/>
                    </a:solidFill>
                  </a:rPr>
                  <a:t>.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607663C8-0531-55CA-A1BA-DBFE2172D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7508" y="31478375"/>
                <a:ext cx="11516184" cy="623376"/>
              </a:xfrm>
              <a:prstGeom prst="rect">
                <a:avLst/>
              </a:prstGeom>
              <a:blipFill>
                <a:blip r:embed="rId35"/>
                <a:stretch>
                  <a:fillRect t="-5882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94C4584C-0F61-3727-0517-AAAD348C5231}"/>
                  </a:ext>
                </a:extLst>
              </p:cNvPr>
              <p:cNvSpPr txBox="1"/>
              <p:nvPr/>
            </p:nvSpPr>
            <p:spPr>
              <a:xfrm>
                <a:off x="15389857" y="32229290"/>
                <a:ext cx="12973739" cy="1412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tabLst>
                    <a:tab pos="457200" algn="l"/>
                  </a:tabLst>
                </a:pP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Provably Hamiltonian: energy is conserved.</a:t>
                </a:r>
              </a:p>
              <a:p>
                <a:pPr marL="914400" lvl="1" indent="-457200">
                  <a:lnSpc>
                    <a:spcPct val="115000"/>
                  </a:lnSpc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Removes the need for an extra column-space projection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𝑼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lnSpc>
                    <a:spcPct val="115000"/>
                  </a:lnSpc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Amenable to non-intrusive </a:t>
                </a:r>
                <a:r>
                  <a:rPr lang="en-US" sz="24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OpInf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as before.  Problem is convex with a global minimum</a:t>
                </a:r>
                <a:endParaRPr lang="en-US" sz="2400" b="1" u="sng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94C4584C-0F61-3727-0517-AAAD348C5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9857" y="32229290"/>
                <a:ext cx="12973739" cy="1412374"/>
              </a:xfrm>
              <a:prstGeom prst="rect">
                <a:avLst/>
              </a:prstGeom>
              <a:blipFill>
                <a:blip r:embed="rId36"/>
                <a:stretch>
                  <a:fillRect l="-987" t="-2155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5" name="Picture 364">
            <a:extLst>
              <a:ext uri="{FF2B5EF4-FFF2-40B4-BE49-F238E27FC236}">
                <a16:creationId xmlns:a16="http://schemas.microsoft.com/office/drawing/2014/main" id="{74C9375B-D32F-C9AA-FB40-49D31FEE98D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6885749" y="33755377"/>
            <a:ext cx="9199346" cy="1028497"/>
          </a:xfrm>
          <a:prstGeom prst="rect">
            <a:avLst/>
          </a:prstGeom>
        </p:spPr>
      </p:pic>
      <p:pic>
        <p:nvPicPr>
          <p:cNvPr id="366" name="Picture 365">
            <a:extLst>
              <a:ext uri="{FF2B5EF4-FFF2-40B4-BE49-F238E27FC236}">
                <a16:creationId xmlns:a16="http://schemas.microsoft.com/office/drawing/2014/main" id="{A8D0194E-05EC-FFDA-A765-28369D7034FD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4019433" y="34673430"/>
            <a:ext cx="3359141" cy="346207"/>
          </a:xfrm>
          <a:prstGeom prst="rect">
            <a:avLst/>
          </a:prstGeom>
        </p:spPr>
      </p:pic>
      <p:sp>
        <p:nvSpPr>
          <p:cNvPr id="367" name="TextBox 366">
            <a:extLst>
              <a:ext uri="{FF2B5EF4-FFF2-40B4-BE49-F238E27FC236}">
                <a16:creationId xmlns:a16="http://schemas.microsoft.com/office/drawing/2014/main" id="{99FB1590-46FA-19FD-743E-98CEF090857A}"/>
              </a:ext>
            </a:extLst>
          </p:cNvPr>
          <p:cNvSpPr txBox="1"/>
          <p:nvPr/>
        </p:nvSpPr>
        <p:spPr>
          <a:xfrm>
            <a:off x="15389856" y="34954850"/>
            <a:ext cx="12973739" cy="1412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Error is bounded in reproductive case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First term is projection error similar to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Galerkin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ROM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Second term is “deviation from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symplecticity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” error</a:t>
            </a:r>
            <a:endParaRPr lang="en-US" sz="24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8" name="Picture 367">
            <a:extLst>
              <a:ext uri="{FF2B5EF4-FFF2-40B4-BE49-F238E27FC236}">
                <a16:creationId xmlns:a16="http://schemas.microsoft.com/office/drawing/2014/main" id="{1F415AA2-2343-3103-73AC-4FD4617BF46F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6298883" y="36518934"/>
            <a:ext cx="11264776" cy="1201143"/>
          </a:xfrm>
          <a:prstGeom prst="rect">
            <a:avLst/>
          </a:prstGeom>
        </p:spPr>
      </p:pic>
      <p:sp>
        <p:nvSpPr>
          <p:cNvPr id="369" name="TextBox 368">
            <a:extLst>
              <a:ext uri="{FF2B5EF4-FFF2-40B4-BE49-F238E27FC236}">
                <a16:creationId xmlns:a16="http://schemas.microsoft.com/office/drawing/2014/main" id="{2C58FF83-B98D-8094-3D70-E3F618E34FCC}"/>
              </a:ext>
            </a:extLst>
          </p:cNvPr>
          <p:cNvSpPr txBox="1"/>
          <p:nvPr/>
        </p:nvSpPr>
        <p:spPr>
          <a:xfrm>
            <a:off x="16580662" y="38083270"/>
            <a:ext cx="7032236" cy="536591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Example</a:t>
            </a:r>
            <a:r>
              <a:rPr lang="en-US" sz="2800" dirty="0"/>
              <a:t>: 3D linear elasticity equations</a:t>
            </a:r>
          </a:p>
        </p:txBody>
      </p:sp>
      <p:pic>
        <p:nvPicPr>
          <p:cNvPr id="370" name="Picture 369">
            <a:extLst>
              <a:ext uri="{FF2B5EF4-FFF2-40B4-BE49-F238E27FC236}">
                <a16:creationId xmlns:a16="http://schemas.microsoft.com/office/drawing/2014/main" id="{E15E5D34-A6BD-2EEA-CA41-5F6037FCF1A4}"/>
              </a:ext>
            </a:extLst>
          </p:cNvPr>
          <p:cNvPicPr>
            <a:picLocks noChangeAspect="1"/>
          </p:cNvPicPr>
          <p:nvPr/>
        </p:nvPicPr>
        <p:blipFill rotWithShape="1">
          <a:blip r:embed="rId40"/>
          <a:srcRect l="48993" t="3358" r="868" b="3405"/>
          <a:stretch/>
        </p:blipFill>
        <p:spPr>
          <a:xfrm>
            <a:off x="15489520" y="38855733"/>
            <a:ext cx="4777454" cy="2961307"/>
          </a:xfrm>
          <a:prstGeom prst="rect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id="{8D0874C0-93B0-FB92-5378-30A39A4FCEA9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l="1797" t="2300" r="2183" b="2806"/>
          <a:stretch/>
        </p:blipFill>
        <p:spPr>
          <a:xfrm>
            <a:off x="24511959" y="37905303"/>
            <a:ext cx="3869400" cy="3823997"/>
          </a:xfrm>
          <a:prstGeom prst="rect">
            <a:avLst/>
          </a:prstGeom>
        </p:spPr>
      </p:pic>
      <p:sp>
        <p:nvSpPr>
          <p:cNvPr id="372" name="TextBox 371">
            <a:extLst>
              <a:ext uri="{FF2B5EF4-FFF2-40B4-BE49-F238E27FC236}">
                <a16:creationId xmlns:a16="http://schemas.microsoft.com/office/drawing/2014/main" id="{4FFB5758-C2B6-1584-13CA-C08FFC98AAF9}"/>
              </a:ext>
            </a:extLst>
          </p:cNvPr>
          <p:cNvSpPr txBox="1"/>
          <p:nvPr/>
        </p:nvSpPr>
        <p:spPr>
          <a:xfrm>
            <a:off x="20498962" y="39028497"/>
            <a:ext cx="4012997" cy="2615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err="1">
                <a:solidFill>
                  <a:srgbClr val="FF7F0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Galerkin</a:t>
            </a:r>
            <a:r>
              <a:rPr lang="en-US" sz="2400" dirty="0">
                <a:solidFill>
                  <a:srgbClr val="FF7F0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projection only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is not enough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1E77B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Petrov-</a:t>
            </a:r>
            <a:r>
              <a:rPr lang="en-US" sz="2400" dirty="0" err="1">
                <a:solidFill>
                  <a:srgbClr val="1E77B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Galerkin</a:t>
            </a:r>
            <a:r>
              <a:rPr lang="en-US" sz="2400" dirty="0">
                <a:solidFill>
                  <a:srgbClr val="1E77B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ROM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errors decay smoothly with increasing basis size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4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FB3171-C5A0-73DF-0EB0-C5B52FA77E2B}"/>
              </a:ext>
            </a:extLst>
          </p:cNvPr>
          <p:cNvSpPr txBox="1"/>
          <p:nvPr/>
        </p:nvSpPr>
        <p:spPr>
          <a:xfrm>
            <a:off x="1314560" y="18249261"/>
            <a:ext cx="66755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“Positive-definite” velocity, </a:t>
            </a:r>
            <a:endParaRPr lang="en-U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Building block of many physical systems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Fluid flows, solid dynamics, climate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C5A32B-E9F1-C9A7-08C1-B4147D487D47}"/>
              </a:ext>
            </a:extLst>
          </p:cNvPr>
          <p:cNvSpPr txBox="1"/>
          <p:nvPr/>
        </p:nvSpPr>
        <p:spPr>
          <a:xfrm>
            <a:off x="3729392" y="20389981"/>
            <a:ext cx="10462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792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Positive-definite operator inference (</a:t>
            </a:r>
            <a:r>
              <a:rPr lang="en-US" sz="3200" b="1" u="sng" dirty="0" err="1">
                <a:solidFill>
                  <a:srgbClr val="0792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OpInf</a:t>
            </a:r>
            <a:r>
              <a:rPr lang="en-US" sz="3200" b="1" u="sng" dirty="0">
                <a:solidFill>
                  <a:srgbClr val="0792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b="0" dirty="0">
              <a:solidFill>
                <a:srgbClr val="079279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2DE584-8934-929A-EF68-05AAD5B3E30F}"/>
              </a:ext>
            </a:extLst>
          </p:cNvPr>
          <p:cNvSpPr txBox="1"/>
          <p:nvPr/>
        </p:nvSpPr>
        <p:spPr>
          <a:xfrm>
            <a:off x="1053127" y="20987821"/>
            <a:ext cx="13183504" cy="2686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8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Non-intrusive</a:t>
            </a: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method for learning “positive-definite” operators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Extension of classical non-intrusive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OpInf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[2]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Learns “positive-definite” operators to build reduced-models endowed with energy stability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Neural network formulation naturally handles parametric variability and non-polynomial non-linearities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Relies only on solution snapshots</a:t>
            </a:r>
          </a:p>
        </p:txBody>
      </p:sp>
      <p:pic>
        <p:nvPicPr>
          <p:cNvPr id="374" name="Picture 373">
            <a:extLst>
              <a:ext uri="{FF2B5EF4-FFF2-40B4-BE49-F238E27FC236}">
                <a16:creationId xmlns:a16="http://schemas.microsoft.com/office/drawing/2014/main" id="{C73A0495-E9B2-3F9D-3181-E78DF1BF8AF3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420656" y="33867427"/>
            <a:ext cx="5446337" cy="729336"/>
          </a:xfrm>
          <a:prstGeom prst="rect">
            <a:avLst/>
          </a:prstGeom>
        </p:spPr>
      </p:pic>
      <p:sp>
        <p:nvSpPr>
          <p:cNvPr id="377" name="TextBox 376">
            <a:extLst>
              <a:ext uri="{FF2B5EF4-FFF2-40B4-BE49-F238E27FC236}">
                <a16:creationId xmlns:a16="http://schemas.microsoft.com/office/drawing/2014/main" id="{EE765239-B241-E522-B2AB-E468316010EB}"/>
              </a:ext>
            </a:extLst>
          </p:cNvPr>
          <p:cNvSpPr txBox="1"/>
          <p:nvPr/>
        </p:nvSpPr>
        <p:spPr>
          <a:xfrm>
            <a:off x="9323199" y="35037062"/>
            <a:ext cx="4868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”Positive-definite” operator</a:t>
            </a:r>
          </a:p>
        </p:txBody>
      </p:sp>
      <p:pic>
        <p:nvPicPr>
          <p:cNvPr id="388" name="Picture 387">
            <a:extLst>
              <a:ext uri="{FF2B5EF4-FFF2-40B4-BE49-F238E27FC236}">
                <a16:creationId xmlns:a16="http://schemas.microsoft.com/office/drawing/2014/main" id="{50651E63-AFF5-B835-54C0-AEC4AC3EAF04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6" y="35461998"/>
            <a:ext cx="3875135" cy="2908453"/>
          </a:xfrm>
          <a:prstGeom prst="rect">
            <a:avLst/>
          </a:prstGeom>
        </p:spPr>
      </p:pic>
      <p:sp>
        <p:nvSpPr>
          <p:cNvPr id="403" name="TextBox 402">
            <a:extLst>
              <a:ext uri="{FF2B5EF4-FFF2-40B4-BE49-F238E27FC236}">
                <a16:creationId xmlns:a16="http://schemas.microsoft.com/office/drawing/2014/main" id="{55AF87F2-21D1-93EC-355E-FE206E47EBF6}"/>
              </a:ext>
            </a:extLst>
          </p:cNvPr>
          <p:cNvSpPr txBox="1"/>
          <p:nvPr/>
        </p:nvSpPr>
        <p:spPr>
          <a:xfrm>
            <a:off x="1232143" y="34795137"/>
            <a:ext cx="82357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Non-polynomial non-linearities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Compare to classic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OpInf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methods (linear and quadratic)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137F6C66-A36C-D74D-160B-A0DCAA861C2D}"/>
              </a:ext>
            </a:extLst>
          </p:cNvPr>
          <p:cNvSpPr txBox="1"/>
          <p:nvPr/>
        </p:nvSpPr>
        <p:spPr>
          <a:xfrm>
            <a:off x="1019662" y="31352101"/>
            <a:ext cx="12663986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Gradients are easily computed via back-propagation in modern ML codes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State-of-the-art training approaches handle over-parameterization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Parametrized dynamical systems are handled by adding parameters to the network inputs</a:t>
            </a:r>
          </a:p>
        </p:txBody>
      </p:sp>
      <p:sp>
        <p:nvSpPr>
          <p:cNvPr id="405" name="Right Arrow 404">
            <a:extLst>
              <a:ext uri="{FF2B5EF4-FFF2-40B4-BE49-F238E27FC236}">
                <a16:creationId xmlns:a16="http://schemas.microsoft.com/office/drawing/2014/main" id="{A236F1DB-4127-7B88-2169-040777D91A92}"/>
              </a:ext>
            </a:extLst>
          </p:cNvPr>
          <p:cNvSpPr/>
          <p:nvPr/>
        </p:nvSpPr>
        <p:spPr>
          <a:xfrm>
            <a:off x="7340878" y="34128910"/>
            <a:ext cx="1392324" cy="3024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62E08FF2-92B0-CB31-5A92-8B7B35CBEB3A}"/>
              </a:ext>
            </a:extLst>
          </p:cNvPr>
          <p:cNvCxnSpPr/>
          <p:nvPr/>
        </p:nvCxnSpPr>
        <p:spPr>
          <a:xfrm flipV="1">
            <a:off x="11224971" y="34585599"/>
            <a:ext cx="0" cy="3774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TextBox 407">
            <a:extLst>
              <a:ext uri="{FF2B5EF4-FFF2-40B4-BE49-F238E27FC236}">
                <a16:creationId xmlns:a16="http://schemas.microsoft.com/office/drawing/2014/main" id="{DA7509D4-C3CF-77C6-D307-9BE8CB21B078}"/>
              </a:ext>
            </a:extLst>
          </p:cNvPr>
          <p:cNvSpPr txBox="1"/>
          <p:nvPr/>
        </p:nvSpPr>
        <p:spPr>
          <a:xfrm>
            <a:off x="1570489" y="38156356"/>
            <a:ext cx="1828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Truth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A37E8A4F-1307-399A-0D62-8BB075FE737D}"/>
              </a:ext>
            </a:extLst>
          </p:cNvPr>
          <p:cNvSpPr txBox="1"/>
          <p:nvPr/>
        </p:nvSpPr>
        <p:spPr>
          <a:xfrm>
            <a:off x="3754065" y="38171443"/>
            <a:ext cx="2293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Positive-definite </a:t>
            </a:r>
            <a:r>
              <a:rPr lang="en-US" sz="1600" i="1" dirty="0" err="1"/>
              <a:t>OpInf</a:t>
            </a:r>
            <a:endParaRPr lang="en-US" sz="1600" i="1" dirty="0"/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F4CB462C-06C9-1DFD-B858-AFEB4C454C95}"/>
              </a:ext>
            </a:extLst>
          </p:cNvPr>
          <p:cNvSpPr txBox="1"/>
          <p:nvPr/>
        </p:nvSpPr>
        <p:spPr>
          <a:xfrm>
            <a:off x="1383657" y="40667442"/>
            <a:ext cx="2293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Linear </a:t>
            </a:r>
            <a:r>
              <a:rPr lang="en-US" sz="1600" i="1" dirty="0" err="1"/>
              <a:t>OpInf</a:t>
            </a:r>
            <a:endParaRPr lang="en-US" sz="1600" i="1" dirty="0"/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28B6DD4C-10C7-7A63-E688-66DE31F02A04}"/>
              </a:ext>
            </a:extLst>
          </p:cNvPr>
          <p:cNvSpPr txBox="1"/>
          <p:nvPr/>
        </p:nvSpPr>
        <p:spPr>
          <a:xfrm>
            <a:off x="3872121" y="40631917"/>
            <a:ext cx="2293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Quadratic </a:t>
            </a:r>
            <a:r>
              <a:rPr lang="en-US" sz="1600" i="1" dirty="0" err="1"/>
              <a:t>OpInf</a:t>
            </a:r>
            <a:endParaRPr lang="en-US" sz="1600" i="1" dirty="0"/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EE172C9D-8F3A-2DC1-48D7-7F8ACFBCAD37}"/>
              </a:ext>
            </a:extLst>
          </p:cNvPr>
          <p:cNvSpPr txBox="1"/>
          <p:nvPr/>
        </p:nvSpPr>
        <p:spPr>
          <a:xfrm>
            <a:off x="7101827" y="34585599"/>
            <a:ext cx="2293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Spatial discretization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72B56BC0-7559-D151-2BC2-03ACF0A98F05}"/>
              </a:ext>
            </a:extLst>
          </p:cNvPr>
          <p:cNvSpPr txBox="1"/>
          <p:nvPr/>
        </p:nvSpPr>
        <p:spPr>
          <a:xfrm>
            <a:off x="5964316" y="36286732"/>
            <a:ext cx="3454939" cy="431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64AE7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Linear </a:t>
            </a:r>
            <a:r>
              <a:rPr lang="en-US" sz="2400" dirty="0" err="1">
                <a:solidFill>
                  <a:srgbClr val="64AE7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OpInf</a:t>
            </a:r>
            <a:r>
              <a:rPr lang="en-US" sz="2400" dirty="0">
                <a:solidFill>
                  <a:srgbClr val="64AE7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ROMs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not expressive enough</a:t>
            </a:r>
          </a:p>
          <a:p>
            <a:pPr marL="342900" indent="-342900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Quadratic </a:t>
            </a:r>
            <a:r>
              <a:rPr lang="en-US" sz="24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OpInf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ROMs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go unstable w/o significant regularization</a:t>
            </a:r>
          </a:p>
          <a:p>
            <a:pPr marL="342900" indent="-342900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Linear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Quadratic </a:t>
            </a:r>
            <a:r>
              <a:rPr lang="en-US" sz="24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OpInf</a:t>
            </a:r>
            <a:r>
              <a:rPr 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ROMs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have noticeable artifacts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4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A507E7EF-1AF6-292C-860C-77C0F32F5E04}"/>
              </a:ext>
            </a:extLst>
          </p:cNvPr>
          <p:cNvSpPr txBox="1"/>
          <p:nvPr/>
        </p:nvSpPr>
        <p:spPr>
          <a:xfrm>
            <a:off x="2346287" y="33038242"/>
            <a:ext cx="9625020" cy="523220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Example</a:t>
            </a:r>
            <a:r>
              <a:rPr lang="en-US" sz="2800" dirty="0"/>
              <a:t>: Shallow ice approximation (future state prediction)</a:t>
            </a:r>
          </a:p>
        </p:txBody>
      </p:sp>
      <p:pic>
        <p:nvPicPr>
          <p:cNvPr id="416" name="Picture 415">
            <a:extLst>
              <a:ext uri="{FF2B5EF4-FFF2-40B4-BE49-F238E27FC236}">
                <a16:creationId xmlns:a16="http://schemas.microsoft.com/office/drawing/2014/main" id="{F08F0593-6FCC-AD43-85F7-87769A3ED5D7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854746" y="17529764"/>
            <a:ext cx="3329382" cy="565500"/>
          </a:xfrm>
          <a:prstGeom prst="rect">
            <a:avLst/>
          </a:prstGeom>
        </p:spPr>
      </p:pic>
      <p:pic>
        <p:nvPicPr>
          <p:cNvPr id="417" name="Picture 416">
            <a:extLst>
              <a:ext uri="{FF2B5EF4-FFF2-40B4-BE49-F238E27FC236}">
                <a16:creationId xmlns:a16="http://schemas.microsoft.com/office/drawing/2014/main" id="{ACBE310A-C8EC-BC20-D73C-D1CA82356372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276843" y="18291087"/>
            <a:ext cx="1732970" cy="313003"/>
          </a:xfrm>
          <a:prstGeom prst="rect">
            <a:avLst/>
          </a:prstGeom>
        </p:spPr>
      </p:pic>
      <p:pic>
        <p:nvPicPr>
          <p:cNvPr id="418" name="Picture 417">
            <a:extLst>
              <a:ext uri="{FF2B5EF4-FFF2-40B4-BE49-F238E27FC236}">
                <a16:creationId xmlns:a16="http://schemas.microsoft.com/office/drawing/2014/main" id="{8CE9A61D-5ED3-930A-BCB5-DC116DC14136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0057747" y="33867427"/>
            <a:ext cx="2693681" cy="729336"/>
          </a:xfrm>
          <a:prstGeom prst="rect">
            <a:avLst/>
          </a:prstGeom>
        </p:spPr>
      </p:pic>
      <p:pic>
        <p:nvPicPr>
          <p:cNvPr id="424" name="Picture 423">
            <a:extLst>
              <a:ext uri="{FF2B5EF4-FFF2-40B4-BE49-F238E27FC236}">
                <a16:creationId xmlns:a16="http://schemas.microsoft.com/office/drawing/2014/main" id="{37B2CBC5-0187-1A81-B0F8-430A5225A519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154" y="37986074"/>
            <a:ext cx="3875135" cy="2908453"/>
          </a:xfrm>
          <a:prstGeom prst="rect">
            <a:avLst/>
          </a:prstGeom>
        </p:spPr>
      </p:pic>
      <p:pic>
        <p:nvPicPr>
          <p:cNvPr id="426" name="Picture 425">
            <a:extLst>
              <a:ext uri="{FF2B5EF4-FFF2-40B4-BE49-F238E27FC236}">
                <a16:creationId xmlns:a16="http://schemas.microsoft.com/office/drawing/2014/main" id="{77A0314E-8020-AFBF-35F5-325D34EEDC0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0" y="37961139"/>
            <a:ext cx="3875135" cy="2908453"/>
          </a:xfrm>
          <a:prstGeom prst="rect">
            <a:avLst/>
          </a:prstGeom>
        </p:spPr>
      </p:pic>
      <p:pic>
        <p:nvPicPr>
          <p:cNvPr id="428" name="Picture 427">
            <a:extLst>
              <a:ext uri="{FF2B5EF4-FFF2-40B4-BE49-F238E27FC236}">
                <a16:creationId xmlns:a16="http://schemas.microsoft.com/office/drawing/2014/main" id="{B39F0F6C-8A2D-9ECD-0333-9B770592BE3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7" y="35441716"/>
            <a:ext cx="4093942" cy="30726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B398CD-8FD5-A98E-55A3-CDB1B0F626C0}"/>
              </a:ext>
            </a:extLst>
          </p:cNvPr>
          <p:cNvSpPr txBox="1"/>
          <p:nvPr/>
        </p:nvSpPr>
        <p:spPr>
          <a:xfrm>
            <a:off x="15871843" y="22615811"/>
            <a:ext cx="1070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consider the non-canonical form of the </a:t>
            </a:r>
            <a:r>
              <a:rPr lang="en-US" sz="2400" dirty="0" err="1"/>
              <a:t>KdV</a:t>
            </a:r>
            <a:r>
              <a:rPr lang="en-US" sz="2400" dirty="0"/>
              <a:t> equation, which is bi-Hamiltonian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77339B-E445-3E05-059B-17E2586FC248}"/>
              </a:ext>
            </a:extLst>
          </p:cNvPr>
          <p:cNvSpPr txBox="1"/>
          <p:nvPr/>
        </p:nvSpPr>
        <p:spPr>
          <a:xfrm>
            <a:off x="15493905" y="19603028"/>
            <a:ext cx="1286969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Unlike </a:t>
            </a:r>
            <a:r>
              <a:rPr lang="en-US" sz="3200" b="1" dirty="0"/>
              <a:t>other Hamiltonian SP-MOR methods</a:t>
            </a:r>
            <a:r>
              <a:rPr lang="en-US" sz="3200" dirty="0"/>
              <a:t>, e.g., [5], our approach [6] can handle </a:t>
            </a:r>
            <a:r>
              <a:rPr lang="en-US" sz="3200" b="1" dirty="0"/>
              <a:t>canonical</a:t>
            </a:r>
            <a:r>
              <a:rPr lang="en-US" sz="3200" dirty="0"/>
              <a:t> and </a:t>
            </a:r>
            <a:r>
              <a:rPr lang="en-US" sz="3200" b="1" dirty="0"/>
              <a:t>non-canonical Hamiltonian systems</a:t>
            </a:r>
            <a:r>
              <a:rPr lang="en-US" sz="3200" dirty="0"/>
              <a:t>.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4C596F0E-E85F-8E2D-6DC6-AF3F81EAD549}"/>
              </a:ext>
            </a:extLst>
          </p:cNvPr>
          <p:cNvSpPr txBox="1"/>
          <p:nvPr/>
        </p:nvSpPr>
        <p:spPr>
          <a:xfrm>
            <a:off x="29676154" y="36844294"/>
            <a:ext cx="135051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[1] M. Barone, I. Kalashnikova, D. </a:t>
            </a:r>
            <a:r>
              <a:rPr lang="en-US" sz="2000" b="0" i="0" dirty="0" err="1">
                <a:solidFill>
                  <a:srgbClr val="212529"/>
                </a:solidFill>
                <a:effectLst/>
                <a:latin typeface="+mj-lt"/>
              </a:rPr>
              <a:t>Segalman</a:t>
            </a:r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, H. Thornquist.  Stable </a:t>
            </a:r>
            <a:r>
              <a:rPr lang="en-US" sz="2000" b="0" i="0" dirty="0" err="1">
                <a:solidFill>
                  <a:srgbClr val="212529"/>
                </a:solidFill>
                <a:effectLst/>
                <a:latin typeface="+mj-lt"/>
              </a:rPr>
              <a:t>Galerkin</a:t>
            </a:r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 reduced-order models for linearize compressible flow.  </a:t>
            </a:r>
            <a:r>
              <a:rPr lang="en-US" sz="2000" i="1" dirty="0">
                <a:solidFill>
                  <a:srgbClr val="212529"/>
                </a:solidFill>
                <a:latin typeface="+mj-lt"/>
              </a:rPr>
              <a:t>J. </a:t>
            </a:r>
            <a:r>
              <a:rPr lang="en-US" sz="2000" i="1" dirty="0" err="1">
                <a:solidFill>
                  <a:srgbClr val="212529"/>
                </a:solidFill>
                <a:latin typeface="+mj-lt"/>
              </a:rPr>
              <a:t>Comput</a:t>
            </a:r>
            <a:r>
              <a:rPr lang="en-US" sz="2000" i="1" dirty="0">
                <a:solidFill>
                  <a:srgbClr val="212529"/>
                </a:solidFill>
                <a:latin typeface="+mj-lt"/>
              </a:rPr>
              <a:t>. Phys. </a:t>
            </a:r>
            <a:r>
              <a:rPr lang="en-US" sz="2000" dirty="0">
                <a:solidFill>
                  <a:srgbClr val="212529"/>
                </a:solidFill>
                <a:latin typeface="+mj-lt"/>
              </a:rPr>
              <a:t>288 1932-1946, 2009.</a:t>
            </a:r>
          </a:p>
          <a:p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[2] B. Peherstorfer, K. Willcox.  Data-driven operator inference for non-intrusive projection-based model reduction.  </a:t>
            </a:r>
            <a:r>
              <a:rPr lang="en-US" sz="2000" b="0" i="1" dirty="0">
                <a:solidFill>
                  <a:srgbClr val="212529"/>
                </a:solidFill>
                <a:effectLst/>
                <a:latin typeface="+mj-lt"/>
              </a:rPr>
              <a:t>CMAME</a:t>
            </a:r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 306,  196-215, 2016. </a:t>
            </a:r>
          </a:p>
          <a:p>
            <a:r>
              <a:rPr lang="en-US" sz="2000" dirty="0">
                <a:solidFill>
                  <a:srgbClr val="212529"/>
                </a:solidFill>
                <a:latin typeface="+mj-lt"/>
              </a:rPr>
              <a:t>[3] K. Xu, D. Huang, E. Darve.  Learning constitutive relations using symmetric positive definite neural networks,  ArXiv:2004.00265, 2020.</a:t>
            </a:r>
          </a:p>
          <a:p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[4] E. Parish, P. Lyndsay, T. Shelton, J. </a:t>
            </a:r>
            <a:r>
              <a:rPr lang="en-US" sz="2000" b="0" i="0" dirty="0" err="1">
                <a:solidFill>
                  <a:srgbClr val="212529"/>
                </a:solidFill>
                <a:effectLst/>
                <a:latin typeface="+mj-lt"/>
              </a:rPr>
              <a:t>Mersch</a:t>
            </a:r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.  Embedde</a:t>
            </a:r>
            <a:r>
              <a:rPr lang="en-US" sz="2000" dirty="0">
                <a:solidFill>
                  <a:srgbClr val="212529"/>
                </a:solidFill>
                <a:latin typeface="+mj-lt"/>
              </a:rPr>
              <a:t>d symmetric positive semi-definite machine-learned elements for reduced-order modeling in finite-element simulations with application to threaded fasteners.  ArXiv:2307.05434, 2023.</a:t>
            </a:r>
            <a:endParaRPr lang="en-US" sz="2000" b="0" i="0" dirty="0">
              <a:solidFill>
                <a:srgbClr val="212529"/>
              </a:solidFill>
              <a:effectLst/>
              <a:latin typeface="+mj-lt"/>
            </a:endParaRPr>
          </a:p>
          <a:p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[5] H. Sharma, Z. Wang, B. Kramer.  Hamiltonian operator inference: Physics-preserving learning of reduced-order models for canonical Hamiltonian systems.  </a:t>
            </a:r>
            <a:r>
              <a:rPr lang="en-US" sz="2000" b="0" i="1" dirty="0" err="1">
                <a:solidFill>
                  <a:srgbClr val="212529"/>
                </a:solidFill>
                <a:effectLst/>
                <a:latin typeface="+mj-lt"/>
              </a:rPr>
              <a:t>Phisica</a:t>
            </a:r>
            <a:r>
              <a:rPr lang="en-US" sz="2000" b="0" i="1" dirty="0">
                <a:solidFill>
                  <a:srgbClr val="212529"/>
                </a:solidFill>
                <a:effectLst/>
                <a:latin typeface="+mj-lt"/>
              </a:rPr>
              <a:t> D </a:t>
            </a:r>
            <a:r>
              <a:rPr lang="en-US" sz="2000" b="0" dirty="0">
                <a:solidFill>
                  <a:srgbClr val="212529"/>
                </a:solidFill>
                <a:effectLst/>
                <a:latin typeface="+mj-lt"/>
              </a:rPr>
              <a:t>431 133122, 2022.</a:t>
            </a:r>
            <a:endParaRPr lang="en-US" sz="2000" b="0" i="0" dirty="0">
              <a:solidFill>
                <a:srgbClr val="212529"/>
              </a:solidFill>
              <a:effectLst/>
              <a:latin typeface="+mj-lt"/>
            </a:endParaRPr>
          </a:p>
          <a:p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[6] A. Gruber,</a:t>
            </a:r>
            <a:r>
              <a:rPr lang="en-US" sz="2000" b="1" i="0" dirty="0">
                <a:solidFill>
                  <a:srgbClr val="212529"/>
                </a:solidFill>
                <a:effectLst/>
                <a:latin typeface="+mj-lt"/>
              </a:rPr>
              <a:t> </a:t>
            </a:r>
            <a:r>
              <a:rPr lang="en-US" sz="2000" i="0" dirty="0">
                <a:solidFill>
                  <a:srgbClr val="212529"/>
                </a:solidFill>
                <a:effectLst/>
                <a:latin typeface="+mj-lt"/>
              </a:rPr>
              <a:t>I. Tezaur</a:t>
            </a:r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. Canonical and non-canonical Hamiltonian operator inference, </a:t>
            </a:r>
            <a:r>
              <a:rPr lang="en-US" sz="2000" b="0" i="1" dirty="0" err="1">
                <a:solidFill>
                  <a:srgbClr val="212529"/>
                </a:solidFill>
                <a:effectLst/>
                <a:latin typeface="+mj-lt"/>
              </a:rPr>
              <a:t>Comput</a:t>
            </a:r>
            <a:r>
              <a:rPr lang="en-US" sz="2000" b="0" i="1" dirty="0">
                <a:solidFill>
                  <a:srgbClr val="212529"/>
                </a:solidFill>
                <a:effectLst/>
                <a:latin typeface="+mj-lt"/>
              </a:rPr>
              <a:t>. Meth. Appl. </a:t>
            </a:r>
            <a:r>
              <a:rPr lang="en-US" sz="2000" b="0" i="1" dirty="0" err="1">
                <a:solidFill>
                  <a:srgbClr val="212529"/>
                </a:solidFill>
                <a:effectLst/>
                <a:latin typeface="+mj-lt"/>
              </a:rPr>
              <a:t>Numer</a:t>
            </a:r>
            <a:r>
              <a:rPr lang="en-US" sz="2000" b="0" i="1" dirty="0">
                <a:solidFill>
                  <a:srgbClr val="212529"/>
                </a:solidFill>
                <a:effectLst/>
                <a:latin typeface="+mj-lt"/>
              </a:rPr>
              <a:t>. </a:t>
            </a:r>
            <a:r>
              <a:rPr lang="en-US" sz="2000" b="0" i="1" dirty="0" err="1">
                <a:solidFill>
                  <a:srgbClr val="212529"/>
                </a:solidFill>
                <a:effectLst/>
                <a:latin typeface="+mj-lt"/>
              </a:rPr>
              <a:t>Engng</a:t>
            </a:r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. 416, 116334, 2023.</a:t>
            </a:r>
          </a:p>
          <a:p>
            <a:r>
              <a:rPr lang="en-US" sz="2000" dirty="0">
                <a:solidFill>
                  <a:srgbClr val="212529"/>
                </a:solidFill>
                <a:latin typeface="+mj-lt"/>
              </a:rPr>
              <a:t>[7] P. Bochev, J. Hyman.  Principles of mimetic </a:t>
            </a:r>
            <a:r>
              <a:rPr lang="en-US" sz="2000" dirty="0" err="1">
                <a:solidFill>
                  <a:srgbClr val="212529"/>
                </a:solidFill>
                <a:latin typeface="+mj-lt"/>
              </a:rPr>
              <a:t>discretizations</a:t>
            </a:r>
            <a:r>
              <a:rPr lang="en-US" sz="2000" dirty="0">
                <a:solidFill>
                  <a:srgbClr val="212529"/>
                </a:solidFill>
                <a:latin typeface="+mj-lt"/>
              </a:rPr>
              <a:t> of differential operators.  In: D. Arnold, P. Bochev, R. </a:t>
            </a:r>
            <a:r>
              <a:rPr lang="en-US" sz="2000" dirty="0" err="1">
                <a:solidFill>
                  <a:srgbClr val="212529"/>
                </a:solidFill>
                <a:latin typeface="+mj-lt"/>
              </a:rPr>
              <a:t>Lehoucq</a:t>
            </a:r>
            <a:r>
              <a:rPr lang="en-US" sz="2000" dirty="0">
                <a:solidFill>
                  <a:srgbClr val="212529"/>
                </a:solidFill>
                <a:latin typeface="+mj-lt"/>
              </a:rPr>
              <a:t>, R. Nicolaides, M. Shashkov (eds) Compatible Spatial </a:t>
            </a:r>
            <a:r>
              <a:rPr lang="en-US" sz="2000" dirty="0" err="1">
                <a:solidFill>
                  <a:srgbClr val="212529"/>
                </a:solidFill>
                <a:latin typeface="+mj-lt"/>
              </a:rPr>
              <a:t>Discretizations</a:t>
            </a:r>
            <a:r>
              <a:rPr lang="en-US" sz="2000" dirty="0">
                <a:solidFill>
                  <a:srgbClr val="212529"/>
                </a:solidFill>
                <a:latin typeface="+mj-lt"/>
              </a:rPr>
              <a:t>.  The IMA Volumes in Mathematics and its Applications, vo. 142, New York, NY, 2006.</a:t>
            </a:r>
          </a:p>
          <a:p>
            <a:r>
              <a:rPr lang="en-US" sz="2000" b="0" i="0" dirty="0">
                <a:solidFill>
                  <a:srgbClr val="212529"/>
                </a:solidFill>
                <a:effectLst/>
                <a:latin typeface="+mj-lt"/>
              </a:rPr>
              <a:t>[8] </a:t>
            </a:r>
            <a:r>
              <a:rPr lang="en-US" sz="2000" dirty="0">
                <a:solidFill>
                  <a:srgbClr val="212529"/>
                </a:solidFill>
                <a:latin typeface="+mj-lt"/>
              </a:rPr>
              <a:t>J. Kreeft, A. </a:t>
            </a:r>
            <a:r>
              <a:rPr lang="en-US" sz="2000" dirty="0" err="1">
                <a:solidFill>
                  <a:srgbClr val="212529"/>
                </a:solidFill>
                <a:latin typeface="+mj-lt"/>
              </a:rPr>
              <a:t>Palha</a:t>
            </a:r>
            <a:r>
              <a:rPr lang="en-US" sz="2000" dirty="0">
                <a:solidFill>
                  <a:srgbClr val="212529"/>
                </a:solidFill>
                <a:latin typeface="+mj-lt"/>
              </a:rPr>
              <a:t>, M. </a:t>
            </a:r>
            <a:r>
              <a:rPr lang="en-US" sz="2000" dirty="0" err="1">
                <a:solidFill>
                  <a:srgbClr val="212529"/>
                </a:solidFill>
                <a:latin typeface="+mj-lt"/>
              </a:rPr>
              <a:t>Gerritsma</a:t>
            </a:r>
            <a:r>
              <a:rPr lang="en-US" sz="2000" dirty="0">
                <a:solidFill>
                  <a:srgbClr val="212529"/>
                </a:solidFill>
                <a:latin typeface="+mj-lt"/>
              </a:rPr>
              <a:t>.  Mimetic framework on curvilinear quadrilaterals of arbitrary order.  arXiv:1111.4304, 2011.</a:t>
            </a:r>
            <a:endParaRPr lang="en-US" sz="2000" b="0" i="0" dirty="0">
              <a:solidFill>
                <a:srgbClr val="212529"/>
              </a:solidFill>
              <a:effectLst/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384" name="Picture 383">
            <a:extLst>
              <a:ext uri="{FF2B5EF4-FFF2-40B4-BE49-F238E27FC236}">
                <a16:creationId xmlns:a16="http://schemas.microsoft.com/office/drawing/2014/main" id="{F4B96B4C-6C3E-C3F3-6A13-DAA6895519D3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47" y="36315926"/>
            <a:ext cx="4751130" cy="35726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6" name="TextBox 385">
                <a:extLst>
                  <a:ext uri="{FF2B5EF4-FFF2-40B4-BE49-F238E27FC236}">
                    <a16:creationId xmlns:a16="http://schemas.microsoft.com/office/drawing/2014/main" id="{E1157B3D-8973-A359-C0A2-7580B4C82470}"/>
                  </a:ext>
                </a:extLst>
              </p:cNvPr>
              <p:cNvSpPr txBox="1"/>
              <p:nvPr/>
            </p:nvSpPr>
            <p:spPr>
              <a:xfrm>
                <a:off x="6118185" y="40378874"/>
                <a:ext cx="7627773" cy="91685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tabLst>
                    <a:tab pos="457200" algn="l"/>
                  </a:tabLst>
                </a:pPr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Positive-definite </a:t>
                </a:r>
                <a:r>
                  <a:rPr lang="en-US" sz="2400" dirty="0" err="1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OpInf</a:t>
                </a:r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ROMs 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are </a:t>
                </a:r>
                <a:r>
                  <a:rPr lang="en-US" sz="24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stable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2-3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more accurate 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than other ROMs </a:t>
                </a:r>
                <a:r>
                  <a:rPr lang="en-US" sz="24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for all basis dimensions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!</a:t>
                </a:r>
                <a:endParaRPr lang="en-US" sz="2400" dirty="0">
                  <a:solidFill>
                    <a:srgbClr val="0000FF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6" name="TextBox 385">
                <a:extLst>
                  <a:ext uri="{FF2B5EF4-FFF2-40B4-BE49-F238E27FC236}">
                    <a16:creationId xmlns:a16="http://schemas.microsoft.com/office/drawing/2014/main" id="{E1157B3D-8973-A359-C0A2-7580B4C82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185" y="40378874"/>
                <a:ext cx="7627773" cy="916854"/>
              </a:xfrm>
              <a:prstGeom prst="rect">
                <a:avLst/>
              </a:prstGeom>
              <a:blipFill>
                <a:blip r:embed="rId51"/>
                <a:stretch>
                  <a:fillRect t="-1307" b="-1307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" name="TextBox 388">
            <a:extLst>
              <a:ext uri="{FF2B5EF4-FFF2-40B4-BE49-F238E27FC236}">
                <a16:creationId xmlns:a16="http://schemas.microsoft.com/office/drawing/2014/main" id="{0753544D-837C-2159-4D9C-F80FB5AA69E4}"/>
              </a:ext>
            </a:extLst>
          </p:cNvPr>
          <p:cNvSpPr txBox="1"/>
          <p:nvPr/>
        </p:nvSpPr>
        <p:spPr>
          <a:xfrm>
            <a:off x="31396562" y="7845228"/>
            <a:ext cx="10314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079279"/>
                </a:solidFill>
              </a:rPr>
              <a:t>Finite Element Exterior Calculus (= Single </a:t>
            </a:r>
            <a:r>
              <a:rPr lang="en-US" sz="3200" b="1" u="sng" dirty="0" err="1">
                <a:solidFill>
                  <a:srgbClr val="079279"/>
                </a:solidFill>
              </a:rPr>
              <a:t>deRham</a:t>
            </a:r>
            <a:r>
              <a:rPr lang="en-US" sz="3200" b="1" u="sng" dirty="0">
                <a:solidFill>
                  <a:srgbClr val="079279"/>
                </a:solidFill>
              </a:rPr>
              <a:t> Complex)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02F32F8B-070A-1631-D632-6E8AC0082CD2}"/>
                  </a:ext>
                </a:extLst>
              </p:cNvPr>
              <p:cNvSpPr txBox="1"/>
              <p:nvPr/>
            </p:nvSpPr>
            <p:spPr>
              <a:xfrm>
                <a:off x="30382217" y="9971344"/>
                <a:ext cx="11772900" cy="961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Integration by parts: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⋆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ctr"/>
                <a:r>
                  <a:rPr lang="en-US" sz="2800" b="1" dirty="0"/>
                  <a:t>Exact sequence: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sz="2800" b="1" dirty="0"/>
                  <a:t>   Hodge decomposition: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02F32F8B-070A-1631-D632-6E8AC0082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2217" y="9971344"/>
                <a:ext cx="11772900" cy="961802"/>
              </a:xfrm>
              <a:prstGeom prst="rect">
                <a:avLst/>
              </a:prstGeom>
              <a:blipFill>
                <a:blip r:embed="rId52"/>
                <a:stretch>
                  <a:fillRect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" name="TextBox 390">
            <a:extLst>
              <a:ext uri="{FF2B5EF4-FFF2-40B4-BE49-F238E27FC236}">
                <a16:creationId xmlns:a16="http://schemas.microsoft.com/office/drawing/2014/main" id="{59034C53-71BF-6B26-DEEF-DAAACC1DDA43}"/>
              </a:ext>
            </a:extLst>
          </p:cNvPr>
          <p:cNvSpPr txBox="1"/>
          <p:nvPr/>
        </p:nvSpPr>
        <p:spPr>
          <a:xfrm>
            <a:off x="30108913" y="14345998"/>
            <a:ext cx="12412576" cy="58477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/>
              <a:t>Question</a:t>
            </a:r>
            <a:r>
              <a:rPr lang="en-US" sz="3200" i="1" dirty="0"/>
              <a:t>:</a:t>
            </a:r>
            <a:r>
              <a:rPr lang="en-US" sz="3200" dirty="0"/>
              <a:t> </a:t>
            </a:r>
            <a:r>
              <a:rPr lang="en-US" sz="3200" i="1" dirty="0"/>
              <a:t>can we design ROMs that preserve a discrete </a:t>
            </a:r>
            <a:r>
              <a:rPr lang="en-US" sz="3200" i="1" dirty="0" err="1"/>
              <a:t>HdR</a:t>
            </a:r>
            <a:r>
              <a:rPr lang="en-US" sz="3200" i="1" dirty="0"/>
              <a:t> complex?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TextBox 391">
                <a:extLst>
                  <a:ext uri="{FF2B5EF4-FFF2-40B4-BE49-F238E27FC236}">
                    <a16:creationId xmlns:a16="http://schemas.microsoft.com/office/drawing/2014/main" id="{6DE599D8-7592-5692-66CA-064D50D187B7}"/>
                  </a:ext>
                </a:extLst>
              </p:cNvPr>
              <p:cNvSpPr txBox="1"/>
              <p:nvPr/>
            </p:nvSpPr>
            <p:spPr>
              <a:xfrm>
                <a:off x="29999572" y="18939951"/>
                <a:ext cx="6335283" cy="4179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i="1" dirty="0"/>
                  <a:t>Bounded commuting projection operator: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/>
                  <a:t>satisfies </a:t>
                </a:r>
                <a:r>
                  <a:rPr lang="en-US" sz="2400" dirty="0"/>
                  <a:t>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sz="2400" i="1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Fundamental object is the inner product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which induces the Hodge star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sz="2400" dirty="0"/>
                  <a:t> and the </a:t>
                </a:r>
                <a:r>
                  <a:rPr lang="en-US" sz="2400" dirty="0" err="1"/>
                  <a:t>codifferential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⋆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⋆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Main examples are </a:t>
                </a:r>
                <a:r>
                  <a:rPr lang="en-US" sz="2400" b="1" dirty="0"/>
                  <a:t>compatible </a:t>
                </a:r>
                <a:r>
                  <a:rPr lang="en-US" sz="2400" b="1" dirty="0" err="1"/>
                  <a:t>Galerkin</a:t>
                </a:r>
                <a:r>
                  <a:rPr lang="en-US" sz="2400" b="1" dirty="0"/>
                  <a:t> methods </a:t>
                </a:r>
                <a:r>
                  <a:rPr lang="en-US" sz="2400" dirty="0"/>
                  <a:t>[7-8]: finite element exterior calculus (FEEC), mimetic </a:t>
                </a:r>
                <a:r>
                  <a:rPr lang="en-US" sz="2400" dirty="0" err="1"/>
                  <a:t>Galerkin</a:t>
                </a:r>
                <a:r>
                  <a:rPr lang="en-US" sz="2400" dirty="0"/>
                  <a:t> differences (MGD), compatible </a:t>
                </a:r>
                <a:r>
                  <a:rPr lang="en-US" sz="2400" dirty="0" err="1"/>
                  <a:t>isogeometric</a:t>
                </a:r>
                <a:r>
                  <a:rPr lang="en-US" sz="2400" dirty="0"/>
                  <a:t> methods; mimetic finite differences (MFD)</a:t>
                </a:r>
              </a:p>
            </p:txBody>
          </p:sp>
        </mc:Choice>
        <mc:Fallback xmlns="">
          <p:sp>
            <p:nvSpPr>
              <p:cNvPr id="392" name="TextBox 391">
                <a:extLst>
                  <a:ext uri="{FF2B5EF4-FFF2-40B4-BE49-F238E27FC236}">
                    <a16:creationId xmlns:a16="http://schemas.microsoft.com/office/drawing/2014/main" id="{6DE599D8-7592-5692-66CA-064D50D18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9572" y="18939951"/>
                <a:ext cx="6335283" cy="4179799"/>
              </a:xfrm>
              <a:prstGeom prst="rect">
                <a:avLst/>
              </a:prstGeom>
              <a:blipFill>
                <a:blip r:embed="rId53"/>
                <a:stretch>
                  <a:fillRect l="-1403" t="-1212" r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id="{CDED0F46-7A87-39EF-1A8E-EE12131831F5}"/>
                  </a:ext>
                </a:extLst>
              </p:cNvPr>
              <p:cNvSpPr txBox="1"/>
              <p:nvPr/>
            </p:nvSpPr>
            <p:spPr>
              <a:xfrm>
                <a:off x="36708842" y="18937206"/>
                <a:ext cx="6333680" cy="4179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Idea: </a:t>
                </a:r>
                <a:r>
                  <a:rPr lang="en-US" sz="2400" dirty="0"/>
                  <a:t>define ROM projection operators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and ROM spaces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 this diagram commutes: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endParaRPr lang="en-US" sz="2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This will give a ROM with the same properties as the FOM, e.g., annihilation, integration by parts, Hodge decomposition/</a:t>
                </a:r>
                <a:r>
                  <a:rPr lang="en-US" sz="2400" dirty="0" err="1"/>
                  <a:t>cohomology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Often we are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, e.g., from Proper Orthogonal Decomposition/</a:t>
                </a:r>
                <a:r>
                  <a:rPr lang="en-US" sz="2400" dirty="0" err="1"/>
                  <a:t>Galerkin</a:t>
                </a:r>
                <a:r>
                  <a:rPr lang="en-US" sz="2400" dirty="0"/>
                  <a:t> projection, so we just need to find commuting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/>
                  <a:t> and corresponding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id="{CDED0F46-7A87-39EF-1A8E-EE1213183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8842" y="18937206"/>
                <a:ext cx="6333680" cy="4179800"/>
              </a:xfrm>
              <a:prstGeom prst="rect">
                <a:avLst/>
              </a:prstGeom>
              <a:blipFill>
                <a:blip r:embed="rId54"/>
                <a:stretch>
                  <a:fillRect l="-1400" t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" name="TextBox 398">
            <a:extLst>
              <a:ext uri="{FF2B5EF4-FFF2-40B4-BE49-F238E27FC236}">
                <a16:creationId xmlns:a16="http://schemas.microsoft.com/office/drawing/2014/main" id="{44526964-40B2-AEFD-DFD8-BA454408D342}"/>
              </a:ext>
            </a:extLst>
          </p:cNvPr>
          <p:cNvSpPr txBox="1"/>
          <p:nvPr/>
        </p:nvSpPr>
        <p:spPr>
          <a:xfrm>
            <a:off x="30707170" y="13149188"/>
            <a:ext cx="11751129" cy="961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existence of a </a:t>
            </a:r>
            <a:r>
              <a:rPr lang="en-US" sz="2800" b="1" dirty="0"/>
              <a:t>discrete Hodge </a:t>
            </a:r>
            <a:r>
              <a:rPr lang="en-US" sz="2800" b="1" dirty="0" err="1"/>
              <a:t>deRham</a:t>
            </a:r>
            <a:r>
              <a:rPr lang="en-US" sz="2800" b="1" dirty="0"/>
              <a:t> (</a:t>
            </a:r>
            <a:r>
              <a:rPr lang="en-US" sz="2800" b="1" dirty="0" err="1"/>
              <a:t>HdR</a:t>
            </a:r>
            <a:r>
              <a:rPr lang="en-US" sz="2800" b="1" dirty="0"/>
              <a:t>) complex </a:t>
            </a:r>
            <a:r>
              <a:rPr lang="en-US" sz="2800" dirty="0"/>
              <a:t>is </a:t>
            </a:r>
            <a:r>
              <a:rPr lang="en-US" sz="2800" b="1" dirty="0"/>
              <a:t>essential</a:t>
            </a:r>
            <a:r>
              <a:rPr lang="en-US" sz="2800" dirty="0"/>
              <a:t> for constructing </a:t>
            </a:r>
            <a:r>
              <a:rPr lang="en-US" sz="2800" b="1" dirty="0"/>
              <a:t>topological</a:t>
            </a:r>
            <a:r>
              <a:rPr lang="en-US" sz="2800" dirty="0"/>
              <a:t> </a:t>
            </a:r>
            <a:r>
              <a:rPr lang="en-US" sz="2800" b="1" dirty="0"/>
              <a:t>structure-preserving </a:t>
            </a:r>
            <a:r>
              <a:rPr lang="en-US" sz="2800" dirty="0"/>
              <a:t>FOM </a:t>
            </a:r>
            <a:r>
              <a:rPr lang="en-US" sz="2800" dirty="0" err="1"/>
              <a:t>discretizations</a:t>
            </a:r>
            <a:r>
              <a:rPr lang="en-US" sz="2800" dirty="0"/>
              <a:t> [7-8]. 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56A79F79-B987-5178-D0C3-5C7BCD30E87A}"/>
              </a:ext>
            </a:extLst>
          </p:cNvPr>
          <p:cNvSpPr txBox="1"/>
          <p:nvPr/>
        </p:nvSpPr>
        <p:spPr>
          <a:xfrm>
            <a:off x="30539969" y="15239901"/>
            <a:ext cx="4880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0792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HdR</a:t>
            </a:r>
            <a:r>
              <a:rPr lang="en-US" sz="3200" b="1" u="sng" dirty="0">
                <a:solidFill>
                  <a:srgbClr val="0792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FOM (General Theory)</a:t>
            </a:r>
            <a:endParaRPr lang="en-US" sz="3200" b="0" dirty="0">
              <a:solidFill>
                <a:srgbClr val="079279"/>
              </a:solidFill>
              <a:cs typeface="Times New Roman" panose="02020603050405020304" pitchFamily="18" charset="0"/>
            </a:endParaRP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3B378195-4002-9213-B7EB-6B0BDAD12BEA}"/>
              </a:ext>
            </a:extLst>
          </p:cNvPr>
          <p:cNvSpPr txBox="1"/>
          <p:nvPr/>
        </p:nvSpPr>
        <p:spPr>
          <a:xfrm>
            <a:off x="29800992" y="7043086"/>
            <a:ext cx="2407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Topological Property Preservation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FDE6F742-4D26-E9FA-D7CD-91AC61DB124E}"/>
              </a:ext>
            </a:extLst>
          </p:cNvPr>
          <p:cNvSpPr txBox="1"/>
          <p:nvPr/>
        </p:nvSpPr>
        <p:spPr>
          <a:xfrm>
            <a:off x="29766424" y="23542926"/>
            <a:ext cx="2407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Other Planned Research Directions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CF1C865A-EA37-0921-7B50-8AB14CFEF2A2}"/>
              </a:ext>
            </a:extLst>
          </p:cNvPr>
          <p:cNvSpPr txBox="1"/>
          <p:nvPr/>
        </p:nvSpPr>
        <p:spPr>
          <a:xfrm>
            <a:off x="29823562" y="24304900"/>
            <a:ext cx="119960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Entropy-stable hyper-reduction </a:t>
            </a:r>
            <a:r>
              <a:rPr lang="en-US" sz="2800" dirty="0"/>
              <a:t>for MOR of hyperbolic systems</a:t>
            </a: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Quadratic Hamiltonian</a:t>
            </a:r>
            <a:r>
              <a:rPr lang="en-US" sz="2800" dirty="0"/>
              <a:t> SP-ROMs</a:t>
            </a:r>
          </a:p>
          <a:p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Development of efficient SP-ROMs for </a:t>
            </a:r>
            <a:r>
              <a:rPr lang="en-US" sz="2800" b="1" dirty="0" err="1"/>
              <a:t>metriplectic</a:t>
            </a:r>
            <a:r>
              <a:rPr lang="en-US" sz="2800" b="1" dirty="0"/>
              <a:t> systems </a:t>
            </a:r>
            <a:r>
              <a:rPr lang="en-US" sz="2800" dirty="0"/>
              <a:t>and </a:t>
            </a:r>
            <a:r>
              <a:rPr lang="en-US" sz="2800" b="1" dirty="0"/>
              <a:t>systems                with dissipation</a:t>
            </a:r>
          </a:p>
          <a:p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Optimization-based property </a:t>
            </a:r>
            <a:r>
              <a:rPr lang="en-US" sz="2800" dirty="0"/>
              <a:t>(e.g., bounds, positivity, monotonicity,                maximum principle, total variation diminishing, etc.) preservation for ROMs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Extensions of SP-MOR methods to </a:t>
            </a:r>
            <a:r>
              <a:rPr lang="en-US" sz="2800" b="1" dirty="0"/>
              <a:t>multi-physics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Applications of methods to </a:t>
            </a:r>
            <a:r>
              <a:rPr lang="en-US" sz="2800" b="1" dirty="0"/>
              <a:t>M2dt exemplar problems </a:t>
            </a:r>
            <a:r>
              <a:rPr lang="en-US" sz="2800" dirty="0"/>
              <a:t>(ice sheet-ocean interaction, self-assembling block copolymers) and within </a:t>
            </a:r>
            <a:r>
              <a:rPr lang="en-US" sz="2800" b="1" dirty="0"/>
              <a:t>OED workflows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55F812C5-E971-AE86-4047-26A06A1D5808}"/>
              </a:ext>
            </a:extLst>
          </p:cNvPr>
          <p:cNvSpPr txBox="1"/>
          <p:nvPr/>
        </p:nvSpPr>
        <p:spPr>
          <a:xfrm>
            <a:off x="29715484" y="31593205"/>
            <a:ext cx="129353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three different types of structures are relevant to </a:t>
            </a:r>
            <a:r>
              <a:rPr lang="en-US" sz="2800" b="1" dirty="0"/>
              <a:t>numerous problems </a:t>
            </a:r>
            <a:r>
              <a:rPr lang="en-US" sz="2800" dirty="0"/>
              <a:t>in science and engineering, including the M2dt exemplar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b="1" i="1" dirty="0"/>
              <a:t>Geometric structure</a:t>
            </a:r>
            <a:r>
              <a:rPr lang="en-US" sz="2800" dirty="0"/>
              <a:t>: Hamiltonian, </a:t>
            </a:r>
            <a:r>
              <a:rPr lang="en-US" sz="2800" dirty="0" err="1"/>
              <a:t>metriplectic</a:t>
            </a:r>
            <a:r>
              <a:rPr lang="en-US" sz="2800" dirty="0"/>
              <a:t>, energy-/entropy-stability, etc.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endParaRPr lang="en-US" sz="400" dirty="0"/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b="1" i="1" dirty="0"/>
              <a:t>Topological structure</a:t>
            </a:r>
            <a:r>
              <a:rPr lang="en-US" sz="2800" dirty="0"/>
              <a:t>: </a:t>
            </a:r>
            <a:r>
              <a:rPr lang="en-US" sz="2800" dirty="0" err="1"/>
              <a:t>HdR</a:t>
            </a:r>
            <a:r>
              <a:rPr lang="en-US" sz="2800" dirty="0"/>
              <a:t> complex, </a:t>
            </a:r>
            <a:r>
              <a:rPr lang="en-US" sz="2800" dirty="0" err="1"/>
              <a:t>cohomology</a:t>
            </a:r>
            <a:r>
              <a:rPr lang="en-US" sz="2800" dirty="0"/>
              <a:t>, etc.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endParaRPr lang="en-US" sz="400" dirty="0"/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800" b="1" i="1" dirty="0"/>
              <a:t>Qualitative properties</a:t>
            </a:r>
            <a:r>
              <a:rPr lang="en-US" sz="2800" dirty="0"/>
              <a:t>: maximum principle, monotonicity, positivity, etc.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4E36C2BF-0387-519F-A50A-48E1B13F195B}"/>
              </a:ext>
            </a:extLst>
          </p:cNvPr>
          <p:cNvSpPr txBox="1"/>
          <p:nvPr/>
        </p:nvSpPr>
        <p:spPr>
          <a:xfrm>
            <a:off x="29800992" y="30088456"/>
            <a:ext cx="129353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work is </a:t>
            </a:r>
            <a:r>
              <a:rPr lang="en-US" sz="2800" b="1" dirty="0"/>
              <a:t>pioneering new property-preserving nonlinear dimension reduction methods</a:t>
            </a:r>
            <a:r>
              <a:rPr lang="en-US" sz="2800" dirty="0"/>
              <a:t> that will support </a:t>
            </a:r>
            <a:r>
              <a:rPr lang="en-US" sz="2800" b="1" dirty="0"/>
              <a:t>new classes of compatible ROMs </a:t>
            </a:r>
            <a:r>
              <a:rPr lang="en-US" sz="2800" dirty="0"/>
              <a:t>mirroring the properties of established compatible discretization methods for FOMs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76D71B64-D619-807D-B5C1-92A18484F7A4}"/>
              </a:ext>
            </a:extLst>
          </p:cNvPr>
          <p:cNvSpPr txBox="1"/>
          <p:nvPr/>
        </p:nvSpPr>
        <p:spPr>
          <a:xfrm>
            <a:off x="30108912" y="34268760"/>
            <a:ext cx="11969142" cy="95410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Structure preservation </a:t>
            </a:r>
            <a:r>
              <a:rPr lang="en-US" sz="2800" dirty="0"/>
              <a:t>is  a </a:t>
            </a:r>
            <a:r>
              <a:rPr lang="en-US" sz="2800" b="1" dirty="0"/>
              <a:t>pre-requisite</a:t>
            </a:r>
            <a:r>
              <a:rPr lang="en-US" sz="2800" dirty="0"/>
              <a:t> for generating </a:t>
            </a:r>
            <a:r>
              <a:rPr lang="en-US" sz="2800" b="1" dirty="0"/>
              <a:t>stable</a:t>
            </a:r>
            <a:r>
              <a:rPr lang="en-US" sz="2800" dirty="0"/>
              <a:t> and </a:t>
            </a:r>
            <a:r>
              <a:rPr lang="en-US" sz="2800" b="1" dirty="0"/>
              <a:t>accurate reduced order models </a:t>
            </a:r>
            <a:r>
              <a:rPr lang="en-US" sz="2800" dirty="0"/>
              <a:t>for </a:t>
            </a:r>
            <a:r>
              <a:rPr lang="en-US" sz="2800" b="1" dirty="0"/>
              <a:t>predictive digital twins</a:t>
            </a:r>
            <a:r>
              <a:rPr lang="en-US" sz="2800" dirty="0"/>
              <a:t>.</a:t>
            </a:r>
          </a:p>
        </p:txBody>
      </p:sp>
      <p:pic>
        <p:nvPicPr>
          <p:cNvPr id="434" name="Picture 433">
            <a:extLst>
              <a:ext uri="{FF2B5EF4-FFF2-40B4-BE49-F238E27FC236}">
                <a16:creationId xmlns:a16="http://schemas.microsoft.com/office/drawing/2014/main" id="{B7A33576-63A5-9B96-DCDD-A6C309ACA98E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703" y="26664590"/>
            <a:ext cx="1571152" cy="1571152"/>
          </a:xfrm>
          <a:prstGeom prst="rect">
            <a:avLst/>
          </a:prstGeom>
        </p:spPr>
      </p:pic>
      <p:pic>
        <p:nvPicPr>
          <p:cNvPr id="436" name="Picture 435">
            <a:extLst>
              <a:ext uri="{FF2B5EF4-FFF2-40B4-BE49-F238E27FC236}">
                <a16:creationId xmlns:a16="http://schemas.microsoft.com/office/drawing/2014/main" id="{E383F8A0-4304-97CA-D1A4-5552BF2731FF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9524" b="92262" l="9867" r="96267">
                        <a14:foregroundMark x1="10667" y1="24107" x2="13600" y2="33036"/>
                        <a14:foregroundMark x1="89867" y1="47619" x2="96533" y2="61310"/>
                        <a14:foregroundMark x1="96533" y1="61310" x2="93867" y2="63988"/>
                        <a14:foregroundMark x1="61333" y1="83929" x2="80533" y2="92262"/>
                        <a14:foregroundMark x1="80533" y1="92262" x2="64000" y2="9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7045" y="23550055"/>
            <a:ext cx="2812716" cy="2520194"/>
          </a:xfrm>
          <a:prstGeom prst="rect">
            <a:avLst/>
          </a:prstGeom>
        </p:spPr>
      </p:pic>
      <p:sp>
        <p:nvSpPr>
          <p:cNvPr id="437" name="TextBox 436">
            <a:extLst>
              <a:ext uri="{FF2B5EF4-FFF2-40B4-BE49-F238E27FC236}">
                <a16:creationId xmlns:a16="http://schemas.microsoft.com/office/drawing/2014/main" id="{E799AFA8-B0BF-986C-C371-86E5421C3B1E}"/>
              </a:ext>
            </a:extLst>
          </p:cNvPr>
          <p:cNvSpPr txBox="1"/>
          <p:nvPr/>
        </p:nvSpPr>
        <p:spPr>
          <a:xfrm>
            <a:off x="36764738" y="42552108"/>
            <a:ext cx="5161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SAND2023-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14990O</a:t>
            </a:r>
            <a:endParaRPr lang="en-US" sz="2800" dirty="0"/>
          </a:p>
        </p:txBody>
      </p:sp>
      <p:pic>
        <p:nvPicPr>
          <p:cNvPr id="439" name="Picture 438">
            <a:extLst>
              <a:ext uri="{FF2B5EF4-FFF2-40B4-BE49-F238E27FC236}">
                <a16:creationId xmlns:a16="http://schemas.microsoft.com/office/drawing/2014/main" id="{08502F6F-186A-AEC8-E0D4-9FD79D7237B2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93" y="9024972"/>
            <a:ext cx="7990507" cy="2473624"/>
          </a:xfrm>
          <a:prstGeom prst="rect">
            <a:avLst/>
          </a:prstGeom>
        </p:spPr>
      </p:pic>
      <p:sp>
        <p:nvSpPr>
          <p:cNvPr id="440" name="Rectangle 439">
            <a:extLst>
              <a:ext uri="{FF2B5EF4-FFF2-40B4-BE49-F238E27FC236}">
                <a16:creationId xmlns:a16="http://schemas.microsoft.com/office/drawing/2014/main" id="{AB1DDF22-2967-BB8B-D6AD-C6F455C0F88C}"/>
              </a:ext>
            </a:extLst>
          </p:cNvPr>
          <p:cNvSpPr/>
          <p:nvPr/>
        </p:nvSpPr>
        <p:spPr>
          <a:xfrm>
            <a:off x="9717887" y="10722320"/>
            <a:ext cx="796765" cy="494577"/>
          </a:xfrm>
          <a:prstGeom prst="rect">
            <a:avLst/>
          </a:prstGeom>
          <a:solidFill>
            <a:srgbClr val="0070C0">
              <a:alpha val="33000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id="{E333B137-CFEA-1EB6-A753-AB20311A1D47}"/>
              </a:ext>
            </a:extLst>
          </p:cNvPr>
          <p:cNvSpPr/>
          <p:nvPr/>
        </p:nvSpPr>
        <p:spPr>
          <a:xfrm>
            <a:off x="8733202" y="10059578"/>
            <a:ext cx="2645998" cy="443782"/>
          </a:xfrm>
          <a:prstGeom prst="rect">
            <a:avLst/>
          </a:prstGeom>
          <a:solidFill>
            <a:srgbClr val="0070C0">
              <a:alpha val="33000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8F5AD839-3830-4B2D-7858-CD336DD3176F}"/>
              </a:ext>
            </a:extLst>
          </p:cNvPr>
          <p:cNvSpPr/>
          <p:nvPr/>
        </p:nvSpPr>
        <p:spPr>
          <a:xfrm>
            <a:off x="8687075" y="10728269"/>
            <a:ext cx="1030812" cy="480725"/>
          </a:xfrm>
          <a:prstGeom prst="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8916F42F-1D90-64CF-B743-DC80FB368881}"/>
              </a:ext>
            </a:extLst>
          </p:cNvPr>
          <p:cNvSpPr/>
          <p:nvPr/>
        </p:nvSpPr>
        <p:spPr>
          <a:xfrm>
            <a:off x="11468986" y="10722320"/>
            <a:ext cx="953434" cy="508411"/>
          </a:xfrm>
          <a:prstGeom prst="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B3C058F-5F06-564E-AFEC-77804B71E931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37854676" y="16046629"/>
            <a:ext cx="3975100" cy="2679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7F8D92-B6FB-C098-3907-643058E584D4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31179663" y="16234732"/>
            <a:ext cx="3975100" cy="2463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8F9FEE3-0BE4-62F7-C411-4FE24CB0CCE1}"/>
              </a:ext>
            </a:extLst>
          </p:cNvPr>
          <p:cNvSpPr txBox="1"/>
          <p:nvPr/>
        </p:nvSpPr>
        <p:spPr>
          <a:xfrm>
            <a:off x="38295220" y="15233717"/>
            <a:ext cx="27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 err="1">
                <a:solidFill>
                  <a:srgbClr val="0792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HdR</a:t>
            </a:r>
            <a:r>
              <a:rPr lang="en-US" sz="3200" b="1" u="sng" dirty="0">
                <a:solidFill>
                  <a:srgbClr val="0792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ROM Idea</a:t>
            </a:r>
            <a:endParaRPr lang="en-US" sz="3200" b="0" dirty="0">
              <a:solidFill>
                <a:srgbClr val="079279"/>
              </a:solidFill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A8E24C4-783F-B750-0C50-39F5E0960ED0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32147958" y="8666394"/>
            <a:ext cx="8869552" cy="1021126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E670F3C7-A43D-F018-D483-E701C222715E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033" y="11049762"/>
            <a:ext cx="10313014" cy="2094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D5E581-0C8F-967C-1145-2408545FFE4C}"/>
                  </a:ext>
                </a:extLst>
              </p:cNvPr>
              <p:cNvSpPr txBox="1"/>
              <p:nvPr/>
            </p:nvSpPr>
            <p:spPr>
              <a:xfrm>
                <a:off x="31311005" y="12572215"/>
                <a:ext cx="1503406" cy="4464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D5E581-0C8F-967C-1145-2408545FF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1005" y="12572215"/>
                <a:ext cx="1503406" cy="446469"/>
              </a:xfrm>
              <a:prstGeom prst="rect">
                <a:avLst/>
              </a:prstGeom>
              <a:blipFill>
                <a:blip r:embed="rId6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FC5752-06DE-F4BF-F65B-2341C26CAF26}"/>
                  </a:ext>
                </a:extLst>
              </p:cNvPr>
              <p:cNvSpPr txBox="1"/>
              <p:nvPr/>
            </p:nvSpPr>
            <p:spPr>
              <a:xfrm>
                <a:off x="33752667" y="12568072"/>
                <a:ext cx="2270589" cy="4436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curl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7FC5752-06DE-F4BF-F65B-2341C26CA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2667" y="12568072"/>
                <a:ext cx="2270589" cy="443648"/>
              </a:xfrm>
              <a:prstGeom prst="rect">
                <a:avLst/>
              </a:prstGeom>
              <a:blipFill>
                <a:blip r:embed="rId6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03F6141-12F5-C03A-83E2-14E44337A08C}"/>
                  </a:ext>
                </a:extLst>
              </p:cNvPr>
              <p:cNvSpPr txBox="1"/>
              <p:nvPr/>
            </p:nvSpPr>
            <p:spPr>
              <a:xfrm>
                <a:off x="36552119" y="12553364"/>
                <a:ext cx="2270589" cy="4443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div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03F6141-12F5-C03A-83E2-14E44337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2119" y="12553364"/>
                <a:ext cx="2270589" cy="444352"/>
              </a:xfrm>
              <a:prstGeom prst="rect">
                <a:avLst/>
              </a:prstGeom>
              <a:blipFill>
                <a:blip r:embed="rId65"/>
                <a:stretch>
                  <a:fillRect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2AEC29-A181-15D4-4E00-F6E3CEB3B5D1}"/>
                  </a:ext>
                </a:extLst>
              </p:cNvPr>
              <p:cNvSpPr txBox="1"/>
              <p:nvPr/>
            </p:nvSpPr>
            <p:spPr>
              <a:xfrm>
                <a:off x="39440656" y="12554847"/>
                <a:ext cx="2270589" cy="4460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2AEC29-A181-15D4-4E00-F6E3CEB3B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656" y="12554847"/>
                <a:ext cx="2270589" cy="446084"/>
              </a:xfrm>
              <a:prstGeom prst="rect">
                <a:avLst/>
              </a:prstGeom>
              <a:blipFill>
                <a:blip r:embed="rId66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68567B08-48CB-717D-4C90-130716ED7A89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77" y="12195084"/>
            <a:ext cx="9838400" cy="3590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322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935</TotalTime>
  <Words>1602</Words>
  <Application>Microsoft Office PowerPoint</Application>
  <PresentationFormat>Custom</PresentationFormat>
  <Paragraphs>144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Tezaur, Irina Kalashnikova</dc:creator>
  <cp:lastModifiedBy>Tezaur, Irina Kalashnikova</cp:lastModifiedBy>
  <cp:revision>49</cp:revision>
  <dcterms:created xsi:type="dcterms:W3CDTF">2023-12-14T20:47:20Z</dcterms:created>
  <dcterms:modified xsi:type="dcterms:W3CDTF">2024-01-10T03:29:33Z</dcterms:modified>
</cp:coreProperties>
</file>