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18C150B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618D46-86E6-2323-C369-955FB4FD777A}" name="Tezaur, Irina Kalashnikova" initials="TIK" userId="S::ikalash@sandia.gov::ab5855ef-b775-481e-b851-5311ff5a5b2b" providerId="AD"/>
  <p188:author id="{DA7EF4C1-C154-D9B7-6A2A-58E53919DDD5}" name="Bochev, Pavel B" initials="BPB" userId="S::pbboche@sandia.gov::d34cbc86-7e17-4547-971c-16ad89e92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B4C7"/>
    <a:srgbClr val="FFE4C9"/>
    <a:srgbClr val="FFCC99"/>
    <a:srgbClr val="DBA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7" autoAdjust="0"/>
    <p:restoredTop sz="90510" autoAdjust="0"/>
  </p:normalViewPr>
  <p:slideViewPr>
    <p:cSldViewPr snapToGrid="0">
      <p:cViewPr>
        <p:scale>
          <a:sx n="66" d="100"/>
          <a:sy n="66" d="100"/>
        </p:scale>
        <p:origin x="-7232" y="-4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0_18C150B4.xml><?xml version="1.0" encoding="utf-8"?>
<p188:cmLst xmlns:a="http://schemas.openxmlformats.org/drawingml/2006/main" xmlns:r="http://schemas.openxmlformats.org/officeDocument/2006/relationships" xmlns:p188="http://schemas.microsoft.com/office/powerpoint/2018/8/main">
  <p188:cm id="{EC4590B8-9818-42D5-AF74-B175B541E06F}" authorId="{DD618D46-86E6-2323-C369-955FB4FD777A}" created="2023-12-19T04:56:13.322">
    <ac:deMkLst xmlns:ac="http://schemas.microsoft.com/office/drawing/2013/main/command">
      <pc:docMk xmlns:pc="http://schemas.microsoft.com/office/powerpoint/2013/main/command"/>
      <pc:sldMk xmlns:pc="http://schemas.microsoft.com/office/powerpoint/2013/main/command" cId="415322292" sldId="256"/>
      <ac:spMk id="72" creationId="{A0C93298-5E57-4C57-9C68-A993643650AD}"/>
    </ac:deMkLst>
    <p188:txBody>
      <a:bodyPr/>
      <a:lstStyle/>
      <a:p>
        <a:r>
          <a:rPr lang="en-US"/>
          <a:t>Ask Chris W. re: hyper-reduced results.</a:t>
        </a:r>
      </a:p>
    </p188:txBody>
  </p188:cm>
  <p188:cm id="{628D0D63-50F2-4723-B719-97FEE18F7683}" authorId="{DD618D46-86E6-2323-C369-955FB4FD777A}" created="2023-12-19T04:56:35.117">
    <ac:deMkLst xmlns:ac="http://schemas.microsoft.com/office/drawing/2013/main/command">
      <pc:docMk xmlns:pc="http://schemas.microsoft.com/office/powerpoint/2013/main/command"/>
      <pc:sldMk xmlns:pc="http://schemas.microsoft.com/office/powerpoint/2013/main/command" cId="415322292" sldId="256"/>
      <ac:spMk id="127" creationId="{77BAA110-9203-762A-E826-9E3F315959FE}"/>
    </ac:deMkLst>
    <p188:txBody>
      <a:bodyPr/>
      <a:lstStyle/>
      <a:p>
        <a:r>
          <a:rPr lang="en-US"/>
          <a:t>Q for Paul: is it true that this is for explicit only, or it's for IMEX too?  If latter, should be corrected.</a:t>
        </a:r>
      </a:p>
    </p188:txBody>
  </p188:cm>
  <p188:cm id="{F0D93E9D-575F-2C4D-9589-9E7022099F5D}" authorId="{DA7EF4C1-C154-D9B7-6A2A-58E53919DDD5}" status="resolved" created="2023-12-31T23:35:19.163" complete="100000">
    <ac:deMkLst xmlns:ac="http://schemas.microsoft.com/office/drawing/2013/main/command">
      <pc:docMk xmlns:pc="http://schemas.microsoft.com/office/powerpoint/2013/main/command"/>
      <pc:sldMk xmlns:pc="http://schemas.microsoft.com/office/powerpoint/2013/main/command" cId="415322292" sldId="256"/>
      <ac:spMk id="108" creationId="{CCDE088F-7291-7C6A-7492-EA6B31010A75}"/>
    </ac:deMkLst>
    <p188:pos x="7194534" y="0"/>
    <p188:txBody>
      <a:bodyPr/>
      <a:lstStyle/>
      <a:p>
        <a:r>
          <a:rPr lang="en-US"/>
          <a:t>I deleted “hybrid” from the discussion of the coupled problem. It is a bit misleading in this context</a:t>
        </a:r>
      </a:p>
    </p188:txBody>
  </p188:cm>
  <p188:cm id="{D00AF418-7254-5440-B013-AAF1A247F4C1}" authorId="{DA7EF4C1-C154-D9B7-6A2A-58E53919DDD5}" status="resolved" created="2023-12-31T23:39:16.354" complete="100000">
    <ac:deMkLst xmlns:ac="http://schemas.microsoft.com/office/drawing/2013/main/command">
      <pc:docMk xmlns:pc="http://schemas.microsoft.com/office/powerpoint/2013/main/command"/>
      <pc:sldMk xmlns:pc="http://schemas.microsoft.com/office/powerpoint/2013/main/command" cId="415322292" sldId="256"/>
      <ac:spMk id="108" creationId="{CCDE088F-7291-7C6A-7492-EA6B31010A75}"/>
    </ac:deMkLst>
    <p188:txBody>
      <a:bodyPr/>
      <a:lstStyle/>
      <a:p>
        <a:r>
          <a:rPr lang="en-US"/>
          <a:t>The way this was stated was incorrect - differentiation in this of the constraint is not part of the semi-discretization in space step, it precedes it.</a:t>
        </a:r>
      </a:p>
    </p188:txBody>
  </p188:cm>
  <p188:cm id="{B4023C2B-FEED-7E46-8031-A85B9E2E6C79}" authorId="{DA7EF4C1-C154-D9B7-6A2A-58E53919DDD5}" status="resolved" created="2023-12-31T23:44:47.550" complete="100000">
    <ac:deMkLst xmlns:ac="http://schemas.microsoft.com/office/drawing/2013/main/command">
      <pc:docMk xmlns:pc="http://schemas.microsoft.com/office/powerpoint/2013/main/command"/>
      <pc:sldMk xmlns:pc="http://schemas.microsoft.com/office/powerpoint/2013/main/command" cId="415322292" sldId="256"/>
      <ac:spMk id="128" creationId="{FD15EB49-6B38-F2E0-A5FE-BD02E059EF41}"/>
    </ac:deMkLst>
    <p188:txBody>
      <a:bodyPr/>
      <a:lstStyle/>
      <a:p>
        <a:r>
          <a:rPr lang="en-US"/>
          <a:t>This statement “Can couple arbitrary combinations of conventional models (FOMs) and data-driven models (e.g., ROMs, PINNs, etc.)  “ is misleading: we do not know how to form the scour complement for PINNs because we do not have an algebraic form of the problem. I suggest limiting to FOM+FOM/ROM cases only
</a:t>
        </a:r>
      </a:p>
    </p188:txBody>
  </p188:cm>
  <p188:cm id="{0F53ECA9-142D-C640-ADA9-B0234570E737}" authorId="{DA7EF4C1-C154-D9B7-6A2A-58E53919DDD5}" status="resolved" created="2023-12-31T23:51:26.038" complete="100000">
    <ac:deMkLst xmlns:ac="http://schemas.microsoft.com/office/drawing/2013/main/command">
      <pc:docMk xmlns:pc="http://schemas.microsoft.com/office/powerpoint/2013/main/command"/>
      <pc:sldMk xmlns:pc="http://schemas.microsoft.com/office/powerpoint/2013/main/command" cId="415322292" sldId="256"/>
      <ac:spMk id="154" creationId="{5B28EEA4-C365-880E-7156-7D3F2981B373}"/>
    </ac:deMkLst>
    <p188:txBody>
      <a:bodyPr/>
      <a:lstStyle/>
      <a:p>
        <a:r>
          <a:rPr lang="en-US"/>
          <a:t>The surrogates are actually not approximating the inverse action of the Schur complement - we learn a discrete time dynamical system that advances the flux in time. The scour complement is purely stationary construct. The surrogate approach is actually not derived from the GMM, nor is it an instance of GMM although this was initial motivation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67BB6-D2CE-4740-BF5A-B68DBB896CC0}" type="datetimeFigureOut">
              <a:rPr lang="en-US" smtClean="0"/>
              <a:t>1/9/2024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184E-2C40-9549-A737-427BA727308B}" type="slidenum">
              <a:rPr lang="en-US" smtClean="0"/>
              <a:t>‹#›</a:t>
            </a:fld>
            <a:endParaRPr lang="en-US"/>
          </a:p>
        </p:txBody>
      </p:sp>
    </p:spTree>
    <p:extLst>
      <p:ext uri="{BB962C8B-B14F-4D97-AF65-F5344CB8AC3E}">
        <p14:creationId xmlns:p14="http://schemas.microsoft.com/office/powerpoint/2010/main" val="260758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{\half}{\frac{1}{2}}</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a:t>
            </a:r>
            <a:r>
              <a:rPr lang="en-US" dirty="0" err="1">
                <a:solidFill>
                  <a:srgbClr val="000000"/>
                </a:solidFill>
                <a:effectLst/>
                <a:latin typeface="Monaco" pitchFamily="2" charset="77"/>
              </a:rPr>
              <a:t>bu</a:t>
            </a:r>
            <a:r>
              <a:rPr lang="en-US" dirty="0">
                <a:solidFill>
                  <a:srgbClr val="000000"/>
                </a:solidFill>
                <a:effectLst/>
                <a:latin typeface="Monaco" pitchFamily="2" charset="77"/>
              </a:rPr>
              <a:t>}{\bar{u}}</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a:t>
            </a:r>
            <a:r>
              <a:rPr lang="en-US" dirty="0" err="1">
                <a:solidFill>
                  <a:srgbClr val="000000"/>
                </a:solidFill>
                <a:effectLst/>
                <a:latin typeface="Monaco" pitchFamily="2" charset="77"/>
              </a:rPr>
              <a:t>uhi</a:t>
            </a:r>
            <a:r>
              <a:rPr lang="en-US" dirty="0">
                <a:solidFill>
                  <a:srgbClr val="000000"/>
                </a:solidFill>
                <a:effectLst/>
                <a:latin typeface="Monaco" pitchFamily="2" charset="77"/>
              </a:rPr>
              <a:t>}{</a:t>
            </a:r>
            <a:r>
              <a:rPr lang="en-US" dirty="0" err="1">
                <a:solidFill>
                  <a:srgbClr val="000000"/>
                </a:solidFill>
                <a:effectLst/>
                <a:latin typeface="Monaco" pitchFamily="2" charset="77"/>
              </a:rPr>
              <a:t>u^h_i</a:t>
            </a:r>
            <a:r>
              <a:rPr lang="en-US" dirty="0">
                <a:solidFill>
                  <a:srgbClr val="000000"/>
                </a:solidFill>
                <a:effectLst/>
                <a:latin typeface="Monaco" pitchFamily="2" charset="77"/>
              </a:rPr>
              <a:t>}</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a:t>
            </a:r>
            <a:r>
              <a:rPr lang="en-US" dirty="0" err="1">
                <a:solidFill>
                  <a:srgbClr val="000000"/>
                </a:solidFill>
                <a:effectLst/>
                <a:latin typeface="Monaco" pitchFamily="2" charset="77"/>
              </a:rPr>
              <a:t>muhi</a:t>
            </a:r>
            <a:r>
              <a:rPr lang="en-US" dirty="0">
                <a:solidFill>
                  <a:srgbClr val="000000"/>
                </a:solidFill>
                <a:effectLst/>
                <a:latin typeface="Monaco" pitchFamily="2" charset="77"/>
              </a:rPr>
              <a:t>}{\</a:t>
            </a:r>
            <a:r>
              <a:rPr lang="en-US" dirty="0" err="1">
                <a:solidFill>
                  <a:srgbClr val="000000"/>
                </a:solidFill>
                <a:effectLst/>
                <a:latin typeface="Monaco" pitchFamily="2" charset="77"/>
              </a:rPr>
              <a:t>mu^h_i</a:t>
            </a:r>
            <a:r>
              <a:rPr lang="en-US" dirty="0">
                <a:solidFill>
                  <a:srgbClr val="000000"/>
                </a:solidFill>
                <a:effectLst/>
                <a:latin typeface="Monaco" pitchFamily="2" charset="77"/>
              </a:rPr>
              <a:t>}</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{\R}{\</a:t>
            </a:r>
            <a:r>
              <a:rPr lang="en-US" dirty="0" err="1">
                <a:solidFill>
                  <a:srgbClr val="000000"/>
                </a:solidFill>
                <a:effectLst/>
                <a:latin typeface="Monaco" pitchFamily="2" charset="77"/>
              </a:rPr>
              <a:t>mathbb</a:t>
            </a:r>
            <a:r>
              <a:rPr lang="en-US" dirty="0">
                <a:solidFill>
                  <a:srgbClr val="000000"/>
                </a:solidFill>
                <a:effectLst/>
                <a:latin typeface="Monaco" pitchFamily="2" charset="77"/>
              </a:rPr>
              <a:t>{R}}</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a:t>
            </a:r>
            <a:r>
              <a:rPr lang="en-US" dirty="0" err="1">
                <a:solidFill>
                  <a:srgbClr val="000000"/>
                </a:solidFill>
                <a:effectLst/>
                <a:latin typeface="Monaco" pitchFamily="2" charset="77"/>
              </a:rPr>
              <a:t>Gz</a:t>
            </a:r>
            <a:r>
              <a:rPr lang="en-US" dirty="0">
                <a:solidFill>
                  <a:srgbClr val="000000"/>
                </a:solidFill>
                <a:effectLst/>
                <a:latin typeface="Monaco" pitchFamily="2" charset="77"/>
              </a:rPr>
              <a:t>}{\Gamma_0}</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a:t>
            </a:r>
            <a:r>
              <a:rPr lang="en-US" dirty="0" err="1">
                <a:solidFill>
                  <a:srgbClr val="000000"/>
                </a:solidFill>
                <a:effectLst/>
                <a:latin typeface="Monaco" pitchFamily="2" charset="77"/>
              </a:rPr>
              <a:t>bmu</a:t>
            </a:r>
            <a:r>
              <a:rPr lang="en-US" dirty="0">
                <a:solidFill>
                  <a:srgbClr val="000000"/>
                </a:solidFill>
                <a:effectLst/>
                <a:latin typeface="Monaco" pitchFamily="2" charset="77"/>
              </a:rPr>
              <a:t>}{\bar{\mu}}</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{\hu}{\hat{u}}</a:t>
            </a:r>
          </a:p>
          <a:p>
            <a:r>
              <a:rPr lang="en-US" dirty="0">
                <a:solidFill>
                  <a:srgbClr val="000000"/>
                </a:solidFill>
                <a:effectLst/>
                <a:latin typeface="Monaco" pitchFamily="2" charset="77"/>
              </a:rPr>
              <a:t>\</a:t>
            </a:r>
            <a:r>
              <a:rPr lang="en-US" dirty="0" err="1">
                <a:solidFill>
                  <a:srgbClr val="000000"/>
                </a:solidFill>
                <a:effectLst/>
                <a:latin typeface="Monaco" pitchFamily="2" charset="77"/>
              </a:rPr>
              <a:t>newcommand</a:t>
            </a:r>
            <a:r>
              <a:rPr lang="en-US" dirty="0">
                <a:solidFill>
                  <a:srgbClr val="000000"/>
                </a:solidFill>
                <a:effectLst/>
                <a:latin typeface="Monaco" pitchFamily="2" charset="77"/>
              </a:rPr>
              <a:t>{\dt}{\Delta t}</a:t>
            </a:r>
          </a:p>
          <a:p>
            <a:endParaRPr lang="en-US" dirty="0">
              <a:solidFill>
                <a:srgbClr val="000000"/>
              </a:solidFill>
              <a:effectLst/>
              <a:latin typeface="Monaco" pitchFamily="2" charset="77"/>
            </a:endParaRPr>
          </a:p>
          <a:p>
            <a:endParaRPr lang="en-US" dirty="0">
              <a:solidFill>
                <a:srgbClr val="000000"/>
              </a:solidFill>
              <a:effectLst/>
              <a:latin typeface="Monaco" pitchFamily="2" charset="77"/>
            </a:endParaRPr>
          </a:p>
          <a:p>
            <a:r>
              <a:rPr lang="en-US" dirty="0">
                <a:solidFill>
                  <a:srgbClr val="000000"/>
                </a:solidFill>
                <a:effectLst/>
                <a:latin typeface="Monaco" pitchFamily="2" charset="77"/>
              </a:rPr>
              <a:t>%&amp;\min \half \|u^n_1-u^n_2\|_{\</a:t>
            </a:r>
            <a:r>
              <a:rPr lang="en-US" dirty="0" err="1">
                <a:solidFill>
                  <a:srgbClr val="000000"/>
                </a:solidFill>
                <a:effectLst/>
                <a:latin typeface="Monaco" pitchFamily="2" charset="77"/>
              </a:rPr>
              <a:t>Gz</a:t>
            </a:r>
            <a:r>
              <a:rPr lang="en-US" dirty="0">
                <a:solidFill>
                  <a:srgbClr val="000000"/>
                </a:solidFill>
                <a:effectLst/>
                <a:latin typeface="Monaco" pitchFamily="2" charset="77"/>
              </a:rPr>
              <a:t>}^2 + \half \delta \|</a:t>
            </a:r>
            <a:r>
              <a:rPr lang="en-US" dirty="0" err="1">
                <a:solidFill>
                  <a:srgbClr val="000000"/>
                </a:solidFill>
                <a:effectLst/>
                <a:latin typeface="Monaco" pitchFamily="2" charset="77"/>
              </a:rPr>
              <a:t>g^n</a:t>
            </a:r>
            <a:r>
              <a:rPr lang="en-US" dirty="0">
                <a:solidFill>
                  <a:srgbClr val="000000"/>
                </a:solidFill>
                <a:effectLst/>
                <a:latin typeface="Monaco" pitchFamily="2" charset="77"/>
              </a:rPr>
              <a:t>\|_{\</a:t>
            </a:r>
            <a:r>
              <a:rPr lang="en-US" dirty="0" err="1">
                <a:solidFill>
                  <a:srgbClr val="000000"/>
                </a:solidFill>
                <a:effectLst/>
                <a:latin typeface="Monaco" pitchFamily="2" charset="77"/>
              </a:rPr>
              <a:t>Gz</a:t>
            </a:r>
            <a:r>
              <a:rPr lang="en-US" dirty="0">
                <a:solidFill>
                  <a:srgbClr val="000000"/>
                </a:solidFill>
                <a:effectLst/>
                <a:latin typeface="Monaco" pitchFamily="2" charset="77"/>
              </a:rPr>
              <a:t>}^2\\</a:t>
            </a:r>
          </a:p>
          <a:p>
            <a:r>
              <a:rPr lang="en-US" dirty="0">
                <a:solidFill>
                  <a:srgbClr val="000000"/>
                </a:solidFill>
                <a:effectLst/>
                <a:latin typeface="Monaco" pitchFamily="2" charset="77"/>
              </a:rPr>
              <a:t>%&amp;(u^n_1,u^n_2,g^n)\in X^n_1\times X^n_2\times L^2(\</a:t>
            </a:r>
            <a:r>
              <a:rPr lang="en-US" dirty="0" err="1">
                <a:solidFill>
                  <a:srgbClr val="000000"/>
                </a:solidFill>
                <a:effectLst/>
                <a:latin typeface="Monaco" pitchFamily="2" charset="77"/>
              </a:rPr>
              <a:t>Gz</a:t>
            </a:r>
            <a:r>
              <a:rPr lang="en-US" dirty="0">
                <a:solidFill>
                  <a:srgbClr val="000000"/>
                </a:solidFill>
                <a:effectLst/>
                <a:latin typeface="Monaco" pitchFamily="2" charset="77"/>
              </a:rPr>
              <a:t>)\;\; </a:t>
            </a:r>
            <a:r>
              <a:rPr lang="en-US" dirty="0" err="1">
                <a:solidFill>
                  <a:srgbClr val="000000"/>
                </a:solidFill>
                <a:effectLst/>
                <a:latin typeface="Monaco" pitchFamily="2" charset="77"/>
              </a:rPr>
              <a:t>s.t.</a:t>
            </a:r>
            <a:r>
              <a:rPr lang="en-US" dirty="0">
                <a:solidFill>
                  <a:srgbClr val="000000"/>
                </a:solidFill>
                <a:effectLst/>
                <a:latin typeface="Monaco" pitchFamily="2" charset="77"/>
              </a:rPr>
              <a:t>\\</a:t>
            </a:r>
          </a:p>
          <a:p>
            <a:r>
              <a:rPr lang="en-US" dirty="0">
                <a:solidFill>
                  <a:srgbClr val="000000"/>
                </a:solidFill>
                <a:effectLst/>
                <a:latin typeface="Monaco" pitchFamily="2" charset="77"/>
              </a:rPr>
              <a:t>%&amp;\frac{1}{\dt}(</a:t>
            </a:r>
            <a:r>
              <a:rPr lang="en-US" dirty="0" err="1">
                <a:solidFill>
                  <a:srgbClr val="000000"/>
                </a:solidFill>
                <a:effectLst/>
                <a:latin typeface="Monaco" pitchFamily="2" charset="77"/>
              </a:rPr>
              <a:t>u^n_i-u</a:t>
            </a:r>
            <a:r>
              <a:rPr lang="en-US" dirty="0">
                <a:solidFill>
                  <a:srgbClr val="000000"/>
                </a:solidFill>
                <a:effectLst/>
                <a:latin typeface="Monaco" pitchFamily="2" charset="77"/>
              </a:rPr>
              <a:t>^{n-1}_</a:t>
            </a:r>
            <a:r>
              <a:rPr lang="en-US" dirty="0" err="1">
                <a:solidFill>
                  <a:srgbClr val="000000"/>
                </a:solidFill>
                <a:effectLst/>
                <a:latin typeface="Monaco" pitchFamily="2" charset="77"/>
              </a:rPr>
              <a:t>i,v</a:t>
            </a:r>
            <a:r>
              <a:rPr lang="en-US" dirty="0">
                <a:solidFill>
                  <a:srgbClr val="000000"/>
                </a:solidFill>
                <a:effectLst/>
                <a:latin typeface="Monaco" pitchFamily="2" charset="77"/>
              </a:rPr>
              <a:t>)+(\</a:t>
            </a:r>
            <a:r>
              <a:rPr lang="en-US" dirty="0" err="1">
                <a:solidFill>
                  <a:srgbClr val="000000"/>
                </a:solidFill>
                <a:effectLst/>
                <a:latin typeface="Monaco" pitchFamily="2" charset="77"/>
              </a:rPr>
              <a:t>sigma_i</a:t>
            </a:r>
            <a:r>
              <a:rPr lang="en-US" dirty="0">
                <a:solidFill>
                  <a:srgbClr val="000000"/>
                </a:solidFill>
                <a:effectLst/>
                <a:latin typeface="Monaco" pitchFamily="2" charset="77"/>
              </a:rPr>
              <a:t>(</a:t>
            </a:r>
            <a:r>
              <a:rPr lang="en-US" dirty="0" err="1">
                <a:solidFill>
                  <a:srgbClr val="000000"/>
                </a:solidFill>
                <a:effectLst/>
                <a:latin typeface="Monaco" pitchFamily="2" charset="77"/>
              </a:rPr>
              <a:t>u^n_i</a:t>
            </a:r>
            <a:r>
              <a:rPr lang="en-US" dirty="0">
                <a:solidFill>
                  <a:srgbClr val="000000"/>
                </a:solidFill>
                <a:effectLst/>
                <a:latin typeface="Monaco" pitchFamily="2" charset="77"/>
              </a:rPr>
              <a:t>),\</a:t>
            </a:r>
            <a:r>
              <a:rPr lang="en-US" dirty="0" err="1">
                <a:solidFill>
                  <a:srgbClr val="000000"/>
                </a:solidFill>
                <a:effectLst/>
                <a:latin typeface="Monaco" pitchFamily="2" charset="77"/>
              </a:rPr>
              <a:t>nabla</a:t>
            </a:r>
            <a:r>
              <a:rPr lang="en-US" dirty="0">
                <a:solidFill>
                  <a:srgbClr val="000000"/>
                </a:solidFill>
                <a:effectLst/>
                <a:latin typeface="Monaco" pitchFamily="2" charset="77"/>
              </a:rPr>
              <a:t> v)=(</a:t>
            </a:r>
            <a:r>
              <a:rPr lang="en-US" dirty="0" err="1">
                <a:solidFill>
                  <a:srgbClr val="000000"/>
                </a:solidFill>
                <a:effectLst/>
                <a:latin typeface="Monaco" pitchFamily="2" charset="77"/>
              </a:rPr>
              <a:t>f_i^n,v</a:t>
            </a:r>
            <a:r>
              <a:rPr lang="en-US" dirty="0">
                <a:solidFill>
                  <a:srgbClr val="000000"/>
                </a:solidFill>
                <a:effectLst/>
                <a:latin typeface="Monaco" pitchFamily="2" charset="77"/>
              </a:rPr>
              <a:t>)</a:t>
            </a:r>
          </a:p>
          <a:p>
            <a:r>
              <a:rPr lang="en-US" dirty="0">
                <a:solidFill>
                  <a:srgbClr val="000000"/>
                </a:solidFill>
                <a:effectLst/>
                <a:latin typeface="Monaco" pitchFamily="2" charset="77"/>
              </a:rPr>
              <a:t>%+(-1)^{</a:t>
            </a:r>
            <a:r>
              <a:rPr lang="en-US" dirty="0" err="1">
                <a:solidFill>
                  <a:srgbClr val="000000"/>
                </a:solidFill>
                <a:effectLst/>
                <a:latin typeface="Monaco" pitchFamily="2" charset="77"/>
              </a:rPr>
              <a:t>i</a:t>
            </a:r>
            <a:r>
              <a:rPr lang="en-US" dirty="0">
                <a:solidFill>
                  <a:srgbClr val="000000"/>
                </a:solidFill>
                <a:effectLst/>
                <a:latin typeface="Monaco" pitchFamily="2" charset="77"/>
              </a:rPr>
              <a:t>}(</a:t>
            </a:r>
            <a:r>
              <a:rPr lang="en-US" dirty="0" err="1">
                <a:solidFill>
                  <a:srgbClr val="000000"/>
                </a:solidFill>
                <a:effectLst/>
                <a:latin typeface="Monaco" pitchFamily="2" charset="77"/>
              </a:rPr>
              <a:t>g^n,v</a:t>
            </a:r>
            <a:r>
              <a:rPr lang="en-US" dirty="0">
                <a:solidFill>
                  <a:srgbClr val="000000"/>
                </a:solidFill>
                <a:effectLst/>
                <a:latin typeface="Monaco" pitchFamily="2" charset="77"/>
              </a:rPr>
              <a:t>)_{\</a:t>
            </a:r>
            <a:r>
              <a:rPr lang="en-US" dirty="0" err="1">
                <a:solidFill>
                  <a:srgbClr val="000000"/>
                </a:solidFill>
                <a:effectLst/>
                <a:latin typeface="Monaco" pitchFamily="2" charset="77"/>
              </a:rPr>
              <a:t>Gz</a:t>
            </a:r>
            <a:r>
              <a:rPr lang="en-US" dirty="0">
                <a:solidFill>
                  <a:srgbClr val="000000"/>
                </a:solidFill>
                <a:effectLst/>
                <a:latin typeface="Monaco" pitchFamily="2" charset="77"/>
              </a:rPr>
              <a:t>} \</a:t>
            </a:r>
            <a:r>
              <a:rPr lang="en-US" dirty="0" err="1">
                <a:solidFill>
                  <a:srgbClr val="000000"/>
                </a:solidFill>
                <a:effectLst/>
                <a:latin typeface="Monaco" pitchFamily="2" charset="77"/>
              </a:rPr>
              <a:t>hspace</a:t>
            </a:r>
            <a:r>
              <a:rPr lang="en-US" dirty="0">
                <a:solidFill>
                  <a:srgbClr val="000000"/>
                </a:solidFill>
                <a:effectLst/>
                <a:latin typeface="Monaco" pitchFamily="2" charset="77"/>
              </a:rPr>
              <a:t>{5pt}\</a:t>
            </a:r>
            <a:r>
              <a:rPr lang="en-US" dirty="0" err="1">
                <a:solidFill>
                  <a:srgbClr val="000000"/>
                </a:solidFill>
                <a:effectLst/>
                <a:latin typeface="Monaco" pitchFamily="2" charset="77"/>
              </a:rPr>
              <a:t>forall</a:t>
            </a:r>
            <a:r>
              <a:rPr lang="en-US" dirty="0">
                <a:solidFill>
                  <a:srgbClr val="000000"/>
                </a:solidFill>
                <a:effectLst/>
                <a:latin typeface="Monaco" pitchFamily="2" charset="77"/>
              </a:rPr>
              <a:t> v\in </a:t>
            </a:r>
            <a:r>
              <a:rPr lang="en-US" dirty="0" err="1">
                <a:solidFill>
                  <a:srgbClr val="000000"/>
                </a:solidFill>
                <a:effectLst/>
                <a:latin typeface="Monaco" pitchFamily="2" charset="77"/>
              </a:rPr>
              <a:t>V_i</a:t>
            </a:r>
            <a:r>
              <a:rPr lang="en-US" dirty="0">
                <a:solidFill>
                  <a:srgbClr val="000000"/>
                </a:solidFill>
                <a:effectLst/>
                <a:latin typeface="Monaco" pitchFamily="2" charset="77"/>
              </a:rPr>
              <a:t>.</a:t>
            </a:r>
          </a:p>
          <a:p>
            <a:r>
              <a:rPr lang="en-US" dirty="0">
                <a:solidFill>
                  <a:srgbClr val="000000"/>
                </a:solidFill>
                <a:effectLst/>
                <a:latin typeface="Monaco" pitchFamily="2" charset="77"/>
              </a:rPr>
              <a:t>%    \</a:t>
            </a:r>
            <a:r>
              <a:rPr lang="en-US" dirty="0" err="1">
                <a:solidFill>
                  <a:srgbClr val="000000"/>
                </a:solidFill>
                <a:effectLst/>
                <a:latin typeface="Monaco" pitchFamily="2" charset="77"/>
              </a:rPr>
              <a:t>mathcal</a:t>
            </a:r>
            <a:r>
              <a:rPr lang="en-US" dirty="0">
                <a:solidFill>
                  <a:srgbClr val="000000"/>
                </a:solidFill>
                <a:effectLst/>
                <a:latin typeface="Monaco" pitchFamily="2" charset="77"/>
              </a:rPr>
              <a:t>{L}(u^n_1,u^n_2,g,^n\mu_1,\mu_2):=J_\delta (u^n_1,u^n_2,g^n)+ \sum_{</a:t>
            </a:r>
            <a:r>
              <a:rPr lang="en-US" dirty="0" err="1">
                <a:solidFill>
                  <a:srgbClr val="000000"/>
                </a:solidFill>
                <a:effectLst/>
                <a:latin typeface="Monaco" pitchFamily="2" charset="77"/>
              </a:rPr>
              <a:t>i</a:t>
            </a:r>
            <a:r>
              <a:rPr lang="en-US" dirty="0">
                <a:solidFill>
                  <a:srgbClr val="000000"/>
                </a:solidFill>
                <a:effectLst/>
                <a:latin typeface="Monaco" pitchFamily="2" charset="77"/>
              </a:rPr>
              <a:t>=1}^2[\frac{1}{\dt}(</a:t>
            </a:r>
            <a:r>
              <a:rPr lang="en-US" dirty="0" err="1">
                <a:solidFill>
                  <a:srgbClr val="000000"/>
                </a:solidFill>
                <a:effectLst/>
                <a:latin typeface="Monaco" pitchFamily="2" charset="77"/>
              </a:rPr>
              <a:t>u^n_i-u</a:t>
            </a:r>
            <a:r>
              <a:rPr lang="en-US" dirty="0">
                <a:solidFill>
                  <a:srgbClr val="000000"/>
                </a:solidFill>
                <a:effectLst/>
                <a:latin typeface="Monaco" pitchFamily="2" charset="77"/>
              </a:rPr>
              <a:t>^{n-1}_</a:t>
            </a:r>
            <a:r>
              <a:rPr lang="en-US" dirty="0" err="1">
                <a:solidFill>
                  <a:srgbClr val="000000"/>
                </a:solidFill>
                <a:effectLst/>
                <a:latin typeface="Monaco" pitchFamily="2" charset="77"/>
              </a:rPr>
              <a:t>i</a:t>
            </a:r>
            <a:r>
              <a:rPr lang="en-US" dirty="0">
                <a:solidFill>
                  <a:srgbClr val="000000"/>
                </a:solidFill>
                <a:effectLst/>
                <a:latin typeface="Monaco" pitchFamily="2" charset="77"/>
              </a:rPr>
              <a:t>,\</a:t>
            </a:r>
            <a:r>
              <a:rPr lang="en-US" dirty="0" err="1">
                <a:solidFill>
                  <a:srgbClr val="000000"/>
                </a:solidFill>
                <a:effectLst/>
                <a:latin typeface="Monaco" pitchFamily="2" charset="77"/>
              </a:rPr>
              <a:t>mu_i</a:t>
            </a:r>
            <a:r>
              <a:rPr lang="en-US" dirty="0">
                <a:solidFill>
                  <a:srgbClr val="000000"/>
                </a:solidFill>
                <a:effectLst/>
                <a:latin typeface="Monaco" pitchFamily="2" charset="77"/>
              </a:rPr>
              <a:t>)+(\</a:t>
            </a:r>
            <a:r>
              <a:rPr lang="en-US" dirty="0" err="1">
                <a:solidFill>
                  <a:srgbClr val="000000"/>
                </a:solidFill>
                <a:effectLst/>
                <a:latin typeface="Monaco" pitchFamily="2" charset="77"/>
              </a:rPr>
              <a:t>sigma_i</a:t>
            </a:r>
            <a:r>
              <a:rPr lang="en-US" dirty="0">
                <a:solidFill>
                  <a:srgbClr val="000000"/>
                </a:solidFill>
                <a:effectLst/>
                <a:latin typeface="Monaco" pitchFamily="2" charset="77"/>
              </a:rPr>
              <a:t>(</a:t>
            </a:r>
            <a:r>
              <a:rPr lang="en-US" dirty="0" err="1">
                <a:solidFill>
                  <a:srgbClr val="000000"/>
                </a:solidFill>
                <a:effectLst/>
                <a:latin typeface="Monaco" pitchFamily="2" charset="77"/>
              </a:rPr>
              <a:t>u_i</a:t>
            </a:r>
            <a:r>
              <a:rPr lang="en-US" dirty="0">
                <a:solidFill>
                  <a:srgbClr val="000000"/>
                </a:solidFill>
                <a:effectLst/>
                <a:latin typeface="Monaco" pitchFamily="2" charset="77"/>
              </a:rPr>
              <a:t>),\</a:t>
            </a:r>
            <a:r>
              <a:rPr lang="en-US" dirty="0" err="1">
                <a:solidFill>
                  <a:srgbClr val="000000"/>
                </a:solidFill>
                <a:effectLst/>
                <a:latin typeface="Monaco" pitchFamily="2" charset="77"/>
              </a:rPr>
              <a:t>nabla</a:t>
            </a:r>
            <a:r>
              <a:rPr lang="en-US" dirty="0">
                <a:solidFill>
                  <a:srgbClr val="000000"/>
                </a:solidFill>
                <a:effectLst/>
                <a:latin typeface="Monaco" pitchFamily="2" charset="77"/>
              </a:rPr>
              <a:t> \</a:t>
            </a:r>
            <a:r>
              <a:rPr lang="en-US" dirty="0" err="1">
                <a:solidFill>
                  <a:srgbClr val="000000"/>
                </a:solidFill>
                <a:effectLst/>
                <a:latin typeface="Monaco" pitchFamily="2" charset="77"/>
              </a:rPr>
              <a:t>mu_i</a:t>
            </a:r>
            <a:r>
              <a:rPr lang="en-US" dirty="0">
                <a:solidFill>
                  <a:srgbClr val="000000"/>
                </a:solidFill>
                <a:effectLst/>
                <a:latin typeface="Monaco" pitchFamily="2" charset="77"/>
              </a:rPr>
              <a:t>)\\</a:t>
            </a:r>
          </a:p>
          <a:p>
            <a:r>
              <a:rPr lang="en-US" dirty="0">
                <a:solidFill>
                  <a:srgbClr val="000000"/>
                </a:solidFill>
                <a:effectLst/>
                <a:latin typeface="Monaco" pitchFamily="2" charset="77"/>
              </a:rPr>
              <a:t>%    -(</a:t>
            </a:r>
            <a:r>
              <a:rPr lang="en-US" dirty="0" err="1">
                <a:solidFill>
                  <a:srgbClr val="000000"/>
                </a:solidFill>
                <a:effectLst/>
                <a:latin typeface="Monaco" pitchFamily="2" charset="77"/>
              </a:rPr>
              <a:t>f_i^n</a:t>
            </a:r>
            <a:r>
              <a:rPr lang="en-US" dirty="0">
                <a:solidFill>
                  <a:srgbClr val="000000"/>
                </a:solidFill>
                <a:effectLst/>
                <a:latin typeface="Monaco" pitchFamily="2" charset="77"/>
              </a:rPr>
              <a:t>,\</a:t>
            </a:r>
            <a:r>
              <a:rPr lang="en-US" dirty="0" err="1">
                <a:solidFill>
                  <a:srgbClr val="000000"/>
                </a:solidFill>
                <a:effectLst/>
                <a:latin typeface="Monaco" pitchFamily="2" charset="77"/>
              </a:rPr>
              <a:t>mu_i</a:t>
            </a:r>
            <a:r>
              <a:rPr lang="en-US" dirty="0">
                <a:solidFill>
                  <a:srgbClr val="000000"/>
                </a:solidFill>
                <a:effectLst/>
                <a:latin typeface="Monaco" pitchFamily="2" charset="77"/>
              </a:rPr>
              <a:t>)+(-1)^{i+1}(</a:t>
            </a:r>
            <a:r>
              <a:rPr lang="en-US" dirty="0" err="1">
                <a:solidFill>
                  <a:srgbClr val="000000"/>
                </a:solidFill>
                <a:effectLst/>
                <a:latin typeface="Monaco" pitchFamily="2" charset="77"/>
              </a:rPr>
              <a:t>g^n</a:t>
            </a:r>
            <a:r>
              <a:rPr lang="en-US" dirty="0">
                <a:solidFill>
                  <a:srgbClr val="000000"/>
                </a:solidFill>
                <a:effectLst/>
                <a:latin typeface="Monaco" pitchFamily="2" charset="77"/>
              </a:rPr>
              <a:t>,\</a:t>
            </a:r>
            <a:r>
              <a:rPr lang="en-US" dirty="0" err="1">
                <a:solidFill>
                  <a:srgbClr val="000000"/>
                </a:solidFill>
                <a:effectLst/>
                <a:latin typeface="Monaco" pitchFamily="2" charset="77"/>
              </a:rPr>
              <a:t>mu_i</a:t>
            </a:r>
            <a:r>
              <a:rPr lang="en-US" dirty="0">
                <a:solidFill>
                  <a:srgbClr val="000000"/>
                </a:solidFill>
                <a:effectLst/>
                <a:latin typeface="Monaco" pitchFamily="2" charset="77"/>
              </a:rPr>
              <a:t>)_{\</a:t>
            </a:r>
            <a:r>
              <a:rPr lang="en-US" dirty="0" err="1">
                <a:solidFill>
                  <a:srgbClr val="000000"/>
                </a:solidFill>
                <a:effectLst/>
                <a:latin typeface="Monaco" pitchFamily="2" charset="77"/>
              </a:rPr>
              <a:t>Gz</a:t>
            </a:r>
            <a:r>
              <a:rPr lang="en-US" dirty="0">
                <a:solidFill>
                  <a:srgbClr val="000000"/>
                </a:solidFill>
                <a:effectLst/>
                <a:latin typeface="Monaco" pitchFamily="2" charset="77"/>
              </a:rPr>
              <a:t>}]</a:t>
            </a:r>
          </a:p>
          <a:p>
            <a:r>
              <a:rPr lang="en-US" dirty="0">
                <a:solidFill>
                  <a:srgbClr val="000000"/>
                </a:solidFill>
                <a:effectLst/>
                <a:latin typeface="Monaco" pitchFamily="2" charset="77"/>
              </a:rPr>
              <a:t>\</a:t>
            </a:r>
            <a:r>
              <a:rPr lang="en-US" dirty="0" err="1">
                <a:solidFill>
                  <a:srgbClr val="000000"/>
                </a:solidFill>
                <a:effectLst/>
                <a:latin typeface="Monaco" pitchFamily="2" charset="77"/>
              </a:rPr>
              <a:t>mathbf</a:t>
            </a:r>
            <a:r>
              <a:rPr lang="en-US" dirty="0">
                <a:solidFill>
                  <a:srgbClr val="000000"/>
                </a:solidFill>
                <a:effectLst/>
                <a:latin typeface="Monaco" pitchFamily="2" charset="77"/>
              </a:rPr>
              <a:t>{y}_{i-1} := \begin{</a:t>
            </a:r>
            <a:r>
              <a:rPr lang="en-US" dirty="0" err="1">
                <a:solidFill>
                  <a:srgbClr val="000000"/>
                </a:solidFill>
                <a:effectLst/>
                <a:latin typeface="Monaco" pitchFamily="2" charset="77"/>
              </a:rPr>
              <a:t>bmatrix</a:t>
            </a:r>
            <a:r>
              <a:rPr lang="en-US" dirty="0">
                <a:solidFill>
                  <a:srgbClr val="000000"/>
                </a:solidFill>
                <a:effectLst/>
                <a:latin typeface="Monaco" pitchFamily="2" charset="77"/>
              </a:rPr>
              <a:t>}\bm{\lambda}_{i-1}\\ \</a:t>
            </a:r>
            <a:r>
              <a:rPr lang="en-US" dirty="0" err="1">
                <a:solidFill>
                  <a:srgbClr val="000000"/>
                </a:solidFill>
                <a:effectLst/>
                <a:latin typeface="Monaco" pitchFamily="2" charset="77"/>
              </a:rPr>
              <a:t>mathbf</a:t>
            </a:r>
            <a:r>
              <a:rPr lang="en-US" dirty="0">
                <a:solidFill>
                  <a:srgbClr val="000000"/>
                </a:solidFill>
                <a:effectLst/>
                <a:latin typeface="Monaco" pitchFamily="2" charset="77"/>
              </a:rPr>
              <a:t>{u}_{1,i}\\\</a:t>
            </a:r>
            <a:r>
              <a:rPr lang="en-US" dirty="0" err="1">
                <a:solidFill>
                  <a:srgbClr val="000000"/>
                </a:solidFill>
                <a:effectLst/>
                <a:latin typeface="Monaco" pitchFamily="2" charset="77"/>
              </a:rPr>
              <a:t>mathbf</a:t>
            </a:r>
            <a:r>
              <a:rPr lang="en-US" dirty="0">
                <a:solidFill>
                  <a:srgbClr val="000000"/>
                </a:solidFill>
                <a:effectLst/>
                <a:latin typeface="Monaco" pitchFamily="2" charset="77"/>
              </a:rPr>
              <a:t>{u}_{2,i}\end{</a:t>
            </a:r>
            <a:r>
              <a:rPr lang="en-US" dirty="0" err="1">
                <a:solidFill>
                  <a:srgbClr val="000000"/>
                </a:solidFill>
                <a:effectLst/>
                <a:latin typeface="Monaco" pitchFamily="2" charset="77"/>
              </a:rPr>
              <a:t>bmatrix</a:t>
            </a:r>
            <a:r>
              <a:rPr lang="en-US" dirty="0">
                <a:solidFill>
                  <a:srgbClr val="000000"/>
                </a:solidFill>
                <a:effectLst/>
                <a:latin typeface="Monaco" pitchFamily="2" charset="77"/>
              </a:rPr>
              <a:t>}\,,\quad</a:t>
            </a:r>
          </a:p>
          <a:p>
            <a:r>
              <a:rPr lang="en-US" dirty="0" err="1">
                <a:solidFill>
                  <a:srgbClr val="000000"/>
                </a:solidFill>
                <a:effectLst/>
                <a:latin typeface="Monaco" pitchFamily="2" charset="77"/>
              </a:rPr>
              <a:t>i</a:t>
            </a:r>
            <a:r>
              <a:rPr lang="en-US" dirty="0">
                <a:solidFill>
                  <a:srgbClr val="000000"/>
                </a:solidFill>
                <a:effectLst/>
                <a:latin typeface="Monaco" pitchFamily="2" charset="77"/>
              </a:rPr>
              <a:t>=1,2,\</a:t>
            </a:r>
            <a:r>
              <a:rPr lang="en-US" dirty="0" err="1">
                <a:solidFill>
                  <a:srgbClr val="000000"/>
                </a:solidFill>
                <a:effectLst/>
                <a:latin typeface="Monaco" pitchFamily="2" charset="77"/>
              </a:rPr>
              <a:t>ldots</a:t>
            </a:r>
            <a:r>
              <a:rPr lang="en-US" dirty="0">
                <a:solidFill>
                  <a:srgbClr val="000000"/>
                </a:solidFill>
                <a:effectLst/>
                <a:latin typeface="Monaco" pitchFamily="2" charset="77"/>
              </a:rPr>
              <a:t> \,.</a:t>
            </a:r>
          </a:p>
          <a:p>
            <a:endParaRPr lang="en-US" dirty="0"/>
          </a:p>
        </p:txBody>
      </p:sp>
      <p:sp>
        <p:nvSpPr>
          <p:cNvPr id="4" name="Slide Number Placeholder 3"/>
          <p:cNvSpPr>
            <a:spLocks noGrp="1"/>
          </p:cNvSpPr>
          <p:nvPr>
            <p:ph type="sldNum" sz="quarter" idx="5"/>
          </p:nvPr>
        </p:nvSpPr>
        <p:spPr/>
        <p:txBody>
          <a:bodyPr/>
          <a:lstStyle/>
          <a:p>
            <a:fld id="{EDD4184E-2C40-9549-A737-427BA727308B}" type="slidenum">
              <a:rPr lang="en-US" smtClean="0"/>
              <a:t>1</a:t>
            </a:fld>
            <a:endParaRPr lang="en-US"/>
          </a:p>
        </p:txBody>
      </p:sp>
    </p:spTree>
    <p:extLst>
      <p:ext uri="{BB962C8B-B14F-4D97-AF65-F5344CB8AC3E}">
        <p14:creationId xmlns:p14="http://schemas.microsoft.com/office/powerpoint/2010/main" val="47349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7183123"/>
            <a:ext cx="37307520" cy="1528064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3053043"/>
            <a:ext cx="32918400" cy="1059687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04894-DE05-4472-AD90-29FC5F0BA5B6}"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1F178-7AD5-4862-9443-813807DC6AC0}" type="slidenum">
              <a:rPr lang="en-US" smtClean="0"/>
              <a:t>‹#›</a:t>
            </a:fld>
            <a:endParaRPr lang="en-US"/>
          </a:p>
        </p:txBody>
      </p:sp>
      <p:sp>
        <p:nvSpPr>
          <p:cNvPr id="7" name="Rectangle 6">
            <a:extLst>
              <a:ext uri="{FF2B5EF4-FFF2-40B4-BE49-F238E27FC236}">
                <a16:creationId xmlns:a16="http://schemas.microsoft.com/office/drawing/2014/main" id="{2BA39844-8FE1-B24E-2FF5-92E022D77656}"/>
              </a:ext>
            </a:extLst>
          </p:cNvPr>
          <p:cNvSpPr/>
          <p:nvPr userDrawn="1"/>
        </p:nvSpPr>
        <p:spPr>
          <a:xfrm>
            <a:off x="11419" y="4117474"/>
            <a:ext cx="43878501" cy="38199804"/>
          </a:xfrm>
          <a:prstGeom prst="rect">
            <a:avLst/>
          </a:prstGeom>
          <a:gradFill>
            <a:gsLst>
              <a:gs pos="6000">
                <a:schemeClr val="accent5">
                  <a:lumMod val="20000"/>
                  <a:lumOff val="8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36"/>
          </a:p>
        </p:txBody>
      </p:sp>
    </p:spTree>
    <p:extLst>
      <p:ext uri="{BB962C8B-B14F-4D97-AF65-F5344CB8AC3E}">
        <p14:creationId xmlns:p14="http://schemas.microsoft.com/office/powerpoint/2010/main" val="292009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04894-DE05-4472-AD90-29FC5F0BA5B6}"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180023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336800"/>
            <a:ext cx="946404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336800"/>
            <a:ext cx="2784348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04894-DE05-4472-AD90-29FC5F0BA5B6}"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310184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04894-DE05-4472-AD90-29FC5F0BA5B6}"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287851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10942333"/>
            <a:ext cx="37856160" cy="1825751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9372573"/>
            <a:ext cx="37856160" cy="96011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04894-DE05-4472-AD90-29FC5F0BA5B6}"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302843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04894-DE05-4472-AD90-29FC5F0BA5B6}"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342717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36810"/>
            <a:ext cx="3785616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10759443"/>
            <a:ext cx="18568032"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6032480"/>
            <a:ext cx="18568032"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10759443"/>
            <a:ext cx="18659477"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6032480"/>
            <a:ext cx="18659477"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04894-DE05-4472-AD90-29FC5F0BA5B6}"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363658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04894-DE05-4472-AD90-29FC5F0BA5B6}"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229714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04894-DE05-4472-AD90-29FC5F0BA5B6}"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157628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6319530"/>
            <a:ext cx="22219920" cy="311912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0704894-DE05-4472-AD90-29FC5F0BA5B6}"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314850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6319530"/>
            <a:ext cx="22219920" cy="311912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0704894-DE05-4472-AD90-29FC5F0BA5B6}"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1F178-7AD5-4862-9443-813807DC6AC0}" type="slidenum">
              <a:rPr lang="en-US" smtClean="0"/>
              <a:t>‹#›</a:t>
            </a:fld>
            <a:endParaRPr lang="en-US"/>
          </a:p>
        </p:txBody>
      </p:sp>
    </p:spTree>
    <p:extLst>
      <p:ext uri="{BB962C8B-B14F-4D97-AF65-F5344CB8AC3E}">
        <p14:creationId xmlns:p14="http://schemas.microsoft.com/office/powerpoint/2010/main" val="184341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40680650"/>
            <a:ext cx="9875520" cy="2336800"/>
          </a:xfrm>
          <a:prstGeom prst="rect">
            <a:avLst/>
          </a:prstGeom>
        </p:spPr>
        <p:txBody>
          <a:bodyPr vert="horz" lIns="91440" tIns="45720" rIns="91440" bIns="45720" rtlCol="0" anchor="ctr"/>
          <a:lstStyle>
            <a:lvl1pPr algn="l">
              <a:defRPr sz="5760">
                <a:solidFill>
                  <a:schemeClr val="tx1">
                    <a:tint val="75000"/>
                  </a:schemeClr>
                </a:solidFill>
              </a:defRPr>
            </a:lvl1pPr>
          </a:lstStyle>
          <a:p>
            <a:fld id="{C0704894-DE05-4472-AD90-29FC5F0BA5B6}" type="datetimeFigureOut">
              <a:rPr lang="en-US" smtClean="0"/>
              <a:t>1/9/2024</a:t>
            </a:fld>
            <a:endParaRPr lang="en-US"/>
          </a:p>
        </p:txBody>
      </p:sp>
      <p:sp>
        <p:nvSpPr>
          <p:cNvPr id="5" name="Footer Placeholder 4"/>
          <p:cNvSpPr>
            <a:spLocks noGrp="1"/>
          </p:cNvSpPr>
          <p:nvPr>
            <p:ph type="ftr" sz="quarter" idx="3"/>
          </p:nvPr>
        </p:nvSpPr>
        <p:spPr>
          <a:xfrm>
            <a:off x="14538960" y="40680650"/>
            <a:ext cx="14813280" cy="23368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40680650"/>
            <a:ext cx="9875520" cy="2336800"/>
          </a:xfrm>
          <a:prstGeom prst="rect">
            <a:avLst/>
          </a:prstGeom>
        </p:spPr>
        <p:txBody>
          <a:bodyPr vert="horz" lIns="91440" tIns="45720" rIns="91440" bIns="45720" rtlCol="0" anchor="ctr"/>
          <a:lstStyle>
            <a:lvl1pPr algn="r">
              <a:defRPr sz="5760">
                <a:solidFill>
                  <a:schemeClr val="tx1">
                    <a:tint val="75000"/>
                  </a:schemeClr>
                </a:solidFill>
              </a:defRPr>
            </a:lvl1pPr>
          </a:lstStyle>
          <a:p>
            <a:fld id="{F1E1F178-7AD5-4862-9443-813807DC6AC0}" type="slidenum">
              <a:rPr lang="en-US" smtClean="0"/>
              <a:t>‹#›</a:t>
            </a:fld>
            <a:endParaRPr lang="en-US"/>
          </a:p>
        </p:txBody>
      </p:sp>
    </p:spTree>
    <p:extLst>
      <p:ext uri="{BB962C8B-B14F-4D97-AF65-F5344CB8AC3E}">
        <p14:creationId xmlns:p14="http://schemas.microsoft.com/office/powerpoint/2010/main" val="84773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image" Target="../media/image16.png"/><Relationship Id="rId34" Type="http://schemas.openxmlformats.org/officeDocument/2006/relationships/image" Target="../media/image21.png"/><Relationship Id="rId42" Type="http://schemas.openxmlformats.org/officeDocument/2006/relationships/image" Target="../media/image29.png"/><Relationship Id="rId47" Type="http://schemas.openxmlformats.org/officeDocument/2006/relationships/image" Target="../media/image32.png"/><Relationship Id="rId50" Type="http://schemas.openxmlformats.org/officeDocument/2006/relationships/image" Target="../media/image35.png"/><Relationship Id="rId55" Type="http://schemas.openxmlformats.org/officeDocument/2006/relationships/image" Target="../media/image47.png"/><Relationship Id="rId68" Type="http://schemas.openxmlformats.org/officeDocument/2006/relationships/image" Target="../media/image51.png"/><Relationship Id="rId76" Type="http://schemas.microsoft.com/office/2007/relationships/hdphoto" Target="../media/hdphoto2.wdp"/><Relationship Id="rId7" Type="http://schemas.openxmlformats.org/officeDocument/2006/relationships/image" Target="../media/image4.png"/><Relationship Id="rId71" Type="http://schemas.openxmlformats.org/officeDocument/2006/relationships/image" Target="../media/image54.png"/><Relationship Id="rId2" Type="http://schemas.openxmlformats.org/officeDocument/2006/relationships/notesSlide" Target="../notesSlides/notesSlide1.xml"/><Relationship Id="rId16" Type="http://schemas.openxmlformats.org/officeDocument/2006/relationships/image" Target="../media/image13.png"/><Relationship Id="rId11" Type="http://schemas.openxmlformats.org/officeDocument/2006/relationships/image" Target="../media/image8.jpg"/><Relationship Id="rId24" Type="http://schemas.openxmlformats.org/officeDocument/2006/relationships/image" Target="../media/image19.png"/><Relationship Id="rId32" Type="http://schemas.openxmlformats.org/officeDocument/2006/relationships/image" Target="../media/image28.png"/><Relationship Id="rId37" Type="http://schemas.openxmlformats.org/officeDocument/2006/relationships/image" Target="../media/image220.png"/><Relationship Id="rId40" Type="http://schemas.openxmlformats.org/officeDocument/2006/relationships/image" Target="../media/image240.png"/><Relationship Id="rId45" Type="http://schemas.openxmlformats.org/officeDocument/2006/relationships/image" Target="../media/image31.png"/><Relationship Id="rId53" Type="http://schemas.openxmlformats.org/officeDocument/2006/relationships/image" Target="../media/image39.png"/><Relationship Id="rId58" Type="http://schemas.openxmlformats.org/officeDocument/2006/relationships/image" Target="../media/image42.png"/><Relationship Id="rId66" Type="http://schemas.openxmlformats.org/officeDocument/2006/relationships/image" Target="../media/image49.png"/><Relationship Id="rId74" Type="http://schemas.openxmlformats.org/officeDocument/2006/relationships/image" Target="../media/image58.png"/><Relationship Id="rId5" Type="http://schemas.openxmlformats.org/officeDocument/2006/relationships/image" Target="../media/image2.png"/><Relationship Id="rId61" Type="http://schemas.openxmlformats.org/officeDocument/2006/relationships/image" Target="../media/image45.png"/><Relationship Id="rId19" Type="http://schemas.openxmlformats.org/officeDocument/2006/relationships/image" Target="../media/image11.png"/><Relationship Id="rId22" Type="http://schemas.openxmlformats.org/officeDocument/2006/relationships/image" Target="../media/image17.png"/><Relationship Id="rId30" Type="http://schemas.openxmlformats.org/officeDocument/2006/relationships/image" Target="../media/image26.png"/><Relationship Id="rId35" Type="http://schemas.microsoft.com/office/2007/relationships/hdphoto" Target="../media/hdphoto1.wdp"/><Relationship Id="rId48" Type="http://schemas.openxmlformats.org/officeDocument/2006/relationships/image" Target="../media/image33.png"/><Relationship Id="rId56" Type="http://schemas.openxmlformats.org/officeDocument/2006/relationships/image" Target="../media/image40.png"/><Relationship Id="rId64" Type="http://schemas.openxmlformats.org/officeDocument/2006/relationships/image" Target="../media/image56.png"/><Relationship Id="rId69" Type="http://schemas.openxmlformats.org/officeDocument/2006/relationships/image" Target="../media/image52.png"/><Relationship Id="rId77" Type="http://schemas.openxmlformats.org/officeDocument/2006/relationships/image" Target="../media/image60.jpg"/><Relationship Id="rId8" Type="http://schemas.openxmlformats.org/officeDocument/2006/relationships/image" Target="../media/image5.png"/><Relationship Id="rId51" Type="http://schemas.openxmlformats.org/officeDocument/2006/relationships/image" Target="../media/image36.png"/><Relationship Id="rId72" Type="http://schemas.openxmlformats.org/officeDocument/2006/relationships/image" Target="../media/image55.png"/><Relationship Id="rId3" Type="http://schemas.microsoft.com/office/2018/10/relationships/comments" Target="../comments/modernComment_100_18C150B4.xml"/><Relationship Id="rId12" Type="http://schemas.openxmlformats.org/officeDocument/2006/relationships/image" Target="../media/image9.jpg"/><Relationship Id="rId17" Type="http://schemas.openxmlformats.org/officeDocument/2006/relationships/image" Target="../media/image14.png"/><Relationship Id="rId25" Type="http://schemas.openxmlformats.org/officeDocument/2006/relationships/image" Target="../media/image20.png"/><Relationship Id="rId33" Type="http://schemas.openxmlformats.org/officeDocument/2006/relationships/hyperlink" Target="https://github.com/Pressio/pressio-demoapps" TargetMode="External"/><Relationship Id="rId38" Type="http://schemas.openxmlformats.org/officeDocument/2006/relationships/image" Target="../media/image23.png"/><Relationship Id="rId46" Type="http://schemas.openxmlformats.org/officeDocument/2006/relationships/image" Target="../media/image30.png"/><Relationship Id="rId59" Type="http://schemas.openxmlformats.org/officeDocument/2006/relationships/image" Target="../media/image43.png"/><Relationship Id="rId67" Type="http://schemas.openxmlformats.org/officeDocument/2006/relationships/image" Target="../media/image50.jpg"/><Relationship Id="rId20" Type="http://schemas.openxmlformats.org/officeDocument/2006/relationships/image" Target="../media/image15.png"/><Relationship Id="rId41" Type="http://schemas.openxmlformats.org/officeDocument/2006/relationships/image" Target="../media/image25.png"/><Relationship Id="rId54" Type="http://schemas.openxmlformats.org/officeDocument/2006/relationships/image" Target="../media/image46.png"/><Relationship Id="rId70" Type="http://schemas.openxmlformats.org/officeDocument/2006/relationships/image" Target="../media/image53.png"/><Relationship Id="rId75"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image" Target="../media/image34.png"/><Relationship Id="rId57" Type="http://schemas.openxmlformats.org/officeDocument/2006/relationships/image" Target="../media/image41.png"/><Relationship Id="rId10" Type="http://schemas.openxmlformats.org/officeDocument/2006/relationships/image" Target="../media/image7.png"/><Relationship Id="rId31" Type="http://schemas.openxmlformats.org/officeDocument/2006/relationships/image" Target="../media/image27.png"/><Relationship Id="rId44" Type="http://schemas.openxmlformats.org/officeDocument/2006/relationships/image" Target="../media/image38.png"/><Relationship Id="rId52" Type="http://schemas.openxmlformats.org/officeDocument/2006/relationships/image" Target="../media/image37.png"/><Relationship Id="rId60" Type="http://schemas.openxmlformats.org/officeDocument/2006/relationships/image" Target="../media/image44.png"/><Relationship Id="rId65" Type="http://schemas.openxmlformats.org/officeDocument/2006/relationships/image" Target="../media/image48.png"/><Relationship Id="rId73" Type="http://schemas.openxmlformats.org/officeDocument/2006/relationships/image" Target="../media/image57.png"/><Relationship Id="rId4" Type="http://schemas.openxmlformats.org/officeDocument/2006/relationships/image" Target="../media/image1.png"/><Relationship Id="rId9" Type="http://schemas.openxmlformats.org/officeDocument/2006/relationships/image" Target="../media/image6.png"/><Relationship Id="rId18" Type="http://schemas.openxmlformats.org/officeDocument/2006/relationships/image" Target="../media/image10.png"/><Relationship Id="rId3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CF15DE-DF3F-33DC-1876-C7D508784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9" y="0"/>
            <a:ext cx="43878501" cy="5289147"/>
          </a:xfrm>
          <a:prstGeom prst="rect">
            <a:avLst/>
          </a:prstGeom>
        </p:spPr>
      </p:pic>
      <p:pic>
        <p:nvPicPr>
          <p:cNvPr id="5" name="Picture 4">
            <a:extLst>
              <a:ext uri="{FF2B5EF4-FFF2-40B4-BE49-F238E27FC236}">
                <a16:creationId xmlns:a16="http://schemas.microsoft.com/office/drawing/2014/main" id="{EE9686DA-DB73-B930-66E4-9E98908F1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0625" y="42532373"/>
            <a:ext cx="2489179" cy="958768"/>
          </a:xfrm>
          <a:prstGeom prst="rect">
            <a:avLst/>
          </a:prstGeom>
        </p:spPr>
      </p:pic>
      <p:pic>
        <p:nvPicPr>
          <p:cNvPr id="6" name="Picture 5">
            <a:extLst>
              <a:ext uri="{FF2B5EF4-FFF2-40B4-BE49-F238E27FC236}">
                <a16:creationId xmlns:a16="http://schemas.microsoft.com/office/drawing/2014/main" id="{2F0A71A9-1FFF-4E83-7D42-CF62F1832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6" y="42532373"/>
            <a:ext cx="1552032" cy="389626"/>
          </a:xfrm>
          <a:prstGeom prst="rect">
            <a:avLst/>
          </a:prstGeom>
        </p:spPr>
      </p:pic>
      <p:pic>
        <p:nvPicPr>
          <p:cNvPr id="7" name="Picture 6">
            <a:extLst>
              <a:ext uri="{FF2B5EF4-FFF2-40B4-BE49-F238E27FC236}">
                <a16:creationId xmlns:a16="http://schemas.microsoft.com/office/drawing/2014/main" id="{80B8671A-24BE-2FE5-11BD-4728B3BE95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63" y="43088968"/>
            <a:ext cx="1440276" cy="417680"/>
          </a:xfrm>
          <a:prstGeom prst="rect">
            <a:avLst/>
          </a:prstGeom>
        </p:spPr>
      </p:pic>
      <p:sp>
        <p:nvSpPr>
          <p:cNvPr id="8" name="TextBox 7">
            <a:extLst>
              <a:ext uri="{FF2B5EF4-FFF2-40B4-BE49-F238E27FC236}">
                <a16:creationId xmlns:a16="http://schemas.microsoft.com/office/drawing/2014/main" id="{15090DB0-AA77-C265-4B65-FB1B7E245029}"/>
              </a:ext>
            </a:extLst>
          </p:cNvPr>
          <p:cNvSpPr txBox="1"/>
          <p:nvPr/>
        </p:nvSpPr>
        <p:spPr>
          <a:xfrm>
            <a:off x="2572238" y="42532373"/>
            <a:ext cx="6500555" cy="600164"/>
          </a:xfrm>
          <a:prstGeom prst="rect">
            <a:avLst/>
          </a:prstGeom>
          <a:noFill/>
        </p:spPr>
        <p:txBody>
          <a:bodyPr wrap="square" rtlCol="0">
            <a:spAutoFit/>
          </a:bodyPr>
          <a:lstStyle/>
          <a:p>
            <a:r>
              <a:rPr lang="en-US" sz="1100" b="0" i="0" kern="1200" dirty="0">
                <a:solidFill>
                  <a:schemeClr val="tx1"/>
                </a:solidFill>
                <a:effectLst/>
                <a:latin typeface="+mj-lt"/>
                <a:ea typeface="+mn-ea"/>
                <a:cs typeface="+mn-cs"/>
              </a:rPr>
              <a:t>Sandia National Laboratories is a </a:t>
            </a:r>
            <a:r>
              <a:rPr lang="en-US" sz="1100" b="0" i="0" kern="1200" dirty="0" err="1">
                <a:solidFill>
                  <a:schemeClr val="tx1"/>
                </a:solidFill>
                <a:effectLst/>
                <a:latin typeface="+mj-lt"/>
                <a:ea typeface="+mn-ea"/>
                <a:cs typeface="+mn-cs"/>
              </a:rPr>
              <a:t>multimission</a:t>
            </a:r>
            <a:r>
              <a:rPr lang="en-US" sz="1100" b="0" i="0" kern="1200" dirty="0">
                <a:solidFill>
                  <a:schemeClr val="tx1"/>
                </a:solidFill>
                <a:effectLst/>
                <a:latin typeface="+mj-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p>
        </p:txBody>
      </p:sp>
      <p:sp>
        <p:nvSpPr>
          <p:cNvPr id="2" name="TextBox 1">
            <a:extLst>
              <a:ext uri="{FF2B5EF4-FFF2-40B4-BE49-F238E27FC236}">
                <a16:creationId xmlns:a16="http://schemas.microsoft.com/office/drawing/2014/main" id="{2EC7DA4B-271F-5C26-0D00-342CB10391D0}"/>
              </a:ext>
            </a:extLst>
          </p:cNvPr>
          <p:cNvSpPr txBox="1"/>
          <p:nvPr/>
        </p:nvSpPr>
        <p:spPr>
          <a:xfrm>
            <a:off x="6932697" y="2763478"/>
            <a:ext cx="30025806" cy="1292662"/>
          </a:xfrm>
          <a:prstGeom prst="rect">
            <a:avLst/>
          </a:prstGeom>
          <a:noFill/>
        </p:spPr>
        <p:txBody>
          <a:bodyPr wrap="square" rtlCol="0">
            <a:spAutoFit/>
          </a:bodyPr>
          <a:lstStyle/>
          <a:p>
            <a:r>
              <a:rPr lang="en-US" sz="7800" b="1" dirty="0">
                <a:solidFill>
                  <a:schemeClr val="bg1"/>
                </a:solidFill>
              </a:rPr>
              <a:t>Component-Based Coupling of First-Principles and Data-Driven Models</a:t>
            </a:r>
          </a:p>
        </p:txBody>
      </p:sp>
      <p:sp>
        <p:nvSpPr>
          <p:cNvPr id="3" name="TextBox 2">
            <a:extLst>
              <a:ext uri="{FF2B5EF4-FFF2-40B4-BE49-F238E27FC236}">
                <a16:creationId xmlns:a16="http://schemas.microsoft.com/office/drawing/2014/main" id="{6E24747E-9945-2266-B3A5-93D6FC0EC866}"/>
              </a:ext>
            </a:extLst>
          </p:cNvPr>
          <p:cNvSpPr txBox="1"/>
          <p:nvPr/>
        </p:nvSpPr>
        <p:spPr>
          <a:xfrm>
            <a:off x="3280345" y="4343610"/>
            <a:ext cx="38584869" cy="1046440"/>
          </a:xfrm>
          <a:prstGeom prst="rect">
            <a:avLst/>
          </a:prstGeom>
          <a:noFill/>
        </p:spPr>
        <p:txBody>
          <a:bodyPr wrap="square" rtlCol="0">
            <a:spAutoFit/>
          </a:bodyPr>
          <a:lstStyle/>
          <a:p>
            <a:r>
              <a:rPr lang="en-US" sz="6200" dirty="0"/>
              <a:t>I. Tezaur</a:t>
            </a:r>
            <a:r>
              <a:rPr lang="en-US" sz="6200" baseline="30000" dirty="0"/>
              <a:t>1</a:t>
            </a:r>
            <a:r>
              <a:rPr lang="en-US" sz="6200" dirty="0"/>
              <a:t>, P. Bochev</a:t>
            </a:r>
            <a:r>
              <a:rPr lang="en-US" sz="6200" baseline="30000" dirty="0"/>
              <a:t>1</a:t>
            </a:r>
            <a:r>
              <a:rPr lang="en-US" sz="6200" dirty="0"/>
              <a:t>, P. Kuberry</a:t>
            </a:r>
            <a:r>
              <a:rPr lang="en-US" sz="6200" baseline="30000" dirty="0"/>
              <a:t>1</a:t>
            </a:r>
            <a:r>
              <a:rPr lang="en-US" sz="6200" dirty="0"/>
              <a:t>, C. Wentland</a:t>
            </a:r>
            <a:r>
              <a:rPr lang="en-US" sz="6200" baseline="30000" dirty="0"/>
              <a:t>1</a:t>
            </a:r>
            <a:r>
              <a:rPr lang="en-US" sz="6200" dirty="0"/>
              <a:t>, J. Barnett</a:t>
            </a:r>
            <a:r>
              <a:rPr lang="en-US" sz="6200" baseline="30000" dirty="0"/>
              <a:t>1,2</a:t>
            </a:r>
            <a:r>
              <a:rPr lang="en-US" sz="6200" dirty="0"/>
              <a:t>, A. de Castro</a:t>
            </a:r>
            <a:r>
              <a:rPr lang="en-US" sz="6200" baseline="30000" dirty="0"/>
              <a:t>1,3</a:t>
            </a:r>
            <a:r>
              <a:rPr lang="en-US" sz="6200" dirty="0"/>
              <a:t>, E. Hawkins</a:t>
            </a:r>
            <a:r>
              <a:rPr lang="en-US" sz="6200" baseline="30000" dirty="0"/>
              <a:t>1,3</a:t>
            </a:r>
            <a:r>
              <a:rPr lang="en-US" sz="6200" dirty="0"/>
              <a:t>, J. Owen</a:t>
            </a:r>
            <a:r>
              <a:rPr lang="en-US" sz="6200" baseline="30000" dirty="0"/>
              <a:t>1</a:t>
            </a:r>
            <a:r>
              <a:rPr lang="en-US" sz="6200" dirty="0"/>
              <a:t>, E. Huynh</a:t>
            </a:r>
            <a:r>
              <a:rPr lang="en-US" sz="6200" baseline="30000" dirty="0"/>
              <a:t>1,4</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3704E9-0531-0376-BFFD-CA1514B5ADC2}"/>
                  </a:ext>
                </a:extLst>
              </p:cNvPr>
              <p:cNvSpPr txBox="1"/>
              <p:nvPr/>
            </p:nvSpPr>
            <p:spPr>
              <a:xfrm>
                <a:off x="2742248" y="1764820"/>
                <a:ext cx="3080267" cy="2583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6400" i="1" smtClean="0">
                              <a:solidFill>
                                <a:schemeClr val="bg1"/>
                              </a:solidFill>
                              <a:latin typeface="Cambria Math" panose="02040503050406030204" pitchFamily="18" charset="0"/>
                            </a:rPr>
                          </m:ctrlPr>
                        </m:naryPr>
                        <m:sub/>
                        <m:sup/>
                        <m:e>
                          <m:sSup>
                            <m:sSupPr>
                              <m:ctrlPr>
                                <a:rPr lang="en-US" sz="6400" i="1" smtClean="0">
                                  <a:solidFill>
                                    <a:schemeClr val="bg1"/>
                                  </a:solidFill>
                                  <a:latin typeface="Cambria Math" panose="02040503050406030204" pitchFamily="18" charset="0"/>
                                </a:rPr>
                              </m:ctrlPr>
                            </m:sSupPr>
                            <m:e>
                              <m:r>
                                <a:rPr lang="en-US" sz="6400" i="1" smtClean="0">
                                  <a:solidFill>
                                    <a:schemeClr val="bg1"/>
                                  </a:solidFill>
                                  <a:latin typeface="Cambria Math" panose="02040503050406030204" pitchFamily="18" charset="0"/>
                                  <a:ea typeface="Cambria Math" panose="02040503050406030204" pitchFamily="18" charset="0"/>
                                </a:rPr>
                                <m:t>ℳ</m:t>
                              </m:r>
                            </m:e>
                            <m:sup>
                              <m:r>
                                <a:rPr lang="en-US" sz="6400" b="0" i="1" smtClean="0">
                                  <a:solidFill>
                                    <a:schemeClr val="bg1"/>
                                  </a:solidFill>
                                  <a:latin typeface="Cambria Math" panose="02040503050406030204" pitchFamily="18" charset="0"/>
                                </a:rPr>
                                <m:t>2</m:t>
                              </m:r>
                            </m:sup>
                          </m:sSup>
                          <m:r>
                            <a:rPr lang="en-US" sz="6400" b="0" i="1" smtClean="0">
                              <a:solidFill>
                                <a:schemeClr val="bg1"/>
                              </a:solidFill>
                              <a:latin typeface="Cambria Math" panose="02040503050406030204" pitchFamily="18" charset="0"/>
                            </a:rPr>
                            <m:t>𝑑</m:t>
                          </m:r>
                          <m:r>
                            <m:rPr>
                              <m:sty m:val="p"/>
                            </m:rPr>
                            <a:rPr lang="en-US" sz="6400" b="0" i="0" smtClean="0">
                              <a:solidFill>
                                <a:schemeClr val="bg1"/>
                              </a:solidFill>
                              <a:latin typeface="Cambria Math" panose="02040503050406030204" pitchFamily="18" charset="0"/>
                            </a:rPr>
                            <m:t>t</m:t>
                          </m:r>
                        </m:e>
                      </m:nary>
                    </m:oMath>
                  </m:oMathPara>
                </a14:m>
                <a:endParaRPr lang="en-US" sz="6400" dirty="0">
                  <a:solidFill>
                    <a:schemeClr val="bg1"/>
                  </a:solidFill>
                </a:endParaRPr>
              </a:p>
            </p:txBody>
          </p:sp>
        </mc:Choice>
        <mc:Fallback xmlns="">
          <p:sp>
            <p:nvSpPr>
              <p:cNvPr id="12" name="TextBox 11">
                <a:extLst>
                  <a:ext uri="{FF2B5EF4-FFF2-40B4-BE49-F238E27FC236}">
                    <a16:creationId xmlns:a16="http://schemas.microsoft.com/office/drawing/2014/main" id="{1E3704E9-0531-0376-BFFD-CA1514B5ADC2}"/>
                  </a:ext>
                </a:extLst>
              </p:cNvPr>
              <p:cNvSpPr txBox="1">
                <a:spLocks noRot="1" noChangeAspect="1" noMove="1" noResize="1" noEditPoints="1" noAdjustHandles="1" noChangeArrowheads="1" noChangeShapeType="1" noTextEdit="1"/>
              </p:cNvSpPr>
              <p:nvPr/>
            </p:nvSpPr>
            <p:spPr>
              <a:xfrm>
                <a:off x="2742248" y="1764820"/>
                <a:ext cx="3080267" cy="2583208"/>
              </a:xfrm>
              <a:prstGeom prst="rect">
                <a:avLst/>
              </a:prstGeom>
              <a:blipFill>
                <a:blip r:embed="rId8"/>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D6BB52EE-8EF3-994A-464D-62F3653B00E9}"/>
              </a:ext>
            </a:extLst>
          </p:cNvPr>
          <p:cNvSpPr/>
          <p:nvPr/>
        </p:nvSpPr>
        <p:spPr>
          <a:xfrm>
            <a:off x="709934" y="15445138"/>
            <a:ext cx="13716000" cy="262005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6032E8-272D-C48A-4D23-A1B990EE9035}"/>
              </a:ext>
            </a:extLst>
          </p:cNvPr>
          <p:cNvSpPr/>
          <p:nvPr/>
        </p:nvSpPr>
        <p:spPr>
          <a:xfrm>
            <a:off x="14931607" y="5636793"/>
            <a:ext cx="13823276" cy="360088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B48DA0-5A5B-4E65-B73C-B130FB8F884B}"/>
              </a:ext>
            </a:extLst>
          </p:cNvPr>
          <p:cNvSpPr/>
          <p:nvPr/>
        </p:nvSpPr>
        <p:spPr>
          <a:xfrm>
            <a:off x="29344637" y="5636793"/>
            <a:ext cx="13716000" cy="246243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E5969B-9175-8225-94F0-BB7CAC874423}"/>
              </a:ext>
            </a:extLst>
          </p:cNvPr>
          <p:cNvSpPr/>
          <p:nvPr/>
        </p:nvSpPr>
        <p:spPr>
          <a:xfrm>
            <a:off x="709934" y="5628532"/>
            <a:ext cx="13716000" cy="94772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E13AE3-E07F-F998-592A-3FC86B7CF771}"/>
              </a:ext>
            </a:extLst>
          </p:cNvPr>
          <p:cNvSpPr/>
          <p:nvPr/>
        </p:nvSpPr>
        <p:spPr>
          <a:xfrm>
            <a:off x="29344637" y="30606600"/>
            <a:ext cx="13746463" cy="44830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41B877-C324-9D8E-0917-118F1F30EC33}"/>
              </a:ext>
            </a:extLst>
          </p:cNvPr>
          <p:cNvSpPr txBox="1"/>
          <p:nvPr/>
        </p:nvSpPr>
        <p:spPr>
          <a:xfrm>
            <a:off x="4353303" y="5728336"/>
            <a:ext cx="8356980" cy="707886"/>
          </a:xfrm>
          <a:prstGeom prst="rect">
            <a:avLst/>
          </a:prstGeom>
          <a:noFill/>
        </p:spPr>
        <p:txBody>
          <a:bodyPr wrap="square" rtlCol="0">
            <a:spAutoFit/>
          </a:bodyPr>
          <a:lstStyle/>
          <a:p>
            <a:r>
              <a:rPr lang="en-US" sz="4000" dirty="0">
                <a:solidFill>
                  <a:srgbClr val="0070C0"/>
                </a:solidFill>
              </a:rPr>
              <a:t>Motivation and Role in M2dt</a:t>
            </a:r>
          </a:p>
        </p:txBody>
      </p:sp>
      <p:sp>
        <p:nvSpPr>
          <p:cNvPr id="24" name="TextBox 23">
            <a:extLst>
              <a:ext uri="{FF2B5EF4-FFF2-40B4-BE49-F238E27FC236}">
                <a16:creationId xmlns:a16="http://schemas.microsoft.com/office/drawing/2014/main" id="{0F2A30D4-98C7-4AF1-7609-E51B9D7C24D1}"/>
              </a:ext>
            </a:extLst>
          </p:cNvPr>
          <p:cNvSpPr txBox="1"/>
          <p:nvPr/>
        </p:nvSpPr>
        <p:spPr>
          <a:xfrm>
            <a:off x="3128170" y="15585798"/>
            <a:ext cx="9711774" cy="707886"/>
          </a:xfrm>
          <a:prstGeom prst="rect">
            <a:avLst/>
          </a:prstGeom>
          <a:noFill/>
        </p:spPr>
        <p:txBody>
          <a:bodyPr wrap="square" rtlCol="0">
            <a:spAutoFit/>
          </a:bodyPr>
          <a:lstStyle/>
          <a:p>
            <a:r>
              <a:rPr lang="en-US" sz="4000" dirty="0">
                <a:solidFill>
                  <a:srgbClr val="0070C0"/>
                </a:solidFill>
              </a:rPr>
              <a:t>Coupling via Generalized Mortar Methods</a:t>
            </a:r>
          </a:p>
        </p:txBody>
      </p:sp>
      <p:sp>
        <p:nvSpPr>
          <p:cNvPr id="25" name="TextBox 24">
            <a:extLst>
              <a:ext uri="{FF2B5EF4-FFF2-40B4-BE49-F238E27FC236}">
                <a16:creationId xmlns:a16="http://schemas.microsoft.com/office/drawing/2014/main" id="{D0040E01-3DA3-E162-FABF-047098C36AF5}"/>
              </a:ext>
            </a:extLst>
          </p:cNvPr>
          <p:cNvSpPr txBox="1"/>
          <p:nvPr/>
        </p:nvSpPr>
        <p:spPr>
          <a:xfrm>
            <a:off x="18024881" y="5732893"/>
            <a:ext cx="8356980" cy="707886"/>
          </a:xfrm>
          <a:prstGeom prst="rect">
            <a:avLst/>
          </a:prstGeom>
          <a:noFill/>
        </p:spPr>
        <p:txBody>
          <a:bodyPr wrap="square" rtlCol="0">
            <a:spAutoFit/>
          </a:bodyPr>
          <a:lstStyle/>
          <a:p>
            <a:r>
              <a:rPr lang="en-US" sz="4000" dirty="0">
                <a:solidFill>
                  <a:srgbClr val="0070C0"/>
                </a:solidFill>
              </a:rPr>
              <a:t>Alternating Schwarz-Based Coupling</a:t>
            </a:r>
          </a:p>
        </p:txBody>
      </p:sp>
      <p:sp>
        <p:nvSpPr>
          <p:cNvPr id="27" name="TextBox 26">
            <a:extLst>
              <a:ext uri="{FF2B5EF4-FFF2-40B4-BE49-F238E27FC236}">
                <a16:creationId xmlns:a16="http://schemas.microsoft.com/office/drawing/2014/main" id="{00DB5E55-A3DE-A916-25F3-B552CE23F788}"/>
              </a:ext>
            </a:extLst>
          </p:cNvPr>
          <p:cNvSpPr txBox="1"/>
          <p:nvPr/>
        </p:nvSpPr>
        <p:spPr>
          <a:xfrm>
            <a:off x="31985788" y="30704326"/>
            <a:ext cx="8356980" cy="707886"/>
          </a:xfrm>
          <a:prstGeom prst="rect">
            <a:avLst/>
          </a:prstGeom>
          <a:noFill/>
        </p:spPr>
        <p:txBody>
          <a:bodyPr wrap="square" rtlCol="0">
            <a:spAutoFit/>
          </a:bodyPr>
          <a:lstStyle/>
          <a:p>
            <a:pPr algn="ctr"/>
            <a:r>
              <a:rPr lang="en-US" sz="4000" dirty="0">
                <a:solidFill>
                  <a:srgbClr val="0070C0"/>
                </a:solidFill>
              </a:rPr>
              <a:t>Potential Impact</a:t>
            </a:r>
          </a:p>
        </p:txBody>
      </p:sp>
      <p:sp>
        <p:nvSpPr>
          <p:cNvPr id="28" name="TextBox 27">
            <a:extLst>
              <a:ext uri="{FF2B5EF4-FFF2-40B4-BE49-F238E27FC236}">
                <a16:creationId xmlns:a16="http://schemas.microsoft.com/office/drawing/2014/main" id="{47D54A92-60EE-E0EA-200B-9BA836212CF7}"/>
              </a:ext>
            </a:extLst>
          </p:cNvPr>
          <p:cNvSpPr txBox="1"/>
          <p:nvPr/>
        </p:nvSpPr>
        <p:spPr>
          <a:xfrm>
            <a:off x="33410733" y="5744900"/>
            <a:ext cx="8966424" cy="707886"/>
          </a:xfrm>
          <a:prstGeom prst="rect">
            <a:avLst/>
          </a:prstGeom>
          <a:noFill/>
        </p:spPr>
        <p:txBody>
          <a:bodyPr wrap="square" rtlCol="0">
            <a:spAutoFit/>
          </a:bodyPr>
          <a:lstStyle/>
          <a:p>
            <a:r>
              <a:rPr lang="en-US" sz="4000" dirty="0">
                <a:solidFill>
                  <a:srgbClr val="0070C0"/>
                </a:solidFill>
              </a:rPr>
              <a:t>Ongoing and Future Work</a:t>
            </a:r>
          </a:p>
        </p:txBody>
      </p:sp>
      <p:sp>
        <p:nvSpPr>
          <p:cNvPr id="29" name="TextBox 28">
            <a:extLst>
              <a:ext uri="{FF2B5EF4-FFF2-40B4-BE49-F238E27FC236}">
                <a16:creationId xmlns:a16="http://schemas.microsoft.com/office/drawing/2014/main" id="{7D87B834-FA33-353C-265C-7A7512C935C0}"/>
              </a:ext>
            </a:extLst>
          </p:cNvPr>
          <p:cNvSpPr txBox="1"/>
          <p:nvPr/>
        </p:nvSpPr>
        <p:spPr>
          <a:xfrm>
            <a:off x="888758" y="16143243"/>
            <a:ext cx="8356980" cy="646331"/>
          </a:xfrm>
          <a:prstGeom prst="rect">
            <a:avLst/>
          </a:prstGeom>
          <a:noFill/>
        </p:spPr>
        <p:txBody>
          <a:bodyPr wrap="square" rtlCol="0">
            <a:spAutoFit/>
          </a:bodyPr>
          <a:lstStyle/>
          <a:p>
            <a:r>
              <a:rPr lang="en-US" sz="3600" b="1" dirty="0"/>
              <a:t>Approach</a:t>
            </a:r>
          </a:p>
        </p:txBody>
      </p:sp>
      <p:sp>
        <p:nvSpPr>
          <p:cNvPr id="30" name="TextBox 29">
            <a:extLst>
              <a:ext uri="{FF2B5EF4-FFF2-40B4-BE49-F238E27FC236}">
                <a16:creationId xmlns:a16="http://schemas.microsoft.com/office/drawing/2014/main" id="{E018B82B-36BC-992E-AB1B-D1E42B5537B2}"/>
              </a:ext>
            </a:extLst>
          </p:cNvPr>
          <p:cNvSpPr txBox="1"/>
          <p:nvPr/>
        </p:nvSpPr>
        <p:spPr>
          <a:xfrm>
            <a:off x="841738" y="30523888"/>
            <a:ext cx="8356980" cy="646331"/>
          </a:xfrm>
          <a:prstGeom prst="rect">
            <a:avLst/>
          </a:prstGeom>
          <a:noFill/>
        </p:spPr>
        <p:txBody>
          <a:bodyPr wrap="square" rtlCol="0">
            <a:spAutoFit/>
          </a:bodyPr>
          <a:lstStyle/>
          <a:p>
            <a:r>
              <a:rPr lang="en-US" sz="3600" b="1" dirty="0"/>
              <a:t>Numerical Results</a:t>
            </a:r>
          </a:p>
        </p:txBody>
      </p:sp>
      <p:sp>
        <p:nvSpPr>
          <p:cNvPr id="32" name="TextBox 31">
            <a:extLst>
              <a:ext uri="{FF2B5EF4-FFF2-40B4-BE49-F238E27FC236}">
                <a16:creationId xmlns:a16="http://schemas.microsoft.com/office/drawing/2014/main" id="{755F0139-45B8-6713-E913-78480BAAFCA0}"/>
              </a:ext>
            </a:extLst>
          </p:cNvPr>
          <p:cNvSpPr txBox="1"/>
          <p:nvPr/>
        </p:nvSpPr>
        <p:spPr>
          <a:xfrm>
            <a:off x="1043082" y="12466680"/>
            <a:ext cx="4205193" cy="2308324"/>
          </a:xfrm>
          <a:prstGeom prst="rect">
            <a:avLst/>
          </a:prstGeom>
          <a:noFill/>
          <a:ln w="28575">
            <a:solidFill>
              <a:srgbClr val="0070C0"/>
            </a:solidFill>
          </a:ln>
        </p:spPr>
        <p:txBody>
          <a:bodyPr wrap="square">
            <a:spAutoFit/>
          </a:bodyPr>
          <a:lstStyle/>
          <a:p>
            <a:pPr algn="ctr"/>
            <a:r>
              <a:rPr lang="en-US" sz="2400" b="1" dirty="0">
                <a:solidFill>
                  <a:srgbClr val="0070C0"/>
                </a:solidFill>
              </a:rPr>
              <a:t>Objective (under RT3.1 of M2dt):</a:t>
            </a:r>
            <a:r>
              <a:rPr lang="en-US" sz="2400" dirty="0">
                <a:solidFill>
                  <a:srgbClr val="0070C0"/>
                </a:solidFill>
              </a:rPr>
              <a:t> </a:t>
            </a:r>
            <a:r>
              <a:rPr lang="en-US" sz="2400" dirty="0"/>
              <a:t>discover </a:t>
            </a:r>
            <a:r>
              <a:rPr lang="en-US" sz="2400" b="1" dirty="0"/>
              <a:t>mathematical principles </a:t>
            </a:r>
            <a:r>
              <a:rPr lang="en-US" sz="2400" dirty="0"/>
              <a:t>guiding assembly of </a:t>
            </a:r>
            <a:r>
              <a:rPr lang="en-US" sz="2400" b="1" dirty="0"/>
              <a:t>standard</a:t>
            </a:r>
            <a:r>
              <a:rPr lang="en-US" sz="2400" dirty="0"/>
              <a:t> and </a:t>
            </a:r>
            <a:r>
              <a:rPr lang="en-US" sz="2400" b="1" dirty="0"/>
              <a:t>data-driven</a:t>
            </a:r>
            <a:r>
              <a:rPr lang="en-US" sz="2400" dirty="0"/>
              <a:t> models in </a:t>
            </a:r>
            <a:r>
              <a:rPr lang="en-US" sz="2400" b="1" dirty="0"/>
              <a:t>stable</a:t>
            </a:r>
            <a:r>
              <a:rPr lang="en-US" sz="2400" dirty="0"/>
              <a:t>, </a:t>
            </a:r>
            <a:r>
              <a:rPr lang="en-US" sz="2400" b="1" dirty="0"/>
              <a:t>accurate</a:t>
            </a:r>
            <a:r>
              <a:rPr lang="en-US" sz="2400" dirty="0"/>
              <a:t> and </a:t>
            </a:r>
            <a:r>
              <a:rPr lang="en-US" sz="2400" b="1" dirty="0"/>
              <a:t>physically consistent </a:t>
            </a:r>
            <a:r>
              <a:rPr lang="en-US" sz="2400" dirty="0"/>
              <a:t>ways.</a:t>
            </a:r>
          </a:p>
        </p:txBody>
      </p:sp>
      <p:pic>
        <p:nvPicPr>
          <p:cNvPr id="33" name="Picture 32">
            <a:extLst>
              <a:ext uri="{FF2B5EF4-FFF2-40B4-BE49-F238E27FC236}">
                <a16:creationId xmlns:a16="http://schemas.microsoft.com/office/drawing/2014/main" id="{02F84855-8E94-1E0E-A8AD-0FBF25E63B68}"/>
              </a:ext>
            </a:extLst>
          </p:cNvPr>
          <p:cNvPicPr>
            <a:picLocks noChangeAspect="1"/>
          </p:cNvPicPr>
          <p:nvPr/>
        </p:nvPicPr>
        <p:blipFill>
          <a:blip r:embed="rId9"/>
          <a:stretch>
            <a:fillRect/>
          </a:stretch>
        </p:blipFill>
        <p:spPr>
          <a:xfrm>
            <a:off x="826557" y="6349487"/>
            <a:ext cx="13108548" cy="4572262"/>
          </a:xfrm>
          <a:prstGeom prst="rect">
            <a:avLst/>
          </a:prstGeom>
        </p:spPr>
      </p:pic>
      <p:sp>
        <p:nvSpPr>
          <p:cNvPr id="34" name="TextBox 33">
            <a:extLst>
              <a:ext uri="{FF2B5EF4-FFF2-40B4-BE49-F238E27FC236}">
                <a16:creationId xmlns:a16="http://schemas.microsoft.com/office/drawing/2014/main" id="{ED0C9E65-E8A4-AAF3-84A4-3AE3AA9BDF2F}"/>
              </a:ext>
            </a:extLst>
          </p:cNvPr>
          <p:cNvSpPr txBox="1"/>
          <p:nvPr/>
        </p:nvSpPr>
        <p:spPr>
          <a:xfrm>
            <a:off x="1407737" y="7471793"/>
            <a:ext cx="9963114"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t>Frameworks rely on </a:t>
            </a:r>
            <a:r>
              <a:rPr lang="en-US" sz="2200" b="1" dirty="0"/>
              <a:t>established mathematical theories </a:t>
            </a:r>
            <a:r>
              <a:rPr lang="en-US" sz="2200" dirty="0"/>
              <a:t>to couple physics components.</a:t>
            </a:r>
          </a:p>
          <a:p>
            <a:pPr marL="285750" indent="-285750">
              <a:buFont typeface="Arial" panose="020B0604020202020204" pitchFamily="34" charset="0"/>
              <a:buChar char="•"/>
            </a:pPr>
            <a:r>
              <a:rPr lang="en-US" sz="2200" dirty="0"/>
              <a:t>Most existing coupling frameworks are based on </a:t>
            </a:r>
            <a:r>
              <a:rPr lang="en-US" sz="2200" b="1" dirty="0"/>
              <a:t>traditional discretization methods</a:t>
            </a:r>
            <a:r>
              <a:rPr lang="en-US" sz="2200" dirty="0"/>
              <a:t>, i.e., full order models (FOMs)</a:t>
            </a:r>
          </a:p>
          <a:p>
            <a:pPr marL="285750" indent="-285750">
              <a:buFont typeface="Arial" panose="020B0604020202020204" pitchFamily="34" charset="0"/>
              <a:buChar char="•"/>
            </a:pPr>
            <a:endParaRPr lang="en-US" sz="2200" dirty="0"/>
          </a:p>
        </p:txBody>
      </p:sp>
      <p:sp>
        <p:nvSpPr>
          <p:cNvPr id="35" name="TextBox 34">
            <a:extLst>
              <a:ext uri="{FF2B5EF4-FFF2-40B4-BE49-F238E27FC236}">
                <a16:creationId xmlns:a16="http://schemas.microsoft.com/office/drawing/2014/main" id="{FF75FFF5-104E-AD0D-17CC-0A5D593C556D}"/>
              </a:ext>
            </a:extLst>
          </p:cNvPr>
          <p:cNvSpPr txBox="1"/>
          <p:nvPr/>
        </p:nvSpPr>
        <p:spPr>
          <a:xfrm>
            <a:off x="2023029" y="6499789"/>
            <a:ext cx="8832590" cy="830997"/>
          </a:xfrm>
          <a:prstGeom prst="rect">
            <a:avLst/>
          </a:prstGeom>
          <a:solidFill>
            <a:srgbClr val="FEFDD7"/>
          </a:solidFill>
        </p:spPr>
        <p:txBody>
          <a:bodyPr wrap="square" rtlCol="0">
            <a:spAutoFit/>
          </a:bodyPr>
          <a:lstStyle/>
          <a:p>
            <a:pPr algn="ctr"/>
            <a:r>
              <a:rPr lang="en-US" sz="2400" dirty="0"/>
              <a:t>The past decades have seen tremendous investment in </a:t>
            </a:r>
            <a:r>
              <a:rPr lang="en-US" sz="2400" b="1" dirty="0"/>
              <a:t>simulation frameworks</a:t>
            </a:r>
            <a:r>
              <a:rPr lang="en-US" sz="2400" dirty="0"/>
              <a:t> for </a:t>
            </a:r>
            <a:r>
              <a:rPr lang="en-US" sz="2400" b="1" dirty="0"/>
              <a:t>coupled multi-scale </a:t>
            </a:r>
            <a:r>
              <a:rPr lang="en-US" sz="2400" dirty="0"/>
              <a:t>and </a:t>
            </a:r>
            <a:r>
              <a:rPr lang="en-US" sz="2400" b="1" dirty="0"/>
              <a:t>multi-physics</a:t>
            </a:r>
            <a:r>
              <a:rPr lang="en-US" sz="2400" dirty="0"/>
              <a:t> problems.  </a:t>
            </a:r>
          </a:p>
        </p:txBody>
      </p:sp>
      <p:sp>
        <p:nvSpPr>
          <p:cNvPr id="31" name="Rectangle 30">
            <a:extLst>
              <a:ext uri="{FF2B5EF4-FFF2-40B4-BE49-F238E27FC236}">
                <a16:creationId xmlns:a16="http://schemas.microsoft.com/office/drawing/2014/main" id="{82E1EB85-8A95-8C7E-8599-E880AD1A0D92}"/>
              </a:ext>
            </a:extLst>
          </p:cNvPr>
          <p:cNvSpPr/>
          <p:nvPr/>
        </p:nvSpPr>
        <p:spPr>
          <a:xfrm>
            <a:off x="3134674" y="10895869"/>
            <a:ext cx="9005919" cy="1200329"/>
          </a:xfrm>
          <a:prstGeom prst="rect">
            <a:avLst/>
          </a:prstGeom>
          <a:solidFill>
            <a:schemeClr val="accent3">
              <a:lumMod val="20000"/>
              <a:lumOff val="80000"/>
            </a:schemeClr>
          </a:solidFill>
          <a:ln>
            <a:noFill/>
          </a:ln>
        </p:spPr>
        <p:txBody>
          <a:bodyPr wrap="square">
            <a:spAutoFit/>
          </a:bodyPr>
          <a:lstStyle/>
          <a:p>
            <a:pPr algn="ctr">
              <a:spcAft>
                <a:spcPts val="600"/>
              </a:spcAft>
            </a:pPr>
            <a:r>
              <a:rPr lang="en-US" sz="2400" dirty="0"/>
              <a:t>Unfortunately, existing algorithmic and software infrastructures are </a:t>
            </a:r>
            <a:r>
              <a:rPr lang="en-US" sz="2400" b="1" dirty="0"/>
              <a:t>ill-equipped</a:t>
            </a:r>
            <a:r>
              <a:rPr lang="en-US" sz="2400" dirty="0"/>
              <a:t> to handle plug-and-play integration of </a:t>
            </a:r>
            <a:r>
              <a:rPr lang="en-US" sz="2400" b="1" dirty="0"/>
              <a:t>data-driven models </a:t>
            </a:r>
            <a:r>
              <a:rPr lang="en-US" sz="2400" dirty="0"/>
              <a:t>(e.g., projection-based reduced order models or ROMs)!</a:t>
            </a:r>
          </a:p>
        </p:txBody>
      </p:sp>
      <p:sp>
        <p:nvSpPr>
          <p:cNvPr id="38" name="TextBox 37">
            <a:extLst>
              <a:ext uri="{FF2B5EF4-FFF2-40B4-BE49-F238E27FC236}">
                <a16:creationId xmlns:a16="http://schemas.microsoft.com/office/drawing/2014/main" id="{2F24EF9B-3008-8DA7-2D77-8BB70F0DE334}"/>
              </a:ext>
            </a:extLst>
          </p:cNvPr>
          <p:cNvSpPr txBox="1"/>
          <p:nvPr/>
        </p:nvSpPr>
        <p:spPr>
          <a:xfrm>
            <a:off x="9072793" y="42459739"/>
            <a:ext cx="26102884" cy="523220"/>
          </a:xfrm>
          <a:prstGeom prst="rect">
            <a:avLst/>
          </a:prstGeom>
          <a:noFill/>
        </p:spPr>
        <p:txBody>
          <a:bodyPr wrap="square" rtlCol="0">
            <a:spAutoFit/>
          </a:bodyPr>
          <a:lstStyle/>
          <a:p>
            <a:r>
              <a:rPr lang="en-US" sz="2800" baseline="30000" dirty="0"/>
              <a:t>1</a:t>
            </a:r>
            <a:r>
              <a:rPr lang="en-US" sz="2800" dirty="0"/>
              <a:t> Sandia National Laboratories.  </a:t>
            </a:r>
            <a:r>
              <a:rPr lang="en-US" sz="2800" baseline="30000" dirty="0"/>
              <a:t>2</a:t>
            </a:r>
            <a:r>
              <a:rPr lang="en-US" sz="2800" dirty="0"/>
              <a:t> Stanford University. </a:t>
            </a:r>
            <a:r>
              <a:rPr lang="en-US" sz="2800" baseline="30000" dirty="0"/>
              <a:t>3</a:t>
            </a:r>
            <a:r>
              <a:rPr lang="en-US" sz="2800" dirty="0"/>
              <a:t> Clemson University.  </a:t>
            </a:r>
            <a:r>
              <a:rPr lang="en-US" sz="2800" baseline="30000" dirty="0"/>
              <a:t>4</a:t>
            </a:r>
            <a:r>
              <a:rPr lang="en-US" sz="2800" dirty="0"/>
              <a:t>University of Arizona.</a:t>
            </a:r>
          </a:p>
        </p:txBody>
      </p:sp>
      <p:sp>
        <p:nvSpPr>
          <p:cNvPr id="39" name="TextBox 38">
            <a:extLst>
              <a:ext uri="{FF2B5EF4-FFF2-40B4-BE49-F238E27FC236}">
                <a16:creationId xmlns:a16="http://schemas.microsoft.com/office/drawing/2014/main" id="{34309BD5-DF7D-E538-8D7F-3351530620C7}"/>
              </a:ext>
            </a:extLst>
          </p:cNvPr>
          <p:cNvSpPr txBox="1"/>
          <p:nvPr/>
        </p:nvSpPr>
        <p:spPr>
          <a:xfrm>
            <a:off x="15223185" y="6452786"/>
            <a:ext cx="8356980" cy="646331"/>
          </a:xfrm>
          <a:prstGeom prst="rect">
            <a:avLst/>
          </a:prstGeom>
          <a:noFill/>
        </p:spPr>
        <p:txBody>
          <a:bodyPr wrap="square" rtlCol="0">
            <a:spAutoFit/>
          </a:bodyPr>
          <a:lstStyle/>
          <a:p>
            <a:r>
              <a:rPr lang="en-US" sz="3600" b="1" dirty="0"/>
              <a:t>Approach</a:t>
            </a:r>
          </a:p>
        </p:txBody>
      </p:sp>
      <p:sp>
        <p:nvSpPr>
          <p:cNvPr id="40" name="TextBox 39">
            <a:extLst>
              <a:ext uri="{FF2B5EF4-FFF2-40B4-BE49-F238E27FC236}">
                <a16:creationId xmlns:a16="http://schemas.microsoft.com/office/drawing/2014/main" id="{8A7AB083-C16E-79F6-EF70-F83DAC028E8D}"/>
              </a:ext>
            </a:extLst>
          </p:cNvPr>
          <p:cNvSpPr txBox="1"/>
          <p:nvPr/>
        </p:nvSpPr>
        <p:spPr>
          <a:xfrm>
            <a:off x="15268020" y="22517724"/>
            <a:ext cx="8356980" cy="646331"/>
          </a:xfrm>
          <a:prstGeom prst="rect">
            <a:avLst/>
          </a:prstGeom>
          <a:noFill/>
        </p:spPr>
        <p:txBody>
          <a:bodyPr wrap="square" rtlCol="0">
            <a:spAutoFit/>
          </a:bodyPr>
          <a:lstStyle/>
          <a:p>
            <a:r>
              <a:rPr lang="en-US" sz="3600" b="1" dirty="0"/>
              <a:t>Numerical Results</a:t>
            </a:r>
          </a:p>
        </p:txBody>
      </p:sp>
      <p:sp>
        <p:nvSpPr>
          <p:cNvPr id="41" name="TextBox 40">
            <a:extLst>
              <a:ext uri="{FF2B5EF4-FFF2-40B4-BE49-F238E27FC236}">
                <a16:creationId xmlns:a16="http://schemas.microsoft.com/office/drawing/2014/main" id="{5B695F55-B717-56B6-8575-AC0F601235BD}"/>
              </a:ext>
            </a:extLst>
          </p:cNvPr>
          <p:cNvSpPr txBox="1"/>
          <p:nvPr/>
        </p:nvSpPr>
        <p:spPr>
          <a:xfrm>
            <a:off x="29547871" y="6347714"/>
            <a:ext cx="8356980" cy="646331"/>
          </a:xfrm>
          <a:prstGeom prst="rect">
            <a:avLst/>
          </a:prstGeom>
          <a:noFill/>
        </p:spPr>
        <p:txBody>
          <a:bodyPr wrap="square" rtlCol="0">
            <a:spAutoFit/>
          </a:bodyPr>
          <a:lstStyle/>
          <a:p>
            <a:r>
              <a:rPr lang="en-US" sz="3600" b="1" dirty="0"/>
              <a:t>Other Coupling Approaches</a:t>
            </a:r>
          </a:p>
        </p:txBody>
      </p:sp>
      <p:sp>
        <p:nvSpPr>
          <p:cNvPr id="9" name="TextBox 8">
            <a:extLst>
              <a:ext uri="{FF2B5EF4-FFF2-40B4-BE49-F238E27FC236}">
                <a16:creationId xmlns:a16="http://schemas.microsoft.com/office/drawing/2014/main" id="{5DE94B38-D211-BFAD-CD7E-E63BAD939C00}"/>
              </a:ext>
            </a:extLst>
          </p:cNvPr>
          <p:cNvSpPr txBox="1"/>
          <p:nvPr/>
        </p:nvSpPr>
        <p:spPr>
          <a:xfrm>
            <a:off x="10644722" y="1952493"/>
            <a:ext cx="19791735" cy="1015663"/>
          </a:xfrm>
          <a:prstGeom prst="rect">
            <a:avLst/>
          </a:prstGeom>
          <a:noFill/>
        </p:spPr>
        <p:txBody>
          <a:bodyPr wrap="square" rtlCol="0">
            <a:spAutoFit/>
          </a:bodyPr>
          <a:lstStyle/>
          <a:p>
            <a:r>
              <a:rPr lang="en-US" sz="6000" b="1" dirty="0">
                <a:solidFill>
                  <a:schemeClr val="bg1"/>
                </a:solidFill>
              </a:rPr>
              <a:t>M2dt: Multifaceted Mathematics for Predictive Digital Twins</a:t>
            </a:r>
          </a:p>
        </p:txBody>
      </p:sp>
      <mc:AlternateContent xmlns:mc="http://schemas.openxmlformats.org/markup-compatibility/2006">
        <mc:Choice xmlns:a14="http://schemas.microsoft.com/office/drawing/2010/main" Requires="a14">
          <p:sp>
            <p:nvSpPr>
              <p:cNvPr id="43" name="Content Placeholder 2">
                <a:extLst>
                  <a:ext uri="{FF2B5EF4-FFF2-40B4-BE49-F238E27FC236}">
                    <a16:creationId xmlns:a16="http://schemas.microsoft.com/office/drawing/2014/main" id="{62E3DCA7-927A-907A-47A1-8A54F1528451}"/>
                  </a:ext>
                </a:extLst>
              </p:cNvPr>
              <p:cNvSpPr txBox="1">
                <a:spLocks/>
              </p:cNvSpPr>
              <p:nvPr/>
            </p:nvSpPr>
            <p:spPr bwMode="auto">
              <a:xfrm>
                <a:off x="15432605" y="7592013"/>
                <a:ext cx="7878515" cy="355650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a:lstStyle>
              <a:p>
                <a:pPr marL="400050" lvl="1" indent="0">
                  <a:buNone/>
                  <a:defRPr/>
                </a:pPr>
                <a:endParaRPr lang="en-US" sz="400" b="1" i="1" dirty="0">
                  <a:latin typeface="+mn-lt"/>
                  <a:cs typeface="Calibri" pitchFamily="34" charset="0"/>
                </a:endParaRPr>
              </a:p>
              <a:p>
                <a:pPr marL="400050" lvl="1" indent="0">
                  <a:buNone/>
                  <a:defRPr/>
                </a:pPr>
                <a:r>
                  <a:rPr lang="en-US" sz="2400" b="1" i="1" dirty="0">
                    <a:latin typeface="+mn-lt"/>
                    <a:cs typeface="Calibri" pitchFamily="34" charset="0"/>
                  </a:rPr>
                  <a:t>Initialize:</a:t>
                </a:r>
              </a:p>
              <a:p>
                <a:pPr lvl="1">
                  <a:buFont typeface="Arial" panose="020B0604020202020204" pitchFamily="34" charset="0"/>
                  <a:buChar char="•"/>
                  <a:defRPr/>
                </a:pPr>
                <a:r>
                  <a:rPr lang="en-US" sz="2400" dirty="0">
                    <a:latin typeface="+mn-lt"/>
                    <a:cs typeface="Calibri" pitchFamily="34" charset="0"/>
                  </a:rPr>
                  <a:t>Solve PDE by any method on </a:t>
                </a:r>
                <a14:m>
                  <m:oMath xmlns:m="http://schemas.openxmlformats.org/officeDocument/2006/math">
                    <m:sSub>
                      <m:sSubPr>
                        <m:ctrlPr>
                          <a:rPr lang="en-US" sz="2400" i="1" smtClean="0">
                            <a:latin typeface="Cambria Math" panose="02040503050406030204" pitchFamily="18" charset="0"/>
                            <a:cs typeface="Calibri" pitchFamily="34" charset="0"/>
                          </a:rPr>
                        </m:ctrlPr>
                      </m:sSubPr>
                      <m:e>
                        <m:r>
                          <m:rPr>
                            <m:sty m:val="p"/>
                          </m:rPr>
                          <a:rPr lang="el-GR" sz="2400" i="1" smtClean="0">
                            <a:latin typeface="Cambria Math" panose="02040503050406030204" pitchFamily="18" charset="0"/>
                            <a:ea typeface="Cambria Math" panose="02040503050406030204" pitchFamily="18" charset="0"/>
                            <a:cs typeface="Calibri" pitchFamily="34" charset="0"/>
                          </a:rPr>
                          <m:t>Ω</m:t>
                        </m:r>
                      </m:e>
                      <m:sub>
                        <m:r>
                          <a:rPr lang="en-US" sz="2400" b="0" i="1" smtClean="0">
                            <a:latin typeface="Cambria Math" panose="02040503050406030204" pitchFamily="18" charset="0"/>
                            <a:cs typeface="Calibri" pitchFamily="34" charset="0"/>
                          </a:rPr>
                          <m:t>1</m:t>
                        </m:r>
                      </m:sub>
                    </m:sSub>
                  </m:oMath>
                </a14:m>
                <a:r>
                  <a:rPr lang="en-US" sz="2400" dirty="0">
                    <a:latin typeface="+mn-lt"/>
                    <a:cs typeface="Calibri" pitchFamily="34" charset="0"/>
                  </a:rPr>
                  <a:t> with initial guess for transmission BCs on </a:t>
                </a:r>
                <a14:m>
                  <m:oMath xmlns:m="http://schemas.openxmlformats.org/officeDocument/2006/math">
                    <m:sSub>
                      <m:sSubPr>
                        <m:ctrlPr>
                          <a:rPr lang="en-US" sz="2400" i="1" smtClean="0">
                            <a:latin typeface="Cambria Math" panose="02040503050406030204" pitchFamily="18" charset="0"/>
                            <a:cs typeface="Calibri" pitchFamily="34" charset="0"/>
                          </a:rPr>
                        </m:ctrlPr>
                      </m:sSubPr>
                      <m:e>
                        <m:r>
                          <m:rPr>
                            <m:sty m:val="p"/>
                          </m:rPr>
                          <a:rPr lang="el-GR" sz="2400" i="1" smtClean="0">
                            <a:latin typeface="Cambria Math" panose="02040503050406030204" pitchFamily="18" charset="0"/>
                            <a:ea typeface="Cambria Math" panose="02040503050406030204" pitchFamily="18" charset="0"/>
                            <a:cs typeface="Calibri" pitchFamily="34" charset="0"/>
                          </a:rPr>
                          <m:t>Γ</m:t>
                        </m:r>
                      </m:e>
                      <m:sub>
                        <m:r>
                          <a:rPr lang="en-US" sz="2400" b="0" i="1" smtClean="0">
                            <a:latin typeface="Cambria Math" panose="02040503050406030204" pitchFamily="18" charset="0"/>
                            <a:cs typeface="Calibri" pitchFamily="34" charset="0"/>
                          </a:rPr>
                          <m:t>1</m:t>
                        </m:r>
                      </m:sub>
                    </m:sSub>
                    <m:r>
                      <a:rPr lang="en-US" sz="2400" b="0" i="0" smtClean="0">
                        <a:latin typeface="Cambria Math" panose="02040503050406030204" pitchFamily="18" charset="0"/>
                        <a:cs typeface="Calibri" pitchFamily="34" charset="0"/>
                      </a:rPr>
                      <m:t> </m:t>
                    </m:r>
                  </m:oMath>
                </a14:m>
                <a:r>
                  <a:rPr lang="en-US" sz="2400" dirty="0">
                    <a:latin typeface="+mn-lt"/>
                    <a:cs typeface="Calibri" pitchFamily="34" charset="0"/>
                  </a:rPr>
                  <a:t>(or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libri" pitchFamily="34" charset="0"/>
                      </a:rPr>
                      <m:t>Γ</m:t>
                    </m:r>
                  </m:oMath>
                </a14:m>
                <a:r>
                  <a:rPr lang="en-US" sz="2400" dirty="0">
                    <a:latin typeface="+mn-lt"/>
                    <a:cs typeface="Calibri" pitchFamily="34" charset="0"/>
                  </a:rPr>
                  <a:t>).</a:t>
                </a:r>
              </a:p>
              <a:p>
                <a:pPr marL="400050" lvl="1" indent="0">
                  <a:buNone/>
                  <a:defRPr/>
                </a:pPr>
                <a:r>
                  <a:rPr lang="en-US" sz="2400" b="1" i="1" dirty="0">
                    <a:latin typeface="+mn-lt"/>
                    <a:cs typeface="Calibri" pitchFamily="34" charset="0"/>
                  </a:rPr>
                  <a:t>Iterate until convergence:</a:t>
                </a:r>
              </a:p>
              <a:p>
                <a:pPr lvl="1">
                  <a:buFont typeface="Arial" panose="020B0604020202020204" pitchFamily="34" charset="0"/>
                  <a:buChar char="•"/>
                  <a:defRPr/>
                </a:pPr>
                <a:r>
                  <a:rPr lang="en-US" sz="2400" dirty="0">
                    <a:latin typeface="+mn-lt"/>
                    <a:cs typeface="Calibri" pitchFamily="34" charset="0"/>
                  </a:rPr>
                  <a:t>Solve PDE by any method on </a:t>
                </a:r>
                <a14:m>
                  <m:oMath xmlns:m="http://schemas.openxmlformats.org/officeDocument/2006/math">
                    <m:sSub>
                      <m:sSubPr>
                        <m:ctrlPr>
                          <a:rPr lang="en-US" sz="2400" i="1">
                            <a:latin typeface="Cambria Math" panose="02040503050406030204" pitchFamily="18" charset="0"/>
                            <a:cs typeface="Calibri" pitchFamily="34" charset="0"/>
                          </a:rPr>
                        </m:ctrlPr>
                      </m:sSubPr>
                      <m:e>
                        <m:r>
                          <m:rPr>
                            <m:sty m:val="p"/>
                          </m:rPr>
                          <a:rPr lang="el-GR" sz="2400" i="1">
                            <a:latin typeface="Cambria Math" panose="02040503050406030204" pitchFamily="18" charset="0"/>
                            <a:ea typeface="Cambria Math" panose="02040503050406030204" pitchFamily="18" charset="0"/>
                            <a:cs typeface="Calibri" pitchFamily="34" charset="0"/>
                          </a:rPr>
                          <m:t>Ω</m:t>
                        </m:r>
                      </m:e>
                      <m:sub>
                        <m:r>
                          <a:rPr lang="en-US" sz="2400" b="0" i="1" smtClean="0">
                            <a:latin typeface="Cambria Math" panose="02040503050406030204" pitchFamily="18" charset="0"/>
                            <a:ea typeface="Cambria Math" panose="02040503050406030204" pitchFamily="18" charset="0"/>
                            <a:cs typeface="Calibri" pitchFamily="34" charset="0"/>
                          </a:rPr>
                          <m:t>2</m:t>
                        </m:r>
                      </m:sub>
                    </m:sSub>
                  </m:oMath>
                </a14:m>
                <a:r>
                  <a:rPr lang="en-US" sz="2400" baseline="-25000" dirty="0">
                    <a:latin typeface="+mn-lt"/>
                    <a:cs typeface="Wingdings 2" charset="2"/>
                  </a:rPr>
                  <a:t> </a:t>
                </a:r>
                <a:r>
                  <a:rPr lang="en-US" sz="2400" dirty="0">
                    <a:latin typeface="+mn-lt"/>
                    <a:cs typeface="Calibri" pitchFamily="34" charset="0"/>
                  </a:rPr>
                  <a:t>with transmission BCs on </a:t>
                </a:r>
                <a14:m>
                  <m:oMath xmlns:m="http://schemas.openxmlformats.org/officeDocument/2006/math">
                    <m:sSub>
                      <m:sSubPr>
                        <m:ctrlPr>
                          <a:rPr lang="en-US" sz="2400" i="1">
                            <a:latin typeface="Cambria Math" panose="02040503050406030204" pitchFamily="18" charset="0"/>
                            <a:cs typeface="Calibri" pitchFamily="34" charset="0"/>
                          </a:rPr>
                        </m:ctrlPr>
                      </m:sSubPr>
                      <m:e>
                        <m:r>
                          <m:rPr>
                            <m:sty m:val="p"/>
                          </m:rPr>
                          <a:rPr lang="el-GR" sz="2400" i="1">
                            <a:latin typeface="Cambria Math" panose="02040503050406030204" pitchFamily="18" charset="0"/>
                            <a:ea typeface="Cambria Math" panose="02040503050406030204" pitchFamily="18" charset="0"/>
                            <a:cs typeface="Calibri" pitchFamily="34" charset="0"/>
                          </a:rPr>
                          <m:t>Γ</m:t>
                        </m:r>
                      </m:e>
                      <m:sub>
                        <m:r>
                          <a:rPr lang="en-US" sz="2400" b="0" i="1" smtClean="0">
                            <a:latin typeface="Cambria Math" panose="02040503050406030204" pitchFamily="18" charset="0"/>
                            <a:cs typeface="Calibri" pitchFamily="34" charset="0"/>
                          </a:rPr>
                          <m:t>2</m:t>
                        </m:r>
                      </m:sub>
                    </m:sSub>
                  </m:oMath>
                </a14:m>
                <a:r>
                  <a:rPr lang="en-US" sz="2400" dirty="0">
                    <a:cs typeface="Calibri" pitchFamily="34" charset="0"/>
                  </a:rPr>
                  <a:t> (or </a:t>
                </a:r>
                <a14:m>
                  <m:oMath xmlns:m="http://schemas.openxmlformats.org/officeDocument/2006/math">
                    <m:r>
                      <m:rPr>
                        <m:sty m:val="p"/>
                      </m:rPr>
                      <a:rPr lang="el-GR" sz="2400" i="1">
                        <a:latin typeface="Cambria Math" panose="02040503050406030204" pitchFamily="18" charset="0"/>
                        <a:ea typeface="Cambria Math" panose="02040503050406030204" pitchFamily="18" charset="0"/>
                        <a:cs typeface="Calibri" pitchFamily="34" charset="0"/>
                      </a:rPr>
                      <m:t>Γ</m:t>
                    </m:r>
                  </m:oMath>
                </a14:m>
                <a:r>
                  <a:rPr lang="en-US" sz="2400" dirty="0">
                    <a:cs typeface="Calibri" pitchFamily="34" charset="0"/>
                  </a:rPr>
                  <a:t>) </a:t>
                </a:r>
                <a:r>
                  <a:rPr lang="en-US" sz="2400" dirty="0">
                    <a:latin typeface="+mn-lt"/>
                    <a:cs typeface="Calibri" pitchFamily="34" charset="0"/>
                  </a:rPr>
                  <a:t>based on values just obtained for </a:t>
                </a:r>
                <a14:m>
                  <m:oMath xmlns:m="http://schemas.openxmlformats.org/officeDocument/2006/math">
                    <m:sSub>
                      <m:sSubPr>
                        <m:ctrlPr>
                          <a:rPr lang="en-US" sz="2400" i="1">
                            <a:latin typeface="Cambria Math" panose="02040503050406030204" pitchFamily="18" charset="0"/>
                            <a:cs typeface="Calibri" pitchFamily="34" charset="0"/>
                          </a:rPr>
                        </m:ctrlPr>
                      </m:sSubPr>
                      <m:e>
                        <m:r>
                          <m:rPr>
                            <m:sty m:val="p"/>
                          </m:rPr>
                          <a:rPr lang="el-GR" sz="2400" i="1">
                            <a:latin typeface="Cambria Math" panose="02040503050406030204" pitchFamily="18" charset="0"/>
                            <a:ea typeface="Cambria Math" panose="02040503050406030204" pitchFamily="18" charset="0"/>
                            <a:cs typeface="Calibri" pitchFamily="34" charset="0"/>
                          </a:rPr>
                          <m:t>Ω</m:t>
                        </m:r>
                      </m:e>
                      <m:sub>
                        <m:r>
                          <a:rPr lang="en-US" sz="2400" i="1">
                            <a:latin typeface="Cambria Math" panose="02040503050406030204" pitchFamily="18" charset="0"/>
                            <a:cs typeface="Calibri" pitchFamily="34" charset="0"/>
                          </a:rPr>
                          <m:t>1</m:t>
                        </m:r>
                      </m:sub>
                    </m:sSub>
                  </m:oMath>
                </a14:m>
                <a:r>
                  <a:rPr lang="en-US" sz="2400" dirty="0">
                    <a:latin typeface="+mn-lt"/>
                    <a:cs typeface="Calibri" pitchFamily="34" charset="0"/>
                  </a:rPr>
                  <a:t>.</a:t>
                </a:r>
              </a:p>
              <a:p>
                <a:pPr lvl="1">
                  <a:buFont typeface="Arial" panose="020B0604020202020204" pitchFamily="34" charset="0"/>
                  <a:buChar char="•"/>
                  <a:defRPr/>
                </a:pPr>
                <a:r>
                  <a:rPr lang="en-US" sz="2400" dirty="0">
                    <a:latin typeface="+mn-lt"/>
                    <a:cs typeface="Calibri" pitchFamily="34" charset="0"/>
                  </a:rPr>
                  <a:t>Solve PDE by any method on </a:t>
                </a:r>
                <a14:m>
                  <m:oMath xmlns:m="http://schemas.openxmlformats.org/officeDocument/2006/math">
                    <m:sSub>
                      <m:sSubPr>
                        <m:ctrlPr>
                          <a:rPr lang="en-US" sz="2400" i="1">
                            <a:latin typeface="Cambria Math" panose="02040503050406030204" pitchFamily="18" charset="0"/>
                            <a:cs typeface="Calibri" pitchFamily="34" charset="0"/>
                          </a:rPr>
                        </m:ctrlPr>
                      </m:sSubPr>
                      <m:e>
                        <m:r>
                          <m:rPr>
                            <m:sty m:val="p"/>
                          </m:rPr>
                          <a:rPr lang="el-GR" sz="2400" i="1">
                            <a:latin typeface="Cambria Math" panose="02040503050406030204" pitchFamily="18" charset="0"/>
                            <a:ea typeface="Cambria Math" panose="02040503050406030204" pitchFamily="18" charset="0"/>
                            <a:cs typeface="Calibri" pitchFamily="34" charset="0"/>
                          </a:rPr>
                          <m:t>Ω</m:t>
                        </m:r>
                      </m:e>
                      <m:sub>
                        <m:r>
                          <a:rPr lang="en-US" sz="2400" i="1">
                            <a:latin typeface="Cambria Math" panose="02040503050406030204" pitchFamily="18" charset="0"/>
                            <a:cs typeface="Calibri" pitchFamily="34" charset="0"/>
                          </a:rPr>
                          <m:t>1</m:t>
                        </m:r>
                      </m:sub>
                    </m:sSub>
                  </m:oMath>
                </a14:m>
                <a:r>
                  <a:rPr lang="en-US" sz="2400" baseline="-25000" dirty="0">
                    <a:latin typeface="+mn-lt"/>
                    <a:cs typeface="Wingdings 2" charset="2"/>
                  </a:rPr>
                  <a:t> </a:t>
                </a:r>
                <a:r>
                  <a:rPr lang="en-US" sz="2400" dirty="0">
                    <a:latin typeface="+mn-lt"/>
                    <a:cs typeface="Calibri" pitchFamily="34" charset="0"/>
                  </a:rPr>
                  <a:t>with transmission BCs on </a:t>
                </a:r>
                <a14:m>
                  <m:oMath xmlns:m="http://schemas.openxmlformats.org/officeDocument/2006/math">
                    <m:sSub>
                      <m:sSubPr>
                        <m:ctrlPr>
                          <a:rPr lang="en-US" sz="2400" i="1">
                            <a:latin typeface="Cambria Math" panose="02040503050406030204" pitchFamily="18" charset="0"/>
                            <a:cs typeface="Calibri" pitchFamily="34" charset="0"/>
                          </a:rPr>
                        </m:ctrlPr>
                      </m:sSubPr>
                      <m:e>
                        <m:r>
                          <m:rPr>
                            <m:sty m:val="p"/>
                          </m:rPr>
                          <a:rPr lang="el-GR" sz="2400" i="1">
                            <a:latin typeface="Cambria Math" panose="02040503050406030204" pitchFamily="18" charset="0"/>
                            <a:ea typeface="Cambria Math" panose="02040503050406030204" pitchFamily="18" charset="0"/>
                            <a:cs typeface="Calibri" pitchFamily="34" charset="0"/>
                          </a:rPr>
                          <m:t>Γ</m:t>
                        </m:r>
                      </m:e>
                      <m:sub>
                        <m:r>
                          <a:rPr lang="en-US" sz="2400" i="1">
                            <a:latin typeface="Cambria Math" panose="02040503050406030204" pitchFamily="18" charset="0"/>
                            <a:cs typeface="Calibri" pitchFamily="34" charset="0"/>
                          </a:rPr>
                          <m:t>1</m:t>
                        </m:r>
                      </m:sub>
                    </m:sSub>
                  </m:oMath>
                </a14:m>
                <a:r>
                  <a:rPr lang="en-US" sz="2400" baseline="-25000" dirty="0">
                    <a:latin typeface="+mn-lt"/>
                    <a:cs typeface="Wingdings 2" charset="2"/>
                  </a:rPr>
                  <a:t> </a:t>
                </a:r>
                <a:r>
                  <a:rPr lang="en-US" sz="2400" dirty="0">
                    <a:cs typeface="Calibri" pitchFamily="34" charset="0"/>
                  </a:rPr>
                  <a:t>(or </a:t>
                </a:r>
                <a14:m>
                  <m:oMath xmlns:m="http://schemas.openxmlformats.org/officeDocument/2006/math">
                    <m:r>
                      <m:rPr>
                        <m:sty m:val="p"/>
                      </m:rPr>
                      <a:rPr lang="el-GR" sz="2400" i="1">
                        <a:latin typeface="Cambria Math" panose="02040503050406030204" pitchFamily="18" charset="0"/>
                        <a:ea typeface="Cambria Math" panose="02040503050406030204" pitchFamily="18" charset="0"/>
                        <a:cs typeface="Calibri" pitchFamily="34" charset="0"/>
                      </a:rPr>
                      <m:t>Γ</m:t>
                    </m:r>
                  </m:oMath>
                </a14:m>
                <a:r>
                  <a:rPr lang="en-US" sz="2400" dirty="0">
                    <a:cs typeface="Calibri" pitchFamily="34" charset="0"/>
                  </a:rPr>
                  <a:t>) </a:t>
                </a:r>
                <a:r>
                  <a:rPr lang="en-US" sz="2400" dirty="0">
                    <a:latin typeface="+mn-lt"/>
                    <a:cs typeface="Calibri" pitchFamily="34" charset="0"/>
                  </a:rPr>
                  <a:t>based on values just obtained for</a:t>
                </a:r>
                <a:r>
                  <a:rPr lang="en-US" sz="2400" dirty="0">
                    <a:cs typeface="Calibri" pitchFamily="34" charset="0"/>
                  </a:rPr>
                  <a:t> </a:t>
                </a:r>
                <a14:m>
                  <m:oMath xmlns:m="http://schemas.openxmlformats.org/officeDocument/2006/math">
                    <m:sSub>
                      <m:sSubPr>
                        <m:ctrlPr>
                          <a:rPr lang="en-US" sz="2400" i="1">
                            <a:latin typeface="Cambria Math" panose="02040503050406030204" pitchFamily="18" charset="0"/>
                            <a:cs typeface="Calibri" pitchFamily="34" charset="0"/>
                          </a:rPr>
                        </m:ctrlPr>
                      </m:sSubPr>
                      <m:e>
                        <m:r>
                          <m:rPr>
                            <m:sty m:val="p"/>
                          </m:rPr>
                          <a:rPr lang="el-GR" sz="2400" i="1">
                            <a:latin typeface="Cambria Math" panose="02040503050406030204" pitchFamily="18" charset="0"/>
                            <a:ea typeface="Cambria Math" panose="02040503050406030204" pitchFamily="18" charset="0"/>
                            <a:cs typeface="Calibri" pitchFamily="34" charset="0"/>
                          </a:rPr>
                          <m:t>Ω</m:t>
                        </m:r>
                      </m:e>
                      <m:sub>
                        <m:r>
                          <a:rPr lang="en-US" sz="2400" i="1">
                            <a:latin typeface="Cambria Math" panose="02040503050406030204" pitchFamily="18" charset="0"/>
                            <a:ea typeface="Cambria Math" panose="02040503050406030204" pitchFamily="18" charset="0"/>
                            <a:cs typeface="Calibri" pitchFamily="34" charset="0"/>
                          </a:rPr>
                          <m:t>2</m:t>
                        </m:r>
                      </m:sub>
                    </m:sSub>
                  </m:oMath>
                </a14:m>
                <a:r>
                  <a:rPr lang="en-US" sz="2400" dirty="0">
                    <a:latin typeface="+mn-lt"/>
                    <a:cs typeface="Calibri" pitchFamily="34" charset="0"/>
                  </a:rPr>
                  <a:t>.</a:t>
                </a:r>
              </a:p>
            </p:txBody>
          </p:sp>
        </mc:Choice>
        <mc:Fallback>
          <p:sp>
            <p:nvSpPr>
              <p:cNvPr id="43" name="Content Placeholder 2">
                <a:extLst>
                  <a:ext uri="{FF2B5EF4-FFF2-40B4-BE49-F238E27FC236}">
                    <a16:creationId xmlns:a16="http://schemas.microsoft.com/office/drawing/2014/main" id="{62E3DCA7-927A-907A-47A1-8A54F1528451}"/>
                  </a:ext>
                </a:extLst>
              </p:cNvPr>
              <p:cNvSpPr txBox="1">
                <a:spLocks noRot="1" noChangeAspect="1" noMove="1" noResize="1" noEditPoints="1" noAdjustHandles="1" noChangeArrowheads="1" noChangeShapeType="1" noTextEdit="1"/>
              </p:cNvSpPr>
              <p:nvPr/>
            </p:nvSpPr>
            <p:spPr bwMode="auto">
              <a:xfrm>
                <a:off x="15432605" y="7592013"/>
                <a:ext cx="7878515" cy="3556507"/>
              </a:xfrm>
              <a:prstGeom prst="rect">
                <a:avLst/>
              </a:prstGeom>
              <a:blipFill>
                <a:blip r:embed="rId10"/>
                <a:stretch>
                  <a:fillRect b="-512"/>
                </a:stretch>
              </a:blipFill>
              <a:ln w="9525">
                <a:solidFill>
                  <a:schemeClr val="tx1"/>
                </a:solidFill>
                <a:miter lim="800000"/>
                <a:headEnd/>
                <a:tailEnd/>
              </a:ln>
            </p:spPr>
            <p:txBody>
              <a:bodyPr/>
              <a:lstStyle/>
              <a:p>
                <a:r>
                  <a:rPr lang="en-US">
                    <a:noFill/>
                  </a:rPr>
                  <a:t> </a:t>
                </a:r>
              </a:p>
            </p:txBody>
          </p:sp>
        </mc:Fallback>
      </mc:AlternateContent>
      <p:sp>
        <p:nvSpPr>
          <p:cNvPr id="44" name="TextBox 43">
            <a:extLst>
              <a:ext uri="{FF2B5EF4-FFF2-40B4-BE49-F238E27FC236}">
                <a16:creationId xmlns:a16="http://schemas.microsoft.com/office/drawing/2014/main" id="{DA306E67-4B67-3B44-12D3-E7986F258BF0}"/>
              </a:ext>
            </a:extLst>
          </p:cNvPr>
          <p:cNvSpPr txBox="1"/>
          <p:nvPr/>
        </p:nvSpPr>
        <p:spPr>
          <a:xfrm>
            <a:off x="16606763" y="7245934"/>
            <a:ext cx="5808031" cy="461665"/>
          </a:xfrm>
          <a:prstGeom prst="rect">
            <a:avLst/>
          </a:prstGeom>
          <a:solidFill>
            <a:schemeClr val="bg1"/>
          </a:solidFill>
          <a:ln w="19050">
            <a:solidFill>
              <a:srgbClr val="0070C0"/>
            </a:solidFill>
          </a:ln>
        </p:spPr>
        <p:txBody>
          <a:bodyPr wrap="square" rtlCol="0">
            <a:spAutoFit/>
          </a:bodyPr>
          <a:lstStyle/>
          <a:p>
            <a:pPr algn="ctr"/>
            <a:r>
              <a:rPr lang="en-US" sz="2400" b="1" dirty="0">
                <a:solidFill>
                  <a:srgbClr val="0070C0"/>
                </a:solidFill>
                <a:cs typeface="Calibri" panose="020F0502020204030204" pitchFamily="34" charset="0"/>
              </a:rPr>
              <a:t>Basic Schwarz Algorithm for Spatial Coupling</a:t>
            </a:r>
          </a:p>
        </p:txBody>
      </p:sp>
      <p:pic>
        <p:nvPicPr>
          <p:cNvPr id="45" name="Picture 44">
            <a:extLst>
              <a:ext uri="{FF2B5EF4-FFF2-40B4-BE49-F238E27FC236}">
                <a16:creationId xmlns:a16="http://schemas.microsoft.com/office/drawing/2014/main" id="{722AB89F-A4FF-D2EB-6013-BEC54055D7E3}"/>
              </a:ext>
            </a:extLst>
          </p:cNvPr>
          <p:cNvPicPr>
            <a:picLocks noChangeAspect="1"/>
          </p:cNvPicPr>
          <p:nvPr/>
        </p:nvPicPr>
        <p:blipFill>
          <a:blip r:embed="rId11"/>
          <a:stretch>
            <a:fillRect/>
          </a:stretch>
        </p:blipFill>
        <p:spPr>
          <a:xfrm>
            <a:off x="24181444" y="9488293"/>
            <a:ext cx="3430072" cy="1757645"/>
          </a:xfrm>
          <a:prstGeom prst="rect">
            <a:avLst/>
          </a:prstGeom>
        </p:spPr>
      </p:pic>
      <p:pic>
        <p:nvPicPr>
          <p:cNvPr id="46" name="Picture 45">
            <a:extLst>
              <a:ext uri="{FF2B5EF4-FFF2-40B4-BE49-F238E27FC236}">
                <a16:creationId xmlns:a16="http://schemas.microsoft.com/office/drawing/2014/main" id="{ADC2CFFC-8391-5154-D7EF-86F5C523D1AC}"/>
              </a:ext>
            </a:extLst>
          </p:cNvPr>
          <p:cNvPicPr>
            <a:picLocks noChangeAspect="1"/>
          </p:cNvPicPr>
          <p:nvPr/>
        </p:nvPicPr>
        <p:blipFill>
          <a:blip r:embed="rId12"/>
          <a:stretch>
            <a:fillRect/>
          </a:stretch>
        </p:blipFill>
        <p:spPr>
          <a:xfrm>
            <a:off x="24181289" y="6583892"/>
            <a:ext cx="3430227" cy="1796356"/>
          </a:xfrm>
          <a:prstGeom prst="rect">
            <a:avLst/>
          </a:prstGeom>
        </p:spPr>
      </p:pic>
      <p:sp>
        <p:nvSpPr>
          <p:cNvPr id="47" name="TextBox 46">
            <a:extLst>
              <a:ext uri="{FF2B5EF4-FFF2-40B4-BE49-F238E27FC236}">
                <a16:creationId xmlns:a16="http://schemas.microsoft.com/office/drawing/2014/main" id="{E5303EAB-1710-C1ED-ADEB-6BD55DF736E3}"/>
              </a:ext>
            </a:extLst>
          </p:cNvPr>
          <p:cNvSpPr txBox="1"/>
          <p:nvPr/>
        </p:nvSpPr>
        <p:spPr>
          <a:xfrm>
            <a:off x="23444667" y="11017521"/>
            <a:ext cx="4903469" cy="1323439"/>
          </a:xfrm>
          <a:prstGeom prst="rect">
            <a:avLst/>
          </a:prstGeom>
          <a:noFill/>
        </p:spPr>
        <p:txBody>
          <a:bodyPr wrap="square" rtlCol="0">
            <a:spAutoFit/>
          </a:bodyPr>
          <a:lstStyle/>
          <a:p>
            <a:pPr algn="ctr"/>
            <a:endParaRPr lang="en-US" sz="2000" dirty="0"/>
          </a:p>
          <a:p>
            <a:pPr algn="ctr"/>
            <a:r>
              <a:rPr lang="en-US" sz="2000" b="1" dirty="0">
                <a:solidFill>
                  <a:srgbClr val="0070C0"/>
                </a:solidFill>
              </a:rPr>
              <a:t>Non-overlapping Schwarz: </a:t>
            </a:r>
            <a:r>
              <a:rPr lang="en-US" sz="2000" dirty="0"/>
              <a:t>convergent with Robin-Robin or alternating Neumann-Dirichlet transmission BCs.  </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2E47FE4-6731-2D00-F026-C56E6140C119}"/>
                  </a:ext>
                </a:extLst>
              </p:cNvPr>
              <p:cNvSpPr txBox="1"/>
              <p:nvPr/>
            </p:nvSpPr>
            <p:spPr>
              <a:xfrm>
                <a:off x="23444667" y="8434177"/>
                <a:ext cx="4903469" cy="1323439"/>
              </a:xfrm>
              <a:prstGeom prst="rect">
                <a:avLst/>
              </a:prstGeom>
              <a:noFill/>
            </p:spPr>
            <p:txBody>
              <a:bodyPr wrap="square" rtlCol="0">
                <a:spAutoFit/>
              </a:bodyPr>
              <a:lstStyle/>
              <a:p>
                <a:pPr algn="ctr"/>
                <a:r>
                  <a:rPr lang="en-US" sz="2000" b="1" dirty="0">
                    <a:solidFill>
                      <a:srgbClr val="0070C0"/>
                    </a:solidFill>
                  </a:rPr>
                  <a:t>Overlapping Schwarz: </a:t>
                </a:r>
                <a:r>
                  <a:rPr lang="en-US" sz="2000" dirty="0"/>
                  <a:t>convergent with all-Dirichlet transmission boundary conditions (BCs) if </a:t>
                </a:r>
                <a14:m>
                  <m:oMath xmlns:m="http://schemas.openxmlformats.org/officeDocument/2006/math">
                    <m:sSub>
                      <m:sSubPr>
                        <m:ctrlPr>
                          <a:rPr lang="en-US" sz="2000" i="1">
                            <a:latin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Ω</m:t>
                        </m:r>
                      </m:e>
                      <m:sub>
                        <m:r>
                          <a:rPr lang="en-US" sz="200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e>
                      <m:sub>
                        <m:r>
                          <a:rPr lang="en-US" sz="2000" i="1">
                            <a:latin typeface="Cambria Math" panose="02040503050406030204" pitchFamily="18" charset="0"/>
                            <a:ea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m:t>
                    </m:r>
                  </m:oMath>
                </a14:m>
                <a:r>
                  <a:rPr lang="en-US" sz="2000" dirty="0"/>
                  <a:t>.</a:t>
                </a:r>
              </a:p>
              <a:p>
                <a:endParaRPr lang="en-US" sz="2000" dirty="0"/>
              </a:p>
            </p:txBody>
          </p:sp>
        </mc:Choice>
        <mc:Fallback xmlns="">
          <p:sp>
            <p:nvSpPr>
              <p:cNvPr id="48" name="TextBox 47">
                <a:extLst>
                  <a:ext uri="{FF2B5EF4-FFF2-40B4-BE49-F238E27FC236}">
                    <a16:creationId xmlns:a16="http://schemas.microsoft.com/office/drawing/2014/main" id="{F2E47FE4-6731-2D00-F026-C56E6140C119}"/>
                  </a:ext>
                </a:extLst>
              </p:cNvPr>
              <p:cNvSpPr txBox="1">
                <a:spLocks noRot="1" noChangeAspect="1" noMove="1" noResize="1" noEditPoints="1" noAdjustHandles="1" noChangeArrowheads="1" noChangeShapeType="1" noTextEdit="1"/>
              </p:cNvSpPr>
              <p:nvPr/>
            </p:nvSpPr>
            <p:spPr>
              <a:xfrm>
                <a:off x="23444667" y="8434177"/>
                <a:ext cx="4903469" cy="1323439"/>
              </a:xfrm>
              <a:prstGeom prst="rect">
                <a:avLst/>
              </a:prstGeom>
              <a:blipFill>
                <a:blip r:embed="rId15"/>
                <a:stretch>
                  <a:fillRect t="-2765"/>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35020D57-7319-1858-60A5-5E38AA86636C}"/>
              </a:ext>
            </a:extLst>
          </p:cNvPr>
          <p:cNvSpPr txBox="1"/>
          <p:nvPr/>
        </p:nvSpPr>
        <p:spPr>
          <a:xfrm>
            <a:off x="15482132" y="11372659"/>
            <a:ext cx="7754470" cy="1200329"/>
          </a:xfrm>
          <a:prstGeom prst="rect">
            <a:avLst/>
          </a:prstGeom>
          <a:solidFill>
            <a:srgbClr val="CCFFCC"/>
          </a:solidFill>
        </p:spPr>
        <p:txBody>
          <a:bodyPr wrap="square" lIns="91440" tIns="45720" rIns="91440" bIns="45720" rtlCol="0" anchor="t">
            <a:spAutoFit/>
          </a:bodyPr>
          <a:lstStyle/>
          <a:p>
            <a:pPr algn="ctr"/>
            <a:r>
              <a:rPr lang="en-US" sz="2400" b="1" u="sng" dirty="0">
                <a:cs typeface="Calibri"/>
              </a:rPr>
              <a:t>Novel Idea:</a:t>
            </a:r>
            <a:r>
              <a:rPr lang="en-US" sz="2400" u="sng" dirty="0">
                <a:cs typeface="Calibri"/>
              </a:rPr>
              <a:t> </a:t>
            </a:r>
            <a:r>
              <a:rPr lang="en-US" sz="2400" dirty="0">
                <a:cs typeface="Calibri"/>
              </a:rPr>
              <a:t>using Schwarz alternating method as a </a:t>
            </a:r>
            <a:r>
              <a:rPr lang="en-US" sz="2400" b="1" dirty="0">
                <a:cs typeface="Calibri"/>
              </a:rPr>
              <a:t>discretization/coupling method</a:t>
            </a:r>
            <a:r>
              <a:rPr lang="en-US" sz="2400" b="1" i="1" dirty="0">
                <a:cs typeface="Calibri"/>
              </a:rPr>
              <a:t> </a:t>
            </a:r>
            <a:r>
              <a:rPr lang="en-US" sz="2400" dirty="0">
                <a:cs typeface="Calibri"/>
              </a:rPr>
              <a:t>for solving multi-scale or multi-physics PDEs [6-8].</a:t>
            </a:r>
          </a:p>
        </p:txBody>
      </p:sp>
      <p:grpSp>
        <p:nvGrpSpPr>
          <p:cNvPr id="64" name="Group 63">
            <a:extLst>
              <a:ext uri="{FF2B5EF4-FFF2-40B4-BE49-F238E27FC236}">
                <a16:creationId xmlns:a16="http://schemas.microsoft.com/office/drawing/2014/main" id="{33726023-D4EE-B60A-BD2F-4F64442FC4B8}"/>
              </a:ext>
            </a:extLst>
          </p:cNvPr>
          <p:cNvGrpSpPr/>
          <p:nvPr/>
        </p:nvGrpSpPr>
        <p:grpSpPr>
          <a:xfrm>
            <a:off x="15308784" y="12918164"/>
            <a:ext cx="25782059" cy="4913615"/>
            <a:chOff x="15432605" y="13507735"/>
            <a:chExt cx="25782059" cy="4913615"/>
          </a:xfrm>
        </p:grpSpPr>
        <p:sp>
          <p:nvSpPr>
            <p:cNvPr id="62" name="Rectangle 61">
              <a:extLst>
                <a:ext uri="{FF2B5EF4-FFF2-40B4-BE49-F238E27FC236}">
                  <a16:creationId xmlns:a16="http://schemas.microsoft.com/office/drawing/2014/main" id="{B1BD7BEF-B5BD-16C8-3562-360095C6FF62}"/>
                </a:ext>
              </a:extLst>
            </p:cNvPr>
            <p:cNvSpPr/>
            <p:nvPr/>
          </p:nvSpPr>
          <p:spPr>
            <a:xfrm>
              <a:off x="15432605" y="13714986"/>
              <a:ext cx="8002336" cy="4706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6B2E24A9-F220-A3D4-45F5-54D2D5AC22B4}"/>
                </a:ext>
              </a:extLst>
            </p:cNvPr>
            <p:cNvGrpSpPr/>
            <p:nvPr/>
          </p:nvGrpSpPr>
          <p:grpSpPr>
            <a:xfrm>
              <a:off x="20836216" y="14562788"/>
              <a:ext cx="20378448" cy="1533200"/>
              <a:chOff x="5593989" y="9734455"/>
              <a:chExt cx="20378448" cy="153320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98EB836-DE5E-DA43-E162-3CE783C95DC0}"/>
                      </a:ext>
                    </a:extLst>
                  </p:cNvPr>
                  <p:cNvSpPr txBox="1"/>
                  <p:nvPr/>
                </p:nvSpPr>
                <p:spPr>
                  <a:xfrm>
                    <a:off x="5602178" y="10898323"/>
                    <a:ext cx="20369718" cy="369332"/>
                  </a:xfrm>
                  <a:prstGeom prst="rect">
                    <a:avLst/>
                  </a:prstGeom>
                  <a:noFill/>
                </p:spPr>
                <p:txBody>
                  <a:bodyPr wrap="square">
                    <a:spAutoFit/>
                  </a:bodyPr>
                  <a:lstStyle/>
                  <a:p>
                    <a:pPr marL="0" indent="0">
                      <a:buNone/>
                      <a:defRPr/>
                    </a:pPr>
                    <a:r>
                      <a:rPr lang="en-US" dirty="0">
                        <a:latin typeface="Calibri" pitchFamily="34" charset="0"/>
                        <a:cs typeface="Calibri" pitchFamily="34" charset="0"/>
                      </a:rPr>
                      <a:t>Time integrator for </a:t>
                    </a:r>
                    <a14:m>
                      <m:oMath xmlns:m="http://schemas.openxmlformats.org/officeDocument/2006/math">
                        <m:sSub>
                          <m:sSubPr>
                            <m:ctrlPr>
                              <a:rPr lang="en-US" i="1" smtClean="0">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2</m:t>
                            </m:r>
                          </m:sub>
                        </m:sSub>
                      </m:oMath>
                    </a14:m>
                    <a:r>
                      <a:rPr lang="en-US" dirty="0">
                        <a:cs typeface="Calibri" panose="020F0502020204030204" pitchFamily="34" charset="0"/>
                      </a:rPr>
                      <a:t> </a:t>
                    </a:r>
                    <a:endParaRPr lang="en-US" dirty="0">
                      <a:latin typeface="Calibri" pitchFamily="34" charset="0"/>
                      <a:cs typeface="Calibri" pitchFamily="34" charset="0"/>
                    </a:endParaRPr>
                  </a:p>
                </p:txBody>
              </p:sp>
            </mc:Choice>
            <mc:Fallback xmlns="">
              <p:sp>
                <p:nvSpPr>
                  <p:cNvPr id="54" name="TextBox 53">
                    <a:extLst>
                      <a:ext uri="{FF2B5EF4-FFF2-40B4-BE49-F238E27FC236}">
                        <a16:creationId xmlns:a16="http://schemas.microsoft.com/office/drawing/2014/main" id="{C98EB836-DE5E-DA43-E162-3CE783C95DC0}"/>
                      </a:ext>
                    </a:extLst>
                  </p:cNvPr>
                  <p:cNvSpPr txBox="1">
                    <a:spLocks noRot="1" noChangeAspect="1" noMove="1" noResize="1" noEditPoints="1" noAdjustHandles="1" noChangeArrowheads="1" noChangeShapeType="1" noTextEdit="1"/>
                  </p:cNvSpPr>
                  <p:nvPr/>
                </p:nvSpPr>
                <p:spPr>
                  <a:xfrm>
                    <a:off x="5602178" y="10898323"/>
                    <a:ext cx="20369718" cy="369332"/>
                  </a:xfrm>
                  <a:prstGeom prst="rect">
                    <a:avLst/>
                  </a:prstGeom>
                  <a:blipFill>
                    <a:blip r:embed="rId16"/>
                    <a:stretch>
                      <a:fillRect l="-23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71E106C-67B4-0A42-527D-7C920C4059CE}"/>
                      </a:ext>
                    </a:extLst>
                  </p:cNvPr>
                  <p:cNvSpPr txBox="1"/>
                  <p:nvPr/>
                </p:nvSpPr>
                <p:spPr>
                  <a:xfrm>
                    <a:off x="5601637" y="10267895"/>
                    <a:ext cx="20370800" cy="369332"/>
                  </a:xfrm>
                  <a:prstGeom prst="rect">
                    <a:avLst/>
                  </a:prstGeom>
                  <a:noFill/>
                </p:spPr>
                <p:txBody>
                  <a:bodyPr wrap="square">
                    <a:spAutoFit/>
                  </a:bodyPr>
                  <a:lstStyle/>
                  <a:p>
                    <a:pPr marL="0" indent="0">
                      <a:buNone/>
                      <a:defRPr/>
                    </a:pPr>
                    <a:r>
                      <a:rPr lang="en-US" dirty="0">
                        <a:latin typeface="Calibri" pitchFamily="34" charset="0"/>
                        <a:cs typeface="Calibri" pitchFamily="34" charset="0"/>
                      </a:rPr>
                      <a:t>Time integrator for </a:t>
                    </a:r>
                    <a14:m>
                      <m:oMath xmlns:m="http://schemas.openxmlformats.org/officeDocument/2006/math">
                        <m:sSub>
                          <m:sSubPr>
                            <m:ctrlPr>
                              <a:rPr lang="en-US" i="1" smtClean="0">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rPr>
                              <m:t>1</m:t>
                            </m:r>
                          </m:sub>
                        </m:sSub>
                      </m:oMath>
                    </a14:m>
                    <a:r>
                      <a:rPr lang="en-US" dirty="0">
                        <a:cs typeface="Calibri" panose="020F0502020204030204" pitchFamily="34" charset="0"/>
                      </a:rPr>
                      <a:t> </a:t>
                    </a:r>
                    <a:endParaRPr lang="en-US" baseline="-25000" dirty="0">
                      <a:latin typeface="Symbol"/>
                      <a:cs typeface="Calibri" pitchFamily="34" charset="0"/>
                    </a:endParaRPr>
                  </a:p>
                </p:txBody>
              </p:sp>
            </mc:Choice>
            <mc:Fallback xmlns="">
              <p:sp>
                <p:nvSpPr>
                  <p:cNvPr id="55" name="TextBox 54">
                    <a:extLst>
                      <a:ext uri="{FF2B5EF4-FFF2-40B4-BE49-F238E27FC236}">
                        <a16:creationId xmlns:a16="http://schemas.microsoft.com/office/drawing/2014/main" id="{471E106C-67B4-0A42-527D-7C920C4059CE}"/>
                      </a:ext>
                    </a:extLst>
                  </p:cNvPr>
                  <p:cNvSpPr txBox="1">
                    <a:spLocks noRot="1" noChangeAspect="1" noMove="1" noResize="1" noEditPoints="1" noAdjustHandles="1" noChangeArrowheads="1" noChangeShapeType="1" noTextEdit="1"/>
                  </p:cNvSpPr>
                  <p:nvPr/>
                </p:nvSpPr>
                <p:spPr>
                  <a:xfrm>
                    <a:off x="5601637" y="10267895"/>
                    <a:ext cx="20370800" cy="369332"/>
                  </a:xfrm>
                  <a:prstGeom prst="rect">
                    <a:avLst/>
                  </a:prstGeom>
                  <a:blipFill>
                    <a:blip r:embed="rId17"/>
                    <a:stretch>
                      <a:fillRect l="-269" t="-10000" b="-26667"/>
                    </a:stretch>
                  </a:blipFill>
                </p:spPr>
                <p:txBody>
                  <a:bodyPr/>
                  <a:lstStyle/>
                  <a:p>
                    <a:r>
                      <a:rPr lang="en-US">
                        <a:noFill/>
                      </a:rPr>
                      <a:t> </a:t>
                    </a:r>
                  </a:p>
                </p:txBody>
              </p:sp>
            </mc:Fallback>
          </mc:AlternateContent>
          <p:sp>
            <p:nvSpPr>
              <p:cNvPr id="56" name="Content Placeholder 2">
                <a:extLst>
                  <a:ext uri="{FF2B5EF4-FFF2-40B4-BE49-F238E27FC236}">
                    <a16:creationId xmlns:a16="http://schemas.microsoft.com/office/drawing/2014/main" id="{D3BA9484-625E-A3DE-6909-C9AB7AA9B9D4}"/>
                  </a:ext>
                </a:extLst>
              </p:cNvPr>
              <p:cNvSpPr txBox="1">
                <a:spLocks/>
              </p:cNvSpPr>
              <p:nvPr/>
            </p:nvSpPr>
            <p:spPr bwMode="auto">
              <a:xfrm>
                <a:off x="5593989" y="9734455"/>
                <a:ext cx="2675720"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a:lstStyle>
              <a:p>
                <a:pPr marL="0" indent="0">
                  <a:buNone/>
                  <a:defRPr/>
                </a:pPr>
                <a:r>
                  <a:rPr lang="en-US" sz="1800" dirty="0">
                    <a:latin typeface="Calibri" pitchFamily="34" charset="0"/>
                    <a:cs typeface="Calibri" pitchFamily="34" charset="0"/>
                  </a:rPr>
                  <a:t>Controller time stepper</a:t>
                </a:r>
              </a:p>
            </p:txBody>
          </p:sp>
        </p:grpSp>
        <p:pic>
          <p:nvPicPr>
            <p:cNvPr id="57" name="Picture 56">
              <a:extLst>
                <a:ext uri="{FF2B5EF4-FFF2-40B4-BE49-F238E27FC236}">
                  <a16:creationId xmlns:a16="http://schemas.microsoft.com/office/drawing/2014/main" id="{7A268D8A-0F1F-34A2-781C-3469FEDB6E4F}"/>
                </a:ext>
              </a:extLst>
            </p:cNvPr>
            <p:cNvPicPr>
              <a:picLocks noChangeAspect="1"/>
            </p:cNvPicPr>
            <p:nvPr/>
          </p:nvPicPr>
          <p:blipFill>
            <a:blip r:embed="rId18"/>
            <a:stretch>
              <a:fillRect/>
            </a:stretch>
          </p:blipFill>
          <p:spPr>
            <a:xfrm>
              <a:off x="16848170" y="14345414"/>
              <a:ext cx="3988046" cy="1855180"/>
            </a:xfrm>
            <a:prstGeom prst="rect">
              <a:avLst/>
            </a:prstGeom>
          </p:spPr>
        </p:pic>
        <p:pic>
          <p:nvPicPr>
            <p:cNvPr id="58" name="Picture 57">
              <a:extLst>
                <a:ext uri="{FF2B5EF4-FFF2-40B4-BE49-F238E27FC236}">
                  <a16:creationId xmlns:a16="http://schemas.microsoft.com/office/drawing/2014/main" id="{3B5359E5-7E3B-9BA5-7F57-B9568CC26DC9}"/>
                </a:ext>
              </a:extLst>
            </p:cNvPr>
            <p:cNvPicPr>
              <a:picLocks noChangeAspect="1"/>
            </p:cNvPicPr>
            <p:nvPr/>
          </p:nvPicPr>
          <p:blipFill>
            <a:blip r:embed="rId19"/>
            <a:stretch>
              <a:fillRect/>
            </a:stretch>
          </p:blipFill>
          <p:spPr>
            <a:xfrm>
              <a:off x="15597700" y="14298340"/>
              <a:ext cx="1132884" cy="2035507"/>
            </a:xfrm>
            <a:prstGeom prst="rect">
              <a:avLst/>
            </a:prstGeom>
          </p:spPr>
        </p:pic>
        <p:pic>
          <p:nvPicPr>
            <p:cNvPr id="59" name="Picture 58">
              <a:extLst>
                <a:ext uri="{FF2B5EF4-FFF2-40B4-BE49-F238E27FC236}">
                  <a16:creationId xmlns:a16="http://schemas.microsoft.com/office/drawing/2014/main" id="{8BA5A4DF-AC6B-126D-D0C1-D6668A975920}"/>
                </a:ext>
              </a:extLst>
            </p:cNvPr>
            <p:cNvPicPr>
              <a:picLocks noChangeAspect="1"/>
            </p:cNvPicPr>
            <p:nvPr/>
          </p:nvPicPr>
          <p:blipFill>
            <a:blip r:embed="rId20"/>
            <a:stretch>
              <a:fillRect/>
            </a:stretch>
          </p:blipFill>
          <p:spPr>
            <a:xfrm>
              <a:off x="15556354" y="16859409"/>
              <a:ext cx="4485392" cy="1321453"/>
            </a:xfrm>
            <a:prstGeom prst="rect">
              <a:avLst/>
            </a:prstGeom>
          </p:spPr>
        </p:pic>
        <p:sp>
          <p:nvSpPr>
            <p:cNvPr id="60" name="Rectangle 59">
              <a:extLst>
                <a:ext uri="{FF2B5EF4-FFF2-40B4-BE49-F238E27FC236}">
                  <a16:creationId xmlns:a16="http://schemas.microsoft.com/office/drawing/2014/main" id="{091FFFAA-83B9-9F6C-5554-98275BB1F75C}"/>
                </a:ext>
              </a:extLst>
            </p:cNvPr>
            <p:cNvSpPr/>
            <p:nvPr/>
          </p:nvSpPr>
          <p:spPr>
            <a:xfrm>
              <a:off x="20165495" y="16653105"/>
              <a:ext cx="2923105" cy="1446550"/>
            </a:xfrm>
            <a:prstGeom prst="rect">
              <a:avLst/>
            </a:prstGeom>
            <a:solidFill>
              <a:srgbClr val="CCCCFF"/>
            </a:solidFill>
          </p:spPr>
          <p:txBody>
            <a:bodyPr wrap="square">
              <a:spAutoFit/>
            </a:bodyPr>
            <a:lstStyle/>
            <a:p>
              <a:pPr algn="ctr">
                <a:defRPr/>
              </a:pPr>
              <a:r>
                <a:rPr lang="en-US" sz="2200" dirty="0">
                  <a:cs typeface="Calibri" pitchFamily="34" charset="0"/>
                </a:rPr>
                <a:t>Can use </a:t>
              </a:r>
              <a:r>
                <a:rPr lang="en-US" sz="2200" b="1" i="1" dirty="0">
                  <a:cs typeface="Calibri" pitchFamily="34" charset="0"/>
                </a:rPr>
                <a:t>different integrators </a:t>
              </a:r>
              <a:r>
                <a:rPr lang="en-US" sz="2200" dirty="0">
                  <a:cs typeface="Calibri" pitchFamily="34" charset="0"/>
                </a:rPr>
                <a:t>with </a:t>
              </a:r>
              <a:r>
                <a:rPr lang="en-US" sz="2200" b="1" i="1" dirty="0">
                  <a:cs typeface="Calibri" pitchFamily="34" charset="0"/>
                </a:rPr>
                <a:t>different time steps</a:t>
              </a:r>
              <a:r>
                <a:rPr lang="en-US" sz="2200" dirty="0">
                  <a:cs typeface="Calibri" pitchFamily="34" charset="0"/>
                </a:rPr>
                <a:t> within each domain!</a:t>
              </a:r>
            </a:p>
          </p:txBody>
        </p:sp>
        <p:sp>
          <p:nvSpPr>
            <p:cNvPr id="52" name="TextBox 51">
              <a:extLst>
                <a:ext uri="{FF2B5EF4-FFF2-40B4-BE49-F238E27FC236}">
                  <a16:creationId xmlns:a16="http://schemas.microsoft.com/office/drawing/2014/main" id="{F1AD5BDB-B8E6-AFF4-4616-6F7596B876CA}"/>
                </a:ext>
              </a:extLst>
            </p:cNvPr>
            <p:cNvSpPr txBox="1"/>
            <p:nvPr/>
          </p:nvSpPr>
          <p:spPr>
            <a:xfrm>
              <a:off x="16998482" y="13507735"/>
              <a:ext cx="5007224" cy="461665"/>
            </a:xfrm>
            <a:prstGeom prst="rect">
              <a:avLst/>
            </a:prstGeom>
            <a:solidFill>
              <a:schemeClr val="bg1"/>
            </a:solidFill>
            <a:ln w="19050">
              <a:solidFill>
                <a:srgbClr val="0070C0"/>
              </a:solidFill>
            </a:ln>
          </p:spPr>
          <p:txBody>
            <a:bodyPr wrap="square" rtlCol="0">
              <a:spAutoFit/>
            </a:bodyPr>
            <a:lstStyle/>
            <a:p>
              <a:pPr algn="ctr"/>
              <a:r>
                <a:rPr lang="en-US" sz="2400" b="1" dirty="0">
                  <a:solidFill>
                    <a:srgbClr val="0070C0"/>
                  </a:solidFill>
                  <a:cs typeface="Calibri" panose="020F0502020204030204" pitchFamily="34" charset="0"/>
                </a:rPr>
                <a:t>Schwarz Algorithm for Dynamics</a:t>
              </a:r>
            </a:p>
          </p:txBody>
        </p:sp>
      </p:grpSp>
      <p:sp>
        <p:nvSpPr>
          <p:cNvPr id="63" name="TextBox 62">
            <a:extLst>
              <a:ext uri="{FF2B5EF4-FFF2-40B4-BE49-F238E27FC236}">
                <a16:creationId xmlns:a16="http://schemas.microsoft.com/office/drawing/2014/main" id="{8668079F-D785-A760-AB42-C079DF958D79}"/>
              </a:ext>
            </a:extLst>
          </p:cNvPr>
          <p:cNvSpPr txBox="1"/>
          <p:nvPr/>
        </p:nvSpPr>
        <p:spPr>
          <a:xfrm>
            <a:off x="23660879" y="15744276"/>
            <a:ext cx="4816429" cy="1938992"/>
          </a:xfrm>
          <a:prstGeom prst="rect">
            <a:avLst/>
          </a:prstGeom>
          <a:solidFill>
            <a:schemeClr val="accent4">
              <a:lumMod val="20000"/>
              <a:lumOff val="80000"/>
            </a:schemeClr>
          </a:solidFill>
        </p:spPr>
        <p:txBody>
          <a:bodyPr wrap="square" rtlCol="0">
            <a:spAutoFit/>
          </a:bodyPr>
          <a:lstStyle/>
          <a:p>
            <a:pPr algn="ctr"/>
            <a:r>
              <a:rPr lang="en-US" sz="2400" b="1" u="sng" dirty="0"/>
              <a:t>Vision:</a:t>
            </a:r>
            <a:r>
              <a:rPr lang="en-US" sz="2400" dirty="0"/>
              <a:t> create a </a:t>
            </a:r>
            <a:r>
              <a:rPr lang="en-US" sz="2400" b="1" i="1" dirty="0"/>
              <a:t>“plug-and-play” framework</a:t>
            </a:r>
            <a:r>
              <a:rPr lang="en-US" sz="2400" dirty="0"/>
              <a:t> for arbitrary </a:t>
            </a:r>
            <a:r>
              <a:rPr lang="en-US" sz="2400" b="1" i="1" dirty="0"/>
              <a:t>mixing</a:t>
            </a:r>
            <a:r>
              <a:rPr lang="en-US" sz="2400" dirty="0"/>
              <a:t> and </a:t>
            </a:r>
            <a:r>
              <a:rPr lang="en-US" sz="2400" b="1" i="1" dirty="0"/>
              <a:t>matching</a:t>
            </a:r>
            <a:r>
              <a:rPr lang="en-US" sz="2400" dirty="0"/>
              <a:t> of </a:t>
            </a:r>
            <a:r>
              <a:rPr lang="en-US" sz="2400" b="1" i="1" dirty="0"/>
              <a:t>conventional</a:t>
            </a:r>
            <a:r>
              <a:rPr lang="en-US" sz="2400" dirty="0"/>
              <a:t> and </a:t>
            </a:r>
            <a:r>
              <a:rPr lang="en-US" sz="2400" b="1" i="1" dirty="0"/>
              <a:t>data-driven models </a:t>
            </a:r>
            <a:r>
              <a:rPr lang="en-US" sz="2400" dirty="0"/>
              <a:t>following a domain decomposition (DD).</a:t>
            </a:r>
          </a:p>
        </p:txBody>
      </p:sp>
      <p:sp>
        <p:nvSpPr>
          <p:cNvPr id="65" name="TextBox 64">
            <a:extLst>
              <a:ext uri="{FF2B5EF4-FFF2-40B4-BE49-F238E27FC236}">
                <a16:creationId xmlns:a16="http://schemas.microsoft.com/office/drawing/2014/main" id="{FF237EB9-EBAB-5617-DBD4-59263088811F}"/>
              </a:ext>
            </a:extLst>
          </p:cNvPr>
          <p:cNvSpPr txBox="1"/>
          <p:nvPr/>
        </p:nvSpPr>
        <p:spPr>
          <a:xfrm>
            <a:off x="15482132" y="18615819"/>
            <a:ext cx="12655066" cy="3539430"/>
          </a:xfrm>
          <a:prstGeom prst="rect">
            <a:avLst/>
          </a:prstGeom>
          <a:solidFill>
            <a:schemeClr val="bg1"/>
          </a:solidFill>
          <a:ln>
            <a:solidFill>
              <a:schemeClr val="tx1"/>
            </a:solidFill>
          </a:ln>
        </p:spPr>
        <p:txBody>
          <a:bodyPr wrap="square" rtlCol="0">
            <a:spAutoFit/>
          </a:bodyPr>
          <a:lstStyle/>
          <a:p>
            <a:endParaRPr lang="en-US" sz="400" dirty="0"/>
          </a:p>
          <a:p>
            <a:endParaRPr lang="en-US" sz="400" dirty="0"/>
          </a:p>
          <a:p>
            <a:pPr marL="742950" lvl="1" indent="-285750">
              <a:buFont typeface="Arial" panose="020B0604020202020204" pitchFamily="34" charset="0"/>
              <a:buChar char="•"/>
            </a:pPr>
            <a:r>
              <a:rPr lang="en-US" sz="2400" dirty="0"/>
              <a:t>Can handle both </a:t>
            </a:r>
            <a:r>
              <a:rPr lang="en-US" sz="2400" b="1" dirty="0"/>
              <a:t>overlapping</a:t>
            </a:r>
            <a:r>
              <a:rPr lang="en-US" sz="2400" dirty="0"/>
              <a:t> or </a:t>
            </a:r>
            <a:r>
              <a:rPr lang="en-US" sz="2400" b="1" dirty="0"/>
              <a:t>non-overlapping</a:t>
            </a:r>
            <a:r>
              <a:rPr lang="en-US" sz="2400" dirty="0"/>
              <a:t> DDs</a:t>
            </a:r>
          </a:p>
          <a:p>
            <a:pPr marL="742950" lvl="1" indent="-285750">
              <a:buFont typeface="Arial" panose="020B0604020202020204" pitchFamily="34" charset="0"/>
              <a:buChar char="•"/>
            </a:pPr>
            <a:r>
              <a:rPr lang="en-US" sz="2400" dirty="0"/>
              <a:t>Can couple </a:t>
            </a:r>
            <a:r>
              <a:rPr lang="en-US" sz="2400" b="1" dirty="0"/>
              <a:t>arbitrary combinations </a:t>
            </a:r>
            <a:r>
              <a:rPr lang="en-US" sz="2400" dirty="0"/>
              <a:t>of ROMs and FOMs</a:t>
            </a:r>
          </a:p>
          <a:p>
            <a:pPr marL="742950" lvl="1" indent="-285750">
              <a:buFont typeface="Arial" panose="020B0604020202020204" pitchFamily="34" charset="0"/>
              <a:buChar char="•"/>
            </a:pPr>
            <a:r>
              <a:rPr lang="en-US" sz="2400" b="1" dirty="0"/>
              <a:t>Iterative</a:t>
            </a:r>
            <a:r>
              <a:rPr lang="en-US" sz="2400" dirty="0"/>
              <a:t> formulation (less intrusive to implement but can require more CPU time)</a:t>
            </a:r>
          </a:p>
          <a:p>
            <a:pPr marL="742950" lvl="1" indent="-285750">
              <a:buFont typeface="Arial" panose="020B0604020202020204" pitchFamily="34" charset="0"/>
              <a:buChar char="•"/>
            </a:pPr>
            <a:r>
              <a:rPr lang="en-US" sz="2400" dirty="0"/>
              <a:t>Can couple </a:t>
            </a:r>
            <a:r>
              <a:rPr lang="en-US" sz="2400" b="1" dirty="0"/>
              <a:t>different mesh resolutions </a:t>
            </a:r>
            <a:r>
              <a:rPr lang="en-US" sz="2400" dirty="0"/>
              <a:t>and </a:t>
            </a:r>
            <a:r>
              <a:rPr lang="en-US" sz="2400" b="1" dirty="0"/>
              <a:t>element types </a:t>
            </a:r>
            <a:endParaRPr lang="en-US" sz="2400" dirty="0"/>
          </a:p>
          <a:p>
            <a:pPr marL="742950" lvl="1" indent="-285750">
              <a:buFont typeface="Arial" panose="020B0604020202020204" pitchFamily="34" charset="0"/>
              <a:buChar char="•"/>
            </a:pPr>
            <a:r>
              <a:rPr lang="en-US" sz="2400" dirty="0"/>
              <a:t>Allows the use of </a:t>
            </a:r>
            <a:r>
              <a:rPr lang="en-US" sz="2400" b="1" dirty="0"/>
              <a:t>different time-integrators </a:t>
            </a:r>
            <a:r>
              <a:rPr lang="en-US" sz="2400" dirty="0"/>
              <a:t>with </a:t>
            </a:r>
            <a:r>
              <a:rPr lang="en-US" sz="2400" b="1" dirty="0"/>
              <a:t>different time-steps </a:t>
            </a:r>
            <a:r>
              <a:rPr lang="en-US" sz="2400" dirty="0"/>
              <a:t>in different subdomains</a:t>
            </a:r>
          </a:p>
          <a:p>
            <a:pPr marL="742950" lvl="1" indent="-285750">
              <a:buFont typeface="Arial" panose="020B0604020202020204" pitchFamily="34" charset="0"/>
              <a:buChar char="•"/>
            </a:pPr>
            <a:r>
              <a:rPr lang="en-US" sz="2400" b="1" dirty="0"/>
              <a:t>No interface bases </a:t>
            </a:r>
            <a:r>
              <a:rPr lang="en-US" sz="2400" dirty="0"/>
              <a:t>are required in ROM-ROM and ROM-FOM couplings</a:t>
            </a:r>
          </a:p>
          <a:p>
            <a:pPr marL="742950" lvl="1" indent="-285750">
              <a:buFont typeface="Arial" panose="020B0604020202020204" pitchFamily="34" charset="0"/>
              <a:buChar char="•"/>
            </a:pPr>
            <a:r>
              <a:rPr lang="en-US" sz="2400" dirty="0"/>
              <a:t>Requires </a:t>
            </a:r>
            <a:r>
              <a:rPr lang="en-US" sz="2400" b="1" dirty="0"/>
              <a:t>sequential subdomain solves</a:t>
            </a:r>
            <a:r>
              <a:rPr lang="en-US" sz="2400" dirty="0"/>
              <a:t> in multiplicative Schwarz variant</a:t>
            </a:r>
          </a:p>
          <a:p>
            <a:pPr marL="1200150" lvl="2" indent="-285750">
              <a:buFont typeface="Wingdings" panose="05000000000000000000" pitchFamily="2" charset="2"/>
              <a:buChar char="Ø"/>
            </a:pPr>
            <a:r>
              <a:rPr lang="en-US" sz="2400" b="1" dirty="0"/>
              <a:t>Concurrent</a:t>
            </a:r>
            <a:r>
              <a:rPr lang="en-US" sz="2400" dirty="0"/>
              <a:t> subdomain solves possible with </a:t>
            </a:r>
            <a:r>
              <a:rPr lang="en-US" sz="2400" b="1" dirty="0"/>
              <a:t>additive Schwarz </a:t>
            </a:r>
            <a:r>
              <a:rPr lang="en-US" sz="2400" dirty="0"/>
              <a:t>variant</a:t>
            </a:r>
          </a:p>
          <a:p>
            <a:pPr marL="800100" lvl="1" indent="-342900">
              <a:buFont typeface="Arial" panose="020B0604020202020204" pitchFamily="34" charset="0"/>
              <a:buChar char="•"/>
            </a:pPr>
            <a:r>
              <a:rPr lang="en-US" sz="2400" dirty="0"/>
              <a:t>Possesses </a:t>
            </a:r>
            <a:r>
              <a:rPr lang="en-US" sz="2400" b="1" dirty="0"/>
              <a:t>theoretical</a:t>
            </a:r>
            <a:r>
              <a:rPr lang="en-US" sz="2400" dirty="0"/>
              <a:t> convergence properties/guarantees [6-7].</a:t>
            </a:r>
          </a:p>
        </p:txBody>
      </p:sp>
      <p:sp>
        <p:nvSpPr>
          <p:cNvPr id="67" name="TextBox 66">
            <a:extLst>
              <a:ext uri="{FF2B5EF4-FFF2-40B4-BE49-F238E27FC236}">
                <a16:creationId xmlns:a16="http://schemas.microsoft.com/office/drawing/2014/main" id="{A996C7E9-DD72-8C5A-DBBB-B26A245DC6B9}"/>
              </a:ext>
            </a:extLst>
          </p:cNvPr>
          <p:cNvSpPr txBox="1"/>
          <p:nvPr/>
        </p:nvSpPr>
        <p:spPr>
          <a:xfrm>
            <a:off x="18407151" y="18273963"/>
            <a:ext cx="7162165" cy="472700"/>
          </a:xfrm>
          <a:prstGeom prst="rect">
            <a:avLst/>
          </a:prstGeom>
          <a:solidFill>
            <a:schemeClr val="bg1"/>
          </a:solidFill>
          <a:ln>
            <a:solidFill>
              <a:srgbClr val="0070C0"/>
            </a:solidFill>
          </a:ln>
        </p:spPr>
        <p:txBody>
          <a:bodyPr wrap="square">
            <a:spAutoFit/>
          </a:bodyPr>
          <a:lstStyle/>
          <a:p>
            <a:pPr algn="ctr"/>
            <a:r>
              <a:rPr lang="en-US" sz="2400" b="1" dirty="0">
                <a:solidFill>
                  <a:schemeClr val="accent1"/>
                </a:solidFill>
              </a:rPr>
              <a:t>Key Features of Alternating Schwarz-Based Coupling</a:t>
            </a:r>
          </a:p>
        </p:txBody>
      </p:sp>
      <p:sp>
        <p:nvSpPr>
          <p:cNvPr id="69" name="TextBox 68">
            <a:extLst>
              <a:ext uri="{FF2B5EF4-FFF2-40B4-BE49-F238E27FC236}">
                <a16:creationId xmlns:a16="http://schemas.microsoft.com/office/drawing/2014/main" id="{CA1CECE1-0607-1182-CD1F-E728A54FC720}"/>
              </a:ext>
            </a:extLst>
          </p:cNvPr>
          <p:cNvSpPr txBox="1"/>
          <p:nvPr/>
        </p:nvSpPr>
        <p:spPr>
          <a:xfrm>
            <a:off x="15268020" y="23320002"/>
            <a:ext cx="10301296" cy="461665"/>
          </a:xfrm>
          <a:prstGeom prst="rect">
            <a:avLst/>
          </a:prstGeom>
          <a:noFill/>
        </p:spPr>
        <p:txBody>
          <a:bodyPr wrap="square" rtlCol="0">
            <a:spAutoFit/>
          </a:bodyPr>
          <a:lstStyle/>
          <a:p>
            <a:r>
              <a:rPr lang="en-US" sz="2400" b="1" dirty="0">
                <a:solidFill>
                  <a:schemeClr val="accent1"/>
                </a:solidFill>
              </a:rPr>
              <a:t>Model problem: </a:t>
            </a:r>
            <a:r>
              <a:rPr lang="en-US" sz="2400" dirty="0"/>
              <a:t>Riemann problem for the </a:t>
            </a:r>
            <a:r>
              <a:rPr lang="en-US" sz="2400" b="1" dirty="0"/>
              <a:t>2D unsteady Euler equations</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80B3FEA-BC24-0DCE-33CD-0471B7C500CE}"/>
                  </a:ext>
                </a:extLst>
              </p:cNvPr>
              <p:cNvSpPr txBox="1"/>
              <p:nvPr/>
            </p:nvSpPr>
            <p:spPr>
              <a:xfrm>
                <a:off x="16706902" y="24079687"/>
                <a:ext cx="6074612" cy="13096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rPr>
                            <m:t>𝜕</m:t>
                          </m:r>
                        </m:num>
                        <m:den>
                          <m:r>
                            <a:rPr lang="en-US" sz="2200" i="1" smtClean="0">
                              <a:latin typeface="Cambria Math" panose="02040503050406030204" pitchFamily="18" charset="0"/>
                            </a:rPr>
                            <m:t>𝜕</m:t>
                          </m:r>
                          <m:r>
                            <a:rPr lang="en-US" sz="2200" b="0" i="1" smtClean="0">
                              <a:latin typeface="Cambria Math" panose="02040503050406030204" pitchFamily="18" charset="0"/>
                            </a:rPr>
                            <m:t>𝑡</m:t>
                          </m:r>
                        </m:den>
                      </m:f>
                      <m:d>
                        <m:dPr>
                          <m:ctrlPr>
                            <a:rPr lang="en-US" sz="2200" i="1" smtClean="0">
                              <a:latin typeface="Cambria Math" panose="02040503050406030204" pitchFamily="18" charset="0"/>
                            </a:rPr>
                          </m:ctrlPr>
                        </m:dPr>
                        <m:e>
                          <m:m>
                            <m:mPr>
                              <m:mcs>
                                <m:mc>
                                  <m:mcPr>
                                    <m:count m:val="1"/>
                                    <m:mcJc m:val="center"/>
                                  </m:mcPr>
                                </m:mc>
                              </m:mcs>
                              <m:ctrlPr>
                                <a:rPr lang="en-US" sz="2200" i="1" smtClean="0">
                                  <a:latin typeface="Cambria Math" panose="02040503050406030204" pitchFamily="18" charset="0"/>
                                </a:rPr>
                              </m:ctrlPr>
                            </m:mPr>
                            <m:mr>
                              <m:e>
                                <m:r>
                                  <m:rPr>
                                    <m:brk m:alnAt="7"/>
                                  </m:rPr>
                                  <a:rPr lang="en-US" sz="2200" b="0" i="1" smtClean="0">
                                    <a:latin typeface="Cambria Math" panose="02040503050406030204" pitchFamily="18" charset="0"/>
                                    <a:ea typeface="Cambria Math" panose="02040503050406030204" pitchFamily="18" charset="0"/>
                                  </a:rPr>
                                  <m:t>𝜌</m:t>
                                </m:r>
                              </m:e>
                            </m:mr>
                            <m:mr>
                              <m:e>
                                <m:r>
                                  <m:rPr>
                                    <m:brk m:alnAt="7"/>
                                  </m:rPr>
                                  <a:rPr lang="en-US" sz="2200" i="1">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𝑢</m:t>
                                </m:r>
                              </m:e>
                            </m:mr>
                            <m:mr>
                              <m:e>
                                <m:eqArr>
                                  <m:eqArrPr>
                                    <m:ctrlPr>
                                      <a:rPr lang="en-US" sz="2200" i="1" smtClean="0">
                                        <a:latin typeface="Cambria Math" panose="02040503050406030204" pitchFamily="18" charset="0"/>
                                      </a:rPr>
                                    </m:ctrlPr>
                                  </m:eqArrPr>
                                  <m:e>
                                    <m:r>
                                      <m:rPr>
                                        <m:brk m:alnAt="7"/>
                                      </m:rPr>
                                      <a:rPr lang="en-US" sz="2200" i="1">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𝑣</m:t>
                                    </m:r>
                                  </m:e>
                                  <m:e>
                                    <m:r>
                                      <m:rPr>
                                        <m:brk m:alnAt="7"/>
                                      </m:rPr>
                                      <a:rPr lang="en-US" sz="2200" i="1">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𝐸</m:t>
                                    </m:r>
                                  </m:e>
                                </m:eqArr>
                              </m:e>
                            </m:mr>
                          </m:m>
                        </m:e>
                      </m:d>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m:t>
                          </m:r>
                        </m:num>
                        <m:den>
                          <m:r>
                            <a:rPr lang="en-US" sz="2200" i="1">
                              <a:latin typeface="Cambria Math" panose="02040503050406030204" pitchFamily="18" charset="0"/>
                            </a:rPr>
                            <m:t>𝜕</m:t>
                          </m:r>
                          <m:r>
                            <a:rPr lang="en-US" sz="2200" b="0" i="1" smtClean="0">
                              <a:latin typeface="Cambria Math" panose="02040503050406030204" pitchFamily="18" charset="0"/>
                            </a:rPr>
                            <m:t>𝑥</m:t>
                          </m:r>
                        </m:den>
                      </m:f>
                      <m:d>
                        <m:dPr>
                          <m:ctrlPr>
                            <a:rPr lang="en-US" sz="2200" i="1">
                              <a:latin typeface="Cambria Math" panose="02040503050406030204" pitchFamily="18" charset="0"/>
                            </a:rPr>
                          </m:ctrlPr>
                        </m:dPr>
                        <m:e>
                          <m:m>
                            <m:mPr>
                              <m:mcs>
                                <m:mc>
                                  <m:mcPr>
                                    <m:count m:val="1"/>
                                    <m:mcJc m:val="center"/>
                                  </m:mcPr>
                                </m:mc>
                              </m:mcs>
                              <m:ctrlPr>
                                <a:rPr lang="en-US" sz="2200" i="1" smtClean="0">
                                  <a:latin typeface="Cambria Math" panose="02040503050406030204" pitchFamily="18" charset="0"/>
                                </a:rPr>
                              </m:ctrlPr>
                            </m:mPr>
                            <m:mr>
                              <m:e>
                                <m:r>
                                  <m:rPr>
                                    <m:brk m:alnAt="7"/>
                                  </m:rPr>
                                  <a:rPr lang="en-US" sz="2200" i="1">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𝑢</m:t>
                                </m:r>
                              </m:e>
                            </m:mr>
                            <m:mr>
                              <m:e>
                                <m:r>
                                  <m:rPr>
                                    <m:brk m:alnAt="7"/>
                                  </m:rPr>
                                  <a:rPr lang="en-US" sz="2200" i="1">
                                    <a:latin typeface="Cambria Math" panose="02040503050406030204" pitchFamily="18" charset="0"/>
                                    <a:ea typeface="Cambria Math" panose="02040503050406030204" pitchFamily="18" charset="0"/>
                                  </a:rPr>
                                  <m:t>𝜌</m:t>
                                </m:r>
                                <m:sSup>
                                  <m:sSupPr>
                                    <m:ctrlPr>
                                      <a:rPr lang="en-US" sz="220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𝑢</m:t>
                                    </m:r>
                                  </m:e>
                                  <m:sup>
                                    <m:r>
                                      <a:rPr lang="en-US" sz="2200" b="0" i="1" smtClean="0">
                                        <a:latin typeface="Cambria Math" panose="02040503050406030204" pitchFamily="18" charset="0"/>
                                        <a:ea typeface="Cambria Math" panose="02040503050406030204" pitchFamily="18" charset="0"/>
                                      </a:rPr>
                                      <m:t>2</m:t>
                                    </m:r>
                                  </m:sup>
                                </m:sSup>
                                <m:r>
                                  <m:rPr>
                                    <m:brk m:alnAt="7"/>
                                  </m:rP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𝑝</m:t>
                                </m:r>
                              </m:e>
                            </m:mr>
                            <m:mr>
                              <m:e>
                                <m:eqArr>
                                  <m:eqArrPr>
                                    <m:ctrlPr>
                                      <a:rPr lang="en-US" sz="2200" i="1">
                                        <a:latin typeface="Cambria Math" panose="02040503050406030204" pitchFamily="18" charset="0"/>
                                      </a:rPr>
                                    </m:ctrlPr>
                                  </m:eqArrPr>
                                  <m:e>
                                    <m:r>
                                      <m:rPr>
                                        <m:brk m:alnAt="7"/>
                                      </m:rPr>
                                      <a:rPr lang="en-US" sz="2200" i="1">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𝑢</m:t>
                                    </m:r>
                                    <m:r>
                                      <a:rPr lang="en-US" sz="2200" i="1">
                                        <a:latin typeface="Cambria Math" panose="02040503050406030204" pitchFamily="18" charset="0"/>
                                        <a:ea typeface="Cambria Math" panose="02040503050406030204" pitchFamily="18" charset="0"/>
                                      </a:rPr>
                                      <m:t>𝑣</m:t>
                                    </m:r>
                                  </m:e>
                                  <m:e>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𝐸</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𝑝</m:t>
                                        </m:r>
                                      </m:e>
                                    </m:d>
                                    <m:r>
                                      <a:rPr lang="en-US" sz="2200" b="0" i="1" smtClean="0">
                                        <a:latin typeface="Cambria Math" panose="02040503050406030204" pitchFamily="18" charset="0"/>
                                        <a:ea typeface="Cambria Math" panose="02040503050406030204" pitchFamily="18" charset="0"/>
                                      </a:rPr>
                                      <m:t>𝑢</m:t>
                                    </m:r>
                                  </m:e>
                                </m:eqArr>
                              </m:e>
                            </m:mr>
                          </m:m>
                        </m:e>
                      </m:d>
                      <m:r>
                        <a:rPr lang="en-US" sz="2200" b="0" i="1" smtClean="0">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m:t>
                          </m:r>
                        </m:num>
                        <m:den>
                          <m:r>
                            <a:rPr lang="en-US" sz="2200" i="1">
                              <a:latin typeface="Cambria Math" panose="02040503050406030204" pitchFamily="18" charset="0"/>
                            </a:rPr>
                            <m:t>𝜕</m:t>
                          </m:r>
                          <m:r>
                            <a:rPr lang="en-US" sz="2200" b="0" i="1" smtClean="0">
                              <a:latin typeface="Cambria Math" panose="02040503050406030204" pitchFamily="18" charset="0"/>
                            </a:rPr>
                            <m:t>𝑦</m:t>
                          </m:r>
                        </m:den>
                      </m:f>
                      <m:d>
                        <m:dPr>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r>
                                  <m:rPr>
                                    <m:brk m:alnAt="7"/>
                                  </m:rPr>
                                  <a:rPr lang="en-US" sz="2200" i="1">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𝑣</m:t>
                                </m:r>
                              </m:e>
                            </m:mr>
                            <m:mr>
                              <m:e>
                                <m:r>
                                  <m:rPr>
                                    <m:brk m:alnAt="7"/>
                                  </m:rPr>
                                  <a:rPr lang="en-US" sz="2200" i="1">
                                    <a:latin typeface="Cambria Math" panose="02040503050406030204" pitchFamily="18" charset="0"/>
                                    <a:ea typeface="Cambria Math" panose="02040503050406030204" pitchFamily="18" charset="0"/>
                                  </a:rPr>
                                  <m:t>𝜌</m:t>
                                </m:r>
                                <m:r>
                                  <a:rPr lang="en-US" sz="2200" i="1">
                                    <a:latin typeface="Cambria Math" panose="02040503050406030204" pitchFamily="18" charset="0"/>
                                    <a:ea typeface="Cambria Math" panose="02040503050406030204" pitchFamily="18" charset="0"/>
                                  </a:rPr>
                                  <m:t>𝑢𝑣</m:t>
                                </m:r>
                              </m:e>
                            </m:mr>
                            <m:mr>
                              <m:e>
                                <m:eqArr>
                                  <m:eqArrPr>
                                    <m:ctrlPr>
                                      <a:rPr lang="en-US" sz="2200" i="1">
                                        <a:latin typeface="Cambria Math" panose="02040503050406030204" pitchFamily="18" charset="0"/>
                                      </a:rPr>
                                    </m:ctrlPr>
                                  </m:eqArrPr>
                                  <m:e>
                                    <m:r>
                                      <m:rPr>
                                        <m:brk m:alnAt="7"/>
                                      </m:rPr>
                                      <a:rPr lang="en-US" sz="2200" i="1">
                                        <a:latin typeface="Cambria Math" panose="02040503050406030204" pitchFamily="18" charset="0"/>
                                        <a:ea typeface="Cambria Math" panose="02040503050406030204" pitchFamily="18" charset="0"/>
                                      </a:rPr>
                                      <m:t>𝜌</m:t>
                                    </m:r>
                                    <m:sSup>
                                      <m:sSupPr>
                                        <m:ctrlPr>
                                          <a:rPr lang="en-US" sz="2200" i="1">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𝑣</m:t>
                                        </m:r>
                                      </m:e>
                                      <m:sup>
                                        <m:r>
                                          <a:rPr lang="en-US" sz="2200" i="1">
                                            <a:latin typeface="Cambria Math" panose="02040503050406030204" pitchFamily="18" charset="0"/>
                                            <a:ea typeface="Cambria Math" panose="02040503050406030204" pitchFamily="18" charset="0"/>
                                          </a:rPr>
                                          <m:t>2</m:t>
                                        </m:r>
                                      </m:sup>
                                    </m:sSup>
                                    <m:r>
                                      <m:rPr>
                                        <m:brk m:alnAt="7"/>
                                      </m:rP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m:t>
                                    </m:r>
                                  </m:e>
                                  <m:e>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𝐸</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m:t>
                                        </m:r>
                                      </m:e>
                                    </m:d>
                                    <m:r>
                                      <a:rPr lang="en-US" sz="2200" b="0" i="1" smtClean="0">
                                        <a:latin typeface="Cambria Math" panose="02040503050406030204" pitchFamily="18" charset="0"/>
                                        <a:ea typeface="Cambria Math" panose="02040503050406030204" pitchFamily="18" charset="0"/>
                                      </a:rPr>
                                      <m:t>𝑣</m:t>
                                    </m:r>
                                  </m:e>
                                </m:eqArr>
                              </m:e>
                            </m:mr>
                          </m:m>
                        </m:e>
                      </m:d>
                      <m:r>
                        <a:rPr lang="en-US" sz="2200" b="0"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𝟎</m:t>
                      </m:r>
                      <m:r>
                        <a:rPr lang="en-US" sz="2200" b="1"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70" name="TextBox 69">
                <a:extLst>
                  <a:ext uri="{FF2B5EF4-FFF2-40B4-BE49-F238E27FC236}">
                    <a16:creationId xmlns:a16="http://schemas.microsoft.com/office/drawing/2014/main" id="{B80B3FEA-BC24-0DCE-33CD-0471B7C500CE}"/>
                  </a:ext>
                </a:extLst>
              </p:cNvPr>
              <p:cNvSpPr txBox="1">
                <a:spLocks noRot="1" noChangeAspect="1" noMove="1" noResize="1" noEditPoints="1" noAdjustHandles="1" noChangeArrowheads="1" noChangeShapeType="1" noTextEdit="1"/>
              </p:cNvSpPr>
              <p:nvPr/>
            </p:nvSpPr>
            <p:spPr>
              <a:xfrm>
                <a:off x="16706902" y="24079687"/>
                <a:ext cx="6074612" cy="1309654"/>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091EFC8-A5E8-6017-1B1E-8F687F6C0D73}"/>
                  </a:ext>
                </a:extLst>
              </p:cNvPr>
              <p:cNvSpPr txBox="1"/>
              <p:nvPr/>
            </p:nvSpPr>
            <p:spPr>
              <a:xfrm>
                <a:off x="22873983" y="24293637"/>
                <a:ext cx="5355771" cy="853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𝛾</m:t>
                      </m:r>
                      <m:r>
                        <a:rPr lang="en-US" sz="2200" b="0" i="1" smtClean="0">
                          <a:latin typeface="Cambria Math" panose="02040503050406030204" pitchFamily="18" charset="0"/>
                          <a:ea typeface="Cambria Math" panose="02040503050406030204" pitchFamily="18" charset="0"/>
                        </a:rPr>
                        <m:t>−1)</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𝐸</m:t>
                          </m:r>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r>
                                <a:rPr lang="en-US" sz="2200" b="0" i="1" smtClean="0">
                                  <a:latin typeface="Cambria Math" panose="02040503050406030204" pitchFamily="18" charset="0"/>
                                  <a:ea typeface="Cambria Math" panose="02040503050406030204" pitchFamily="18" charset="0"/>
                                </a:rPr>
                                <m:t>2</m:t>
                              </m:r>
                            </m:den>
                          </m:f>
                          <m:r>
                            <a:rPr lang="en-US" sz="2200" b="0" i="1" smtClean="0">
                              <a:latin typeface="Cambria Math" panose="02040503050406030204" pitchFamily="18" charset="0"/>
                              <a:ea typeface="Cambria Math" panose="02040503050406030204" pitchFamily="18" charset="0"/>
                            </a:rPr>
                            <m:t>𝜌</m:t>
                          </m:r>
                          <m:r>
                            <a:rPr lang="en-US" sz="2200" b="0" i="1" smtClean="0">
                              <a:latin typeface="Cambria Math" panose="02040503050406030204" pitchFamily="18" charset="0"/>
                              <a:ea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𝑢</m:t>
                              </m:r>
                            </m:e>
                            <m:sup>
                              <m:r>
                                <a:rPr lang="en-US" sz="2200" b="0" i="1" smtClean="0">
                                  <a:latin typeface="Cambria Math" panose="02040503050406030204" pitchFamily="18" charset="0"/>
                                  <a:ea typeface="Cambria Math" panose="02040503050406030204" pitchFamily="18" charset="0"/>
                                </a:rPr>
                                <m:t>2</m:t>
                              </m:r>
                            </m:sup>
                          </m:sSup>
                          <m:r>
                            <a:rPr lang="en-US" sz="2200" b="0" i="1" smtClean="0">
                              <a:latin typeface="Cambria Math" panose="02040503050406030204" pitchFamily="18" charset="0"/>
                              <a:ea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𝑣</m:t>
                              </m:r>
                            </m:e>
                            <m:sup>
                              <m:r>
                                <a:rPr lang="en-US" sz="2200" b="0" i="1" smtClean="0">
                                  <a:latin typeface="Cambria Math" panose="02040503050406030204" pitchFamily="18" charset="0"/>
                                  <a:ea typeface="Cambria Math" panose="02040503050406030204" pitchFamily="18" charset="0"/>
                                </a:rPr>
                                <m:t>2</m:t>
                              </m:r>
                            </m:sup>
                          </m:sSup>
                          <m:r>
                            <a:rPr lang="en-US" sz="2200" b="0" i="1" smtClean="0">
                              <a:latin typeface="Cambria Math" panose="02040503050406030204" pitchFamily="18" charset="0"/>
                              <a:ea typeface="Cambria Math" panose="02040503050406030204" pitchFamily="18" charset="0"/>
                            </a:rPr>
                            <m:t>)</m:t>
                          </m:r>
                        </m:e>
                      </m:d>
                    </m:oMath>
                  </m:oMathPara>
                </a14:m>
                <a:endParaRPr lang="en-US" sz="2200" dirty="0"/>
              </a:p>
            </p:txBody>
          </p:sp>
        </mc:Choice>
        <mc:Fallback xmlns="">
          <p:sp>
            <p:nvSpPr>
              <p:cNvPr id="71" name="TextBox 70">
                <a:extLst>
                  <a:ext uri="{FF2B5EF4-FFF2-40B4-BE49-F238E27FC236}">
                    <a16:creationId xmlns:a16="http://schemas.microsoft.com/office/drawing/2014/main" id="{0091EFC8-A5E8-6017-1B1E-8F687F6C0D73}"/>
                  </a:ext>
                </a:extLst>
              </p:cNvPr>
              <p:cNvSpPr txBox="1">
                <a:spLocks noRot="1" noChangeAspect="1" noMove="1" noResize="1" noEditPoints="1" noAdjustHandles="1" noChangeArrowheads="1" noChangeShapeType="1" noTextEdit="1"/>
              </p:cNvSpPr>
              <p:nvPr/>
            </p:nvSpPr>
            <p:spPr>
              <a:xfrm>
                <a:off x="22873983" y="24293637"/>
                <a:ext cx="5355771" cy="853054"/>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0C93298-5E57-4C57-9C68-A993643650AD}"/>
                  </a:ext>
                </a:extLst>
              </p:cNvPr>
              <p:cNvSpPr txBox="1"/>
              <p:nvPr/>
            </p:nvSpPr>
            <p:spPr>
              <a:xfrm>
                <a:off x="15244154" y="25678555"/>
                <a:ext cx="13543522" cy="5217262"/>
              </a:xfrm>
              <a:prstGeom prst="rect">
                <a:avLst/>
              </a:prstGeom>
              <a:noFill/>
            </p:spPr>
            <p:txBody>
              <a:bodyPr wrap="square" rtlCol="0">
                <a:spAutoFit/>
              </a:bodyPr>
              <a:lstStyle/>
              <a:p>
                <a:pPr marL="285750" indent="-285750">
                  <a:buFont typeface="Arial" panose="020B0604020202020204" pitchFamily="34" charset="0"/>
                  <a:buChar char="•"/>
                </a:pPr>
                <a:r>
                  <a:rPr lang="en-US" sz="2200" dirty="0"/>
                  <a:t>Homogeneous Neumann BCs on system boundaries of </a:t>
                </a:r>
                <a14:m>
                  <m:oMath xmlns:m="http://schemas.openxmlformats.org/officeDocument/2006/math">
                    <m:r>
                      <m:rPr>
                        <m:sty m:val="p"/>
                      </m:rPr>
                      <a:rPr lang="el-GR" sz="2200" i="1" smtClean="0">
                        <a:latin typeface="Cambria Math" panose="02040503050406030204" pitchFamily="18" charset="0"/>
                        <a:ea typeface="Cambria Math" panose="02040503050406030204" pitchFamily="18" charset="0"/>
                      </a:rPr>
                      <m:t>Ω</m:t>
                    </m:r>
                    <m:r>
                      <a:rPr lang="en-US" sz="2200" i="1">
                        <a:latin typeface="Cambria Math" panose="02040503050406030204" pitchFamily="18" charset="0"/>
                        <a:ea typeface="Cambria Math" panose="02040503050406030204" pitchFamily="18" charset="0"/>
                      </a:rPr>
                      <m:t>×</m:t>
                    </m:r>
                    <m:r>
                      <a:rPr lang="en-US" sz="2200" b="0" i="0" smtClean="0">
                        <a:latin typeface="Cambria Math" panose="02040503050406030204" pitchFamily="18" charset="0"/>
                        <a:ea typeface="Cambria Math" panose="02040503050406030204" pitchFamily="18" charset="0"/>
                      </a:rPr>
                      <m:t>[0,</m:t>
                    </m:r>
                    <m:r>
                      <m:rPr>
                        <m:sty m:val="p"/>
                      </m:rPr>
                      <a:rPr lang="en-US" sz="2200" b="0" i="0" smtClean="0">
                        <a:latin typeface="Cambria Math" panose="02040503050406030204" pitchFamily="18" charset="0"/>
                        <a:ea typeface="Cambria Math" panose="02040503050406030204" pitchFamily="18" charset="0"/>
                      </a:rPr>
                      <m:t>T</m:t>
                    </m:r>
                    <m:r>
                      <a:rPr lang="en-US" sz="2200" b="0" i="0" smtClean="0">
                        <a:latin typeface="Cambria Math" panose="02040503050406030204" pitchFamily="18" charset="0"/>
                        <a:ea typeface="Cambria Math" panose="02040503050406030204" pitchFamily="18" charset="0"/>
                      </a:rPr>
                      <m:t>]=</m:t>
                    </m:r>
                    <m:d>
                      <m:dPr>
                        <m:ctrlPr>
                          <a:rPr lang="en-US" sz="2200" b="0" i="1" smtClean="0">
                            <a:latin typeface="Cambria Math" panose="02040503050406030204" pitchFamily="18" charset="0"/>
                            <a:ea typeface="Cambria Math" panose="02040503050406030204" pitchFamily="18" charset="0"/>
                          </a:rPr>
                        </m:ctrlPr>
                      </m:dPr>
                      <m:e>
                        <m:r>
                          <a:rPr lang="en-US" sz="2200" b="0" i="0" smtClean="0">
                            <a:latin typeface="Cambria Math" panose="02040503050406030204" pitchFamily="18" charset="0"/>
                            <a:ea typeface="Cambria Math" panose="02040503050406030204" pitchFamily="18" charset="0"/>
                          </a:rPr>
                          <m:t>0,1</m:t>
                        </m:r>
                      </m:e>
                    </m:d>
                    <m:r>
                      <a:rPr lang="en-US" sz="2200" b="0" i="1" smtClean="0">
                        <a:latin typeface="Cambria Math" panose="02040503050406030204" pitchFamily="18" charset="0"/>
                        <a:ea typeface="Cambria Math" panose="02040503050406030204" pitchFamily="18" charset="0"/>
                      </a:rPr>
                      <m:t>×</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0,1</m:t>
                        </m:r>
                      </m:e>
                    </m:d>
                  </m:oMath>
                </a14:m>
                <a:r>
                  <a:rPr lang="en-US" sz="2200" dirty="0">
                    <a:ea typeface="Cambria Math" panose="02040503050406030204" pitchFamily="18" charset="0"/>
                  </a:rPr>
                  <a:t> </a:t>
                </a:r>
                <a14:m>
                  <m:oMath xmlns:m="http://schemas.openxmlformats.org/officeDocument/2006/math">
                    <m:r>
                      <a:rPr lang="en-US" sz="2200" i="1" dirty="0" smtClean="0">
                        <a:latin typeface="Cambria Math" panose="02040503050406030204" pitchFamily="18" charset="0"/>
                        <a:ea typeface="Cambria Math" panose="02040503050406030204" pitchFamily="18" charset="0"/>
                      </a:rPr>
                      <m:t>×[0,</m:t>
                    </m:r>
                    <m:r>
                      <a:rPr lang="en-US" sz="2200" b="0" i="1" dirty="0" smtClean="0">
                        <a:latin typeface="Cambria Math" panose="02040503050406030204" pitchFamily="18" charset="0"/>
                        <a:ea typeface="Cambria Math" panose="02040503050406030204" pitchFamily="18" charset="0"/>
                      </a:rPr>
                      <m:t>0.8].</m:t>
                    </m:r>
                  </m:oMath>
                </a14:m>
                <a:endParaRPr lang="en-US" sz="2200" b="0" dirty="0">
                  <a:ea typeface="Cambria Math" panose="02040503050406030204" pitchFamily="18" charset="0"/>
                </a:endParaRPr>
              </a:p>
              <a:p>
                <a:pPr marL="285750" indent="-285750">
                  <a:buFont typeface="Arial" panose="020B0604020202020204" pitchFamily="34" charset="0"/>
                  <a:buChar char="•"/>
                </a:pPr>
                <a:r>
                  <a:rPr lang="en-US" sz="2200" b="1" dirty="0"/>
                  <a:t>FOM discretization</a:t>
                </a:r>
                <a:r>
                  <a:rPr lang="en-US" sz="2200" dirty="0"/>
                  <a:t>: </a:t>
                </a:r>
                <a14:m>
                  <m:oMath xmlns:m="http://schemas.openxmlformats.org/officeDocument/2006/math">
                    <m:r>
                      <a:rPr lang="en-US" sz="2200" i="1" dirty="0" smtClean="0">
                        <a:latin typeface="Cambria Math" panose="02040503050406030204" pitchFamily="18" charset="0"/>
                      </a:rPr>
                      <m:t>100</m:t>
                    </m:r>
                    <m:r>
                      <a:rPr lang="en-US" sz="2200" i="1" smtClean="0">
                        <a:latin typeface="Cambria Math" panose="02040503050406030204" pitchFamily="18" charset="0"/>
                        <a:ea typeface="Cambria Math" panose="02040503050406030204" pitchFamily="18" charset="0"/>
                      </a:rPr>
                      <m:t>×</m:t>
                    </m:r>
                    <m:r>
                      <a:rPr lang="en-US" sz="2200" i="1" dirty="0" smtClean="0">
                        <a:latin typeface="Cambria Math" panose="02040503050406030204" pitchFamily="18" charset="0"/>
                      </a:rPr>
                      <m:t>100</m:t>
                    </m:r>
                    <m:r>
                      <a:rPr lang="en-US" sz="2200" i="1" dirty="0">
                        <a:latin typeface="Cambria Math" panose="02040503050406030204" pitchFamily="18" charset="0"/>
                      </a:rPr>
                      <m:t> </m:t>
                    </m:r>
                  </m:oMath>
                </a14:m>
                <a:r>
                  <a:rPr lang="en-US" sz="2200" dirty="0"/>
                  <a:t>Cartesian grid, 1</a:t>
                </a:r>
                <a:r>
                  <a:rPr lang="en-US" sz="2200" baseline="30000" dirty="0"/>
                  <a:t>st</a:t>
                </a:r>
                <a:r>
                  <a:rPr lang="en-US" sz="2200" dirty="0"/>
                  <a:t> order finite volume scheme, BDF1 time integration, </a:t>
                </a:r>
                <a14:m>
                  <m:oMath xmlns:m="http://schemas.openxmlformats.org/officeDocument/2006/math">
                    <m:r>
                      <m:rPr>
                        <m:sty m:val="p"/>
                      </m:rPr>
                      <a:rPr lang="el-GR" sz="2200" i="1" smtClean="0">
                        <a:latin typeface="Cambria Math" panose="02040503050406030204" pitchFamily="18" charset="0"/>
                        <a:ea typeface="Cambria Math" panose="02040503050406030204" pitchFamily="18" charset="0"/>
                      </a:rPr>
                      <m:t>Δ</m:t>
                    </m:r>
                    <m:r>
                      <a:rPr lang="en-US" sz="2200" b="0" i="1" smtClean="0">
                        <a:latin typeface="Cambria Math" panose="02040503050406030204" pitchFamily="18" charset="0"/>
                        <a:ea typeface="Cambria Math" panose="02040503050406030204" pitchFamily="18" charset="0"/>
                      </a:rPr>
                      <m:t>𝑡</m:t>
                    </m:r>
                    <m:r>
                      <a:rPr lang="en-US" sz="2200" b="0" i="1" smtClean="0">
                        <a:latin typeface="Cambria Math" panose="02040503050406030204" pitchFamily="18" charset="0"/>
                        <a:ea typeface="Cambria Math" panose="02040503050406030204" pitchFamily="18" charset="0"/>
                      </a:rPr>
                      <m:t>=0.005.</m:t>
                    </m:r>
                  </m:oMath>
                </a14:m>
                <a:endParaRPr lang="en-US" sz="2200" b="0" dirty="0">
                  <a:ea typeface="Cambria Math" panose="02040503050406030204" pitchFamily="18" charset="0"/>
                </a:endParaRPr>
              </a:p>
              <a:p>
                <a:pPr marL="285750" indent="-285750">
                  <a:buFont typeface="Arial" panose="020B0604020202020204" pitchFamily="34" charset="0"/>
                  <a:buChar char="•"/>
                </a:pPr>
                <a:r>
                  <a:rPr lang="en-US" sz="2200" b="1" dirty="0"/>
                  <a:t>ROM discretization</a:t>
                </a:r>
                <a:r>
                  <a:rPr lang="en-US" sz="2200" dirty="0"/>
                  <a:t>: POD/Least-Squares Petrov-</a:t>
                </a:r>
                <a:r>
                  <a:rPr lang="en-US" sz="2200" dirty="0" err="1"/>
                  <a:t>Galerkin</a:t>
                </a:r>
                <a:r>
                  <a:rPr lang="en-US" sz="2200" dirty="0"/>
                  <a:t> (LSPG) projection [9] with no hyper-reduction </a:t>
                </a:r>
              </a:p>
              <a:p>
                <a:pPr marL="800100" lvl="1" indent="-342900">
                  <a:buFont typeface="Wingdings" panose="05000000000000000000" pitchFamily="2" charset="2"/>
                  <a:buChar char="Ø"/>
                </a:pPr>
                <a:r>
                  <a:rPr lang="en-US" sz="2200" dirty="0"/>
                  <a:t>Solution has </a:t>
                </a:r>
                <a:r>
                  <a:rPr lang="en-US" sz="2200" b="1" dirty="0"/>
                  <a:t>strong gradients/shocks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t> poor linear representation</a:t>
                </a:r>
              </a:p>
              <a:p>
                <a:pPr marL="742950" lvl="1" indent="-285750">
                  <a:buFont typeface="Wingdings" panose="05000000000000000000" pitchFamily="2" charset="2"/>
                  <a:buChar char="Ø"/>
                </a:pPr>
                <a:r>
                  <a:rPr lang="en-US" sz="2200" dirty="0"/>
                  <a:t>ROMs evaluated in the </a:t>
                </a:r>
                <a:r>
                  <a:rPr lang="en-US" sz="2200" b="1" dirty="0"/>
                  <a:t>predictive regime</a:t>
                </a:r>
              </a:p>
              <a:p>
                <a:pPr marL="742950" lvl="1" indent="-285750">
                  <a:buFont typeface="Wingdings" panose="05000000000000000000" pitchFamily="2" charset="2"/>
                  <a:buChar char="Ø"/>
                </a:pPr>
                <a:r>
                  <a:rPr lang="en-US" sz="2200" b="1" dirty="0"/>
                  <a:t>Snapshots</a:t>
                </a:r>
                <a:r>
                  <a:rPr lang="en-US" sz="2200" dirty="0"/>
                  <a:t> collected by running </a:t>
                </a:r>
                <a:r>
                  <a:rPr lang="en-US" sz="2200" b="1" dirty="0"/>
                  <a:t>monolithic FOM </a:t>
                </a:r>
                <a:r>
                  <a:rPr lang="en-US" sz="2200" dirty="0"/>
                  <a:t>at testing parameters</a:t>
                </a:r>
              </a:p>
              <a:p>
                <a:pPr marL="285750" indent="-285750">
                  <a:buFont typeface="Arial" panose="020B0604020202020204" pitchFamily="34" charset="0"/>
                  <a:buChar char="•"/>
                </a:pPr>
                <a:r>
                  <a:rPr lang="en-US" sz="2200" b="1" dirty="0"/>
                  <a:t>Coupling specifications:</a:t>
                </a:r>
              </a:p>
              <a:p>
                <a:pPr marL="742950" lvl="1" indent="-285750">
                  <a:buFont typeface="Wingdings" panose="05000000000000000000" pitchFamily="2" charset="2"/>
                  <a:buChar char="Ø"/>
                </a:pPr>
                <a:r>
                  <a:rPr lang="en-US" sz="2200" b="1" dirty="0"/>
                  <a:t>Four subdomain </a:t>
                </a:r>
                <a:r>
                  <a:rPr lang="en-US" sz="2200" dirty="0"/>
                  <a:t>overlapping DD: </a:t>
                </a:r>
                <a14:m>
                  <m:oMath xmlns:m="http://schemas.openxmlformats.org/officeDocument/2006/math">
                    <m:r>
                      <m:rPr>
                        <m:sty m:val="p"/>
                      </m:rPr>
                      <a:rPr lang="el-GR" sz="2200" i="1" smtClean="0">
                        <a:latin typeface="Cambria Math" panose="02040503050406030204" pitchFamily="18" charset="0"/>
                        <a:ea typeface="Cambria Math" panose="02040503050406030204" pitchFamily="18" charset="0"/>
                      </a:rPr>
                      <m:t>Ω</m:t>
                    </m:r>
                    <m:r>
                      <a:rPr lang="en-US" sz="2200" b="0" i="1" smtClean="0">
                        <a:latin typeface="Cambria Math" panose="02040503050406030204" pitchFamily="18" charset="0"/>
                        <a:ea typeface="Cambria Math" panose="02040503050406030204" pitchFamily="18" charset="0"/>
                      </a:rPr>
                      <m:t>=</m:t>
                    </m:r>
                    <m:nary>
                      <m:naryPr>
                        <m:chr m:val="⋃"/>
                        <m:ctrlPr>
                          <a:rPr lang="en-US" sz="2200" b="0" i="1" smtClean="0">
                            <a:latin typeface="Cambria Math" panose="02040503050406030204" pitchFamily="18" charset="0"/>
                            <a:ea typeface="Cambria Math" panose="02040503050406030204" pitchFamily="18" charset="0"/>
                          </a:rPr>
                        </m:ctrlPr>
                      </m:naryPr>
                      <m:sub>
                        <m:r>
                          <m:rPr>
                            <m:brk m:alnAt="23"/>
                          </m:rPr>
                          <a:rPr lang="en-US" sz="2200" b="0" i="1" smtClean="0">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=1</m:t>
                        </m:r>
                      </m:sub>
                      <m:sup>
                        <m:r>
                          <a:rPr lang="en-US" sz="2200" b="0" i="1" smtClean="0">
                            <a:latin typeface="Cambria Math" panose="02040503050406030204" pitchFamily="18" charset="0"/>
                            <a:ea typeface="Cambria Math" panose="02040503050406030204" pitchFamily="18" charset="0"/>
                          </a:rPr>
                          <m:t>4</m:t>
                        </m:r>
                      </m:sup>
                      <m:e>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𝑖</m:t>
                            </m:r>
                          </m:sub>
                        </m:sSub>
                      </m:e>
                    </m:nary>
                  </m:oMath>
                </a14:m>
                <a:r>
                  <a:rPr lang="en-US" sz="2200" dirty="0"/>
                  <a:t> (Figure 5)</a:t>
                </a:r>
                <a:endParaRPr lang="en-US" sz="2200" dirty="0">
                  <a:ea typeface="Cambria Math" panose="02040503050406030204" pitchFamily="18" charset="0"/>
                </a:endParaRPr>
              </a:p>
              <a:p>
                <a:pPr marL="742950" lvl="1" indent="-285750">
                  <a:buFont typeface="Wingdings" panose="05000000000000000000" pitchFamily="2" charset="2"/>
                  <a:buChar char="Ø"/>
                </a:pPr>
                <a:r>
                  <a:rPr lang="en-US" sz="2200" b="1" dirty="0"/>
                  <a:t>Dirichlet BCs </a:t>
                </a:r>
                <a:r>
                  <a:rPr lang="en-US" sz="2200" dirty="0"/>
                  <a:t>on Schwarz boundaries enforced </a:t>
                </a:r>
                <a:r>
                  <a:rPr lang="en-US" sz="2200" b="1" dirty="0"/>
                  <a:t>weakly</a:t>
                </a:r>
              </a:p>
              <a:p>
                <a:pPr marL="742950" lvl="1" indent="-285750">
                  <a:buFont typeface="Wingdings" panose="05000000000000000000" pitchFamily="2" charset="2"/>
                  <a:buChar char="Ø"/>
                </a:pPr>
                <a:r>
                  <a:rPr lang="en-US" sz="2200" b="1" dirty="0"/>
                  <a:t>Fixed parameters</a:t>
                </a:r>
                <a:r>
                  <a:rPr lang="en-US" sz="2200" dirty="0"/>
                  <a:t>: </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𝜌</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=1.5,</m:t>
                    </m:r>
                  </m:oMath>
                </a14:m>
                <a:r>
                  <a:rPr lang="en-US" sz="2200" dirty="0"/>
                  <a:t> </a:t>
                </a:r>
                <a14:m>
                  <m:oMath xmlns:m="http://schemas.openxmlformats.org/officeDocument/2006/math">
                    <m:sSub>
                      <m:sSubPr>
                        <m:ctrlPr>
                          <a:rPr lang="en-US" sz="2200" i="1" dirty="0" smtClean="0">
                            <a:latin typeface="Cambria Math" panose="02040503050406030204" pitchFamily="18" charset="0"/>
                          </a:rPr>
                        </m:ctrlPr>
                      </m:sSubPr>
                      <m:e>
                        <m:r>
                          <a:rPr lang="en-US" sz="2200" b="0" i="1" dirty="0" smtClean="0">
                            <a:latin typeface="Cambria Math" panose="02040503050406030204" pitchFamily="18" charset="0"/>
                          </a:rPr>
                          <m:t>𝑢</m:t>
                        </m:r>
                      </m:e>
                      <m:sub>
                        <m:r>
                          <a:rPr lang="en-US" sz="2200" b="0" i="1" dirty="0" smtClean="0">
                            <a:latin typeface="Cambria Math" panose="02040503050406030204" pitchFamily="18" charset="0"/>
                          </a:rPr>
                          <m:t>1</m:t>
                        </m:r>
                      </m:sub>
                    </m:sSub>
                    <m:r>
                      <a:rPr lang="en-US" sz="2200" b="0" i="1"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𝑣</m:t>
                        </m:r>
                      </m:e>
                      <m:sub>
                        <m:r>
                          <a:rPr lang="en-US" sz="2200" b="0" i="1" dirty="0" smtClean="0">
                            <a:latin typeface="Cambria Math" panose="02040503050406030204" pitchFamily="18" charset="0"/>
                          </a:rPr>
                          <m:t>1</m:t>
                        </m:r>
                      </m:sub>
                    </m:sSub>
                    <m:r>
                      <a:rPr lang="en-US" sz="2200" b="0" i="1" dirty="0" smtClean="0">
                        <a:latin typeface="Cambria Math" panose="02040503050406030204" pitchFamily="18" charset="0"/>
                      </a:rPr>
                      <m:t>=0,</m:t>
                    </m:r>
                  </m:oMath>
                </a14:m>
                <a:r>
                  <a:rPr lang="en-US" sz="2200" dirty="0"/>
                  <a:t> </a:t>
                </a:r>
                <a14:m>
                  <m:oMath xmlns:m="http://schemas.openxmlformats.org/officeDocument/2006/math">
                    <m:sSub>
                      <m:sSubPr>
                        <m:ctrlPr>
                          <a:rPr lang="en-US" sz="2200" i="1" dirty="0" smtClean="0">
                            <a:latin typeface="Cambria Math" panose="02040503050406030204" pitchFamily="18" charset="0"/>
                          </a:rPr>
                        </m:ctrlPr>
                      </m:sSubPr>
                      <m:e>
                        <m:r>
                          <a:rPr lang="en-US" sz="2200" b="0" i="1" dirty="0" smtClean="0">
                            <a:latin typeface="Cambria Math" panose="02040503050406030204" pitchFamily="18" charset="0"/>
                          </a:rPr>
                          <m:t>𝑝</m:t>
                        </m:r>
                      </m:e>
                      <m:sub>
                        <m:r>
                          <a:rPr lang="en-US" sz="2200" b="0" i="1" dirty="0" smtClean="0">
                            <a:latin typeface="Cambria Math" panose="02040503050406030204" pitchFamily="18" charset="0"/>
                          </a:rPr>
                          <m:t>3</m:t>
                        </m:r>
                      </m:sub>
                    </m:sSub>
                    <m:r>
                      <a:rPr lang="en-US" sz="2200" b="0" i="1" dirty="0" smtClean="0">
                        <a:latin typeface="Cambria Math" panose="02040503050406030204" pitchFamily="18" charset="0"/>
                      </a:rPr>
                      <m:t>=0.029</m:t>
                    </m:r>
                  </m:oMath>
                </a14:m>
                <a:endParaRPr lang="en-US" sz="2200" dirty="0"/>
              </a:p>
              <a:p>
                <a:pPr marL="742950" lvl="1" indent="-285750">
                  <a:buFont typeface="Wingdings" panose="05000000000000000000" pitchFamily="2" charset="2"/>
                  <a:buChar char="Ø"/>
                </a:pPr>
                <a:r>
                  <a:rPr lang="en-US" sz="2200" b="1" dirty="0"/>
                  <a:t>Varied parameters: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m:t>
                        </m:r>
                      </m:sub>
                    </m:sSub>
                  </m:oMath>
                </a14:m>
                <a:r>
                  <a:rPr lang="en-US" sz="2200" dirty="0"/>
                  <a:t>, initial condition from compatibility relations [10]</a:t>
                </a:r>
              </a:p>
              <a:p>
                <a:pPr marL="1257300" lvl="2" indent="-342900">
                  <a:buFont typeface="Wingdings" panose="05000000000000000000" pitchFamily="2" charset="2"/>
                  <a:buChar char="v"/>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m:t>
                        </m:r>
                        <m:r>
                          <m:rPr>
                            <m:sty m:val="p"/>
                          </m:rPr>
                          <a:rPr lang="en-US" sz="2200" b="0" i="0" smtClean="0">
                            <a:latin typeface="Cambria Math" panose="02040503050406030204" pitchFamily="18" charset="0"/>
                          </a:rPr>
                          <m:t>train</m:t>
                        </m:r>
                      </m:sub>
                    </m:sSub>
                    <m:r>
                      <a:rPr lang="en-US" sz="2200" i="1" smtClean="0">
                        <a:latin typeface="Cambria Math" panose="02040503050406030204" pitchFamily="18" charset="0"/>
                        <a:ea typeface="Cambria Math" panose="02040503050406030204" pitchFamily="18" charset="0"/>
                      </a:rPr>
                      <m:t>∈</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1.0, 1.25, 1.5, 1.75, 2.0</m:t>
                        </m:r>
                      </m:e>
                    </m:d>
                  </m:oMath>
                </a14:m>
                <a:endParaRPr lang="en-US" sz="2200" b="0" dirty="0">
                  <a:ea typeface="Cambria Math" panose="02040503050406030204" pitchFamily="18" charset="0"/>
                </a:endParaRPr>
              </a:p>
              <a:p>
                <a:pPr marL="1257300" lvl="2" indent="-342900">
                  <a:buFont typeface="Wingdings" panose="05000000000000000000" pitchFamily="2" charset="2"/>
                  <a:buChar char="v"/>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m:t>
                        </m:r>
                        <m:r>
                          <m:rPr>
                            <m:sty m:val="p"/>
                          </m:rPr>
                          <a:rPr lang="en-US" sz="2200" b="0" i="0" smtClean="0">
                            <a:latin typeface="Cambria Math" panose="02040503050406030204" pitchFamily="18" charset="0"/>
                          </a:rPr>
                          <m:t>test</m:t>
                        </m:r>
                      </m:sub>
                    </m:sSub>
                    <m:r>
                      <a:rPr lang="en-US" sz="2200" i="1" smtClean="0">
                        <a:latin typeface="Cambria Math" panose="02040503050406030204" pitchFamily="18" charset="0"/>
                        <a:ea typeface="Cambria Math" panose="02040503050406030204" pitchFamily="18" charset="0"/>
                      </a:rPr>
                      <m:t>∈</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1.125, 1.375, 1.625, 1.875</m:t>
                        </m:r>
                      </m:e>
                    </m:d>
                  </m:oMath>
                </a14:m>
                <a:endParaRPr lang="en-US" sz="2200" b="0" dirty="0">
                  <a:ea typeface="Cambria Math" panose="02040503050406030204" pitchFamily="18" charset="0"/>
                </a:endParaRPr>
              </a:p>
              <a:p>
                <a:pPr marL="1257300" lvl="2" indent="-342900">
                  <a:buFont typeface="Wingdings" panose="05000000000000000000" pitchFamily="2" charset="2"/>
                  <a:buChar char="v"/>
                </a:pPr>
                <a:endParaRPr lang="en-US" sz="2200" dirty="0"/>
              </a:p>
              <a:p>
                <a:pPr marL="285750" indent="-285750">
                  <a:buFont typeface="Arial" panose="020B0604020202020204" pitchFamily="34" charset="0"/>
                  <a:buChar char="•"/>
                </a:pPr>
                <a:endParaRPr lang="en-US" sz="2200" dirty="0"/>
              </a:p>
            </p:txBody>
          </p:sp>
        </mc:Choice>
        <mc:Fallback xmlns="">
          <p:sp>
            <p:nvSpPr>
              <p:cNvPr id="72" name="TextBox 71">
                <a:extLst>
                  <a:ext uri="{FF2B5EF4-FFF2-40B4-BE49-F238E27FC236}">
                    <a16:creationId xmlns:a16="http://schemas.microsoft.com/office/drawing/2014/main" id="{A0C93298-5E57-4C57-9C68-A993643650AD}"/>
                  </a:ext>
                </a:extLst>
              </p:cNvPr>
              <p:cNvSpPr txBox="1">
                <a:spLocks noRot="1" noChangeAspect="1" noMove="1" noResize="1" noEditPoints="1" noAdjustHandles="1" noChangeArrowheads="1" noChangeShapeType="1" noTextEdit="1"/>
              </p:cNvSpPr>
              <p:nvPr/>
            </p:nvSpPr>
            <p:spPr>
              <a:xfrm>
                <a:off x="15244154" y="25678555"/>
                <a:ext cx="13543522" cy="5217262"/>
              </a:xfrm>
              <a:prstGeom prst="rect">
                <a:avLst/>
              </a:prstGeom>
              <a:blipFill>
                <a:blip r:embed="rId23"/>
                <a:stretch>
                  <a:fillRect l="-540" t="-701"/>
                </a:stretch>
              </a:blipFill>
            </p:spPr>
            <p:txBody>
              <a:bodyPr/>
              <a:lstStyle/>
              <a:p>
                <a:r>
                  <a:rPr lang="en-US">
                    <a:noFill/>
                  </a:rPr>
                  <a:t> </a:t>
                </a:r>
              </a:p>
            </p:txBody>
          </p:sp>
        </mc:Fallback>
      </mc:AlternateContent>
      <p:pic>
        <p:nvPicPr>
          <p:cNvPr id="79" name="Picture 78">
            <a:extLst>
              <a:ext uri="{FF2B5EF4-FFF2-40B4-BE49-F238E27FC236}">
                <a16:creationId xmlns:a16="http://schemas.microsoft.com/office/drawing/2014/main" id="{32F7E2BD-6A2F-F029-3A85-E1B8161DD813}"/>
              </a:ext>
            </a:extLst>
          </p:cNvPr>
          <p:cNvPicPr>
            <a:picLocks noChangeAspect="1"/>
          </p:cNvPicPr>
          <p:nvPr/>
        </p:nvPicPr>
        <p:blipFill>
          <a:blip r:embed="rId24"/>
          <a:stretch>
            <a:fillRect/>
          </a:stretch>
        </p:blipFill>
        <p:spPr>
          <a:xfrm>
            <a:off x="24131024" y="30974865"/>
            <a:ext cx="4024407" cy="2923449"/>
          </a:xfrm>
          <a:prstGeom prst="rect">
            <a:avLst/>
          </a:prstGeom>
        </p:spPr>
      </p:pic>
      <p:pic>
        <p:nvPicPr>
          <p:cNvPr id="80" name="Picture 79">
            <a:extLst>
              <a:ext uri="{FF2B5EF4-FFF2-40B4-BE49-F238E27FC236}">
                <a16:creationId xmlns:a16="http://schemas.microsoft.com/office/drawing/2014/main" id="{99FFE9D4-FA14-C885-7FD0-A8E40AA8ECCB}"/>
              </a:ext>
            </a:extLst>
          </p:cNvPr>
          <p:cNvPicPr>
            <a:picLocks noChangeAspect="1"/>
          </p:cNvPicPr>
          <p:nvPr/>
        </p:nvPicPr>
        <p:blipFill>
          <a:blip r:embed="rId25"/>
          <a:stretch>
            <a:fillRect/>
          </a:stretch>
        </p:blipFill>
        <p:spPr>
          <a:xfrm>
            <a:off x="24199522" y="35022789"/>
            <a:ext cx="3893227" cy="2926080"/>
          </a:xfrm>
          <a:prstGeom prst="rect">
            <a:avLst/>
          </a:prstGeom>
        </p:spPr>
      </p:pic>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561525E-1DA2-9E03-A4CD-41BF79A1C855}"/>
                  </a:ext>
                </a:extLst>
              </p:cNvPr>
              <p:cNvSpPr txBox="1"/>
              <p:nvPr/>
            </p:nvSpPr>
            <p:spPr>
              <a:xfrm>
                <a:off x="15482132" y="34061400"/>
                <a:ext cx="8143862" cy="646331"/>
              </a:xfrm>
              <a:prstGeom prst="rect">
                <a:avLst/>
              </a:prstGeom>
              <a:noFill/>
            </p:spPr>
            <p:txBody>
              <a:bodyPr wrap="square" rtlCol="0">
                <a:spAutoFit/>
              </a:bodyPr>
              <a:lstStyle/>
              <a:p>
                <a:pPr algn="ctr"/>
                <a:r>
                  <a:rPr lang="en-US" dirty="0"/>
                  <a:t>Figure 6: monolithic FOM (left), monolithic ROM (middle) and four subdomain coupled ROM (right) solutions at initial time.  ROM solutions have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=50 </m:t>
                    </m:r>
                  </m:oMath>
                </a14:m>
                <a:r>
                  <a:rPr lang="en-US" dirty="0"/>
                  <a:t>modes.</a:t>
                </a:r>
              </a:p>
            </p:txBody>
          </p:sp>
        </mc:Choice>
        <mc:Fallback xmlns="">
          <p:sp>
            <p:nvSpPr>
              <p:cNvPr id="81" name="TextBox 80">
                <a:extLst>
                  <a:ext uri="{FF2B5EF4-FFF2-40B4-BE49-F238E27FC236}">
                    <a16:creationId xmlns:a16="http://schemas.microsoft.com/office/drawing/2014/main" id="{A561525E-1DA2-9E03-A4CD-41BF79A1C855}"/>
                  </a:ext>
                </a:extLst>
              </p:cNvPr>
              <p:cNvSpPr txBox="1">
                <a:spLocks noRot="1" noChangeAspect="1" noMove="1" noResize="1" noEditPoints="1" noAdjustHandles="1" noChangeArrowheads="1" noChangeShapeType="1" noTextEdit="1"/>
              </p:cNvSpPr>
              <p:nvPr/>
            </p:nvSpPr>
            <p:spPr>
              <a:xfrm>
                <a:off x="15482132" y="34061400"/>
                <a:ext cx="8143862" cy="646331"/>
              </a:xfrm>
              <a:prstGeom prst="rect">
                <a:avLst/>
              </a:prstGeom>
              <a:blipFill>
                <a:blip r:embed="rId30"/>
                <a:stretch>
                  <a:fillRect t="-566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2313D73C-239F-0412-DCED-29B6F3EC24E4}"/>
                  </a:ext>
                </a:extLst>
              </p:cNvPr>
              <p:cNvSpPr txBox="1"/>
              <p:nvPr/>
            </p:nvSpPr>
            <p:spPr>
              <a:xfrm>
                <a:off x="15170749" y="38064703"/>
                <a:ext cx="8143862" cy="646331"/>
              </a:xfrm>
              <a:prstGeom prst="rect">
                <a:avLst/>
              </a:prstGeom>
              <a:noFill/>
            </p:spPr>
            <p:txBody>
              <a:bodyPr wrap="square" rtlCol="0">
                <a:spAutoFit/>
              </a:bodyPr>
              <a:lstStyle/>
              <a:p>
                <a:pPr algn="ctr"/>
                <a:r>
                  <a:rPr lang="en-US" dirty="0"/>
                  <a:t>Figure 7: monolithic FOM (left), monolithic ROM (middle) and four subdomain coupled ROM (right) solutions at final time.  ROM solutions have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=50 </m:t>
                    </m:r>
                  </m:oMath>
                </a14:m>
                <a:r>
                  <a:rPr lang="en-US" dirty="0"/>
                  <a:t>modes.</a:t>
                </a:r>
              </a:p>
            </p:txBody>
          </p:sp>
        </mc:Choice>
        <mc:Fallback xmlns="">
          <p:sp>
            <p:nvSpPr>
              <p:cNvPr id="82" name="TextBox 81">
                <a:extLst>
                  <a:ext uri="{FF2B5EF4-FFF2-40B4-BE49-F238E27FC236}">
                    <a16:creationId xmlns:a16="http://schemas.microsoft.com/office/drawing/2014/main" id="{2313D73C-239F-0412-DCED-29B6F3EC24E4}"/>
                  </a:ext>
                </a:extLst>
              </p:cNvPr>
              <p:cNvSpPr txBox="1">
                <a:spLocks noRot="1" noChangeAspect="1" noMove="1" noResize="1" noEditPoints="1" noAdjustHandles="1" noChangeArrowheads="1" noChangeShapeType="1" noTextEdit="1"/>
              </p:cNvSpPr>
              <p:nvPr/>
            </p:nvSpPr>
            <p:spPr>
              <a:xfrm>
                <a:off x="15170749" y="38064703"/>
                <a:ext cx="8143862" cy="646331"/>
              </a:xfrm>
              <a:prstGeom prst="rect">
                <a:avLst/>
              </a:prstGeom>
              <a:blipFill>
                <a:blip r:embed="rId31"/>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B367CF0-9F31-0E90-DA65-1F95555FCAF4}"/>
                  </a:ext>
                </a:extLst>
              </p:cNvPr>
              <p:cNvSpPr txBox="1"/>
              <p:nvPr/>
            </p:nvSpPr>
            <p:spPr>
              <a:xfrm>
                <a:off x="23820551" y="34035221"/>
                <a:ext cx="4579702" cy="646331"/>
              </a:xfrm>
              <a:prstGeom prst="rect">
                <a:avLst/>
              </a:prstGeom>
              <a:noFill/>
            </p:spPr>
            <p:txBody>
              <a:bodyPr wrap="square" rtlCol="0">
                <a:spAutoFit/>
              </a:bodyPr>
              <a:lstStyle/>
              <a:p>
                <a:pPr algn="ctr"/>
                <a:r>
                  <a:rPr lang="en-US" dirty="0"/>
                  <a:t>Figure 8: relative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𝑙</m:t>
                        </m:r>
                      </m:e>
                      <m:sup>
                        <m:r>
                          <a:rPr lang="en-US" b="0" i="1" smtClean="0">
                            <a:latin typeface="Cambria Math" panose="02040503050406030204" pitchFamily="18" charset="0"/>
                          </a:rPr>
                          <m:t>2</m:t>
                        </m:r>
                      </m:sup>
                    </m:sSup>
                  </m:oMath>
                </a14:m>
                <a:r>
                  <a:rPr lang="en-US" dirty="0"/>
                  <a:t> error in ROM solutions w/ and w/o DD as a function of the basis size </a:t>
                </a:r>
                <a14:m>
                  <m:oMath xmlns:m="http://schemas.openxmlformats.org/officeDocument/2006/math">
                    <m:r>
                      <a:rPr lang="en-US" i="1" dirty="0" smtClean="0">
                        <a:latin typeface="Cambria Math" panose="02040503050406030204" pitchFamily="18" charset="0"/>
                      </a:rPr>
                      <m:t>𝐾</m:t>
                    </m:r>
                  </m:oMath>
                </a14:m>
                <a:r>
                  <a:rPr lang="en-US" dirty="0"/>
                  <a:t>.</a:t>
                </a:r>
              </a:p>
            </p:txBody>
          </p:sp>
        </mc:Choice>
        <mc:Fallback xmlns="">
          <p:sp>
            <p:nvSpPr>
              <p:cNvPr id="83" name="TextBox 82">
                <a:extLst>
                  <a:ext uri="{FF2B5EF4-FFF2-40B4-BE49-F238E27FC236}">
                    <a16:creationId xmlns:a16="http://schemas.microsoft.com/office/drawing/2014/main" id="{8B367CF0-9F31-0E90-DA65-1F95555FCAF4}"/>
                  </a:ext>
                </a:extLst>
              </p:cNvPr>
              <p:cNvSpPr txBox="1">
                <a:spLocks noRot="1" noChangeAspect="1" noMove="1" noResize="1" noEditPoints="1" noAdjustHandles="1" noChangeArrowheads="1" noChangeShapeType="1" noTextEdit="1"/>
              </p:cNvSpPr>
              <p:nvPr/>
            </p:nvSpPr>
            <p:spPr>
              <a:xfrm>
                <a:off x="23820551" y="34035221"/>
                <a:ext cx="4579702" cy="646331"/>
              </a:xfrm>
              <a:prstGeom prst="rect">
                <a:avLst/>
              </a:prstGeom>
              <a:blipFill>
                <a:blip r:embed="rId32"/>
                <a:stretch>
                  <a:fillRect t="-4717" r="-666" b="-14151"/>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E20F9F3C-ADEA-33BD-C8EA-08B680DF1F5D}"/>
              </a:ext>
            </a:extLst>
          </p:cNvPr>
          <p:cNvSpPr txBox="1"/>
          <p:nvPr/>
        </p:nvSpPr>
        <p:spPr>
          <a:xfrm>
            <a:off x="23624783" y="38120705"/>
            <a:ext cx="4579702" cy="646331"/>
          </a:xfrm>
          <a:prstGeom prst="rect">
            <a:avLst/>
          </a:prstGeom>
          <a:noFill/>
        </p:spPr>
        <p:txBody>
          <a:bodyPr wrap="square" rtlCol="0">
            <a:spAutoFit/>
          </a:bodyPr>
          <a:lstStyle/>
          <a:p>
            <a:pPr algn="ctr"/>
            <a:r>
              <a:rPr lang="en-US" dirty="0"/>
              <a:t>Figure 9: Pareto plots for various ROMs and alternating Schwarz-based couplings.</a:t>
            </a:r>
          </a:p>
        </p:txBody>
      </p:sp>
      <p:sp>
        <p:nvSpPr>
          <p:cNvPr id="85" name="TextBox 84">
            <a:extLst>
              <a:ext uri="{FF2B5EF4-FFF2-40B4-BE49-F238E27FC236}">
                <a16:creationId xmlns:a16="http://schemas.microsoft.com/office/drawing/2014/main" id="{58522612-00D1-BD95-9CC5-372328F7C542}"/>
              </a:ext>
            </a:extLst>
          </p:cNvPr>
          <p:cNvSpPr txBox="1"/>
          <p:nvPr/>
        </p:nvSpPr>
        <p:spPr>
          <a:xfrm>
            <a:off x="15473879" y="39082378"/>
            <a:ext cx="7613126" cy="1569660"/>
          </a:xfrm>
          <a:prstGeom prst="rect">
            <a:avLst/>
          </a:prstGeom>
          <a:solidFill>
            <a:srgbClr val="FEFDD7"/>
          </a:solidFill>
        </p:spPr>
        <p:txBody>
          <a:bodyPr wrap="square" rtlCol="0">
            <a:spAutoFit/>
          </a:bodyPr>
          <a:lstStyle/>
          <a:p>
            <a:pPr algn="ctr"/>
            <a:r>
              <a:rPr lang="en-US" sz="2400" b="1" u="sng" dirty="0"/>
              <a:t>Main takeaways:</a:t>
            </a:r>
            <a:r>
              <a:rPr lang="en-US" sz="2400" b="1" dirty="0"/>
              <a:t> </a:t>
            </a:r>
            <a:r>
              <a:rPr lang="en-US" sz="2400" dirty="0"/>
              <a:t>DD and Schwarz coupling of ROMs </a:t>
            </a:r>
            <a:r>
              <a:rPr lang="en-US" sz="2400" b="1" dirty="0"/>
              <a:t>stabilizes</a:t>
            </a:r>
            <a:r>
              <a:rPr lang="en-US" sz="2400" dirty="0"/>
              <a:t> the solution!  Coupled ROM has </a:t>
            </a:r>
            <a:r>
              <a:rPr lang="en-US" sz="2400" b="1" dirty="0"/>
              <a:t>comparable CPU time </a:t>
            </a:r>
            <a:r>
              <a:rPr lang="en-US" sz="2400" dirty="0"/>
              <a:t>to monolithic ROM with </a:t>
            </a:r>
            <a:r>
              <a:rPr lang="en-US" sz="2400" b="1" dirty="0"/>
              <a:t>additive Schwarz</a:t>
            </a:r>
            <a:r>
              <a:rPr lang="en-US" sz="2400" dirty="0"/>
              <a:t>.  </a:t>
            </a:r>
            <a:r>
              <a:rPr lang="en-US" sz="2400" b="1" dirty="0"/>
              <a:t>Hyper-reduction</a:t>
            </a:r>
            <a:r>
              <a:rPr lang="en-US" sz="2400" dirty="0"/>
              <a:t> is needed to achieve true cost savings (WIP).</a:t>
            </a:r>
          </a:p>
        </p:txBody>
      </p:sp>
      <p:sp>
        <p:nvSpPr>
          <p:cNvPr id="86" name="TextBox 85">
            <a:extLst>
              <a:ext uri="{FF2B5EF4-FFF2-40B4-BE49-F238E27FC236}">
                <a16:creationId xmlns:a16="http://schemas.microsoft.com/office/drawing/2014/main" id="{D108E41B-91B1-C811-927E-784713D486FF}"/>
              </a:ext>
            </a:extLst>
          </p:cNvPr>
          <p:cNvSpPr txBox="1"/>
          <p:nvPr/>
        </p:nvSpPr>
        <p:spPr>
          <a:xfrm>
            <a:off x="23359068" y="39022504"/>
            <a:ext cx="5186541" cy="1569660"/>
          </a:xfrm>
          <a:prstGeom prst="rect">
            <a:avLst/>
          </a:prstGeom>
          <a:solidFill>
            <a:schemeClr val="bg2"/>
          </a:solidFill>
        </p:spPr>
        <p:txBody>
          <a:bodyPr wrap="square" rtlCol="0">
            <a:spAutoFit/>
          </a:bodyPr>
          <a:lstStyle/>
          <a:p>
            <a:pPr algn="ctr"/>
            <a:r>
              <a:rPr lang="en-US" sz="2400" b="1" dirty="0"/>
              <a:t>Suite of test cases </a:t>
            </a:r>
            <a:r>
              <a:rPr lang="en-US" sz="2400" dirty="0"/>
              <a:t>(e.g., shallow water equations, compressible flow equations, etc.) available via </a:t>
            </a:r>
            <a:r>
              <a:rPr lang="en-US" sz="2400" b="1" dirty="0" err="1"/>
              <a:t>Pressio</a:t>
            </a:r>
            <a:r>
              <a:rPr lang="en-US" sz="2400" b="1" dirty="0"/>
              <a:t> demo-apps </a:t>
            </a:r>
            <a:r>
              <a:rPr lang="en-US" sz="2400" dirty="0"/>
              <a:t>[11]</a:t>
            </a:r>
            <a:r>
              <a:rPr lang="en-US" sz="2400" b="1" dirty="0"/>
              <a:t> </a:t>
            </a:r>
            <a:r>
              <a:rPr lang="en-US" sz="2400" dirty="0"/>
              <a:t>open-source implementation*!</a:t>
            </a:r>
          </a:p>
        </p:txBody>
      </p:sp>
      <p:sp>
        <p:nvSpPr>
          <p:cNvPr id="87" name="TextBox 86">
            <a:extLst>
              <a:ext uri="{FF2B5EF4-FFF2-40B4-BE49-F238E27FC236}">
                <a16:creationId xmlns:a16="http://schemas.microsoft.com/office/drawing/2014/main" id="{C393D91B-B5D0-551B-D66D-60A0CF1D84EF}"/>
              </a:ext>
            </a:extLst>
          </p:cNvPr>
          <p:cNvSpPr txBox="1"/>
          <p:nvPr/>
        </p:nvSpPr>
        <p:spPr>
          <a:xfrm>
            <a:off x="24076378" y="30072691"/>
            <a:ext cx="4579702" cy="369332"/>
          </a:xfrm>
          <a:prstGeom prst="rect">
            <a:avLst/>
          </a:prstGeom>
          <a:noFill/>
        </p:spPr>
        <p:txBody>
          <a:bodyPr wrap="square" rtlCol="0">
            <a:spAutoFit/>
          </a:bodyPr>
          <a:lstStyle/>
          <a:p>
            <a:pPr algn="ctr"/>
            <a:r>
              <a:rPr lang="en-US" dirty="0"/>
              <a:t>Figure 5: four subdomain overlapping DD.</a:t>
            </a:r>
          </a:p>
        </p:txBody>
      </p:sp>
      <p:sp>
        <p:nvSpPr>
          <p:cNvPr id="88" name="TextBox 87">
            <a:extLst>
              <a:ext uri="{FF2B5EF4-FFF2-40B4-BE49-F238E27FC236}">
                <a16:creationId xmlns:a16="http://schemas.microsoft.com/office/drawing/2014/main" id="{704E8C29-A0B4-2630-CB86-38A600525E8A}"/>
              </a:ext>
            </a:extLst>
          </p:cNvPr>
          <p:cNvSpPr txBox="1"/>
          <p:nvPr/>
        </p:nvSpPr>
        <p:spPr>
          <a:xfrm>
            <a:off x="15268020" y="40941251"/>
            <a:ext cx="12891782" cy="369332"/>
          </a:xfrm>
          <a:prstGeom prst="rect">
            <a:avLst/>
          </a:prstGeom>
          <a:noFill/>
        </p:spPr>
        <p:txBody>
          <a:bodyPr wrap="square" rtlCol="0">
            <a:spAutoFit/>
          </a:bodyPr>
          <a:lstStyle/>
          <a:p>
            <a:r>
              <a:rPr lang="en-US" dirty="0"/>
              <a:t>* The </a:t>
            </a:r>
            <a:r>
              <a:rPr lang="en-US" dirty="0" err="1"/>
              <a:t>Pressio</a:t>
            </a:r>
            <a:r>
              <a:rPr lang="en-US" dirty="0"/>
              <a:t> demo-apps library is available on </a:t>
            </a:r>
            <a:r>
              <a:rPr lang="en-US" dirty="0" err="1"/>
              <a:t>github</a:t>
            </a:r>
            <a:r>
              <a:rPr lang="en-US" dirty="0"/>
              <a:t>: </a:t>
            </a:r>
            <a:r>
              <a:rPr lang="en-US" dirty="0">
                <a:hlinkClick r:id="rId33"/>
              </a:rPr>
              <a:t>https://github.com/Pressio/pressio-demoapps</a:t>
            </a:r>
            <a:r>
              <a:rPr lang="en-US" dirty="0"/>
              <a:t>.</a:t>
            </a:r>
          </a:p>
        </p:txBody>
      </p:sp>
      <p:pic>
        <p:nvPicPr>
          <p:cNvPr id="90" name="Picture 89">
            <a:extLst>
              <a:ext uri="{FF2B5EF4-FFF2-40B4-BE49-F238E27FC236}">
                <a16:creationId xmlns:a16="http://schemas.microsoft.com/office/drawing/2014/main" id="{8283D9C3-90DC-8042-99D3-D368F32B93CD}"/>
              </a:ext>
            </a:extLst>
          </p:cNvPr>
          <p:cNvPicPr>
            <a:picLocks noChangeAspect="1"/>
          </p:cNvPicPr>
          <p:nvPr/>
        </p:nvPicPr>
        <p:blipFill>
          <a:blip r:embed="rId34">
            <a:extLst>
              <a:ext uri="{BEBA8EAE-BF5A-486C-A8C5-ECC9F3942E4B}">
                <a14:imgProps xmlns:a14="http://schemas.microsoft.com/office/drawing/2010/main">
                  <a14:imgLayer r:embed="rId35">
                    <a14:imgEffect>
                      <a14:backgroundRemoval t="0" b="96552" l="10000" r="90000">
                        <a14:foregroundMark x1="33600" y1="17241" x2="35200" y2="46552"/>
                        <a14:foregroundMark x1="22800" y1="63793" x2="27600" y2="67241"/>
                        <a14:foregroundMark x1="28000" y1="68966" x2="27600" y2="82759"/>
                        <a14:foregroundMark x1="37905" y1="73603" x2="38000" y2="79310"/>
                        <a14:foregroundMark x1="37600" y1="55172" x2="37664" y2="59018"/>
                        <a14:foregroundMark x1="40299" y1="60450" x2="41198" y2="54420"/>
                        <a14:foregroundMark x1="39924" y1="62962" x2="39958" y2="62733"/>
                        <a14:foregroundMark x1="38000" y1="75862" x2="38248" y2="74200"/>
                        <a14:foregroundMark x1="29638" y1="76119" x2="28000" y2="86207"/>
                        <a14:foregroundMark x1="30715" y1="69487" x2="30609" y2="70138"/>
                        <a14:foregroundMark x1="33600" y1="51724" x2="30872" y2="68523"/>
                        <a14:foregroundMark x1="46210" y1="79782" x2="48800" y2="82759"/>
                        <a14:foregroundMark x1="55600" y1="56897" x2="52400" y2="82759"/>
                        <a14:foregroundMark x1="63200" y1="60345" x2="58800" y2="79310"/>
                        <a14:foregroundMark x1="66000" y1="58621" x2="66400" y2="81034"/>
                        <a14:foregroundMark x1="66400" y1="44828" x2="66000" y2="44828"/>
                        <a14:foregroundMark x1="70000" y1="60345" x2="69600" y2="58621"/>
                        <a14:foregroundMark x1="66000" y1="63793" x2="66000" y2="63793"/>
                        <a14:foregroundMark x1="19600" y1="0" x2="20000" y2="94828"/>
                        <a14:foregroundMark x1="20000" y1="94828" x2="44800" y2="94828"/>
                        <a14:foregroundMark x1="44800" y1="94828" x2="69600" y2="82759"/>
                        <a14:foregroundMark x1="69600" y1="82759" x2="53200" y2="0"/>
                        <a14:foregroundMark x1="53200" y1="0" x2="25600" y2="5172"/>
                        <a14:foregroundMark x1="40800" y1="62069" x2="56400" y2="67241"/>
                        <a14:foregroundMark x1="42000" y1="58621" x2="40000" y2="68966"/>
                        <a14:foregroundMark x1="42400" y1="51724" x2="39600" y2="68966"/>
                        <a14:foregroundMark x1="43200" y1="68966" x2="49600" y2="70690"/>
                        <a14:foregroundMark x1="66800" y1="10345" x2="75600" y2="96552"/>
                        <a14:foregroundMark x1="75600" y1="96552" x2="75600" y2="96552"/>
                        <a14:foregroundMark x1="77600" y1="5172" x2="76400" y2="96552"/>
                        <a14:foregroundMark x1="76400" y1="96552" x2="76400" y2="96552"/>
                      </a14:backgroundRemoval>
                    </a14:imgEffect>
                  </a14:imgLayer>
                </a14:imgProps>
              </a:ext>
            </a:extLst>
          </a:blip>
          <a:stretch>
            <a:fillRect/>
          </a:stretch>
        </p:blipFill>
        <p:spPr>
          <a:xfrm>
            <a:off x="24443055" y="23122114"/>
            <a:ext cx="3901302" cy="905102"/>
          </a:xfrm>
          <a:prstGeom prst="rect">
            <a:avLst/>
          </a:prstGeom>
        </p:spPr>
      </p:pic>
      <p:sp>
        <p:nvSpPr>
          <p:cNvPr id="91" name="TextBox 90">
            <a:extLst>
              <a:ext uri="{FF2B5EF4-FFF2-40B4-BE49-F238E27FC236}">
                <a16:creationId xmlns:a16="http://schemas.microsoft.com/office/drawing/2014/main" id="{03755279-1B67-0C6D-D04D-3BB90AA98F21}"/>
              </a:ext>
            </a:extLst>
          </p:cNvPr>
          <p:cNvSpPr txBox="1"/>
          <p:nvPr/>
        </p:nvSpPr>
        <p:spPr>
          <a:xfrm>
            <a:off x="18970142" y="35861228"/>
            <a:ext cx="1465038" cy="369332"/>
          </a:xfrm>
          <a:prstGeom prst="rect">
            <a:avLst/>
          </a:prstGeom>
          <a:noFill/>
        </p:spPr>
        <p:txBody>
          <a:bodyPr wrap="square" rtlCol="0">
            <a:spAutoFit/>
          </a:bodyPr>
          <a:lstStyle/>
          <a:p>
            <a:r>
              <a:rPr lang="en-US" dirty="0">
                <a:solidFill>
                  <a:srgbClr val="FF0000"/>
                </a:solidFill>
              </a:rPr>
              <a:t>Blow up!</a:t>
            </a:r>
          </a:p>
        </p:txBody>
      </p:sp>
      <p:sp>
        <p:nvSpPr>
          <p:cNvPr id="92" name="Rectangle 91">
            <a:extLst>
              <a:ext uri="{FF2B5EF4-FFF2-40B4-BE49-F238E27FC236}">
                <a16:creationId xmlns:a16="http://schemas.microsoft.com/office/drawing/2014/main" id="{08490EEC-6AEA-5007-8DD1-E5FD4A247EE4}"/>
              </a:ext>
            </a:extLst>
          </p:cNvPr>
          <p:cNvSpPr/>
          <p:nvPr/>
        </p:nvSpPr>
        <p:spPr>
          <a:xfrm>
            <a:off x="29344637" y="35428146"/>
            <a:ext cx="13746463" cy="62175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C3AE3B2E-702F-79B6-B964-130A757EC564}"/>
              </a:ext>
            </a:extLst>
          </p:cNvPr>
          <p:cNvSpPr txBox="1"/>
          <p:nvPr/>
        </p:nvSpPr>
        <p:spPr>
          <a:xfrm>
            <a:off x="34629728" y="35462743"/>
            <a:ext cx="8356980" cy="707886"/>
          </a:xfrm>
          <a:prstGeom prst="rect">
            <a:avLst/>
          </a:prstGeom>
          <a:noFill/>
        </p:spPr>
        <p:txBody>
          <a:bodyPr wrap="square" rtlCol="0">
            <a:spAutoFit/>
          </a:bodyPr>
          <a:lstStyle/>
          <a:p>
            <a:r>
              <a:rPr lang="en-US" sz="4000" dirty="0">
                <a:solidFill>
                  <a:srgbClr val="0070C0"/>
                </a:solidFill>
              </a:rPr>
              <a:t>References</a:t>
            </a:r>
          </a:p>
        </p:txBody>
      </p:sp>
      <p:grpSp>
        <p:nvGrpSpPr>
          <p:cNvPr id="125" name="Group 124">
            <a:extLst>
              <a:ext uri="{FF2B5EF4-FFF2-40B4-BE49-F238E27FC236}">
                <a16:creationId xmlns:a16="http://schemas.microsoft.com/office/drawing/2014/main" id="{9A8E2520-F44E-9790-B808-9C115095EFDA}"/>
              </a:ext>
            </a:extLst>
          </p:cNvPr>
          <p:cNvGrpSpPr/>
          <p:nvPr/>
        </p:nvGrpSpPr>
        <p:grpSpPr>
          <a:xfrm>
            <a:off x="1018240" y="16820121"/>
            <a:ext cx="12975060" cy="1726647"/>
            <a:chOff x="960045" y="17960583"/>
            <a:chExt cx="12975060" cy="1726647"/>
          </a:xfrm>
        </p:grpSpPr>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701A1DF-CAC8-63AC-951C-8164EC5714F4}"/>
                    </a:ext>
                  </a:extLst>
                </p:cNvPr>
                <p:cNvSpPr txBox="1"/>
                <p:nvPr/>
              </p:nvSpPr>
              <p:spPr>
                <a:xfrm>
                  <a:off x="960045" y="17960583"/>
                  <a:ext cx="12975060" cy="461665"/>
                </a:xfrm>
                <a:prstGeom prst="rect">
                  <a:avLst/>
                </a:prstGeom>
                <a:noFill/>
              </p:spPr>
              <p:txBody>
                <a:bodyPr wrap="square" rtlCol="0">
                  <a:spAutoFit/>
                </a:bodyPr>
                <a:lstStyle/>
                <a:p>
                  <a:r>
                    <a:rPr lang="en-US" sz="2400" b="1" dirty="0">
                      <a:solidFill>
                        <a:srgbClr val="0070C0"/>
                      </a:solidFill>
                    </a:rPr>
                    <a:t>Model problem: </a:t>
                  </a:r>
                  <a:r>
                    <a:rPr lang="en-US" sz="2400" dirty="0">
                      <a:solidFill>
                        <a:schemeClr val="tx1"/>
                      </a:solidFill>
                    </a:rPr>
                    <a:t>time-dependent </a:t>
                  </a:r>
                  <a:r>
                    <a:rPr lang="en-US" sz="2400" b="1" dirty="0">
                      <a:solidFill>
                        <a:schemeClr val="tx1"/>
                      </a:solidFill>
                    </a:rPr>
                    <a:t>advection-diffusion</a:t>
                  </a:r>
                  <a:r>
                    <a:rPr lang="en-US" sz="2400" dirty="0">
                      <a:solidFill>
                        <a:schemeClr val="tx1"/>
                      </a:solidFill>
                    </a:rPr>
                    <a:t> problem on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𝛺</m:t>
                      </m:r>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𝛺</m:t>
                          </m:r>
                        </m:e>
                        <m:sub>
                          <m:r>
                            <a:rPr lang="en-US" sz="2400" b="0" i="1" smtClean="0">
                              <a:solidFill>
                                <a:schemeClr val="tx1"/>
                              </a:solidFill>
                              <a:latin typeface="Cambria Math" panose="02040503050406030204" pitchFamily="18" charset="0"/>
                              <a:ea typeface="Cambria Math" panose="02040503050406030204" pitchFamily="18" charset="0"/>
                            </a:rPr>
                            <m:t>1</m:t>
                          </m:r>
                        </m:sub>
                      </m:sSub>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b="0" i="1">
                              <a:solidFill>
                                <a:schemeClr val="tx1"/>
                              </a:solidFill>
                              <a:latin typeface="Cambria Math" panose="02040503050406030204" pitchFamily="18" charset="0"/>
                              <a:ea typeface="Cambria Math" panose="02040503050406030204" pitchFamily="18" charset="0"/>
                            </a:rPr>
                            <m:t>𝛺</m:t>
                          </m:r>
                        </m:e>
                        <m:sub>
                          <m:r>
                            <a:rPr lang="en-US" sz="2400" b="0" i="1" smtClean="0">
                              <a:solidFill>
                                <a:schemeClr val="tx1"/>
                              </a:solidFill>
                              <a:latin typeface="Cambria Math" panose="02040503050406030204" pitchFamily="18" charset="0"/>
                              <a:ea typeface="Cambria Math" panose="02040503050406030204" pitchFamily="18" charset="0"/>
                            </a:rPr>
                            <m:t>2</m:t>
                          </m:r>
                        </m:sub>
                      </m:sSub>
                      <m:r>
                        <a:rPr lang="en-US" sz="2400" b="0" i="0" smtClean="0">
                          <a:solidFill>
                            <a:schemeClr val="tx1"/>
                          </a:solidFill>
                          <a:latin typeface="Cambria Math" panose="02040503050406030204" pitchFamily="18" charset="0"/>
                          <a:ea typeface="Cambria Math" panose="02040503050406030204" pitchFamily="18" charset="0"/>
                        </a:rPr>
                        <m:t> </m:t>
                      </m:r>
                    </m:oMath>
                  </a14:m>
                  <a:r>
                    <a:rPr lang="en-US" sz="2400" dirty="0">
                      <a:solidFill>
                        <a:schemeClr val="tx1"/>
                      </a:solidFill>
                    </a:rPr>
                    <a:t> with </a:t>
                  </a:r>
                  <a14:m>
                    <m:oMath xmlns:m="http://schemas.openxmlformats.org/officeDocument/2006/math">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b="0" i="1">
                              <a:solidFill>
                                <a:schemeClr val="tx1"/>
                              </a:solidFill>
                              <a:latin typeface="Cambria Math" panose="02040503050406030204" pitchFamily="18" charset="0"/>
                              <a:ea typeface="Cambria Math" panose="02040503050406030204" pitchFamily="18" charset="0"/>
                            </a:rPr>
                            <m:t>𝛺</m:t>
                          </m:r>
                        </m:e>
                        <m:sub>
                          <m:r>
                            <a:rPr lang="en-US" sz="2400" b="0" i="1">
                              <a:solidFill>
                                <a:schemeClr val="tx1"/>
                              </a:solidFill>
                              <a:latin typeface="Cambria Math" panose="02040503050406030204" pitchFamily="18" charset="0"/>
                              <a:ea typeface="Cambria Math" panose="02040503050406030204" pitchFamily="18" charset="0"/>
                            </a:rPr>
                            <m:t>1</m:t>
                          </m:r>
                        </m:sub>
                      </m:sSub>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b="0" i="1">
                              <a:solidFill>
                                <a:schemeClr val="tx1"/>
                              </a:solidFill>
                              <a:latin typeface="Cambria Math" panose="02040503050406030204" pitchFamily="18" charset="0"/>
                              <a:ea typeface="Cambria Math" panose="02040503050406030204" pitchFamily="18" charset="0"/>
                            </a:rPr>
                            <m:t>𝛺</m:t>
                          </m:r>
                        </m:e>
                        <m:sub>
                          <m:r>
                            <a:rPr lang="en-US" sz="2400" b="0" i="1">
                              <a:solidFill>
                                <a:schemeClr val="tx1"/>
                              </a:solidFill>
                              <a:latin typeface="Cambria Math" panose="02040503050406030204" pitchFamily="18" charset="0"/>
                              <a:ea typeface="Cambria Math" panose="02040503050406030204" pitchFamily="18" charset="0"/>
                            </a:rPr>
                            <m:t>2</m:t>
                          </m:r>
                        </m:sub>
                      </m:sSub>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endParaRPr lang="en-US" sz="2400" dirty="0">
                    <a:solidFill>
                      <a:srgbClr val="0070C0"/>
                    </a:solidFill>
                  </a:endParaRPr>
                </a:p>
              </p:txBody>
            </p:sp>
          </mc:Choice>
          <mc:Fallback xmlns="">
            <p:sp>
              <p:nvSpPr>
                <p:cNvPr id="94" name="TextBox 93">
                  <a:extLst>
                    <a:ext uri="{FF2B5EF4-FFF2-40B4-BE49-F238E27FC236}">
                      <a16:creationId xmlns:a16="http://schemas.microsoft.com/office/drawing/2014/main" id="{A701A1DF-CAC8-63AC-951C-8164EC5714F4}"/>
                    </a:ext>
                  </a:extLst>
                </p:cNvPr>
                <p:cNvSpPr txBox="1">
                  <a:spLocks noRot="1" noChangeAspect="1" noMove="1" noResize="1" noEditPoints="1" noAdjustHandles="1" noChangeArrowheads="1" noChangeShapeType="1" noTextEdit="1"/>
                </p:cNvSpPr>
                <p:nvPr/>
              </p:nvSpPr>
              <p:spPr>
                <a:xfrm>
                  <a:off x="960045" y="17960583"/>
                  <a:ext cx="12975060" cy="461665"/>
                </a:xfrm>
                <a:prstGeom prst="rect">
                  <a:avLst/>
                </a:prstGeom>
                <a:blipFill>
                  <a:blip r:embed="rId36"/>
                  <a:stretch>
                    <a:fillRect l="-705"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741F87F5-3C60-8F1A-65E1-1665CE907710}"/>
                    </a:ext>
                  </a:extLst>
                </p:cNvPr>
                <p:cNvSpPr txBox="1"/>
                <p:nvPr/>
              </p:nvSpPr>
              <p:spPr>
                <a:xfrm>
                  <a:off x="1508732" y="18564422"/>
                  <a:ext cx="5577868" cy="1122808"/>
                </a:xfrm>
                <a:prstGeom prst="rect">
                  <a:avLst/>
                </a:prstGeom>
                <a:noFill/>
                <a:ln w="19050">
                  <a:solidFill>
                    <a:schemeClr val="tx1"/>
                  </a:solidFill>
                </a:ln>
              </p:spPr>
              <p:txBody>
                <a:bodyPr wrap="square" rtlCol="0">
                  <a:spAutoFit/>
                </a:bodyPr>
                <a:lstStyle/>
                <a:p>
                  <a14:m>
                    <m:oMath xmlns:m="http://schemas.openxmlformats.org/officeDocument/2006/math">
                      <m:sSub>
                        <m:sSubPr>
                          <m:ctrlPr>
                            <a:rPr lang="en-US" sz="2200" i="1" smtClean="0">
                              <a:latin typeface="Cambria Math" panose="02040503050406030204" pitchFamily="18" charset="0"/>
                            </a:rPr>
                          </m:ctrlPr>
                        </m:sSub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𝑐</m:t>
                              </m:r>
                            </m:e>
                          </m:acc>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𝐹</m:t>
                          </m:r>
                        </m:e>
                        <m:sub>
                          <m:r>
                            <a:rPr lang="en-US" sz="2200" b="0" i="1" smtClean="0">
                              <a:latin typeface="Cambria Math" panose="02040503050406030204" pitchFamily="18" charset="0"/>
                              <a:ea typeface="Cambria Math" panose="02040503050406030204" pitchFamily="18" charset="0"/>
                            </a:rPr>
                            <m:t>𝑖</m:t>
                          </m:r>
                        </m:sub>
                      </m:sSub>
                      <m:d>
                        <m:dPr>
                          <m:ctrlPr>
                            <a:rPr lang="en-US" sz="2200" b="0" i="1" smtClean="0">
                              <a:latin typeface="Cambria Math" panose="02040503050406030204" pitchFamily="18" charset="0"/>
                              <a:ea typeface="Cambria Math" panose="02040503050406030204" pitchFamily="18" charset="0"/>
                            </a:rPr>
                          </m:ctrlPr>
                        </m:dPr>
                        <m:e>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e>
                      </m:d>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𝑓</m:t>
                          </m:r>
                        </m:e>
                        <m:sub>
                          <m:r>
                            <a:rPr lang="en-US" sz="2200" b="0" i="1" smtClean="0">
                              <a:latin typeface="Cambria Math" panose="02040503050406030204" pitchFamily="18" charset="0"/>
                              <a:ea typeface="Cambria Math" panose="02040503050406030204" pitchFamily="18" charset="0"/>
                            </a:rPr>
                            <m:t>𝑖</m:t>
                          </m:r>
                        </m:sub>
                      </m:sSub>
                    </m:oMath>
                  </a14:m>
                  <a:r>
                    <a:rPr lang="en-US" sz="2200" dirty="0"/>
                    <a:t>,  in    </a:t>
                  </a:r>
                  <a14:m>
                    <m:oMath xmlns:m="http://schemas.openxmlformats.org/officeDocument/2006/math">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rPr>
                            <m:t>𝑖</m:t>
                          </m:r>
                        </m:sub>
                      </m:sSub>
                      <m:r>
                        <a:rPr lang="en-US" sz="2200" i="1" smtClean="0">
                          <a:latin typeface="Cambria Math" panose="02040503050406030204" pitchFamily="18" charset="0"/>
                          <a:ea typeface="Cambria Math" panose="02040503050406030204" pitchFamily="18" charset="0"/>
                        </a:rPr>
                        <m:t>×</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0,</m:t>
                          </m:r>
                          <m:r>
                            <a:rPr lang="en-US" sz="2200" b="0" i="1" smtClean="0">
                              <a:latin typeface="Cambria Math" panose="02040503050406030204" pitchFamily="18" charset="0"/>
                              <a:ea typeface="Cambria Math" panose="02040503050406030204" pitchFamily="18" charset="0"/>
                            </a:rPr>
                            <m:t>𝑇</m:t>
                          </m:r>
                        </m:e>
                      </m:d>
                      <m:r>
                        <a:rPr lang="en-US" sz="2200" i="1" dirty="0">
                          <a:latin typeface="Cambria Math" panose="02040503050406030204" pitchFamily="18" charset="0"/>
                        </a:rPr>
                        <m:t>, </m:t>
                      </m:r>
                      <m:r>
                        <a:rPr lang="en-US" sz="2200" b="0" i="1" dirty="0" smtClean="0">
                          <a:latin typeface="Cambria Math" panose="02040503050406030204" pitchFamily="18" charset="0"/>
                        </a:rPr>
                        <m:t> </m:t>
                      </m:r>
                      <m:r>
                        <a:rPr lang="en-US" sz="2200" i="1" dirty="0">
                          <a:latin typeface="Cambria Math" panose="02040503050406030204" pitchFamily="18" charset="0"/>
                        </a:rPr>
                        <m:t>𝑖</m:t>
                      </m:r>
                      <m:r>
                        <a:rPr lang="en-US" sz="2200" i="1" dirty="0">
                          <a:latin typeface="Cambria Math" panose="02040503050406030204" pitchFamily="18" charset="0"/>
                        </a:rPr>
                        <m:t>=1,2</m:t>
                      </m:r>
                    </m:oMath>
                  </a14:m>
                  <a:endParaRPr lang="en-US" sz="2200" b="0" dirty="0">
                    <a:ea typeface="Cambria Math" panose="02040503050406030204" pitchFamily="18" charset="0"/>
                  </a:endParaRPr>
                </a:p>
                <a:p>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𝑔</m:t>
                          </m:r>
                        </m:e>
                        <m:sub>
                          <m:r>
                            <a:rPr lang="en-US" sz="2200" i="1">
                              <a:latin typeface="Cambria Math" panose="02040503050406030204" pitchFamily="18" charset="0"/>
                              <a:ea typeface="Cambria Math" panose="02040503050406030204" pitchFamily="18" charset="0"/>
                            </a:rPr>
                            <m:t>𝑖</m:t>
                          </m:r>
                        </m:sub>
                      </m:sSub>
                      <m:r>
                        <a:rPr lang="en-US" sz="2200" b="0" i="1" smtClean="0">
                          <a:latin typeface="Cambria Math" panose="02040503050406030204" pitchFamily="18" charset="0"/>
                          <a:ea typeface="Cambria Math" panose="02040503050406030204" pitchFamily="18" charset="0"/>
                        </a:rPr>
                        <m:t>,</m:t>
                      </m:r>
                    </m:oMath>
                  </a14:m>
                  <a:r>
                    <a:rPr lang="en-US" sz="2200" dirty="0"/>
                    <a:t>                       on </a:t>
                  </a:r>
                  <a14:m>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    </m:t>
                          </m:r>
                          <m:r>
                            <m:rPr>
                              <m:sty m:val="p"/>
                            </m:rPr>
                            <a:rPr lang="el-GR" sz="2200" i="1" smtClean="0">
                              <a:latin typeface="Cambria Math" panose="02040503050406030204" pitchFamily="18" charset="0"/>
                              <a:ea typeface="Cambria Math" panose="02040503050406030204" pitchFamily="18" charset="0"/>
                            </a:rPr>
                            <m:t>Γ</m:t>
                          </m:r>
                        </m:e>
                        <m:sub>
                          <m:r>
                            <a:rPr lang="en-US" sz="2200" i="1">
                              <a:latin typeface="Cambria Math" panose="02040503050406030204" pitchFamily="18" charset="0"/>
                            </a:rPr>
                            <m:t>𝑖</m:t>
                          </m:r>
                        </m:sub>
                      </m:sSub>
                      <m:r>
                        <a:rPr lang="en-US" sz="2200" i="1">
                          <a:latin typeface="Cambria Math" panose="02040503050406030204" pitchFamily="18" charset="0"/>
                          <a:ea typeface="Cambria Math" panose="02040503050406030204" pitchFamily="18" charset="0"/>
                        </a:rPr>
                        <m:t>×</m:t>
                      </m:r>
                      <m:d>
                        <m:dPr>
                          <m:begChr m:val="["/>
                          <m:endChr m:val="]"/>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0,</m:t>
                          </m:r>
                          <m:r>
                            <a:rPr lang="en-US" sz="2200" i="1">
                              <a:latin typeface="Cambria Math" panose="02040503050406030204" pitchFamily="18" charset="0"/>
                              <a:ea typeface="Cambria Math" panose="02040503050406030204" pitchFamily="18" charset="0"/>
                            </a:rPr>
                            <m:t>𝑇</m:t>
                          </m:r>
                        </m:e>
                      </m:d>
                      <m:r>
                        <a:rPr lang="en-US" sz="2200" i="1" dirty="0">
                          <a:latin typeface="Cambria Math" panose="02040503050406030204" pitchFamily="18" charset="0"/>
                        </a:rPr>
                        <m:t>, </m:t>
                      </m:r>
                      <m:r>
                        <a:rPr lang="en-US" sz="2200" b="0" i="1" dirty="0" smtClean="0">
                          <a:latin typeface="Cambria Math" panose="02040503050406030204" pitchFamily="18" charset="0"/>
                        </a:rPr>
                        <m:t> </m:t>
                      </m:r>
                      <m:r>
                        <a:rPr lang="en-US" sz="2200" i="1" dirty="0">
                          <a:latin typeface="Cambria Math" panose="02040503050406030204" pitchFamily="18" charset="0"/>
                        </a:rPr>
                        <m:t>𝑖</m:t>
                      </m:r>
                      <m:r>
                        <a:rPr lang="en-US" sz="2200" i="1" dirty="0">
                          <a:latin typeface="Cambria Math" panose="02040503050406030204" pitchFamily="18" charset="0"/>
                        </a:rPr>
                        <m:t>=1,2</m:t>
                      </m:r>
                    </m:oMath>
                  </a14:m>
                  <a:endParaRPr lang="en-US" sz="2200" dirty="0">
                    <a:ea typeface="Cambria Math" panose="02040503050406030204" pitchFamily="18" charset="0"/>
                  </a:endParaRPr>
                </a:p>
                <a:p>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𝑖</m:t>
                          </m:r>
                        </m:sub>
                      </m:sSub>
                      <m:d>
                        <m:dPr>
                          <m:ctrlPr>
                            <a:rPr lang="en-US" sz="2200" b="0" i="1" smtClean="0">
                              <a:latin typeface="Cambria Math" panose="02040503050406030204" pitchFamily="18" charset="0"/>
                              <a:ea typeface="Cambria Math" panose="02040503050406030204" pitchFamily="18" charset="0"/>
                            </a:rPr>
                          </m:ctrlPr>
                        </m:dPr>
                        <m:e>
                          <m:r>
                            <a:rPr lang="en-US" sz="2200" b="1" i="1" smtClean="0">
                              <a:latin typeface="Cambria Math" panose="02040503050406030204" pitchFamily="18" charset="0"/>
                              <a:ea typeface="Cambria Math" panose="02040503050406030204" pitchFamily="18" charset="0"/>
                            </a:rPr>
                            <m:t>𝒙</m:t>
                          </m:r>
                          <m:r>
                            <a:rPr lang="en-US" sz="2200" b="0" i="1" smtClean="0">
                              <a:latin typeface="Cambria Math" panose="02040503050406030204" pitchFamily="18" charset="0"/>
                              <a:ea typeface="Cambria Math" panose="02040503050406030204" pitchFamily="18" charset="0"/>
                            </a:rPr>
                            <m:t>,0</m:t>
                          </m:r>
                        </m:e>
                      </m:d>
                      <m:r>
                        <a:rPr lang="en-US" sz="2200" b="0" i="1" smtClean="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i="1">
                              <a:latin typeface="Cambria Math" panose="02040503050406030204" pitchFamily="18" charset="0"/>
                              <a:ea typeface="Cambria Math" panose="02040503050406030204" pitchFamily="18" charset="0"/>
                            </a:rPr>
                            <m:t>𝑖</m:t>
                          </m:r>
                          <m:r>
                            <a:rPr lang="en-US" sz="2200" b="0" i="1" smtClean="0">
                              <a:latin typeface="Cambria Math" panose="02040503050406030204" pitchFamily="18" charset="0"/>
                              <a:ea typeface="Cambria Math" panose="02040503050406030204" pitchFamily="18" charset="0"/>
                            </a:rPr>
                            <m:t>,0</m:t>
                          </m:r>
                        </m:sub>
                      </m:sSub>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𝑥</m:t>
                          </m:r>
                        </m:e>
                      </m:d>
                      <m:r>
                        <a:rPr lang="en-US" sz="2200" b="0" i="1" smtClean="0">
                          <a:latin typeface="Cambria Math" panose="02040503050406030204" pitchFamily="18" charset="0"/>
                          <a:ea typeface="Cambria Math" panose="02040503050406030204" pitchFamily="18" charset="0"/>
                        </a:rPr>
                        <m:t>,   </m:t>
                      </m:r>
                    </m:oMath>
                  </a14:m>
                  <a:r>
                    <a:rPr lang="en-US" sz="2200" dirty="0"/>
                    <a:t>    in </a:t>
                  </a:r>
                  <a14:m>
                    <m:oMath xmlns:m="http://schemas.openxmlformats.org/officeDocument/2006/math">
                      <m:r>
                        <a:rPr lang="en-US" sz="2200" b="0" i="0" smtClean="0">
                          <a:latin typeface="Cambria Math" panose="02040503050406030204" pitchFamily="18" charset="0"/>
                        </a:rPr>
                        <m:t>    </m:t>
                      </m:r>
                      <m:sSub>
                        <m:sSubPr>
                          <m:ctrlPr>
                            <a:rPr lang="en-US" sz="2200" i="1">
                              <a:latin typeface="Cambria Math" panose="02040503050406030204" pitchFamily="18" charset="0"/>
                            </a:rPr>
                          </m:ctrlPr>
                        </m:sSubPr>
                        <m:e>
                          <m:r>
                            <m:rPr>
                              <m:sty m:val="p"/>
                            </m:rPr>
                            <a:rPr lang="el-GR" sz="2200" i="1">
                              <a:latin typeface="Cambria Math" panose="02040503050406030204" pitchFamily="18" charset="0"/>
                              <a:ea typeface="Cambria Math" panose="02040503050406030204" pitchFamily="18" charset="0"/>
                            </a:rPr>
                            <m:t>Ω</m:t>
                          </m:r>
                        </m:e>
                        <m:sub>
                          <m:r>
                            <a:rPr lang="en-US" sz="2200" i="1">
                              <a:latin typeface="Cambria Math" panose="02040503050406030204" pitchFamily="18" charset="0"/>
                            </a:rPr>
                            <m:t>𝑖</m:t>
                          </m:r>
                        </m:sub>
                      </m:sSub>
                      <m:r>
                        <a:rPr lang="en-US" sz="2200" i="1" dirty="0" smtClean="0">
                          <a:latin typeface="Cambria Math" panose="02040503050406030204" pitchFamily="18" charset="0"/>
                        </a:rPr>
                        <m:t>,</m:t>
                      </m:r>
                      <m:r>
                        <a:rPr lang="en-US" sz="2200" b="0" i="1" dirty="0" smtClean="0">
                          <a:latin typeface="Cambria Math" panose="02040503050406030204" pitchFamily="18" charset="0"/>
                        </a:rPr>
                        <m:t> </m:t>
                      </m:r>
                      <m:r>
                        <a:rPr lang="en-US" sz="2200" i="1" dirty="0" smtClean="0">
                          <a:latin typeface="Cambria Math" panose="02040503050406030204" pitchFamily="18" charset="0"/>
                        </a:rPr>
                        <m:t> </m:t>
                      </m:r>
                      <m:r>
                        <a:rPr lang="en-US" sz="2200" i="1" dirty="0" smtClean="0">
                          <a:latin typeface="Cambria Math" panose="02040503050406030204" pitchFamily="18" charset="0"/>
                        </a:rPr>
                        <m:t>𝑖</m:t>
                      </m:r>
                      <m:r>
                        <a:rPr lang="en-US" sz="2200" i="1" dirty="0" smtClean="0">
                          <a:latin typeface="Cambria Math" panose="02040503050406030204" pitchFamily="18" charset="0"/>
                        </a:rPr>
                        <m:t>=1,2</m:t>
                      </m:r>
                    </m:oMath>
                  </a14:m>
                  <a:endParaRPr lang="en-US" sz="2200" dirty="0"/>
                </a:p>
              </p:txBody>
            </p:sp>
          </mc:Choice>
          <mc:Fallback xmlns="">
            <p:sp>
              <p:nvSpPr>
                <p:cNvPr id="97" name="TextBox 96">
                  <a:extLst>
                    <a:ext uri="{FF2B5EF4-FFF2-40B4-BE49-F238E27FC236}">
                      <a16:creationId xmlns:a16="http://schemas.microsoft.com/office/drawing/2014/main" id="{741F87F5-3C60-8F1A-65E1-1665CE907710}"/>
                    </a:ext>
                  </a:extLst>
                </p:cNvPr>
                <p:cNvSpPr txBox="1">
                  <a:spLocks noRot="1" noChangeAspect="1" noMove="1" noResize="1" noEditPoints="1" noAdjustHandles="1" noChangeArrowheads="1" noChangeShapeType="1" noTextEdit="1"/>
                </p:cNvSpPr>
                <p:nvPr/>
              </p:nvSpPr>
              <p:spPr>
                <a:xfrm>
                  <a:off x="1508732" y="18564422"/>
                  <a:ext cx="5577868" cy="1122808"/>
                </a:xfrm>
                <a:prstGeom prst="rect">
                  <a:avLst/>
                </a:prstGeom>
                <a:blipFill>
                  <a:blip r:embed="rId37"/>
                  <a:stretch>
                    <a:fillRect t="-3297" b="-7692"/>
                  </a:stretch>
                </a:blipFill>
                <a:ln w="19050">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0F926F6-B7B7-1EEF-14F2-F742F7DA7E4B}"/>
                  </a:ext>
                </a:extLst>
              </p:cNvPr>
              <p:cNvSpPr txBox="1"/>
              <p:nvPr/>
            </p:nvSpPr>
            <p:spPr>
              <a:xfrm>
                <a:off x="9042616" y="20242869"/>
                <a:ext cx="5275452" cy="369332"/>
              </a:xfrm>
              <a:prstGeom prst="rect">
                <a:avLst/>
              </a:prstGeom>
              <a:noFill/>
            </p:spPr>
            <p:txBody>
              <a:bodyPr wrap="square" rtlCol="0">
                <a:spAutoFit/>
              </a:bodyPr>
              <a:lstStyle/>
              <a:p>
                <a:pPr algn="just"/>
                <a:r>
                  <a:rPr lang="en-US" dirty="0">
                    <a:solidFill>
                      <a:schemeClr val="tx1"/>
                    </a:solidFill>
                  </a:rPr>
                  <a:t>Figure </a:t>
                </a:r>
                <a:r>
                  <a:rPr lang="en-US" dirty="0"/>
                  <a:t>1</a:t>
                </a:r>
                <a:r>
                  <a:rPr lang="en-US" dirty="0">
                    <a:solidFill>
                      <a:schemeClr val="tx1"/>
                    </a:solidFill>
                  </a:rPr>
                  <a:t>. Non-overlapping DD of </a:t>
                </a:r>
                <a14:m>
                  <m:oMath xmlns:m="http://schemas.openxmlformats.org/officeDocument/2006/math">
                    <m:r>
                      <a:rPr lang="en-US" sz="1800" b="0" i="1" smtClean="0">
                        <a:solidFill>
                          <a:schemeClr val="tx1"/>
                        </a:solidFill>
                        <a:latin typeface="Cambria Math" panose="02040503050406030204" pitchFamily="18" charset="0"/>
                        <a:ea typeface="Cambria Math" panose="02040503050406030204" pitchFamily="18" charset="0"/>
                      </a:rPr>
                      <m:t>𝛺</m:t>
                    </m:r>
                    <m:r>
                      <a:rPr lang="en-US" sz="1800" b="0" i="1" smtClean="0">
                        <a:solidFill>
                          <a:schemeClr val="tx1"/>
                        </a:solidFill>
                        <a:latin typeface="Cambria Math" panose="02040503050406030204" pitchFamily="18" charset="0"/>
                        <a:ea typeface="Cambria Math" panose="02040503050406030204" pitchFamily="18" charset="0"/>
                      </a:rPr>
                      <m:t>=</m:t>
                    </m:r>
                    <m:sSub>
                      <m:sSubPr>
                        <m:ctrlPr>
                          <a:rPr lang="en-US" sz="1800" i="1" smtClean="0">
                            <a:solidFill>
                              <a:schemeClr val="tx1"/>
                            </a:solidFill>
                            <a:latin typeface="Cambria Math" panose="02040503050406030204" pitchFamily="18" charset="0"/>
                            <a:ea typeface="Cambria Math" panose="02040503050406030204" pitchFamily="18" charset="0"/>
                          </a:rPr>
                        </m:ctrlPr>
                      </m:sSubPr>
                      <m:e>
                        <m:r>
                          <a:rPr lang="en-US" sz="1800" b="0" i="1" smtClean="0">
                            <a:solidFill>
                              <a:schemeClr val="tx1"/>
                            </a:solidFill>
                            <a:latin typeface="Cambria Math" panose="02040503050406030204" pitchFamily="18" charset="0"/>
                            <a:ea typeface="Cambria Math" panose="02040503050406030204" pitchFamily="18" charset="0"/>
                          </a:rPr>
                          <m:t>𝛺</m:t>
                        </m:r>
                      </m:e>
                      <m:sub>
                        <m:r>
                          <a:rPr lang="en-US" sz="1800" b="0" i="1" smtClean="0">
                            <a:solidFill>
                              <a:schemeClr val="tx1"/>
                            </a:solidFill>
                            <a:latin typeface="Cambria Math" panose="02040503050406030204" pitchFamily="18" charset="0"/>
                            <a:ea typeface="Cambria Math" panose="02040503050406030204" pitchFamily="18" charset="0"/>
                          </a:rPr>
                          <m:t>1</m:t>
                        </m:r>
                      </m:sub>
                    </m:sSub>
                    <m:r>
                      <a:rPr lang="en-US" sz="1800" b="0" i="1" smtClean="0">
                        <a:solidFill>
                          <a:schemeClr val="tx1"/>
                        </a:solidFill>
                        <a:latin typeface="Cambria Math" panose="02040503050406030204" pitchFamily="18" charset="0"/>
                        <a:ea typeface="Cambria Math" panose="02040503050406030204" pitchFamily="18" charset="0"/>
                      </a:rPr>
                      <m:t>∪</m:t>
                    </m:r>
                  </m:oMath>
                </a14:m>
                <a:r>
                  <a:rPr lang="en-US" sz="1800" dirty="0">
                    <a:solidFill>
                      <a:schemeClr val="tx1"/>
                    </a:solidFill>
                  </a:rPr>
                  <a:t> </a:t>
                </a:r>
                <a14:m>
                  <m:oMath xmlns:m="http://schemas.openxmlformats.org/officeDocument/2006/math">
                    <m:sSub>
                      <m:sSubPr>
                        <m:ctrlPr>
                          <a:rPr lang="en-US" sz="1800" i="1">
                            <a:solidFill>
                              <a:schemeClr val="tx1"/>
                            </a:solidFill>
                            <a:latin typeface="Cambria Math" panose="02040503050406030204" pitchFamily="18" charset="0"/>
                            <a:ea typeface="Cambria Math" panose="02040503050406030204" pitchFamily="18" charset="0"/>
                          </a:rPr>
                        </m:ctrlPr>
                      </m:sSubPr>
                      <m:e>
                        <m:r>
                          <a:rPr lang="en-US" sz="1800" b="0" i="1">
                            <a:solidFill>
                              <a:schemeClr val="tx1"/>
                            </a:solidFill>
                            <a:latin typeface="Cambria Math" panose="02040503050406030204" pitchFamily="18" charset="0"/>
                            <a:ea typeface="Cambria Math" panose="02040503050406030204" pitchFamily="18" charset="0"/>
                          </a:rPr>
                          <m:t>𝛺</m:t>
                        </m:r>
                      </m:e>
                      <m:sub>
                        <m:r>
                          <a:rPr lang="en-US" sz="1800" b="0" i="1" smtClean="0">
                            <a:solidFill>
                              <a:schemeClr val="tx1"/>
                            </a:solidFill>
                            <a:latin typeface="Cambria Math" panose="02040503050406030204" pitchFamily="18" charset="0"/>
                            <a:ea typeface="Cambria Math" panose="02040503050406030204" pitchFamily="18" charset="0"/>
                          </a:rPr>
                          <m:t>2</m:t>
                        </m:r>
                      </m:sub>
                    </m:sSub>
                    <m:r>
                      <a:rPr lang="en-US" sz="1800" b="0" i="0"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a:t>
                </a:r>
                <a:endParaRPr lang="en-US" dirty="0"/>
              </a:p>
            </p:txBody>
          </p:sp>
        </mc:Choice>
        <mc:Fallback xmlns="">
          <p:sp>
            <p:nvSpPr>
              <p:cNvPr id="101" name="TextBox 100">
                <a:extLst>
                  <a:ext uri="{FF2B5EF4-FFF2-40B4-BE49-F238E27FC236}">
                    <a16:creationId xmlns:a16="http://schemas.microsoft.com/office/drawing/2014/main" id="{C0F926F6-B7B7-1EEF-14F2-F742F7DA7E4B}"/>
                  </a:ext>
                </a:extLst>
              </p:cNvPr>
              <p:cNvSpPr txBox="1">
                <a:spLocks noRot="1" noChangeAspect="1" noMove="1" noResize="1" noEditPoints="1" noAdjustHandles="1" noChangeArrowheads="1" noChangeShapeType="1" noTextEdit="1"/>
              </p:cNvSpPr>
              <p:nvPr/>
            </p:nvSpPr>
            <p:spPr>
              <a:xfrm>
                <a:off x="9042616" y="20242869"/>
                <a:ext cx="5275452" cy="369332"/>
              </a:xfrm>
              <a:prstGeom prst="rect">
                <a:avLst/>
              </a:prstGeom>
              <a:blipFill>
                <a:blip r:embed="rId38"/>
                <a:stretch>
                  <a:fillRect l="-924" t="-10000" b="-26667"/>
                </a:stretch>
              </a:blipFill>
            </p:spPr>
            <p:txBody>
              <a:bodyPr/>
              <a:lstStyle/>
              <a:p>
                <a:r>
                  <a:rPr lang="en-US">
                    <a:noFill/>
                  </a:rPr>
                  <a:t> </a:t>
                </a:r>
              </a:p>
            </p:txBody>
          </p:sp>
        </mc:Fallback>
      </mc:AlternateContent>
      <p:grpSp>
        <p:nvGrpSpPr>
          <p:cNvPr id="124" name="Group 123">
            <a:extLst>
              <a:ext uri="{FF2B5EF4-FFF2-40B4-BE49-F238E27FC236}">
                <a16:creationId xmlns:a16="http://schemas.microsoft.com/office/drawing/2014/main" id="{179ABD86-74DC-E673-C342-E7CBFFA45F5D}"/>
              </a:ext>
            </a:extLst>
          </p:cNvPr>
          <p:cNvGrpSpPr/>
          <p:nvPr/>
        </p:nvGrpSpPr>
        <p:grpSpPr>
          <a:xfrm>
            <a:off x="942040" y="18755414"/>
            <a:ext cx="8151836" cy="2285600"/>
            <a:chOff x="920957" y="20107463"/>
            <a:chExt cx="8151836" cy="2285600"/>
          </a:xfrm>
        </p:grpSpPr>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1261831-69E5-97BF-AB46-CDB18EBF6D63}"/>
                    </a:ext>
                  </a:extLst>
                </p:cNvPr>
                <p:cNvSpPr txBox="1"/>
                <p:nvPr/>
              </p:nvSpPr>
              <p:spPr>
                <a:xfrm>
                  <a:off x="920957" y="20107463"/>
                  <a:ext cx="8151836" cy="461665"/>
                </a:xfrm>
                <a:prstGeom prst="rect">
                  <a:avLst/>
                </a:prstGeom>
                <a:noFill/>
              </p:spPr>
              <p:txBody>
                <a:bodyPr wrap="square">
                  <a:spAutoFit/>
                </a:bodyPr>
                <a:lstStyle/>
                <a:p>
                  <a:r>
                    <a:rPr lang="en-US" sz="2400" b="1" dirty="0">
                      <a:solidFill>
                        <a:srgbClr val="0070C0"/>
                      </a:solidFill>
                    </a:rPr>
                    <a:t>Compatibility conditions: </a:t>
                  </a:r>
                  <a:r>
                    <a:rPr lang="en-US" sz="2400" dirty="0">
                      <a:solidFill>
                        <a:schemeClr val="tx1"/>
                      </a:solidFill>
                    </a:rPr>
                    <a:t>on interface </a:t>
                  </a:r>
                  <a14:m>
                    <m:oMath xmlns:m="http://schemas.openxmlformats.org/officeDocument/2006/math">
                      <m:r>
                        <a:rPr lang="el-GR" sz="2400" b="0" i="1" smtClean="0">
                          <a:solidFill>
                            <a:schemeClr val="tx1"/>
                          </a:solidFill>
                          <a:latin typeface="Cambria Math" panose="02040503050406030204" pitchFamily="18" charset="0"/>
                          <a:ea typeface="Cambria Math" panose="02040503050406030204" pitchFamily="18" charset="0"/>
                        </a:rPr>
                        <m:t>𝛤</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r>
                            <a:rPr lang="en-US" sz="2400" b="0" i="1">
                              <a:solidFill>
                                <a:schemeClr val="tx1"/>
                              </a:solidFill>
                              <a:latin typeface="Cambria Math" panose="02040503050406030204" pitchFamily="18" charset="0"/>
                              <a:ea typeface="Cambria Math" panose="02040503050406030204" pitchFamily="18" charset="0"/>
                            </a:rPr>
                            <m:t>0,</m:t>
                          </m:r>
                          <m:r>
                            <a:rPr lang="en-US" sz="2400" b="0" i="1">
                              <a:solidFill>
                                <a:schemeClr val="tx1"/>
                              </a:solidFill>
                              <a:latin typeface="Cambria Math" panose="02040503050406030204" pitchFamily="18" charset="0"/>
                              <a:ea typeface="Cambria Math" panose="02040503050406030204" pitchFamily="18" charset="0"/>
                            </a:rPr>
                            <m:t>𝑇</m:t>
                          </m:r>
                        </m:e>
                      </m:d>
                    </m:oMath>
                  </a14:m>
                  <a:r>
                    <a:rPr lang="en-US" sz="2400" dirty="0">
                      <a:solidFill>
                        <a:srgbClr val="0070C0"/>
                      </a:solidFill>
                    </a:rPr>
                    <a:t> </a:t>
                  </a:r>
                  <a:r>
                    <a:rPr lang="en-US" sz="2400" dirty="0"/>
                    <a:t>(Figure 1)</a:t>
                  </a:r>
                  <a:endParaRPr lang="en-US" sz="2400" dirty="0">
                    <a:solidFill>
                      <a:srgbClr val="0070C0"/>
                    </a:solidFill>
                  </a:endParaRPr>
                </a:p>
              </p:txBody>
            </p:sp>
          </mc:Choice>
          <mc:Fallback xmlns="">
            <p:sp>
              <p:nvSpPr>
                <p:cNvPr id="105" name="TextBox 104">
                  <a:extLst>
                    <a:ext uri="{FF2B5EF4-FFF2-40B4-BE49-F238E27FC236}">
                      <a16:creationId xmlns:a16="http://schemas.microsoft.com/office/drawing/2014/main" id="{61261831-69E5-97BF-AB46-CDB18EBF6D63}"/>
                    </a:ext>
                  </a:extLst>
                </p:cNvPr>
                <p:cNvSpPr txBox="1">
                  <a:spLocks noRot="1" noChangeAspect="1" noMove="1" noResize="1" noEditPoints="1" noAdjustHandles="1" noChangeArrowheads="1" noChangeShapeType="1" noTextEdit="1"/>
                </p:cNvSpPr>
                <p:nvPr/>
              </p:nvSpPr>
              <p:spPr>
                <a:xfrm>
                  <a:off x="920957" y="20107463"/>
                  <a:ext cx="8151836" cy="461665"/>
                </a:xfrm>
                <a:prstGeom prst="rect">
                  <a:avLst/>
                </a:prstGeom>
                <a:blipFill>
                  <a:blip r:embed="rId39"/>
                  <a:stretch>
                    <a:fillRect l="-1197"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8A03474D-0DCB-2E67-5D22-994116EB321B}"/>
                    </a:ext>
                  </a:extLst>
                </p:cNvPr>
                <p:cNvSpPr txBox="1"/>
                <p:nvPr/>
              </p:nvSpPr>
              <p:spPr>
                <a:xfrm>
                  <a:off x="1161771" y="20607959"/>
                  <a:ext cx="6641910" cy="1785104"/>
                </a:xfrm>
                <a:prstGeom prst="rect">
                  <a:avLst/>
                </a:prstGeom>
                <a:noFill/>
              </p:spPr>
              <p:txBody>
                <a:bodyPr wrap="square" rtlCol="0">
                  <a:spAutoFit/>
                </a:bodyPr>
                <a:lstStyle/>
                <a:p>
                  <a:pPr marL="285750" indent="-285750">
                    <a:buFont typeface="Arial" panose="020B0604020202020204" pitchFamily="34" charset="0"/>
                    <a:buChar char="•"/>
                  </a:pPr>
                  <a:r>
                    <a:rPr lang="en-US" sz="2200" b="1" i="1" dirty="0"/>
                    <a:t>Continuity of states</a:t>
                  </a:r>
                  <a:r>
                    <a:rPr lang="en-US" sz="2200" dirty="0"/>
                    <a:t>: 	</a:t>
                  </a:r>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1</m:t>
                          </m:r>
                        </m:sub>
                      </m:sSub>
                      <m:d>
                        <m:dPr>
                          <m:ctrlPr>
                            <a:rPr lang="en-US" sz="2200" b="0" i="1" smtClean="0">
                              <a:latin typeface="Cambria Math" panose="02040503050406030204" pitchFamily="18" charset="0"/>
                              <a:ea typeface="Cambria Math" panose="02040503050406030204" pitchFamily="18" charset="0"/>
                            </a:rPr>
                          </m:ctrlPr>
                        </m:dPr>
                        <m:e>
                          <m:r>
                            <a:rPr lang="en-US" sz="2200" b="1" i="1" smtClean="0">
                              <a:latin typeface="Cambria Math" panose="02040503050406030204" pitchFamily="18" charset="0"/>
                              <a:ea typeface="Cambria Math" panose="02040503050406030204" pitchFamily="18" charset="0"/>
                            </a:rPr>
                            <m:t>𝒙</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e>
                      </m:d>
                      <m:r>
                        <a:rPr lang="en-US" sz="2200" b="0" i="1" smtClean="0">
                          <a:latin typeface="Cambria Math" panose="02040503050406030204" pitchFamily="18" charset="0"/>
                          <a:ea typeface="Cambria Math" panose="02040503050406030204" pitchFamily="18" charset="0"/>
                        </a:rPr>
                        <m:t>−</m:t>
                      </m:r>
                      <m:sSub>
                        <m:sSubPr>
                          <m:ctrlPr>
                            <a:rPr lang="en-US" sz="220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𝑐</m:t>
                          </m:r>
                        </m:e>
                        <m:sub>
                          <m:r>
                            <a:rPr lang="en-US" sz="2200" b="0" i="1" smtClean="0">
                              <a:latin typeface="Cambria Math" panose="02040503050406030204" pitchFamily="18" charset="0"/>
                              <a:ea typeface="Cambria Math" panose="02040503050406030204" pitchFamily="18" charset="0"/>
                            </a:rPr>
                            <m:t>2</m:t>
                          </m:r>
                        </m:sub>
                      </m:sSub>
                      <m:d>
                        <m:dPr>
                          <m:ctrlPr>
                            <a:rPr lang="en-US" sz="2200" i="1">
                              <a:latin typeface="Cambria Math" panose="02040503050406030204" pitchFamily="18" charset="0"/>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𝒙</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m:t>
                          </m:r>
                        </m:e>
                      </m:d>
                      <m:r>
                        <a:rPr lang="en-US" sz="2200" b="0" i="1" smtClean="0">
                          <a:latin typeface="Cambria Math" panose="02040503050406030204" pitchFamily="18" charset="0"/>
                          <a:ea typeface="Cambria Math" panose="02040503050406030204" pitchFamily="18" charset="0"/>
                        </a:rPr>
                        <m:t>=0</m:t>
                      </m:r>
                    </m:oMath>
                  </a14:m>
                  <a:endParaRPr lang="en-US" sz="2200" dirty="0"/>
                </a:p>
                <a:p>
                  <a:pPr marL="285750" indent="-285750">
                    <a:buFont typeface="Arial" panose="020B0604020202020204" pitchFamily="34" charset="0"/>
                    <a:buChar char="•"/>
                  </a:pPr>
                  <a:r>
                    <a:rPr lang="en-US" sz="2200" b="1" i="1" dirty="0"/>
                    <a:t>Continuity of flux</a:t>
                  </a:r>
                  <a:r>
                    <a:rPr lang="en-US" sz="2200" dirty="0"/>
                    <a:t>: 	</a:t>
                  </a:r>
                  <a14:m>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𝐹</m:t>
                          </m:r>
                        </m:e>
                        <m:sub>
                          <m:r>
                            <a:rPr lang="en-US" sz="2200" b="0" i="1" smtClean="0">
                              <a:latin typeface="Cambria Math" panose="02040503050406030204" pitchFamily="18" charset="0"/>
                              <a:ea typeface="Cambria Math" panose="02040503050406030204" pitchFamily="18" charset="0"/>
                            </a:rPr>
                            <m:t>1</m:t>
                          </m:r>
                        </m:sub>
                      </m:sSub>
                      <m:d>
                        <m:dPr>
                          <m:ctrlPr>
                            <a:rPr lang="en-US" sz="2200" b="0" i="1" smtClean="0">
                              <a:latin typeface="Cambria Math" panose="02040503050406030204" pitchFamily="18" charset="0"/>
                              <a:ea typeface="Cambria Math" panose="02040503050406030204" pitchFamily="18" charset="0"/>
                            </a:rPr>
                          </m:ctrlPr>
                        </m:dPr>
                        <m:e>
                          <m:r>
                            <a:rPr lang="en-US" sz="2200" b="1" i="1" smtClean="0">
                              <a:latin typeface="Cambria Math" panose="02040503050406030204" pitchFamily="18" charset="0"/>
                              <a:ea typeface="Cambria Math" panose="02040503050406030204" pitchFamily="18" charset="0"/>
                            </a:rPr>
                            <m:t>𝒙</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e>
                      </m:d>
                      <m:r>
                        <a:rPr lang="en-US" sz="2200" i="1">
                          <a:latin typeface="Cambria Math" panose="02040503050406030204" pitchFamily="18" charset="0"/>
                          <a:ea typeface="Cambria Math" panose="02040503050406030204" pitchFamily="18" charset="0"/>
                        </a:rPr>
                        <m:t>∙</m:t>
                      </m:r>
                    </m:oMath>
                  </a14:m>
                  <a:r>
                    <a:rPr lang="en-US" sz="2200" dirty="0"/>
                    <a:t> </a:t>
                  </a:r>
                  <a14:m>
                    <m:oMath xmlns:m="http://schemas.openxmlformats.org/officeDocument/2006/math">
                      <m:sSub>
                        <m:sSubPr>
                          <m:ctrlPr>
                            <a:rPr lang="en-US" sz="2200" i="1" dirty="0" smtClean="0">
                              <a:latin typeface="Cambria Math" panose="02040503050406030204" pitchFamily="18" charset="0"/>
                            </a:rPr>
                          </m:ctrlPr>
                        </m:sSubPr>
                        <m:e>
                          <m:r>
                            <a:rPr lang="en-US" sz="2200" b="1" i="1" dirty="0" smtClean="0">
                              <a:latin typeface="Cambria Math" panose="02040503050406030204" pitchFamily="18" charset="0"/>
                            </a:rPr>
                            <m:t>𝒏</m:t>
                          </m:r>
                        </m:e>
                        <m:sub>
                          <m:r>
                            <m:rPr>
                              <m:sty m:val="p"/>
                            </m:rPr>
                            <a:rPr lang="el-GR" sz="2200" i="1">
                              <a:latin typeface="Cambria Math" panose="02040503050406030204" pitchFamily="18" charset="0"/>
                              <a:ea typeface="Cambria Math" panose="02040503050406030204" pitchFamily="18" charset="0"/>
                            </a:rPr>
                            <m:t>Γ</m:t>
                          </m:r>
                          <m:r>
                            <m:rPr>
                              <m:nor/>
                            </m:rPr>
                            <a:rPr lang="en-US" sz="2200" dirty="0"/>
                            <m:t> </m:t>
                          </m:r>
                        </m:sub>
                      </m:sSub>
                      <m:r>
                        <a:rPr lang="en-US" sz="2200" b="0" i="1" dirty="0" smtClean="0">
                          <a:latin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𝐹</m:t>
                          </m:r>
                        </m:e>
                        <m:sub>
                          <m:r>
                            <a:rPr lang="en-US" sz="2200" b="0" i="1" smtClean="0">
                              <a:latin typeface="Cambria Math" panose="02040503050406030204" pitchFamily="18" charset="0"/>
                              <a:ea typeface="Cambria Math" panose="02040503050406030204" pitchFamily="18" charset="0"/>
                            </a:rPr>
                            <m:t>2</m:t>
                          </m:r>
                        </m:sub>
                      </m:sSub>
                      <m:d>
                        <m:dPr>
                          <m:ctrlPr>
                            <a:rPr lang="en-US" sz="2200" i="1">
                              <a:latin typeface="Cambria Math" panose="02040503050406030204" pitchFamily="18" charset="0"/>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𝒙</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𝑡</m:t>
                          </m:r>
                        </m:e>
                      </m:d>
                      <m:r>
                        <a:rPr lang="en-US" sz="2200" i="1">
                          <a:latin typeface="Cambria Math" panose="02040503050406030204" pitchFamily="18" charset="0"/>
                          <a:ea typeface="Cambria Math" panose="02040503050406030204" pitchFamily="18" charset="0"/>
                        </a:rPr>
                        <m:t>∙</m:t>
                      </m:r>
                    </m:oMath>
                  </a14:m>
                  <a:r>
                    <a:rPr lang="en-US" sz="2200" dirty="0"/>
                    <a:t> </a:t>
                  </a:r>
                  <a14:m>
                    <m:oMath xmlns:m="http://schemas.openxmlformats.org/officeDocument/2006/math">
                      <m:sSub>
                        <m:sSubPr>
                          <m:ctrlPr>
                            <a:rPr lang="en-US" sz="2200" i="1" dirty="0">
                              <a:latin typeface="Cambria Math" panose="02040503050406030204" pitchFamily="18" charset="0"/>
                            </a:rPr>
                          </m:ctrlPr>
                        </m:sSubPr>
                        <m:e>
                          <m:r>
                            <a:rPr lang="en-US" sz="2200" b="1" i="1" dirty="0">
                              <a:latin typeface="Cambria Math" panose="02040503050406030204" pitchFamily="18" charset="0"/>
                            </a:rPr>
                            <m:t>𝒏</m:t>
                          </m:r>
                        </m:e>
                        <m:sub>
                          <m:r>
                            <m:rPr>
                              <m:sty m:val="p"/>
                            </m:rPr>
                            <a:rPr lang="el-GR" sz="2200" i="1">
                              <a:latin typeface="Cambria Math" panose="02040503050406030204" pitchFamily="18" charset="0"/>
                              <a:ea typeface="Cambria Math" panose="02040503050406030204" pitchFamily="18" charset="0"/>
                            </a:rPr>
                            <m:t>Γ</m:t>
                          </m:r>
                          <m:r>
                            <m:rPr>
                              <m:nor/>
                            </m:rPr>
                            <a:rPr lang="en-US" sz="2200" dirty="0"/>
                            <m:t> </m:t>
                          </m:r>
                        </m:sub>
                      </m:sSub>
                    </m:oMath>
                  </a14:m>
                  <a:endParaRPr lang="en-US" sz="2200" dirty="0"/>
                </a:p>
                <a:p>
                  <a:pPr lvl="1"/>
                  <a14:m>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 </m:t>
                      </m:r>
                    </m:oMath>
                  </a14:m>
                  <a:r>
                    <a:rPr lang="en-US" sz="2200" i="1" dirty="0"/>
                    <a:t>Imposed weakly using Lagrange multiplier (LM) </a:t>
                  </a:r>
                  <a14:m>
                    <m:oMath xmlns:m="http://schemas.openxmlformats.org/officeDocument/2006/math">
                      <m:r>
                        <a:rPr lang="en-US" sz="2200" i="1" smtClean="0">
                          <a:latin typeface="Cambria Math" panose="02040503050406030204" pitchFamily="18" charset="0"/>
                          <a:ea typeface="Cambria Math" panose="02040503050406030204" pitchFamily="18" charset="0"/>
                        </a:rPr>
                        <m:t>𝜆</m:t>
                      </m:r>
                    </m:oMath>
                  </a14:m>
                  <a:r>
                    <a:rPr lang="en-US" sz="2200" i="1" dirty="0"/>
                    <a:t> </a:t>
                  </a:r>
                </a:p>
                <a:p>
                  <a:pPr marL="742950" lvl="1" indent="-285750">
                    <a:buFont typeface="Wingdings" panose="05000000000000000000" pitchFamily="2" charset="2"/>
                    <a:buChar char="Ø"/>
                  </a:pPr>
                  <a:endParaRPr lang="en-US" sz="2200" i="1" dirty="0"/>
                </a:p>
                <a:p>
                  <a:endParaRPr lang="en-US" sz="2200" dirty="0"/>
                </a:p>
              </p:txBody>
            </p:sp>
          </mc:Choice>
          <mc:Fallback xmlns="">
            <p:sp>
              <p:nvSpPr>
                <p:cNvPr id="106" name="TextBox 105">
                  <a:extLst>
                    <a:ext uri="{FF2B5EF4-FFF2-40B4-BE49-F238E27FC236}">
                      <a16:creationId xmlns:a16="http://schemas.microsoft.com/office/drawing/2014/main" id="{8A03474D-0DCB-2E67-5D22-994116EB321B}"/>
                    </a:ext>
                  </a:extLst>
                </p:cNvPr>
                <p:cNvSpPr txBox="1">
                  <a:spLocks noRot="1" noChangeAspect="1" noMove="1" noResize="1" noEditPoints="1" noAdjustHandles="1" noChangeArrowheads="1" noChangeShapeType="1" noTextEdit="1"/>
                </p:cNvSpPr>
                <p:nvPr/>
              </p:nvSpPr>
              <p:spPr>
                <a:xfrm>
                  <a:off x="1161771" y="20607959"/>
                  <a:ext cx="6641910" cy="1785104"/>
                </a:xfrm>
                <a:prstGeom prst="rect">
                  <a:avLst/>
                </a:prstGeom>
                <a:blipFill>
                  <a:blip r:embed="rId40"/>
                  <a:stretch>
                    <a:fillRect l="-1145" t="-2837"/>
                  </a:stretch>
                </a:blipFill>
              </p:spPr>
              <p:txBody>
                <a:bodyPr/>
                <a:lstStyle/>
                <a:p>
                  <a:r>
                    <a:rPr lang="en-US">
                      <a:noFill/>
                    </a:rPr>
                    <a:t> </a:t>
                  </a:r>
                </a:p>
              </p:txBody>
            </p:sp>
          </mc:Fallback>
        </mc:AlternateContent>
      </p:grpSp>
      <p:grpSp>
        <p:nvGrpSpPr>
          <p:cNvPr id="107" name="Group 106">
            <a:extLst>
              <a:ext uri="{FF2B5EF4-FFF2-40B4-BE49-F238E27FC236}">
                <a16:creationId xmlns:a16="http://schemas.microsoft.com/office/drawing/2014/main" id="{D4C8A6F3-7F3C-119B-B689-521A179C532C}"/>
              </a:ext>
            </a:extLst>
          </p:cNvPr>
          <p:cNvGrpSpPr/>
          <p:nvPr/>
        </p:nvGrpSpPr>
        <p:grpSpPr>
          <a:xfrm>
            <a:off x="925214" y="20375066"/>
            <a:ext cx="8185487" cy="2968158"/>
            <a:chOff x="23648086" y="7764833"/>
            <a:chExt cx="8185487" cy="2968158"/>
          </a:xfrm>
        </p:grpSpPr>
        <p:sp>
          <p:nvSpPr>
            <p:cNvPr id="108" name="TextBox 107">
              <a:extLst>
                <a:ext uri="{FF2B5EF4-FFF2-40B4-BE49-F238E27FC236}">
                  <a16:creationId xmlns:a16="http://schemas.microsoft.com/office/drawing/2014/main" id="{CCDE088F-7291-7C6A-7492-EA6B31010A75}"/>
                </a:ext>
              </a:extLst>
            </p:cNvPr>
            <p:cNvSpPr txBox="1"/>
            <p:nvPr/>
          </p:nvSpPr>
          <p:spPr>
            <a:xfrm>
              <a:off x="23681738" y="7764833"/>
              <a:ext cx="8151835" cy="1200329"/>
            </a:xfrm>
            <a:prstGeom prst="rect">
              <a:avLst/>
            </a:prstGeom>
            <a:noFill/>
          </p:spPr>
          <p:txBody>
            <a:bodyPr wrap="square" rtlCol="0">
              <a:spAutoFit/>
            </a:bodyPr>
            <a:lstStyle/>
            <a:p>
              <a:r>
                <a:rPr lang="en-US" sz="2400" b="1" dirty="0">
                  <a:solidFill>
                    <a:srgbClr val="0070C0"/>
                  </a:solidFill>
                </a:rPr>
                <a:t>Semi-discrete monolithic coupled formulation: </a:t>
              </a:r>
              <a:r>
                <a:rPr lang="en-US" sz="2400" dirty="0"/>
                <a:t>obtained by discretizing  weak monolithic formulation using FEM in space. </a:t>
              </a:r>
            </a:p>
            <a:p>
              <a:pPr algn="ctr"/>
              <a:r>
                <a:rPr lang="en-US" sz="2400" i="1" dirty="0"/>
                <a:t>Note the alternative form of the constraint!</a:t>
              </a:r>
              <a:endParaRPr lang="en-US" sz="2400" b="1" i="1" dirty="0"/>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17B1A0DC-6F7B-FF47-BC67-F192E44C24CD}"/>
                    </a:ext>
                  </a:extLst>
                </p:cNvPr>
                <p:cNvSpPr txBox="1"/>
                <p:nvPr/>
              </p:nvSpPr>
              <p:spPr>
                <a:xfrm>
                  <a:off x="24876631" y="9140962"/>
                  <a:ext cx="5089598" cy="1089978"/>
                </a:xfrm>
                <a:prstGeom prst="rect">
                  <a:avLst/>
                </a:prstGeom>
                <a:noFill/>
              </p:spPr>
              <p:txBody>
                <a:bodyPr wrap="none" lIns="0" tIns="0" rIns="0" bIns="0" rtlCol="0">
                  <a:spAutoFit/>
                </a:bodyPr>
                <a:lstStyle/>
                <a:p>
                  <a14:m>
                    <m:oMath xmlns:m="http://schemas.openxmlformats.org/officeDocument/2006/math">
                      <m:d>
                        <m:dPr>
                          <m:ctrlPr>
                            <a:rPr lang="en-US" sz="2200" i="1" smtClean="0">
                              <a:latin typeface="Cambria Math" panose="02040503050406030204" pitchFamily="18" charset="0"/>
                            </a:rPr>
                          </m:ctrlPr>
                        </m:dPr>
                        <m:e>
                          <m:m>
                            <m:mPr>
                              <m:mcs>
                                <m:mc>
                                  <m:mcPr>
                                    <m:count m:val="3"/>
                                    <m:mcJc m:val="center"/>
                                  </m:mcPr>
                                </m:mc>
                              </m:mcs>
                              <m:ctrlPr>
                                <a:rPr lang="en-US" sz="2200" i="1" smtClean="0">
                                  <a:latin typeface="Cambria Math" panose="02040503050406030204" pitchFamily="18" charset="0"/>
                                </a:rPr>
                              </m:ctrlPr>
                            </m:mPr>
                            <m:mr>
                              <m:e>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𝑴</m:t>
                                    </m:r>
                                  </m:e>
                                  <m:sub>
                                    <m:r>
                                      <a:rPr lang="en-US" sz="2200" b="0" i="1" smtClean="0">
                                        <a:latin typeface="Cambria Math" panose="02040503050406030204" pitchFamily="18" charset="0"/>
                                      </a:rPr>
                                      <m:t>1</m:t>
                                    </m:r>
                                  </m:sub>
                                </m:sSub>
                              </m:e>
                              <m:e>
                                <m:r>
                                  <a:rPr lang="en-US" sz="2200" b="1" i="1" smtClean="0">
                                    <a:latin typeface="Cambria Math" panose="02040503050406030204" pitchFamily="18" charset="0"/>
                                  </a:rPr>
                                  <m:t>𝟎</m:t>
                                </m:r>
                              </m:e>
                              <m:e>
                                <m:sSubSup>
                                  <m:sSubSupPr>
                                    <m:ctrlPr>
                                      <a:rPr lang="en-US" sz="2200" i="1" smtClean="0">
                                        <a:latin typeface="Cambria Math" panose="02040503050406030204" pitchFamily="18" charset="0"/>
                                      </a:rPr>
                                    </m:ctrlPr>
                                  </m:sSubSupPr>
                                  <m:e>
                                    <m:r>
                                      <a:rPr lang="en-US" sz="2200" b="1" i="1" smtClean="0">
                                        <a:latin typeface="Cambria Math" panose="02040503050406030204" pitchFamily="18" charset="0"/>
                                      </a:rPr>
                                      <m:t>𝑮</m:t>
                                    </m:r>
                                  </m:e>
                                  <m:sub>
                                    <m:r>
                                      <a:rPr lang="en-US" sz="2200" b="0" i="1" smtClean="0">
                                        <a:latin typeface="Cambria Math" panose="02040503050406030204" pitchFamily="18" charset="0"/>
                                      </a:rPr>
                                      <m:t>1</m:t>
                                    </m:r>
                                  </m:sub>
                                  <m:sup>
                                    <m:r>
                                      <a:rPr lang="en-US" sz="2200" b="0" i="1" smtClean="0">
                                        <a:latin typeface="Cambria Math" panose="02040503050406030204" pitchFamily="18" charset="0"/>
                                      </a:rPr>
                                      <m:t>𝑇</m:t>
                                    </m:r>
                                  </m:sup>
                                </m:sSubSup>
                              </m:e>
                            </m:mr>
                            <m:mr>
                              <m:e>
                                <m:r>
                                  <a:rPr lang="en-US" sz="2200" b="1" i="1" smtClean="0">
                                    <a:latin typeface="Cambria Math" panose="02040503050406030204" pitchFamily="18" charset="0"/>
                                  </a:rPr>
                                  <m:t>𝟎</m:t>
                                </m:r>
                              </m:e>
                              <m:e>
                                <m:sSub>
                                  <m:sSubPr>
                                    <m:ctrlPr>
                                      <a:rPr lang="en-US" sz="2200" i="1">
                                        <a:latin typeface="Cambria Math" panose="02040503050406030204" pitchFamily="18" charset="0"/>
                                      </a:rPr>
                                    </m:ctrlPr>
                                  </m:sSubPr>
                                  <m:e>
                                    <m:r>
                                      <a:rPr lang="en-US" sz="2200" b="1" i="1">
                                        <a:latin typeface="Cambria Math" panose="02040503050406030204" pitchFamily="18" charset="0"/>
                                      </a:rPr>
                                      <m:t>𝑴</m:t>
                                    </m:r>
                                  </m:e>
                                  <m:sub>
                                    <m:r>
                                      <a:rPr lang="en-US" sz="2200" b="0" i="1" smtClean="0">
                                        <a:latin typeface="Cambria Math" panose="02040503050406030204" pitchFamily="18" charset="0"/>
                                      </a:rPr>
                                      <m:t>2</m:t>
                                    </m:r>
                                  </m:sub>
                                </m:sSub>
                              </m:e>
                              <m:e>
                                <m:sSubSup>
                                  <m:sSubSupPr>
                                    <m:ctrlPr>
                                      <a:rPr lang="en-US" sz="2200" i="1">
                                        <a:latin typeface="Cambria Math" panose="02040503050406030204" pitchFamily="18" charset="0"/>
                                      </a:rPr>
                                    </m:ctrlPr>
                                  </m:sSubSupPr>
                                  <m:e>
                                    <m:r>
                                      <a:rPr lang="en-US" sz="2200" b="0" i="1" smtClean="0">
                                        <a:latin typeface="Cambria Math" panose="02040503050406030204" pitchFamily="18" charset="0"/>
                                      </a:rPr>
                                      <m:t>−</m:t>
                                    </m:r>
                                    <m:r>
                                      <a:rPr lang="en-US" sz="2200" b="1" i="1">
                                        <a:latin typeface="Cambria Math" panose="02040503050406030204" pitchFamily="18" charset="0"/>
                                      </a:rPr>
                                      <m:t>𝑮</m:t>
                                    </m:r>
                                  </m:e>
                                  <m:sub>
                                    <m:r>
                                      <a:rPr lang="en-US" sz="2200" b="0" i="1" smtClean="0">
                                        <a:latin typeface="Cambria Math" panose="02040503050406030204" pitchFamily="18" charset="0"/>
                                      </a:rPr>
                                      <m:t>2</m:t>
                                    </m:r>
                                  </m:sub>
                                  <m:sup>
                                    <m:r>
                                      <a:rPr lang="en-US" sz="2200" i="1">
                                        <a:latin typeface="Cambria Math" panose="02040503050406030204" pitchFamily="18" charset="0"/>
                                      </a:rPr>
                                      <m:t>𝑇</m:t>
                                    </m:r>
                                  </m:sup>
                                </m:sSubSup>
                              </m:e>
                            </m:mr>
                            <m:mr>
                              <m:e>
                                <m:sSub>
                                  <m:sSubPr>
                                    <m:ctrlPr>
                                      <a:rPr lang="en-US" sz="2200" i="1">
                                        <a:latin typeface="Cambria Math" panose="02040503050406030204" pitchFamily="18" charset="0"/>
                                      </a:rPr>
                                    </m:ctrlPr>
                                  </m:sSubPr>
                                  <m:e>
                                    <m:r>
                                      <a:rPr lang="en-US" sz="2200" b="1" i="1" smtClean="0">
                                        <a:latin typeface="Cambria Math" panose="02040503050406030204" pitchFamily="18" charset="0"/>
                                      </a:rPr>
                                      <m:t>𝑮</m:t>
                                    </m:r>
                                  </m:e>
                                  <m:sub>
                                    <m:r>
                                      <a:rPr lang="en-US" sz="2200" i="1">
                                        <a:latin typeface="Cambria Math" panose="02040503050406030204" pitchFamily="18" charset="0"/>
                                      </a:rPr>
                                      <m:t>1</m:t>
                                    </m:r>
                                  </m:sub>
                                </m:sSub>
                              </m:e>
                              <m:e>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𝑮</m:t>
                                    </m:r>
                                  </m:e>
                                  <m:sub>
                                    <m:r>
                                      <a:rPr lang="en-US" sz="2200" b="0" i="1" smtClean="0">
                                        <a:latin typeface="Cambria Math" panose="02040503050406030204" pitchFamily="18" charset="0"/>
                                      </a:rPr>
                                      <m:t>2</m:t>
                                    </m:r>
                                  </m:sub>
                                </m:sSub>
                              </m:e>
                              <m:e>
                                <m:r>
                                  <a:rPr lang="en-US" sz="2200" b="1" i="1" smtClean="0">
                                    <a:latin typeface="Cambria Math" panose="02040503050406030204" pitchFamily="18" charset="0"/>
                                  </a:rPr>
                                  <m:t>𝟎</m:t>
                                </m:r>
                              </m:e>
                            </m:mr>
                          </m:m>
                        </m:e>
                      </m:d>
                    </m:oMath>
                  </a14:m>
                  <a:r>
                    <a:rPr lang="en-US" sz="2200" dirty="0"/>
                    <a:t> </a:t>
                  </a:r>
                  <a14:m>
                    <m:oMath xmlns:m="http://schemas.openxmlformats.org/officeDocument/2006/math">
                      <m:d>
                        <m:dPr>
                          <m:ctrlPr>
                            <a:rPr lang="en-US" sz="2200" i="1" dirty="0" smtClean="0">
                              <a:latin typeface="Cambria Math" panose="02040503050406030204" pitchFamily="18" charset="0"/>
                            </a:rPr>
                          </m:ctrlPr>
                        </m:dPr>
                        <m:e>
                          <m:m>
                            <m:mPr>
                              <m:mcs>
                                <m:mc>
                                  <m:mcPr>
                                    <m:count m:val="1"/>
                                    <m:mcJc m:val="center"/>
                                  </m:mcPr>
                                </m:mc>
                              </m:mcs>
                              <m:ctrlPr>
                                <a:rPr lang="en-US" sz="2200" i="1" dirty="0" smtClean="0">
                                  <a:latin typeface="Cambria Math" panose="02040503050406030204" pitchFamily="18" charset="0"/>
                                </a:rPr>
                              </m:ctrlPr>
                            </m:mPr>
                            <m:mr>
                              <m:e>
                                <m:sSub>
                                  <m:sSubPr>
                                    <m:ctrlPr>
                                      <a:rPr lang="en-US" sz="2200" i="1" dirty="0" smtClean="0">
                                        <a:latin typeface="Cambria Math" panose="02040503050406030204" pitchFamily="18" charset="0"/>
                                      </a:rPr>
                                    </m:ctrlPr>
                                  </m:sSubPr>
                                  <m:e>
                                    <m:acc>
                                      <m:accPr>
                                        <m:chr m:val="̇"/>
                                        <m:ctrlPr>
                                          <a:rPr lang="en-US" sz="2200" b="1" i="1" dirty="0" smtClean="0">
                                            <a:latin typeface="Cambria Math" panose="02040503050406030204" pitchFamily="18" charset="0"/>
                                          </a:rPr>
                                        </m:ctrlPr>
                                      </m:accPr>
                                      <m:e>
                                        <m:r>
                                          <a:rPr lang="en-US" sz="2200" b="1" i="1" dirty="0" smtClean="0">
                                            <a:latin typeface="Cambria Math" panose="02040503050406030204" pitchFamily="18" charset="0"/>
                                          </a:rPr>
                                          <m:t>𝒄</m:t>
                                        </m:r>
                                      </m:e>
                                    </m:acc>
                                  </m:e>
                                  <m:sub>
                                    <m:r>
                                      <a:rPr lang="en-US" sz="2200" b="0" i="1" dirty="0" smtClean="0">
                                        <a:latin typeface="Cambria Math" panose="02040503050406030204" pitchFamily="18" charset="0"/>
                                      </a:rPr>
                                      <m:t>1</m:t>
                                    </m:r>
                                  </m:sub>
                                </m:sSub>
                              </m:e>
                            </m:mr>
                            <m:mr>
                              <m:e>
                                <m:sSub>
                                  <m:sSubPr>
                                    <m:ctrlPr>
                                      <a:rPr lang="en-US" sz="2200" i="1" dirty="0">
                                        <a:latin typeface="Cambria Math" panose="02040503050406030204" pitchFamily="18" charset="0"/>
                                      </a:rPr>
                                    </m:ctrlPr>
                                  </m:sSubPr>
                                  <m:e>
                                    <m:acc>
                                      <m:accPr>
                                        <m:chr m:val="̇"/>
                                        <m:ctrlPr>
                                          <a:rPr lang="en-US" sz="2200" i="1" dirty="0">
                                            <a:latin typeface="Cambria Math" panose="02040503050406030204" pitchFamily="18" charset="0"/>
                                          </a:rPr>
                                        </m:ctrlPr>
                                      </m:accPr>
                                      <m:e>
                                        <m:r>
                                          <a:rPr lang="en-US" sz="2200" b="1" i="1" dirty="0">
                                            <a:latin typeface="Cambria Math" panose="02040503050406030204" pitchFamily="18" charset="0"/>
                                          </a:rPr>
                                          <m:t>𝒄</m:t>
                                        </m:r>
                                      </m:e>
                                    </m:acc>
                                  </m:e>
                                  <m:sub>
                                    <m:r>
                                      <a:rPr lang="en-US" sz="2200" b="0" i="1" dirty="0" smtClean="0">
                                        <a:latin typeface="Cambria Math" panose="02040503050406030204" pitchFamily="18" charset="0"/>
                                      </a:rPr>
                                      <m:t>2</m:t>
                                    </m:r>
                                  </m:sub>
                                </m:sSub>
                              </m:e>
                            </m:mr>
                            <m:mr>
                              <m:e>
                                <m:r>
                                  <a:rPr lang="en-US" sz="2200" b="1" i="1" dirty="0" smtClean="0">
                                    <a:latin typeface="Cambria Math" panose="02040503050406030204" pitchFamily="18" charset="0"/>
                                    <a:ea typeface="Cambria Math" panose="02040503050406030204" pitchFamily="18" charset="0"/>
                                  </a:rPr>
                                  <m:t>𝝀</m:t>
                                </m:r>
                              </m:e>
                            </m:mr>
                          </m:m>
                        </m:e>
                      </m:d>
                      <m:r>
                        <a:rPr lang="en-US" sz="2200" b="0" i="1" dirty="0" smtClean="0">
                          <a:latin typeface="Cambria Math" panose="02040503050406030204" pitchFamily="18" charset="0"/>
                        </a:rPr>
                        <m:t>=</m:t>
                      </m:r>
                    </m:oMath>
                  </a14:m>
                  <a:r>
                    <a:rPr lang="en-US" sz="2200" dirty="0"/>
                    <a:t> </a:t>
                  </a:r>
                  <a14:m>
                    <m:oMath xmlns:m="http://schemas.openxmlformats.org/officeDocument/2006/math">
                      <m:d>
                        <m:dPr>
                          <m:ctrlPr>
                            <a:rPr lang="en-US" sz="2200" i="1" dirty="0">
                              <a:latin typeface="Cambria Math" panose="02040503050406030204" pitchFamily="18" charset="0"/>
                            </a:rPr>
                          </m:ctrlPr>
                        </m:dPr>
                        <m:e>
                          <m:m>
                            <m:mPr>
                              <m:mcs>
                                <m:mc>
                                  <m:mcPr>
                                    <m:count m:val="1"/>
                                    <m:mcJc m:val="center"/>
                                  </m:mcPr>
                                </m:mc>
                              </m:mcs>
                              <m:ctrlPr>
                                <a:rPr lang="en-US" sz="2200" i="1" dirty="0">
                                  <a:latin typeface="Cambria Math" panose="02040503050406030204" pitchFamily="18" charset="0"/>
                                </a:rPr>
                              </m:ctrlPr>
                            </m:mPr>
                            <m:mr>
                              <m:e>
                                <m:sSub>
                                  <m:sSubPr>
                                    <m:ctrlPr>
                                      <a:rPr lang="en-US" sz="2200" i="1" dirty="0">
                                        <a:latin typeface="Cambria Math" panose="02040503050406030204" pitchFamily="18" charset="0"/>
                                      </a:rPr>
                                    </m:ctrlPr>
                                  </m:sSubPr>
                                  <m:e>
                                    <m:r>
                                      <a:rPr lang="en-US" sz="2200" b="1" i="1" dirty="0" smtClean="0">
                                        <a:latin typeface="Cambria Math" panose="02040503050406030204" pitchFamily="18" charset="0"/>
                                      </a:rPr>
                                      <m:t>𝒇</m:t>
                                    </m:r>
                                  </m:e>
                                  <m:sub>
                                    <m:r>
                                      <a:rPr lang="en-US" sz="2200" i="1" dirty="0">
                                        <a:latin typeface="Cambria Math" panose="02040503050406030204" pitchFamily="18" charset="0"/>
                                      </a:rPr>
                                      <m:t>1</m:t>
                                    </m:r>
                                  </m:sub>
                                </m:sSub>
                                <m:r>
                                  <a:rPr lang="en-US" sz="2200" b="0" i="1" dirty="0" smtClean="0">
                                    <a:latin typeface="Cambria Math" panose="02040503050406030204" pitchFamily="18" charset="0"/>
                                  </a:rPr>
                                  <m:t>−</m:t>
                                </m:r>
                                <m:sSub>
                                  <m:sSubPr>
                                    <m:ctrlPr>
                                      <a:rPr lang="en-US" sz="2200" i="1">
                                        <a:latin typeface="Cambria Math" panose="02040503050406030204" pitchFamily="18" charset="0"/>
                                      </a:rPr>
                                    </m:ctrlPr>
                                  </m:sSubPr>
                                  <m:e>
                                    <m:r>
                                      <a:rPr lang="en-US" sz="2200" b="1" i="1" smtClean="0">
                                        <a:latin typeface="Cambria Math" panose="02040503050406030204" pitchFamily="18" charset="0"/>
                                      </a:rPr>
                                      <m:t>𝑲</m:t>
                                    </m:r>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b="1" i="1" smtClean="0">
                                        <a:latin typeface="Cambria Math" panose="02040503050406030204" pitchFamily="18" charset="0"/>
                                      </a:rPr>
                                      <m:t>𝒄</m:t>
                                    </m:r>
                                  </m:e>
                                  <m:sub>
                                    <m:r>
                                      <a:rPr lang="en-US" sz="2200" i="1">
                                        <a:latin typeface="Cambria Math" panose="02040503050406030204" pitchFamily="18" charset="0"/>
                                      </a:rPr>
                                      <m:t>1</m:t>
                                    </m:r>
                                  </m:sub>
                                </m:sSub>
                              </m:e>
                            </m:mr>
                            <m:mr>
                              <m:e>
                                <m:sSub>
                                  <m:sSubPr>
                                    <m:ctrlPr>
                                      <a:rPr lang="en-US" sz="2200" i="1" dirty="0">
                                        <a:latin typeface="Cambria Math" panose="02040503050406030204" pitchFamily="18" charset="0"/>
                                      </a:rPr>
                                    </m:ctrlPr>
                                  </m:sSubPr>
                                  <m:e>
                                    <m:r>
                                      <a:rPr lang="en-US" sz="2200" b="1" i="1" dirty="0" smtClean="0">
                                        <a:latin typeface="Cambria Math" panose="02040503050406030204" pitchFamily="18" charset="0"/>
                                      </a:rPr>
                                      <m:t>𝒇</m:t>
                                    </m:r>
                                  </m:e>
                                  <m:sub>
                                    <m:r>
                                      <a:rPr lang="en-US" sz="2200" i="1" dirty="0">
                                        <a:latin typeface="Cambria Math" panose="02040503050406030204" pitchFamily="18" charset="0"/>
                                      </a:rPr>
                                      <m:t>2</m:t>
                                    </m:r>
                                  </m:sub>
                                </m:sSub>
                                <m:sSub>
                                  <m:sSubPr>
                                    <m:ctrlPr>
                                      <a:rPr lang="en-US" sz="2200" i="1">
                                        <a:latin typeface="Cambria Math" panose="02040503050406030204" pitchFamily="18" charset="0"/>
                                      </a:rPr>
                                    </m:ctrlPr>
                                  </m:sSubPr>
                                  <m:e>
                                    <m:r>
                                      <a:rPr lang="en-US" sz="2200" b="0" i="1" smtClean="0">
                                        <a:latin typeface="Cambria Math" panose="02040503050406030204" pitchFamily="18" charset="0"/>
                                      </a:rPr>
                                      <m:t>−</m:t>
                                    </m:r>
                                    <m:r>
                                      <a:rPr lang="en-US" sz="2200" b="1" i="1">
                                        <a:latin typeface="Cambria Math" panose="02040503050406030204" pitchFamily="18" charset="0"/>
                                      </a:rPr>
                                      <m:t>𝑲</m:t>
                                    </m:r>
                                  </m:e>
                                  <m:sub>
                                    <m:r>
                                      <a:rPr lang="en-US" sz="2200" b="0" i="1" smtClean="0">
                                        <a:latin typeface="Cambria Math" panose="02040503050406030204" pitchFamily="18" charset="0"/>
                                      </a:rPr>
                                      <m:t>2</m:t>
                                    </m:r>
                                  </m:sub>
                                </m:sSub>
                                <m:sSub>
                                  <m:sSubPr>
                                    <m:ctrlPr>
                                      <a:rPr lang="en-US" sz="2200" i="1">
                                        <a:latin typeface="Cambria Math" panose="02040503050406030204" pitchFamily="18" charset="0"/>
                                      </a:rPr>
                                    </m:ctrlPr>
                                  </m:sSubPr>
                                  <m:e>
                                    <m:r>
                                      <a:rPr lang="en-US" sz="2200" b="1" i="1">
                                        <a:latin typeface="Cambria Math" panose="02040503050406030204" pitchFamily="18" charset="0"/>
                                      </a:rPr>
                                      <m:t>𝒄</m:t>
                                    </m:r>
                                  </m:e>
                                  <m:sub>
                                    <m:r>
                                      <a:rPr lang="en-US" sz="2200" b="0" i="1" smtClean="0">
                                        <a:latin typeface="Cambria Math" panose="02040503050406030204" pitchFamily="18" charset="0"/>
                                      </a:rPr>
                                      <m:t>2</m:t>
                                    </m:r>
                                  </m:sub>
                                </m:sSub>
                              </m:e>
                            </m:mr>
                            <m:mr>
                              <m:e>
                                <m:r>
                                  <a:rPr lang="en-US" sz="2200" b="1" i="1" dirty="0" smtClean="0">
                                    <a:latin typeface="Cambria Math" panose="02040503050406030204" pitchFamily="18" charset="0"/>
                                  </a:rPr>
                                  <m:t>𝟎</m:t>
                                </m:r>
                              </m:e>
                            </m:mr>
                          </m:m>
                        </m:e>
                      </m:d>
                    </m:oMath>
                  </a14:m>
                  <a:r>
                    <a:rPr lang="en-US" sz="2200" dirty="0"/>
                    <a:t> </a:t>
                  </a:r>
                </a:p>
              </p:txBody>
            </p:sp>
          </mc:Choice>
          <mc:Fallback xmlns="">
            <p:sp>
              <p:nvSpPr>
                <p:cNvPr id="109" name="TextBox 108">
                  <a:extLst>
                    <a:ext uri="{FF2B5EF4-FFF2-40B4-BE49-F238E27FC236}">
                      <a16:creationId xmlns:a16="http://schemas.microsoft.com/office/drawing/2014/main" id="{17B1A0DC-6F7B-FF47-BC67-F192E44C24CD}"/>
                    </a:ext>
                  </a:extLst>
                </p:cNvPr>
                <p:cNvSpPr txBox="1">
                  <a:spLocks noRot="1" noChangeAspect="1" noMove="1" noResize="1" noEditPoints="1" noAdjustHandles="1" noChangeArrowheads="1" noChangeShapeType="1" noTextEdit="1"/>
                </p:cNvSpPr>
                <p:nvPr/>
              </p:nvSpPr>
              <p:spPr>
                <a:xfrm>
                  <a:off x="24876631" y="9140962"/>
                  <a:ext cx="5089598" cy="1089978"/>
                </a:xfrm>
                <a:prstGeom prst="rect">
                  <a:avLst/>
                </a:prstGeom>
                <a:blipFill>
                  <a:blip r:embed="rId41"/>
                  <a:stretch>
                    <a:fillRect/>
                  </a:stretch>
                </a:blipFill>
              </p:spPr>
              <p:txBody>
                <a:bodyPr/>
                <a:lstStyle/>
                <a:p>
                  <a:r>
                    <a:rPr lang="en-US">
                      <a:noFill/>
                    </a:rPr>
                    <a:t> </a:t>
                  </a:r>
                </a:p>
              </p:txBody>
            </p:sp>
          </mc:Fallback>
        </mc:AlternateContent>
        <p:sp>
          <p:nvSpPr>
            <p:cNvPr id="110" name="TextBox 109">
              <a:extLst>
                <a:ext uri="{FF2B5EF4-FFF2-40B4-BE49-F238E27FC236}">
                  <a16:creationId xmlns:a16="http://schemas.microsoft.com/office/drawing/2014/main" id="{9D42D109-0080-2A01-969E-714AA514F9A9}"/>
                </a:ext>
              </a:extLst>
            </p:cNvPr>
            <p:cNvSpPr txBox="1"/>
            <p:nvPr/>
          </p:nvSpPr>
          <p:spPr>
            <a:xfrm>
              <a:off x="30195367" y="9477971"/>
              <a:ext cx="941294" cy="430887"/>
            </a:xfrm>
            <a:prstGeom prst="rect">
              <a:avLst/>
            </a:prstGeom>
            <a:noFill/>
          </p:spPr>
          <p:txBody>
            <a:bodyPr wrap="square" rtlCol="0">
              <a:spAutoFit/>
            </a:bodyPr>
            <a:lstStyle/>
            <a:p>
              <a:r>
                <a:rPr lang="en-US" sz="2200" dirty="0"/>
                <a:t>(2)</a:t>
              </a:r>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A8EBA5C-B605-AA86-BDC0-4E1AE9E33F73}"/>
                    </a:ext>
                  </a:extLst>
                </p:cNvPr>
                <p:cNvSpPr txBox="1"/>
                <p:nvPr/>
              </p:nvSpPr>
              <p:spPr>
                <a:xfrm>
                  <a:off x="23648086" y="10302104"/>
                  <a:ext cx="8082636" cy="430887"/>
                </a:xfrm>
                <a:prstGeom prst="rect">
                  <a:avLst/>
                </a:prstGeom>
                <a:noFill/>
              </p:spPr>
              <p:txBody>
                <a:bodyPr wrap="square"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𝑴</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 </m:t>
                      </m:r>
                    </m:oMath>
                  </a14:m>
                  <a:r>
                    <a:rPr lang="en-US" sz="2200" dirty="0"/>
                    <a:t>mass matrices, </a:t>
                  </a:r>
                  <a14:m>
                    <m:oMath xmlns:m="http://schemas.openxmlformats.org/officeDocument/2006/math">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𝑲</m:t>
                          </m:r>
                        </m:e>
                        <m:sub>
                          <m:r>
                            <a:rPr lang="en-US" sz="2200" b="0" i="1" smtClean="0">
                              <a:latin typeface="Cambria Math" panose="02040503050406030204" pitchFamily="18" charset="0"/>
                            </a:rPr>
                            <m:t>𝑖</m:t>
                          </m:r>
                        </m:sub>
                      </m:sSub>
                    </m:oMath>
                  </a14:m>
                  <a:r>
                    <a:rPr lang="en-US" sz="2200" dirty="0"/>
                    <a:t>: stiffness matrices,</a:t>
                  </a:r>
                  <a14:m>
                    <m:oMath xmlns:m="http://schemas.openxmlformats.org/officeDocument/2006/math">
                      <m:r>
                        <a:rPr lang="en-US" sz="2200" b="0" i="0" smtClean="0">
                          <a:latin typeface="Cambria Math" panose="02040503050406030204" pitchFamily="18" charset="0"/>
                        </a:rPr>
                        <m:t> </m:t>
                      </m:r>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𝑮</m:t>
                          </m:r>
                        </m:e>
                        <m:sub>
                          <m:r>
                            <a:rPr lang="en-US" sz="2200" i="1">
                              <a:latin typeface="Cambria Math" panose="02040503050406030204" pitchFamily="18" charset="0"/>
                            </a:rPr>
                            <m:t>𝑖</m:t>
                          </m:r>
                        </m:sub>
                      </m:sSub>
                    </m:oMath>
                  </a14:m>
                  <a:r>
                    <a:rPr lang="en-US" sz="2200" dirty="0"/>
                    <a:t>: constraint matrices</a:t>
                  </a:r>
                </a:p>
              </p:txBody>
            </p:sp>
          </mc:Choice>
          <mc:Fallback xmlns="">
            <p:sp>
              <p:nvSpPr>
                <p:cNvPr id="111" name="TextBox 110">
                  <a:extLst>
                    <a:ext uri="{FF2B5EF4-FFF2-40B4-BE49-F238E27FC236}">
                      <a16:creationId xmlns:a16="http://schemas.microsoft.com/office/drawing/2014/main" id="{3A8EBA5C-B605-AA86-BDC0-4E1AE9E33F73}"/>
                    </a:ext>
                  </a:extLst>
                </p:cNvPr>
                <p:cNvSpPr txBox="1">
                  <a:spLocks noRot="1" noChangeAspect="1" noMove="1" noResize="1" noEditPoints="1" noAdjustHandles="1" noChangeArrowheads="1" noChangeShapeType="1" noTextEdit="1"/>
                </p:cNvSpPr>
                <p:nvPr/>
              </p:nvSpPr>
              <p:spPr>
                <a:xfrm>
                  <a:off x="23648086" y="10302104"/>
                  <a:ext cx="8082636" cy="430887"/>
                </a:xfrm>
                <a:prstGeom prst="rect">
                  <a:avLst/>
                </a:prstGeom>
                <a:blipFill>
                  <a:blip r:embed="rId42"/>
                  <a:stretch>
                    <a:fillRect l="-75" t="-10000" b="-28571"/>
                  </a:stretch>
                </a:blipFill>
              </p:spPr>
              <p:txBody>
                <a:bodyPr/>
                <a:lstStyle/>
                <a:p>
                  <a:r>
                    <a:rPr lang="en-US">
                      <a:noFill/>
                    </a:rPr>
                    <a:t> </a:t>
                  </a:r>
                </a:p>
              </p:txBody>
            </p:sp>
          </mc:Fallback>
        </mc:AlternateContent>
      </p:grpSp>
      <p:grpSp>
        <p:nvGrpSpPr>
          <p:cNvPr id="112" name="Group 111">
            <a:extLst>
              <a:ext uri="{FF2B5EF4-FFF2-40B4-BE49-F238E27FC236}">
                <a16:creationId xmlns:a16="http://schemas.microsoft.com/office/drawing/2014/main" id="{C08D51D1-04B9-F5CD-3726-6AEA7DD1A45C}"/>
              </a:ext>
            </a:extLst>
          </p:cNvPr>
          <p:cNvGrpSpPr/>
          <p:nvPr/>
        </p:nvGrpSpPr>
        <p:grpSpPr>
          <a:xfrm>
            <a:off x="959354" y="23460565"/>
            <a:ext cx="9837539" cy="2267138"/>
            <a:chOff x="23609157" y="10078296"/>
            <a:chExt cx="9837539" cy="2267138"/>
          </a:xfrm>
        </p:grpSpPr>
        <p:sp>
          <p:nvSpPr>
            <p:cNvPr id="113" name="TextBox 112">
              <a:extLst>
                <a:ext uri="{FF2B5EF4-FFF2-40B4-BE49-F238E27FC236}">
                  <a16:creationId xmlns:a16="http://schemas.microsoft.com/office/drawing/2014/main" id="{5047A088-D02D-62AE-EA17-00B443AD5C06}"/>
                </a:ext>
              </a:extLst>
            </p:cNvPr>
            <p:cNvSpPr txBox="1"/>
            <p:nvPr/>
          </p:nvSpPr>
          <p:spPr>
            <a:xfrm>
              <a:off x="23609157" y="10078296"/>
              <a:ext cx="9837539" cy="461665"/>
            </a:xfrm>
            <a:prstGeom prst="rect">
              <a:avLst/>
            </a:prstGeom>
            <a:noFill/>
          </p:spPr>
          <p:txBody>
            <a:bodyPr wrap="square" rtlCol="0">
              <a:spAutoFit/>
            </a:bodyPr>
            <a:lstStyle/>
            <a:p>
              <a:r>
                <a:rPr lang="en-US" sz="2400" b="1" dirty="0">
                  <a:solidFill>
                    <a:srgbClr val="0070C0"/>
                  </a:solidFill>
                </a:rPr>
                <a:t>Decoupling via Schur complement:</a:t>
              </a:r>
              <a:r>
                <a:rPr lang="en-US" sz="2400" dirty="0"/>
                <a:t> equation (2) equivalent to </a:t>
              </a: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4EB7F518-0F4F-9BE8-D561-109CED0BB16C}"/>
                    </a:ext>
                  </a:extLst>
                </p:cNvPr>
                <p:cNvSpPr txBox="1"/>
                <p:nvPr/>
              </p:nvSpPr>
              <p:spPr>
                <a:xfrm>
                  <a:off x="24427395" y="10667096"/>
                  <a:ext cx="4761496"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200" i="1" smtClean="0">
                                <a:latin typeface="Cambria Math" panose="02040503050406030204" pitchFamily="18" charset="0"/>
                              </a:rPr>
                            </m:ctrlPr>
                          </m:dPr>
                          <m:e>
                            <m:m>
                              <m:mPr>
                                <m:mcs>
                                  <m:mc>
                                    <m:mcPr>
                                      <m:count m:val="2"/>
                                      <m:mcJc m:val="center"/>
                                    </m:mcPr>
                                  </m:mc>
                                </m:mcs>
                                <m:ctrlPr>
                                  <a:rPr lang="en-US" sz="2200" i="1" smtClean="0">
                                    <a:latin typeface="Cambria Math" panose="02040503050406030204" pitchFamily="18" charset="0"/>
                                  </a:rPr>
                                </m:ctrlPr>
                              </m:mPr>
                              <m:mr>
                                <m:e>
                                  <m:sSub>
                                    <m:sSubPr>
                                      <m:ctrlPr>
                                        <a:rPr lang="en-US" sz="2200" i="1">
                                          <a:latin typeface="Cambria Math" panose="02040503050406030204" pitchFamily="18" charset="0"/>
                                        </a:rPr>
                                      </m:ctrlPr>
                                    </m:sSubPr>
                                    <m:e>
                                      <m:r>
                                        <a:rPr lang="en-US" sz="2200" b="1" i="1">
                                          <a:latin typeface="Cambria Math" panose="02040503050406030204" pitchFamily="18" charset="0"/>
                                        </a:rPr>
                                        <m:t>𝑴</m:t>
                                      </m:r>
                                    </m:e>
                                    <m:sub>
                                      <m:r>
                                        <a:rPr lang="en-US" sz="2200" i="1">
                                          <a:latin typeface="Cambria Math" panose="02040503050406030204" pitchFamily="18" charset="0"/>
                                        </a:rPr>
                                        <m:t>1</m:t>
                                      </m:r>
                                    </m:sub>
                                  </m:sSub>
                                </m:e>
                                <m:e>
                                  <m:r>
                                    <a:rPr lang="en-US" sz="2200" b="1" i="1" smtClean="0">
                                      <a:latin typeface="Cambria Math" panose="02040503050406030204" pitchFamily="18" charset="0"/>
                                    </a:rPr>
                                    <m:t>𝟎</m:t>
                                  </m:r>
                                </m:e>
                              </m:mr>
                              <m:mr>
                                <m:e>
                                  <m:r>
                                    <a:rPr lang="en-US" sz="2200" b="1" i="1" smtClean="0">
                                      <a:latin typeface="Cambria Math" panose="02040503050406030204" pitchFamily="18" charset="0"/>
                                    </a:rPr>
                                    <m:t>𝟎</m:t>
                                  </m:r>
                                </m:e>
                                <m:e>
                                  <m:sSub>
                                    <m:sSubPr>
                                      <m:ctrlPr>
                                        <a:rPr lang="en-US" sz="2200" i="1">
                                          <a:latin typeface="Cambria Math" panose="02040503050406030204" pitchFamily="18" charset="0"/>
                                        </a:rPr>
                                      </m:ctrlPr>
                                    </m:sSubPr>
                                    <m:e>
                                      <m:r>
                                        <a:rPr lang="en-US" sz="2200" b="1" i="1">
                                          <a:latin typeface="Cambria Math" panose="02040503050406030204" pitchFamily="18" charset="0"/>
                                        </a:rPr>
                                        <m:t>𝑴</m:t>
                                      </m:r>
                                    </m:e>
                                    <m:sub>
                                      <m:r>
                                        <a:rPr lang="en-US" sz="2200" b="0" i="1" smtClean="0">
                                          <a:latin typeface="Cambria Math" panose="02040503050406030204" pitchFamily="18" charset="0"/>
                                        </a:rPr>
                                        <m:t>2</m:t>
                                      </m:r>
                                    </m:sub>
                                  </m:sSub>
                                </m:e>
                              </m:mr>
                            </m:m>
                          </m:e>
                        </m:d>
                        <m:d>
                          <m:dPr>
                            <m:ctrlPr>
                              <a:rPr lang="en-US" sz="2200" i="1" smtClean="0">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sSub>
                                    <m:sSubPr>
                                      <m:ctrlPr>
                                        <a:rPr lang="en-US" sz="2200" i="1" dirty="0">
                                          <a:latin typeface="Cambria Math" panose="02040503050406030204" pitchFamily="18" charset="0"/>
                                        </a:rPr>
                                      </m:ctrlPr>
                                    </m:sSubPr>
                                    <m:e>
                                      <m:acc>
                                        <m:accPr>
                                          <m:chr m:val="̇"/>
                                          <m:ctrlPr>
                                            <a:rPr lang="en-US" sz="2200" b="1" i="1" dirty="0">
                                              <a:latin typeface="Cambria Math" panose="02040503050406030204" pitchFamily="18" charset="0"/>
                                            </a:rPr>
                                          </m:ctrlPr>
                                        </m:accPr>
                                        <m:e>
                                          <m:r>
                                            <a:rPr lang="en-US" sz="2200" b="1" i="1" dirty="0">
                                              <a:latin typeface="Cambria Math" panose="02040503050406030204" pitchFamily="18" charset="0"/>
                                            </a:rPr>
                                            <m:t>𝒄</m:t>
                                          </m:r>
                                        </m:e>
                                      </m:acc>
                                    </m:e>
                                    <m:sub>
                                      <m:r>
                                        <a:rPr lang="en-US" sz="2200" i="1" dirty="0">
                                          <a:latin typeface="Cambria Math" panose="02040503050406030204" pitchFamily="18" charset="0"/>
                                        </a:rPr>
                                        <m:t>1</m:t>
                                      </m:r>
                                    </m:sub>
                                  </m:sSub>
                                </m:e>
                              </m:mr>
                              <m:mr>
                                <m:e>
                                  <m:sSub>
                                    <m:sSubPr>
                                      <m:ctrlPr>
                                        <a:rPr lang="en-US" sz="2200" i="1" dirty="0">
                                          <a:latin typeface="Cambria Math" panose="02040503050406030204" pitchFamily="18" charset="0"/>
                                        </a:rPr>
                                      </m:ctrlPr>
                                    </m:sSubPr>
                                    <m:e>
                                      <m:acc>
                                        <m:accPr>
                                          <m:chr m:val="̇"/>
                                          <m:ctrlPr>
                                            <a:rPr lang="en-US" sz="2200" b="1" i="1" dirty="0">
                                              <a:latin typeface="Cambria Math" panose="02040503050406030204" pitchFamily="18" charset="0"/>
                                            </a:rPr>
                                          </m:ctrlPr>
                                        </m:accPr>
                                        <m:e>
                                          <m:r>
                                            <a:rPr lang="en-US" sz="2200" b="1" i="1" dirty="0">
                                              <a:latin typeface="Cambria Math" panose="02040503050406030204" pitchFamily="18" charset="0"/>
                                            </a:rPr>
                                            <m:t>𝒄</m:t>
                                          </m:r>
                                        </m:e>
                                      </m:acc>
                                    </m:e>
                                    <m:sub>
                                      <m:r>
                                        <a:rPr lang="en-US" sz="2200" b="0" i="1" dirty="0" smtClean="0">
                                          <a:latin typeface="Cambria Math" panose="02040503050406030204" pitchFamily="18" charset="0"/>
                                        </a:rPr>
                                        <m:t>2</m:t>
                                      </m:r>
                                    </m:sub>
                                  </m:sSub>
                                </m:e>
                              </m:mr>
                            </m:m>
                          </m:e>
                        </m:d>
                        <m:r>
                          <a:rPr lang="en-US" sz="2200" b="0" i="1" smtClean="0">
                            <a:latin typeface="Cambria Math" panose="02040503050406030204" pitchFamily="18" charset="0"/>
                          </a:rPr>
                          <m:t>=</m:t>
                        </m:r>
                        <m:d>
                          <m:dPr>
                            <m:ctrlPr>
                              <a:rPr lang="en-US" sz="2200" i="1">
                                <a:latin typeface="Cambria Math" panose="02040503050406030204" pitchFamily="18" charset="0"/>
                              </a:rPr>
                            </m:ctrlPr>
                          </m:dPr>
                          <m:e>
                            <m:m>
                              <m:mPr>
                                <m:mcs>
                                  <m:mc>
                                    <m:mcPr>
                                      <m:count m:val="1"/>
                                      <m:mcJc m:val="center"/>
                                    </m:mcPr>
                                  </m:mc>
                                </m:mcs>
                                <m:ctrlPr>
                                  <a:rPr lang="en-US" sz="2200" i="1">
                                    <a:latin typeface="Cambria Math" panose="02040503050406030204" pitchFamily="18" charset="0"/>
                                  </a:rPr>
                                </m:ctrlPr>
                              </m:mPr>
                              <m:mr>
                                <m:e>
                                  <m:sSub>
                                    <m:sSubPr>
                                      <m:ctrlPr>
                                        <a:rPr lang="en-US" sz="2200" i="1" dirty="0">
                                          <a:latin typeface="Cambria Math" panose="02040503050406030204" pitchFamily="18" charset="0"/>
                                        </a:rPr>
                                      </m:ctrlPr>
                                    </m:sSubPr>
                                    <m:e>
                                      <m:r>
                                        <a:rPr lang="en-US" sz="2200" b="1" i="1" dirty="0">
                                          <a:latin typeface="Cambria Math" panose="02040503050406030204" pitchFamily="18" charset="0"/>
                                        </a:rPr>
                                        <m:t>𝒇</m:t>
                                      </m:r>
                                    </m:e>
                                    <m:sub>
                                      <m:r>
                                        <a:rPr lang="en-US" sz="2200" i="1" dirty="0">
                                          <a:latin typeface="Cambria Math" panose="02040503050406030204" pitchFamily="18" charset="0"/>
                                        </a:rPr>
                                        <m:t>1</m:t>
                                      </m:r>
                                    </m:sub>
                                  </m:sSub>
                                  <m:r>
                                    <a:rPr lang="en-US" sz="2200" i="1" dirty="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𝑲</m:t>
                                      </m:r>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b="1" i="1">
                                          <a:latin typeface="Cambria Math" panose="02040503050406030204" pitchFamily="18" charset="0"/>
                                        </a:rPr>
                                        <m:t>𝒄</m:t>
                                      </m:r>
                                    </m:e>
                                    <m:sub>
                                      <m:r>
                                        <a:rPr lang="en-US" sz="2200" i="1">
                                          <a:latin typeface="Cambria Math" panose="02040503050406030204" pitchFamily="18" charset="0"/>
                                        </a:rPr>
                                        <m:t>1</m:t>
                                      </m:r>
                                    </m:sub>
                                  </m:sSub>
                                  <m:r>
                                    <a:rPr lang="en-US" sz="2200" b="0" i="1" smtClean="0">
                                      <a:latin typeface="Cambria Math" panose="02040503050406030204" pitchFamily="18" charset="0"/>
                                    </a:rPr>
                                    <m:t>−</m:t>
                                  </m:r>
                                  <m:sSubSup>
                                    <m:sSubSupPr>
                                      <m:ctrlPr>
                                        <a:rPr lang="en-US" sz="2200" i="1">
                                          <a:latin typeface="Cambria Math" panose="02040503050406030204" pitchFamily="18" charset="0"/>
                                        </a:rPr>
                                      </m:ctrlPr>
                                    </m:sSubSupPr>
                                    <m:e>
                                      <m:r>
                                        <a:rPr lang="en-US" sz="2200" b="1" i="1">
                                          <a:latin typeface="Cambria Math" panose="02040503050406030204" pitchFamily="18" charset="0"/>
                                        </a:rPr>
                                        <m:t>𝑮</m:t>
                                      </m:r>
                                    </m:e>
                                    <m:sub>
                                      <m:r>
                                        <a:rPr lang="en-US" sz="2200" i="1">
                                          <a:latin typeface="Cambria Math" panose="02040503050406030204" pitchFamily="18" charset="0"/>
                                        </a:rPr>
                                        <m:t>1</m:t>
                                      </m:r>
                                    </m:sub>
                                    <m:sup>
                                      <m:r>
                                        <a:rPr lang="en-US" sz="2200" i="1">
                                          <a:latin typeface="Cambria Math" panose="02040503050406030204" pitchFamily="18" charset="0"/>
                                        </a:rPr>
                                        <m:t>𝑇</m:t>
                                      </m:r>
                                    </m:sup>
                                  </m:sSubSup>
                                  <m:r>
                                    <a:rPr lang="en-US" sz="2200" b="1" i="1" dirty="0">
                                      <a:latin typeface="Cambria Math" panose="02040503050406030204" pitchFamily="18" charset="0"/>
                                      <a:ea typeface="Cambria Math" panose="02040503050406030204" pitchFamily="18" charset="0"/>
                                    </a:rPr>
                                    <m:t>𝝀</m:t>
                                  </m:r>
                                </m:e>
                              </m:mr>
                              <m:mr>
                                <m:e>
                                  <m:sSub>
                                    <m:sSubPr>
                                      <m:ctrlPr>
                                        <a:rPr lang="en-US" sz="2200" i="1" dirty="0">
                                          <a:latin typeface="Cambria Math" panose="02040503050406030204" pitchFamily="18" charset="0"/>
                                        </a:rPr>
                                      </m:ctrlPr>
                                    </m:sSubPr>
                                    <m:e>
                                      <m:r>
                                        <a:rPr lang="en-US" sz="2200" b="1" i="1" dirty="0">
                                          <a:latin typeface="Cambria Math" panose="02040503050406030204" pitchFamily="18" charset="0"/>
                                        </a:rPr>
                                        <m:t>𝒇</m:t>
                                      </m:r>
                                    </m:e>
                                    <m:sub>
                                      <m:r>
                                        <a:rPr lang="en-US" sz="2200" b="0" i="1" dirty="0" smtClean="0">
                                          <a:latin typeface="Cambria Math" panose="02040503050406030204" pitchFamily="18" charset="0"/>
                                        </a:rPr>
                                        <m:t>2</m:t>
                                      </m:r>
                                    </m:sub>
                                  </m:sSub>
                                  <m:r>
                                    <a:rPr lang="en-US" sz="2200" i="1" dirty="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𝑲</m:t>
                                      </m:r>
                                    </m:e>
                                    <m:sub>
                                      <m:r>
                                        <a:rPr lang="en-US" sz="2200" b="1" i="1" smtClean="0">
                                          <a:latin typeface="Cambria Math" panose="02040503050406030204" pitchFamily="18" charset="0"/>
                                        </a:rPr>
                                        <m:t>𝟐</m:t>
                                      </m:r>
                                    </m:sub>
                                  </m:sSub>
                                  <m:sSub>
                                    <m:sSubPr>
                                      <m:ctrlPr>
                                        <a:rPr lang="en-US" sz="2200" i="1">
                                          <a:latin typeface="Cambria Math" panose="02040503050406030204" pitchFamily="18" charset="0"/>
                                        </a:rPr>
                                      </m:ctrlPr>
                                    </m:sSubPr>
                                    <m:e>
                                      <m:r>
                                        <a:rPr lang="en-US" sz="2200" b="1" i="1">
                                          <a:latin typeface="Cambria Math" panose="02040503050406030204" pitchFamily="18" charset="0"/>
                                        </a:rPr>
                                        <m:t>𝒄</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Sup>
                                    <m:sSubSupPr>
                                      <m:ctrlPr>
                                        <a:rPr lang="en-US" sz="2200" i="1">
                                          <a:latin typeface="Cambria Math" panose="02040503050406030204" pitchFamily="18" charset="0"/>
                                        </a:rPr>
                                      </m:ctrlPr>
                                    </m:sSubSupPr>
                                    <m:e>
                                      <m:r>
                                        <a:rPr lang="en-US" sz="2200" b="1" i="1">
                                          <a:latin typeface="Cambria Math" panose="02040503050406030204" pitchFamily="18" charset="0"/>
                                        </a:rPr>
                                        <m:t>𝑮</m:t>
                                      </m:r>
                                    </m:e>
                                    <m:sub>
                                      <m:r>
                                        <a:rPr lang="en-US" sz="2200" b="0" i="1" smtClean="0">
                                          <a:latin typeface="Cambria Math" panose="02040503050406030204" pitchFamily="18" charset="0"/>
                                        </a:rPr>
                                        <m:t>2</m:t>
                                      </m:r>
                                    </m:sub>
                                    <m:sup>
                                      <m:r>
                                        <a:rPr lang="en-US" sz="2200" i="1">
                                          <a:latin typeface="Cambria Math" panose="02040503050406030204" pitchFamily="18" charset="0"/>
                                        </a:rPr>
                                        <m:t>𝑇</m:t>
                                      </m:r>
                                    </m:sup>
                                  </m:sSubSup>
                                  <m:r>
                                    <a:rPr lang="en-US" sz="2200" b="1" i="1" dirty="0">
                                      <a:latin typeface="Cambria Math" panose="02040503050406030204" pitchFamily="18" charset="0"/>
                                      <a:ea typeface="Cambria Math" panose="02040503050406030204" pitchFamily="18" charset="0"/>
                                    </a:rPr>
                                    <m:t>𝝀</m:t>
                                  </m:r>
                                </m:e>
                              </m:mr>
                            </m:m>
                          </m:e>
                        </m:d>
                      </m:oMath>
                    </m:oMathPara>
                  </a14:m>
                  <a:endParaRPr lang="en-US" sz="2200" dirty="0"/>
                </a:p>
              </p:txBody>
            </p:sp>
          </mc:Choice>
          <mc:Fallback xmlns="">
            <p:sp>
              <p:nvSpPr>
                <p:cNvPr id="114" name="TextBox 113">
                  <a:extLst>
                    <a:ext uri="{FF2B5EF4-FFF2-40B4-BE49-F238E27FC236}">
                      <a16:creationId xmlns:a16="http://schemas.microsoft.com/office/drawing/2014/main" id="{4EB7F518-0F4F-9BE8-D561-109CED0BB16C}"/>
                    </a:ext>
                  </a:extLst>
                </p:cNvPr>
                <p:cNvSpPr txBox="1">
                  <a:spLocks noRot="1" noChangeAspect="1" noMove="1" noResize="1" noEditPoints="1" noAdjustHandles="1" noChangeArrowheads="1" noChangeShapeType="1" noTextEdit="1"/>
                </p:cNvSpPr>
                <p:nvPr/>
              </p:nvSpPr>
              <p:spPr>
                <a:xfrm>
                  <a:off x="24427395" y="10667096"/>
                  <a:ext cx="4761496" cy="760721"/>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3AF878ED-712D-0E64-B61C-96F09665CA0B}"/>
                    </a:ext>
                  </a:extLst>
                </p:cNvPr>
                <p:cNvSpPr txBox="1"/>
                <p:nvPr/>
              </p:nvSpPr>
              <p:spPr>
                <a:xfrm>
                  <a:off x="23621910" y="11567272"/>
                  <a:ext cx="6172688" cy="778162"/>
                </a:xfrm>
                <a:prstGeom prst="rect">
                  <a:avLst/>
                </a:prstGeom>
                <a:noFill/>
              </p:spPr>
              <p:txBody>
                <a:bodyPr wrap="square" rtlCol="0">
                  <a:spAutoFit/>
                </a:bodyPr>
                <a:lstStyle/>
                <a:p>
                  <a:r>
                    <a:rPr lang="en-US" sz="2200" dirty="0"/>
                    <a:t>where </a:t>
                  </a:r>
                  <a14:m>
                    <m:oMath xmlns:m="http://schemas.openxmlformats.org/officeDocument/2006/math">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m:t>
                          </m:r>
                          <m:r>
                            <a:rPr lang="en-US" sz="2200" b="1" i="1" smtClean="0">
                              <a:latin typeface="Cambria Math" panose="02040503050406030204" pitchFamily="18" charset="0"/>
                            </a:rPr>
                            <m:t>𝑮</m:t>
                          </m:r>
                        </m:e>
                        <m:sub>
                          <m:r>
                            <a:rPr lang="en-US" sz="2200" i="1">
                              <a:latin typeface="Cambria Math" panose="02040503050406030204" pitchFamily="18" charset="0"/>
                            </a:rPr>
                            <m:t>1</m:t>
                          </m:r>
                        </m:sub>
                      </m:sSub>
                      <m:sSubSup>
                        <m:sSubSupPr>
                          <m:ctrlPr>
                            <a:rPr lang="en-US" sz="2200" i="1" smtClean="0">
                              <a:latin typeface="Cambria Math" panose="02040503050406030204" pitchFamily="18" charset="0"/>
                            </a:rPr>
                          </m:ctrlPr>
                        </m:sSubSupPr>
                        <m:e>
                          <m:r>
                            <a:rPr lang="en-US" sz="2200" b="1" i="1" smtClean="0">
                              <a:latin typeface="Cambria Math" panose="02040503050406030204" pitchFamily="18" charset="0"/>
                            </a:rPr>
                            <m:t>𝑴</m:t>
                          </m:r>
                        </m:e>
                        <m:sub>
                          <m:r>
                            <a:rPr lang="en-US" sz="2200" b="0" i="1" smtClean="0">
                              <a:latin typeface="Cambria Math" panose="02040503050406030204" pitchFamily="18" charset="0"/>
                            </a:rPr>
                            <m:t>1</m:t>
                          </m:r>
                        </m:sub>
                        <m:sup>
                          <m:r>
                            <a:rPr lang="en-US" sz="2200" b="0" i="1" smtClean="0">
                              <a:latin typeface="Cambria Math" panose="02040503050406030204" pitchFamily="18" charset="0"/>
                            </a:rPr>
                            <m:t>−1</m:t>
                          </m:r>
                        </m:sup>
                      </m:sSubSup>
                      <m:sSubSup>
                        <m:sSubSupPr>
                          <m:ctrlPr>
                            <a:rPr lang="en-US" sz="2200" i="1">
                              <a:latin typeface="Cambria Math" panose="02040503050406030204" pitchFamily="18" charset="0"/>
                            </a:rPr>
                          </m:ctrlPr>
                        </m:sSubSupPr>
                        <m:e>
                          <m:r>
                            <a:rPr lang="en-US" sz="2200" b="1" i="1">
                              <a:latin typeface="Cambria Math" panose="02040503050406030204" pitchFamily="18" charset="0"/>
                            </a:rPr>
                            <m:t>𝑮</m:t>
                          </m:r>
                        </m:e>
                        <m:sub>
                          <m:r>
                            <a:rPr lang="en-US" sz="2200" i="1">
                              <a:latin typeface="Cambria Math" panose="02040503050406030204" pitchFamily="18" charset="0"/>
                            </a:rPr>
                            <m:t>1</m:t>
                          </m:r>
                        </m:sub>
                        <m:sup>
                          <m:r>
                            <a:rPr lang="en-US" sz="2200" i="1">
                              <a:latin typeface="Cambria Math" panose="02040503050406030204" pitchFamily="18" charset="0"/>
                            </a:rPr>
                            <m:t>𝑇</m:t>
                          </m:r>
                        </m:sup>
                      </m:sSubSup>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𝑮</m:t>
                          </m:r>
                        </m:e>
                        <m:sub>
                          <m:r>
                            <a:rPr lang="en-US" sz="2200" b="0" i="1" smtClean="0">
                              <a:latin typeface="Cambria Math" panose="02040503050406030204" pitchFamily="18" charset="0"/>
                            </a:rPr>
                            <m:t>2</m:t>
                          </m:r>
                        </m:sub>
                      </m:sSub>
                      <m:sSubSup>
                        <m:sSubSupPr>
                          <m:ctrlPr>
                            <a:rPr lang="en-US" sz="2200" i="1">
                              <a:latin typeface="Cambria Math" panose="02040503050406030204" pitchFamily="18" charset="0"/>
                            </a:rPr>
                          </m:ctrlPr>
                        </m:sSubSupPr>
                        <m:e>
                          <m:r>
                            <a:rPr lang="en-US" sz="2200" b="1" i="1">
                              <a:latin typeface="Cambria Math" panose="02040503050406030204" pitchFamily="18" charset="0"/>
                            </a:rPr>
                            <m:t>𝑴</m:t>
                          </m:r>
                        </m:e>
                        <m:sub>
                          <m:r>
                            <a:rPr lang="en-US" sz="2200" b="0" i="1" smtClean="0">
                              <a:latin typeface="Cambria Math" panose="02040503050406030204" pitchFamily="18" charset="0"/>
                            </a:rPr>
                            <m:t>2</m:t>
                          </m:r>
                        </m:sub>
                        <m:sup>
                          <m:r>
                            <a:rPr lang="en-US" sz="2200" i="1">
                              <a:latin typeface="Cambria Math" panose="02040503050406030204" pitchFamily="18" charset="0"/>
                            </a:rPr>
                            <m:t>−1</m:t>
                          </m:r>
                        </m:sup>
                      </m:sSubSup>
                      <m:sSubSup>
                        <m:sSubSupPr>
                          <m:ctrlPr>
                            <a:rPr lang="en-US" sz="2200" i="1">
                              <a:latin typeface="Cambria Math" panose="02040503050406030204" pitchFamily="18" charset="0"/>
                            </a:rPr>
                          </m:ctrlPr>
                        </m:sSubSupPr>
                        <m:e>
                          <m:r>
                            <a:rPr lang="en-US" sz="2200" b="1" i="1">
                              <a:latin typeface="Cambria Math" panose="02040503050406030204" pitchFamily="18" charset="0"/>
                            </a:rPr>
                            <m:t>𝑮</m:t>
                          </m:r>
                        </m:e>
                        <m:sub>
                          <m:r>
                            <a:rPr lang="en-US" sz="2200" b="0" i="1" smtClean="0">
                              <a:latin typeface="Cambria Math" panose="02040503050406030204" pitchFamily="18" charset="0"/>
                            </a:rPr>
                            <m:t>2</m:t>
                          </m:r>
                        </m:sub>
                        <m:sup>
                          <m:r>
                            <a:rPr lang="en-US" sz="2200" i="1">
                              <a:latin typeface="Cambria Math" panose="02040503050406030204" pitchFamily="18" charset="0"/>
                            </a:rPr>
                            <m:t>𝑇</m:t>
                          </m:r>
                        </m:sup>
                      </m:sSubSup>
                      <m:r>
                        <a:rPr lang="en-US" sz="2200" b="0" i="1" smtClean="0">
                          <a:latin typeface="Cambria Math" panose="02040503050406030204" pitchFamily="18" charset="0"/>
                        </a:rPr>
                        <m:t>)</m:t>
                      </m:r>
                      <m:r>
                        <a:rPr lang="en-US" sz="2200" b="1" i="1" dirty="0">
                          <a:latin typeface="Cambria Math" panose="02040503050406030204" pitchFamily="18" charset="0"/>
                          <a:ea typeface="Cambria Math" panose="02040503050406030204" pitchFamily="18" charset="0"/>
                        </a:rPr>
                        <m:t>𝝀</m:t>
                      </m:r>
                      <m:r>
                        <a:rPr lang="en-US" sz="2200" b="0" i="0" dirty="0" smtClean="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𝑮</m:t>
                          </m:r>
                        </m:e>
                        <m:sub>
                          <m:r>
                            <a:rPr lang="en-US" sz="2200" i="1">
                              <a:latin typeface="Cambria Math" panose="02040503050406030204" pitchFamily="18" charset="0"/>
                            </a:rPr>
                            <m:t>1</m:t>
                          </m:r>
                        </m:sub>
                      </m:sSub>
                      <m:sSubSup>
                        <m:sSubSupPr>
                          <m:ctrlPr>
                            <a:rPr lang="en-US" sz="2200" i="1">
                              <a:latin typeface="Cambria Math" panose="02040503050406030204" pitchFamily="18" charset="0"/>
                            </a:rPr>
                          </m:ctrlPr>
                        </m:sSubSupPr>
                        <m:e>
                          <m:r>
                            <a:rPr lang="en-US" sz="2200" b="1" i="1">
                              <a:latin typeface="Cambria Math" panose="02040503050406030204" pitchFamily="18" charset="0"/>
                            </a:rPr>
                            <m:t>𝑴</m:t>
                          </m:r>
                        </m:e>
                        <m:sub>
                          <m:r>
                            <a:rPr lang="en-US" sz="2200" i="1">
                              <a:latin typeface="Cambria Math" panose="02040503050406030204" pitchFamily="18" charset="0"/>
                            </a:rPr>
                            <m:t>1</m:t>
                          </m:r>
                        </m:sub>
                        <m:sup>
                          <m:r>
                            <a:rPr lang="en-US" sz="2200" i="1">
                              <a:latin typeface="Cambria Math" panose="02040503050406030204" pitchFamily="18" charset="0"/>
                            </a:rPr>
                            <m:t>−1</m:t>
                          </m:r>
                        </m:sup>
                      </m:sSubSup>
                      <m:d>
                        <m:dPr>
                          <m:ctrlPr>
                            <a:rPr lang="en-US" sz="2200" b="0" i="1" smtClean="0">
                              <a:latin typeface="Cambria Math" panose="02040503050406030204" pitchFamily="18" charset="0"/>
                            </a:rPr>
                          </m:ctrlPr>
                        </m:dPr>
                        <m:e>
                          <m:sSub>
                            <m:sSubPr>
                              <m:ctrlPr>
                                <a:rPr lang="en-US" sz="2200" i="1" dirty="0">
                                  <a:latin typeface="Cambria Math" panose="02040503050406030204" pitchFamily="18" charset="0"/>
                                </a:rPr>
                              </m:ctrlPr>
                            </m:sSubPr>
                            <m:e>
                              <m:r>
                                <a:rPr lang="en-US" sz="2200" b="1" i="1" dirty="0">
                                  <a:latin typeface="Cambria Math" panose="02040503050406030204" pitchFamily="18" charset="0"/>
                                </a:rPr>
                                <m:t>𝒇</m:t>
                              </m:r>
                            </m:e>
                            <m:sub>
                              <m:r>
                                <a:rPr lang="en-US" sz="2200" i="1" dirty="0">
                                  <a:latin typeface="Cambria Math" panose="02040503050406030204" pitchFamily="18" charset="0"/>
                                </a:rPr>
                                <m:t>1</m:t>
                              </m:r>
                            </m:sub>
                          </m:sSub>
                          <m:r>
                            <a:rPr lang="en-US" sz="2200" i="1" dirty="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𝑲</m:t>
                              </m:r>
                            </m:e>
                            <m:sub>
                              <m:r>
                                <a:rPr lang="en-US" sz="2200" i="1">
                                  <a:latin typeface="Cambria Math" panose="02040503050406030204" pitchFamily="18" charset="0"/>
                                </a:rPr>
                                <m:t>1</m:t>
                              </m:r>
                            </m:sub>
                          </m:sSub>
                          <m:sSub>
                            <m:sSubPr>
                              <m:ctrlPr>
                                <a:rPr lang="en-US" sz="2200" i="1">
                                  <a:latin typeface="Cambria Math" panose="02040503050406030204" pitchFamily="18" charset="0"/>
                                </a:rPr>
                              </m:ctrlPr>
                            </m:sSubPr>
                            <m:e>
                              <m:r>
                                <a:rPr lang="en-US" sz="2200" b="1" i="1">
                                  <a:latin typeface="Cambria Math" panose="02040503050406030204" pitchFamily="18" charset="0"/>
                                </a:rPr>
                                <m:t>𝒄</m:t>
                              </m:r>
                            </m:e>
                            <m:sub>
                              <m:r>
                                <a:rPr lang="en-US" sz="2200" i="1">
                                  <a:latin typeface="Cambria Math" panose="02040503050406030204" pitchFamily="18" charset="0"/>
                                </a:rPr>
                                <m:t>1</m:t>
                              </m:r>
                            </m:sub>
                          </m:sSub>
                        </m:e>
                      </m:d>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𝑮</m:t>
                          </m:r>
                        </m:e>
                        <m:sub>
                          <m:r>
                            <a:rPr lang="en-US" sz="2200" b="0" i="1" smtClean="0">
                              <a:latin typeface="Cambria Math" panose="02040503050406030204" pitchFamily="18" charset="0"/>
                            </a:rPr>
                            <m:t>2</m:t>
                          </m:r>
                        </m:sub>
                      </m:sSub>
                      <m:sSubSup>
                        <m:sSubSupPr>
                          <m:ctrlPr>
                            <a:rPr lang="en-US" sz="2200" i="1">
                              <a:latin typeface="Cambria Math" panose="02040503050406030204" pitchFamily="18" charset="0"/>
                            </a:rPr>
                          </m:ctrlPr>
                        </m:sSubSupPr>
                        <m:e>
                          <m:r>
                            <a:rPr lang="en-US" sz="2200" b="1" i="1">
                              <a:latin typeface="Cambria Math" panose="02040503050406030204" pitchFamily="18" charset="0"/>
                            </a:rPr>
                            <m:t>𝑴</m:t>
                          </m:r>
                        </m:e>
                        <m:sub>
                          <m:r>
                            <a:rPr lang="en-US" sz="2200" b="0" i="1" smtClean="0">
                              <a:latin typeface="Cambria Math" panose="02040503050406030204" pitchFamily="18" charset="0"/>
                            </a:rPr>
                            <m:t>2</m:t>
                          </m:r>
                        </m:sub>
                        <m:sup>
                          <m:r>
                            <a:rPr lang="en-US" sz="2200" i="1">
                              <a:latin typeface="Cambria Math" panose="02040503050406030204" pitchFamily="18" charset="0"/>
                            </a:rPr>
                            <m:t>−1</m:t>
                          </m:r>
                        </m:sup>
                      </m:sSubSup>
                      <m:d>
                        <m:dPr>
                          <m:ctrlPr>
                            <a:rPr lang="en-US" sz="2200" i="1">
                              <a:latin typeface="Cambria Math" panose="02040503050406030204" pitchFamily="18" charset="0"/>
                            </a:rPr>
                          </m:ctrlPr>
                        </m:dPr>
                        <m:e>
                          <m:sSub>
                            <m:sSubPr>
                              <m:ctrlPr>
                                <a:rPr lang="en-US" sz="2200" i="1" dirty="0">
                                  <a:latin typeface="Cambria Math" panose="02040503050406030204" pitchFamily="18" charset="0"/>
                                </a:rPr>
                              </m:ctrlPr>
                            </m:sSubPr>
                            <m:e>
                              <m:r>
                                <a:rPr lang="en-US" sz="2200" b="1" i="1" dirty="0">
                                  <a:latin typeface="Cambria Math" panose="02040503050406030204" pitchFamily="18" charset="0"/>
                                </a:rPr>
                                <m:t>𝒇</m:t>
                              </m:r>
                            </m:e>
                            <m:sub>
                              <m:r>
                                <a:rPr lang="en-US" sz="2200" b="0" i="1" dirty="0" smtClean="0">
                                  <a:latin typeface="Cambria Math" panose="02040503050406030204" pitchFamily="18" charset="0"/>
                                </a:rPr>
                                <m:t>2</m:t>
                              </m:r>
                            </m:sub>
                          </m:sSub>
                          <m:r>
                            <a:rPr lang="en-US" sz="2200" i="1" dirty="0">
                              <a:latin typeface="Cambria Math" panose="02040503050406030204" pitchFamily="18" charset="0"/>
                            </a:rPr>
                            <m:t>−</m:t>
                          </m:r>
                          <m:sSub>
                            <m:sSubPr>
                              <m:ctrlPr>
                                <a:rPr lang="en-US" sz="2200" i="1">
                                  <a:latin typeface="Cambria Math" panose="02040503050406030204" pitchFamily="18" charset="0"/>
                                </a:rPr>
                              </m:ctrlPr>
                            </m:sSubPr>
                            <m:e>
                              <m:r>
                                <a:rPr lang="en-US" sz="2200" b="1" i="1">
                                  <a:latin typeface="Cambria Math" panose="02040503050406030204" pitchFamily="18" charset="0"/>
                                </a:rPr>
                                <m:t>𝑲</m:t>
                              </m:r>
                            </m:e>
                            <m:sub>
                              <m:r>
                                <a:rPr lang="en-US" sz="2200" b="0" i="1" smtClean="0">
                                  <a:latin typeface="Cambria Math" panose="02040503050406030204" pitchFamily="18" charset="0"/>
                                </a:rPr>
                                <m:t>2</m:t>
                              </m:r>
                            </m:sub>
                          </m:sSub>
                          <m:sSub>
                            <m:sSubPr>
                              <m:ctrlPr>
                                <a:rPr lang="en-US" sz="2200" i="1">
                                  <a:latin typeface="Cambria Math" panose="02040503050406030204" pitchFamily="18" charset="0"/>
                                </a:rPr>
                              </m:ctrlPr>
                            </m:sSubPr>
                            <m:e>
                              <m:r>
                                <a:rPr lang="en-US" sz="2200" b="1" i="1">
                                  <a:latin typeface="Cambria Math" panose="02040503050406030204" pitchFamily="18" charset="0"/>
                                </a:rPr>
                                <m:t>𝒄</m:t>
                              </m:r>
                            </m:e>
                            <m:sub>
                              <m:r>
                                <a:rPr lang="en-US" sz="2200" b="0" i="1" smtClean="0">
                                  <a:latin typeface="Cambria Math" panose="02040503050406030204" pitchFamily="18" charset="0"/>
                                </a:rPr>
                                <m:t>2</m:t>
                              </m:r>
                            </m:sub>
                          </m:sSub>
                        </m:e>
                      </m:d>
                    </m:oMath>
                  </a14:m>
                  <a:r>
                    <a:rPr lang="en-US" sz="2200" dirty="0"/>
                    <a:t> </a:t>
                  </a:r>
                </a:p>
              </p:txBody>
            </p:sp>
          </mc:Choice>
          <mc:Fallback xmlns="">
            <p:sp>
              <p:nvSpPr>
                <p:cNvPr id="115" name="TextBox 114">
                  <a:extLst>
                    <a:ext uri="{FF2B5EF4-FFF2-40B4-BE49-F238E27FC236}">
                      <a16:creationId xmlns:a16="http://schemas.microsoft.com/office/drawing/2014/main" id="{3AF878ED-712D-0E64-B61C-96F09665CA0B}"/>
                    </a:ext>
                  </a:extLst>
                </p:cNvPr>
                <p:cNvSpPr txBox="1">
                  <a:spLocks noRot="1" noChangeAspect="1" noMove="1" noResize="1" noEditPoints="1" noAdjustHandles="1" noChangeArrowheads="1" noChangeShapeType="1" noTextEdit="1"/>
                </p:cNvSpPr>
                <p:nvPr/>
              </p:nvSpPr>
              <p:spPr>
                <a:xfrm>
                  <a:off x="23621910" y="11567272"/>
                  <a:ext cx="6172688" cy="778162"/>
                </a:xfrm>
                <a:prstGeom prst="rect">
                  <a:avLst/>
                </a:prstGeom>
                <a:blipFill>
                  <a:blip r:embed="rId45"/>
                  <a:stretch>
                    <a:fillRect l="-1283" t="-70079" b="-106299"/>
                  </a:stretch>
                </a:blipFill>
              </p:spPr>
              <p:txBody>
                <a:bodyPr/>
                <a:lstStyle/>
                <a:p>
                  <a:r>
                    <a:rPr lang="en-US">
                      <a:noFill/>
                    </a:rPr>
                    <a:t> </a:t>
                  </a:r>
                </a:p>
              </p:txBody>
            </p:sp>
          </mc:Fallback>
        </mc:AlternateContent>
      </p:grpSp>
      <p:grpSp>
        <p:nvGrpSpPr>
          <p:cNvPr id="126" name="Group 125">
            <a:extLst>
              <a:ext uri="{FF2B5EF4-FFF2-40B4-BE49-F238E27FC236}">
                <a16:creationId xmlns:a16="http://schemas.microsoft.com/office/drawing/2014/main" id="{12515AC3-741F-72DF-3867-AF5B4A626297}"/>
              </a:ext>
            </a:extLst>
          </p:cNvPr>
          <p:cNvGrpSpPr/>
          <p:nvPr/>
        </p:nvGrpSpPr>
        <p:grpSpPr>
          <a:xfrm>
            <a:off x="8840236" y="20875221"/>
            <a:ext cx="5275452" cy="4131167"/>
            <a:chOff x="8912103" y="22099306"/>
            <a:chExt cx="5275452" cy="4131167"/>
          </a:xfrm>
        </p:grpSpPr>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613049CC-E0CE-6F26-0FA8-979C9CA307AF}"/>
                    </a:ext>
                  </a:extLst>
                </p:cNvPr>
                <p:cNvSpPr txBox="1"/>
                <p:nvPr/>
              </p:nvSpPr>
              <p:spPr>
                <a:xfrm>
                  <a:off x="8986975" y="22859935"/>
                  <a:ext cx="5089597" cy="3370538"/>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endParaRPr lang="en-US" sz="400" dirty="0">
                    <a:solidFill>
                      <a:schemeClr val="tx1"/>
                    </a:solidFill>
                  </a:endParaRPr>
                </a:p>
                <a:p>
                  <a:pPr marL="285750" indent="-285750">
                    <a:buFont typeface="Arial" panose="020B0604020202020204" pitchFamily="34" charset="0"/>
                    <a:buChar char="•"/>
                  </a:pPr>
                  <a:r>
                    <a:rPr lang="en-US" sz="2200" dirty="0">
                      <a:solidFill>
                        <a:schemeClr val="tx1"/>
                      </a:solidFill>
                    </a:rPr>
                    <a:t>Calculate </a:t>
                  </a:r>
                  <a:r>
                    <a:rPr lang="en-US" sz="2200" dirty="0">
                      <a:solidFill>
                        <a:schemeClr val="tx1"/>
                      </a:solidFill>
                      <a:sym typeface="Wingdings" panose="05000000000000000000" pitchFamily="2" charset="2"/>
                    </a:rPr>
                    <a:t>“</a:t>
                  </a:r>
                  <a:r>
                    <a:rPr lang="en-US" sz="2200" b="1" dirty="0">
                      <a:solidFill>
                        <a:schemeClr val="tx1"/>
                      </a:solidFill>
                      <a:sym typeface="Wingdings" panose="05000000000000000000" pitchFamily="2" charset="2"/>
                    </a:rPr>
                    <a:t>split” reduced bases</a:t>
                  </a:r>
                  <a:r>
                    <a:rPr lang="en-US" sz="2200" b="1" dirty="0">
                      <a:solidFill>
                        <a:schemeClr val="tx1"/>
                      </a:solidFill>
                      <a:ea typeface="Cambria Math" panose="02040503050406030204" pitchFamily="18" charset="0"/>
                    </a:rPr>
                    <a:t> </a:t>
                  </a:r>
                  <a14:m>
                    <m:oMath xmlns:m="http://schemas.openxmlformats.org/officeDocument/2006/math">
                      <m:sSub>
                        <m:sSubPr>
                          <m:ctrlPr>
                            <a:rPr lang="en-US" sz="2200" i="1" smtClean="0">
                              <a:solidFill>
                                <a:schemeClr val="tx1"/>
                              </a:solidFill>
                              <a:latin typeface="Cambria Math" panose="02040503050406030204" pitchFamily="18" charset="0"/>
                              <a:ea typeface="Cambria Math" panose="02040503050406030204" pitchFamily="18" charset="0"/>
                            </a:rPr>
                          </m:ctrlPr>
                        </m:sSubPr>
                        <m:e>
                          <m:r>
                            <a:rPr lang="el-GR" sz="2200" b="1" i="1" smtClean="0">
                              <a:solidFill>
                                <a:schemeClr val="tx1"/>
                              </a:solidFill>
                              <a:latin typeface="Cambria Math" panose="02040503050406030204" pitchFamily="18" charset="0"/>
                              <a:ea typeface="Cambria Math" panose="02040503050406030204" pitchFamily="18" charset="0"/>
                            </a:rPr>
                            <m:t>𝜱</m:t>
                          </m:r>
                        </m:e>
                        <m:sub>
                          <m:r>
                            <a:rPr lang="en-US" sz="2200" b="0" i="1" smtClean="0">
                              <a:solidFill>
                                <a:schemeClr val="tx1"/>
                              </a:solidFill>
                              <a:latin typeface="Cambria Math" panose="02040503050406030204" pitchFamily="18" charset="0"/>
                              <a:ea typeface="Cambria Math" panose="02040503050406030204" pitchFamily="18" charset="0"/>
                            </a:rPr>
                            <m:t>𝑖</m:t>
                          </m:r>
                          <m:r>
                            <a:rPr lang="en-US" sz="2200" b="0" i="1" smtClean="0">
                              <a:solidFill>
                                <a:schemeClr val="tx1"/>
                              </a:solidFill>
                              <a:latin typeface="Cambria Math" panose="02040503050406030204" pitchFamily="18" charset="0"/>
                              <a:ea typeface="Cambria Math" panose="02040503050406030204" pitchFamily="18" charset="0"/>
                            </a:rPr>
                            <m:t>,</m:t>
                          </m:r>
                          <m:r>
                            <m:rPr>
                              <m:sty m:val="p"/>
                            </m:rPr>
                            <a:rPr lang="el-GR" sz="2200" b="0" i="1" smtClean="0">
                              <a:solidFill>
                                <a:schemeClr val="tx1"/>
                              </a:solidFill>
                              <a:latin typeface="Cambria Math" panose="02040503050406030204" pitchFamily="18" charset="0"/>
                              <a:ea typeface="Cambria Math" panose="02040503050406030204" pitchFamily="18" charset="0"/>
                            </a:rPr>
                            <m:t>Γ</m:t>
                          </m:r>
                        </m:sub>
                      </m:sSub>
                    </m:oMath>
                  </a14:m>
                  <a:r>
                    <a:rPr lang="en-US" sz="2200" dirty="0">
                      <a:solidFill>
                        <a:schemeClr val="tx1"/>
                      </a:solidFill>
                      <a:sym typeface="Wingdings" panose="05000000000000000000" pitchFamily="2" charset="2"/>
                    </a:rPr>
                    <a:t> and </a:t>
                  </a:r>
                  <a14:m>
                    <m:oMath xmlns:m="http://schemas.openxmlformats.org/officeDocument/2006/math">
                      <m:sSub>
                        <m:sSubPr>
                          <m:ctrlPr>
                            <a:rPr lang="en-US" sz="2200" i="1">
                              <a:solidFill>
                                <a:schemeClr val="tx1"/>
                              </a:solidFill>
                              <a:latin typeface="Cambria Math" panose="02040503050406030204" pitchFamily="18" charset="0"/>
                              <a:ea typeface="Cambria Math" panose="02040503050406030204" pitchFamily="18" charset="0"/>
                            </a:rPr>
                          </m:ctrlPr>
                        </m:sSubPr>
                        <m:e>
                          <m:r>
                            <a:rPr lang="el-GR" sz="2200" b="1" i="1">
                              <a:solidFill>
                                <a:schemeClr val="tx1"/>
                              </a:solidFill>
                              <a:latin typeface="Cambria Math" panose="02040503050406030204" pitchFamily="18" charset="0"/>
                              <a:ea typeface="Cambria Math" panose="02040503050406030204" pitchFamily="18" charset="0"/>
                            </a:rPr>
                            <m:t>𝜱</m:t>
                          </m:r>
                        </m:e>
                        <m:sub>
                          <m:r>
                            <a:rPr lang="en-US" sz="2200" i="1">
                              <a:solidFill>
                                <a:schemeClr val="tx1"/>
                              </a:solidFill>
                              <a:latin typeface="Cambria Math" panose="02040503050406030204" pitchFamily="18" charset="0"/>
                              <a:ea typeface="Cambria Math" panose="02040503050406030204" pitchFamily="18" charset="0"/>
                            </a:rPr>
                            <m:t>𝑖</m:t>
                          </m:r>
                          <m:r>
                            <a:rPr lang="en-US" sz="2200" i="1">
                              <a:solidFill>
                                <a:schemeClr val="tx1"/>
                              </a:solidFill>
                              <a:latin typeface="Cambria Math" panose="02040503050406030204" pitchFamily="18" charset="0"/>
                              <a:ea typeface="Cambria Math" panose="02040503050406030204" pitchFamily="18" charset="0"/>
                            </a:rPr>
                            <m:t>,0</m:t>
                          </m:r>
                        </m:sub>
                      </m:sSub>
                    </m:oMath>
                  </a14:m>
                  <a:r>
                    <a:rPr lang="en-US" sz="2200" dirty="0">
                      <a:solidFill>
                        <a:schemeClr val="tx1"/>
                      </a:solidFill>
                      <a:sym typeface="Wingdings" panose="05000000000000000000" pitchFamily="2" charset="2"/>
                    </a:rPr>
                    <a:t>, for interface and interior degrees of freedom (DOFs) via the Proper Orthogonal Decomposition (POD).</a:t>
                  </a:r>
                </a:p>
                <a:p>
                  <a:pPr marL="285750" indent="-285750">
                    <a:buFont typeface="Arial" panose="020B0604020202020204" pitchFamily="34" charset="0"/>
                    <a:buChar char="•"/>
                  </a:pPr>
                  <a:r>
                    <a:rPr lang="en-US" sz="2200" dirty="0">
                      <a:solidFill>
                        <a:schemeClr val="tx1"/>
                      </a:solidFill>
                      <a:sym typeface="Wingdings" panose="05000000000000000000" pitchFamily="2" charset="2"/>
                    </a:rPr>
                    <a:t>Reduce LM space </a:t>
                  </a:r>
                  <a:r>
                    <a:rPr lang="en-US" sz="2200" dirty="0">
                      <a:solidFill>
                        <a:schemeClr val="tx1"/>
                      </a:solidFill>
                    </a:rPr>
                    <a:t>to size </a:t>
                  </a: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𝑁</m:t>
                          </m:r>
                        </m:e>
                        <m:sub>
                          <m:r>
                            <a:rPr lang="en-US" sz="2200" b="0" i="1" smtClean="0">
                              <a:solidFill>
                                <a:schemeClr val="tx1"/>
                              </a:solidFill>
                              <a:latin typeface="Cambria Math" panose="02040503050406030204" pitchFamily="18" charset="0"/>
                            </a:rPr>
                            <m:t>𝑅</m:t>
                          </m:r>
                          <m:r>
                            <a:rPr lang="en-US" sz="2200" b="0" i="1" smtClean="0">
                              <a:solidFill>
                                <a:schemeClr val="tx1"/>
                              </a:solidFill>
                              <a:latin typeface="Cambria Math" panose="02040503050406030204" pitchFamily="18" charset="0"/>
                            </a:rPr>
                            <m:t>, </m:t>
                          </m:r>
                          <m:r>
                            <m:rPr>
                              <m:sty m:val="p"/>
                            </m:rPr>
                            <a:rPr lang="el-GR" sz="2200" b="0" i="1" smtClean="0">
                              <a:solidFill>
                                <a:schemeClr val="tx1"/>
                              </a:solidFill>
                              <a:latin typeface="Cambria Math" panose="02040503050406030204" pitchFamily="18" charset="0"/>
                              <a:ea typeface="Cambria Math" panose="02040503050406030204" pitchFamily="18" charset="0"/>
                            </a:rPr>
                            <m:t>Γ</m:t>
                          </m:r>
                        </m:sub>
                      </m:sSub>
                      <m:r>
                        <a:rPr lang="en-US" sz="2200" b="0" i="1" smtClean="0">
                          <a:solidFill>
                            <a:schemeClr val="tx1"/>
                          </a:solidFill>
                          <a:latin typeface="Cambria Math" panose="02040503050406030204" pitchFamily="18" charset="0"/>
                        </a:rPr>
                        <m:t>&lt;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𝑁</m:t>
                          </m:r>
                        </m:e>
                        <m:sub>
                          <m:r>
                            <a:rPr lang="en-US" sz="2200" i="1">
                              <a:solidFill>
                                <a:schemeClr val="tx1"/>
                              </a:solidFill>
                              <a:latin typeface="Cambria Math" panose="02040503050406030204" pitchFamily="18" charset="0"/>
                            </a:rPr>
                            <m:t>𝑅</m:t>
                          </m:r>
                          <m:r>
                            <a:rPr lang="en-US" sz="2200" i="1">
                              <a:solidFill>
                                <a:schemeClr val="tx1"/>
                              </a:solidFill>
                              <a:latin typeface="Cambria Math" panose="02040503050406030204" pitchFamily="18" charset="0"/>
                            </a:rPr>
                            <m:t>, 1</m:t>
                          </m:r>
                          <m:r>
                            <m:rPr>
                              <m:sty m:val="p"/>
                            </m:rPr>
                            <a:rPr lang="el-GR" sz="2200" i="1">
                              <a:solidFill>
                                <a:schemeClr val="tx1"/>
                              </a:solidFill>
                              <a:latin typeface="Cambria Math" panose="02040503050406030204" pitchFamily="18" charset="0"/>
                              <a:ea typeface="Cambria Math" panose="02040503050406030204" pitchFamily="18" charset="0"/>
                            </a:rPr>
                            <m:t>Γ</m:t>
                          </m:r>
                        </m:sub>
                      </m:sSub>
                      <m:r>
                        <a:rPr lang="en-US" sz="2200" i="1" dirty="0" smtClean="0">
                          <a:solidFill>
                            <a:schemeClr val="tx1"/>
                          </a:solidFill>
                          <a:latin typeface="Cambria Math" panose="02040503050406030204" pitchFamily="18" charset="0"/>
                        </a:rPr>
                        <m:t>+</m:t>
                      </m:r>
                    </m:oMath>
                  </a14:m>
                  <a:r>
                    <a:rPr lang="en-US" sz="2200" dirty="0">
                      <a:solidFill>
                        <a:schemeClr val="tx1"/>
                      </a:solidFill>
                    </a:rPr>
                    <a:t> </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𝑁</m:t>
                          </m:r>
                        </m:e>
                        <m:sub>
                          <m:r>
                            <a:rPr lang="en-US" sz="2200" i="1">
                              <a:solidFill>
                                <a:schemeClr val="tx1"/>
                              </a:solidFill>
                              <a:latin typeface="Cambria Math" panose="02040503050406030204" pitchFamily="18" charset="0"/>
                            </a:rPr>
                            <m:t>𝑅</m:t>
                          </m:r>
                          <m:r>
                            <a:rPr lang="en-US" sz="2200" i="1">
                              <a:solidFill>
                                <a:schemeClr val="tx1"/>
                              </a:solidFill>
                              <a:latin typeface="Cambria Math" panose="02040503050406030204" pitchFamily="18" charset="0"/>
                            </a:rPr>
                            <m:t>, 2</m:t>
                          </m:r>
                          <m:r>
                            <m:rPr>
                              <m:sty m:val="p"/>
                            </m:rPr>
                            <a:rPr lang="el-GR" sz="2200" i="1">
                              <a:solidFill>
                                <a:schemeClr val="tx1"/>
                              </a:solidFill>
                              <a:latin typeface="Cambria Math" panose="02040503050406030204" pitchFamily="18" charset="0"/>
                              <a:ea typeface="Cambria Math" panose="02040503050406030204" pitchFamily="18" charset="0"/>
                            </a:rPr>
                            <m:t>Γ</m:t>
                          </m:r>
                        </m:sub>
                      </m:sSub>
                    </m:oMath>
                  </a14:m>
                  <a:r>
                    <a:rPr lang="en-US" sz="2200" dirty="0">
                      <a:solidFill>
                        <a:schemeClr val="tx1"/>
                      </a:solidFill>
                    </a:rPr>
                    <a:t>, where </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𝑁</m:t>
                          </m:r>
                        </m:e>
                        <m:sub>
                          <m:r>
                            <a:rPr lang="en-US" sz="2200" i="1">
                              <a:solidFill>
                                <a:schemeClr val="tx1"/>
                              </a:solidFill>
                              <a:latin typeface="Cambria Math" panose="02040503050406030204" pitchFamily="18" charset="0"/>
                            </a:rPr>
                            <m:t>𝑅</m:t>
                          </m:r>
                          <m:r>
                            <a:rPr lang="en-US" sz="2200" i="1">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𝑖</m:t>
                          </m:r>
                          <m:r>
                            <m:rPr>
                              <m:sty m:val="p"/>
                            </m:rPr>
                            <a:rPr lang="el-GR" sz="2200" i="1">
                              <a:solidFill>
                                <a:schemeClr val="tx1"/>
                              </a:solidFill>
                              <a:latin typeface="Cambria Math" panose="02040503050406030204" pitchFamily="18" charset="0"/>
                              <a:ea typeface="Cambria Math" panose="02040503050406030204" pitchFamily="18" charset="0"/>
                            </a:rPr>
                            <m:t>Γ</m:t>
                          </m:r>
                        </m:sub>
                      </m:sSub>
                    </m:oMath>
                  </a14:m>
                  <a:r>
                    <a:rPr lang="en-US" sz="2200" dirty="0">
                      <a:solidFill>
                        <a:schemeClr val="tx1"/>
                      </a:solidFill>
                    </a:rPr>
                    <a:t> = # POD modes in </a:t>
                  </a:r>
                  <a14:m>
                    <m:oMath xmlns:m="http://schemas.openxmlformats.org/officeDocument/2006/math">
                      <m:sSub>
                        <m:sSubPr>
                          <m:ctrlPr>
                            <a:rPr lang="en-US" sz="2200" i="1">
                              <a:solidFill>
                                <a:schemeClr val="tx1"/>
                              </a:solidFill>
                              <a:latin typeface="Cambria Math" panose="02040503050406030204" pitchFamily="18" charset="0"/>
                              <a:ea typeface="Cambria Math" panose="02040503050406030204" pitchFamily="18" charset="0"/>
                            </a:rPr>
                          </m:ctrlPr>
                        </m:sSubPr>
                        <m:e>
                          <m:r>
                            <a:rPr lang="el-GR" sz="2200" b="1" i="1">
                              <a:solidFill>
                                <a:schemeClr val="tx1"/>
                              </a:solidFill>
                              <a:latin typeface="Cambria Math" panose="02040503050406030204" pitchFamily="18" charset="0"/>
                              <a:ea typeface="Cambria Math" panose="02040503050406030204" pitchFamily="18" charset="0"/>
                            </a:rPr>
                            <m:t>𝜱</m:t>
                          </m:r>
                        </m:e>
                        <m:sub>
                          <m:r>
                            <a:rPr lang="en-US" sz="2200" i="1">
                              <a:solidFill>
                                <a:schemeClr val="tx1"/>
                              </a:solidFill>
                              <a:latin typeface="Cambria Math" panose="02040503050406030204" pitchFamily="18" charset="0"/>
                              <a:ea typeface="Cambria Math" panose="02040503050406030204" pitchFamily="18" charset="0"/>
                            </a:rPr>
                            <m:t>𝑖</m:t>
                          </m:r>
                          <m:r>
                            <a:rPr lang="en-US" sz="2200" i="1">
                              <a:solidFill>
                                <a:schemeClr val="tx1"/>
                              </a:solidFill>
                              <a:latin typeface="Cambria Math" panose="02040503050406030204" pitchFamily="18" charset="0"/>
                              <a:ea typeface="Cambria Math" panose="02040503050406030204" pitchFamily="18" charset="0"/>
                            </a:rPr>
                            <m:t>,</m:t>
                          </m:r>
                          <m:r>
                            <m:rPr>
                              <m:sty m:val="p"/>
                            </m:rPr>
                            <a:rPr lang="el-GR" sz="2200" i="1">
                              <a:solidFill>
                                <a:schemeClr val="tx1"/>
                              </a:solidFill>
                              <a:latin typeface="Cambria Math" panose="02040503050406030204" pitchFamily="18" charset="0"/>
                              <a:ea typeface="Cambria Math" panose="02040503050406030204" pitchFamily="18" charset="0"/>
                            </a:rPr>
                            <m:t>Γ</m:t>
                          </m:r>
                        </m:sub>
                      </m:sSub>
                      <m:r>
                        <a:rPr lang="en-US" sz="2200" b="0" i="0" smtClean="0">
                          <a:solidFill>
                            <a:schemeClr val="tx1"/>
                          </a:solidFill>
                          <a:latin typeface="Cambria Math" panose="02040503050406030204" pitchFamily="18" charset="0"/>
                          <a:ea typeface="Cambria Math" panose="02040503050406030204" pitchFamily="18" charset="0"/>
                        </a:rPr>
                        <m:t>,</m:t>
                      </m:r>
                    </m:oMath>
                  </a14:m>
                  <a:r>
                    <a:rPr lang="en-US" sz="2200" dirty="0">
                      <a:solidFill>
                        <a:schemeClr val="tx1"/>
                      </a:solidFill>
                    </a:rPr>
                    <a:t> and approximate </a:t>
                  </a:r>
                  <a14:m>
                    <m:oMath xmlns:m="http://schemas.openxmlformats.org/officeDocument/2006/math">
                      <m:r>
                        <a:rPr lang="en-US" sz="2200" b="1" i="1" smtClean="0">
                          <a:solidFill>
                            <a:schemeClr val="tx1"/>
                          </a:solidFill>
                          <a:latin typeface="Cambria Math" panose="02040503050406030204" pitchFamily="18" charset="0"/>
                          <a:ea typeface="Cambria Math" panose="02040503050406030204" pitchFamily="18" charset="0"/>
                        </a:rPr>
                        <m:t>𝝀</m:t>
                      </m:r>
                      <m:r>
                        <a:rPr lang="en-US" sz="2200" b="1" i="1" smtClean="0">
                          <a:solidFill>
                            <a:schemeClr val="tx1"/>
                          </a:solidFill>
                          <a:latin typeface="Cambria Math" panose="02040503050406030204" pitchFamily="18" charset="0"/>
                          <a:ea typeface="Cambria Math" panose="02040503050406030204" pitchFamily="18" charset="0"/>
                        </a:rPr>
                        <m:t>≈</m:t>
                      </m:r>
                      <m:sSub>
                        <m:sSubPr>
                          <m:ctrlPr>
                            <a:rPr lang="en-US" sz="2200" i="1" smtClean="0">
                              <a:solidFill>
                                <a:schemeClr val="tx1"/>
                              </a:solidFill>
                              <a:latin typeface="Cambria Math" panose="02040503050406030204" pitchFamily="18" charset="0"/>
                              <a:ea typeface="Cambria Math" panose="02040503050406030204" pitchFamily="18" charset="0"/>
                            </a:rPr>
                          </m:ctrlPr>
                        </m:sSubPr>
                        <m:e>
                          <m:r>
                            <a:rPr lang="el-GR" sz="2200" b="1" i="1">
                              <a:solidFill>
                                <a:schemeClr val="tx1"/>
                              </a:solidFill>
                              <a:latin typeface="Cambria Math" panose="02040503050406030204" pitchFamily="18" charset="0"/>
                              <a:ea typeface="Cambria Math" panose="02040503050406030204" pitchFamily="18" charset="0"/>
                            </a:rPr>
                            <m:t>𝜱</m:t>
                          </m:r>
                        </m:e>
                        <m:sub>
                          <m:r>
                            <m:rPr>
                              <m:sty m:val="p"/>
                            </m:rPr>
                            <a:rPr lang="en-US" sz="2200" b="0" i="0" smtClean="0">
                              <a:solidFill>
                                <a:schemeClr val="tx1"/>
                              </a:solidFill>
                              <a:latin typeface="Cambria Math" panose="02040503050406030204" pitchFamily="18" charset="0"/>
                              <a:ea typeface="Cambria Math" panose="02040503050406030204" pitchFamily="18" charset="0"/>
                            </a:rPr>
                            <m:t>LM</m:t>
                          </m:r>
                        </m:sub>
                      </m:sSub>
                      <m:acc>
                        <m:accPr>
                          <m:chr m:val="̂"/>
                          <m:ctrlPr>
                            <a:rPr lang="en-US" sz="2200" b="1" i="1" dirty="0" smtClean="0">
                              <a:solidFill>
                                <a:schemeClr val="tx1"/>
                              </a:solidFill>
                              <a:latin typeface="Cambria Math" panose="02040503050406030204" pitchFamily="18" charset="0"/>
                              <a:ea typeface="Cambria Math" panose="02040503050406030204" pitchFamily="18" charset="0"/>
                            </a:rPr>
                          </m:ctrlPr>
                        </m:accPr>
                        <m:e>
                          <m:r>
                            <a:rPr lang="en-US" sz="2200" b="1" i="1" dirty="0">
                              <a:solidFill>
                                <a:schemeClr val="tx1"/>
                              </a:solidFill>
                              <a:latin typeface="Cambria Math" panose="02040503050406030204" pitchFamily="18" charset="0"/>
                              <a:ea typeface="Cambria Math" panose="02040503050406030204" pitchFamily="18" charset="0"/>
                            </a:rPr>
                            <m:t>𝝀</m:t>
                          </m:r>
                        </m:e>
                      </m:acc>
                    </m:oMath>
                  </a14:m>
                  <a:r>
                    <a:rPr lang="en-US" sz="2200" dirty="0">
                      <a:solidFill>
                        <a:schemeClr val="tx1"/>
                      </a:solidFill>
                    </a:rPr>
                    <a:t> where </a:t>
                  </a:r>
                  <a14:m>
                    <m:oMath xmlns:m="http://schemas.openxmlformats.org/officeDocument/2006/math">
                      <m:sSub>
                        <m:sSubPr>
                          <m:ctrlPr>
                            <a:rPr lang="en-US" sz="2200" i="1">
                              <a:solidFill>
                                <a:schemeClr val="tx1"/>
                              </a:solidFill>
                              <a:latin typeface="Cambria Math" panose="02040503050406030204" pitchFamily="18" charset="0"/>
                              <a:ea typeface="Cambria Math" panose="02040503050406030204" pitchFamily="18" charset="0"/>
                            </a:rPr>
                          </m:ctrlPr>
                        </m:sSubPr>
                        <m:e>
                          <m:r>
                            <a:rPr lang="el-GR" sz="2200" b="1" i="1">
                              <a:solidFill>
                                <a:schemeClr val="tx1"/>
                              </a:solidFill>
                              <a:latin typeface="Cambria Math" panose="02040503050406030204" pitchFamily="18" charset="0"/>
                              <a:ea typeface="Cambria Math" panose="02040503050406030204" pitchFamily="18" charset="0"/>
                            </a:rPr>
                            <m:t>𝜱</m:t>
                          </m:r>
                        </m:e>
                        <m:sub>
                          <m:r>
                            <m:rPr>
                              <m:sty m:val="p"/>
                            </m:rPr>
                            <a:rPr lang="en-US" sz="2200">
                              <a:solidFill>
                                <a:schemeClr val="tx1"/>
                              </a:solidFill>
                              <a:latin typeface="Cambria Math" panose="02040503050406030204" pitchFamily="18" charset="0"/>
                              <a:ea typeface="Cambria Math" panose="02040503050406030204" pitchFamily="18" charset="0"/>
                            </a:rPr>
                            <m:t>LM</m:t>
                          </m:r>
                        </m:sub>
                      </m:sSub>
                      <m:r>
                        <a:rPr lang="en-US" sz="2200" b="0" i="1" smtClean="0">
                          <a:solidFill>
                            <a:schemeClr val="tx1"/>
                          </a:solidFill>
                          <a:latin typeface="Cambria Math" panose="02040503050406030204" pitchFamily="18" charset="0"/>
                          <a:ea typeface="Cambria Math" panose="02040503050406030204" pitchFamily="18" charset="0"/>
                        </a:rPr>
                        <m:t>=</m:t>
                      </m:r>
                      <m:sSub>
                        <m:sSubPr>
                          <m:ctrlPr>
                            <a:rPr lang="en-US" sz="2200" i="1">
                              <a:solidFill>
                                <a:schemeClr val="tx1"/>
                              </a:solidFill>
                              <a:latin typeface="Cambria Math" panose="02040503050406030204" pitchFamily="18" charset="0"/>
                              <a:ea typeface="Cambria Math" panose="02040503050406030204" pitchFamily="18" charset="0"/>
                            </a:rPr>
                          </m:ctrlPr>
                        </m:sSubPr>
                        <m:e>
                          <m:r>
                            <a:rPr lang="el-GR" sz="2200" b="1" i="1">
                              <a:solidFill>
                                <a:schemeClr val="tx1"/>
                              </a:solidFill>
                              <a:latin typeface="Cambria Math" panose="02040503050406030204" pitchFamily="18" charset="0"/>
                              <a:ea typeface="Cambria Math" panose="02040503050406030204" pitchFamily="18" charset="0"/>
                            </a:rPr>
                            <m:t>𝜱</m:t>
                          </m:r>
                        </m:e>
                        <m:sub>
                          <m:r>
                            <a:rPr lang="en-US" sz="2200" i="1">
                              <a:solidFill>
                                <a:schemeClr val="tx1"/>
                              </a:solidFill>
                              <a:latin typeface="Cambria Math" panose="02040503050406030204" pitchFamily="18" charset="0"/>
                              <a:ea typeface="Cambria Math" panose="02040503050406030204" pitchFamily="18" charset="0"/>
                            </a:rPr>
                            <m:t>𝑖</m:t>
                          </m:r>
                          <m:r>
                            <a:rPr lang="en-US" sz="2200" i="1">
                              <a:solidFill>
                                <a:schemeClr val="tx1"/>
                              </a:solidFill>
                              <a:latin typeface="Cambria Math" panose="02040503050406030204" pitchFamily="18" charset="0"/>
                              <a:ea typeface="Cambria Math" panose="02040503050406030204" pitchFamily="18" charset="0"/>
                            </a:rPr>
                            <m:t>,</m:t>
                          </m:r>
                          <m:r>
                            <m:rPr>
                              <m:sty m:val="p"/>
                            </m:rPr>
                            <a:rPr lang="el-GR" sz="2200" i="1">
                              <a:solidFill>
                                <a:schemeClr val="tx1"/>
                              </a:solidFill>
                              <a:latin typeface="Cambria Math" panose="02040503050406030204" pitchFamily="18" charset="0"/>
                              <a:ea typeface="Cambria Math" panose="02040503050406030204" pitchFamily="18" charset="0"/>
                            </a:rPr>
                            <m:t>Γ</m:t>
                          </m:r>
                        </m:sub>
                      </m:sSub>
                    </m:oMath>
                  </a14:m>
                  <a:r>
                    <a:rPr lang="en-US" sz="2200" dirty="0">
                      <a:solidFill>
                        <a:schemeClr val="tx1"/>
                      </a:solidFill>
                    </a:rPr>
                    <a:t> for </a:t>
                  </a:r>
                  <a14:m>
                    <m:oMath xmlns:m="http://schemas.openxmlformats.org/officeDocument/2006/math">
                      <m:r>
                        <a:rPr lang="en-US" sz="2200" i="1" dirty="0" smtClean="0">
                          <a:solidFill>
                            <a:schemeClr val="tx1"/>
                          </a:solidFill>
                          <a:latin typeface="Cambria Math" panose="02040503050406030204" pitchFamily="18" charset="0"/>
                        </a:rPr>
                        <m:t>𝑖</m:t>
                      </m:r>
                      <m:r>
                        <a:rPr lang="en-US" sz="2200" i="1" dirty="0" smtClean="0">
                          <a:solidFill>
                            <a:schemeClr val="tx1"/>
                          </a:solidFill>
                          <a:latin typeface="Cambria Math" panose="02040503050406030204" pitchFamily="18" charset="0"/>
                        </a:rPr>
                        <m:t>=1,2</m:t>
                      </m:r>
                    </m:oMath>
                  </a14:m>
                  <a:r>
                    <a:rPr lang="en-US" sz="2200" dirty="0">
                      <a:solidFill>
                        <a:schemeClr val="tx1"/>
                      </a:solidFill>
                    </a:rPr>
                    <a:t>, so that </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𝑁</m:t>
                          </m:r>
                        </m:e>
                        <m:sub>
                          <m:r>
                            <a:rPr lang="en-US" sz="2200" i="1">
                              <a:solidFill>
                                <a:schemeClr val="tx1"/>
                              </a:solidFill>
                              <a:latin typeface="Cambria Math" panose="02040503050406030204" pitchFamily="18" charset="0"/>
                            </a:rPr>
                            <m:t>𝑅</m:t>
                          </m:r>
                          <m:r>
                            <a:rPr lang="en-US" sz="2200" i="1">
                              <a:solidFill>
                                <a:schemeClr val="tx1"/>
                              </a:solidFill>
                              <a:latin typeface="Cambria Math" panose="02040503050406030204" pitchFamily="18" charset="0"/>
                            </a:rPr>
                            <m:t>, </m:t>
                          </m:r>
                          <m:r>
                            <m:rPr>
                              <m:sty m:val="p"/>
                            </m:rPr>
                            <a:rPr lang="el-GR" sz="2200" i="1">
                              <a:solidFill>
                                <a:schemeClr val="tx1"/>
                              </a:solidFill>
                              <a:latin typeface="Cambria Math" panose="02040503050406030204" pitchFamily="18" charset="0"/>
                              <a:ea typeface="Cambria Math" panose="02040503050406030204" pitchFamily="18" charset="0"/>
                            </a:rPr>
                            <m:t>Γ</m:t>
                          </m:r>
                        </m:sub>
                      </m:sSub>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𝑁</m:t>
                          </m:r>
                        </m:e>
                        <m:sub>
                          <m:r>
                            <a:rPr lang="en-US" sz="2200" i="1">
                              <a:solidFill>
                                <a:schemeClr val="tx1"/>
                              </a:solidFill>
                              <a:latin typeface="Cambria Math" panose="02040503050406030204" pitchFamily="18" charset="0"/>
                            </a:rPr>
                            <m:t>𝑅</m:t>
                          </m:r>
                          <m:r>
                            <a:rPr lang="en-US" sz="2200" i="1">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𝑖</m:t>
                          </m:r>
                          <m:r>
                            <m:rPr>
                              <m:sty m:val="p"/>
                            </m:rPr>
                            <a:rPr lang="el-GR" sz="2200" i="1">
                              <a:solidFill>
                                <a:schemeClr val="tx1"/>
                              </a:solidFill>
                              <a:latin typeface="Cambria Math" panose="02040503050406030204" pitchFamily="18" charset="0"/>
                              <a:ea typeface="Cambria Math" panose="02040503050406030204" pitchFamily="18" charset="0"/>
                            </a:rPr>
                            <m:t>Γ</m:t>
                          </m:r>
                        </m:sub>
                      </m:sSub>
                    </m:oMath>
                  </a14:m>
                  <a:r>
                    <a:rPr lang="en-US" sz="2200" dirty="0">
                      <a:solidFill>
                        <a:schemeClr val="tx1"/>
                      </a:solidFill>
                    </a:rPr>
                    <a:t>.</a:t>
                  </a:r>
                </a:p>
                <a:p>
                  <a:pPr marL="285750" indent="-285750">
                    <a:buFont typeface="Arial" panose="020B0604020202020204" pitchFamily="34" charset="0"/>
                    <a:buChar char="•"/>
                  </a:pPr>
                  <a:endParaRPr lang="en-US" sz="400" dirty="0"/>
                </a:p>
              </p:txBody>
            </p:sp>
          </mc:Choice>
          <mc:Fallback xmlns="">
            <p:sp>
              <p:nvSpPr>
                <p:cNvPr id="121" name="TextBox 120">
                  <a:extLst>
                    <a:ext uri="{FF2B5EF4-FFF2-40B4-BE49-F238E27FC236}">
                      <a16:creationId xmlns:a16="http://schemas.microsoft.com/office/drawing/2014/main" id="{613049CC-E0CE-6F26-0FA8-979C9CA307AF}"/>
                    </a:ext>
                  </a:extLst>
                </p:cNvPr>
                <p:cNvSpPr txBox="1">
                  <a:spLocks noRot="1" noChangeAspect="1" noMove="1" noResize="1" noEditPoints="1" noAdjustHandles="1" noChangeArrowheads="1" noChangeShapeType="1" noTextEdit="1"/>
                </p:cNvSpPr>
                <p:nvPr/>
              </p:nvSpPr>
              <p:spPr>
                <a:xfrm>
                  <a:off x="8986975" y="22859935"/>
                  <a:ext cx="5089597" cy="3370538"/>
                </a:xfrm>
                <a:prstGeom prst="rect">
                  <a:avLst/>
                </a:prstGeom>
                <a:blipFill>
                  <a:blip r:embed="rId46"/>
                  <a:stretch>
                    <a:fillRect l="-1195" r="-2151" b="-541"/>
                  </a:stretch>
                </a:blipFill>
                <a:ln>
                  <a:solidFill>
                    <a:schemeClr val="tx1"/>
                  </a:solidFill>
                </a:ln>
              </p:spPr>
              <p:txBody>
                <a:bodyPr/>
                <a:lstStyle/>
                <a:p>
                  <a:r>
                    <a:rPr lang="en-US">
                      <a:noFill/>
                    </a:rPr>
                    <a:t> </a:t>
                  </a:r>
                </a:p>
              </p:txBody>
            </p:sp>
          </mc:Fallback>
        </mc:AlternateContent>
        <p:sp>
          <p:nvSpPr>
            <p:cNvPr id="120" name="TextBox 119">
              <a:extLst>
                <a:ext uri="{FF2B5EF4-FFF2-40B4-BE49-F238E27FC236}">
                  <a16:creationId xmlns:a16="http://schemas.microsoft.com/office/drawing/2014/main" id="{16FF6846-67B1-53F3-2C35-C49D86CB6CEC}"/>
                </a:ext>
              </a:extLst>
            </p:cNvPr>
            <p:cNvSpPr txBox="1"/>
            <p:nvPr/>
          </p:nvSpPr>
          <p:spPr>
            <a:xfrm>
              <a:off x="8912103" y="22099306"/>
              <a:ext cx="5275452" cy="830997"/>
            </a:xfrm>
            <a:prstGeom prst="rect">
              <a:avLst/>
            </a:prstGeom>
            <a:solidFill>
              <a:schemeClr val="bg1"/>
            </a:solidFill>
            <a:ln>
              <a:solidFill>
                <a:schemeClr val="tx1"/>
              </a:solidFill>
            </a:ln>
          </p:spPr>
          <p:txBody>
            <a:bodyPr wrap="square" rtlCol="0">
              <a:spAutoFit/>
            </a:bodyPr>
            <a:lstStyle/>
            <a:p>
              <a:pPr algn="ctr"/>
              <a:r>
                <a:rPr lang="en-US" sz="2400" b="1" dirty="0">
                  <a:solidFill>
                    <a:srgbClr val="0070C0"/>
                  </a:solidFill>
                </a:rPr>
                <a:t>Key Ingredients for Stable POD/</a:t>
              </a:r>
              <a:r>
                <a:rPr lang="en-US" sz="2400" b="1" dirty="0" err="1">
                  <a:solidFill>
                    <a:srgbClr val="0070C0"/>
                  </a:solidFill>
                </a:rPr>
                <a:t>Galerkin</a:t>
              </a:r>
              <a:r>
                <a:rPr lang="en-US" sz="2400" b="1" dirty="0">
                  <a:solidFill>
                    <a:srgbClr val="0070C0"/>
                  </a:solidFill>
                </a:rPr>
                <a:t> ROM-ROM and FOM-ROM Coupling</a:t>
              </a:r>
            </a:p>
          </p:txBody>
        </p:sp>
      </p:grpSp>
      <p:sp>
        <p:nvSpPr>
          <p:cNvPr id="122" name="TextBox 121">
            <a:extLst>
              <a:ext uri="{FF2B5EF4-FFF2-40B4-BE49-F238E27FC236}">
                <a16:creationId xmlns:a16="http://schemas.microsoft.com/office/drawing/2014/main" id="{B4932D0D-CB47-85C6-B0E6-2F480E852F2B}"/>
              </a:ext>
            </a:extLst>
          </p:cNvPr>
          <p:cNvSpPr txBox="1"/>
          <p:nvPr/>
        </p:nvSpPr>
        <p:spPr>
          <a:xfrm>
            <a:off x="8531793" y="25271301"/>
            <a:ext cx="5664355" cy="1569660"/>
          </a:xfrm>
          <a:prstGeom prst="rect">
            <a:avLst/>
          </a:prstGeom>
          <a:solidFill>
            <a:srgbClr val="CCB4C7"/>
          </a:solidFill>
        </p:spPr>
        <p:txBody>
          <a:bodyPr wrap="square" rtlCol="0">
            <a:spAutoFit/>
          </a:bodyPr>
          <a:lstStyle/>
          <a:p>
            <a:pPr algn="ctr"/>
            <a:r>
              <a:rPr lang="en-US" sz="2400" dirty="0"/>
              <a:t>ROM-ROM coupling with </a:t>
            </a:r>
            <a:r>
              <a:rPr lang="en-US" sz="2400" b="1" dirty="0"/>
              <a:t>reduced LM space</a:t>
            </a:r>
            <a:r>
              <a:rPr lang="en-US" sz="2400" dirty="0"/>
              <a:t> guaranteed to have </a:t>
            </a:r>
            <a:r>
              <a:rPr lang="en-US" sz="2400" b="1" dirty="0"/>
              <a:t>non-singular dual Schur complement</a:t>
            </a:r>
            <a:r>
              <a:rPr lang="en-US" sz="2400" dirty="0"/>
              <a:t> if underlying FOM-FOM coupling satisfies conditions in [1]. </a:t>
            </a:r>
          </a:p>
        </p:txBody>
      </p:sp>
      <p:sp>
        <p:nvSpPr>
          <p:cNvPr id="123" name="TextBox 122">
            <a:extLst>
              <a:ext uri="{FF2B5EF4-FFF2-40B4-BE49-F238E27FC236}">
                <a16:creationId xmlns:a16="http://schemas.microsoft.com/office/drawing/2014/main" id="{FF7FBB7C-D767-63BC-BDDC-D84465F7103B}"/>
              </a:ext>
            </a:extLst>
          </p:cNvPr>
          <p:cNvSpPr txBox="1"/>
          <p:nvPr/>
        </p:nvSpPr>
        <p:spPr>
          <a:xfrm>
            <a:off x="7388794" y="24280988"/>
            <a:ext cx="941294" cy="430887"/>
          </a:xfrm>
          <a:prstGeom prst="rect">
            <a:avLst/>
          </a:prstGeom>
          <a:noFill/>
        </p:spPr>
        <p:txBody>
          <a:bodyPr wrap="square" rtlCol="0">
            <a:spAutoFit/>
          </a:bodyPr>
          <a:lstStyle/>
          <a:p>
            <a:r>
              <a:rPr lang="en-US" sz="2200" dirty="0"/>
              <a:t>(3)</a:t>
            </a:r>
          </a:p>
        </p:txBody>
      </p:sp>
      <p:sp>
        <p:nvSpPr>
          <p:cNvPr id="127" name="TextBox 126">
            <a:extLst>
              <a:ext uri="{FF2B5EF4-FFF2-40B4-BE49-F238E27FC236}">
                <a16:creationId xmlns:a16="http://schemas.microsoft.com/office/drawing/2014/main" id="{77BAA110-9203-762A-E826-9E3F315959FE}"/>
              </a:ext>
            </a:extLst>
          </p:cNvPr>
          <p:cNvSpPr txBox="1"/>
          <p:nvPr/>
        </p:nvSpPr>
        <p:spPr>
          <a:xfrm>
            <a:off x="1480223" y="26023371"/>
            <a:ext cx="6047172" cy="830997"/>
          </a:xfrm>
          <a:prstGeom prst="rect">
            <a:avLst/>
          </a:prstGeom>
          <a:solidFill>
            <a:schemeClr val="accent2">
              <a:lumMod val="20000"/>
              <a:lumOff val="80000"/>
            </a:schemeClr>
          </a:solidFill>
        </p:spPr>
        <p:txBody>
          <a:bodyPr wrap="square" rtlCol="0">
            <a:spAutoFit/>
          </a:bodyPr>
          <a:lstStyle/>
          <a:p>
            <a:pPr algn="ctr"/>
            <a:r>
              <a:rPr lang="en-US" sz="2400" dirty="0"/>
              <a:t>After solving </a:t>
            </a:r>
            <a:r>
              <a:rPr lang="en-US" sz="2400" b="1" dirty="0"/>
              <a:t>Schur complement problem </a:t>
            </a:r>
            <a:r>
              <a:rPr lang="en-US" sz="2400" dirty="0"/>
              <a:t>(4), the subdomain problems in (3) </a:t>
            </a:r>
            <a:r>
              <a:rPr lang="en-US" sz="2400" b="1" dirty="0"/>
              <a:t>decouple</a:t>
            </a:r>
            <a:r>
              <a:rPr lang="en-US" sz="2400" dirty="0"/>
              <a:t>.</a:t>
            </a:r>
          </a:p>
        </p:txBody>
      </p:sp>
      <p:sp>
        <p:nvSpPr>
          <p:cNvPr id="128" name="TextBox 127">
            <a:extLst>
              <a:ext uri="{FF2B5EF4-FFF2-40B4-BE49-F238E27FC236}">
                <a16:creationId xmlns:a16="http://schemas.microsoft.com/office/drawing/2014/main" id="{FD15EB49-6B38-F2E0-A5FE-BD02E059EF41}"/>
              </a:ext>
            </a:extLst>
          </p:cNvPr>
          <p:cNvSpPr txBox="1"/>
          <p:nvPr/>
        </p:nvSpPr>
        <p:spPr>
          <a:xfrm>
            <a:off x="1116073" y="27488311"/>
            <a:ext cx="12867352" cy="2800767"/>
          </a:xfrm>
          <a:prstGeom prst="rect">
            <a:avLst/>
          </a:prstGeom>
          <a:solidFill>
            <a:schemeClr val="bg1"/>
          </a:solidFill>
          <a:ln>
            <a:solidFill>
              <a:schemeClr val="tx1"/>
            </a:solidFill>
          </a:ln>
        </p:spPr>
        <p:txBody>
          <a:bodyPr wrap="square" rtlCol="0">
            <a:spAutoFit/>
          </a:bodyPr>
          <a:lstStyle/>
          <a:p>
            <a:endParaRPr lang="en-US" sz="400" dirty="0"/>
          </a:p>
          <a:p>
            <a:endParaRPr lang="en-US" sz="400" dirty="0"/>
          </a:p>
          <a:p>
            <a:pPr marL="742950" lvl="1" indent="-285750">
              <a:buFont typeface="Arial" panose="020B0604020202020204" pitchFamily="34" charset="0"/>
              <a:buChar char="•"/>
            </a:pPr>
            <a:r>
              <a:rPr lang="en-US" sz="2400" dirty="0"/>
              <a:t>Based on a </a:t>
            </a:r>
            <a:r>
              <a:rPr lang="en-US" sz="2400" b="1" dirty="0"/>
              <a:t>non-overlapping</a:t>
            </a:r>
            <a:r>
              <a:rPr lang="en-US" sz="2400" dirty="0"/>
              <a:t> DD (ideal for transmission/multi-physics problems)</a:t>
            </a:r>
          </a:p>
          <a:p>
            <a:pPr marL="742950" lvl="1" indent="-285750">
              <a:buFont typeface="Arial" panose="020B0604020202020204" pitchFamily="34" charset="0"/>
              <a:buChar char="•"/>
            </a:pPr>
            <a:r>
              <a:rPr lang="en-US" sz="2400" dirty="0"/>
              <a:t>Effective for coupling </a:t>
            </a:r>
            <a:r>
              <a:rPr lang="en-US" sz="2400" b="1" dirty="0"/>
              <a:t>conventional models (FOM) </a:t>
            </a:r>
            <a:r>
              <a:rPr lang="en-US" sz="2400" dirty="0"/>
              <a:t>and </a:t>
            </a:r>
            <a:r>
              <a:rPr lang="en-US" sz="2400" b="1" dirty="0"/>
              <a:t>reduced order models (ROM)</a:t>
            </a:r>
          </a:p>
          <a:p>
            <a:pPr marL="742950" lvl="1" indent="-285750">
              <a:buFont typeface="Arial" panose="020B0604020202020204" pitchFamily="34" charset="0"/>
              <a:buChar char="•"/>
            </a:pPr>
            <a:r>
              <a:rPr lang="en-US" sz="2400" b="1" dirty="0"/>
              <a:t>Monolithic</a:t>
            </a:r>
            <a:r>
              <a:rPr lang="en-US" sz="2400" dirty="0"/>
              <a:t> formulation (more intrusive to implement but more efficient)</a:t>
            </a:r>
          </a:p>
          <a:p>
            <a:pPr marL="742950" lvl="1" indent="-285750">
              <a:buFont typeface="Arial" panose="020B0604020202020204" pitchFamily="34" charset="0"/>
              <a:buChar char="•"/>
            </a:pPr>
            <a:r>
              <a:rPr lang="en-US" sz="2400" dirty="0"/>
              <a:t>Can couple </a:t>
            </a:r>
            <a:r>
              <a:rPr lang="en-US" sz="2400" b="1" dirty="0"/>
              <a:t>different mesh resolutions </a:t>
            </a:r>
            <a:r>
              <a:rPr lang="en-US" sz="2400" dirty="0"/>
              <a:t>and </a:t>
            </a:r>
            <a:r>
              <a:rPr lang="en-US" sz="2400" b="1" dirty="0"/>
              <a:t>discretization types </a:t>
            </a:r>
            <a:endParaRPr lang="en-US" sz="2400" dirty="0"/>
          </a:p>
          <a:p>
            <a:pPr marL="742950" lvl="1" indent="-285750">
              <a:buFont typeface="Arial" panose="020B0604020202020204" pitchFamily="34" charset="0"/>
              <a:buChar char="•"/>
            </a:pPr>
            <a:r>
              <a:rPr lang="en-US" sz="2400" dirty="0"/>
              <a:t>Allows the use of </a:t>
            </a:r>
            <a:r>
              <a:rPr lang="en-US" sz="2400" b="1" dirty="0"/>
              <a:t>different time-integrators </a:t>
            </a:r>
            <a:r>
              <a:rPr lang="en-US" sz="2400" dirty="0"/>
              <a:t>with </a:t>
            </a:r>
            <a:r>
              <a:rPr lang="en-US" sz="2400" b="1" dirty="0"/>
              <a:t>different time-steps </a:t>
            </a:r>
            <a:r>
              <a:rPr lang="en-US" sz="2400" dirty="0"/>
              <a:t>[3,4]</a:t>
            </a:r>
            <a:endParaRPr lang="en-US" sz="2400" b="1" dirty="0"/>
          </a:p>
          <a:p>
            <a:pPr marL="1257300" lvl="2" indent="-342900">
              <a:buFont typeface="Wingdings" panose="05000000000000000000" pitchFamily="2" charset="2"/>
              <a:buChar char="Ø"/>
            </a:pPr>
            <a:r>
              <a:rPr lang="en-US" sz="2400" b="1" dirty="0"/>
              <a:t>Explicit time-integrators </a:t>
            </a:r>
            <a:r>
              <a:rPr lang="en-US" sz="2400" dirty="0"/>
              <a:t>enable</a:t>
            </a:r>
            <a:r>
              <a:rPr lang="en-US" sz="2400" b="1" dirty="0"/>
              <a:t> concurrent </a:t>
            </a:r>
            <a:r>
              <a:rPr lang="en-US" sz="2400" dirty="0"/>
              <a:t>subdomain solves</a:t>
            </a:r>
          </a:p>
          <a:p>
            <a:pPr marL="742950" lvl="1" indent="-285750">
              <a:buFont typeface="Arial" panose="020B0604020202020204" pitchFamily="34" charset="0"/>
              <a:buChar char="•"/>
            </a:pPr>
            <a:r>
              <a:rPr lang="en-US" sz="2400" dirty="0"/>
              <a:t>Possesses </a:t>
            </a:r>
            <a:r>
              <a:rPr lang="en-US" sz="2400" b="1" dirty="0"/>
              <a:t>theoretical</a:t>
            </a:r>
            <a:r>
              <a:rPr lang="en-US" sz="2400" dirty="0"/>
              <a:t> convergence properties/guarantees [1,2]</a:t>
            </a:r>
          </a:p>
        </p:txBody>
      </p:sp>
      <p:sp>
        <p:nvSpPr>
          <p:cNvPr id="129" name="TextBox 128">
            <a:extLst>
              <a:ext uri="{FF2B5EF4-FFF2-40B4-BE49-F238E27FC236}">
                <a16:creationId xmlns:a16="http://schemas.microsoft.com/office/drawing/2014/main" id="{F65B6D42-AD71-7D8C-7AAD-1D5D9726A5DA}"/>
              </a:ext>
            </a:extLst>
          </p:cNvPr>
          <p:cNvSpPr txBox="1"/>
          <p:nvPr/>
        </p:nvSpPr>
        <p:spPr>
          <a:xfrm>
            <a:off x="4041092" y="27146455"/>
            <a:ext cx="7162165" cy="472700"/>
          </a:xfrm>
          <a:prstGeom prst="rect">
            <a:avLst/>
          </a:prstGeom>
          <a:solidFill>
            <a:schemeClr val="bg1"/>
          </a:solidFill>
          <a:ln>
            <a:solidFill>
              <a:srgbClr val="0070C0"/>
            </a:solidFill>
          </a:ln>
        </p:spPr>
        <p:txBody>
          <a:bodyPr wrap="square">
            <a:spAutoFit/>
          </a:bodyPr>
          <a:lstStyle/>
          <a:p>
            <a:pPr algn="ctr"/>
            <a:r>
              <a:rPr lang="en-US" sz="2400" b="1" dirty="0">
                <a:solidFill>
                  <a:schemeClr val="accent1"/>
                </a:solidFill>
              </a:rPr>
              <a:t>Key Features of GMM-Based Coupling</a:t>
            </a: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EB41EC38-284F-CCCF-5025-372C33D28D8C}"/>
                  </a:ext>
                </a:extLst>
              </p:cNvPr>
              <p:cNvSpPr txBox="1"/>
              <p:nvPr/>
            </p:nvSpPr>
            <p:spPr>
              <a:xfrm>
                <a:off x="857642" y="31247642"/>
                <a:ext cx="9597900" cy="5993949"/>
              </a:xfrm>
              <a:prstGeom prst="rect">
                <a:avLst/>
              </a:prstGeom>
              <a:noFill/>
            </p:spPr>
            <p:txBody>
              <a:bodyPr wrap="square" rtlCol="0">
                <a:spAutoFit/>
              </a:bodyPr>
              <a:lstStyle/>
              <a:p>
                <a:pPr marL="285750" indent="-285750">
                  <a:buFont typeface="Arial" panose="020B0604020202020204" pitchFamily="34" charset="0"/>
                  <a:buChar char="•"/>
                </a:pPr>
                <a:r>
                  <a:rPr lang="en-US" sz="2200" b="1" dirty="0">
                    <a:solidFill>
                      <a:schemeClr val="tx1"/>
                    </a:solidFill>
                  </a:rPr>
                  <a:t>High Peclet </a:t>
                </a:r>
                <a:r>
                  <a:rPr lang="en-US" sz="2200" dirty="0">
                    <a:solidFill>
                      <a:schemeClr val="tx1"/>
                    </a:solidFill>
                  </a:rPr>
                  <a:t>advection-diffusion </a:t>
                </a:r>
                <a:r>
                  <a:rPr lang="en-US" sz="2200" b="1" dirty="0">
                    <a:solidFill>
                      <a:schemeClr val="tx1"/>
                    </a:solidFill>
                  </a:rPr>
                  <a:t>transmission problem </a:t>
                </a:r>
                <a:r>
                  <a:rPr lang="en-US" sz="2200" dirty="0">
                    <a:solidFill>
                      <a:schemeClr val="tx1"/>
                    </a:solidFill>
                  </a:rPr>
                  <a:t>(1) on </a:t>
                </a:r>
                <a14:m>
                  <m:oMath xmlns:m="http://schemas.openxmlformats.org/officeDocument/2006/math">
                    <m:r>
                      <m:rPr>
                        <m:sty m:val="p"/>
                      </m:rPr>
                      <a:rPr lang="el-GR" sz="2200" i="1" smtClean="0">
                        <a:solidFill>
                          <a:schemeClr val="tx1"/>
                        </a:solidFill>
                        <a:latin typeface="Cambria Math" panose="02040503050406030204" pitchFamily="18" charset="0"/>
                        <a:ea typeface="Cambria Math" panose="02040503050406030204" pitchFamily="18" charset="0"/>
                      </a:rPr>
                      <m:t>Ω</m:t>
                    </m:r>
                    <m:r>
                      <a:rPr lang="en-US" sz="2200" b="0" i="0" smtClean="0">
                        <a:solidFill>
                          <a:schemeClr val="tx1"/>
                        </a:solidFill>
                        <a:latin typeface="Cambria Math" panose="02040503050406030204" pitchFamily="18" charset="0"/>
                        <a:ea typeface="Cambria Math" panose="02040503050406030204" pitchFamily="18" charset="0"/>
                      </a:rPr>
                      <m:t>=</m:t>
                    </m:r>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0" i="0" smtClean="0">
                            <a:solidFill>
                              <a:schemeClr val="tx1"/>
                            </a:solidFill>
                            <a:latin typeface="Cambria Math" panose="02040503050406030204" pitchFamily="18" charset="0"/>
                            <a:ea typeface="Cambria Math" panose="02040503050406030204" pitchFamily="18" charset="0"/>
                          </a:rPr>
                          <m:t>0,1</m:t>
                        </m:r>
                      </m:e>
                    </m:d>
                    <m:r>
                      <a:rPr lang="en-US" sz="2200" b="0" i="1" smtClean="0">
                        <a:solidFill>
                          <a:schemeClr val="tx1"/>
                        </a:solidFill>
                        <a:latin typeface="Cambria Math" panose="02040503050406030204" pitchFamily="18" charset="0"/>
                        <a:ea typeface="Cambria Math" panose="02040503050406030204" pitchFamily="18" charset="0"/>
                      </a:rPr>
                      <m:t>×</m:t>
                    </m:r>
                    <m:d>
                      <m:dPr>
                        <m:ctrlPr>
                          <a:rPr lang="en-US" sz="2200" b="0" i="1" smtClean="0">
                            <a:solidFill>
                              <a:schemeClr val="tx1"/>
                            </a:solidFill>
                            <a:latin typeface="Cambria Math" panose="02040503050406030204" pitchFamily="18" charset="0"/>
                            <a:ea typeface="Cambria Math" panose="02040503050406030204" pitchFamily="18" charset="0"/>
                          </a:rPr>
                        </m:ctrlPr>
                      </m:dPr>
                      <m:e>
                        <m:r>
                          <a:rPr lang="en-US" sz="2200" b="0" i="1" smtClean="0">
                            <a:solidFill>
                              <a:schemeClr val="tx1"/>
                            </a:solidFill>
                            <a:latin typeface="Cambria Math" panose="02040503050406030204" pitchFamily="18" charset="0"/>
                            <a:ea typeface="Cambria Math" panose="02040503050406030204" pitchFamily="18" charset="0"/>
                          </a:rPr>
                          <m:t>0,1</m:t>
                        </m:r>
                      </m:e>
                    </m:d>
                  </m:oMath>
                </a14:m>
                <a:r>
                  <a:rPr lang="en-US" sz="2200" dirty="0">
                    <a:solidFill>
                      <a:schemeClr val="tx1"/>
                    </a:solidFill>
                  </a:rPr>
                  <a:t> with cone, cylinder and smooth hump initial condition, Dirichlet BCs, </a:t>
                </a:r>
                <a:r>
                  <a:rPr lang="en-US" sz="2200" b="1" dirty="0">
                    <a:solidFill>
                      <a:schemeClr val="tx1"/>
                    </a:solidFill>
                  </a:rPr>
                  <a:t>rotating advection field, </a:t>
                </a:r>
                <a:r>
                  <a:rPr lang="en-US" sz="2200" dirty="0">
                    <a:solidFill>
                      <a:schemeClr val="tx1"/>
                    </a:solidFill>
                  </a:rPr>
                  <a:t>run for 1 full rotation (Figure 4)</a:t>
                </a:r>
              </a:p>
              <a:p>
                <a:pPr marL="285750" indent="-285750">
                  <a:buFont typeface="Arial" panose="020B0604020202020204" pitchFamily="34" charset="0"/>
                  <a:buChar char="•"/>
                </a:pPr>
                <a:r>
                  <a:rPr lang="en-US" sz="2200" b="1" dirty="0">
                    <a:solidFill>
                      <a:schemeClr val="tx1"/>
                    </a:solidFill>
                  </a:rPr>
                  <a:t>FOM discretization</a:t>
                </a:r>
                <a:r>
                  <a:rPr lang="en-US" sz="2200" dirty="0">
                    <a:solidFill>
                      <a:schemeClr val="tx1"/>
                    </a:solidFill>
                  </a:rPr>
                  <a:t>: finite elements in space (</a:t>
                </a:r>
                <a14:m>
                  <m:oMath xmlns:m="http://schemas.openxmlformats.org/officeDocument/2006/math">
                    <m:r>
                      <a:rPr lang="en-US" sz="2200" b="0" i="1" smtClean="0">
                        <a:solidFill>
                          <a:schemeClr val="tx1"/>
                        </a:solidFill>
                        <a:latin typeface="Cambria Math" panose="02040503050406030204" pitchFamily="18" charset="0"/>
                      </a:rPr>
                      <m:t>h</m:t>
                    </m:r>
                    <m:r>
                      <a:rPr lang="en-US" sz="2200" b="0" i="1" smtClean="0">
                        <a:solidFill>
                          <a:schemeClr val="tx1"/>
                        </a:solidFill>
                        <a:latin typeface="Cambria Math" panose="02040503050406030204" pitchFamily="18" charset="0"/>
                      </a:rPr>
                      <m:t>=</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64</m:t>
                        </m:r>
                      </m:den>
                    </m:f>
                  </m:oMath>
                </a14:m>
                <a:r>
                  <a:rPr lang="en-US" sz="2200" dirty="0">
                    <a:solidFill>
                      <a:schemeClr val="tx1"/>
                    </a:solidFill>
                  </a:rPr>
                  <a:t>), Crank-Nicholson in time with (</a:t>
                </a:r>
                <a14:m>
                  <m:oMath xmlns:m="http://schemas.openxmlformats.org/officeDocument/2006/math">
                    <m:r>
                      <m:rPr>
                        <m:sty m:val="p"/>
                      </m:rPr>
                      <a:rPr lang="el-GR" sz="2200" i="1" smtClean="0">
                        <a:solidFill>
                          <a:schemeClr val="tx1"/>
                        </a:solidFill>
                        <a:latin typeface="Cambria Math" panose="02040503050406030204" pitchFamily="18" charset="0"/>
                        <a:ea typeface="Cambria Math" panose="02040503050406030204" pitchFamily="18" charset="0"/>
                      </a:rPr>
                      <m:t>Δ</m:t>
                    </m:r>
                    <m:r>
                      <a:rPr lang="en-US" sz="2200" b="0" i="1" smtClean="0">
                        <a:solidFill>
                          <a:schemeClr val="tx1"/>
                        </a:solidFill>
                        <a:latin typeface="Cambria Math" panose="02040503050406030204" pitchFamily="18" charset="0"/>
                        <a:ea typeface="Cambria Math" panose="02040503050406030204" pitchFamily="18" charset="0"/>
                      </a:rPr>
                      <m:t>𝑡</m:t>
                    </m:r>
                  </m:oMath>
                </a14:m>
                <a:r>
                  <a:rPr lang="en-US" sz="2200" dirty="0">
                    <a:solidFill>
                      <a:schemeClr val="tx1"/>
                    </a:solidFill>
                  </a:rPr>
                  <a:t> </a:t>
                </a:r>
                <a14:m>
                  <m:oMath xmlns:m="http://schemas.openxmlformats.org/officeDocument/2006/math">
                    <m:r>
                      <a:rPr lang="en-US" sz="2200" i="1" dirty="0" smtClean="0">
                        <a:solidFill>
                          <a:schemeClr val="tx1"/>
                        </a:solidFill>
                        <a:latin typeface="Cambria Math" panose="02040503050406030204" pitchFamily="18" charset="0"/>
                      </a:rPr>
                      <m:t>= 6.734</m:t>
                    </m:r>
                    <m:r>
                      <a:rPr lang="en-US" sz="2200" i="1" dirty="0" smtClean="0">
                        <a:solidFill>
                          <a:schemeClr val="tx1"/>
                        </a:solidFill>
                        <a:latin typeface="Cambria Math" panose="02040503050406030204" pitchFamily="18" charset="0"/>
                        <a:ea typeface="Cambria Math" panose="02040503050406030204" pitchFamily="18" charset="0"/>
                      </a:rPr>
                      <m:t>×</m:t>
                    </m:r>
                    <m:sSup>
                      <m:sSupPr>
                        <m:ctrlPr>
                          <a:rPr lang="en-US" sz="2200" i="1" dirty="0" smtClean="0">
                            <a:solidFill>
                              <a:schemeClr val="tx1"/>
                            </a:solidFill>
                            <a:latin typeface="Cambria Math" panose="02040503050406030204" pitchFamily="18" charset="0"/>
                            <a:ea typeface="Cambria Math" panose="02040503050406030204" pitchFamily="18" charset="0"/>
                          </a:rPr>
                        </m:ctrlPr>
                      </m:sSupPr>
                      <m:e>
                        <m:r>
                          <a:rPr lang="en-US" sz="2200" b="0" i="1" dirty="0" smtClean="0">
                            <a:solidFill>
                              <a:schemeClr val="tx1"/>
                            </a:solidFill>
                            <a:latin typeface="Cambria Math" panose="02040503050406030204" pitchFamily="18" charset="0"/>
                            <a:ea typeface="Cambria Math" panose="02040503050406030204" pitchFamily="18" charset="0"/>
                          </a:rPr>
                          <m:t>10</m:t>
                        </m:r>
                      </m:e>
                      <m:sup>
                        <m:r>
                          <a:rPr lang="en-US" sz="2200" b="0" i="1" dirty="0" smtClean="0">
                            <a:solidFill>
                              <a:schemeClr val="tx1"/>
                            </a:solidFill>
                            <a:latin typeface="Cambria Math" panose="02040503050406030204" pitchFamily="18" charset="0"/>
                            <a:ea typeface="Cambria Math" panose="02040503050406030204" pitchFamily="18" charset="0"/>
                          </a:rPr>
                          <m:t>−3</m:t>
                        </m:r>
                      </m:sup>
                    </m:sSup>
                  </m:oMath>
                </a14:m>
                <a:r>
                  <a:rPr lang="en-US" sz="2200" dirty="0">
                    <a:solidFill>
                      <a:schemeClr val="tx1"/>
                    </a:solidFill>
                  </a:rPr>
                  <a:t>)</a:t>
                </a:r>
              </a:p>
              <a:p>
                <a:pPr marL="285750" indent="-285750">
                  <a:buFont typeface="Arial" panose="020B0604020202020204" pitchFamily="34" charset="0"/>
                  <a:buChar char="•"/>
                </a:pPr>
                <a:r>
                  <a:rPr lang="en-US" sz="2200" b="1" dirty="0">
                    <a:solidFill>
                      <a:schemeClr val="tx1"/>
                    </a:solidFill>
                  </a:rPr>
                  <a:t>ROM discretization</a:t>
                </a:r>
                <a:r>
                  <a:rPr lang="en-US" sz="2200" dirty="0">
                    <a:solidFill>
                      <a:schemeClr val="tx1"/>
                    </a:solidFill>
                  </a:rPr>
                  <a:t>: POD/</a:t>
                </a:r>
                <a:r>
                  <a:rPr lang="en-US" sz="2200" dirty="0" err="1">
                    <a:solidFill>
                      <a:schemeClr val="tx1"/>
                    </a:solidFill>
                  </a:rPr>
                  <a:t>Galerkin</a:t>
                </a:r>
                <a:r>
                  <a:rPr lang="en-US" sz="2200" dirty="0">
                    <a:solidFill>
                      <a:schemeClr val="tx1"/>
                    </a:solidFill>
                  </a:rPr>
                  <a:t> method</a:t>
                </a:r>
              </a:p>
              <a:p>
                <a:pPr marL="742950" lvl="1" indent="-285750">
                  <a:buFont typeface="Arial" panose="020B0604020202020204" pitchFamily="34" charset="0"/>
                  <a:buChar char="•"/>
                </a:pPr>
                <a:r>
                  <a:rPr lang="en-US" sz="2200" dirty="0">
                    <a:solidFill>
                      <a:schemeClr val="tx1"/>
                    </a:solidFill>
                  </a:rPr>
                  <a:t>ROMs evaluated in </a:t>
                </a:r>
                <a:r>
                  <a:rPr lang="en-US" sz="2200" b="1" dirty="0">
                    <a:solidFill>
                      <a:schemeClr val="tx1"/>
                    </a:solidFill>
                  </a:rPr>
                  <a:t>predictive regime</a:t>
                </a:r>
                <a:r>
                  <a:rPr lang="en-US" sz="2200" dirty="0">
                    <a:solidFill>
                      <a:schemeClr val="tx1"/>
                    </a:solidFill>
                  </a:rPr>
                  <a:t>, with prediction across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ea typeface="Cambria Math" panose="02040503050406030204" pitchFamily="18" charset="0"/>
                          </a:rPr>
                          <m:t>𝜅</m:t>
                        </m:r>
                      </m:e>
                      <m:sub>
                        <m:r>
                          <a:rPr lang="en-US" sz="2400" b="0" i="1" smtClean="0">
                            <a:solidFill>
                              <a:schemeClr val="tx1"/>
                            </a:solidFill>
                            <a:latin typeface="Cambria Math" panose="02040503050406030204" pitchFamily="18" charset="0"/>
                          </a:rPr>
                          <m:t>𝑖</m:t>
                        </m:r>
                      </m:sub>
                    </m:sSub>
                  </m:oMath>
                </a14:m>
                <a:endParaRPr lang="en-US" sz="2200" dirty="0">
                  <a:solidFill>
                    <a:schemeClr val="tx1"/>
                  </a:solidFill>
                </a:endParaRPr>
              </a:p>
              <a:p>
                <a:pPr marL="742950" lvl="1" indent="-285750">
                  <a:buFont typeface="Arial" panose="020B0604020202020204" pitchFamily="34" charset="0"/>
                  <a:buChar char="•"/>
                </a:pPr>
                <a:r>
                  <a:rPr lang="en-US" sz="2200" b="1" dirty="0">
                    <a:solidFill>
                      <a:schemeClr val="tx1"/>
                    </a:solidFill>
                  </a:rPr>
                  <a:t>Snapshots</a:t>
                </a:r>
                <a:r>
                  <a:rPr lang="en-US" sz="2200" dirty="0">
                    <a:solidFill>
                      <a:schemeClr val="tx1"/>
                    </a:solidFill>
                  </a:rPr>
                  <a:t> collected by running </a:t>
                </a:r>
                <a:r>
                  <a:rPr lang="en-US" sz="2200" b="1" dirty="0">
                    <a:solidFill>
                      <a:schemeClr val="tx1"/>
                    </a:solidFill>
                  </a:rPr>
                  <a:t>monolithic FOM </a:t>
                </a:r>
                <a:r>
                  <a:rPr lang="en-US" sz="2200" dirty="0">
                    <a:solidFill>
                      <a:schemeClr val="tx1"/>
                    </a:solidFill>
                  </a:rPr>
                  <a:t>at testing parameters</a:t>
                </a:r>
              </a:p>
              <a:p>
                <a:pPr marL="285750" indent="-285750">
                  <a:buFont typeface="Arial" panose="020B0604020202020204" pitchFamily="34" charset="0"/>
                  <a:buChar char="•"/>
                </a:pPr>
                <a:r>
                  <a:rPr lang="en-US" sz="2200" b="1" dirty="0">
                    <a:solidFill>
                      <a:schemeClr val="tx1"/>
                    </a:solidFill>
                  </a:rPr>
                  <a:t>Coupling specifications:</a:t>
                </a:r>
              </a:p>
              <a:p>
                <a:pPr marL="742950" lvl="1" indent="-285750">
                  <a:buFont typeface="Arial" panose="020B0604020202020204" pitchFamily="34" charset="0"/>
                  <a:buChar char="•"/>
                </a:pPr>
                <a:r>
                  <a:rPr lang="en-US" sz="2200" b="1" dirty="0">
                    <a:solidFill>
                      <a:schemeClr val="tx1"/>
                    </a:solidFill>
                  </a:rPr>
                  <a:t>Two subdomain </a:t>
                </a:r>
                <a:r>
                  <a:rPr lang="en-US" sz="2200" dirty="0">
                    <a:solidFill>
                      <a:schemeClr val="tx1"/>
                    </a:solidFill>
                  </a:rPr>
                  <a:t>non-overlapping DD with</a:t>
                </a:r>
                <a:r>
                  <a:rPr lang="el-GR" sz="2200" dirty="0">
                    <a:solidFill>
                      <a:schemeClr val="tx1"/>
                    </a:solidFill>
                    <a:ea typeface="Cambria Math" panose="02040503050406030204" pitchFamily="18" charset="0"/>
                  </a:rPr>
                  <a:t> </a:t>
                </a:r>
                <a14:m>
                  <m:oMath xmlns:m="http://schemas.openxmlformats.org/officeDocument/2006/math">
                    <m:r>
                      <m:rPr>
                        <m:sty m:val="p"/>
                      </m:rPr>
                      <a:rPr lang="el-GR" sz="2200" i="1" smtClean="0">
                        <a:solidFill>
                          <a:schemeClr val="tx1"/>
                        </a:solidFill>
                        <a:latin typeface="Cambria Math" panose="02040503050406030204" pitchFamily="18" charset="0"/>
                        <a:ea typeface="Cambria Math" panose="02040503050406030204" pitchFamily="18" charset="0"/>
                      </a:rPr>
                      <m:t>Ω</m:t>
                    </m:r>
                  </m:oMath>
                </a14:m>
                <a:r>
                  <a:rPr lang="en-US" sz="2200" dirty="0">
                    <a:solidFill>
                      <a:schemeClr val="tx1"/>
                    </a:solidFill>
                  </a:rPr>
                  <a:t> split at </a:t>
                </a:r>
                <a14:m>
                  <m:oMath xmlns:m="http://schemas.openxmlformats.org/officeDocument/2006/math">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2</m:t>
                        </m:r>
                      </m:den>
                    </m:f>
                  </m:oMath>
                </a14:m>
                <a:r>
                  <a:rPr lang="en-US" sz="2200" dirty="0">
                    <a:solidFill>
                      <a:schemeClr val="tx1"/>
                    </a:solidFill>
                  </a:rPr>
                  <a:t> </a:t>
                </a:r>
              </a:p>
              <a:p>
                <a:pPr marL="742950" lvl="1" indent="-285750">
                  <a:buFont typeface="Arial" panose="020B0604020202020204" pitchFamily="34" charset="0"/>
                  <a:buChar char="•"/>
                </a:pPr>
                <a:r>
                  <a:rPr lang="en-US" sz="2200" b="1" dirty="0">
                    <a:solidFill>
                      <a:schemeClr val="tx1"/>
                    </a:solidFill>
                  </a:rPr>
                  <a:t>Dirichlet BCs </a:t>
                </a:r>
                <a:r>
                  <a:rPr lang="en-US" sz="2200" dirty="0">
                    <a:solidFill>
                      <a:schemeClr val="tx1"/>
                    </a:solidFill>
                  </a:rPr>
                  <a:t>on system boundaries imposed </a:t>
                </a:r>
                <a:r>
                  <a:rPr lang="en-US" sz="2200" b="1" dirty="0">
                    <a:solidFill>
                      <a:schemeClr val="tx1"/>
                    </a:solidFill>
                  </a:rPr>
                  <a:t>strongly</a:t>
                </a:r>
                <a:r>
                  <a:rPr lang="en-US" sz="2200" dirty="0">
                    <a:solidFill>
                      <a:schemeClr val="tx1"/>
                    </a:solidFill>
                  </a:rPr>
                  <a:t> in ROMs [5]</a:t>
                </a:r>
              </a:p>
              <a:p>
                <a:pPr marL="742950" lvl="1" indent="-285750">
                  <a:buFont typeface="Arial" panose="020B0604020202020204" pitchFamily="34" charset="0"/>
                  <a:buChar char="•"/>
                </a:pPr>
                <a:r>
                  <a:rPr lang="en-US" sz="2200" b="1" dirty="0">
                    <a:solidFill>
                      <a:schemeClr val="tx1"/>
                    </a:solidFill>
                  </a:rPr>
                  <a:t>Training parameters</a:t>
                </a:r>
                <a:r>
                  <a:rPr lang="en-US" sz="2200" dirty="0">
                    <a:solidFill>
                      <a:schemeClr val="tx1"/>
                    </a:solidFill>
                  </a:rPr>
                  <a:t>: </a:t>
                </a: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smtClean="0">
                            <a:solidFill>
                              <a:schemeClr val="tx1"/>
                            </a:solidFill>
                            <a:latin typeface="Cambria Math" panose="02040503050406030204" pitchFamily="18" charset="0"/>
                            <a:ea typeface="Cambria Math" panose="02040503050406030204" pitchFamily="18" charset="0"/>
                          </a:rPr>
                          <m:t>𝜅</m:t>
                        </m:r>
                      </m:e>
                      <m:sub>
                        <m:r>
                          <a:rPr lang="en-US" sz="2200" b="0" i="1" smtClean="0">
                            <a:solidFill>
                              <a:schemeClr val="tx1"/>
                            </a:solidFill>
                            <a:latin typeface="Cambria Math" panose="02040503050406030204" pitchFamily="18" charset="0"/>
                            <a:ea typeface="Cambria Math" panose="02040503050406030204" pitchFamily="18" charset="0"/>
                          </a:rPr>
                          <m:t>1</m:t>
                        </m:r>
                      </m:sub>
                    </m:sSub>
                    <m:r>
                      <a:rPr lang="en-US" sz="2200" b="0" i="1" smtClean="0">
                        <a:solidFill>
                          <a:schemeClr val="tx1"/>
                        </a:solidFill>
                        <a:latin typeface="Cambria Math" panose="02040503050406030204" pitchFamily="18"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ea typeface="Cambria Math" panose="02040503050406030204" pitchFamily="18" charset="0"/>
                          </a:rPr>
                          <m:t>𝜅</m:t>
                        </m:r>
                      </m:e>
                      <m:sub>
                        <m:r>
                          <a:rPr lang="en-US" sz="2200" b="0" i="1" smtClean="0">
                            <a:solidFill>
                              <a:schemeClr val="tx1"/>
                            </a:solidFill>
                            <a:latin typeface="Cambria Math" panose="02040503050406030204" pitchFamily="18" charset="0"/>
                            <a:ea typeface="Cambria Math" panose="02040503050406030204" pitchFamily="18" charset="0"/>
                          </a:rPr>
                          <m:t>2</m:t>
                        </m:r>
                      </m:sub>
                    </m:sSub>
                    <m:r>
                      <a:rPr lang="en-US" sz="2200" b="0" i="1" smtClean="0">
                        <a:solidFill>
                          <a:schemeClr val="tx1"/>
                        </a:solidFill>
                        <a:latin typeface="Cambria Math" panose="02040503050406030204" pitchFamily="18" charset="0"/>
                      </a:rPr>
                      <m:t>=</m:t>
                    </m:r>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10</m:t>
                        </m:r>
                      </m:e>
                      <m:sup>
                        <m:r>
                          <a:rPr lang="en-US" sz="2200" b="0" i="1" smtClean="0">
                            <a:solidFill>
                              <a:schemeClr val="tx1"/>
                            </a:solidFill>
                            <a:latin typeface="Cambria Math" panose="02040503050406030204" pitchFamily="18" charset="0"/>
                          </a:rPr>
                          <m:t>−5</m:t>
                        </m:r>
                      </m:sup>
                    </m:sSup>
                  </m:oMath>
                </a14:m>
                <a:endParaRPr lang="en-US" sz="2200" dirty="0">
                  <a:solidFill>
                    <a:schemeClr val="tx1"/>
                  </a:solidFill>
                </a:endParaRPr>
              </a:p>
              <a:p>
                <a:pPr marL="742950" lvl="1" indent="-285750">
                  <a:buFont typeface="Arial" panose="020B0604020202020204" pitchFamily="34" charset="0"/>
                  <a:buChar char="•"/>
                </a:pPr>
                <a:r>
                  <a:rPr lang="en-US" sz="2200" b="1" dirty="0">
                    <a:solidFill>
                      <a:schemeClr val="tx1"/>
                    </a:solidFill>
                  </a:rPr>
                  <a:t>Testing parameters</a:t>
                </a:r>
                <a:r>
                  <a:rPr lang="en-US" sz="2200" dirty="0">
                    <a:solidFill>
                      <a:schemeClr val="tx1"/>
                    </a:solidFill>
                  </a:rPr>
                  <a:t>:</a:t>
                </a:r>
                <a:r>
                  <a:rPr lang="en-US" sz="2000" dirty="0">
                    <a:solidFill>
                      <a:schemeClr val="tx1"/>
                    </a:solidFill>
                  </a:rPr>
                  <a:t> </a:t>
                </a:r>
                <a14:m>
                  <m:oMath xmlns:m="http://schemas.openxmlformats.org/officeDocument/2006/math">
                    <m:sSub>
                      <m:sSubPr>
                        <m:ctrlPr>
                          <a:rPr lang="en-US" sz="2200" i="1">
                            <a:solidFill>
                              <a:schemeClr val="tx1"/>
                            </a:solidFill>
                            <a:latin typeface="Cambria Math" panose="02040503050406030204" pitchFamily="18" charset="0"/>
                            <a:ea typeface="Cambria Math" panose="02040503050406030204" pitchFamily="18" charset="0"/>
                          </a:rPr>
                        </m:ctrlPr>
                      </m:sSubPr>
                      <m:e>
                        <m:r>
                          <a:rPr lang="en-US" sz="2200" i="1">
                            <a:solidFill>
                              <a:schemeClr val="tx1"/>
                            </a:solidFill>
                            <a:latin typeface="Cambria Math" panose="02040503050406030204" pitchFamily="18" charset="0"/>
                            <a:ea typeface="Cambria Math" panose="02040503050406030204" pitchFamily="18" charset="0"/>
                          </a:rPr>
                          <m:t>𝜅</m:t>
                        </m:r>
                      </m:e>
                      <m:sub>
                        <m:r>
                          <a:rPr lang="en-US" sz="2200" b="0" i="1" smtClean="0">
                            <a:solidFill>
                              <a:schemeClr val="tx1"/>
                            </a:solidFill>
                            <a:latin typeface="Cambria Math" panose="02040503050406030204" pitchFamily="18" charset="0"/>
                            <a:ea typeface="Cambria Math" panose="02040503050406030204" pitchFamily="18" charset="0"/>
                          </a:rPr>
                          <m:t>1</m:t>
                        </m:r>
                      </m:sub>
                    </m:sSub>
                    <m:r>
                      <a:rPr lang="en-US" sz="2200" b="0" i="1" smtClean="0">
                        <a:solidFill>
                          <a:schemeClr val="tx1"/>
                        </a:solidFill>
                        <a:latin typeface="Cambria Math" panose="02040503050406030204" pitchFamily="18" charset="0"/>
                        <a:ea typeface="Cambria Math" panose="02040503050406030204" pitchFamily="18" charset="0"/>
                      </a:rPr>
                      <m:t>=</m:t>
                    </m:r>
                    <m:sSup>
                      <m:sSupPr>
                        <m:ctrlPr>
                          <a:rPr lang="en-US" sz="2200" b="0" i="1" smtClean="0">
                            <a:solidFill>
                              <a:schemeClr val="tx1"/>
                            </a:solidFill>
                            <a:latin typeface="Cambria Math" panose="02040503050406030204" pitchFamily="18" charset="0"/>
                            <a:ea typeface="Cambria Math" panose="02040503050406030204" pitchFamily="18" charset="0"/>
                          </a:rPr>
                        </m:ctrlPr>
                      </m:sSupPr>
                      <m:e>
                        <m:r>
                          <a:rPr lang="en-US" sz="2200" b="0" i="1" smtClean="0">
                            <a:solidFill>
                              <a:schemeClr val="tx1"/>
                            </a:solidFill>
                            <a:latin typeface="Cambria Math" panose="02040503050406030204" pitchFamily="18" charset="0"/>
                            <a:ea typeface="Cambria Math" panose="02040503050406030204" pitchFamily="18" charset="0"/>
                          </a:rPr>
                          <m:t>10</m:t>
                        </m:r>
                      </m:e>
                      <m:sup>
                        <m:r>
                          <a:rPr lang="en-US" sz="2200" b="0" i="1" smtClean="0">
                            <a:solidFill>
                              <a:schemeClr val="tx1"/>
                            </a:solidFill>
                            <a:latin typeface="Cambria Math" panose="02040503050406030204" pitchFamily="18" charset="0"/>
                            <a:ea typeface="Cambria Math" panose="02040503050406030204" pitchFamily="18" charset="0"/>
                          </a:rPr>
                          <m:t>−5</m:t>
                        </m:r>
                      </m:sup>
                    </m:sSup>
                  </m:oMath>
                </a14:m>
                <a:r>
                  <a:rPr lang="en-US" sz="2200"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200" i="1">
                            <a:solidFill>
                              <a:schemeClr val="tx1"/>
                            </a:solidFill>
                            <a:latin typeface="Cambria Math" panose="02040503050406030204" pitchFamily="18" charset="0"/>
                            <a:ea typeface="Cambria Math" panose="02040503050406030204" pitchFamily="18" charset="0"/>
                          </a:rPr>
                        </m:ctrlPr>
                      </m:sSubPr>
                      <m:e>
                        <m:r>
                          <a:rPr lang="en-US" sz="2200" i="1">
                            <a:solidFill>
                              <a:schemeClr val="tx1"/>
                            </a:solidFill>
                            <a:latin typeface="Cambria Math" panose="02040503050406030204" pitchFamily="18" charset="0"/>
                            <a:ea typeface="Cambria Math" panose="02040503050406030204" pitchFamily="18" charset="0"/>
                          </a:rPr>
                          <m:t>𝜅</m:t>
                        </m:r>
                      </m:e>
                      <m:sub>
                        <m:r>
                          <a:rPr lang="en-US" sz="2200" i="1">
                            <a:solidFill>
                              <a:schemeClr val="tx1"/>
                            </a:solidFill>
                            <a:latin typeface="Cambria Math" panose="02040503050406030204" pitchFamily="18" charset="0"/>
                            <a:ea typeface="Cambria Math" panose="02040503050406030204" pitchFamily="18" charset="0"/>
                          </a:rPr>
                          <m:t>2</m:t>
                        </m:r>
                      </m:sub>
                    </m:sSub>
                    <m:r>
                      <a:rPr lang="en-US" sz="2200" i="1">
                        <a:solidFill>
                          <a:schemeClr val="tx1"/>
                        </a:solidFill>
                        <a:latin typeface="Cambria Math" panose="02040503050406030204" pitchFamily="18" charset="0"/>
                        <a:ea typeface="Cambria Math" panose="02040503050406030204" pitchFamily="18" charset="0"/>
                      </a:rPr>
                      <m:t>=</m:t>
                    </m:r>
                    <m:sSup>
                      <m:sSupPr>
                        <m:ctrlPr>
                          <a:rPr lang="en-US" sz="2200" i="1">
                            <a:solidFill>
                              <a:schemeClr val="tx1"/>
                            </a:solidFill>
                            <a:latin typeface="Cambria Math" panose="02040503050406030204" pitchFamily="18" charset="0"/>
                            <a:ea typeface="Cambria Math" panose="02040503050406030204" pitchFamily="18" charset="0"/>
                          </a:rPr>
                        </m:ctrlPr>
                      </m:sSupPr>
                      <m:e>
                        <m:r>
                          <a:rPr lang="en-US" sz="2200" i="1">
                            <a:solidFill>
                              <a:schemeClr val="tx1"/>
                            </a:solidFill>
                            <a:latin typeface="Cambria Math" panose="02040503050406030204" pitchFamily="18" charset="0"/>
                            <a:ea typeface="Cambria Math" panose="02040503050406030204" pitchFamily="18" charset="0"/>
                          </a:rPr>
                          <m:t>10</m:t>
                        </m:r>
                      </m:e>
                      <m:sup>
                        <m:r>
                          <a:rPr lang="en-US" sz="2200" i="1">
                            <a:solidFill>
                              <a:schemeClr val="tx1"/>
                            </a:solidFill>
                            <a:latin typeface="Cambria Math" panose="02040503050406030204" pitchFamily="18" charset="0"/>
                            <a:ea typeface="Cambria Math" panose="02040503050406030204" pitchFamily="18" charset="0"/>
                          </a:rPr>
                          <m:t>−</m:t>
                        </m:r>
                        <m:r>
                          <a:rPr lang="en-US" sz="2200" b="0" i="1" smtClean="0">
                            <a:solidFill>
                              <a:schemeClr val="tx1"/>
                            </a:solidFill>
                            <a:latin typeface="Cambria Math" panose="02040503050406030204" pitchFamily="18" charset="0"/>
                            <a:ea typeface="Cambria Math" panose="02040503050406030204" pitchFamily="18" charset="0"/>
                          </a:rPr>
                          <m:t>4</m:t>
                        </m:r>
                      </m:sup>
                    </m:sSup>
                  </m:oMath>
                </a14:m>
                <a:endParaRPr lang="en-US" sz="2200" dirty="0">
                  <a:solidFill>
                    <a:schemeClr val="tx1"/>
                  </a:solidFill>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n-US" sz="2200" b="1" dirty="0">
                    <a:solidFill>
                      <a:schemeClr val="tx1"/>
                    </a:solidFill>
                  </a:rPr>
                  <a:t>Full LM space </a:t>
                </a:r>
                <a:r>
                  <a:rPr lang="en-US" sz="2200" dirty="0">
                    <a:solidFill>
                      <a:schemeClr val="tx1"/>
                    </a:solidFill>
                  </a:rPr>
                  <a:t>has dimension 63</a:t>
                </a:r>
              </a:p>
              <a:p>
                <a:pPr marL="742950" lvl="1" indent="-285750">
                  <a:buFont typeface="Arial" panose="020B0604020202020204" pitchFamily="34" charset="0"/>
                  <a:buChar char="•"/>
                </a:pPr>
                <a:r>
                  <a:rPr lang="en-US" sz="2200" b="1" dirty="0">
                    <a:solidFill>
                      <a:schemeClr val="tx1"/>
                    </a:solidFill>
                  </a:rPr>
                  <a:t>Reduced LM space </a:t>
                </a:r>
                <a:r>
                  <a:rPr lang="en-US" sz="2200" dirty="0">
                    <a:solidFill>
                      <a:schemeClr val="tx1"/>
                    </a:solidFill>
                  </a:rPr>
                  <a:t>has dimension </a:t>
                </a: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𝑁</m:t>
                        </m:r>
                      </m:e>
                      <m:sub>
                        <m:r>
                          <a:rPr lang="en-US" sz="2200" b="0" i="1" smtClean="0">
                            <a:solidFill>
                              <a:schemeClr val="tx1"/>
                            </a:solidFill>
                            <a:latin typeface="Cambria Math" panose="02040503050406030204" pitchFamily="18" charset="0"/>
                          </a:rPr>
                          <m:t>𝑅</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𝑖</m:t>
                        </m:r>
                        <m:r>
                          <m:rPr>
                            <m:sty m:val="p"/>
                          </m:rPr>
                          <a:rPr lang="el-GR" sz="2200" b="0" i="1" smtClean="0">
                            <a:solidFill>
                              <a:schemeClr val="tx1"/>
                            </a:solidFill>
                            <a:latin typeface="Cambria Math" panose="02040503050406030204" pitchFamily="18" charset="0"/>
                            <a:ea typeface="Cambria Math" panose="02040503050406030204" pitchFamily="18" charset="0"/>
                          </a:rPr>
                          <m:t>Γ</m:t>
                        </m:r>
                      </m:sub>
                    </m:sSub>
                    <m:r>
                      <a:rPr lang="en-US" sz="2200" b="0" i="1" smtClean="0">
                        <a:solidFill>
                          <a:schemeClr val="tx1"/>
                        </a:solidFill>
                        <a:latin typeface="Cambria Math" panose="02040503050406030204" pitchFamily="18" charset="0"/>
                      </a:rPr>
                      <m:t>=</m:t>
                    </m:r>
                    <m:func>
                      <m:funcPr>
                        <m:ctrlPr>
                          <a:rPr lang="en-US" sz="2200" b="0" i="1" smtClean="0">
                            <a:solidFill>
                              <a:schemeClr val="tx1"/>
                            </a:solidFill>
                            <a:latin typeface="Cambria Math" panose="02040503050406030204" pitchFamily="18" charset="0"/>
                          </a:rPr>
                        </m:ctrlPr>
                      </m:funcPr>
                      <m:fName>
                        <m:r>
                          <m:rPr>
                            <m:sty m:val="p"/>
                          </m:rPr>
                          <a:rPr lang="en-US" sz="2200" b="0" i="0" smtClean="0">
                            <a:solidFill>
                              <a:schemeClr val="tx1"/>
                            </a:solidFill>
                            <a:latin typeface="Cambria Math" panose="02040503050406030204" pitchFamily="18" charset="0"/>
                          </a:rPr>
                          <m:t>min</m:t>
                        </m:r>
                      </m:fName>
                      <m:e>
                        <m:d>
                          <m:dPr>
                            <m:begChr m:val="{"/>
                            <m:endChr m:val="}"/>
                            <m:ctrlPr>
                              <a:rPr lang="en-US" sz="2200" b="0" i="1" smtClean="0">
                                <a:solidFill>
                                  <a:schemeClr val="tx1"/>
                                </a:solidFill>
                                <a:latin typeface="Cambria Math" panose="02040503050406030204" pitchFamily="18" charset="0"/>
                              </a:rPr>
                            </m:ctrlPr>
                          </m:dPr>
                          <m:e>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4</m:t>
                                </m:r>
                              </m:den>
                            </m:f>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𝑁</m:t>
                                </m:r>
                              </m:e>
                              <m:sub>
                                <m:r>
                                  <a:rPr lang="en-US" sz="2200" i="1">
                                    <a:solidFill>
                                      <a:schemeClr val="tx1"/>
                                    </a:solidFill>
                                    <a:latin typeface="Cambria Math" panose="02040503050406030204" pitchFamily="18" charset="0"/>
                                  </a:rPr>
                                  <m:t>𝑅</m:t>
                                </m:r>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𝑖</m:t>
                                </m:r>
                                <m:r>
                                  <a:rPr lang="en-US" sz="2200" b="0" i="1" smtClean="0">
                                    <a:solidFill>
                                      <a:schemeClr val="tx1"/>
                                    </a:solidFill>
                                    <a:latin typeface="Cambria Math" panose="02040503050406030204" pitchFamily="18" charset="0"/>
                                  </a:rPr>
                                  <m:t>0</m:t>
                                </m:r>
                              </m:sub>
                            </m:sSub>
                            <m:r>
                              <a:rPr lang="en-US" sz="2200" b="0" i="1" smtClean="0">
                                <a:solidFill>
                                  <a:schemeClr val="tx1"/>
                                </a:solidFill>
                                <a:latin typeface="Cambria Math" panose="02040503050406030204" pitchFamily="18" charset="0"/>
                                <a:ea typeface="Cambria Math" panose="02040503050406030204" pitchFamily="18" charset="0"/>
                              </a:rPr>
                              <m:t>, 63</m:t>
                            </m:r>
                          </m:e>
                        </m:d>
                      </m:e>
                    </m:func>
                  </m:oMath>
                </a14:m>
                <a:endParaRPr lang="en-US" sz="2200" dirty="0">
                  <a:solidFill>
                    <a:schemeClr val="tx1"/>
                  </a:solidFill>
                </a:endParaRPr>
              </a:p>
              <a:p>
                <a:pPr marL="285750" indent="-285750">
                  <a:buFont typeface="Arial" panose="020B0604020202020204" pitchFamily="34" charset="0"/>
                  <a:buChar char="•"/>
                </a:pPr>
                <a:endParaRPr lang="en-US" sz="2200" dirty="0">
                  <a:solidFill>
                    <a:schemeClr val="tx1"/>
                  </a:solidFill>
                </a:endParaRPr>
              </a:p>
            </p:txBody>
          </p:sp>
        </mc:Choice>
        <mc:Fallback xmlns="">
          <p:sp>
            <p:nvSpPr>
              <p:cNvPr id="130" name="TextBox 129">
                <a:extLst>
                  <a:ext uri="{FF2B5EF4-FFF2-40B4-BE49-F238E27FC236}">
                    <a16:creationId xmlns:a16="http://schemas.microsoft.com/office/drawing/2014/main" id="{EB41EC38-284F-CCCF-5025-372C33D28D8C}"/>
                  </a:ext>
                </a:extLst>
              </p:cNvPr>
              <p:cNvSpPr txBox="1">
                <a:spLocks noRot="1" noChangeAspect="1" noMove="1" noResize="1" noEditPoints="1" noAdjustHandles="1" noChangeArrowheads="1" noChangeShapeType="1" noTextEdit="1"/>
              </p:cNvSpPr>
              <p:nvPr/>
            </p:nvSpPr>
            <p:spPr>
              <a:xfrm>
                <a:off x="857642" y="31247642"/>
                <a:ext cx="9597900" cy="5993949"/>
              </a:xfrm>
              <a:prstGeom prst="rect">
                <a:avLst/>
              </a:prstGeom>
              <a:blipFill>
                <a:blip r:embed="rId47"/>
                <a:stretch>
                  <a:fillRect l="-762" t="-712"/>
                </a:stretch>
              </a:blipFill>
            </p:spPr>
            <p:txBody>
              <a:bodyPr/>
              <a:lstStyle/>
              <a:p>
                <a:r>
                  <a:rPr lang="en-US">
                    <a:noFill/>
                  </a:rPr>
                  <a:t> </a:t>
                </a:r>
              </a:p>
            </p:txBody>
          </p:sp>
        </mc:Fallback>
      </mc:AlternateContent>
      <p:sp>
        <p:nvSpPr>
          <p:cNvPr id="131" name="TextBox 130">
            <a:extLst>
              <a:ext uri="{FF2B5EF4-FFF2-40B4-BE49-F238E27FC236}">
                <a16:creationId xmlns:a16="http://schemas.microsoft.com/office/drawing/2014/main" id="{261D007D-D858-8487-911C-241061367571}"/>
              </a:ext>
            </a:extLst>
          </p:cNvPr>
          <p:cNvSpPr txBox="1"/>
          <p:nvPr/>
        </p:nvSpPr>
        <p:spPr>
          <a:xfrm>
            <a:off x="7424169" y="17790882"/>
            <a:ext cx="941294" cy="430887"/>
          </a:xfrm>
          <a:prstGeom prst="rect">
            <a:avLst/>
          </a:prstGeom>
          <a:noFill/>
        </p:spPr>
        <p:txBody>
          <a:bodyPr wrap="square" rtlCol="0">
            <a:spAutoFit/>
          </a:bodyPr>
          <a:lstStyle/>
          <a:p>
            <a:r>
              <a:rPr lang="en-US" sz="2200" dirty="0"/>
              <a:t>(1)</a:t>
            </a:r>
          </a:p>
        </p:txBody>
      </p:sp>
      <p:grpSp>
        <p:nvGrpSpPr>
          <p:cNvPr id="146" name="Group 145">
            <a:extLst>
              <a:ext uri="{FF2B5EF4-FFF2-40B4-BE49-F238E27FC236}">
                <a16:creationId xmlns:a16="http://schemas.microsoft.com/office/drawing/2014/main" id="{1310FE5F-D3A2-59C0-2298-6A40F2280378}"/>
              </a:ext>
            </a:extLst>
          </p:cNvPr>
          <p:cNvGrpSpPr/>
          <p:nvPr/>
        </p:nvGrpSpPr>
        <p:grpSpPr>
          <a:xfrm>
            <a:off x="2268599" y="38219822"/>
            <a:ext cx="11316044" cy="2403497"/>
            <a:chOff x="2068105" y="38087965"/>
            <a:chExt cx="11316044" cy="2403497"/>
          </a:xfrm>
        </p:grpSpPr>
        <p:pic>
          <p:nvPicPr>
            <p:cNvPr id="133" name="Picture 132">
              <a:extLst>
                <a:ext uri="{FF2B5EF4-FFF2-40B4-BE49-F238E27FC236}">
                  <a16:creationId xmlns:a16="http://schemas.microsoft.com/office/drawing/2014/main" id="{623D638A-F622-D29C-D03F-3138D0590F1F}"/>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2068105" y="38087989"/>
              <a:ext cx="3855720" cy="2389209"/>
            </a:xfrm>
            <a:prstGeom prst="rect">
              <a:avLst/>
            </a:prstGeom>
          </p:spPr>
        </p:pic>
        <p:pic>
          <p:nvPicPr>
            <p:cNvPr id="135" name="Picture 134">
              <a:extLst>
                <a:ext uri="{FF2B5EF4-FFF2-40B4-BE49-F238E27FC236}">
                  <a16:creationId xmlns:a16="http://schemas.microsoft.com/office/drawing/2014/main" id="{0877E850-74CE-520D-53E0-A87827E654B8}"/>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920056" y="38087965"/>
              <a:ext cx="3834895" cy="2386584"/>
            </a:xfrm>
            <a:prstGeom prst="rect">
              <a:avLst/>
            </a:prstGeom>
          </p:spPr>
        </p:pic>
        <p:pic>
          <p:nvPicPr>
            <p:cNvPr id="137" name="Picture 136">
              <a:extLst>
                <a:ext uri="{FF2B5EF4-FFF2-40B4-BE49-F238E27FC236}">
                  <a16:creationId xmlns:a16="http://schemas.microsoft.com/office/drawing/2014/main" id="{9D971EB8-237F-33F9-E26D-0EF222F1EF6D}"/>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676688" y="38104878"/>
              <a:ext cx="3707461" cy="2386584"/>
            </a:xfrm>
            <a:prstGeom prst="rect">
              <a:avLst/>
            </a:prstGeom>
          </p:spPr>
        </p:pic>
      </p:grpSp>
      <p:pic>
        <p:nvPicPr>
          <p:cNvPr id="140" name="Picture 139">
            <a:extLst>
              <a:ext uri="{FF2B5EF4-FFF2-40B4-BE49-F238E27FC236}">
                <a16:creationId xmlns:a16="http://schemas.microsoft.com/office/drawing/2014/main" id="{FF627910-D724-B235-C903-EE9E3407FD46}"/>
              </a:ext>
            </a:extLst>
          </p:cNvPr>
          <p:cNvPicPr>
            <a:picLocks noChangeAspect="1"/>
          </p:cNvPicPr>
          <p:nvPr/>
        </p:nvPicPr>
        <p:blipFill>
          <a:blip r:embed="rId51"/>
          <a:stretch>
            <a:fillRect/>
          </a:stretch>
        </p:blipFill>
        <p:spPr>
          <a:xfrm>
            <a:off x="10754126" y="30971315"/>
            <a:ext cx="3215044" cy="2377440"/>
          </a:xfrm>
          <a:prstGeom prst="rect">
            <a:avLst/>
          </a:prstGeom>
        </p:spPr>
      </p:pic>
      <p:pic>
        <p:nvPicPr>
          <p:cNvPr id="141" name="Picture 140">
            <a:extLst>
              <a:ext uri="{FF2B5EF4-FFF2-40B4-BE49-F238E27FC236}">
                <a16:creationId xmlns:a16="http://schemas.microsoft.com/office/drawing/2014/main" id="{E0EDB727-5519-E75D-F731-9EB8767D4EC3}"/>
              </a:ext>
            </a:extLst>
          </p:cNvPr>
          <p:cNvPicPr>
            <a:picLocks noChangeAspect="1"/>
          </p:cNvPicPr>
          <p:nvPr/>
        </p:nvPicPr>
        <p:blipFill>
          <a:blip r:embed="rId52"/>
          <a:stretch>
            <a:fillRect/>
          </a:stretch>
        </p:blipFill>
        <p:spPr>
          <a:xfrm>
            <a:off x="10728385" y="34036456"/>
            <a:ext cx="3211461" cy="2377440"/>
          </a:xfrm>
          <a:prstGeom prst="rect">
            <a:avLst/>
          </a:prstGeom>
        </p:spPr>
      </p:pic>
      <p:sp>
        <p:nvSpPr>
          <p:cNvPr id="142" name="TextBox 141">
            <a:extLst>
              <a:ext uri="{FF2B5EF4-FFF2-40B4-BE49-F238E27FC236}">
                <a16:creationId xmlns:a16="http://schemas.microsoft.com/office/drawing/2014/main" id="{2DDF324E-2CA5-8F1A-823A-D05D3EFAC737}"/>
              </a:ext>
            </a:extLst>
          </p:cNvPr>
          <p:cNvSpPr txBox="1"/>
          <p:nvPr/>
        </p:nvSpPr>
        <p:spPr>
          <a:xfrm>
            <a:off x="2304600" y="40840642"/>
            <a:ext cx="10299600" cy="646331"/>
          </a:xfrm>
          <a:prstGeom prst="rect">
            <a:avLst/>
          </a:prstGeom>
          <a:noFill/>
        </p:spPr>
        <p:txBody>
          <a:bodyPr wrap="square" rtlCol="0">
            <a:spAutoFit/>
          </a:bodyPr>
          <a:lstStyle/>
          <a:p>
            <a:pPr algn="ctr"/>
            <a:r>
              <a:rPr lang="en-US" dirty="0"/>
              <a:t>Figure 4: coupled solutions to the targeted transmission problem at the final time.  Naïve ROM-ROM coupling (left), provably-stable ROM-ROM coupling (middle) and FOM-FOM coupling (left).</a:t>
            </a:r>
          </a:p>
        </p:txBody>
      </p:sp>
      <p:sp>
        <p:nvSpPr>
          <p:cNvPr id="143" name="TextBox 142">
            <a:extLst>
              <a:ext uri="{FF2B5EF4-FFF2-40B4-BE49-F238E27FC236}">
                <a16:creationId xmlns:a16="http://schemas.microsoft.com/office/drawing/2014/main" id="{4AAB52FB-F0F8-C37D-0D4A-E03AF08BAA66}"/>
              </a:ext>
            </a:extLst>
          </p:cNvPr>
          <p:cNvSpPr txBox="1"/>
          <p:nvPr/>
        </p:nvSpPr>
        <p:spPr>
          <a:xfrm>
            <a:off x="10457531" y="33374065"/>
            <a:ext cx="3837399" cy="646331"/>
          </a:xfrm>
          <a:prstGeom prst="rect">
            <a:avLst/>
          </a:prstGeom>
          <a:noFill/>
        </p:spPr>
        <p:txBody>
          <a:bodyPr wrap="square" rtlCol="0">
            <a:spAutoFit/>
          </a:bodyPr>
          <a:lstStyle/>
          <a:p>
            <a:pPr algn="ctr"/>
            <a:r>
              <a:rPr lang="en-US" dirty="0"/>
              <a:t>Figure 2: relative errors as a function of the reduced basis size.</a:t>
            </a:r>
          </a:p>
        </p:txBody>
      </p:sp>
      <p:sp>
        <p:nvSpPr>
          <p:cNvPr id="144" name="TextBox 143">
            <a:extLst>
              <a:ext uri="{FF2B5EF4-FFF2-40B4-BE49-F238E27FC236}">
                <a16:creationId xmlns:a16="http://schemas.microsoft.com/office/drawing/2014/main" id="{A3AF2F7D-A63F-8B3E-D021-D150967E93B3}"/>
              </a:ext>
            </a:extLst>
          </p:cNvPr>
          <p:cNvSpPr txBox="1"/>
          <p:nvPr/>
        </p:nvSpPr>
        <p:spPr>
          <a:xfrm>
            <a:off x="10415415" y="36448516"/>
            <a:ext cx="3837399" cy="646331"/>
          </a:xfrm>
          <a:prstGeom prst="rect">
            <a:avLst/>
          </a:prstGeom>
          <a:noFill/>
        </p:spPr>
        <p:txBody>
          <a:bodyPr wrap="square" rtlCol="0">
            <a:spAutoFit/>
          </a:bodyPr>
          <a:lstStyle/>
          <a:p>
            <a:pPr algn="ctr"/>
            <a:r>
              <a:rPr lang="en-US" dirty="0"/>
              <a:t>Figure 3: condition #s of (4) as a function of the reduced basis size.</a:t>
            </a:r>
          </a:p>
        </p:txBody>
      </p:sp>
      <p:sp>
        <p:nvSpPr>
          <p:cNvPr id="145" name="TextBox 144">
            <a:extLst>
              <a:ext uri="{FF2B5EF4-FFF2-40B4-BE49-F238E27FC236}">
                <a16:creationId xmlns:a16="http://schemas.microsoft.com/office/drawing/2014/main" id="{6A361EEE-1477-DE46-36C7-D0DB3FC2153A}"/>
              </a:ext>
            </a:extLst>
          </p:cNvPr>
          <p:cNvSpPr txBox="1"/>
          <p:nvPr/>
        </p:nvSpPr>
        <p:spPr>
          <a:xfrm>
            <a:off x="7388794" y="25027335"/>
            <a:ext cx="941294" cy="430887"/>
          </a:xfrm>
          <a:prstGeom prst="rect">
            <a:avLst/>
          </a:prstGeom>
          <a:noFill/>
        </p:spPr>
        <p:txBody>
          <a:bodyPr wrap="square" rtlCol="0">
            <a:spAutoFit/>
          </a:bodyPr>
          <a:lstStyle/>
          <a:p>
            <a:r>
              <a:rPr lang="en-US" sz="2200" dirty="0"/>
              <a:t>(4)</a:t>
            </a:r>
          </a:p>
        </p:txBody>
      </p:sp>
      <p:sp>
        <p:nvSpPr>
          <p:cNvPr id="148" name="TextBox 147">
            <a:extLst>
              <a:ext uri="{FF2B5EF4-FFF2-40B4-BE49-F238E27FC236}">
                <a16:creationId xmlns:a16="http://schemas.microsoft.com/office/drawing/2014/main" id="{3BA03AB4-0D52-A540-4E46-AD63BDEA1891}"/>
              </a:ext>
            </a:extLst>
          </p:cNvPr>
          <p:cNvSpPr txBox="1"/>
          <p:nvPr/>
        </p:nvSpPr>
        <p:spPr>
          <a:xfrm>
            <a:off x="1043082" y="37272068"/>
            <a:ext cx="12762055" cy="830997"/>
          </a:xfrm>
          <a:prstGeom prst="rect">
            <a:avLst/>
          </a:prstGeom>
          <a:solidFill>
            <a:schemeClr val="accent4">
              <a:lumMod val="20000"/>
              <a:lumOff val="80000"/>
            </a:schemeClr>
          </a:solidFill>
        </p:spPr>
        <p:txBody>
          <a:bodyPr wrap="square" rtlCol="0">
            <a:spAutoFit/>
          </a:bodyPr>
          <a:lstStyle/>
          <a:p>
            <a:pPr algn="ctr"/>
            <a:r>
              <a:rPr lang="en-US" sz="2400" b="1" u="sng" dirty="0"/>
              <a:t>Main takeaway</a:t>
            </a:r>
            <a:r>
              <a:rPr lang="en-US" sz="2400" dirty="0"/>
              <a:t>: provably-stable ROM-ROM GMM method delivers </a:t>
            </a:r>
            <a:r>
              <a:rPr lang="en-US" sz="2400" b="1" dirty="0"/>
              <a:t>artifact-free solution</a:t>
            </a:r>
            <a:r>
              <a:rPr lang="en-US" sz="2400" dirty="0"/>
              <a:t>, </a:t>
            </a:r>
            <a:r>
              <a:rPr lang="en-US" sz="2400" b="1" dirty="0"/>
              <a:t>maintains Schur complement condition # </a:t>
            </a:r>
            <a:r>
              <a:rPr lang="en-US" sz="2400" dirty="0"/>
              <a:t>of O(1) regardless of basis size, and </a:t>
            </a:r>
            <a:r>
              <a:rPr lang="en-US" sz="2400" b="1" dirty="0"/>
              <a:t>converges</a:t>
            </a:r>
            <a:r>
              <a:rPr lang="en-US" sz="2400" dirty="0"/>
              <a:t> with basis refinement!</a:t>
            </a:r>
          </a:p>
        </p:txBody>
      </p:sp>
      <p:sp>
        <p:nvSpPr>
          <p:cNvPr id="149" name="TextBox 148">
            <a:extLst>
              <a:ext uri="{FF2B5EF4-FFF2-40B4-BE49-F238E27FC236}">
                <a16:creationId xmlns:a16="http://schemas.microsoft.com/office/drawing/2014/main" id="{7CD8AA4A-E8AC-9465-73E4-A92951591A69}"/>
              </a:ext>
            </a:extLst>
          </p:cNvPr>
          <p:cNvSpPr txBox="1"/>
          <p:nvPr/>
        </p:nvSpPr>
        <p:spPr>
          <a:xfrm>
            <a:off x="29539905" y="36084754"/>
            <a:ext cx="13553546" cy="6494085"/>
          </a:xfrm>
          <a:prstGeom prst="rect">
            <a:avLst/>
          </a:prstGeom>
          <a:noFill/>
        </p:spPr>
        <p:txBody>
          <a:bodyPr wrap="square" rtlCol="0">
            <a:spAutoFit/>
          </a:bodyPr>
          <a:lstStyle/>
          <a:p>
            <a:r>
              <a:rPr lang="en-US" sz="1600" dirty="0">
                <a:cs typeface="Calibri" panose="020F0502020204030204" pitchFamily="34" charset="0"/>
              </a:rPr>
              <a:t>[1] K. Peterson, </a:t>
            </a:r>
            <a:r>
              <a:rPr lang="en-US" sz="1600" dirty="0"/>
              <a:t>P. Bochev, P. Kuberry, Explicit synchronous partitioned algorithms for interface problems based on Lagrange multipliers, </a:t>
            </a:r>
            <a:r>
              <a:rPr lang="en-US" sz="1600" i="1" dirty="0"/>
              <a:t>CMAME, </a:t>
            </a:r>
            <a:r>
              <a:rPr lang="en-US" sz="1600" dirty="0"/>
              <a:t>78  459–482, 2019.</a:t>
            </a:r>
          </a:p>
          <a:p>
            <a:r>
              <a:rPr lang="en-US" sz="1600" dirty="0"/>
              <a:t>[2] </a:t>
            </a:r>
            <a:r>
              <a:rPr lang="en-US" sz="1600" b="0" i="0" dirty="0">
                <a:solidFill>
                  <a:srgbClr val="212529"/>
                </a:solidFill>
                <a:effectLst/>
              </a:rPr>
              <a:t>A. de Castro, P. Bochev, P. Kuberry, </a:t>
            </a:r>
            <a:r>
              <a:rPr lang="en-US" sz="1600" i="0" dirty="0">
                <a:solidFill>
                  <a:srgbClr val="212529"/>
                </a:solidFill>
                <a:effectLst/>
              </a:rPr>
              <a:t>I. Tezaur</a:t>
            </a:r>
            <a:r>
              <a:rPr lang="en-US" sz="1600" b="0" i="0" dirty="0">
                <a:solidFill>
                  <a:srgbClr val="212529"/>
                </a:solidFill>
                <a:effectLst/>
              </a:rPr>
              <a:t>.  Explicit synchronous partitioned scheme for coupled reduced order models based on composite reduced bases", special issue celebrating Tom Hughes’s 80th birthday </a:t>
            </a:r>
            <a:r>
              <a:rPr lang="en-US" sz="1600" b="0" i="1" dirty="0" err="1">
                <a:solidFill>
                  <a:srgbClr val="212529"/>
                </a:solidFill>
                <a:effectLst/>
              </a:rPr>
              <a:t>Comput</a:t>
            </a:r>
            <a:r>
              <a:rPr lang="en-US" sz="1600" b="0" i="1" dirty="0">
                <a:solidFill>
                  <a:srgbClr val="212529"/>
                </a:solidFill>
                <a:effectLst/>
              </a:rPr>
              <a:t>. Meth. Appl. Mech. </a:t>
            </a:r>
            <a:r>
              <a:rPr lang="en-US" sz="1600" b="0" i="1" dirty="0" err="1">
                <a:solidFill>
                  <a:srgbClr val="212529"/>
                </a:solidFill>
                <a:effectLst/>
              </a:rPr>
              <a:t>Engng</a:t>
            </a:r>
            <a:r>
              <a:rPr lang="en-US" sz="1600" b="0" i="1" dirty="0">
                <a:solidFill>
                  <a:srgbClr val="212529"/>
                </a:solidFill>
                <a:effectLst/>
              </a:rPr>
              <a:t>.</a:t>
            </a:r>
            <a:r>
              <a:rPr lang="en-US" sz="1600" b="0" i="0" dirty="0">
                <a:solidFill>
                  <a:srgbClr val="212529"/>
                </a:solidFill>
                <a:effectLst/>
              </a:rPr>
              <a:t>, 2023.</a:t>
            </a:r>
          </a:p>
          <a:p>
            <a:pPr>
              <a:defRPr/>
            </a:pPr>
            <a:r>
              <a:rPr lang="en-US" sz="1600" dirty="0">
                <a:cs typeface="Calibri" panose="020F0502020204030204" pitchFamily="34" charset="0"/>
              </a:rPr>
              <a:t>[3] </a:t>
            </a:r>
            <a:r>
              <a:rPr lang="en-US" sz="1600" dirty="0"/>
              <a:t>J. Connors, K. Sockwell, A </a:t>
            </a:r>
            <a:r>
              <a:rPr lang="en-US" sz="1600" dirty="0" err="1"/>
              <a:t>Multirate</a:t>
            </a:r>
            <a:r>
              <a:rPr lang="en-US" sz="1600" dirty="0"/>
              <a:t> Discontinuous-</a:t>
            </a:r>
            <a:r>
              <a:rPr lang="en-US" sz="1600" dirty="0" err="1"/>
              <a:t>Galerkin</a:t>
            </a:r>
            <a:r>
              <a:rPr lang="en-US" sz="1600" dirty="0"/>
              <a:t>-in-Time Framework for Interface-Coupled Problems, </a:t>
            </a:r>
            <a:r>
              <a:rPr lang="en-US" sz="1600" i="1" dirty="0"/>
              <a:t>SIAM J. </a:t>
            </a:r>
            <a:r>
              <a:rPr lang="en-US" sz="1600" i="1" dirty="0" err="1"/>
              <a:t>Numer</a:t>
            </a:r>
            <a:r>
              <a:rPr lang="en-US" sz="1600" i="1" dirty="0"/>
              <a:t>. Anal.</a:t>
            </a:r>
            <a:r>
              <a:rPr lang="en-US" sz="1600" dirty="0"/>
              <a:t>,  5 (60), 2373-2404, 2022.</a:t>
            </a:r>
          </a:p>
          <a:p>
            <a:pPr>
              <a:defRPr/>
            </a:pPr>
            <a:r>
              <a:rPr lang="en-US" sz="1600" dirty="0"/>
              <a:t>[4] K.C. Sockwell, P. Bochev, K. Peterson, P. Kuberry.  Interface Flux Recovery Framework for Constructing Partitioned Heterogeneous Time-Integration Methods, </a:t>
            </a:r>
            <a:r>
              <a:rPr lang="en-US" sz="1600" i="1" dirty="0"/>
              <a:t>NMPDE, </a:t>
            </a:r>
            <a:r>
              <a:rPr lang="en-US" sz="1600" dirty="0"/>
              <a:t>39(5) 3572-3593, 2023</a:t>
            </a:r>
            <a:r>
              <a:rPr lang="en-US" sz="1600" i="1" dirty="0"/>
              <a:t>.</a:t>
            </a:r>
            <a:endParaRPr lang="en-US" sz="1600" dirty="0"/>
          </a:p>
          <a:p>
            <a:r>
              <a:rPr lang="en-US" sz="1600" dirty="0">
                <a:cs typeface="Calibri" panose="020F0502020204030204" pitchFamily="34" charset="0"/>
              </a:rPr>
              <a:t>[5] M. Gunzburger, J. Peterson, J. Shadid. Reduced-order modeling of time-dependent PDEs with multiple parameters in the boundary data</a:t>
            </a:r>
            <a:r>
              <a:rPr lang="en-US" sz="1600" i="1" dirty="0">
                <a:cs typeface="Calibri" panose="020F0502020204030204" pitchFamily="34" charset="0"/>
              </a:rPr>
              <a:t>.  CMAME </a:t>
            </a:r>
            <a:r>
              <a:rPr lang="en-US" sz="1600" dirty="0">
                <a:cs typeface="Calibri" panose="020F0502020204030204" pitchFamily="34" charset="0"/>
              </a:rPr>
              <a:t>196 1030-1047, 2007.</a:t>
            </a:r>
          </a:p>
          <a:p>
            <a:r>
              <a:rPr lang="en-US" sz="1600" dirty="0"/>
              <a:t>[6] </a:t>
            </a:r>
            <a:r>
              <a:rPr lang="en-US" sz="1600" dirty="0">
                <a:cs typeface="Calibri" panose="020F0502020204030204" pitchFamily="34" charset="0"/>
              </a:rPr>
              <a:t>A. Mota, I. Tezaur, C. Alleman. The Schwarz Alternating Method in Solid Mechanics, </a:t>
            </a:r>
            <a:r>
              <a:rPr lang="en-US" sz="1600" i="1" dirty="0">
                <a:cs typeface="Calibri" panose="020F0502020204030204" pitchFamily="34" charset="0"/>
              </a:rPr>
              <a:t>CMAME, </a:t>
            </a:r>
            <a:r>
              <a:rPr lang="en-US" sz="1600" dirty="0">
                <a:cs typeface="Calibri" panose="020F0502020204030204" pitchFamily="34" charset="0"/>
              </a:rPr>
              <a:t>319, 19-51, 2017.  </a:t>
            </a:r>
          </a:p>
          <a:p>
            <a:r>
              <a:rPr lang="en-US" sz="1600" dirty="0">
                <a:cs typeface="Calibri" panose="020F0502020204030204" pitchFamily="34" charset="0"/>
              </a:rPr>
              <a:t>[7] A. Mota, I. Tezaur, G. Phlipot. The Schwarz Alternating Method for Dynamic Solid Mechanics, </a:t>
            </a:r>
            <a:r>
              <a:rPr lang="en-US" sz="1600" i="1" dirty="0">
                <a:cs typeface="Calibri" panose="020F0502020204030204" pitchFamily="34" charset="0"/>
              </a:rPr>
              <a:t>CMAME. </a:t>
            </a:r>
            <a:r>
              <a:rPr lang="en-US" sz="1600" dirty="0">
                <a:cs typeface="Calibri" panose="020F0502020204030204" pitchFamily="34" charset="0"/>
              </a:rPr>
              <a:t>121 (21) (2022) 5036-5071.</a:t>
            </a:r>
          </a:p>
          <a:p>
            <a:r>
              <a:rPr lang="en-US" sz="1600" dirty="0">
                <a:cs typeface="Calibri" panose="020F0502020204030204" pitchFamily="34" charset="0"/>
              </a:rPr>
              <a:t>[8] </a:t>
            </a:r>
            <a:r>
              <a:rPr lang="en-US" sz="1600" b="0" i="0" dirty="0">
                <a:solidFill>
                  <a:srgbClr val="212529"/>
                </a:solidFill>
                <a:effectLst/>
              </a:rPr>
              <a:t>J. Barnett, </a:t>
            </a:r>
            <a:r>
              <a:rPr lang="en-US" sz="1600" i="0" dirty="0">
                <a:solidFill>
                  <a:srgbClr val="212529"/>
                </a:solidFill>
                <a:effectLst/>
              </a:rPr>
              <a:t>I. Tezaur</a:t>
            </a:r>
            <a:r>
              <a:rPr lang="en-US" sz="1600" b="0" i="0" dirty="0">
                <a:solidFill>
                  <a:srgbClr val="212529"/>
                </a:solidFill>
                <a:effectLst/>
              </a:rPr>
              <a:t>, A. Mota. The Schwarz alternating method for the seamless coupling of nonlinear reduced order models and full order models, in </a:t>
            </a:r>
            <a:r>
              <a:rPr lang="en-US" sz="1600" b="0" i="1" dirty="0">
                <a:solidFill>
                  <a:srgbClr val="212529"/>
                </a:solidFill>
                <a:effectLst/>
              </a:rPr>
              <a:t>CS</a:t>
            </a:r>
            <a:r>
              <a:rPr lang="en-US" sz="1600" i="1" dirty="0">
                <a:solidFill>
                  <a:srgbClr val="212529"/>
                </a:solidFill>
              </a:rPr>
              <a:t>RI Proceedings 2022</a:t>
            </a:r>
            <a:r>
              <a:rPr lang="en-US" sz="1600" b="0" i="1" dirty="0">
                <a:solidFill>
                  <a:srgbClr val="212529"/>
                </a:solidFill>
                <a:effectLst/>
              </a:rPr>
              <a:t>,</a:t>
            </a:r>
            <a:r>
              <a:rPr lang="en-US" sz="1600" b="0" i="0" dirty="0">
                <a:solidFill>
                  <a:srgbClr val="212529"/>
                </a:solidFill>
                <a:effectLst/>
              </a:rPr>
              <a:t> S.K. Seritan and J.D. Smith, eds., Technical Report SAND2022-10280R, Sandia National Laboratories, 2022, pp. 31-55. </a:t>
            </a:r>
          </a:p>
          <a:p>
            <a:r>
              <a:rPr lang="en-US" sz="1600" dirty="0">
                <a:solidFill>
                  <a:srgbClr val="212529"/>
                </a:solidFill>
                <a:cs typeface="Calibri" panose="020F0502020204030204" pitchFamily="34" charset="0"/>
              </a:rPr>
              <a:t>[9] K. Carlberg, C. Farhat, J. </a:t>
            </a:r>
            <a:r>
              <a:rPr lang="en-US" sz="1600" dirty="0" err="1">
                <a:solidFill>
                  <a:srgbClr val="212529"/>
                </a:solidFill>
                <a:cs typeface="Calibri" panose="020F0502020204030204" pitchFamily="34" charset="0"/>
              </a:rPr>
              <a:t>Cortial</a:t>
            </a:r>
            <a:r>
              <a:rPr lang="en-US" sz="1600" dirty="0">
                <a:solidFill>
                  <a:srgbClr val="212529"/>
                </a:solidFill>
                <a:cs typeface="Calibri" panose="020F0502020204030204" pitchFamily="34" charset="0"/>
              </a:rPr>
              <a:t>, D. </a:t>
            </a:r>
            <a:r>
              <a:rPr lang="en-US" sz="1600" dirty="0" err="1">
                <a:solidFill>
                  <a:srgbClr val="212529"/>
                </a:solidFill>
                <a:cs typeface="Calibri" panose="020F0502020204030204" pitchFamily="34" charset="0"/>
              </a:rPr>
              <a:t>Amsallem</a:t>
            </a:r>
            <a:r>
              <a:rPr lang="en-US" sz="1600" dirty="0">
                <a:solidFill>
                  <a:srgbClr val="212529"/>
                </a:solidFill>
                <a:cs typeface="Calibri" panose="020F0502020204030204" pitchFamily="34" charset="0"/>
              </a:rPr>
              <a:t>. </a:t>
            </a:r>
            <a:r>
              <a:rPr lang="en-US" sz="1600" b="0" i="0" dirty="0">
                <a:solidFill>
                  <a:srgbClr val="1F1F1F"/>
                </a:solidFill>
                <a:effectLst/>
              </a:rPr>
              <a:t>The GNAT method for nonlinear model reduction: Effective implementation and application to computational fluid dynamics and turbulent flows, </a:t>
            </a:r>
            <a:r>
              <a:rPr lang="en-US" sz="1600" b="0" i="1" dirty="0">
                <a:solidFill>
                  <a:srgbClr val="1F1F1F"/>
                </a:solidFill>
                <a:effectLst/>
              </a:rPr>
              <a:t>JCP, </a:t>
            </a:r>
            <a:r>
              <a:rPr lang="en-US" sz="1600" b="0" dirty="0">
                <a:solidFill>
                  <a:srgbClr val="1F1F1F"/>
                </a:solidFill>
                <a:effectLst/>
              </a:rPr>
              <a:t>242, 623-647, 2013.</a:t>
            </a:r>
          </a:p>
          <a:p>
            <a:r>
              <a:rPr lang="en-US" sz="1600" i="0" dirty="0">
                <a:solidFill>
                  <a:srgbClr val="1F1F1F"/>
                </a:solidFill>
              </a:rPr>
              <a:t>[10] C. S</a:t>
            </a:r>
            <a:r>
              <a:rPr lang="en-US" sz="1600" dirty="0">
                <a:solidFill>
                  <a:srgbClr val="1F1F1F"/>
                </a:solidFill>
              </a:rPr>
              <a:t>chulz-Rinne. </a:t>
            </a:r>
            <a:r>
              <a:rPr lang="en-US" sz="1600" b="0" i="0" dirty="0">
                <a:solidFill>
                  <a:srgbClr val="000000"/>
                </a:solidFill>
                <a:effectLst/>
              </a:rPr>
              <a:t>Classification of the Riemann Problem for Two-Dimensional Gas Dynamics, </a:t>
            </a:r>
            <a:r>
              <a:rPr lang="en-US" sz="1600" b="0" i="1" dirty="0">
                <a:solidFill>
                  <a:srgbClr val="000000"/>
                </a:solidFill>
                <a:effectLst/>
              </a:rPr>
              <a:t>SINUM </a:t>
            </a:r>
            <a:r>
              <a:rPr lang="en-US" sz="1600" b="0" dirty="0">
                <a:solidFill>
                  <a:srgbClr val="000000"/>
                </a:solidFill>
                <a:effectLst/>
              </a:rPr>
              <a:t>24 (1), 1993.</a:t>
            </a:r>
          </a:p>
          <a:p>
            <a:pPr algn="l"/>
            <a:r>
              <a:rPr lang="en-US" sz="1600" i="0" dirty="0">
                <a:solidFill>
                  <a:srgbClr val="000000"/>
                </a:solidFill>
              </a:rPr>
              <a:t>[11] F. </a:t>
            </a:r>
            <a:r>
              <a:rPr lang="en-US" sz="1600" b="0" i="0" u="none" strike="noStrike" baseline="0" dirty="0"/>
              <a:t>Rizzi, P. Blonigan, E. Parish, K. Carlber</a:t>
            </a:r>
            <a:r>
              <a:rPr lang="en-US" sz="1600" dirty="0"/>
              <a:t>g.  </a:t>
            </a:r>
            <a:r>
              <a:rPr lang="en-US" sz="1600" b="0" i="0" u="none" strike="noStrike" baseline="0" dirty="0" err="1"/>
              <a:t>Pressio</a:t>
            </a:r>
            <a:r>
              <a:rPr lang="en-US" sz="1600" b="0" i="0" u="none" strike="noStrike" baseline="0" dirty="0"/>
              <a:t>: Enabling Projection-based Model Reduction for Large-scale Nonlinear Dynamical Systems, arXiv:2003.07798v3, 2021.</a:t>
            </a:r>
          </a:p>
          <a:p>
            <a:pPr algn="l"/>
            <a:r>
              <a:rPr lang="en-US" sz="1600" dirty="0">
                <a:solidFill>
                  <a:srgbClr val="000000"/>
                </a:solidFill>
                <a:effectLst/>
              </a:rPr>
              <a:t>[12] M. </a:t>
            </a:r>
            <a:r>
              <a:rPr lang="en-US" sz="1600" dirty="0" err="1">
                <a:solidFill>
                  <a:srgbClr val="000000"/>
                </a:solidFill>
                <a:effectLst/>
              </a:rPr>
              <a:t>Gunzburger</a:t>
            </a:r>
            <a:r>
              <a:rPr lang="en-US" sz="1600" dirty="0">
                <a:solidFill>
                  <a:srgbClr val="000000"/>
                </a:solidFill>
                <a:effectLst/>
              </a:rPr>
              <a:t>, J. Peterson, H. Kwon, An Optimization Based Domain Decomposition Method for Partial Differential Equations, </a:t>
            </a:r>
            <a:r>
              <a:rPr lang="en-US" sz="1600" i="1" dirty="0">
                <a:solidFill>
                  <a:srgbClr val="000000"/>
                </a:solidFill>
                <a:effectLst/>
              </a:rPr>
              <a:t>CAMWA</a:t>
            </a:r>
            <a:r>
              <a:rPr lang="en-US" sz="1600" dirty="0">
                <a:solidFill>
                  <a:srgbClr val="000000"/>
                </a:solidFill>
                <a:effectLst/>
              </a:rPr>
              <a:t>, 37, 77-93. 1999.</a:t>
            </a:r>
          </a:p>
          <a:p>
            <a:pPr algn="l"/>
            <a:r>
              <a:rPr lang="en-US" sz="1600" b="0" i="0" dirty="0">
                <a:solidFill>
                  <a:srgbClr val="000000"/>
                </a:solidFill>
              </a:rPr>
              <a:t>[13] M. </a:t>
            </a:r>
            <a:r>
              <a:rPr lang="en-US" sz="1600" b="0" i="0" dirty="0" err="1">
                <a:solidFill>
                  <a:srgbClr val="000000"/>
                </a:solidFill>
              </a:rPr>
              <a:t>Gunzburger</a:t>
            </a:r>
            <a:r>
              <a:rPr lang="en-US" sz="1600" b="0" i="0" dirty="0">
                <a:solidFill>
                  <a:srgbClr val="000000"/>
                </a:solidFill>
              </a:rPr>
              <a:t>, H.K. Lee, An Optimization-Based Domain Decomposition Method for the Navier-Stokes Equations, </a:t>
            </a:r>
            <a:r>
              <a:rPr lang="en-US" sz="1600" b="0" i="1" dirty="0">
                <a:solidFill>
                  <a:srgbClr val="000000"/>
                </a:solidFill>
              </a:rPr>
              <a:t>SINUM</a:t>
            </a:r>
            <a:r>
              <a:rPr lang="en-US" sz="1600" b="0" i="0" dirty="0">
                <a:solidFill>
                  <a:srgbClr val="000000"/>
                </a:solidFill>
              </a:rPr>
              <a:t>, 37(5), 1455-1480, 2000.</a:t>
            </a:r>
          </a:p>
          <a:p>
            <a:pPr algn="l"/>
            <a:r>
              <a:rPr lang="en-US" sz="1600" dirty="0">
                <a:solidFill>
                  <a:srgbClr val="000000"/>
                </a:solidFill>
                <a:effectLst/>
              </a:rPr>
              <a:t>[14] P. Kuberry, H. Lee, A Decoupling Algorithm for Fluid-Structure Interaction Problems Based on Optimization, </a:t>
            </a:r>
            <a:r>
              <a:rPr lang="en-US" sz="1600" i="1" dirty="0">
                <a:solidFill>
                  <a:srgbClr val="000000"/>
                </a:solidFill>
                <a:effectLst/>
              </a:rPr>
              <a:t>CMAME</a:t>
            </a:r>
            <a:r>
              <a:rPr lang="en-US" sz="1600" dirty="0">
                <a:solidFill>
                  <a:srgbClr val="000000"/>
                </a:solidFill>
                <a:effectLst/>
              </a:rPr>
              <a:t>, 267, 594-605, 2013.</a:t>
            </a:r>
            <a:endParaRPr lang="en-US" sz="1600" b="0" i="0" dirty="0">
              <a:solidFill>
                <a:srgbClr val="000000"/>
              </a:solidFill>
              <a:effectLst/>
            </a:endParaRPr>
          </a:p>
          <a:p>
            <a:endParaRPr lang="en-US" sz="1600" b="0" i="0" dirty="0">
              <a:solidFill>
                <a:srgbClr val="1F1F1F"/>
              </a:solidFill>
              <a:effectLst/>
            </a:endParaRPr>
          </a:p>
          <a:p>
            <a:endParaRPr lang="en-US" sz="1600" dirty="0">
              <a:cs typeface="Calibri" panose="020F0502020204030204" pitchFamily="34" charset="0"/>
            </a:endParaRPr>
          </a:p>
          <a:p>
            <a:r>
              <a:rPr lang="en-US" sz="1600" dirty="0"/>
              <a:t> </a:t>
            </a:r>
          </a:p>
          <a:p>
            <a:endParaRPr lang="en-US" sz="1600" dirty="0"/>
          </a:p>
        </p:txBody>
      </p:sp>
      <p:sp>
        <p:nvSpPr>
          <p:cNvPr id="26" name="TextBox 25">
            <a:extLst>
              <a:ext uri="{FF2B5EF4-FFF2-40B4-BE49-F238E27FC236}">
                <a16:creationId xmlns:a16="http://schemas.microsoft.com/office/drawing/2014/main" id="{E18D82D8-81D9-5224-770F-A55355A9EB9F}"/>
              </a:ext>
            </a:extLst>
          </p:cNvPr>
          <p:cNvSpPr txBox="1"/>
          <p:nvPr/>
        </p:nvSpPr>
        <p:spPr>
          <a:xfrm>
            <a:off x="31773018" y="7254063"/>
            <a:ext cx="8966424" cy="892552"/>
          </a:xfrm>
          <a:prstGeom prst="rect">
            <a:avLst/>
          </a:prstGeom>
          <a:solidFill>
            <a:schemeClr val="bg1"/>
          </a:solidFill>
          <a:ln>
            <a:solidFill>
              <a:schemeClr val="tx1"/>
            </a:solidFill>
          </a:ln>
        </p:spPr>
        <p:txBody>
          <a:bodyPr wrap="square" rtlCol="0">
            <a:spAutoFit/>
          </a:bodyPr>
          <a:lstStyle/>
          <a:p>
            <a:pPr algn="ctr"/>
            <a:r>
              <a:rPr lang="en-US" sz="2400" b="1" dirty="0">
                <a:solidFill>
                  <a:srgbClr val="0070C0"/>
                </a:solidFill>
              </a:rPr>
              <a:t>Model problem: </a:t>
            </a:r>
            <a:r>
              <a:rPr lang="en-US" sz="2400" dirty="0">
                <a:solidFill>
                  <a:schemeClr val="tx1"/>
                </a:solidFill>
              </a:rPr>
              <a:t>time-dependent </a:t>
            </a:r>
            <a:r>
              <a:rPr lang="en-US" sz="2400" b="1" dirty="0">
                <a:solidFill>
                  <a:schemeClr val="tx1"/>
                </a:solidFill>
              </a:rPr>
              <a:t>advection-diffusion</a:t>
            </a:r>
            <a:r>
              <a:rPr lang="en-US" sz="2400" dirty="0">
                <a:solidFill>
                  <a:schemeClr val="tx1"/>
                </a:solidFill>
              </a:rPr>
              <a:t> problem (1)</a:t>
            </a:r>
          </a:p>
          <a:p>
            <a:pPr algn="ctr"/>
            <a:endParaRPr lang="en-US" sz="400" dirty="0">
              <a:solidFill>
                <a:schemeClr val="tx1"/>
              </a:solidFill>
            </a:endParaRPr>
          </a:p>
          <a:p>
            <a:pPr algn="ctr"/>
            <a:r>
              <a:rPr lang="en-US" sz="2400" b="1" dirty="0">
                <a:solidFill>
                  <a:srgbClr val="0070C0"/>
                </a:solidFill>
              </a:rPr>
              <a:t>Compatibility conditions: </a:t>
            </a:r>
            <a:r>
              <a:rPr lang="en-US" sz="2400" b="1" dirty="0"/>
              <a:t>c</a:t>
            </a:r>
            <a:r>
              <a:rPr lang="en-US" sz="2400" b="1" dirty="0">
                <a:solidFill>
                  <a:schemeClr val="tx1"/>
                </a:solidFill>
              </a:rPr>
              <a:t>ontinuity</a:t>
            </a:r>
            <a:r>
              <a:rPr lang="en-US" sz="2400" dirty="0">
                <a:solidFill>
                  <a:schemeClr val="tx1"/>
                </a:solidFill>
              </a:rPr>
              <a:t> of </a:t>
            </a:r>
            <a:r>
              <a:rPr lang="en-US" sz="2400" b="1" dirty="0">
                <a:solidFill>
                  <a:schemeClr val="tx1"/>
                </a:solidFill>
              </a:rPr>
              <a:t>states</a:t>
            </a:r>
            <a:r>
              <a:rPr lang="en-US" sz="2400" dirty="0">
                <a:solidFill>
                  <a:schemeClr val="tx1"/>
                </a:solidFill>
              </a:rPr>
              <a:t> and </a:t>
            </a:r>
            <a:r>
              <a:rPr lang="en-US" sz="2400" b="1" dirty="0">
                <a:solidFill>
                  <a:schemeClr val="tx1"/>
                </a:solidFill>
              </a:rPr>
              <a:t>flux</a:t>
            </a:r>
            <a:r>
              <a:rPr lang="en-US" sz="2400" dirty="0">
                <a:solidFill>
                  <a:schemeClr val="tx1"/>
                </a:solidFill>
              </a:rPr>
              <a:t> from (2)</a:t>
            </a:r>
            <a:endParaRPr lang="en-US" sz="2400" dirty="0">
              <a:solidFill>
                <a:srgbClr val="0070C0"/>
              </a:solidFill>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4240CE6-79A9-C0E8-F41B-FA05F35E48CB}"/>
                  </a:ext>
                </a:extLst>
              </p:cNvPr>
              <p:cNvSpPr txBox="1"/>
              <p:nvPr/>
            </p:nvSpPr>
            <p:spPr>
              <a:xfrm>
                <a:off x="29760053" y="8986845"/>
                <a:ext cx="12975060" cy="830997"/>
              </a:xfrm>
              <a:prstGeom prst="rect">
                <a:avLst/>
              </a:prstGeom>
              <a:solidFill>
                <a:srgbClr val="FFE4C9"/>
              </a:solidFill>
            </p:spPr>
            <p:txBody>
              <a:bodyPr wrap="square" rtlCol="0">
                <a:spAutoFit/>
              </a:bodyPr>
              <a:lstStyle/>
              <a:p>
                <a:pPr algn="ctr"/>
                <a:r>
                  <a:rPr lang="en-US" sz="2400" b="1" u="sng" dirty="0"/>
                  <a:t>Key Idea:</a:t>
                </a:r>
                <a:r>
                  <a:rPr lang="en-US" sz="2400" dirty="0"/>
                  <a:t> introduce </a:t>
                </a:r>
                <a:r>
                  <a:rPr lang="en-US" sz="2400" b="1" dirty="0"/>
                  <a:t>control</a:t>
                </a:r>
                <a:r>
                  <a:rPr lang="en-US" sz="2400" dirty="0"/>
                  <a:t> as the shared Neumann BC on the interface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Γ</m:t>
                    </m:r>
                    <m:r>
                      <a:rPr lang="en-US" sz="2400" b="0" i="1" smtClean="0">
                        <a:latin typeface="Cambria Math" panose="02040503050406030204" pitchFamily="18" charset="0"/>
                        <a:ea typeface="Cambria Math" panose="02040503050406030204" pitchFamily="18" charset="0"/>
                      </a:rPr>
                      <m:t> </m:t>
                    </m:r>
                  </m:oMath>
                </a14:m>
                <a:r>
                  <a:rPr lang="en-US" sz="2400" dirty="0"/>
                  <a:t>(Figure 1) satisfying the continuity of flux, and form a </a:t>
                </a:r>
                <a:r>
                  <a:rPr lang="en-US" sz="2400" b="1" dirty="0"/>
                  <a:t>loss function that</a:t>
                </a:r>
                <a:r>
                  <a:rPr lang="en-US" sz="2400" dirty="0"/>
                  <a:t>, when minimized, will enforce the </a:t>
                </a:r>
                <a:r>
                  <a:rPr lang="en-US" sz="2400" b="1" dirty="0"/>
                  <a:t>continuity of states</a:t>
                </a:r>
                <a:r>
                  <a:rPr lang="en-US" sz="2400" dirty="0"/>
                  <a:t>.</a:t>
                </a:r>
              </a:p>
            </p:txBody>
          </p:sp>
        </mc:Choice>
        <mc:Fallback xmlns="">
          <p:sp>
            <p:nvSpPr>
              <p:cNvPr id="73" name="TextBox 72">
                <a:extLst>
                  <a:ext uri="{FF2B5EF4-FFF2-40B4-BE49-F238E27FC236}">
                    <a16:creationId xmlns:a16="http://schemas.microsoft.com/office/drawing/2014/main" id="{74240CE6-79A9-C0E8-F41B-FA05F35E48CB}"/>
                  </a:ext>
                </a:extLst>
              </p:cNvPr>
              <p:cNvSpPr txBox="1">
                <a:spLocks noRot="1" noChangeAspect="1" noMove="1" noResize="1" noEditPoints="1" noAdjustHandles="1" noChangeArrowheads="1" noChangeShapeType="1" noTextEdit="1"/>
              </p:cNvSpPr>
              <p:nvPr/>
            </p:nvSpPr>
            <p:spPr>
              <a:xfrm>
                <a:off x="29760053" y="8986845"/>
                <a:ext cx="12975060" cy="830997"/>
              </a:xfrm>
              <a:prstGeom prst="rect">
                <a:avLst/>
              </a:prstGeom>
              <a:blipFill>
                <a:blip r:embed="rId53"/>
                <a:stretch>
                  <a:fillRect l="-329" t="-5839" r="-235" b="-15328"/>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DC32E478-3BB7-4C51-97E6-BB11687B0861}"/>
              </a:ext>
            </a:extLst>
          </p:cNvPr>
          <p:cNvSpPr txBox="1"/>
          <p:nvPr/>
        </p:nvSpPr>
        <p:spPr>
          <a:xfrm>
            <a:off x="29784238" y="19598229"/>
            <a:ext cx="12950875" cy="830997"/>
          </a:xfrm>
          <a:prstGeom prst="rect">
            <a:avLst/>
          </a:prstGeom>
          <a:solidFill>
            <a:srgbClr val="CCCCFF"/>
          </a:solidFill>
        </p:spPr>
        <p:txBody>
          <a:bodyPr wrap="square" rtlCol="0">
            <a:spAutoFit/>
          </a:bodyPr>
          <a:lstStyle/>
          <a:p>
            <a:pPr algn="ctr"/>
            <a:r>
              <a:rPr lang="en-US" sz="2400" b="1" u="sng" dirty="0"/>
              <a:t>Key Idea:</a:t>
            </a:r>
            <a:r>
              <a:rPr lang="en-US" sz="2400" b="1" dirty="0"/>
              <a:t> </a:t>
            </a:r>
            <a:r>
              <a:rPr lang="en-US" sz="2400" dirty="0"/>
              <a:t>use data-driven techniques to </a:t>
            </a:r>
            <a:r>
              <a:rPr lang="en-US" sz="2400" b="1" dirty="0"/>
              <a:t>create efficient surrogates </a:t>
            </a:r>
            <a:r>
              <a:rPr lang="en-US" sz="2400" dirty="0"/>
              <a:t>that </a:t>
            </a:r>
            <a:r>
              <a:rPr lang="en-US" sz="2400" b="1" dirty="0"/>
              <a:t>approximate </a:t>
            </a:r>
            <a:r>
              <a:rPr lang="en-US" sz="2400" dirty="0"/>
              <a:t>the </a:t>
            </a:r>
            <a:r>
              <a:rPr lang="en-US" sz="2400" b="1" dirty="0"/>
              <a:t>dynamics </a:t>
            </a:r>
            <a:r>
              <a:rPr lang="en-US" sz="2400" dirty="0"/>
              <a:t>of the </a:t>
            </a:r>
            <a:r>
              <a:rPr lang="en-US" sz="2400" b="1" dirty="0"/>
              <a:t>interface flux</a:t>
            </a:r>
            <a:r>
              <a:rPr lang="en-US" sz="2400" dirty="0"/>
              <a:t>. This </a:t>
            </a:r>
            <a:r>
              <a:rPr lang="en-US" sz="2400" b="1" dirty="0"/>
              <a:t>eliminates</a:t>
            </a:r>
            <a:r>
              <a:rPr lang="en-US" sz="2400" dirty="0"/>
              <a:t> the more </a:t>
            </a:r>
            <a:r>
              <a:rPr lang="en-US" sz="2400" b="1" dirty="0"/>
              <a:t>expensive Schur complement </a:t>
            </a:r>
            <a:r>
              <a:rPr lang="en-US" sz="2400" dirty="0"/>
              <a:t>solves in GMM. </a:t>
            </a: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79918A18-673C-D13D-CD1A-FAD56296FCF2}"/>
                  </a:ext>
                </a:extLst>
              </p:cNvPr>
              <p:cNvSpPr txBox="1"/>
              <p:nvPr/>
            </p:nvSpPr>
            <p:spPr>
              <a:xfrm>
                <a:off x="29760053" y="12713360"/>
                <a:ext cx="1297506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We </a:t>
                </a:r>
                <a:r>
                  <a:rPr lang="en-US" sz="2400" b="1" dirty="0"/>
                  <a:t>relax </a:t>
                </a:r>
                <a:r>
                  <a:rPr lang="en-US" sz="2400" dirty="0"/>
                  <a:t>the constrained optimization problem with a Lagrange multiplier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𝑖</m:t>
                        </m:r>
                      </m:sub>
                    </m:sSub>
                  </m:oMath>
                </a14:m>
                <a:r>
                  <a:rPr lang="en-US" sz="2400" dirty="0"/>
                  <a:t> </a:t>
                </a:r>
              </a:p>
              <a:p>
                <a:pPr marL="342900" indent="-342900">
                  <a:buFont typeface="Arial" panose="020B0604020202020204" pitchFamily="34" charset="0"/>
                  <a:buChar char="•"/>
                </a:pPr>
                <a:endParaRPr lang="en-US" sz="2400" dirty="0"/>
              </a:p>
              <a:p>
                <a:endParaRPr lang="en-US" sz="2400" dirty="0"/>
              </a:p>
              <a:p>
                <a:endParaRPr lang="en-US" sz="2400" dirty="0"/>
              </a:p>
              <a:p>
                <a:endParaRPr lang="en-US" sz="2400" dirty="0"/>
              </a:p>
            </p:txBody>
          </p:sp>
        </mc:Choice>
        <mc:Fallback xmlns="">
          <p:sp>
            <p:nvSpPr>
              <p:cNvPr id="98" name="TextBox 97">
                <a:extLst>
                  <a:ext uri="{FF2B5EF4-FFF2-40B4-BE49-F238E27FC236}">
                    <a16:creationId xmlns:a16="http://schemas.microsoft.com/office/drawing/2014/main" id="{79918A18-673C-D13D-CD1A-FAD56296FCF2}"/>
                  </a:ext>
                </a:extLst>
              </p:cNvPr>
              <p:cNvSpPr txBox="1">
                <a:spLocks noRot="1" noChangeAspect="1" noMove="1" noResize="1" noEditPoints="1" noAdjustHandles="1" noChangeArrowheads="1" noChangeShapeType="1" noTextEdit="1"/>
              </p:cNvSpPr>
              <p:nvPr/>
            </p:nvSpPr>
            <p:spPr>
              <a:xfrm>
                <a:off x="29760053" y="12713360"/>
                <a:ext cx="12975060" cy="1938992"/>
              </a:xfrm>
              <a:prstGeom prst="rect">
                <a:avLst/>
              </a:prstGeom>
              <a:blipFill>
                <a:blip r:embed="rId54"/>
                <a:stretch>
                  <a:fillRect l="-658" t="-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3C6A405C-55FF-5CB3-BB68-2DB55848C730}"/>
                  </a:ext>
                </a:extLst>
              </p:cNvPr>
              <p:cNvSpPr txBox="1"/>
              <p:nvPr/>
            </p:nvSpPr>
            <p:spPr>
              <a:xfrm>
                <a:off x="39392797" y="10162110"/>
                <a:ext cx="3431531" cy="1591911"/>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endParaRPr lang="en-US" sz="400" dirty="0">
                  <a:solidFill>
                    <a:schemeClr val="tx1"/>
                  </a:solidFill>
                </a:endParaRPr>
              </a:p>
              <a:p>
                <a:pPr algn="ctr"/>
                <a:r>
                  <a:rPr lang="en-US" sz="2200" dirty="0">
                    <a:sym typeface="Wingdings" panose="05000000000000000000" pitchFamily="2" charset="2"/>
                  </a:rPr>
                  <a:t>The </a:t>
                </a:r>
                <a:r>
                  <a:rPr lang="en-US" sz="2200" b="1" dirty="0">
                    <a:sym typeface="Wingdings" panose="05000000000000000000" pitchFamily="2" charset="2"/>
                  </a:rPr>
                  <a:t>control</a:t>
                </a:r>
                <a:r>
                  <a:rPr lang="en-US" sz="2200" dirty="0">
                    <a:sym typeface="Wingdings" panose="05000000000000000000" pitchFamily="2" charset="2"/>
                  </a:rPr>
                  <a:t> </a:t>
                </a:r>
                <a14:m>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𝑔</m:t>
                        </m:r>
                      </m:e>
                      <m:sup>
                        <m:r>
                          <a:rPr lang="en-US" sz="2400" i="1">
                            <a:latin typeface="Cambria Math" panose="02040503050406030204" pitchFamily="18" charset="0"/>
                          </a:rPr>
                          <m:t>𝑛</m:t>
                        </m:r>
                      </m:sup>
                    </m:sSup>
                    <m:r>
                      <a:rPr lang="en-US" sz="2400" i="1">
                        <a:latin typeface="Cambria Math" panose="02040503050406030204" pitchFamily="18" charset="0"/>
                      </a:rPr>
                      <m:t> </m:t>
                    </m:r>
                  </m:oMath>
                </a14:m>
                <a:r>
                  <a:rPr lang="en-US" sz="2200" dirty="0">
                    <a:sym typeface="Wingdings" panose="05000000000000000000" pitchFamily="2" charset="2"/>
                  </a:rPr>
                  <a:t>is common to both subdomains, </a:t>
                </a:r>
                <a:r>
                  <a:rPr lang="en-US" sz="2200" b="1" dirty="0">
                    <a:sym typeface="Wingdings" panose="05000000000000000000" pitchFamily="2" charset="2"/>
                  </a:rPr>
                  <a:t>implicitly </a:t>
                </a:r>
                <a:r>
                  <a:rPr lang="en-US" sz="2200" dirty="0">
                    <a:sym typeface="Wingdings" panose="05000000000000000000" pitchFamily="2" charset="2"/>
                  </a:rPr>
                  <a:t>enforcing</a:t>
                </a:r>
                <a:r>
                  <a:rPr lang="en-US" sz="2200" b="1" dirty="0">
                    <a:sym typeface="Wingdings" panose="05000000000000000000" pitchFamily="2" charset="2"/>
                  </a:rPr>
                  <a:t> continuity of flux</a:t>
                </a:r>
                <a:endParaRPr lang="en-US" sz="2200" b="1" dirty="0">
                  <a:solidFill>
                    <a:schemeClr val="tx1"/>
                  </a:solidFill>
                  <a:sym typeface="Wingdings" panose="05000000000000000000" pitchFamily="2" charset="2"/>
                </a:endParaRPr>
              </a:p>
              <a:p>
                <a:pPr marL="285750" indent="-285750">
                  <a:buFont typeface="Arial" panose="020B0604020202020204" pitchFamily="34" charset="0"/>
                  <a:buChar char="•"/>
                </a:pPr>
                <a:endParaRPr lang="en-US" sz="400" dirty="0"/>
              </a:p>
            </p:txBody>
          </p:sp>
        </mc:Choice>
        <mc:Fallback xmlns="">
          <p:sp>
            <p:nvSpPr>
              <p:cNvPr id="118" name="TextBox 117">
                <a:extLst>
                  <a:ext uri="{FF2B5EF4-FFF2-40B4-BE49-F238E27FC236}">
                    <a16:creationId xmlns:a16="http://schemas.microsoft.com/office/drawing/2014/main" id="{3C6A405C-55FF-5CB3-BB68-2DB55848C730}"/>
                  </a:ext>
                </a:extLst>
              </p:cNvPr>
              <p:cNvSpPr txBox="1">
                <a:spLocks noRot="1" noChangeAspect="1" noMove="1" noResize="1" noEditPoints="1" noAdjustHandles="1" noChangeArrowheads="1" noChangeShapeType="1" noTextEdit="1"/>
              </p:cNvSpPr>
              <p:nvPr/>
            </p:nvSpPr>
            <p:spPr>
              <a:xfrm>
                <a:off x="39392797" y="10162110"/>
                <a:ext cx="3431531" cy="1591911"/>
              </a:xfrm>
              <a:prstGeom prst="rect">
                <a:avLst/>
              </a:prstGeom>
              <a:blipFill>
                <a:blip r:embed="rId55"/>
                <a:stretch>
                  <a:fillRect r="-885" b="-304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91FBF374-2F1F-D409-5908-673A76893CB2}"/>
                  </a:ext>
                </a:extLst>
              </p:cNvPr>
              <p:cNvSpPr txBox="1"/>
              <p:nvPr/>
            </p:nvSpPr>
            <p:spPr>
              <a:xfrm>
                <a:off x="29784238" y="15310537"/>
                <a:ext cx="8262116" cy="378565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t>Here we further extend this approach to </a:t>
                </a:r>
                <a:r>
                  <a:rPr lang="en-US" sz="2400" b="1" dirty="0"/>
                  <a:t>ROM-ROM</a:t>
                </a:r>
                <a:r>
                  <a:rPr lang="en-US" sz="2400" dirty="0"/>
                  <a:t> and </a:t>
                </a:r>
                <a:r>
                  <a:rPr lang="en-US" sz="2400" b="1" dirty="0"/>
                  <a:t>ROM-FOM coupling</a:t>
                </a:r>
                <a:endParaRPr lang="en-US" sz="2400" b="1" dirty="0">
                  <a:sym typeface="Wingdings" panose="05000000000000000000" pitchFamily="2" charset="2"/>
                </a:endParaRPr>
              </a:p>
              <a:p>
                <a:pPr marL="342900" indent="-342900">
                  <a:buFont typeface="Arial" panose="020B0604020202020204" pitchFamily="34" charset="0"/>
                  <a:buChar char="•"/>
                </a:pPr>
                <a:r>
                  <a:rPr lang="en-US" sz="2400" b="1" dirty="0">
                    <a:sym typeface="Wingdings" panose="05000000000000000000" pitchFamily="2" charset="2"/>
                  </a:rPr>
                  <a:t>Accurate results</a:t>
                </a:r>
                <a:r>
                  <a:rPr lang="en-US" sz="2400" dirty="0">
                    <a:sym typeface="Wingdings" panose="05000000000000000000" pitchFamily="2" charset="2"/>
                  </a:rPr>
                  <a:t> for </a:t>
                </a:r>
                <a:r>
                  <a:rPr lang="en-US" sz="2400" b="1" dirty="0">
                    <a:sym typeface="Wingdings" panose="05000000000000000000" pitchFamily="2" charset="2"/>
                  </a:rPr>
                  <a:t>ROM-ROM coupling </a:t>
                </a:r>
                <a:r>
                  <a:rPr lang="en-US" sz="2400" dirty="0">
                    <a:sym typeface="Wingdings" panose="05000000000000000000" pitchFamily="2" charset="2"/>
                  </a:rPr>
                  <a:t>when using </a:t>
                </a:r>
                <a:r>
                  <a:rPr lang="en-US" sz="2400" b="1" dirty="0">
                    <a:sym typeface="Wingdings" panose="05000000000000000000" pitchFamily="2" charset="2"/>
                  </a:rPr>
                  <a:t>FEM adjoints </a:t>
                </a:r>
                <a:r>
                  <a:rPr lang="en-US" sz="2400" dirty="0">
                    <a:sym typeface="Wingdings" panose="05000000000000000000" pitchFamily="2" charset="2"/>
                  </a:rPr>
                  <a:t>(Figure 10)</a:t>
                </a:r>
              </a:p>
              <a:p>
                <a:pPr marL="342900" indent="-342900">
                  <a:buFont typeface="Arial" panose="020B0604020202020204" pitchFamily="34" charset="0"/>
                  <a:buChar char="•"/>
                </a:pPr>
                <a:r>
                  <a:rPr lang="en-US" sz="2400" b="1" dirty="0">
                    <a:sym typeface="Wingdings" panose="05000000000000000000" pitchFamily="2" charset="2"/>
                  </a:rPr>
                  <a:t>Linear patch tests pass </a:t>
                </a:r>
                <a:r>
                  <a:rPr lang="en-US" sz="2400" dirty="0">
                    <a:sym typeface="Wingdings" panose="05000000000000000000" pitchFamily="2" charset="2"/>
                  </a:rPr>
                  <a:t>to the tolerance of the penalty parameter </a:t>
                </a:r>
                <a14:m>
                  <m:oMath xmlns:m="http://schemas.openxmlformats.org/officeDocument/2006/math">
                    <m:r>
                      <a:rPr lang="en-US" sz="2400" b="0" i="1" smtClean="0">
                        <a:latin typeface="Cambria Math" panose="02040503050406030204" pitchFamily="18" charset="0"/>
                        <a:sym typeface="Wingdings" panose="05000000000000000000" pitchFamily="2" charset="2"/>
                      </a:rPr>
                      <m:t>𝛿</m:t>
                    </m:r>
                  </m:oMath>
                </a14:m>
                <a:endParaRPr lang="en-US" sz="2400" b="0" dirty="0">
                  <a:sym typeface="Wingdings" panose="05000000000000000000" pitchFamily="2" charset="2"/>
                </a:endParaRPr>
              </a:p>
              <a:p>
                <a:pPr marL="342900" indent="-342900">
                  <a:buFont typeface="Arial" panose="020B0604020202020204" pitchFamily="34" charset="0"/>
                  <a:buChar char="•"/>
                </a:pPr>
                <a:r>
                  <a:rPr lang="en-US" sz="2400" dirty="0">
                    <a:sym typeface="Wingdings" panose="05000000000000000000" pitchFamily="2" charset="2"/>
                  </a:rPr>
                  <a:t>Ongoing work investigating </a:t>
                </a:r>
                <a:r>
                  <a:rPr lang="en-US" sz="2400" b="1" dirty="0">
                    <a:sym typeface="Wingdings" panose="05000000000000000000" pitchFamily="2" charset="2"/>
                  </a:rPr>
                  <a:t>alternative snapshot matrices</a:t>
                </a:r>
                <a:r>
                  <a:rPr lang="en-US" sz="2400" dirty="0">
                    <a:sym typeface="Wingdings" panose="05000000000000000000" pitchFamily="2" charset="2"/>
                  </a:rPr>
                  <a:t> onto which the adjoint equations are projected to enable using </a:t>
                </a:r>
                <a:r>
                  <a:rPr lang="en-US" sz="2400" b="1" dirty="0">
                    <a:sym typeface="Wingdings" panose="05000000000000000000" pitchFamily="2" charset="2"/>
                  </a:rPr>
                  <a:t>fewer modes</a:t>
                </a:r>
                <a:endParaRPr lang="en-US" sz="2400" b="1" dirty="0">
                  <a:solidFill>
                    <a:schemeClr val="tx1"/>
                  </a:solidFill>
                  <a:sym typeface="Wingdings" panose="05000000000000000000" pitchFamily="2" charset="2"/>
                </a:endParaRPr>
              </a:p>
              <a:p>
                <a:pPr marL="285750" indent="-285750">
                  <a:buFont typeface="Arial" panose="020B0604020202020204" pitchFamily="34" charset="0"/>
                  <a:buChar char="•"/>
                </a:pPr>
                <a:endParaRPr lang="en-US" sz="2400" dirty="0"/>
              </a:p>
            </p:txBody>
          </p:sp>
        </mc:Choice>
        <mc:Fallback xmlns="">
          <p:sp>
            <p:nvSpPr>
              <p:cNvPr id="153" name="TextBox 152">
                <a:extLst>
                  <a:ext uri="{FF2B5EF4-FFF2-40B4-BE49-F238E27FC236}">
                    <a16:creationId xmlns:a16="http://schemas.microsoft.com/office/drawing/2014/main" id="{91FBF374-2F1F-D409-5908-673A76893CB2}"/>
                  </a:ext>
                </a:extLst>
              </p:cNvPr>
              <p:cNvSpPr txBox="1">
                <a:spLocks noRot="1" noChangeAspect="1" noMove="1" noResize="1" noEditPoints="1" noAdjustHandles="1" noChangeArrowheads="1" noChangeShapeType="1" noTextEdit="1"/>
              </p:cNvSpPr>
              <p:nvPr/>
            </p:nvSpPr>
            <p:spPr>
              <a:xfrm>
                <a:off x="29784238" y="15310537"/>
                <a:ext cx="8262116" cy="3785652"/>
              </a:xfrm>
              <a:prstGeom prst="rect">
                <a:avLst/>
              </a:prstGeom>
              <a:blipFill>
                <a:blip r:embed="rId56"/>
                <a:stretch>
                  <a:fillRect l="-1033" t="-128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2FEE2CA5-5991-297A-81FC-7DCA894BD6C2}"/>
                  </a:ext>
                </a:extLst>
              </p:cNvPr>
              <p:cNvSpPr txBox="1"/>
              <p:nvPr/>
            </p:nvSpPr>
            <p:spPr>
              <a:xfrm>
                <a:off x="30061785" y="22539893"/>
                <a:ext cx="6645940" cy="3374514"/>
              </a:xfrm>
              <a:prstGeom prst="rect">
                <a:avLst/>
              </a:prstGeom>
              <a:noFill/>
              <a:ln>
                <a:noFill/>
              </a:ln>
            </p:spPr>
            <p:txBody>
              <a:bodyPr wrap="square" rtlCol="0">
                <a:spAutoFit/>
              </a:bodyPr>
              <a:lstStyle/>
              <a:p>
                <a:endParaRPr lang="en-US" sz="2200" dirty="0">
                  <a:solidFill>
                    <a:schemeClr val="tx1"/>
                  </a:solidFill>
                </a:endParaRPr>
              </a:p>
              <a:p>
                <a:pPr marL="342900" indent="-342900">
                  <a:buFont typeface="Arial" panose="020B0604020202020204" pitchFamily="34" charset="0"/>
                  <a:buChar char="•"/>
                </a:pPr>
                <a:r>
                  <a:rPr lang="en-US" sz="2200" b="1" dirty="0">
                    <a:sym typeface="Wingdings" panose="05000000000000000000" pitchFamily="2" charset="2"/>
                  </a:rPr>
                  <a:t>Training data </a:t>
                </a:r>
                <a:r>
                  <a:rPr lang="en-US" sz="2200" dirty="0">
                    <a:sym typeface="Wingdings" panose="05000000000000000000" pitchFamily="2" charset="2"/>
                  </a:rPr>
                  <a:t>consists of both the flux (</a:t>
                </a:r>
                <a14:m>
                  <m:oMath xmlns:m="http://schemas.openxmlformats.org/officeDocument/2006/math">
                    <m:sSub>
                      <m:sSubPr>
                        <m:ctrlPr>
                          <a:rPr lang="en-US" sz="2200" b="0" i="1" smtClean="0">
                            <a:latin typeface="Cambria Math" panose="02040503050406030204" pitchFamily="18" charset="0"/>
                            <a:sym typeface="Wingdings" panose="05000000000000000000" pitchFamily="2" charset="2"/>
                          </a:rPr>
                        </m:ctrlPr>
                      </m:sSubPr>
                      <m:e>
                        <m:r>
                          <a:rPr lang="en-US" sz="2200" b="1" i="1" smtClean="0">
                            <a:latin typeface="Cambria Math" panose="02040503050406030204" pitchFamily="18" charset="0"/>
                            <a:sym typeface="Wingdings" panose="05000000000000000000" pitchFamily="2" charset="2"/>
                          </a:rPr>
                          <m:t>𝝀</m:t>
                        </m:r>
                      </m:e>
                      <m:sub>
                        <m:r>
                          <a:rPr lang="en-US" sz="2200" b="0" i="1" smtClean="0">
                            <a:latin typeface="Cambria Math" panose="02040503050406030204" pitchFamily="18" charset="0"/>
                            <a:sym typeface="Wingdings" panose="05000000000000000000" pitchFamily="2" charset="2"/>
                          </a:rPr>
                          <m:t>𝑘</m:t>
                        </m:r>
                        <m:r>
                          <a:rPr lang="en-US" sz="2200" b="0" i="1" smtClean="0">
                            <a:latin typeface="Cambria Math" panose="02040503050406030204" pitchFamily="18" charset="0"/>
                            <a:sym typeface="Wingdings" panose="05000000000000000000" pitchFamily="2" charset="2"/>
                          </a:rPr>
                          <m:t>−1</m:t>
                        </m:r>
                      </m:sub>
                    </m:sSub>
                  </m:oMath>
                </a14:m>
                <a:r>
                  <a:rPr lang="en-US" sz="2200" dirty="0">
                    <a:sym typeface="Wingdings" panose="05000000000000000000" pitchFamily="2" charset="2"/>
                  </a:rPr>
                  <a:t>) and patches of the states near the interface</a:t>
                </a:r>
              </a:p>
              <a:p>
                <a:pPr marL="342900" indent="-342900">
                  <a:buFont typeface="Arial" panose="020B0604020202020204" pitchFamily="34" charset="0"/>
                  <a:buChar char="•"/>
                </a:pPr>
                <a:r>
                  <a:rPr lang="en-US" sz="2200" dirty="0">
                    <a:sym typeface="Wingdings" panose="05000000000000000000" pitchFamily="2" charset="2"/>
                  </a:rPr>
                  <a:t>DMD or </a:t>
                </a:r>
                <a:r>
                  <a:rPr lang="en-US" sz="2200" dirty="0" err="1">
                    <a:sym typeface="Wingdings" panose="05000000000000000000" pitchFamily="2" charset="2"/>
                  </a:rPr>
                  <a:t>nODE</a:t>
                </a:r>
                <a:r>
                  <a:rPr lang="en-US" sz="2200" dirty="0">
                    <a:sym typeface="Wingdings" panose="05000000000000000000" pitchFamily="2" charset="2"/>
                  </a:rPr>
                  <a:t>  trained to </a:t>
                </a:r>
                <a:r>
                  <a:rPr lang="en-US" sz="2200" b="1" dirty="0">
                    <a:sym typeface="Wingdings" panose="05000000000000000000" pitchFamily="2" charset="2"/>
                  </a:rPr>
                  <a:t>learn</a:t>
                </a:r>
                <a:r>
                  <a:rPr lang="en-US" sz="2200" dirty="0">
                    <a:sym typeface="Wingdings" panose="05000000000000000000" pitchFamily="2" charset="2"/>
                  </a:rPr>
                  <a:t> the </a:t>
                </a:r>
                <a:r>
                  <a:rPr lang="en-US" sz="2200" b="1" dirty="0">
                    <a:sym typeface="Wingdings" panose="05000000000000000000" pitchFamily="2" charset="2"/>
                  </a:rPr>
                  <a:t>mapping</a:t>
                </a:r>
                <a:r>
                  <a:rPr lang="en-US" sz="2200" dirty="0">
                    <a:sym typeface="Wingdings" panose="05000000000000000000" pitchFamily="2" charset="2"/>
                  </a:rPr>
                  <a:t> from </a:t>
                </a:r>
                <a14:m>
                  <m:oMath xmlns:m="http://schemas.openxmlformats.org/officeDocument/2006/math">
                    <m:sSub>
                      <m:sSubPr>
                        <m:ctrlPr>
                          <a:rPr lang="en-US" sz="2200" b="0" i="1" smtClean="0">
                            <a:latin typeface="Cambria Math" panose="02040503050406030204" pitchFamily="18" charset="0"/>
                            <a:sym typeface="Wingdings" panose="05000000000000000000" pitchFamily="2" charset="2"/>
                          </a:rPr>
                        </m:ctrlPr>
                      </m:sSubPr>
                      <m:e>
                        <m:r>
                          <a:rPr lang="en-US" sz="2200" b="1" i="1" smtClean="0">
                            <a:latin typeface="Cambria Math" panose="02040503050406030204" pitchFamily="18" charset="0"/>
                            <a:sym typeface="Wingdings" panose="05000000000000000000" pitchFamily="2" charset="2"/>
                          </a:rPr>
                          <m:t>𝒚</m:t>
                        </m:r>
                      </m:e>
                      <m:sub>
                        <m:r>
                          <a:rPr lang="en-US" sz="2200" b="0" i="1" smtClean="0">
                            <a:latin typeface="Cambria Math" panose="02040503050406030204" pitchFamily="18" charset="0"/>
                            <a:sym typeface="Wingdings" panose="05000000000000000000" pitchFamily="2" charset="2"/>
                          </a:rPr>
                          <m:t>𝑘</m:t>
                        </m:r>
                        <m:r>
                          <a:rPr lang="en-US" sz="2200" b="0" i="1" smtClean="0">
                            <a:latin typeface="Cambria Math" panose="02040503050406030204" pitchFamily="18" charset="0"/>
                            <a:sym typeface="Wingdings" panose="05000000000000000000" pitchFamily="2" charset="2"/>
                          </a:rPr>
                          <m:t>−1</m:t>
                        </m:r>
                      </m:sub>
                    </m:sSub>
                    <m:r>
                      <a:rPr lang="en-US" sz="2200" b="0" i="1" smtClean="0">
                        <a:latin typeface="Cambria Math" panose="02040503050406030204" pitchFamily="18" charset="0"/>
                        <a:sym typeface="Wingdings" panose="05000000000000000000" pitchFamily="2" charset="2"/>
                      </a:rPr>
                      <m:t> ≔</m:t>
                    </m:r>
                    <m:sSup>
                      <m:sSupPr>
                        <m:ctrlPr>
                          <a:rPr lang="en-US" sz="2200" b="0" i="1" smtClean="0">
                            <a:latin typeface="Cambria Math" panose="02040503050406030204" pitchFamily="18" charset="0"/>
                            <a:sym typeface="Wingdings" panose="05000000000000000000" pitchFamily="2" charset="2"/>
                          </a:rPr>
                        </m:ctrlPr>
                      </m:sSupPr>
                      <m:e>
                        <m:d>
                          <m:dPr>
                            <m:ctrlPr>
                              <a:rPr lang="en-US" sz="2200" b="0" i="1" smtClean="0">
                                <a:latin typeface="Cambria Math" panose="02040503050406030204" pitchFamily="18" charset="0"/>
                                <a:sym typeface="Wingdings" panose="05000000000000000000" pitchFamily="2" charset="2"/>
                              </a:rPr>
                            </m:ctrlPr>
                          </m:dPr>
                          <m:e>
                            <m:sSub>
                              <m:sSubPr>
                                <m:ctrlPr>
                                  <a:rPr lang="en-US" sz="2200" i="1">
                                    <a:latin typeface="Cambria Math" panose="02040503050406030204" pitchFamily="18" charset="0"/>
                                    <a:sym typeface="Wingdings" panose="05000000000000000000" pitchFamily="2" charset="2"/>
                                  </a:rPr>
                                </m:ctrlPr>
                              </m:sSubPr>
                              <m:e>
                                <m:r>
                                  <a:rPr lang="en-US" sz="2200" b="1" i="1">
                                    <a:latin typeface="Cambria Math" panose="02040503050406030204" pitchFamily="18" charset="0"/>
                                    <a:sym typeface="Wingdings" panose="05000000000000000000" pitchFamily="2" charset="2"/>
                                  </a:rPr>
                                  <m:t>𝝀</m:t>
                                </m:r>
                              </m:e>
                              <m:sub>
                                <m:r>
                                  <a:rPr lang="en-US" sz="2200" i="1">
                                    <a:latin typeface="Cambria Math" panose="02040503050406030204" pitchFamily="18" charset="0"/>
                                    <a:sym typeface="Wingdings" panose="05000000000000000000" pitchFamily="2" charset="2"/>
                                  </a:rPr>
                                  <m:t>𝑘</m:t>
                                </m:r>
                                <m:r>
                                  <a:rPr lang="en-US" sz="2200" i="1">
                                    <a:latin typeface="Cambria Math" panose="02040503050406030204" pitchFamily="18" charset="0"/>
                                    <a:sym typeface="Wingdings" panose="05000000000000000000" pitchFamily="2" charset="2"/>
                                  </a:rPr>
                                  <m:t>−1</m:t>
                                </m:r>
                              </m:sub>
                            </m:sSub>
                            <m:r>
                              <a:rPr lang="en-US" sz="2200" b="0" i="1" smtClean="0">
                                <a:latin typeface="Cambria Math" panose="02040503050406030204" pitchFamily="18" charset="0"/>
                                <a:sym typeface="Wingdings" panose="05000000000000000000" pitchFamily="2" charset="2"/>
                              </a:rPr>
                              <m:t>,</m:t>
                            </m:r>
                            <m:sSub>
                              <m:sSubPr>
                                <m:ctrlPr>
                                  <a:rPr lang="en-US" sz="2200" b="0" i="1" smtClean="0">
                                    <a:latin typeface="Cambria Math" panose="02040503050406030204" pitchFamily="18" charset="0"/>
                                    <a:sym typeface="Wingdings" panose="05000000000000000000" pitchFamily="2" charset="2"/>
                                  </a:rPr>
                                </m:ctrlPr>
                              </m:sSubPr>
                              <m:e>
                                <m:r>
                                  <a:rPr lang="en-US" sz="2200" b="1" i="1" smtClean="0">
                                    <a:latin typeface="Cambria Math" panose="02040503050406030204" pitchFamily="18" charset="0"/>
                                    <a:sym typeface="Wingdings" panose="05000000000000000000" pitchFamily="2" charset="2"/>
                                  </a:rPr>
                                  <m:t>𝒖</m:t>
                                </m:r>
                              </m:e>
                              <m:sub>
                                <m:r>
                                  <a:rPr lang="en-US" sz="2200" b="0" i="1" smtClean="0">
                                    <a:latin typeface="Cambria Math" panose="02040503050406030204" pitchFamily="18" charset="0"/>
                                    <a:sym typeface="Wingdings" panose="05000000000000000000" pitchFamily="2" charset="2"/>
                                  </a:rPr>
                                  <m:t>1,</m:t>
                                </m:r>
                                <m:r>
                                  <a:rPr lang="en-US" sz="2200" b="0" i="1" smtClean="0">
                                    <a:latin typeface="Cambria Math" panose="02040503050406030204" pitchFamily="18" charset="0"/>
                                    <a:sym typeface="Wingdings" panose="05000000000000000000" pitchFamily="2" charset="2"/>
                                  </a:rPr>
                                  <m:t>𝑘</m:t>
                                </m:r>
                              </m:sub>
                            </m:sSub>
                            <m:d>
                              <m:dPr>
                                <m:ctrlPr>
                                  <a:rPr lang="en-US" sz="2200" b="0" i="1" smtClean="0">
                                    <a:latin typeface="Cambria Math" panose="02040503050406030204" pitchFamily="18" charset="0"/>
                                    <a:sym typeface="Wingdings" panose="05000000000000000000" pitchFamily="2" charset="2"/>
                                  </a:rPr>
                                </m:ctrlPr>
                              </m:dPr>
                              <m:e>
                                <m:sSub>
                                  <m:sSubPr>
                                    <m:ctrlPr>
                                      <a:rPr lang="en-US" sz="2200" b="0" i="1" smtClean="0">
                                        <a:latin typeface="Cambria Math" panose="02040503050406030204" pitchFamily="18" charset="0"/>
                                        <a:sym typeface="Wingdings" panose="05000000000000000000" pitchFamily="2" charset="2"/>
                                      </a:rPr>
                                    </m:ctrlPr>
                                  </m:sSubPr>
                                  <m:e>
                                    <m:r>
                                      <a:rPr lang="en-US" sz="2200" b="0" i="1" smtClean="0">
                                        <a:latin typeface="Cambria Math" panose="02040503050406030204" pitchFamily="18" charset="0"/>
                                        <a:ea typeface="Cambria Math" panose="02040503050406030204" pitchFamily="18" charset="0"/>
                                        <a:sym typeface="Wingdings" panose="05000000000000000000" pitchFamily="2" charset="2"/>
                                      </a:rPr>
                                      <m:t>𝛿</m:t>
                                    </m:r>
                                  </m:e>
                                  <m:sub>
                                    <m:r>
                                      <a:rPr lang="en-US" sz="2200" b="0" i="1" smtClean="0">
                                        <a:latin typeface="Cambria Math" panose="02040503050406030204" pitchFamily="18" charset="0"/>
                                        <a:sym typeface="Wingdings" panose="05000000000000000000" pitchFamily="2" charset="2"/>
                                      </a:rPr>
                                      <m:t>1</m:t>
                                    </m:r>
                                  </m:sub>
                                </m:sSub>
                              </m:e>
                            </m:d>
                            <m:r>
                              <a:rPr lang="en-US" sz="2200" b="0" i="1" smtClean="0">
                                <a:latin typeface="Cambria Math" panose="02040503050406030204" pitchFamily="18" charset="0"/>
                                <a:sym typeface="Wingdings" panose="05000000000000000000" pitchFamily="2" charset="2"/>
                              </a:rPr>
                              <m:t>,</m:t>
                            </m:r>
                            <m:sSub>
                              <m:sSubPr>
                                <m:ctrlPr>
                                  <a:rPr lang="en-US" sz="2200" i="1">
                                    <a:latin typeface="Cambria Math" panose="02040503050406030204" pitchFamily="18" charset="0"/>
                                    <a:sym typeface="Wingdings" panose="05000000000000000000" pitchFamily="2" charset="2"/>
                                  </a:rPr>
                                </m:ctrlPr>
                              </m:sSubPr>
                              <m:e>
                                <m:r>
                                  <a:rPr lang="en-US" sz="2200" b="1" i="1">
                                    <a:latin typeface="Cambria Math" panose="02040503050406030204" pitchFamily="18" charset="0"/>
                                    <a:sym typeface="Wingdings" panose="05000000000000000000" pitchFamily="2" charset="2"/>
                                  </a:rPr>
                                  <m:t>𝒖</m:t>
                                </m:r>
                              </m:e>
                              <m:sub>
                                <m:r>
                                  <a:rPr lang="en-US" sz="2200" b="0" i="1" smtClean="0">
                                    <a:latin typeface="Cambria Math" panose="02040503050406030204" pitchFamily="18" charset="0"/>
                                    <a:sym typeface="Wingdings" panose="05000000000000000000" pitchFamily="2" charset="2"/>
                                  </a:rPr>
                                  <m:t>2</m:t>
                                </m:r>
                                <m:r>
                                  <a:rPr lang="en-US" sz="2200" i="1">
                                    <a:latin typeface="Cambria Math" panose="02040503050406030204" pitchFamily="18" charset="0"/>
                                    <a:sym typeface="Wingdings" panose="05000000000000000000" pitchFamily="2" charset="2"/>
                                  </a:rPr>
                                  <m:t>,</m:t>
                                </m:r>
                                <m:r>
                                  <a:rPr lang="en-US" sz="2200" i="1">
                                    <a:latin typeface="Cambria Math" panose="02040503050406030204" pitchFamily="18" charset="0"/>
                                    <a:sym typeface="Wingdings" panose="05000000000000000000" pitchFamily="2" charset="2"/>
                                  </a:rPr>
                                  <m:t>𝑘</m:t>
                                </m:r>
                              </m:sub>
                            </m:sSub>
                            <m:d>
                              <m:dPr>
                                <m:ctrlPr>
                                  <a:rPr lang="en-US" sz="2200" i="1">
                                    <a:latin typeface="Cambria Math" panose="02040503050406030204" pitchFamily="18" charset="0"/>
                                    <a:sym typeface="Wingdings" panose="05000000000000000000" pitchFamily="2" charset="2"/>
                                  </a:rPr>
                                </m:ctrlPr>
                              </m:dPr>
                              <m:e>
                                <m:sSub>
                                  <m:sSubPr>
                                    <m:ctrlPr>
                                      <a:rPr lang="en-US" sz="2200" i="1">
                                        <a:latin typeface="Cambria Math" panose="02040503050406030204" pitchFamily="18" charset="0"/>
                                        <a:sym typeface="Wingdings" panose="05000000000000000000" pitchFamily="2" charset="2"/>
                                      </a:rPr>
                                    </m:ctrlPr>
                                  </m:sSubPr>
                                  <m:e>
                                    <m:r>
                                      <a:rPr lang="en-US" sz="2200" i="1">
                                        <a:latin typeface="Cambria Math" panose="02040503050406030204" pitchFamily="18" charset="0"/>
                                        <a:ea typeface="Cambria Math" panose="02040503050406030204" pitchFamily="18" charset="0"/>
                                        <a:sym typeface="Wingdings" panose="05000000000000000000" pitchFamily="2" charset="2"/>
                                      </a:rPr>
                                      <m:t>𝛿</m:t>
                                    </m:r>
                                  </m:e>
                                  <m:sub>
                                    <m:r>
                                      <a:rPr lang="en-US" sz="2200" b="0" i="1" smtClean="0">
                                        <a:latin typeface="Cambria Math" panose="02040503050406030204" pitchFamily="18" charset="0"/>
                                        <a:ea typeface="Cambria Math" panose="02040503050406030204" pitchFamily="18" charset="0"/>
                                        <a:sym typeface="Wingdings" panose="05000000000000000000" pitchFamily="2" charset="2"/>
                                      </a:rPr>
                                      <m:t>2</m:t>
                                    </m:r>
                                  </m:sub>
                                </m:sSub>
                              </m:e>
                            </m:d>
                          </m:e>
                        </m:d>
                      </m:e>
                      <m:sup>
                        <m:r>
                          <a:rPr lang="en-US" sz="2200" b="0" i="1" smtClean="0">
                            <a:latin typeface="Cambria Math" panose="02040503050406030204" pitchFamily="18" charset="0"/>
                            <a:sym typeface="Wingdings" panose="05000000000000000000" pitchFamily="2" charset="2"/>
                          </a:rPr>
                          <m:t>𝑇</m:t>
                        </m:r>
                      </m:sup>
                    </m:sSup>
                  </m:oMath>
                </a14:m>
                <a:r>
                  <a:rPr lang="en-US" sz="2200" dirty="0">
                    <a:sym typeface="Wingdings" panose="05000000000000000000" pitchFamily="2" charset="2"/>
                  </a:rPr>
                  <a:t>to </a:t>
                </a:r>
                <a14:m>
                  <m:oMath xmlns:m="http://schemas.openxmlformats.org/officeDocument/2006/math">
                    <m:sSub>
                      <m:sSubPr>
                        <m:ctrlPr>
                          <a:rPr lang="en-US" sz="2200" i="1">
                            <a:latin typeface="Cambria Math" panose="02040503050406030204" pitchFamily="18" charset="0"/>
                            <a:sym typeface="Wingdings" panose="05000000000000000000" pitchFamily="2" charset="2"/>
                          </a:rPr>
                        </m:ctrlPr>
                      </m:sSubPr>
                      <m:e>
                        <m:r>
                          <a:rPr lang="en-US" sz="2200" b="1" i="1">
                            <a:latin typeface="Cambria Math" panose="02040503050406030204" pitchFamily="18" charset="0"/>
                            <a:sym typeface="Wingdings" panose="05000000000000000000" pitchFamily="2" charset="2"/>
                          </a:rPr>
                          <m:t>𝒚</m:t>
                        </m:r>
                      </m:e>
                      <m:sub>
                        <m:r>
                          <a:rPr lang="en-US" sz="2200" b="0" i="1" smtClean="0">
                            <a:latin typeface="Cambria Math" panose="02040503050406030204" pitchFamily="18" charset="0"/>
                            <a:sym typeface="Wingdings" panose="05000000000000000000" pitchFamily="2" charset="2"/>
                          </a:rPr>
                          <m:t>𝑘</m:t>
                        </m:r>
                      </m:sub>
                    </m:sSub>
                  </m:oMath>
                </a14:m>
                <a:endParaRPr lang="en-US" sz="2200" dirty="0">
                  <a:sym typeface="Wingdings" panose="05000000000000000000" pitchFamily="2" charset="2"/>
                </a:endParaRPr>
              </a:p>
              <a:p>
                <a:pPr marL="342900" indent="-342900">
                  <a:buFont typeface="Arial" panose="020B0604020202020204" pitchFamily="34" charset="0"/>
                  <a:buChar char="•"/>
                </a:pPr>
                <a:r>
                  <a:rPr lang="en-US" sz="2200" dirty="0"/>
                  <a:t>Preliminary results indicate that the </a:t>
                </a:r>
                <a:r>
                  <a:rPr lang="en-US" sz="2200" b="1" dirty="0"/>
                  <a:t>new DMD approach </a:t>
                </a:r>
                <a:r>
                  <a:rPr lang="en-US" sz="2200" dirty="0"/>
                  <a:t>is </a:t>
                </a:r>
                <a:r>
                  <a:rPr lang="en-US" sz="2200" b="1" dirty="0"/>
                  <a:t>more accurate </a:t>
                </a:r>
                <a:r>
                  <a:rPr lang="en-US" sz="2200" dirty="0"/>
                  <a:t>than lumped mass GMM approach and around </a:t>
                </a:r>
                <a:r>
                  <a:rPr lang="en-US" sz="2200" b="1" dirty="0"/>
                  <a:t>20</a:t>
                </a:r>
                <a14:m>
                  <m:oMath xmlns:m="http://schemas.openxmlformats.org/officeDocument/2006/math">
                    <m:r>
                      <a:rPr lang="en-US" sz="2200" b="1" i="1" smtClean="0">
                        <a:latin typeface="Cambria Math" panose="02040503050406030204" pitchFamily="18" charset="0"/>
                        <a:ea typeface="Cambria Math" panose="02040503050406030204" pitchFamily="18" charset="0"/>
                      </a:rPr>
                      <m:t>×</m:t>
                    </m:r>
                  </m:oMath>
                </a14:m>
                <a:r>
                  <a:rPr lang="en-US" sz="2200" b="1" dirty="0"/>
                  <a:t> times cheaper </a:t>
                </a:r>
                <a:r>
                  <a:rPr lang="en-US" sz="2200" dirty="0"/>
                  <a:t>than a consistent mass GMM approach (Figure 11)</a:t>
                </a:r>
              </a:p>
            </p:txBody>
          </p:sp>
        </mc:Choice>
        <mc:Fallback xmlns="">
          <p:sp>
            <p:nvSpPr>
              <p:cNvPr id="156" name="TextBox 155">
                <a:extLst>
                  <a:ext uri="{FF2B5EF4-FFF2-40B4-BE49-F238E27FC236}">
                    <a16:creationId xmlns:a16="http://schemas.microsoft.com/office/drawing/2014/main" id="{2FEE2CA5-5991-297A-81FC-7DCA894BD6C2}"/>
                  </a:ext>
                </a:extLst>
              </p:cNvPr>
              <p:cNvSpPr txBox="1">
                <a:spLocks noRot="1" noChangeAspect="1" noMove="1" noResize="1" noEditPoints="1" noAdjustHandles="1" noChangeArrowheads="1" noChangeShapeType="1" noTextEdit="1"/>
              </p:cNvSpPr>
              <p:nvPr/>
            </p:nvSpPr>
            <p:spPr>
              <a:xfrm>
                <a:off x="30061785" y="22539893"/>
                <a:ext cx="6645940" cy="3374514"/>
              </a:xfrm>
              <a:prstGeom prst="rect">
                <a:avLst/>
              </a:prstGeom>
              <a:blipFill>
                <a:blip r:embed="rId57"/>
                <a:stretch>
                  <a:fillRect l="-1008" b="-2708"/>
                </a:stretch>
              </a:blipFill>
              <a:ln>
                <a:noFill/>
              </a:ln>
            </p:spPr>
            <p:txBody>
              <a:bodyPr/>
              <a:lstStyle/>
              <a:p>
                <a:r>
                  <a:rPr lang="en-US">
                    <a:noFill/>
                  </a:rPr>
                  <a:t> </a:t>
                </a:r>
              </a:p>
            </p:txBody>
          </p:sp>
        </mc:Fallback>
      </mc:AlternateContent>
      <p:sp>
        <p:nvSpPr>
          <p:cNvPr id="160" name="TextBox 159">
            <a:extLst>
              <a:ext uri="{FF2B5EF4-FFF2-40B4-BE49-F238E27FC236}">
                <a16:creationId xmlns:a16="http://schemas.microsoft.com/office/drawing/2014/main" id="{52C40C21-F06F-627A-D6BD-5839DDD2E954}"/>
              </a:ext>
            </a:extLst>
          </p:cNvPr>
          <p:cNvSpPr txBox="1"/>
          <p:nvPr/>
        </p:nvSpPr>
        <p:spPr>
          <a:xfrm>
            <a:off x="38159991" y="18677128"/>
            <a:ext cx="5275452" cy="369332"/>
          </a:xfrm>
          <a:prstGeom prst="rect">
            <a:avLst/>
          </a:prstGeom>
          <a:noFill/>
        </p:spPr>
        <p:txBody>
          <a:bodyPr wrap="square" rtlCol="0">
            <a:spAutoFit/>
          </a:bodyPr>
          <a:lstStyle/>
          <a:p>
            <a:pPr algn="just"/>
            <a:r>
              <a:rPr lang="en-US" dirty="0">
                <a:solidFill>
                  <a:schemeClr val="tx1"/>
                </a:solidFill>
              </a:rPr>
              <a:t>Figure </a:t>
            </a:r>
            <a:r>
              <a:rPr lang="en-US" dirty="0"/>
              <a:t>10</a:t>
            </a:r>
            <a:r>
              <a:rPr lang="en-US" dirty="0">
                <a:solidFill>
                  <a:schemeClr val="tx1"/>
                </a:solidFill>
              </a:rPr>
              <a:t>. ROM-ROM coupling at final timestep.</a:t>
            </a:r>
            <a:endParaRPr lang="en-US" dirty="0"/>
          </a:p>
        </p:txBody>
      </p:sp>
      <p:sp>
        <p:nvSpPr>
          <p:cNvPr id="13" name="TextBox 12">
            <a:extLst>
              <a:ext uri="{FF2B5EF4-FFF2-40B4-BE49-F238E27FC236}">
                <a16:creationId xmlns:a16="http://schemas.microsoft.com/office/drawing/2014/main" id="{8138BF5A-155C-03FD-0060-D4CF5F265782}"/>
              </a:ext>
            </a:extLst>
          </p:cNvPr>
          <p:cNvSpPr txBox="1"/>
          <p:nvPr/>
        </p:nvSpPr>
        <p:spPr>
          <a:xfrm>
            <a:off x="29638300" y="8342118"/>
            <a:ext cx="21964650" cy="553998"/>
          </a:xfrm>
          <a:prstGeom prst="rect">
            <a:avLst/>
          </a:prstGeom>
          <a:noFill/>
        </p:spPr>
        <p:txBody>
          <a:bodyPr wrap="square">
            <a:spAutoFit/>
          </a:bodyPr>
          <a:lstStyle/>
          <a:p>
            <a:r>
              <a:rPr lang="en-US" sz="3000" b="1" dirty="0">
                <a:solidFill>
                  <a:srgbClr val="0070C0"/>
                </a:solidFill>
              </a:rPr>
              <a:t>Optimization-Based Coupling (OBC)</a:t>
            </a:r>
            <a:r>
              <a:rPr lang="en-US" sz="3000" dirty="0"/>
              <a:t> </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FC39608-C323-0883-EB7E-66FEA93A8AAB}"/>
                  </a:ext>
                </a:extLst>
              </p:cNvPr>
              <p:cNvSpPr txBox="1"/>
              <p:nvPr/>
            </p:nvSpPr>
            <p:spPr>
              <a:xfrm>
                <a:off x="30988599" y="10589062"/>
                <a:ext cx="5898410"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𝐽</m:t>
                          </m:r>
                        </m:e>
                        <m:sub>
                          <m:r>
                            <a:rPr lang="en-US" sz="2400" i="1" smtClean="0">
                              <a:latin typeface="Cambria Math" panose="02040503050406030204" pitchFamily="18" charset="0"/>
                              <a:ea typeface="Cambria Math" panose="02040503050406030204" pitchFamily="18" charset="0"/>
                            </a:rPr>
                            <m:t>𝛿</m:t>
                          </m:r>
                        </m:sub>
                      </m:sSub>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𝑢</m:t>
                              </m:r>
                            </m:e>
                            <m:sub>
                              <m:r>
                                <a:rPr lang="en-US" sz="2400" i="1">
                                  <a:latin typeface="Cambria Math" panose="02040503050406030204" pitchFamily="18" charset="0"/>
                                </a:rPr>
                                <m:t>1</m:t>
                              </m:r>
                            </m:sub>
                            <m:sup>
                              <m:r>
                                <a:rPr lang="en-US" sz="2400" i="1">
                                  <a:latin typeface="Cambria Math" panose="02040503050406030204" pitchFamily="18" charset="0"/>
                                </a:rPr>
                                <m:t>𝑛</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𝑢</m:t>
                              </m:r>
                            </m:e>
                            <m:sub>
                              <m:r>
                                <a:rPr lang="en-US" sz="2400" b="0" i="1" smtClean="0">
                                  <a:latin typeface="Cambria Math" panose="02040503050406030204" pitchFamily="18" charset="0"/>
                                </a:rPr>
                                <m:t>2</m:t>
                              </m:r>
                            </m:sub>
                            <m:sup>
                              <m:r>
                                <a:rPr lang="en-US" sz="2400" i="1">
                                  <a:latin typeface="Cambria Math" panose="02040503050406030204" pitchFamily="18" charset="0"/>
                                </a:rPr>
                                <m:t>𝑛</m:t>
                              </m:r>
                            </m:sup>
                          </m:sSubSup>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𝑔</m:t>
                              </m:r>
                            </m:e>
                            <m:sup>
                              <m:r>
                                <a:rPr lang="en-US" sz="2400" i="1">
                                  <a:latin typeface="Cambria Math" panose="02040503050406030204" pitchFamily="18" charset="0"/>
                                </a:rPr>
                                <m:t>𝑛</m:t>
                              </m:r>
                            </m:sup>
                          </m:sSup>
                        </m:e>
                      </m:d>
                      <m:r>
                        <a:rPr lang="en-US" sz="2400" b="0" i="1" smtClean="0">
                          <a:latin typeface="Cambria Math" panose="02040503050406030204" pitchFamily="18" charset="0"/>
                        </a:rPr>
                        <m:t> :=</m:t>
                      </m:r>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bSup>
                        <m:sSubSupPr>
                          <m:ctrlPr>
                            <a:rPr lang="en-US" sz="2400" i="1">
                              <a:latin typeface="Cambria Math" panose="02040503050406030204" pitchFamily="18" charset="0"/>
                            </a:rPr>
                          </m:ctrlPr>
                        </m:sSubSupPr>
                        <m:e>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𝑢</m:t>
                              </m:r>
                            </m:e>
                            <m:sub>
                              <m:r>
                                <a:rPr lang="en-US" sz="2400" i="1">
                                  <a:latin typeface="Cambria Math" panose="02040503050406030204" pitchFamily="18" charset="0"/>
                                </a:rPr>
                                <m:t>1</m:t>
                              </m:r>
                            </m:sub>
                            <m:sup>
                              <m:r>
                                <a:rPr lang="en-US" sz="2400" i="1">
                                  <a:latin typeface="Cambria Math" panose="02040503050406030204" pitchFamily="18" charset="0"/>
                                </a:rPr>
                                <m:t>𝑛</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𝑢</m:t>
                              </m:r>
                            </m:e>
                            <m:sub>
                              <m:r>
                                <a:rPr lang="en-US" sz="2400" i="1">
                                  <a:latin typeface="Cambria Math" panose="02040503050406030204" pitchFamily="18" charset="0"/>
                                </a:rPr>
                                <m:t>2</m:t>
                              </m:r>
                            </m:sub>
                            <m:sup>
                              <m:r>
                                <a:rPr lang="en-US" sz="2400" i="1">
                                  <a:latin typeface="Cambria Math" panose="02040503050406030204" pitchFamily="18" charset="0"/>
                                </a:rPr>
                                <m:t>𝑛</m:t>
                              </m:r>
                            </m:sup>
                          </m:sSubSup>
                          <m:r>
                            <a:rPr lang="en-US" sz="2400" i="1">
                              <a:latin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Γ</m:t>
                          </m:r>
                        </m:sub>
                        <m:sup>
                          <m:r>
                            <a:rPr lang="en-US" sz="2400" i="1">
                              <a:latin typeface="Cambria Math" panose="02040503050406030204" pitchFamily="18" charset="0"/>
                            </a:rPr>
                            <m:t>2</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ea typeface="Cambria Math" panose="02040503050406030204" pitchFamily="18" charset="0"/>
                        </a:rPr>
                        <m:t>𝛿</m:t>
                      </m:r>
                      <m:sSubSup>
                        <m:sSubSupPr>
                          <m:ctrlPr>
                            <a:rPr lang="en-US" sz="2400" i="1">
                              <a:latin typeface="Cambria Math" panose="02040503050406030204" pitchFamily="18" charset="0"/>
                            </a:rPr>
                          </m:ctrlPr>
                        </m:sSubSupPr>
                        <m:e>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𝑔</m:t>
                              </m:r>
                            </m:e>
                            <m:sup>
                              <m:r>
                                <a:rPr lang="en-US" sz="2400" i="1">
                                  <a:latin typeface="Cambria Math" panose="02040503050406030204" pitchFamily="18" charset="0"/>
                                </a:rPr>
                                <m:t>𝑛</m:t>
                              </m:r>
                            </m:sup>
                          </m:sSup>
                          <m:r>
                            <a:rPr lang="en-US" sz="2400" i="1">
                              <a:latin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Γ</m:t>
                          </m:r>
                        </m:sub>
                        <m:sup>
                          <m:r>
                            <a:rPr lang="en-US" sz="2400" i="1">
                              <a:latin typeface="Cambria Math" panose="02040503050406030204" pitchFamily="18" charset="0"/>
                            </a:rPr>
                            <m:t>2</m:t>
                          </m:r>
                        </m:sup>
                      </m:sSubSup>
                    </m:oMath>
                  </m:oMathPara>
                </a14:m>
                <a:endParaRPr lang="en-US" sz="2400" dirty="0"/>
              </a:p>
            </p:txBody>
          </p:sp>
        </mc:Choice>
        <mc:Fallback xmlns="">
          <p:sp>
            <p:nvSpPr>
              <p:cNvPr id="42" name="TextBox 41">
                <a:extLst>
                  <a:ext uri="{FF2B5EF4-FFF2-40B4-BE49-F238E27FC236}">
                    <a16:creationId xmlns:a16="http://schemas.microsoft.com/office/drawing/2014/main" id="{BFC39608-C323-0883-EB7E-66FEA93A8AAB}"/>
                  </a:ext>
                </a:extLst>
              </p:cNvPr>
              <p:cNvSpPr txBox="1">
                <a:spLocks noRot="1" noChangeAspect="1" noMove="1" noResize="1" noEditPoints="1" noAdjustHandles="1" noChangeArrowheads="1" noChangeShapeType="1" noTextEdit="1"/>
              </p:cNvSpPr>
              <p:nvPr/>
            </p:nvSpPr>
            <p:spPr>
              <a:xfrm>
                <a:off x="30988599" y="10589062"/>
                <a:ext cx="5898410" cy="691471"/>
              </a:xfrm>
              <a:prstGeom prst="rect">
                <a:avLst/>
              </a:prstGeom>
              <a:blipFill>
                <a:blip r:embed="rId5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C98D2F5-49A5-E271-15B9-12F28DB07B7B}"/>
                  </a:ext>
                </a:extLst>
              </p:cNvPr>
              <p:cNvSpPr txBox="1"/>
              <p:nvPr/>
            </p:nvSpPr>
            <p:spPr>
              <a:xfrm>
                <a:off x="29750047" y="10058003"/>
                <a:ext cx="10351677" cy="461858"/>
              </a:xfrm>
              <a:prstGeom prst="rect">
                <a:avLst/>
              </a:prstGeom>
              <a:noFill/>
            </p:spPr>
            <p:txBody>
              <a:bodyPr wrap="square" rtlCol="0">
                <a:spAutoFit/>
              </a:bodyPr>
              <a:lstStyle/>
              <a:p>
                <a:pPr marL="342900" indent="-342900">
                  <a:buFont typeface="Arial" panose="020B0604020202020204" pitchFamily="34" charset="0"/>
                  <a:buChar char="•"/>
                </a:pPr>
                <a:r>
                  <a:rPr lang="en-US" sz="2400" dirty="0"/>
                  <a:t>In each time-step, find </a:t>
                </a:r>
                <a14:m>
                  <m:oMath xmlns:m="http://schemas.openxmlformats.org/officeDocument/2006/math">
                    <m:d>
                      <m:dPr>
                        <m:ctrlPr>
                          <a:rPr lang="en-US" sz="2400" i="1" smtClean="0">
                            <a:latin typeface="Cambria Math" panose="02040503050406030204" pitchFamily="18" charset="0"/>
                          </a:rPr>
                        </m:ctrlPr>
                      </m:dPr>
                      <m:e>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𝑢</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𝑢</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𝑛</m:t>
                            </m:r>
                          </m:sup>
                        </m:sSub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𝑛</m:t>
                            </m:r>
                          </m:sup>
                        </m:sSup>
                      </m:e>
                    </m:d>
                    <m:r>
                      <a:rPr lang="en-US" sz="2400" i="1" smtClean="0">
                        <a:latin typeface="Cambria Math" panose="02040503050406030204" pitchFamily="18" charset="0"/>
                        <a:ea typeface="Cambria Math" panose="02040503050406030204" pitchFamily="18" charset="0"/>
                      </a:rPr>
                      <m:t>∈</m:t>
                    </m:r>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sSubSup>
                    <m:r>
                      <a:rPr lang="en-US" sz="2400" i="1" smtClean="0">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𝑛</m:t>
                        </m:r>
                      </m:sup>
                    </m:sSubSup>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𝐿</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Γ</m:t>
                    </m:r>
                    <m:r>
                      <a:rPr lang="en-US" sz="2400" b="0" i="1" smtClean="0">
                        <a:latin typeface="Cambria Math" panose="02040503050406030204" pitchFamily="18" charset="0"/>
                        <a:ea typeface="Cambria Math" panose="02040503050406030204" pitchFamily="18" charset="0"/>
                      </a:rPr>
                      <m:t>)</m:t>
                    </m:r>
                  </m:oMath>
                </a14:m>
                <a:r>
                  <a:rPr lang="en-US" sz="2400" dirty="0"/>
                  <a:t> that </a:t>
                </a:r>
                <a:r>
                  <a:rPr lang="en-US" sz="2400" b="1" dirty="0"/>
                  <a:t>minimizes</a:t>
                </a:r>
                <a:r>
                  <a:rPr lang="en-US" sz="2400" dirty="0"/>
                  <a:t> </a:t>
                </a:r>
              </a:p>
            </p:txBody>
          </p:sp>
        </mc:Choice>
        <mc:Fallback xmlns="">
          <p:sp>
            <p:nvSpPr>
              <p:cNvPr id="50" name="TextBox 49">
                <a:extLst>
                  <a:ext uri="{FF2B5EF4-FFF2-40B4-BE49-F238E27FC236}">
                    <a16:creationId xmlns:a16="http://schemas.microsoft.com/office/drawing/2014/main" id="{2C98D2F5-49A5-E271-15B9-12F28DB07B7B}"/>
                  </a:ext>
                </a:extLst>
              </p:cNvPr>
              <p:cNvSpPr txBox="1">
                <a:spLocks noRot="1" noChangeAspect="1" noMove="1" noResize="1" noEditPoints="1" noAdjustHandles="1" noChangeArrowheads="1" noChangeShapeType="1" noTextEdit="1"/>
              </p:cNvSpPr>
              <p:nvPr/>
            </p:nvSpPr>
            <p:spPr>
              <a:xfrm>
                <a:off x="29750047" y="10058003"/>
                <a:ext cx="10351677" cy="461858"/>
              </a:xfrm>
              <a:prstGeom prst="rect">
                <a:avLst/>
              </a:prstGeom>
              <a:blipFill>
                <a:blip r:embed="rId59"/>
                <a:stretch>
                  <a:fillRect l="-766" t="-10526" b="-28947"/>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41926CA3-7BD5-09EE-E7A0-41F48B7AEE0D}"/>
              </a:ext>
            </a:extLst>
          </p:cNvPr>
          <p:cNvSpPr txBox="1"/>
          <p:nvPr/>
        </p:nvSpPr>
        <p:spPr>
          <a:xfrm>
            <a:off x="30140017" y="11359968"/>
            <a:ext cx="5357089" cy="461665"/>
          </a:xfrm>
          <a:prstGeom prst="rect">
            <a:avLst/>
          </a:prstGeom>
          <a:noFill/>
        </p:spPr>
        <p:txBody>
          <a:bodyPr wrap="square" rtlCol="0">
            <a:spAutoFit/>
          </a:bodyPr>
          <a:lstStyle/>
          <a:p>
            <a:r>
              <a:rPr lang="en-US" sz="2400" dirty="0"/>
              <a:t>subject to</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23946F9-ACF6-4C6D-B509-6493D51D1E5E}"/>
                  </a:ext>
                </a:extLst>
              </p:cNvPr>
              <p:cNvSpPr txBox="1"/>
              <p:nvPr/>
            </p:nvSpPr>
            <p:spPr>
              <a:xfrm>
                <a:off x="30241330" y="11916238"/>
                <a:ext cx="10204204" cy="615810"/>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m:rPr>
                            <m:sty m:val="p"/>
                          </m:rPr>
                          <a:rPr lang="el-GR" sz="240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𝑡</m:t>
                        </m:r>
                      </m:den>
                    </m:f>
                    <m:d>
                      <m:dPr>
                        <m:ctrlPr>
                          <a:rPr lang="en-US" sz="2400" i="1" smtClean="0">
                            <a:latin typeface="Cambria Math" panose="02040503050406030204" pitchFamily="18" charset="0"/>
                          </a:rPr>
                        </m:ctrlPr>
                      </m:dPr>
                      <m:e>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𝑢</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𝑢</m:t>
                            </m:r>
                          </m:e>
                          <m:sub>
                            <m:r>
                              <a:rPr lang="en-US" sz="2400" i="1">
                                <a:latin typeface="Cambria Math" panose="02040503050406030204" pitchFamily="18" charset="0"/>
                              </a:rPr>
                              <m:t>𝑖</m:t>
                            </m:r>
                          </m:sub>
                          <m:sup>
                            <m:r>
                              <a:rPr lang="en-US" sz="2400" i="1">
                                <a:latin typeface="Cambria Math" panose="02040503050406030204" pitchFamily="18" charset="0"/>
                              </a:rPr>
                              <m:t>𝑛</m:t>
                            </m:r>
                            <m:r>
                              <a:rPr lang="en-US" sz="2400" b="0" i="1" smtClean="0">
                                <a:latin typeface="Cambria Math" panose="02040503050406030204" pitchFamily="18" charset="0"/>
                              </a:rPr>
                              <m:t>−1</m:t>
                            </m:r>
                          </m:sup>
                        </m:sSubSup>
                        <m:r>
                          <a:rPr lang="en-US" sz="2400" b="0" i="1" smtClean="0">
                            <a:latin typeface="Cambria Math" panose="02040503050406030204" pitchFamily="18" charset="0"/>
                          </a:rPr>
                          <m:t>,</m:t>
                        </m:r>
                        <m:r>
                          <a:rPr lang="en-US" sz="2400" b="0" i="1" smtClean="0">
                            <a:latin typeface="Cambria Math" panose="02040503050406030204" pitchFamily="18" charset="0"/>
                          </a:rPr>
                          <m:t>𝑣</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𝑢</m:t>
                                </m:r>
                              </m:e>
                              <m:sub>
                                <m:r>
                                  <a:rPr lang="en-US" sz="2400" i="1">
                                    <a:latin typeface="Cambria Math" panose="02040503050406030204" pitchFamily="18" charset="0"/>
                                  </a:rPr>
                                  <m:t>𝑖</m:t>
                                </m:r>
                              </m:sub>
                              <m:sup>
                                <m:r>
                                  <a:rPr lang="en-US" sz="2400" i="1">
                                    <a:latin typeface="Cambria Math" panose="02040503050406030204" pitchFamily="18" charset="0"/>
                                  </a:rPr>
                                  <m:t>𝑛</m:t>
                                </m:r>
                              </m:sup>
                            </m:sSubSup>
                          </m:e>
                        </m:d>
                        <m:r>
                          <a:rPr lang="en-US" sz="2400" b="0" i="1" smtClean="0">
                            <a:latin typeface="Cambria Math" panose="02040503050406030204" pitchFamily="18" charset="0"/>
                          </a:rPr>
                          <m:t>,</m:t>
                        </m:r>
                        <m:r>
                          <m:rPr>
                            <m:sty m:val="p"/>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𝑣</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𝑓</m:t>
                            </m:r>
                          </m:e>
                          <m:sub>
                            <m:r>
                              <a:rPr lang="en-US" sz="2400" i="1">
                                <a:latin typeface="Cambria Math" panose="02040503050406030204" pitchFamily="18" charset="0"/>
                              </a:rPr>
                              <m:t>𝑖</m:t>
                            </m:r>
                          </m:sub>
                          <m:sup>
                            <m:r>
                              <a:rPr lang="en-US" sz="2400" i="1">
                                <a:latin typeface="Cambria Math" panose="02040503050406030204" pitchFamily="18" charset="0"/>
                              </a:rPr>
                              <m:t>𝑛</m:t>
                            </m:r>
                          </m:sup>
                        </m:sSubSup>
                        <m:r>
                          <a:rPr lang="en-US" sz="2400" b="0" i="1" smtClean="0">
                            <a:latin typeface="Cambria Math" panose="02040503050406030204" pitchFamily="18" charset="0"/>
                          </a:rPr>
                          <m:t>,</m:t>
                        </m:r>
                        <m:r>
                          <a:rPr lang="en-US" sz="2400" b="0" i="1" smtClean="0">
                            <a:latin typeface="Cambria Math" panose="02040503050406030204" pitchFamily="18" charset="0"/>
                          </a:rPr>
                          <m:t>𝑣</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m:t>
                        </m:r>
                      </m:e>
                      <m:sup>
                        <m:r>
                          <a:rPr lang="en-US" sz="2400" b="0" i="1" smtClean="0">
                            <a:latin typeface="Cambria Math" panose="02040503050406030204" pitchFamily="18" charset="0"/>
                          </a:rPr>
                          <m:t>𝑖</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e>
                      <m:sub>
                        <m:r>
                          <m:rPr>
                            <m:sty m:val="p"/>
                          </m:rPr>
                          <a:rPr lang="el-GR" sz="2400" i="1">
                            <a:latin typeface="Cambria Math" panose="02040503050406030204" pitchFamily="18" charset="0"/>
                            <a:ea typeface="Cambria Math" panose="02040503050406030204" pitchFamily="18" charset="0"/>
                          </a:rPr>
                          <m:t>Γ</m:t>
                        </m:r>
                      </m:sub>
                    </m:sSub>
                  </m:oMath>
                </a14:m>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𝑣</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=1,2</m:t>
                    </m:r>
                  </m:oMath>
                </a14:m>
                <a:endParaRPr lang="en-US" sz="2400" dirty="0"/>
              </a:p>
            </p:txBody>
          </p:sp>
        </mc:Choice>
        <mc:Fallback xmlns="">
          <p:sp>
            <p:nvSpPr>
              <p:cNvPr id="66" name="TextBox 65">
                <a:extLst>
                  <a:ext uri="{FF2B5EF4-FFF2-40B4-BE49-F238E27FC236}">
                    <a16:creationId xmlns:a16="http://schemas.microsoft.com/office/drawing/2014/main" id="{123946F9-ACF6-4C6D-B509-6493D51D1E5E}"/>
                  </a:ext>
                </a:extLst>
              </p:cNvPr>
              <p:cNvSpPr txBox="1">
                <a:spLocks noRot="1" noChangeAspect="1" noMove="1" noResize="1" noEditPoints="1" noAdjustHandles="1" noChangeArrowheads="1" noChangeShapeType="1" noTextEdit="1"/>
              </p:cNvSpPr>
              <p:nvPr/>
            </p:nvSpPr>
            <p:spPr>
              <a:xfrm>
                <a:off x="30241330" y="11916238"/>
                <a:ext cx="10204204" cy="615810"/>
              </a:xfrm>
              <a:prstGeom prst="rect">
                <a:avLst/>
              </a:prstGeom>
              <a:blipFill>
                <a:blip r:embed="rId60"/>
                <a:stretch>
                  <a:fillRect b="-9901"/>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1EABDC2D-E5CE-0730-A49B-F68C641BE21F}"/>
              </a:ext>
            </a:extLst>
          </p:cNvPr>
          <p:cNvSpPr txBox="1"/>
          <p:nvPr/>
        </p:nvSpPr>
        <p:spPr>
          <a:xfrm>
            <a:off x="37181899" y="10719307"/>
            <a:ext cx="526106" cy="461665"/>
          </a:xfrm>
          <a:prstGeom prst="rect">
            <a:avLst/>
          </a:prstGeom>
          <a:noFill/>
        </p:spPr>
        <p:txBody>
          <a:bodyPr wrap="none" rtlCol="0">
            <a:spAutoFit/>
          </a:bodyPr>
          <a:lstStyle/>
          <a:p>
            <a:r>
              <a:rPr lang="en-US" sz="2400" dirty="0"/>
              <a:t>(6)</a:t>
            </a:r>
          </a:p>
        </p:txBody>
      </p:sp>
      <p:sp>
        <p:nvSpPr>
          <p:cNvPr id="75" name="TextBox 74">
            <a:extLst>
              <a:ext uri="{FF2B5EF4-FFF2-40B4-BE49-F238E27FC236}">
                <a16:creationId xmlns:a16="http://schemas.microsoft.com/office/drawing/2014/main" id="{FD6C6941-A06A-A66D-BAAD-DAA66C562E98}"/>
              </a:ext>
            </a:extLst>
          </p:cNvPr>
          <p:cNvSpPr txBox="1"/>
          <p:nvPr/>
        </p:nvSpPr>
        <p:spPr>
          <a:xfrm>
            <a:off x="40476389" y="11977770"/>
            <a:ext cx="526106" cy="461665"/>
          </a:xfrm>
          <a:prstGeom prst="rect">
            <a:avLst/>
          </a:prstGeom>
          <a:noFill/>
        </p:spPr>
        <p:txBody>
          <a:bodyPr wrap="none" rtlCol="0">
            <a:spAutoFit/>
          </a:bodyPr>
          <a:lstStyle/>
          <a:p>
            <a:r>
              <a:rPr lang="en-US" sz="2400" dirty="0"/>
              <a:t>(7)</a:t>
            </a:r>
          </a:p>
        </p:txBody>
      </p:sp>
      <p:sp>
        <p:nvSpPr>
          <p:cNvPr id="95" name="TextBox 94">
            <a:extLst>
              <a:ext uri="{FF2B5EF4-FFF2-40B4-BE49-F238E27FC236}">
                <a16:creationId xmlns:a16="http://schemas.microsoft.com/office/drawing/2014/main" id="{1DD1DCB7-DEB5-447C-593A-63B0B3B792BD}"/>
              </a:ext>
            </a:extLst>
          </p:cNvPr>
          <p:cNvSpPr txBox="1"/>
          <p:nvPr/>
        </p:nvSpPr>
        <p:spPr>
          <a:xfrm>
            <a:off x="30076251" y="13487492"/>
            <a:ext cx="25820914" cy="1200329"/>
          </a:xfrm>
          <a:prstGeom prst="rect">
            <a:avLst/>
          </a:prstGeom>
          <a:noFill/>
        </p:spPr>
        <p:txBody>
          <a:bodyPr wrap="square">
            <a:spAutoFit/>
          </a:bodyPr>
          <a:lstStyle/>
          <a:p>
            <a:pPr marL="342900" indent="-342900">
              <a:buFont typeface="Arial" panose="020B0604020202020204" pitchFamily="34" charset="0"/>
              <a:buChar char="•"/>
            </a:pPr>
            <a:endParaRPr lang="en-US" sz="2400" dirty="0"/>
          </a:p>
          <a:p>
            <a:r>
              <a:rPr lang="en-US" sz="2400" dirty="0"/>
              <a:t>and solve the optimality conditions with gradient descent and a reduced space algorithm</a:t>
            </a:r>
          </a:p>
          <a:p>
            <a:endParaRPr lang="en-US" sz="2400" dirty="0"/>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7DA7FB10-FB75-9287-A006-7323575D8088}"/>
                  </a:ext>
                </a:extLst>
              </p:cNvPr>
              <p:cNvSpPr txBox="1"/>
              <p:nvPr/>
            </p:nvSpPr>
            <p:spPr>
              <a:xfrm>
                <a:off x="30048523" y="13238246"/>
                <a:ext cx="12845183" cy="504241"/>
              </a:xfrm>
              <a:prstGeom prst="rect">
                <a:avLst/>
              </a:prstGeom>
              <a:noFill/>
            </p:spPr>
            <p:txBody>
              <a:bodyPr wrap="none" lIns="0" tIns="0" rIns="0" bIns="0" rtlCol="0">
                <a:spAutoFit/>
              </a:bodyPr>
              <a:lstStyle/>
              <a:p>
                <a14:m>
                  <m:oMath xmlns:m="http://schemas.openxmlformats.org/officeDocument/2006/math">
                    <m:r>
                      <a:rPr lang="en-US" sz="2200" i="1" smtClean="0">
                        <a:latin typeface="Cambria Math" panose="02040503050406030204" pitchFamily="18" charset="0"/>
                        <a:ea typeface="Cambria Math" panose="02040503050406030204" pitchFamily="18" charset="0"/>
                      </a:rPr>
                      <m:t>ℒ</m:t>
                    </m:r>
                    <m:d>
                      <m:dPr>
                        <m:ctrlPr>
                          <a:rPr lang="en-US" sz="2200" i="1" smtClean="0">
                            <a:latin typeface="Cambria Math" panose="02040503050406030204" pitchFamily="18" charset="0"/>
                            <a:ea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1</m:t>
                            </m:r>
                          </m:sub>
                          <m:sup>
                            <m:r>
                              <a:rPr lang="en-US" sz="2200" i="1">
                                <a:latin typeface="Cambria Math" panose="02040503050406030204" pitchFamily="18" charset="0"/>
                              </a:rPr>
                              <m:t>𝑛</m:t>
                            </m:r>
                          </m:sup>
                        </m:sSubSup>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2</m:t>
                            </m:r>
                          </m:sub>
                          <m:sup>
                            <m:r>
                              <a:rPr lang="en-US" sz="2200" i="1">
                                <a:latin typeface="Cambria Math" panose="02040503050406030204" pitchFamily="18" charset="0"/>
                              </a:rPr>
                              <m:t>𝑛</m:t>
                            </m:r>
                          </m:sup>
                        </m:sSubSup>
                        <m:sSup>
                          <m:sSupPr>
                            <m:ctrlPr>
                              <a:rPr lang="en-US" sz="2200" i="1">
                                <a:latin typeface="Cambria Math" panose="02040503050406030204" pitchFamily="18" charset="0"/>
                              </a:rPr>
                            </m:ctrlPr>
                          </m:sSupPr>
                          <m:e>
                            <m:r>
                              <a:rPr lang="en-US" sz="2200" b="0" i="1" smtClean="0">
                                <a:latin typeface="Cambria Math" panose="02040503050406030204" pitchFamily="18" charset="0"/>
                              </a:rPr>
                              <m:t>,</m:t>
                            </m:r>
                            <m:r>
                              <a:rPr lang="en-US" sz="2200" i="1">
                                <a:latin typeface="Cambria Math" panose="02040503050406030204" pitchFamily="18" charset="0"/>
                              </a:rPr>
                              <m:t>𝑔</m:t>
                            </m:r>
                          </m:e>
                          <m:sup>
                            <m:r>
                              <a:rPr lang="en-US" sz="2200" i="1">
                                <a:latin typeface="Cambria Math" panose="02040503050406030204" pitchFamily="18" charset="0"/>
                              </a:rPr>
                              <m:t>𝑛</m:t>
                            </m:r>
                          </m:sup>
                        </m:sSup>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b="0" i="1" smtClean="0">
                                <a:latin typeface="Cambria Math" panose="02040503050406030204" pitchFamily="18" charset="0"/>
                                <a:ea typeface="Cambria Math" panose="02040503050406030204" pitchFamily="18" charset="0"/>
                              </a:rPr>
                              <m:t>2</m:t>
                            </m:r>
                          </m:sub>
                        </m:sSub>
                      </m:e>
                    </m:d>
                  </m:oMath>
                </a14:m>
                <a:r>
                  <a:rPr lang="en-US" sz="2200" dirty="0"/>
                  <a:t> :=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𝐽</m:t>
                        </m:r>
                      </m:e>
                      <m:sub>
                        <m:r>
                          <a:rPr lang="en-US" sz="2200" i="1">
                            <a:latin typeface="Cambria Math" panose="02040503050406030204" pitchFamily="18" charset="0"/>
                            <a:ea typeface="Cambria Math" panose="02040503050406030204" pitchFamily="18" charset="0"/>
                          </a:rPr>
                          <m:t>𝛿</m:t>
                        </m:r>
                      </m:sub>
                    </m:sSub>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1</m:t>
                            </m:r>
                          </m:sub>
                          <m:sup>
                            <m:r>
                              <a:rPr lang="en-US" sz="2200" i="1">
                                <a:latin typeface="Cambria Math" panose="02040503050406030204" pitchFamily="18" charset="0"/>
                              </a:rPr>
                              <m:t>𝑛</m:t>
                            </m:r>
                          </m:sup>
                        </m:sSubSup>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2</m:t>
                            </m:r>
                          </m:sub>
                          <m:sup>
                            <m:r>
                              <a:rPr lang="en-US" sz="2200" i="1">
                                <a:latin typeface="Cambria Math" panose="02040503050406030204" pitchFamily="18" charset="0"/>
                              </a:rPr>
                              <m:t>𝑛</m:t>
                            </m:r>
                          </m:sup>
                        </m:sSub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𝑔</m:t>
                            </m:r>
                          </m:e>
                          <m:sup>
                            <m:r>
                              <a:rPr lang="en-US" sz="2200" i="1">
                                <a:latin typeface="Cambria Math" panose="02040503050406030204" pitchFamily="18" charset="0"/>
                              </a:rPr>
                              <m:t>𝑛</m:t>
                            </m:r>
                          </m:sup>
                        </m:sSup>
                      </m:e>
                    </m:d>
                  </m:oMath>
                </a14:m>
                <a:r>
                  <a:rPr lang="en-US" sz="2200" dirty="0"/>
                  <a:t>+</a:t>
                </a:r>
                <a14:m>
                  <m:oMath xmlns:m="http://schemas.openxmlformats.org/officeDocument/2006/math">
                    <m:nary>
                      <m:naryPr>
                        <m:chr m:val="∑"/>
                        <m:ctrlPr>
                          <a:rPr lang="en-US" sz="2200" i="1" dirty="0" smtClean="0">
                            <a:latin typeface="Cambria Math" panose="02040503050406030204" pitchFamily="18" charset="0"/>
                          </a:rPr>
                        </m:ctrlPr>
                      </m:naryPr>
                      <m:sub>
                        <m:r>
                          <m:rPr>
                            <m:brk m:alnAt="23"/>
                          </m:rPr>
                          <a:rPr lang="en-US" sz="2200" b="0" i="1" dirty="0" smtClean="0">
                            <a:latin typeface="Cambria Math" panose="02040503050406030204" pitchFamily="18" charset="0"/>
                          </a:rPr>
                          <m:t>𝑖</m:t>
                        </m:r>
                        <m:r>
                          <a:rPr lang="en-US" sz="2200" b="0" i="1" dirty="0" smtClean="0">
                            <a:latin typeface="Cambria Math" panose="02040503050406030204" pitchFamily="18" charset="0"/>
                          </a:rPr>
                          <m:t>=1</m:t>
                        </m:r>
                      </m:sub>
                      <m:sup>
                        <m:r>
                          <a:rPr lang="en-US" sz="2200" b="0" i="1" dirty="0" smtClean="0">
                            <a:latin typeface="Cambria Math" panose="02040503050406030204" pitchFamily="18" charset="0"/>
                          </a:rPr>
                          <m:t>2</m:t>
                        </m:r>
                      </m:sup>
                      <m:e>
                        <m:d>
                          <m:dPr>
                            <m:begChr m:val="["/>
                            <m:endChr m:val="]"/>
                            <m:ctrlPr>
                              <a:rPr lang="en-US" sz="2200" i="1" dirty="0" smtClean="0">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m:rPr>
                                    <m:sty m:val="p"/>
                                  </m:rPr>
                                  <a:rPr lang="el-GR" sz="2200" i="1">
                                    <a:latin typeface="Cambria Math" panose="02040503050406030204" pitchFamily="18" charset="0"/>
                                    <a:ea typeface="Cambria Math" panose="02040503050406030204" pitchFamily="18" charset="0"/>
                                  </a:rPr>
                                  <m:t>Δ</m:t>
                                </m:r>
                                <m:r>
                                  <a:rPr lang="en-US" sz="2200" i="1">
                                    <a:latin typeface="Cambria Math" panose="02040503050406030204" pitchFamily="18" charset="0"/>
                                    <a:ea typeface="Cambria Math" panose="02040503050406030204" pitchFamily="18" charset="0"/>
                                  </a:rPr>
                                  <m:t>𝑡</m:t>
                                </m:r>
                              </m:den>
                            </m:f>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𝑖</m:t>
                                    </m:r>
                                  </m:sub>
                                  <m:sup>
                                    <m:r>
                                      <a:rPr lang="en-US" sz="2200" i="1">
                                        <a:latin typeface="Cambria Math" panose="02040503050406030204" pitchFamily="18" charset="0"/>
                                      </a:rPr>
                                      <m:t>𝑛</m:t>
                                    </m:r>
                                  </m:sup>
                                </m:sSubSup>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𝑖</m:t>
                                    </m:r>
                                  </m:sub>
                                  <m:sup>
                                    <m:r>
                                      <a:rPr lang="en-US" sz="2200" i="1">
                                        <a:latin typeface="Cambria Math" panose="02040503050406030204" pitchFamily="18" charset="0"/>
                                      </a:rPr>
                                      <m:t>𝑛</m:t>
                                    </m:r>
                                    <m:r>
                                      <a:rPr lang="en-US" sz="2200" i="1">
                                        <a:latin typeface="Cambria Math" panose="02040503050406030204" pitchFamily="18" charset="0"/>
                                      </a:rPr>
                                      <m:t>−1</m:t>
                                    </m:r>
                                  </m:sup>
                                </m:sSub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i="1">
                                        <a:latin typeface="Cambria Math" panose="02040503050406030204" pitchFamily="18" charset="0"/>
                                      </a:rPr>
                                      <m:t>𝑖</m:t>
                                    </m:r>
                                  </m:sub>
                                </m:sSub>
                              </m:e>
                            </m:d>
                            <m:r>
                              <a:rPr lang="en-US" sz="2200" i="1">
                                <a:latin typeface="Cambria Math" panose="02040503050406030204" pitchFamily="18" charset="0"/>
                              </a:rPr>
                              <m:t>+</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US" sz="2200" i="1">
                                        <a:latin typeface="Cambria Math" panose="02040503050406030204" pitchFamily="18" charset="0"/>
                                      </a:rPr>
                                      <m:t>𝑖</m:t>
                                    </m:r>
                                  </m:sub>
                                </m:sSub>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𝑢</m:t>
                                        </m:r>
                                      </m:e>
                                      <m:sub>
                                        <m:r>
                                          <a:rPr lang="en-US" sz="2200" i="1">
                                            <a:latin typeface="Cambria Math" panose="02040503050406030204" pitchFamily="18" charset="0"/>
                                          </a:rPr>
                                          <m:t>𝑖</m:t>
                                        </m:r>
                                      </m:sub>
                                      <m:sup>
                                        <m:r>
                                          <a:rPr lang="en-US" sz="2200" i="1">
                                            <a:latin typeface="Cambria Math" panose="02040503050406030204" pitchFamily="18" charset="0"/>
                                          </a:rPr>
                                          <m:t>𝑛</m:t>
                                        </m:r>
                                      </m:sup>
                                    </m:sSubSup>
                                  </m:e>
                                </m:d>
                                <m:r>
                                  <a:rPr lang="en-US" sz="2200" i="1">
                                    <a:latin typeface="Cambria Math" panose="02040503050406030204" pitchFamily="18" charset="0"/>
                                  </a:rPr>
                                  <m:t>,</m:t>
                                </m:r>
                                <m:r>
                                  <m:rPr>
                                    <m:sty m:val="p"/>
                                  </m:rP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i="1">
                                        <a:latin typeface="Cambria Math" panose="02040503050406030204" pitchFamily="18" charset="0"/>
                                      </a:rPr>
                                      <m:t>𝑖</m:t>
                                    </m:r>
                                  </m:sub>
                                </m:sSub>
                              </m:e>
                            </m:d>
                            <m:r>
                              <a:rPr lang="en-US" sz="2200" i="1">
                                <a:latin typeface="Cambria Math" panose="02040503050406030204" pitchFamily="18" charset="0"/>
                              </a:rPr>
                              <m:t>=</m:t>
                            </m:r>
                            <m:d>
                              <m:dPr>
                                <m:ctrlPr>
                                  <a:rPr lang="en-US" sz="2200" i="1">
                                    <a:latin typeface="Cambria Math" panose="02040503050406030204" pitchFamily="18" charset="0"/>
                                  </a:rPr>
                                </m:ctrlPr>
                              </m:dPr>
                              <m:e>
                                <m:sSubSup>
                                  <m:sSubSupPr>
                                    <m:ctrlPr>
                                      <a:rPr lang="en-US" sz="2200" i="1">
                                        <a:latin typeface="Cambria Math" panose="02040503050406030204" pitchFamily="18" charset="0"/>
                                      </a:rPr>
                                    </m:ctrlPr>
                                  </m:sSubSupPr>
                                  <m:e>
                                    <m:r>
                                      <a:rPr lang="en-US" sz="2200" i="1">
                                        <a:latin typeface="Cambria Math" panose="02040503050406030204" pitchFamily="18" charset="0"/>
                                      </a:rPr>
                                      <m:t>𝑓</m:t>
                                    </m:r>
                                  </m:e>
                                  <m:sub>
                                    <m:r>
                                      <a:rPr lang="en-US" sz="2200" i="1">
                                        <a:latin typeface="Cambria Math" panose="02040503050406030204" pitchFamily="18" charset="0"/>
                                      </a:rPr>
                                      <m:t>𝑖</m:t>
                                    </m:r>
                                  </m:sub>
                                  <m:sup>
                                    <m:r>
                                      <a:rPr lang="en-US" sz="2200" i="1">
                                        <a:latin typeface="Cambria Math" panose="02040503050406030204" pitchFamily="18" charset="0"/>
                                      </a:rPr>
                                      <m:t>𝑛</m:t>
                                    </m:r>
                                  </m:sup>
                                </m:sSub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i="1">
                                        <a:latin typeface="Cambria Math" panose="02040503050406030204" pitchFamily="18" charset="0"/>
                                      </a:rPr>
                                      <m:t>𝑖</m:t>
                                    </m:r>
                                  </m:sub>
                                </m:sSub>
                              </m:e>
                            </m:d>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(−1)</m:t>
                                </m:r>
                              </m:e>
                              <m:sup>
                                <m:r>
                                  <a:rPr lang="en-US" sz="2200" i="1">
                                    <a:latin typeface="Cambria Math" panose="02040503050406030204" pitchFamily="18" charset="0"/>
                                  </a:rPr>
                                  <m:t>𝑖</m:t>
                                </m:r>
                              </m:sup>
                            </m:sSup>
                            <m:sSub>
                              <m:sSubPr>
                                <m:ctrlPr>
                                  <a:rPr lang="en-US" sz="2200" i="1">
                                    <a:latin typeface="Cambria Math" panose="02040503050406030204" pitchFamily="18" charset="0"/>
                                  </a:rPr>
                                </m:ctrlPr>
                              </m:sSubPr>
                              <m:e>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𝑔</m:t>
                                    </m:r>
                                  </m:e>
                                  <m:sup>
                                    <m:r>
                                      <a:rPr lang="en-US" sz="2200" i="1">
                                        <a:latin typeface="Cambria Math" panose="02040503050406030204" pitchFamily="18" charset="0"/>
                                      </a:rPr>
                                      <m:t>𝑛</m:t>
                                    </m:r>
                                  </m:sup>
                                </m:s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r>
                                      <a:rPr lang="en-US" sz="2200" i="1">
                                        <a:latin typeface="Cambria Math" panose="02040503050406030204" pitchFamily="18" charset="0"/>
                                      </a:rPr>
                                      <m:t>𝑖</m:t>
                                    </m:r>
                                  </m:sub>
                                </m:sSub>
                                <m:r>
                                  <a:rPr lang="en-US" sz="2200" i="1">
                                    <a:latin typeface="Cambria Math" panose="02040503050406030204" pitchFamily="18" charset="0"/>
                                  </a:rPr>
                                  <m:t>)</m:t>
                                </m:r>
                              </m:e>
                              <m:sub>
                                <m:r>
                                  <m:rPr>
                                    <m:sty m:val="p"/>
                                  </m:rPr>
                                  <a:rPr lang="el-GR" sz="2000" i="1">
                                    <a:latin typeface="Cambria Math" panose="02040503050406030204" pitchFamily="18" charset="0"/>
                                    <a:ea typeface="Cambria Math" panose="02040503050406030204" pitchFamily="18" charset="0"/>
                                  </a:rPr>
                                  <m:t>Γ</m:t>
                                </m:r>
                              </m:sub>
                            </m:sSub>
                          </m:e>
                        </m:d>
                      </m:e>
                    </m:nary>
                  </m:oMath>
                </a14:m>
                <a:r>
                  <a:rPr lang="en-US" sz="2200" dirty="0"/>
                  <a:t> </a:t>
                </a:r>
              </a:p>
            </p:txBody>
          </p:sp>
        </mc:Choice>
        <mc:Fallback xmlns="">
          <p:sp>
            <p:nvSpPr>
              <p:cNvPr id="102" name="TextBox 101">
                <a:extLst>
                  <a:ext uri="{FF2B5EF4-FFF2-40B4-BE49-F238E27FC236}">
                    <a16:creationId xmlns:a16="http://schemas.microsoft.com/office/drawing/2014/main" id="{7DA7FB10-FB75-9287-A006-7323575D8088}"/>
                  </a:ext>
                </a:extLst>
              </p:cNvPr>
              <p:cNvSpPr txBox="1">
                <a:spLocks noRot="1" noChangeAspect="1" noMove="1" noResize="1" noEditPoints="1" noAdjustHandles="1" noChangeArrowheads="1" noChangeShapeType="1" noTextEdit="1"/>
              </p:cNvSpPr>
              <p:nvPr/>
            </p:nvSpPr>
            <p:spPr>
              <a:xfrm>
                <a:off x="30048523" y="13238246"/>
                <a:ext cx="12845183" cy="504241"/>
              </a:xfrm>
              <a:prstGeom prst="rect">
                <a:avLst/>
              </a:prstGeom>
              <a:blipFill>
                <a:blip r:embed="rId61"/>
                <a:stretch>
                  <a:fillRect t="-1220" b="-18293"/>
                </a:stretch>
              </a:blipFill>
            </p:spPr>
            <p:txBody>
              <a:bodyPr/>
              <a:lstStyle/>
              <a:p>
                <a:r>
                  <a:rPr lang="en-US">
                    <a:noFill/>
                  </a:rPr>
                  <a:t> </a:t>
                </a:r>
              </a:p>
            </p:txBody>
          </p:sp>
        </mc:Fallback>
      </mc:AlternateContent>
      <p:sp>
        <p:nvSpPr>
          <p:cNvPr id="104" name="TextBox 103">
            <a:extLst>
              <a:ext uri="{FF2B5EF4-FFF2-40B4-BE49-F238E27FC236}">
                <a16:creationId xmlns:a16="http://schemas.microsoft.com/office/drawing/2014/main" id="{75AAEA32-44C7-FE5B-2939-6FF53916DF84}"/>
              </a:ext>
            </a:extLst>
          </p:cNvPr>
          <p:cNvSpPr txBox="1"/>
          <p:nvPr/>
        </p:nvSpPr>
        <p:spPr>
          <a:xfrm>
            <a:off x="29750047" y="14409859"/>
            <a:ext cx="12745090" cy="892552"/>
          </a:xfrm>
          <a:prstGeom prst="rect">
            <a:avLst/>
          </a:prstGeom>
          <a:noFill/>
        </p:spPr>
        <p:txBody>
          <a:bodyPr wrap="square">
            <a:spAutoFit/>
          </a:bodyPr>
          <a:lstStyle/>
          <a:p>
            <a:pPr marL="285750" indent="-285750">
              <a:buFont typeface="Arial" panose="020B0604020202020204" pitchFamily="34" charset="0"/>
              <a:buChar char="•"/>
            </a:pPr>
            <a:r>
              <a:rPr lang="en-US" sz="2400" dirty="0"/>
              <a:t>This approach was developed in [12] in the setting of </a:t>
            </a:r>
            <a:r>
              <a:rPr lang="en-US" sz="2400" b="1" dirty="0"/>
              <a:t>coupled linear elliptic PDEs</a:t>
            </a:r>
            <a:r>
              <a:rPr lang="en-US" sz="2400" dirty="0"/>
              <a:t>, extended in [13] to </a:t>
            </a:r>
            <a:r>
              <a:rPr lang="en-US" sz="2400" b="1" dirty="0"/>
              <a:t>coupled nonlinear parabolic PDEs</a:t>
            </a:r>
            <a:r>
              <a:rPr lang="en-US" sz="2400" dirty="0"/>
              <a:t>, and later to </a:t>
            </a:r>
            <a:r>
              <a:rPr lang="en-US" sz="2400" b="1" dirty="0"/>
              <a:t>fluid-structure interaction </a:t>
            </a:r>
            <a:r>
              <a:rPr lang="en-US" sz="2400" dirty="0"/>
              <a:t>in [14]</a:t>
            </a:r>
          </a:p>
          <a:p>
            <a:pPr marL="285750" indent="-285750">
              <a:buFont typeface="Arial" panose="020B0604020202020204" pitchFamily="34" charset="0"/>
              <a:buChar char="•"/>
            </a:pPr>
            <a:endParaRPr lang="en-US" sz="400" dirty="0"/>
          </a:p>
        </p:txBody>
      </p:sp>
      <p:sp>
        <p:nvSpPr>
          <p:cNvPr id="119" name="TextBox 118">
            <a:extLst>
              <a:ext uri="{FF2B5EF4-FFF2-40B4-BE49-F238E27FC236}">
                <a16:creationId xmlns:a16="http://schemas.microsoft.com/office/drawing/2014/main" id="{C37ADA27-3DCF-4B0B-EBC0-AFF6ADA5F72A}"/>
              </a:ext>
            </a:extLst>
          </p:cNvPr>
          <p:cNvSpPr txBox="1"/>
          <p:nvPr/>
        </p:nvSpPr>
        <p:spPr>
          <a:xfrm>
            <a:off x="29750047" y="18929169"/>
            <a:ext cx="21964650" cy="553998"/>
          </a:xfrm>
          <a:prstGeom prst="rect">
            <a:avLst/>
          </a:prstGeom>
          <a:noFill/>
        </p:spPr>
        <p:txBody>
          <a:bodyPr wrap="square">
            <a:spAutoFit/>
          </a:bodyPr>
          <a:lstStyle/>
          <a:p>
            <a:r>
              <a:rPr lang="en-US" sz="3000" b="1" dirty="0">
                <a:solidFill>
                  <a:srgbClr val="0070C0"/>
                </a:solidFill>
              </a:rPr>
              <a:t>Flux Surrogates</a:t>
            </a:r>
            <a:endParaRPr lang="en-US" sz="3000" dirty="0"/>
          </a:p>
        </p:txBody>
      </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6E10C764-CD4E-86D9-D645-1B9A2E4574FF}"/>
                  </a:ext>
                </a:extLst>
              </p:cNvPr>
              <p:cNvSpPr txBox="1"/>
              <p:nvPr/>
            </p:nvSpPr>
            <p:spPr>
              <a:xfrm>
                <a:off x="30052315" y="20772053"/>
                <a:ext cx="7317209" cy="1780296"/>
              </a:xfrm>
              <a:prstGeom prst="rect">
                <a:avLst/>
              </a:prstGeom>
              <a:solidFill>
                <a:schemeClr val="bg1"/>
              </a:solidFill>
              <a:ln>
                <a:solidFill>
                  <a:schemeClr val="tx1"/>
                </a:solidFill>
              </a:ln>
            </p:spPr>
            <p:txBody>
              <a:bodyPr wrap="square" rtlCol="0">
                <a:spAutoFit/>
              </a:bodyPr>
              <a:lstStyle/>
              <a:p>
                <a:pPr algn="ctr"/>
                <a:r>
                  <a:rPr lang="en-US" sz="2200" dirty="0"/>
                  <a:t>We consider two different </a:t>
                </a:r>
                <a:r>
                  <a:rPr lang="en-US" sz="2200" b="1" dirty="0"/>
                  <a:t>surrogates</a:t>
                </a:r>
                <a:r>
                  <a:rPr lang="en-US" sz="2200" dirty="0"/>
                  <a:t> </a:t>
                </a:r>
                <a14:m>
                  <m:oMath xmlns:m="http://schemas.openxmlformats.org/officeDocument/2006/math">
                    <m:r>
                      <a:rPr lang="en-US" sz="2200" b="1" i="1" smtClean="0">
                        <a:latin typeface="Cambria Math" panose="02040503050406030204" pitchFamily="18" charset="0"/>
                        <a:ea typeface="Cambria Math" panose="02040503050406030204" pitchFamily="18" charset="0"/>
                      </a:rPr>
                      <m:t>𝝀</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ℱ</m:t>
                    </m:r>
                    <m:d>
                      <m:dPr>
                        <m:ctrlPr>
                          <a:rPr lang="en-US" sz="2200" b="1" i="1" smtClean="0">
                            <a:latin typeface="Cambria Math" panose="02040503050406030204" pitchFamily="18" charset="0"/>
                            <a:ea typeface="Cambria Math" panose="02040503050406030204" pitchFamily="18" charset="0"/>
                          </a:rPr>
                        </m:ctrlPr>
                      </m:dPr>
                      <m:e>
                        <m:r>
                          <a:rPr lang="en-US" sz="2200" b="1" i="1" smtClean="0">
                            <a:latin typeface="Cambria Math" panose="02040503050406030204" pitchFamily="18" charset="0"/>
                            <a:ea typeface="Cambria Math" panose="02040503050406030204" pitchFamily="18" charset="0"/>
                          </a:rPr>
                          <m:t>𝒚</m:t>
                        </m:r>
                      </m:e>
                    </m:d>
                  </m:oMath>
                </a14:m>
                <a:r>
                  <a:rPr lang="en-US" sz="2200" b="1" dirty="0"/>
                  <a:t> </a:t>
                </a:r>
                <a:r>
                  <a:rPr lang="en-US" sz="2200" dirty="0"/>
                  <a:t>for the                    </a:t>
                </a:r>
                <a:r>
                  <a:rPr lang="en-US" sz="2200" b="1" dirty="0"/>
                  <a:t>interface flux </a:t>
                </a:r>
                <a:r>
                  <a:rPr lang="en-US" sz="2200" dirty="0"/>
                  <a:t>dynamics (to replace (4)) using similar states </a:t>
                </a:r>
                <a14:m>
                  <m:oMath xmlns:m="http://schemas.openxmlformats.org/officeDocument/2006/math">
                    <m:r>
                      <a:rPr lang="en-US" sz="2200" b="1" i="1" dirty="0" smtClean="0">
                        <a:latin typeface="Cambria Math" panose="02040503050406030204" pitchFamily="18" charset="0"/>
                      </a:rPr>
                      <m:t>𝒚</m:t>
                    </m:r>
                  </m:oMath>
                </a14:m>
                <a:r>
                  <a:rPr lang="en-US" sz="2200" dirty="0"/>
                  <a:t>:</a:t>
                </a:r>
              </a:p>
              <a:p>
                <a:endParaRPr lang="en-US" sz="400" dirty="0"/>
              </a:p>
              <a:p>
                <a:endParaRPr lang="en-US" sz="400" dirty="0"/>
              </a:p>
              <a:p>
                <a:pPr marL="285750" indent="-285750">
                  <a:buFont typeface="Arial" panose="020B0604020202020204" pitchFamily="34" charset="0"/>
                  <a:buChar char="•"/>
                </a:pPr>
                <a:r>
                  <a:rPr lang="en-US" sz="2200" b="1" i="1" dirty="0"/>
                  <a:t>DMD surrogate</a:t>
                </a:r>
                <a:r>
                  <a:rPr lang="en-US" sz="2200" dirty="0"/>
                  <a:t>: </a:t>
                </a:r>
                <a14:m>
                  <m:oMath xmlns:m="http://schemas.openxmlformats.org/officeDocument/2006/math">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𝒚</m:t>
                        </m:r>
                      </m:e>
                      <m:sub>
                        <m:r>
                          <a:rPr lang="en-US" sz="2200" b="0" i="1" smtClean="0">
                            <a:latin typeface="Cambria Math" panose="02040503050406030204" pitchFamily="18" charset="0"/>
                          </a:rPr>
                          <m:t>𝑘</m:t>
                        </m:r>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rPr>
                      <m:t>𝐴</m:t>
                    </m:r>
                    <m:sSub>
                      <m:sSubPr>
                        <m:ctrlPr>
                          <a:rPr lang="en-US" sz="2200" b="0" i="1" smtClean="0">
                            <a:latin typeface="Cambria Math" panose="02040503050406030204" pitchFamily="18" charset="0"/>
                          </a:rPr>
                        </m:ctrlPr>
                      </m:sSubPr>
                      <m:e>
                        <m:r>
                          <a:rPr lang="en-US" sz="2200" b="1" i="1" smtClean="0">
                            <a:latin typeface="Cambria Math" panose="02040503050406030204" pitchFamily="18" charset="0"/>
                          </a:rPr>
                          <m:t>𝒚</m:t>
                        </m:r>
                      </m:e>
                      <m:sub>
                        <m:r>
                          <a:rPr lang="en-US" sz="2200" b="0" i="1" smtClean="0">
                            <a:latin typeface="Cambria Math" panose="02040503050406030204" pitchFamily="18" charset="0"/>
                          </a:rPr>
                          <m:t>𝑘</m:t>
                        </m:r>
                      </m:sub>
                    </m:sSub>
                  </m:oMath>
                </a14:m>
                <a:endParaRPr lang="en-US" sz="2200" b="0" dirty="0"/>
              </a:p>
              <a:p>
                <a:pPr marL="285750" indent="-285750">
                  <a:buFont typeface="Arial" panose="020B0604020202020204" pitchFamily="34" charset="0"/>
                  <a:buChar char="•"/>
                </a:pPr>
                <a:endParaRPr lang="en-US" sz="400" b="0" dirty="0"/>
              </a:p>
              <a:p>
                <a:pPr marL="285750" indent="-285750">
                  <a:buFont typeface="Arial" panose="020B0604020202020204" pitchFamily="34" charset="0"/>
                  <a:buChar char="•"/>
                </a:pPr>
                <a:r>
                  <a:rPr lang="en-US" sz="2200" b="1" i="1" dirty="0" err="1"/>
                  <a:t>nODE</a:t>
                </a:r>
                <a:r>
                  <a:rPr lang="en-US" sz="2200" b="1" i="1" dirty="0"/>
                  <a:t> surrogate</a:t>
                </a:r>
                <a:r>
                  <a:rPr lang="en-US" sz="2200" dirty="0"/>
                  <a:t>: </a:t>
                </a:r>
                <a14:m>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rPr>
                          <m:t>𝑑</m:t>
                        </m:r>
                        <m:r>
                          <a:rPr lang="en-US" sz="2200" b="1" i="1" smtClean="0">
                            <a:latin typeface="Cambria Math" panose="02040503050406030204" pitchFamily="18" charset="0"/>
                          </a:rPr>
                          <m:t>𝒚</m:t>
                        </m:r>
                      </m:num>
                      <m:den>
                        <m:r>
                          <a:rPr lang="en-US" sz="2200" i="1" smtClean="0">
                            <a:latin typeface="Cambria Math" panose="02040503050406030204" pitchFamily="18" charset="0"/>
                          </a:rPr>
                          <m:t>𝑑</m:t>
                        </m:r>
                        <m:r>
                          <a:rPr lang="en-US" sz="2200" b="0" i="1" smtClean="0">
                            <a:latin typeface="Cambria Math" panose="02040503050406030204" pitchFamily="18" charset="0"/>
                          </a:rPr>
                          <m:t>𝑡</m:t>
                        </m:r>
                      </m:den>
                    </m:f>
                    <m:r>
                      <a:rPr lang="en-US" sz="2200" b="0" i="1" smtClean="0">
                        <a:latin typeface="Cambria Math" panose="02040503050406030204" pitchFamily="18" charset="0"/>
                      </a:rPr>
                      <m:t>=</m:t>
                    </m:r>
                    <m:r>
                      <a:rPr lang="en-US" sz="2200" b="0" i="1" smtClean="0">
                        <a:latin typeface="Cambria Math" panose="02040503050406030204" pitchFamily="18" charset="0"/>
                      </a:rPr>
                      <m:t>𝑓</m:t>
                    </m:r>
                    <m: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1" i="1" smtClean="0">
                        <a:latin typeface="Cambria Math" panose="02040503050406030204" pitchFamily="18" charset="0"/>
                      </a:rPr>
                      <m:t>𝒚</m:t>
                    </m:r>
                    <m:r>
                      <a:rPr lang="en-US" sz="2200" b="0" i="1" smtClean="0">
                        <a:latin typeface="Cambria Math" panose="02040503050406030204" pitchFamily="18" charset="0"/>
                      </a:rPr>
                      <m:t>,</m:t>
                    </m:r>
                    <m:r>
                      <a:rPr lang="en-US" sz="2200" b="0" i="1" smtClean="0">
                        <a:latin typeface="Cambria Math" panose="02040503050406030204" pitchFamily="18" charset="0"/>
                      </a:rPr>
                      <m:t>𝑢</m:t>
                    </m:r>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𝜃</m:t>
                    </m:r>
                    <m:r>
                      <a:rPr lang="en-US" sz="2200" b="0" i="1" smtClean="0">
                        <a:latin typeface="Cambria Math" panose="02040503050406030204" pitchFamily="18" charset="0"/>
                        <a:ea typeface="Cambria Math" panose="02040503050406030204" pitchFamily="18" charset="0"/>
                      </a:rPr>
                      <m:t>)= </m:t>
                    </m:r>
                  </m:oMath>
                </a14:m>
                <a:r>
                  <a:rPr lang="en-US" sz="2200" dirty="0"/>
                  <a:t>feed-forward NN</a:t>
                </a:r>
              </a:p>
            </p:txBody>
          </p:sp>
        </mc:Choice>
        <mc:Fallback xmlns="">
          <p:sp>
            <p:nvSpPr>
              <p:cNvPr id="138" name="TextBox 137">
                <a:extLst>
                  <a:ext uri="{FF2B5EF4-FFF2-40B4-BE49-F238E27FC236}">
                    <a16:creationId xmlns:a16="http://schemas.microsoft.com/office/drawing/2014/main" id="{6E10C764-CD4E-86D9-D645-1B9A2E4574FF}"/>
                  </a:ext>
                </a:extLst>
              </p:cNvPr>
              <p:cNvSpPr txBox="1">
                <a:spLocks noRot="1" noChangeAspect="1" noMove="1" noResize="1" noEditPoints="1" noAdjustHandles="1" noChangeArrowheads="1" noChangeShapeType="1" noTextEdit="1"/>
              </p:cNvSpPr>
              <p:nvPr/>
            </p:nvSpPr>
            <p:spPr>
              <a:xfrm>
                <a:off x="30052315" y="20772053"/>
                <a:ext cx="7317209" cy="1780296"/>
              </a:xfrm>
              <a:prstGeom prst="rect">
                <a:avLst/>
              </a:prstGeom>
              <a:blipFill>
                <a:blip r:embed="rId64"/>
                <a:stretch>
                  <a:fillRect l="-915" t="-1695" r="-12313" b="-1695"/>
                </a:stretch>
              </a:blipFill>
              <a:ln>
                <a:solidFill>
                  <a:schemeClr val="tx1"/>
                </a:solidFill>
              </a:ln>
            </p:spPr>
            <p:txBody>
              <a:bodyPr/>
              <a:lstStyle/>
              <a:p>
                <a:r>
                  <a:rPr lang="en-US">
                    <a:noFill/>
                  </a:rPr>
                  <a:t> </a:t>
                </a:r>
              </a:p>
            </p:txBody>
          </p:sp>
        </mc:Fallback>
      </mc:AlternateContent>
      <p:pic>
        <p:nvPicPr>
          <p:cNvPr id="139" name="Picture 138">
            <a:extLst>
              <a:ext uri="{FF2B5EF4-FFF2-40B4-BE49-F238E27FC236}">
                <a16:creationId xmlns:a16="http://schemas.microsoft.com/office/drawing/2014/main" id="{FF1814FA-2995-8754-5897-E3E1EAD810D6}"/>
              </a:ext>
            </a:extLst>
          </p:cNvPr>
          <p:cNvPicPr>
            <a:picLocks noChangeAspect="1"/>
          </p:cNvPicPr>
          <p:nvPr/>
        </p:nvPicPr>
        <p:blipFill>
          <a:blip r:embed="rId65"/>
          <a:stretch>
            <a:fillRect/>
          </a:stretch>
        </p:blipFill>
        <p:spPr>
          <a:xfrm>
            <a:off x="36493288" y="23397182"/>
            <a:ext cx="3159184" cy="2494093"/>
          </a:xfrm>
          <a:prstGeom prst="rect">
            <a:avLst/>
          </a:prstGeom>
        </p:spPr>
      </p:pic>
      <p:pic>
        <p:nvPicPr>
          <p:cNvPr id="147" name="Picture 146">
            <a:extLst>
              <a:ext uri="{FF2B5EF4-FFF2-40B4-BE49-F238E27FC236}">
                <a16:creationId xmlns:a16="http://schemas.microsoft.com/office/drawing/2014/main" id="{5526E18C-6B0B-EEF3-02DE-94984955352A}"/>
              </a:ext>
            </a:extLst>
          </p:cNvPr>
          <p:cNvPicPr>
            <a:picLocks noChangeAspect="1"/>
          </p:cNvPicPr>
          <p:nvPr/>
        </p:nvPicPr>
        <p:blipFill>
          <a:blip r:embed="rId66"/>
          <a:stretch>
            <a:fillRect/>
          </a:stretch>
        </p:blipFill>
        <p:spPr>
          <a:xfrm>
            <a:off x="39641209" y="23376179"/>
            <a:ext cx="3159183" cy="2497079"/>
          </a:xfrm>
          <a:prstGeom prst="rect">
            <a:avLst/>
          </a:prstGeom>
        </p:spPr>
      </p:pic>
      <p:sp>
        <p:nvSpPr>
          <p:cNvPr id="150" name="TextBox 149">
            <a:extLst>
              <a:ext uri="{FF2B5EF4-FFF2-40B4-BE49-F238E27FC236}">
                <a16:creationId xmlns:a16="http://schemas.microsoft.com/office/drawing/2014/main" id="{C30CB060-1F1D-97C9-74A1-E0B8828A0C23}"/>
              </a:ext>
            </a:extLst>
          </p:cNvPr>
          <p:cNvSpPr txBox="1"/>
          <p:nvPr/>
        </p:nvSpPr>
        <p:spPr>
          <a:xfrm>
            <a:off x="35439190" y="26021150"/>
            <a:ext cx="7965651" cy="646331"/>
          </a:xfrm>
          <a:prstGeom prst="rect">
            <a:avLst/>
          </a:prstGeom>
          <a:noFill/>
        </p:spPr>
        <p:txBody>
          <a:bodyPr wrap="square" rtlCol="0">
            <a:spAutoFit/>
          </a:bodyPr>
          <a:lstStyle/>
          <a:p>
            <a:r>
              <a:rPr lang="en-US" dirty="0"/>
              <a:t>Figure 11.  CPU times (left) and relative errors (right) for GMM method with consistent mass (IVR(C)), lumped mass (IVR(L)) and a DMD surrogate (DMD-FS)</a:t>
            </a:r>
          </a:p>
        </p:txBody>
      </p:sp>
      <p:sp>
        <p:nvSpPr>
          <p:cNvPr id="154" name="TextBox 153">
            <a:extLst>
              <a:ext uri="{FF2B5EF4-FFF2-40B4-BE49-F238E27FC236}">
                <a16:creationId xmlns:a16="http://schemas.microsoft.com/office/drawing/2014/main" id="{5B28EEA4-C365-880E-7156-7D3F2981B373}"/>
              </a:ext>
            </a:extLst>
          </p:cNvPr>
          <p:cNvSpPr txBox="1"/>
          <p:nvPr/>
        </p:nvSpPr>
        <p:spPr>
          <a:xfrm>
            <a:off x="29784238" y="26596067"/>
            <a:ext cx="27965400" cy="646331"/>
          </a:xfrm>
          <a:prstGeom prst="rect">
            <a:avLst/>
          </a:prstGeom>
          <a:noFill/>
        </p:spPr>
        <p:txBody>
          <a:bodyPr wrap="square">
            <a:spAutoFit/>
          </a:bodyPr>
          <a:lstStyle/>
          <a:p>
            <a:r>
              <a:rPr lang="en-US" sz="3600" b="1" dirty="0"/>
              <a:t>Additional Future Work</a:t>
            </a:r>
          </a:p>
        </p:txBody>
      </p:sp>
      <p:sp>
        <p:nvSpPr>
          <p:cNvPr id="158" name="TextBox 157">
            <a:extLst>
              <a:ext uri="{FF2B5EF4-FFF2-40B4-BE49-F238E27FC236}">
                <a16:creationId xmlns:a16="http://schemas.microsoft.com/office/drawing/2014/main" id="{9158A358-8079-1496-DC1E-A6564CC80A23}"/>
              </a:ext>
            </a:extLst>
          </p:cNvPr>
          <p:cNvSpPr txBox="1"/>
          <p:nvPr/>
        </p:nvSpPr>
        <p:spPr>
          <a:xfrm>
            <a:off x="29705645" y="27301707"/>
            <a:ext cx="13186028" cy="3539430"/>
          </a:xfrm>
          <a:prstGeom prst="rect">
            <a:avLst/>
          </a:prstGeom>
          <a:noFill/>
        </p:spPr>
        <p:txBody>
          <a:bodyPr wrap="square" rtlCol="0">
            <a:spAutoFit/>
          </a:bodyPr>
          <a:lstStyle/>
          <a:p>
            <a:pPr marL="285750" indent="-285750">
              <a:buFont typeface="Arial" panose="020B0604020202020204" pitchFamily="34" charset="0"/>
              <a:buChar char="•"/>
            </a:pPr>
            <a:r>
              <a:rPr lang="en-US" sz="2400" dirty="0"/>
              <a:t>Development of error indicator-based or reinforcement learning-based algorithm to determine </a:t>
            </a:r>
            <a:r>
              <a:rPr lang="en-US" sz="2400" b="1" dirty="0"/>
              <a:t>“optimal” DD </a:t>
            </a:r>
            <a:r>
              <a:rPr lang="en-US" sz="2400" dirty="0"/>
              <a:t>and </a:t>
            </a:r>
            <a:r>
              <a:rPr lang="en-US" sz="2400" b="1" dirty="0"/>
              <a:t>ROM/FOM assignment</a:t>
            </a:r>
          </a:p>
          <a:p>
            <a:pPr marL="285750" indent="-285750">
              <a:buFont typeface="Arial" panose="020B0604020202020204" pitchFamily="34" charset="0"/>
              <a:buChar char="•"/>
            </a:pPr>
            <a:r>
              <a:rPr lang="en-US" sz="2400" dirty="0"/>
              <a:t>Development of algorithms for </a:t>
            </a:r>
            <a:r>
              <a:rPr lang="en-US" sz="2400" b="1" dirty="0"/>
              <a:t>on-the-fly ROM-FOM switching </a:t>
            </a:r>
            <a:r>
              <a:rPr lang="en-US" sz="2400" dirty="0"/>
              <a:t>to improve predictive capabilities of the resulting hybrid model</a:t>
            </a:r>
          </a:p>
          <a:p>
            <a:pPr marL="285750" indent="-285750">
              <a:buFont typeface="Arial" panose="020B0604020202020204" pitchFamily="34" charset="0"/>
              <a:buChar char="•"/>
            </a:pPr>
            <a:r>
              <a:rPr lang="en-US" sz="2400" dirty="0"/>
              <a:t>Incorporation of </a:t>
            </a:r>
            <a:r>
              <a:rPr lang="en-US" sz="2400" b="1" dirty="0"/>
              <a:t>structure preservation </a:t>
            </a:r>
            <a:r>
              <a:rPr lang="en-US" sz="2400" dirty="0"/>
              <a:t>into couplings</a:t>
            </a:r>
          </a:p>
          <a:p>
            <a:pPr marL="285750" indent="-285750">
              <a:buFont typeface="Arial" panose="020B0604020202020204" pitchFamily="34" charset="0"/>
              <a:buChar char="•"/>
            </a:pPr>
            <a:r>
              <a:rPr lang="en-US" sz="2400" dirty="0"/>
              <a:t>Development/coupling of </a:t>
            </a:r>
            <a:r>
              <a:rPr lang="en-US" sz="2400" b="1" dirty="0"/>
              <a:t>“bottom-up” subdomain ROMs </a:t>
            </a:r>
            <a:r>
              <a:rPr lang="en-US" sz="2400" dirty="0"/>
              <a:t>that are </a:t>
            </a:r>
            <a:r>
              <a:rPr lang="en-US" sz="2400" b="1" dirty="0"/>
              <a:t>trained separately</a:t>
            </a:r>
          </a:p>
          <a:p>
            <a:pPr marL="285750" indent="-285750">
              <a:buFont typeface="Arial" panose="020B0604020202020204" pitchFamily="34" charset="0"/>
              <a:buChar char="•"/>
            </a:pPr>
            <a:r>
              <a:rPr lang="en-US" sz="2400" b="1" dirty="0"/>
              <a:t>Extension </a:t>
            </a:r>
            <a:r>
              <a:rPr lang="en-US" sz="2400" dirty="0"/>
              <a:t>of coupling approaches to </a:t>
            </a:r>
            <a:r>
              <a:rPr lang="en-US" sz="2400" b="1" dirty="0"/>
              <a:t>DMD</a:t>
            </a:r>
            <a:r>
              <a:rPr lang="en-US" sz="2400" dirty="0"/>
              <a:t> and </a:t>
            </a:r>
            <a:r>
              <a:rPr lang="en-US" sz="2400" b="1" dirty="0"/>
              <a:t>non-intrusive operator inference ROMs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800" dirty="0"/>
          </a:p>
        </p:txBody>
      </p:sp>
      <p:sp>
        <p:nvSpPr>
          <p:cNvPr id="164" name="TextBox 163">
            <a:extLst>
              <a:ext uri="{FF2B5EF4-FFF2-40B4-BE49-F238E27FC236}">
                <a16:creationId xmlns:a16="http://schemas.microsoft.com/office/drawing/2014/main" id="{5975E403-2A1D-C923-A724-78DE9BD03E87}"/>
              </a:ext>
            </a:extLst>
          </p:cNvPr>
          <p:cNvSpPr txBox="1"/>
          <p:nvPr/>
        </p:nvSpPr>
        <p:spPr>
          <a:xfrm>
            <a:off x="29596377" y="31514378"/>
            <a:ext cx="10659015" cy="3108543"/>
          </a:xfrm>
          <a:prstGeom prst="rect">
            <a:avLst/>
          </a:prstGeom>
          <a:noFill/>
        </p:spPr>
        <p:txBody>
          <a:bodyPr wrap="square" rtlCol="0">
            <a:spAutoFit/>
          </a:bodyPr>
          <a:lstStyle/>
          <a:p>
            <a:pPr marL="285750" indent="-285750">
              <a:buFont typeface="Arial" panose="020B0604020202020204" pitchFamily="34" charset="0"/>
              <a:buChar char="•"/>
            </a:pPr>
            <a:r>
              <a:rPr lang="en-US" sz="2400" dirty="0"/>
              <a:t>New coupling methodologies enable the </a:t>
            </a:r>
            <a:r>
              <a:rPr lang="en-US" sz="2400" b="1" dirty="0"/>
              <a:t>rigorous integration </a:t>
            </a:r>
            <a:r>
              <a:rPr lang="en-US" sz="2400" dirty="0"/>
              <a:t>of </a:t>
            </a:r>
            <a:r>
              <a:rPr lang="en-US" sz="2400" b="1" dirty="0"/>
              <a:t>data-driven models </a:t>
            </a:r>
            <a:r>
              <a:rPr lang="en-US" sz="2400" dirty="0"/>
              <a:t>into </a:t>
            </a:r>
            <a:r>
              <a:rPr lang="en-US" sz="2400" b="1" dirty="0"/>
              <a:t>modeling &amp; simulation toolchains </a:t>
            </a:r>
            <a:r>
              <a:rPr lang="en-US" sz="2400" dirty="0"/>
              <a:t>in a “plug-and-play” fashion for both multi- and mono-physics problems, including </a:t>
            </a:r>
            <a:r>
              <a:rPr lang="en-US" sz="2400" b="1" dirty="0"/>
              <a:t>M2dt exemplars </a:t>
            </a:r>
            <a:r>
              <a:rPr lang="en-US" sz="2400" dirty="0"/>
              <a:t>(land ice-ocean interaction, self-assembly of block copolymers)</a:t>
            </a:r>
          </a:p>
          <a:p>
            <a:pPr marL="285750" indent="-285750">
              <a:buFont typeface="Arial" panose="020B0604020202020204" pitchFamily="34" charset="0"/>
              <a:buChar char="•"/>
            </a:pPr>
            <a:endParaRPr lang="en-US" sz="400" dirty="0"/>
          </a:p>
          <a:p>
            <a:pPr marL="285750" indent="-285750">
              <a:buFont typeface="Arial" panose="020B0604020202020204" pitchFamily="34" charset="0"/>
              <a:buChar char="•"/>
            </a:pPr>
            <a:r>
              <a:rPr lang="en-US" sz="2400" dirty="0"/>
              <a:t>New DD-based couplings can </a:t>
            </a:r>
            <a:r>
              <a:rPr lang="en-US" sz="2400" b="1" dirty="0"/>
              <a:t>improve trustworthiness </a:t>
            </a:r>
            <a:r>
              <a:rPr lang="en-US" sz="2400" dirty="0"/>
              <a:t>and </a:t>
            </a:r>
            <a:r>
              <a:rPr lang="en-US" sz="2400" b="1" dirty="0"/>
              <a:t>predictive</a:t>
            </a:r>
            <a:r>
              <a:rPr lang="en-US" sz="2400" dirty="0"/>
              <a:t> </a:t>
            </a:r>
            <a:r>
              <a:rPr lang="en-US" sz="2400" b="1" dirty="0"/>
              <a:t>capabilities</a:t>
            </a:r>
            <a:r>
              <a:rPr lang="en-US" sz="2400" dirty="0"/>
              <a:t> of data-driven models by enabling </a:t>
            </a:r>
            <a:r>
              <a:rPr lang="en-US" sz="2400" b="1" dirty="0"/>
              <a:t>spatial localization of ROMs </a:t>
            </a:r>
            <a:r>
              <a:rPr lang="en-US" sz="2400" dirty="0"/>
              <a:t>(via DD) and </a:t>
            </a:r>
            <a:r>
              <a:rPr lang="en-US" sz="2400" b="1" dirty="0"/>
              <a:t>online integration of high-fidelity information </a:t>
            </a:r>
            <a:r>
              <a:rPr lang="en-US" sz="2400" dirty="0"/>
              <a:t>into these models (via FOM coupling).</a:t>
            </a:r>
          </a:p>
        </p:txBody>
      </p:sp>
      <p:pic>
        <p:nvPicPr>
          <p:cNvPr id="166" name="Picture 165">
            <a:extLst>
              <a:ext uri="{FF2B5EF4-FFF2-40B4-BE49-F238E27FC236}">
                <a16:creationId xmlns:a16="http://schemas.microsoft.com/office/drawing/2014/main" id="{F0301606-A7BC-AA4C-454E-ADEF56C9B9DA}"/>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5475895" y="12245519"/>
            <a:ext cx="8702691" cy="2694095"/>
          </a:xfrm>
          <a:prstGeom prst="rect">
            <a:avLst/>
          </a:prstGeom>
        </p:spPr>
      </p:pic>
      <p:sp>
        <p:nvSpPr>
          <p:cNvPr id="167" name="Rectangle 166">
            <a:extLst>
              <a:ext uri="{FF2B5EF4-FFF2-40B4-BE49-F238E27FC236}">
                <a16:creationId xmlns:a16="http://schemas.microsoft.com/office/drawing/2014/main" id="{3A973437-FF93-4EDC-2B0B-AC4B1AEFACDE}"/>
              </a:ext>
            </a:extLst>
          </p:cNvPr>
          <p:cNvSpPr/>
          <p:nvPr/>
        </p:nvSpPr>
        <p:spPr>
          <a:xfrm>
            <a:off x="11294292" y="13381236"/>
            <a:ext cx="2884293" cy="459014"/>
          </a:xfrm>
          <a:prstGeom prst="rect">
            <a:avLst/>
          </a:prstGeom>
          <a:solidFill>
            <a:srgbClr val="0070C0">
              <a:alpha val="33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D168FB8E-5D54-2518-07CF-921E181E5D03}"/>
              </a:ext>
            </a:extLst>
          </p:cNvPr>
          <p:cNvSpPr/>
          <p:nvPr/>
        </p:nvSpPr>
        <p:spPr>
          <a:xfrm>
            <a:off x="8383450" y="13386390"/>
            <a:ext cx="2891888" cy="444234"/>
          </a:xfrm>
          <a:prstGeom prst="rect">
            <a:avLst/>
          </a:prstGeom>
          <a:solidFill>
            <a:schemeClr val="accent5">
              <a:lumMod val="60000"/>
              <a:lumOff val="40000"/>
              <a:alpha val="33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DE55B7C2-E3AD-83EC-CB72-5136DBE54FF1}"/>
              </a:ext>
            </a:extLst>
          </p:cNvPr>
          <p:cNvSpPr/>
          <p:nvPr/>
        </p:nvSpPr>
        <p:spPr>
          <a:xfrm>
            <a:off x="13411199" y="14105782"/>
            <a:ext cx="763542" cy="535625"/>
          </a:xfrm>
          <a:prstGeom prst="rect">
            <a:avLst/>
          </a:prstGeom>
          <a:solidFill>
            <a:schemeClr val="accent5">
              <a:lumMod val="60000"/>
              <a:lumOff val="40000"/>
              <a:alpha val="33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458A10DF-C0DC-F707-90F5-9A07F37208D8}"/>
              </a:ext>
            </a:extLst>
          </p:cNvPr>
          <p:cNvSpPr/>
          <p:nvPr/>
        </p:nvSpPr>
        <p:spPr>
          <a:xfrm>
            <a:off x="11354444" y="14095086"/>
            <a:ext cx="1076188" cy="546322"/>
          </a:xfrm>
          <a:prstGeom prst="rect">
            <a:avLst/>
          </a:prstGeom>
          <a:solidFill>
            <a:srgbClr val="0070C0">
              <a:alpha val="33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972B543-EA6F-C85C-F588-A2C225EF3505}"/>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24581059" y="26580652"/>
            <a:ext cx="3660188" cy="3439315"/>
          </a:xfrm>
          <a:prstGeom prst="rect">
            <a:avLst/>
          </a:prstGeom>
        </p:spPr>
      </p:pic>
      <p:pic>
        <p:nvPicPr>
          <p:cNvPr id="117" name="Picture 116">
            <a:extLst>
              <a:ext uri="{FF2B5EF4-FFF2-40B4-BE49-F238E27FC236}">
                <a16:creationId xmlns:a16="http://schemas.microsoft.com/office/drawing/2014/main" id="{3280BD77-9117-C3BD-7980-73B8AA972E86}"/>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838391" y="17564940"/>
            <a:ext cx="3087011" cy="2599588"/>
          </a:xfrm>
          <a:prstGeom prst="rect">
            <a:avLst/>
          </a:prstGeom>
        </p:spPr>
      </p:pic>
      <p:pic>
        <p:nvPicPr>
          <p:cNvPr id="163" name="Picture 162">
            <a:extLst>
              <a:ext uri="{FF2B5EF4-FFF2-40B4-BE49-F238E27FC236}">
                <a16:creationId xmlns:a16="http://schemas.microsoft.com/office/drawing/2014/main" id="{3AC54280-C73A-47CA-DD7C-89018763380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37708005" y="20646567"/>
            <a:ext cx="4485972" cy="2494131"/>
          </a:xfrm>
          <a:prstGeom prst="rect">
            <a:avLst/>
          </a:prstGeom>
        </p:spPr>
      </p:pic>
      <p:pic>
        <p:nvPicPr>
          <p:cNvPr id="171" name="Picture 170">
            <a:extLst>
              <a:ext uri="{FF2B5EF4-FFF2-40B4-BE49-F238E27FC236}">
                <a16:creationId xmlns:a16="http://schemas.microsoft.com/office/drawing/2014/main" id="{50160F8B-3DA6-211C-6F11-7C99930B8BAF}"/>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15393923" y="35061911"/>
            <a:ext cx="7842679" cy="2947892"/>
          </a:xfrm>
          <a:prstGeom prst="rect">
            <a:avLst/>
          </a:prstGeom>
        </p:spPr>
      </p:pic>
      <p:pic>
        <p:nvPicPr>
          <p:cNvPr id="173" name="Picture 172">
            <a:extLst>
              <a:ext uri="{FF2B5EF4-FFF2-40B4-BE49-F238E27FC236}">
                <a16:creationId xmlns:a16="http://schemas.microsoft.com/office/drawing/2014/main" id="{25DCF87C-F1B5-D673-375E-8BB64B4788CA}"/>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15268020" y="30964454"/>
            <a:ext cx="8163929" cy="2944368"/>
          </a:xfrm>
          <a:prstGeom prst="rect">
            <a:avLst/>
          </a:prstGeom>
        </p:spPr>
      </p:pic>
      <p:pic>
        <p:nvPicPr>
          <p:cNvPr id="177" name="Picture 176">
            <a:extLst>
              <a:ext uri="{FF2B5EF4-FFF2-40B4-BE49-F238E27FC236}">
                <a16:creationId xmlns:a16="http://schemas.microsoft.com/office/drawing/2014/main" id="{922E6129-EC7E-4E5A-A49A-576F2F858BF0}"/>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7893945" y="15322910"/>
            <a:ext cx="4941706" cy="3227237"/>
          </a:xfrm>
          <a:prstGeom prst="rect">
            <a:avLst/>
          </a:prstGeom>
        </p:spPr>
      </p:pic>
      <p:sp>
        <p:nvSpPr>
          <p:cNvPr id="10" name="TextBox 436">
            <a:extLst>
              <a:ext uri="{FF2B5EF4-FFF2-40B4-BE49-F238E27FC236}">
                <a16:creationId xmlns:a16="http://schemas.microsoft.com/office/drawing/2014/main" id="{E799AFA8-B0BF-986C-C371-86E5421C3B1E}"/>
              </a:ext>
            </a:extLst>
          </p:cNvPr>
          <p:cNvSpPr txBox="1"/>
          <p:nvPr/>
        </p:nvSpPr>
        <p:spPr>
          <a:xfrm>
            <a:off x="35946627" y="42440146"/>
            <a:ext cx="5161935"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SAND2024-15038O</a:t>
            </a:r>
          </a:p>
        </p:txBody>
      </p:sp>
      <p:pic>
        <p:nvPicPr>
          <p:cNvPr id="11" name="Picture 10">
            <a:extLst>
              <a:ext uri="{FF2B5EF4-FFF2-40B4-BE49-F238E27FC236}">
                <a16:creationId xmlns:a16="http://schemas.microsoft.com/office/drawing/2014/main" id="{56367133-F007-3648-EA78-EB647EC8BBFA}"/>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41002495" y="33168676"/>
            <a:ext cx="1571152" cy="1571152"/>
          </a:xfrm>
          <a:prstGeom prst="rect">
            <a:avLst/>
          </a:prstGeom>
        </p:spPr>
      </p:pic>
      <p:pic>
        <p:nvPicPr>
          <p:cNvPr id="20" name="Picture 19">
            <a:extLst>
              <a:ext uri="{FF2B5EF4-FFF2-40B4-BE49-F238E27FC236}">
                <a16:creationId xmlns:a16="http://schemas.microsoft.com/office/drawing/2014/main" id="{C6D5F681-9D1B-96A2-8D1E-BE21BC0C1B65}"/>
              </a:ext>
            </a:extLst>
          </p:cNvPr>
          <p:cNvPicPr>
            <a:picLocks noChangeAspect="1"/>
          </p:cNvPicPr>
          <p:nvPr/>
        </p:nvPicPr>
        <p:blipFill>
          <a:blip r:embed="rId75">
            <a:extLst>
              <a:ext uri="{BEBA8EAE-BF5A-486C-A8C5-ECC9F3942E4B}">
                <a14:imgProps xmlns:a14="http://schemas.microsoft.com/office/drawing/2010/main">
                  <a14:imgLayer r:embed="rId76">
                    <a14:imgEffect>
                      <a14:backgroundRemoval t="9524" b="92262" l="9867" r="96267">
                        <a14:foregroundMark x1="10667" y1="24107" x2="13600" y2="33036"/>
                        <a14:foregroundMark x1="89867" y1="47619" x2="96533" y2="61310"/>
                        <a14:foregroundMark x1="96533" y1="61310" x2="93867" y2="63988"/>
                        <a14:foregroundMark x1="61333" y1="83929" x2="80533" y2="92262"/>
                        <a14:foregroundMark x1="80533" y1="92262" x2="64000" y2="90476"/>
                      </a14:backgroundRemoval>
                    </a14:imgEffect>
                  </a14:imgLayer>
                </a14:imgProps>
              </a:ext>
              <a:ext uri="{28A0092B-C50C-407E-A947-70E740481C1C}">
                <a14:useLocalDpi xmlns:a14="http://schemas.microsoft.com/office/drawing/2010/main" val="0"/>
              </a:ext>
            </a:extLst>
          </a:blip>
          <a:stretch>
            <a:fillRect/>
          </a:stretch>
        </p:blipFill>
        <p:spPr>
          <a:xfrm>
            <a:off x="39898387" y="30314128"/>
            <a:ext cx="2812716" cy="2520194"/>
          </a:xfrm>
          <a:prstGeom prst="rect">
            <a:avLst/>
          </a:prstGeom>
        </p:spPr>
      </p:pic>
      <p:pic>
        <p:nvPicPr>
          <p:cNvPr id="22" name="Picture 21" descr="Diagram&#10;&#10;Description automatically generated">
            <a:extLst>
              <a:ext uri="{FF2B5EF4-FFF2-40B4-BE49-F238E27FC236}">
                <a16:creationId xmlns:a16="http://schemas.microsoft.com/office/drawing/2014/main" id="{64E1F74D-47D7-059D-A17E-340E90F1119A}"/>
              </a:ext>
            </a:extLst>
          </p:cNvPr>
          <p:cNvPicPr>
            <a:picLocks noChangeAspect="1"/>
          </p:cNvPicPr>
          <p:nvPr/>
        </p:nvPicPr>
        <p:blipFill>
          <a:blip r:embed="rId77"/>
          <a:stretch>
            <a:fillRect/>
          </a:stretch>
        </p:blipFill>
        <p:spPr>
          <a:xfrm>
            <a:off x="23632615" y="12877875"/>
            <a:ext cx="4819276" cy="2583410"/>
          </a:xfrm>
          <a:prstGeom prst="rect">
            <a:avLst/>
          </a:prstGeom>
        </p:spPr>
      </p:pic>
    </p:spTree>
    <p:extLst>
      <p:ext uri="{BB962C8B-B14F-4D97-AF65-F5344CB8AC3E}">
        <p14:creationId xmlns:p14="http://schemas.microsoft.com/office/powerpoint/2010/main" val="4153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1" grpId="0"/>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2371</TotalTime>
  <Words>3064</Words>
  <Application>Microsoft Office PowerPoint</Application>
  <PresentationFormat>Custom</PresentationFormat>
  <Paragraphs>213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 Math</vt:lpstr>
      <vt:lpstr>Monaco</vt:lpstr>
      <vt:lpstr>Symbol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Tezaur, Irina Kalashnikova</dc:creator>
  <cp:lastModifiedBy>Tezaur, Irina Kalashnikova</cp:lastModifiedBy>
  <cp:revision>55</cp:revision>
  <dcterms:created xsi:type="dcterms:W3CDTF">2023-12-14T20:47:20Z</dcterms:created>
  <dcterms:modified xsi:type="dcterms:W3CDTF">2024-01-10T03:19:41Z</dcterms:modified>
</cp:coreProperties>
</file>