
<file path=[Content_Types].xml><?xml version="1.0" encoding="utf-8"?>
<Types xmlns="http://schemas.openxmlformats.org/package/2006/content-types">
  <Default Extension="avi" ContentType="video/x-msvideo"/>
  <Default Extension="emf" ContentType="image/x-emf"/>
  <Default Extension="jfif" ContentType="image/jpeg"/>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75F_B83024BA.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767_7FA12508.xml" ContentType="application/vnd.ms-powerpoint.comments+xml"/>
  <Override PartName="/ppt/notesSlides/notesSlide33.xml" ContentType="application/vnd.openxmlformats-officedocument.presentationml.notesSlide+xml"/>
  <Override PartName="/ppt/comments/modernComment_764_3BBF225.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Lst>
  <p:notesMasterIdLst>
    <p:notesMasterId r:id="rId42"/>
  </p:notesMasterIdLst>
  <p:sldIdLst>
    <p:sldId id="256" r:id="rId2"/>
    <p:sldId id="1838" r:id="rId3"/>
    <p:sldId id="1876" r:id="rId4"/>
    <p:sldId id="601" r:id="rId5"/>
    <p:sldId id="569" r:id="rId6"/>
    <p:sldId id="631" r:id="rId7"/>
    <p:sldId id="633" r:id="rId8"/>
    <p:sldId id="1898" r:id="rId9"/>
    <p:sldId id="287" r:id="rId10"/>
    <p:sldId id="687" r:id="rId11"/>
    <p:sldId id="575" r:id="rId12"/>
    <p:sldId id="580" r:id="rId13"/>
    <p:sldId id="1877" r:id="rId14"/>
    <p:sldId id="1880" r:id="rId15"/>
    <p:sldId id="1881" r:id="rId16"/>
    <p:sldId id="635" r:id="rId17"/>
    <p:sldId id="638" r:id="rId18"/>
    <p:sldId id="663" r:id="rId19"/>
    <p:sldId id="658" r:id="rId20"/>
    <p:sldId id="645" r:id="rId21"/>
    <p:sldId id="1841" r:id="rId22"/>
    <p:sldId id="1871" r:id="rId23"/>
    <p:sldId id="1884" r:id="rId24"/>
    <p:sldId id="1886" r:id="rId25"/>
    <p:sldId id="1897" r:id="rId26"/>
    <p:sldId id="266" r:id="rId27"/>
    <p:sldId id="1887" r:id="rId28"/>
    <p:sldId id="1896" r:id="rId29"/>
    <p:sldId id="1888" r:id="rId30"/>
    <p:sldId id="1890" r:id="rId31"/>
    <p:sldId id="1891" r:id="rId32"/>
    <p:sldId id="1895" r:id="rId33"/>
    <p:sldId id="1892" r:id="rId34"/>
    <p:sldId id="1894" r:id="rId35"/>
    <p:sldId id="1883" r:id="rId36"/>
    <p:sldId id="532" r:id="rId37"/>
    <p:sldId id="542" r:id="rId38"/>
    <p:sldId id="541" r:id="rId39"/>
    <p:sldId id="1863" r:id="rId40"/>
    <p:sldId id="655"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288E1F-56D0-0729-2C82-4DEAE171B38A}" name="Gruber, Anthony David" initials="GAD" userId="S::adgrube@sandia.gov::aac7811b-451a-49d0-84c6-96e374243205" providerId="AD"/>
  <p188:author id="{DD618D46-86E6-2323-C369-955FB4FD777A}" name="Tezaur, Irina Kalashnikova" initials="TIK" userId="S::ikalash@sandia.gov::ab5855ef-b775-481e-b851-5311ff5a5b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Tezaur, Irina" initials="TI" lastIdx="4" clrIdx="1">
    <p:extLst>
      <p:ext uri="{19B8F6BF-5375-455C-9EA6-DF929625EA0E}">
        <p15:presenceInfo xmlns:p15="http://schemas.microsoft.com/office/powerpoint/2012/main" userId="S::ikalash@sandia.gov::ab5855ef-b775-481e-b851-5311ff5a5b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8E62"/>
    <a:srgbClr val="66C2A5"/>
    <a:srgbClr val="2AA02B"/>
    <a:srgbClr val="FEFDD7"/>
    <a:srgbClr val="9467BD"/>
    <a:srgbClr val="619BC7"/>
    <a:srgbClr val="FF8515"/>
    <a:srgbClr val="000000"/>
    <a:srgbClr val="00ACD9"/>
    <a:srgbClr val="EFF9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65" autoAdjust="0"/>
    <p:restoredTop sz="93260" autoAdjust="0"/>
  </p:normalViewPr>
  <p:slideViewPr>
    <p:cSldViewPr snapToGrid="0" snapToObjects="1">
      <p:cViewPr varScale="1">
        <p:scale>
          <a:sx n="71" d="100"/>
          <a:sy n="71" d="100"/>
        </p:scale>
        <p:origin x="496"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omments/modernComment_75F_B83024BA.xml><?xml version="1.0" encoding="utf-8"?>
<p188:cmLst xmlns:a="http://schemas.openxmlformats.org/drawingml/2006/main" xmlns:r="http://schemas.openxmlformats.org/officeDocument/2006/relationships" xmlns:p188="http://schemas.microsoft.com/office/powerpoint/2018/8/main">
  <p188:cm id="{EC5524A2-1368-4D70-8E2E-C8971DA03728}" authorId="{DD618D46-86E6-2323-C369-955FB4FD777A}" created="2023-10-13T19:32:07.065">
    <pc:sldMkLst xmlns:pc="http://schemas.microsoft.com/office/powerpoint/2013/main/command">
      <pc:docMk/>
      <pc:sldMk cId="3090162874" sldId="1887"/>
    </pc:sldMkLst>
    <p188:replyLst>
      <p188:reply id="{0DE7FB18-997E-0549-9B7D-AADA4279FA3A}" authorId="{FA288E1F-56D0-0729-2C82-4DEAE171B38A}" created="2023-10-14T18:58:58.138">
        <p188:txBody>
          <a:bodyPr/>
          <a:lstStyle/>
          <a:p>
            <a:r>
              <a:rPr lang="en-US"/>
              <a:t>Fixed</a:t>
            </a:r>
          </a:p>
        </p188:txBody>
      </p188:reply>
    </p188:replyLst>
    <p188:txBody>
      <a:bodyPr/>
      <a:lstStyle/>
      <a:p>
        <a:r>
          <a:rPr lang="en-US"/>
          <a:t>Currently, the xhatdot = Lhat…  line seems to be kind of isolated / on its own.  Should there be at =&gt; before it?</a:t>
        </a:r>
      </a:p>
    </p188:txBody>
  </p188:cm>
</p188:cmLst>
</file>

<file path=ppt/comments/modernComment_764_3BBF225.xml><?xml version="1.0" encoding="utf-8"?>
<p188:cmLst xmlns:a="http://schemas.openxmlformats.org/drawingml/2006/main" xmlns:r="http://schemas.openxmlformats.org/officeDocument/2006/relationships" xmlns:p188="http://schemas.microsoft.com/office/powerpoint/2018/8/main">
  <p188:cm id="{3BE52F63-2FBC-4614-94DC-0499098BC535}" authorId="{DD618D46-86E6-2323-C369-955FB4FD777A}" created="2023-10-13T20:25:51.731">
    <pc:sldMkLst xmlns:pc="http://schemas.microsoft.com/office/powerpoint/2013/main/command">
      <pc:docMk/>
      <pc:sldMk cId="62648869" sldId="1892"/>
    </pc:sldMkLst>
    <p188:replyLst>
      <p188:reply id="{FC697518-D3F4-6D4F-895C-84B84D18E3B2}" authorId="{FA288E1F-56D0-0729-2C82-4DEAE171B38A}" created="2023-10-14T18:56:52.545">
        <p188:txBody>
          <a:bodyPr/>
          <a:lstStyle/>
          <a:p>
            <a:r>
              <a:rPr lang="en-US"/>
              <a:t>Fixed</a:t>
            </a:r>
          </a:p>
        </p188:txBody>
      </p188:reply>
    </p188:replyLst>
    <p188:txBody>
      <a:bodyPr/>
      <a:lstStyle/>
      <a:p>
        <a:r>
          <a:rPr lang="en-US"/>
          <a:t>Should there be a =&gt; before the Jhat^T*xhat=…  equation.</a:t>
        </a:r>
      </a:p>
    </p188:txBody>
  </p188:cm>
</p188:cmLst>
</file>

<file path=ppt/comments/modernComment_767_7FA12508.xml><?xml version="1.0" encoding="utf-8"?>
<p188:cmLst xmlns:a="http://schemas.openxmlformats.org/drawingml/2006/main" xmlns:r="http://schemas.openxmlformats.org/officeDocument/2006/relationships" xmlns:p188="http://schemas.microsoft.com/office/powerpoint/2018/8/main">
  <p188:cm id="{AB8B41A3-E455-4C1B-947F-E9D932402B3F}" authorId="{DD618D46-86E6-2323-C369-955FB4FD777A}" created="2023-10-13T19:32:32.350">
    <pc:sldMkLst xmlns:pc="http://schemas.microsoft.com/office/powerpoint/2013/main/command">
      <pc:docMk/>
      <pc:sldMk cId="2141267208" sldId="1895"/>
    </pc:sldMkLst>
    <p188:replyLst>
      <p188:reply id="{065056E8-2E27-8A42-9486-1B8E2A540969}" authorId="{FA288E1F-56D0-0729-2C82-4DEAE171B38A}" created="2023-10-14T18:55:27.128">
        <p188:txBody>
          <a:bodyPr/>
          <a:lstStyle/>
          <a:p>
            <a:r>
              <a:rPr lang="en-US"/>
              <a:t>Fixed</a:t>
            </a:r>
          </a:p>
        </p188:txBody>
      </p188:reply>
    </p188:replyLst>
    <p188:txBody>
      <a:bodyPr/>
      <a:lstStyle/>
      <a:p>
        <a:r>
          <a:rPr lang="en-US"/>
          <a:t>We haven't defined Lagrangian ROM yet.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C89B6-0167-0549-A9D3-815C20C90D38}"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30F75-B5EC-044F-A636-30352D0A1350}" type="slidenum">
              <a:rPr lang="en-US" smtClean="0"/>
              <a:t>‹#›</a:t>
            </a:fld>
            <a:endParaRPr lang="en-US"/>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a:t>
            </a:fld>
            <a:endParaRPr lang="en-US"/>
          </a:p>
        </p:txBody>
      </p:sp>
    </p:spTree>
    <p:extLst>
      <p:ext uri="{BB962C8B-B14F-4D97-AF65-F5344CB8AC3E}">
        <p14:creationId xmlns:p14="http://schemas.microsoft.com/office/powerpoint/2010/main" val="944728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b="1" dirty="0"/>
          </a:p>
          <a:p>
            <a:pPr fontAlgn="t"/>
            <a:endParaRPr lang="en-US" b="1" dirty="0"/>
          </a:p>
          <a:p>
            <a:pPr fontAlgn="t"/>
            <a:endParaRPr lang="en-US" b="1" dirty="0"/>
          </a:p>
          <a:p>
            <a:pPr fontAlgn="t"/>
            <a:endParaRPr lang="en-US" b="1" dirty="0"/>
          </a:p>
          <a:p>
            <a:pPr fontAlgn="t"/>
            <a:endParaRPr lang="en-US" b="1" dirty="0"/>
          </a:p>
          <a:p>
            <a:pPr fontAlgn="t"/>
            <a:endParaRPr lang="en-US" b="1" dirty="0"/>
          </a:p>
          <a:p>
            <a:pPr fontAlgn="t"/>
            <a:endParaRPr lang="en-US" b="1" dirty="0"/>
          </a:p>
          <a:p>
            <a:pPr fontAlgn="t"/>
            <a:endParaRPr lang="en-US" dirty="0"/>
          </a:p>
          <a:p>
            <a:pPr fontAlgn="t"/>
            <a:endParaRPr lang="en-US" dirty="0"/>
          </a:p>
        </p:txBody>
      </p:sp>
    </p:spTree>
    <p:extLst>
      <p:ext uri="{BB962C8B-B14F-4D97-AF65-F5344CB8AC3E}">
        <p14:creationId xmlns:p14="http://schemas.microsoft.com/office/powerpoint/2010/main" val="4118080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471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12</a:t>
            </a:fld>
            <a:endParaRPr lang="en-US"/>
          </a:p>
        </p:txBody>
      </p:sp>
    </p:spTree>
    <p:extLst>
      <p:ext uri="{BB962C8B-B14F-4D97-AF65-F5344CB8AC3E}">
        <p14:creationId xmlns:p14="http://schemas.microsoft.com/office/powerpoint/2010/main" val="3990565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13</a:t>
            </a:fld>
            <a:endParaRPr lang="en-US"/>
          </a:p>
        </p:txBody>
      </p:sp>
    </p:spTree>
    <p:extLst>
      <p:ext uri="{BB962C8B-B14F-4D97-AF65-F5344CB8AC3E}">
        <p14:creationId xmlns:p14="http://schemas.microsoft.com/office/powerpoint/2010/main" val="1750506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14</a:t>
            </a:fld>
            <a:endParaRPr lang="en-US"/>
          </a:p>
        </p:txBody>
      </p:sp>
    </p:spTree>
    <p:extLst>
      <p:ext uri="{BB962C8B-B14F-4D97-AF65-F5344CB8AC3E}">
        <p14:creationId xmlns:p14="http://schemas.microsoft.com/office/powerpoint/2010/main" val="2071206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Monolithic ROM unstable for &lt; 70 modes for some </a:t>
            </a:r>
            <a:r>
              <a:rPr lang="en-US"/>
              <a:t>parameter values.</a:t>
            </a:r>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15</a:t>
            </a:fld>
            <a:endParaRPr lang="en-US"/>
          </a:p>
        </p:txBody>
      </p:sp>
    </p:spTree>
    <p:extLst>
      <p:ext uri="{BB962C8B-B14F-4D97-AF65-F5344CB8AC3E}">
        <p14:creationId xmlns:p14="http://schemas.microsoft.com/office/powerpoint/2010/main" val="3120469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16</a:t>
            </a:fld>
            <a:endParaRPr lang="en-US"/>
          </a:p>
        </p:txBody>
      </p:sp>
    </p:spTree>
    <p:extLst>
      <p:ext uri="{BB962C8B-B14F-4D97-AF65-F5344CB8AC3E}">
        <p14:creationId xmlns:p14="http://schemas.microsoft.com/office/powerpoint/2010/main" val="3200273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17</a:t>
            </a:fld>
            <a:endParaRPr lang="en-US"/>
          </a:p>
        </p:txBody>
      </p:sp>
    </p:spTree>
    <p:extLst>
      <p:ext uri="{BB962C8B-B14F-4D97-AF65-F5344CB8AC3E}">
        <p14:creationId xmlns:p14="http://schemas.microsoft.com/office/powerpoint/2010/main" val="921343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lnSpcReduction="10000"/>
          </a:bodyPr>
          <a:lstStyle/>
          <a:p>
            <a:pPr marL="285750" marR="0" indent="-285750">
              <a:spcBef>
                <a:spcPts val="0"/>
              </a:spcBef>
              <a:spcAft>
                <a:spcPts val="0"/>
              </a:spcAft>
              <a:buFontTx/>
              <a:buChar char="-"/>
            </a:pPr>
            <a:r>
              <a:rPr lang="en-US" sz="1800" dirty="0">
                <a:effectLst/>
                <a:latin typeface="Calibri" panose="020F0502020204030204" pitchFamily="34" charset="0"/>
                <a:ea typeface="Calibri" panose="020F0502020204030204" pitchFamily="34" charset="0"/>
              </a:rPr>
              <a:t>IVR has been applied to linear elasticity and advection-diffusion.</a:t>
            </a:r>
          </a:p>
          <a:p>
            <a:pPr marL="285750" marR="0" indent="-285750">
              <a:spcBef>
                <a:spcPts val="0"/>
              </a:spcBef>
              <a:spcAft>
                <a:spcPts val="0"/>
              </a:spcAft>
              <a:buFontTx/>
              <a:buChar char="-"/>
            </a:pPr>
            <a:r>
              <a:rPr lang="en-US" sz="1800" dirty="0">
                <a:effectLst/>
                <a:latin typeface="Calibri" panose="020F0502020204030204" pitchFamily="34" charset="0"/>
                <a:ea typeface="Calibri" panose="020F0502020204030204" pitchFamily="34" charset="0"/>
              </a:rPr>
              <a:t>VFR has been applied to Johnson-Cook elasticity.</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rPr>
              <a:t>Johnson-Cook is approximately linear elasticity in low stress scenario but is nonlinear when exceeding yield stress. We didn’t push it into the plasticity regime, so roughly linear elastic for our case.</a:t>
            </a:r>
          </a:p>
          <a:p>
            <a:pPr marL="285750" marR="0" indent="-285750">
              <a:spcBef>
                <a:spcPts val="0"/>
              </a:spcBef>
              <a:spcAft>
                <a:spcPts val="0"/>
              </a:spcAft>
              <a:buFontTx/>
              <a:buChar char="-"/>
            </a:pPr>
            <a:r>
              <a:rPr lang="en-US" sz="1800" dirty="0">
                <a:effectLst/>
                <a:latin typeface="Calibri" panose="020F0502020204030204" pitchFamily="34" charset="0"/>
                <a:ea typeface="Calibri" panose="020F0502020204030204" pitchFamily="34" charset="0"/>
              </a:rPr>
              <a:t>IFR has been applied to advection-diffusion with a bulk coupling condition (ocean-atmosphere analog).</a:t>
            </a:r>
          </a:p>
          <a:p>
            <a:pPr marL="285750" marR="0" indent="-285750">
              <a:spcBef>
                <a:spcPts val="0"/>
              </a:spcBef>
              <a:spcAft>
                <a:spcPts val="0"/>
              </a:spcAft>
              <a:buFontTx/>
              <a:buChar char="-"/>
            </a:pPr>
            <a:endParaRPr lang="en-US" sz="18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Tx/>
              <a:buChar char="-"/>
            </a:pPr>
            <a:r>
              <a:rPr lang="en-US" sz="1800" dirty="0" err="1">
                <a:effectLst/>
                <a:latin typeface="Calibri" panose="020F0502020204030204" pitchFamily="34" charset="0"/>
                <a:ea typeface="Calibri" panose="020F0502020204030204" pitchFamily="34" charset="0"/>
              </a:rPr>
              <a:t>Alegra</a:t>
            </a:r>
            <a:r>
              <a:rPr lang="en-US" sz="1800" dirty="0">
                <a:effectLst/>
                <a:latin typeface="Calibri" panose="020F0502020204030204" pitchFamily="34" charset="0"/>
                <a:ea typeface="Calibri" panose="020F0502020204030204" pitchFamily="34" charset="0"/>
              </a:rPr>
              <a:t>-Sierra coupling: </a:t>
            </a:r>
            <a:r>
              <a:rPr lang="en-US" sz="1800" dirty="0" err="1">
                <a:effectLst/>
                <a:latin typeface="Calibri" panose="020F0502020204030204" pitchFamily="34" charset="0"/>
                <a:ea typeface="Calibri" panose="020F0502020204030204" pitchFamily="34" charset="0"/>
              </a:rPr>
              <a:t>Alegra</a:t>
            </a:r>
            <a:r>
              <a:rPr lang="en-US" sz="1800" dirty="0">
                <a:effectLst/>
                <a:latin typeface="Calibri" panose="020F0502020204030204" pitchFamily="34" charset="0"/>
                <a:ea typeface="Calibri" panose="020F0502020204030204" pitchFamily="34" charset="0"/>
              </a:rPr>
              <a:t> has a </a:t>
            </a:r>
            <a:r>
              <a:rPr lang="en-US" sz="1800" dirty="0" err="1">
                <a:effectLst/>
                <a:latin typeface="Calibri" panose="020F0502020204030204" pitchFamily="34" charset="0"/>
                <a:ea typeface="Calibri" panose="020F0502020204030204" pitchFamily="34" charset="0"/>
              </a:rPr>
              <a:t>piezoelastic</a:t>
            </a:r>
            <a:r>
              <a:rPr lang="en-US" sz="1800" dirty="0">
                <a:effectLst/>
                <a:latin typeface="Calibri" panose="020F0502020204030204" pitchFamily="34" charset="0"/>
                <a:ea typeface="Calibri" panose="020F0502020204030204" pitchFamily="34" charset="0"/>
              </a:rPr>
              <a:t> material model that Sierra does not, </a:t>
            </a:r>
            <a:r>
              <a:rPr lang="en-US" sz="1800" dirty="0" err="1">
                <a:effectLst/>
                <a:latin typeface="Calibri" panose="020F0502020204030204" pitchFamily="34" charset="0"/>
                <a:ea typeface="Calibri" panose="020F0502020204030204" pitchFamily="34" charset="0"/>
              </a:rPr>
              <a:t>whcso</a:t>
            </a:r>
            <a:r>
              <a:rPr lang="en-US" sz="1800" dirty="0">
                <a:effectLst/>
                <a:latin typeface="Calibri" panose="020F0502020204030204" pitchFamily="34" charset="0"/>
                <a:ea typeface="Calibri" panose="020F0502020204030204" pitchFamily="34" charset="0"/>
              </a:rPr>
              <a:t> a charge can be generated such as found on impact. </a:t>
            </a:r>
          </a:p>
          <a:p>
            <a:pPr marL="742950" marR="0" lvl="1" indent="-285750">
              <a:spcBef>
                <a:spcPts val="0"/>
              </a:spcBef>
              <a:spcAft>
                <a:spcPts val="0"/>
              </a:spcAft>
              <a:buFontTx/>
              <a:buChar char="-"/>
            </a:pPr>
            <a:r>
              <a:rPr lang="en-US" sz="1800" dirty="0">
                <a:effectLst/>
                <a:latin typeface="Calibri" panose="020F0502020204030204" pitchFamily="34" charset="0"/>
                <a:ea typeface="Calibri" panose="020F0502020204030204" pitchFamily="34" charset="0"/>
              </a:rPr>
              <a:t>Forte existed – only coincident meshes.  Enabled ability to do non-conforming.</a:t>
            </a:r>
          </a:p>
          <a:p>
            <a:pPr marL="742950" marR="0" lvl="1" indent="-285750">
              <a:spcBef>
                <a:spcPts val="0"/>
              </a:spcBef>
              <a:spcAft>
                <a:spcPts val="0"/>
              </a:spcAft>
              <a:buFontTx/>
              <a:buChar char="-"/>
            </a:pPr>
            <a:r>
              <a:rPr lang="en-US" sz="1800" dirty="0">
                <a:effectLst/>
                <a:latin typeface="Calibri" panose="020F0502020204030204" pitchFamily="34" charset="0"/>
                <a:ea typeface="Calibri" panose="020F0502020204030204" pitchFamily="34" charset="0"/>
              </a:rPr>
              <a:t>MFR = mortar flux recovery </a:t>
            </a:r>
          </a:p>
          <a:p>
            <a:pPr marL="742950" marR="0" lvl="1" indent="-285750">
              <a:spcBef>
                <a:spcPts val="0"/>
              </a:spcBef>
              <a:spcAft>
                <a:spcPts val="0"/>
              </a:spcAft>
              <a:buFontTx/>
              <a:buChar char="-"/>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136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SzPts val="1000"/>
              <a:buFont typeface="Symbol" panose="05050102010706020507" pitchFamily="18" charset="2"/>
              <a:buNone/>
              <a:tabLst>
                <a:tab pos="914400" algn="l"/>
              </a:tabLs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the split basis case, I have it set up to use \tilde{U}_{i,\gamma} (the interface reduced basis from \</a:t>
            </a:r>
            <a:r>
              <a:rPr lang="en-US"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Omega_i</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Just for ease of running loops, the size of the interface basis is 1/5 the size of the overall basis (i.e., if you want 10 reduced basis functions in total, 8 of those will be interior and 2 will be interface). For the full subdomain case, if the option to reduce the LM space is on, the code additionally calculates a \tilde{U}_{i,\gamma} for whichever subdomain is specified and uses those as the reduced basis for the LM space. The basis size is a user specified option.</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430F75-B5EC-044F-A636-30352D0A1350}" type="slidenum">
              <a:rPr lang="en-US" smtClean="0"/>
              <a:t>19</a:t>
            </a:fld>
            <a:endParaRPr lang="en-US"/>
          </a:p>
        </p:txBody>
      </p:sp>
    </p:spTree>
    <p:extLst>
      <p:ext uri="{BB962C8B-B14F-4D97-AF65-F5344CB8AC3E}">
        <p14:creationId xmlns:p14="http://schemas.microsoft.com/office/powerpoint/2010/main" val="134739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a:t>
            </a:fld>
            <a:endParaRPr lang="en-US"/>
          </a:p>
        </p:txBody>
      </p:sp>
    </p:spTree>
    <p:extLst>
      <p:ext uri="{BB962C8B-B14F-4D97-AF65-F5344CB8AC3E}">
        <p14:creationId xmlns:p14="http://schemas.microsoft.com/office/powerpoint/2010/main" val="3768409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how is prediction done for TP?  Can we get movie for different thermal </a:t>
            </a:r>
            <a:r>
              <a:rPr lang="en-US" dirty="0" err="1"/>
              <a:t>coeffs</a:t>
            </a:r>
            <a:r>
              <a:rPr lang="en-US" dirty="0"/>
              <a:t>?</a:t>
            </a:r>
          </a:p>
        </p:txBody>
      </p:sp>
      <p:sp>
        <p:nvSpPr>
          <p:cNvPr id="4" name="Slide Number Placeholder 3"/>
          <p:cNvSpPr>
            <a:spLocks noGrp="1"/>
          </p:cNvSpPr>
          <p:nvPr>
            <p:ph type="sldNum" sz="quarter" idx="5"/>
          </p:nvPr>
        </p:nvSpPr>
        <p:spPr/>
        <p:txBody>
          <a:bodyPr/>
          <a:lstStyle/>
          <a:p>
            <a:fld id="{A2430F75-B5EC-044F-A636-30352D0A1350}" type="slidenum">
              <a:rPr lang="en-US" smtClean="0"/>
              <a:t>20</a:t>
            </a:fld>
            <a:endParaRPr lang="en-US"/>
          </a:p>
        </p:txBody>
      </p:sp>
    </p:spTree>
    <p:extLst>
      <p:ext uri="{BB962C8B-B14F-4D97-AF65-F5344CB8AC3E}">
        <p14:creationId xmlns:p14="http://schemas.microsoft.com/office/powerpoint/2010/main" val="1123415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21</a:t>
            </a:fld>
            <a:endParaRPr lang="en-US"/>
          </a:p>
        </p:txBody>
      </p:sp>
    </p:spTree>
    <p:extLst>
      <p:ext uri="{BB962C8B-B14F-4D97-AF65-F5344CB8AC3E}">
        <p14:creationId xmlns:p14="http://schemas.microsoft.com/office/powerpoint/2010/main" val="847530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“theme” is relevant depends on DPE/application.  </a:t>
            </a:r>
          </a:p>
          <a:p>
            <a:endParaRPr lang="en-US" dirty="0"/>
          </a:p>
          <a:p>
            <a:r>
              <a:rPr lang="en-US" dirty="0"/>
              <a:t>Theme A: many applications.  CFD.  Solid mechanics. </a:t>
            </a:r>
            <a:r>
              <a:rPr lang="en-US" dirty="0" err="1"/>
              <a:t>Symplectic</a:t>
            </a:r>
            <a:r>
              <a:rPr lang="en-US" dirty="0"/>
              <a:t> structure = Hamiltonian / </a:t>
            </a:r>
            <a:r>
              <a:rPr lang="en-US" dirty="0" err="1"/>
              <a:t>Lagrangian</a:t>
            </a:r>
            <a:r>
              <a:rPr lang="en-US" dirty="0"/>
              <a:t> structure.  Preserving energy/entropy stability amounts to preserving symmetry/skew-symmetry of matrices in system, as shown on next slide.</a:t>
            </a:r>
          </a:p>
          <a:p>
            <a:r>
              <a:rPr lang="en-US" dirty="0"/>
              <a:t>Theme B: Darcy flow / Maxwell equations.  Anything with </a:t>
            </a:r>
            <a:r>
              <a:rPr lang="en-US" dirty="0" err="1"/>
              <a:t>Div</a:t>
            </a:r>
            <a:r>
              <a:rPr lang="en-US" dirty="0"/>
              <a:t>-Curl.  See slide 4 for more info.</a:t>
            </a:r>
          </a:p>
          <a:p>
            <a:r>
              <a:rPr lang="en-US" dirty="0"/>
              <a:t>Theme C: hyperbolic conservation laws.</a:t>
            </a:r>
          </a:p>
        </p:txBody>
      </p:sp>
      <p:sp>
        <p:nvSpPr>
          <p:cNvPr id="4" name="Slide Number Placeholder 3"/>
          <p:cNvSpPr>
            <a:spLocks noGrp="1"/>
          </p:cNvSpPr>
          <p:nvPr>
            <p:ph type="sldNum" sz="quarter" idx="5"/>
          </p:nvPr>
        </p:nvSpPr>
        <p:spPr/>
        <p:txBody>
          <a:bodyPr/>
          <a:lstStyle/>
          <a:p>
            <a:fld id="{A2430F75-B5EC-044F-A636-30352D0A1350}" type="slidenum">
              <a:rPr lang="en-US" smtClean="0"/>
              <a:t>22</a:t>
            </a:fld>
            <a:endParaRPr lang="en-US"/>
          </a:p>
        </p:txBody>
      </p:sp>
    </p:spTree>
    <p:extLst>
      <p:ext uri="{BB962C8B-B14F-4D97-AF65-F5344CB8AC3E}">
        <p14:creationId xmlns:p14="http://schemas.microsoft.com/office/powerpoint/2010/main" val="1852690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23</a:t>
            </a:fld>
            <a:endParaRPr lang="en-US"/>
          </a:p>
        </p:txBody>
      </p:sp>
    </p:spTree>
    <p:extLst>
      <p:ext uri="{BB962C8B-B14F-4D97-AF65-F5344CB8AC3E}">
        <p14:creationId xmlns:p14="http://schemas.microsoft.com/office/powerpoint/2010/main" val="706415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24</a:t>
            </a:fld>
            <a:endParaRPr lang="en-US" dirty="0"/>
          </a:p>
        </p:txBody>
      </p:sp>
    </p:spTree>
    <p:extLst>
      <p:ext uri="{BB962C8B-B14F-4D97-AF65-F5344CB8AC3E}">
        <p14:creationId xmlns:p14="http://schemas.microsoft.com/office/powerpoint/2010/main" val="1164682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25</a:t>
            </a:fld>
            <a:endParaRPr lang="en-US" dirty="0"/>
          </a:p>
        </p:txBody>
      </p:sp>
    </p:spTree>
    <p:extLst>
      <p:ext uri="{BB962C8B-B14F-4D97-AF65-F5344CB8AC3E}">
        <p14:creationId xmlns:p14="http://schemas.microsoft.com/office/powerpoint/2010/main" val="2700641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26</a:t>
            </a:fld>
            <a:endParaRPr lang="en-US" dirty="0"/>
          </a:p>
        </p:txBody>
      </p:sp>
    </p:spTree>
    <p:extLst>
      <p:ext uri="{BB962C8B-B14F-4D97-AF65-F5344CB8AC3E}">
        <p14:creationId xmlns:p14="http://schemas.microsoft.com/office/powerpoint/2010/main" val="1604331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27</a:t>
            </a:fld>
            <a:endParaRPr lang="en-US" dirty="0"/>
          </a:p>
        </p:txBody>
      </p:sp>
    </p:spTree>
    <p:extLst>
      <p:ext uri="{BB962C8B-B14F-4D97-AF65-F5344CB8AC3E}">
        <p14:creationId xmlns:p14="http://schemas.microsoft.com/office/powerpoint/2010/main" val="245254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28</a:t>
            </a:fld>
            <a:endParaRPr lang="en-US" dirty="0"/>
          </a:p>
        </p:txBody>
      </p:sp>
    </p:spTree>
    <p:extLst>
      <p:ext uri="{BB962C8B-B14F-4D97-AF65-F5344CB8AC3E}">
        <p14:creationId xmlns:p14="http://schemas.microsoft.com/office/powerpoint/2010/main" val="2845922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29</a:t>
            </a:fld>
            <a:endParaRPr lang="en-US" dirty="0"/>
          </a:p>
        </p:txBody>
      </p:sp>
    </p:spTree>
    <p:extLst>
      <p:ext uri="{BB962C8B-B14F-4D97-AF65-F5344CB8AC3E}">
        <p14:creationId xmlns:p14="http://schemas.microsoft.com/office/powerpoint/2010/main" val="843486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a:t>
            </a:fld>
            <a:endParaRPr lang="en-US"/>
          </a:p>
        </p:txBody>
      </p:sp>
    </p:spTree>
    <p:extLst>
      <p:ext uri="{BB962C8B-B14F-4D97-AF65-F5344CB8AC3E}">
        <p14:creationId xmlns:p14="http://schemas.microsoft.com/office/powerpoint/2010/main" val="309338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30</a:t>
            </a:fld>
            <a:endParaRPr lang="en-US" dirty="0"/>
          </a:p>
        </p:txBody>
      </p:sp>
    </p:spTree>
    <p:extLst>
      <p:ext uri="{BB962C8B-B14F-4D97-AF65-F5344CB8AC3E}">
        <p14:creationId xmlns:p14="http://schemas.microsoft.com/office/powerpoint/2010/main" val="112603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31</a:t>
            </a:fld>
            <a:endParaRPr lang="en-US" dirty="0"/>
          </a:p>
        </p:txBody>
      </p:sp>
    </p:spTree>
    <p:extLst>
      <p:ext uri="{BB962C8B-B14F-4D97-AF65-F5344CB8AC3E}">
        <p14:creationId xmlns:p14="http://schemas.microsoft.com/office/powerpoint/2010/main" val="3005068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32</a:t>
            </a:fld>
            <a:endParaRPr lang="en-US" dirty="0"/>
          </a:p>
        </p:txBody>
      </p:sp>
    </p:spTree>
    <p:extLst>
      <p:ext uri="{BB962C8B-B14F-4D97-AF65-F5344CB8AC3E}">
        <p14:creationId xmlns:p14="http://schemas.microsoft.com/office/powerpoint/2010/main" val="4116824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33</a:t>
            </a:fld>
            <a:endParaRPr lang="en-US" dirty="0"/>
          </a:p>
        </p:txBody>
      </p:sp>
    </p:spTree>
    <p:extLst>
      <p:ext uri="{BB962C8B-B14F-4D97-AF65-F5344CB8AC3E}">
        <p14:creationId xmlns:p14="http://schemas.microsoft.com/office/powerpoint/2010/main" val="1163818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34</a:t>
            </a:fld>
            <a:endParaRPr lang="en-US" dirty="0"/>
          </a:p>
        </p:txBody>
      </p:sp>
    </p:spTree>
    <p:extLst>
      <p:ext uri="{BB962C8B-B14F-4D97-AF65-F5344CB8AC3E}">
        <p14:creationId xmlns:p14="http://schemas.microsoft.com/office/powerpoint/2010/main" val="896538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35</a:t>
            </a:fld>
            <a:endParaRPr lang="en-US"/>
          </a:p>
        </p:txBody>
      </p:sp>
    </p:spTree>
    <p:extLst>
      <p:ext uri="{BB962C8B-B14F-4D97-AF65-F5344CB8AC3E}">
        <p14:creationId xmlns:p14="http://schemas.microsoft.com/office/powerpoint/2010/main" val="3826879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36</a:t>
            </a:fld>
            <a:endParaRPr lang="en-US"/>
          </a:p>
        </p:txBody>
      </p:sp>
    </p:spTree>
    <p:extLst>
      <p:ext uri="{BB962C8B-B14F-4D97-AF65-F5344CB8AC3E}">
        <p14:creationId xmlns:p14="http://schemas.microsoft.com/office/powerpoint/2010/main" val="95386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image for thin films appropriate?  I got it online from a BNL </a:t>
            </a:r>
            <a:r>
              <a:rPr lang="en-US"/>
              <a:t>press release.</a:t>
            </a:r>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37</a:t>
            </a:fld>
            <a:endParaRPr lang="en-US"/>
          </a:p>
        </p:txBody>
      </p:sp>
    </p:spTree>
    <p:extLst>
      <p:ext uri="{BB962C8B-B14F-4D97-AF65-F5344CB8AC3E}">
        <p14:creationId xmlns:p14="http://schemas.microsoft.com/office/powerpoint/2010/main" val="3028111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38</a:t>
            </a:fld>
            <a:endParaRPr lang="en-US"/>
          </a:p>
        </p:txBody>
      </p:sp>
    </p:spTree>
    <p:extLst>
      <p:ext uri="{BB962C8B-B14F-4D97-AF65-F5344CB8AC3E}">
        <p14:creationId xmlns:p14="http://schemas.microsoft.com/office/powerpoint/2010/main" val="2670762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stole this slide from Karen’s website.  Karen: feel free to make a different slide, or if you are including this in your RT2.1 slides, that’s fine too.</a:t>
            </a:r>
          </a:p>
        </p:txBody>
      </p:sp>
      <p:sp>
        <p:nvSpPr>
          <p:cNvPr id="4" name="Slide Number Placeholder 3"/>
          <p:cNvSpPr>
            <a:spLocks noGrp="1"/>
          </p:cNvSpPr>
          <p:nvPr>
            <p:ph type="sldNum" sz="quarter" idx="5"/>
          </p:nvPr>
        </p:nvSpPr>
        <p:spPr/>
        <p:txBody>
          <a:bodyPr/>
          <a:lstStyle/>
          <a:p>
            <a:fld id="{A2430F75-B5EC-044F-A636-30352D0A1350}" type="slidenum">
              <a:rPr lang="en-US" smtClean="0"/>
              <a:t>39</a:t>
            </a:fld>
            <a:endParaRPr lang="en-US"/>
          </a:p>
        </p:txBody>
      </p:sp>
    </p:spTree>
    <p:extLst>
      <p:ext uri="{BB962C8B-B14F-4D97-AF65-F5344CB8AC3E}">
        <p14:creationId xmlns:p14="http://schemas.microsoft.com/office/powerpoint/2010/main" val="401420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past decades have seen a tremendous amount of investment in the development of simulation frameworks for coupled multi-scale and multi-physics problems.  These frameworks rely on established mathematical theories to couple physics components discretized using so-called traditional discretization methods such as finite elements, finite volumes and finite differences.  A prime example is the DOE’s global climate model, the Energy </a:t>
            </a:r>
            <a:r>
              <a:rPr lang="en-US" dirty="0" err="1"/>
              <a:t>Exascale</a:t>
            </a:r>
            <a:r>
              <a:rPr lang="en-US" dirty="0"/>
              <a:t> Earth System Model (E3SM), which couples 5 physics components (atmosphere, ocean, sea ice, land ice and land).  Each component is developed separately according to the relevant physics, dynamics and numerical methods, and the components are coupled in a way that ensures stability, accuracy and conservation.</a:t>
            </a:r>
          </a:p>
        </p:txBody>
      </p:sp>
      <p:sp>
        <p:nvSpPr>
          <p:cNvPr id="4" name="Slide Number Placeholder 3"/>
          <p:cNvSpPr>
            <a:spLocks noGrp="1"/>
          </p:cNvSpPr>
          <p:nvPr>
            <p:ph type="sldNum" sz="quarter" idx="5"/>
          </p:nvPr>
        </p:nvSpPr>
        <p:spPr/>
        <p:txBody>
          <a:bodyPr/>
          <a:lstStyle/>
          <a:p>
            <a:fld id="{A2430F75-B5EC-044F-A636-30352D0A1350}" type="slidenum">
              <a:rPr lang="en-US" smtClean="0"/>
              <a:t>4</a:t>
            </a:fld>
            <a:endParaRPr lang="en-US"/>
          </a:p>
        </p:txBody>
      </p:sp>
    </p:spTree>
    <p:extLst>
      <p:ext uri="{BB962C8B-B14F-4D97-AF65-F5344CB8AC3E}">
        <p14:creationId xmlns:p14="http://schemas.microsoft.com/office/powerpoint/2010/main" val="602229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Have you ever tried diff. time-</a:t>
            </a:r>
            <a:r>
              <a:rPr lang="en-US" dirty="0" err="1"/>
              <a:t>ints</a:t>
            </a:r>
            <a:r>
              <a:rPr lang="en-US" dirty="0"/>
              <a:t> with diff. time-steps with Amy’s method?  Yes.  Paper with Jeff on multi-rate.</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40</a:t>
            </a:fld>
            <a:endParaRPr lang="en-US"/>
          </a:p>
        </p:txBody>
      </p:sp>
    </p:spTree>
    <p:extLst>
      <p:ext uri="{BB962C8B-B14F-4D97-AF65-F5344CB8AC3E}">
        <p14:creationId xmlns:p14="http://schemas.microsoft.com/office/powerpoint/2010/main" val="784935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5</a:t>
            </a:fld>
            <a:endParaRPr lang="en-US"/>
          </a:p>
        </p:txBody>
      </p:sp>
    </p:spTree>
    <p:extLst>
      <p:ext uri="{BB962C8B-B14F-4D97-AF65-F5344CB8AC3E}">
        <p14:creationId xmlns:p14="http://schemas.microsoft.com/office/powerpoint/2010/main" val="2135925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ea typeface="Calibri" panose="020F0502020204030204" pitchFamily="34" charset="0"/>
                    <a:cs typeface="Times New Roman" panose="02020603050405020304" pitchFamily="18" charset="0"/>
                  </a:rPr>
                  <a:t>Class A and B are </a:t>
                </a:r>
                <a:r>
                  <a:rPr lang="en-US" sz="1200" b="1" i="1" dirty="0">
                    <a:solidFill>
                      <a:schemeClr val="accent4"/>
                    </a:solidFill>
                    <a:ea typeface="Calibri" panose="020F0502020204030204" pitchFamily="34" charset="0"/>
                    <a:cs typeface="Times New Roman" panose="02020603050405020304" pitchFamily="18" charset="0"/>
                  </a:rPr>
                  <a:t>equation-based</a:t>
                </a:r>
                <a:r>
                  <a:rPr lang="en-US" sz="1200" i="1" dirty="0">
                    <a:ea typeface="Calibri" panose="020F0502020204030204" pitchFamily="34" charset="0"/>
                    <a:cs typeface="Times New Roman" panose="02020603050405020304" pitchFamily="18" charset="0"/>
                  </a:rPr>
                  <a:t> </a:t>
                </a:r>
                <a:r>
                  <a:rPr lang="en-US" sz="1200" dirty="0">
                    <a:ea typeface="Calibri" panose="020F0502020204030204" pitchFamily="34" charset="0"/>
                    <a:cs typeface="Times New Roman" panose="02020603050405020304" pitchFamily="18" charset="0"/>
                  </a:rPr>
                  <a:t>DDMs: they seek restrict a weak or strong form of the PDE to a finite-dimensional function space </a:t>
                </a:r>
                <a:r>
                  <a:rPr lang="en-US" sz="1200" i="0">
                    <a:latin typeface="Cambria Math" panose="02040503050406030204" pitchFamily="18" charset="0"/>
                    <a:ea typeface="Calibri" panose="020F0502020204030204" pitchFamily="34" charset="0"/>
                    <a:cs typeface="Times New Roman" panose="02020603050405020304" pitchFamily="18" charset="0"/>
                  </a:rPr>
                  <a:t>𝑈_𝑖</a:t>
                </a:r>
                <a:r>
                  <a:rPr lang="en-US" sz="1200" dirty="0">
                    <a:ea typeface="Calibri" panose="020F0502020204030204" pitchFamily="34" charset="0"/>
                    <a:cs typeface="Times New Roman" panose="02020603050405020304" pitchFamily="18" charset="0"/>
                  </a:rPr>
                  <a:t>, spanned by a basis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𝑏_𝑖^𝑘 }_(𝑘=1)^(𝑁_𝑖 )</a:t>
                </a:r>
                <a:r>
                  <a:rPr lang="en-US" sz="1200" dirty="0">
                    <a:ea typeface="Times New Roman" panose="02020603050405020304" pitchFamily="18" charset="0"/>
                    <a:cs typeface="Times New Roman" panose="02020603050405020304" pitchFamily="18" charset="0"/>
                  </a:rPr>
                  <a:t> </a:t>
                </a:r>
                <a:endParaRPr lang="en-US" sz="1200" dirty="0"/>
              </a:p>
              <a:p>
                <a:endParaRPr lang="en-US" dirty="0" smtClean="0"/>
              </a:p>
              <a:p>
                <a:r>
                  <a:rPr lang="en-US" sz="1200" i="1" dirty="0" smtClean="0">
                    <a:ea typeface="Calibri" panose="020F0502020204030204" pitchFamily="34" charset="0"/>
                    <a:cs typeface="Times New Roman" panose="02020603050405020304" pitchFamily="18" charset="0"/>
                  </a:rPr>
                  <a:t>Class C</a:t>
                </a:r>
                <a:r>
                  <a:rPr lang="en-US" sz="1200" dirty="0">
                    <a:ea typeface="Calibri" panose="020F0502020204030204" pitchFamily="34" charset="0"/>
                    <a:cs typeface="Times New Roman" panose="02020603050405020304" pitchFamily="18" charset="0"/>
                  </a:rPr>
                  <a:t> DDMs are </a:t>
                </a:r>
                <a:r>
                  <a:rPr lang="en-US" sz="1200" b="1" i="1" dirty="0">
                    <a:solidFill>
                      <a:schemeClr val="accent4"/>
                    </a:solidFill>
                    <a:ea typeface="Calibri" panose="020F0502020204030204" pitchFamily="34" charset="0"/>
                    <a:cs typeface="Times New Roman" panose="02020603050405020304" pitchFamily="18" charset="0"/>
                  </a:rPr>
                  <a:t>equation-free</a:t>
                </a:r>
                <a:r>
                  <a:rPr lang="en-US" sz="1200" dirty="0">
                    <a:ea typeface="Calibri" panose="020F0502020204030204" pitchFamily="34" charset="0"/>
                    <a:cs typeface="Times New Roman" panose="02020603050405020304" pitchFamily="18" charset="0"/>
                  </a:rPr>
                  <a:t> I/O relations </a:t>
                </a:r>
                <a:r>
                  <a:rPr lang="en-US" sz="1200" i="0">
                    <a:latin typeface="Cambria Math" panose="02040503050406030204" pitchFamily="18" charset="0"/>
                    <a:ea typeface="Calibri" panose="020F0502020204030204" pitchFamily="34" charset="0"/>
                    <a:cs typeface="Times New Roman" panose="02020603050405020304" pitchFamily="18" charset="0"/>
                  </a:rPr>
                  <a:t>𝑢_𝑖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𝑡)=</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𝐺_𝑖 (𝑓〗_𝑖,𝑢_(𝑖,0);𝑝_(𝑖,1),⋯,𝑝_(𝑖,𝑃))</a:t>
                </a:r>
                <a:r>
                  <a:rPr lang="en-US" sz="1200" dirty="0">
                    <a:ea typeface="Calibri" panose="020F0502020204030204" pitchFamily="34" charset="0"/>
                    <a:cs typeface="Times New Roman" panose="02020603050405020304" pitchFamily="18" charset="0"/>
                  </a:rPr>
                  <a:t> </a:t>
                </a:r>
                <a:r>
                  <a:rPr lang="en-US" sz="1200" dirty="0" smtClean="0">
                    <a:ea typeface="Calibri" panose="020F0502020204030204" pitchFamily="34" charset="0"/>
                    <a:cs typeface="Times New Roman" panose="02020603050405020304" pitchFamily="18" charset="0"/>
                  </a:rPr>
                  <a:t>with </a:t>
                </a:r>
                <a:r>
                  <a:rPr lang="en-US" sz="1200" dirty="0">
                    <a:ea typeface="Calibri" panose="020F0502020204030204" pitchFamily="34" charset="0"/>
                    <a:cs typeface="Times New Roman" panose="02020603050405020304" pitchFamily="18" charset="0"/>
                  </a:rPr>
                  <a:t>inputs (“ports”) </a:t>
                </a:r>
                <a:r>
                  <a:rPr lang="en-US" sz="1200" i="0">
                    <a:latin typeface="Cambria Math" panose="02040503050406030204" pitchFamily="18" charset="0"/>
                    <a:ea typeface="Calibri" panose="020F0502020204030204" pitchFamily="34" charset="0"/>
                    <a:cs typeface="Times New Roman" panose="02020603050405020304" pitchFamily="18" charset="0"/>
                  </a:rPr>
                  <a:t>𝑝_(𝑖,𝑗)</a:t>
                </a:r>
                <a:r>
                  <a:rPr lang="en-US" sz="1200" dirty="0">
                    <a:ea typeface="Calibri" panose="020F0502020204030204" pitchFamily="34" charset="0"/>
                    <a:cs typeface="Times New Roman" panose="02020603050405020304" pitchFamily="18" charset="0"/>
                  </a:rPr>
                  <a:t>. </a:t>
                </a:r>
                <a:endParaRPr lang="en-US" sz="1200" dirty="0" smtClean="0">
                  <a:ea typeface="Calibri" panose="020F0502020204030204" pitchFamily="34" charset="0"/>
                  <a:cs typeface="Times New Roman" panose="02020603050405020304" pitchFamily="18" charset="0"/>
                </a:endParaRPr>
              </a:p>
              <a:p>
                <a:endParaRPr lang="en-US" sz="1200" dirty="0" smtClean="0">
                  <a:cs typeface="Times New Roman" panose="02020603050405020304" pitchFamily="18" charset="0"/>
                </a:endParaRPr>
              </a:p>
              <a:p>
                <a:r>
                  <a:rPr lang="en-US" sz="1200" dirty="0" smtClean="0">
                    <a:cs typeface="Times New Roman" panose="02020603050405020304" pitchFamily="18" charset="0"/>
                  </a:rPr>
                  <a:t>TODO: add refs to other talks in MS.</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A2430F75-B5EC-044F-A636-30352D0A1350}" type="slidenum">
              <a:rPr lang="en-US" smtClean="0"/>
              <a:t>6</a:t>
            </a:fld>
            <a:endParaRPr lang="en-US"/>
          </a:p>
        </p:txBody>
      </p:sp>
    </p:spTree>
    <p:extLst>
      <p:ext uri="{BB962C8B-B14F-4D97-AF65-F5344CB8AC3E}">
        <p14:creationId xmlns:p14="http://schemas.microsoft.com/office/powerpoint/2010/main" val="826668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ea typeface="Calibri" panose="020F0502020204030204" pitchFamily="34" charset="0"/>
                    <a:cs typeface="Times New Roman" panose="02020603050405020304" pitchFamily="18" charset="0"/>
                  </a:rPr>
                  <a:t>Class A and B are </a:t>
                </a:r>
                <a:r>
                  <a:rPr lang="en-US" sz="1200" b="1" i="1" dirty="0">
                    <a:solidFill>
                      <a:schemeClr val="accent4"/>
                    </a:solidFill>
                    <a:ea typeface="Calibri" panose="020F0502020204030204" pitchFamily="34" charset="0"/>
                    <a:cs typeface="Times New Roman" panose="02020603050405020304" pitchFamily="18" charset="0"/>
                  </a:rPr>
                  <a:t>equation-based</a:t>
                </a:r>
                <a:r>
                  <a:rPr lang="en-US" sz="1200" i="1" dirty="0">
                    <a:ea typeface="Calibri" panose="020F0502020204030204" pitchFamily="34" charset="0"/>
                    <a:cs typeface="Times New Roman" panose="02020603050405020304" pitchFamily="18" charset="0"/>
                  </a:rPr>
                  <a:t> </a:t>
                </a:r>
                <a:r>
                  <a:rPr lang="en-US" sz="1200" dirty="0">
                    <a:ea typeface="Calibri" panose="020F0502020204030204" pitchFamily="34" charset="0"/>
                    <a:cs typeface="Times New Roman" panose="02020603050405020304" pitchFamily="18" charset="0"/>
                  </a:rPr>
                  <a:t>DDMs: they seek restrict a weak or strong form of the PDE to a finite-dimensional function space </a:t>
                </a:r>
                <a:r>
                  <a:rPr lang="en-US" sz="1200" i="0">
                    <a:latin typeface="Cambria Math" panose="02040503050406030204" pitchFamily="18" charset="0"/>
                    <a:ea typeface="Calibri" panose="020F0502020204030204" pitchFamily="34" charset="0"/>
                    <a:cs typeface="Times New Roman" panose="02020603050405020304" pitchFamily="18" charset="0"/>
                  </a:rPr>
                  <a:t>𝑈_𝑖</a:t>
                </a:r>
                <a:r>
                  <a:rPr lang="en-US" sz="1200" dirty="0">
                    <a:ea typeface="Calibri" panose="020F0502020204030204" pitchFamily="34" charset="0"/>
                    <a:cs typeface="Times New Roman" panose="02020603050405020304" pitchFamily="18" charset="0"/>
                  </a:rPr>
                  <a:t>, spanned by a basis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𝑏_𝑖^𝑘 }_(𝑘=1)^(𝑁_𝑖 )</a:t>
                </a:r>
                <a:r>
                  <a:rPr lang="en-US" sz="1200" dirty="0">
                    <a:ea typeface="Times New Roman" panose="02020603050405020304" pitchFamily="18" charset="0"/>
                    <a:cs typeface="Times New Roman" panose="02020603050405020304" pitchFamily="18" charset="0"/>
                  </a:rPr>
                  <a:t> </a:t>
                </a:r>
                <a:endParaRPr lang="en-US" sz="1200" dirty="0"/>
              </a:p>
              <a:p>
                <a:endParaRPr lang="en-US" dirty="0" smtClean="0"/>
              </a:p>
              <a:p>
                <a:r>
                  <a:rPr lang="en-US" sz="1200" i="1" dirty="0" smtClean="0">
                    <a:ea typeface="Calibri" panose="020F0502020204030204" pitchFamily="34" charset="0"/>
                    <a:cs typeface="Times New Roman" panose="02020603050405020304" pitchFamily="18" charset="0"/>
                  </a:rPr>
                  <a:t>Class C</a:t>
                </a:r>
                <a:r>
                  <a:rPr lang="en-US" sz="1200" dirty="0">
                    <a:ea typeface="Calibri" panose="020F0502020204030204" pitchFamily="34" charset="0"/>
                    <a:cs typeface="Times New Roman" panose="02020603050405020304" pitchFamily="18" charset="0"/>
                  </a:rPr>
                  <a:t> DDMs are </a:t>
                </a:r>
                <a:r>
                  <a:rPr lang="en-US" sz="1200" b="1" i="1" dirty="0">
                    <a:solidFill>
                      <a:schemeClr val="accent4"/>
                    </a:solidFill>
                    <a:ea typeface="Calibri" panose="020F0502020204030204" pitchFamily="34" charset="0"/>
                    <a:cs typeface="Times New Roman" panose="02020603050405020304" pitchFamily="18" charset="0"/>
                  </a:rPr>
                  <a:t>equation-free</a:t>
                </a:r>
                <a:r>
                  <a:rPr lang="en-US" sz="1200" dirty="0">
                    <a:ea typeface="Calibri" panose="020F0502020204030204" pitchFamily="34" charset="0"/>
                    <a:cs typeface="Times New Roman" panose="02020603050405020304" pitchFamily="18" charset="0"/>
                  </a:rPr>
                  <a:t> I/O relations </a:t>
                </a:r>
                <a:r>
                  <a:rPr lang="en-US" sz="1200" i="0">
                    <a:latin typeface="Cambria Math" panose="02040503050406030204" pitchFamily="18" charset="0"/>
                    <a:ea typeface="Calibri" panose="020F0502020204030204" pitchFamily="34" charset="0"/>
                    <a:cs typeface="Times New Roman" panose="02020603050405020304" pitchFamily="18" charset="0"/>
                  </a:rPr>
                  <a:t>𝑢_𝑖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𝑡)=</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𝐺_𝑖 (𝑓〗_𝑖,𝑢_(𝑖,0);𝑝_(𝑖,1),⋯,𝑝_(𝑖,𝑃))</a:t>
                </a:r>
                <a:r>
                  <a:rPr lang="en-US" sz="1200" dirty="0">
                    <a:ea typeface="Calibri" panose="020F0502020204030204" pitchFamily="34" charset="0"/>
                    <a:cs typeface="Times New Roman" panose="02020603050405020304" pitchFamily="18" charset="0"/>
                  </a:rPr>
                  <a:t> </a:t>
                </a:r>
                <a:r>
                  <a:rPr lang="en-US" sz="1200" dirty="0" smtClean="0">
                    <a:ea typeface="Calibri" panose="020F0502020204030204" pitchFamily="34" charset="0"/>
                    <a:cs typeface="Times New Roman" panose="02020603050405020304" pitchFamily="18" charset="0"/>
                  </a:rPr>
                  <a:t>with </a:t>
                </a:r>
                <a:r>
                  <a:rPr lang="en-US" sz="1200" dirty="0">
                    <a:ea typeface="Calibri" panose="020F0502020204030204" pitchFamily="34" charset="0"/>
                    <a:cs typeface="Times New Roman" panose="02020603050405020304" pitchFamily="18" charset="0"/>
                  </a:rPr>
                  <a:t>inputs (“ports”) </a:t>
                </a:r>
                <a:r>
                  <a:rPr lang="en-US" sz="1200" i="0">
                    <a:latin typeface="Cambria Math" panose="02040503050406030204" pitchFamily="18" charset="0"/>
                    <a:ea typeface="Calibri" panose="020F0502020204030204" pitchFamily="34" charset="0"/>
                    <a:cs typeface="Times New Roman" panose="02020603050405020304" pitchFamily="18" charset="0"/>
                  </a:rPr>
                  <a:t>𝑝_(𝑖,𝑗)</a:t>
                </a:r>
                <a:r>
                  <a:rPr lang="en-US" sz="1200" dirty="0">
                    <a:ea typeface="Calibri" panose="020F0502020204030204" pitchFamily="34" charset="0"/>
                    <a:cs typeface="Times New Roman" panose="02020603050405020304" pitchFamily="18" charset="0"/>
                  </a:rPr>
                  <a:t>. </a:t>
                </a:r>
                <a:endParaRPr lang="en-US" sz="1200" dirty="0" smtClean="0">
                  <a:ea typeface="Calibri" panose="020F0502020204030204" pitchFamily="34" charset="0"/>
                  <a:cs typeface="Times New Roman" panose="02020603050405020304" pitchFamily="18" charset="0"/>
                </a:endParaRPr>
              </a:p>
              <a:p>
                <a:endParaRPr lang="en-US" sz="1200" dirty="0" smtClean="0">
                  <a:cs typeface="Times New Roman" panose="02020603050405020304" pitchFamily="18" charset="0"/>
                </a:endParaRPr>
              </a:p>
              <a:p>
                <a:r>
                  <a:rPr lang="en-US" sz="1200" dirty="0" smtClean="0">
                    <a:cs typeface="Times New Roman" panose="02020603050405020304" pitchFamily="18" charset="0"/>
                  </a:rPr>
                  <a:t>TODO: add refs to other talks in MS.</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A2430F75-B5EC-044F-A636-30352D0A1350}" type="slidenum">
              <a:rPr lang="en-US" smtClean="0"/>
              <a:t>7</a:t>
            </a:fld>
            <a:endParaRPr lang="en-US"/>
          </a:p>
        </p:txBody>
      </p:sp>
    </p:spTree>
    <p:extLst>
      <p:ext uri="{BB962C8B-B14F-4D97-AF65-F5344CB8AC3E}">
        <p14:creationId xmlns:p14="http://schemas.microsoft.com/office/powerpoint/2010/main" val="402319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ea typeface="Calibri" panose="020F0502020204030204" pitchFamily="34" charset="0"/>
                    <a:cs typeface="Times New Roman" panose="02020603050405020304" pitchFamily="18" charset="0"/>
                  </a:rPr>
                  <a:t>Class A and B are </a:t>
                </a:r>
                <a:r>
                  <a:rPr lang="en-US" sz="1200" b="1" i="1" dirty="0">
                    <a:solidFill>
                      <a:schemeClr val="accent4"/>
                    </a:solidFill>
                    <a:ea typeface="Calibri" panose="020F0502020204030204" pitchFamily="34" charset="0"/>
                    <a:cs typeface="Times New Roman" panose="02020603050405020304" pitchFamily="18" charset="0"/>
                  </a:rPr>
                  <a:t>equation-based</a:t>
                </a:r>
                <a:r>
                  <a:rPr lang="en-US" sz="1200" i="1" dirty="0">
                    <a:ea typeface="Calibri" panose="020F0502020204030204" pitchFamily="34" charset="0"/>
                    <a:cs typeface="Times New Roman" panose="02020603050405020304" pitchFamily="18" charset="0"/>
                  </a:rPr>
                  <a:t> </a:t>
                </a:r>
                <a:r>
                  <a:rPr lang="en-US" sz="1200" dirty="0">
                    <a:ea typeface="Calibri" panose="020F0502020204030204" pitchFamily="34" charset="0"/>
                    <a:cs typeface="Times New Roman" panose="02020603050405020304" pitchFamily="18" charset="0"/>
                  </a:rPr>
                  <a:t>DDMs: they seek restrict a weak or strong form of the PDE to a finite-dimensional function space </a:t>
                </a:r>
                <a:r>
                  <a:rPr lang="en-US" sz="1200" i="0">
                    <a:latin typeface="Cambria Math" panose="02040503050406030204" pitchFamily="18" charset="0"/>
                    <a:ea typeface="Calibri" panose="020F0502020204030204" pitchFamily="34" charset="0"/>
                    <a:cs typeface="Times New Roman" panose="02020603050405020304" pitchFamily="18" charset="0"/>
                  </a:rPr>
                  <a:t>𝑈_𝑖</a:t>
                </a:r>
                <a:r>
                  <a:rPr lang="en-US" sz="1200" dirty="0">
                    <a:ea typeface="Calibri" panose="020F0502020204030204" pitchFamily="34" charset="0"/>
                    <a:cs typeface="Times New Roman" panose="02020603050405020304" pitchFamily="18" charset="0"/>
                  </a:rPr>
                  <a:t>, spanned by a basis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𝑏_𝑖^𝑘 }_(𝑘=1)^(𝑁_𝑖 )</a:t>
                </a:r>
                <a:r>
                  <a:rPr lang="en-US" sz="1200" dirty="0">
                    <a:ea typeface="Times New Roman" panose="02020603050405020304" pitchFamily="18" charset="0"/>
                    <a:cs typeface="Times New Roman" panose="02020603050405020304" pitchFamily="18" charset="0"/>
                  </a:rPr>
                  <a:t> </a:t>
                </a:r>
                <a:endParaRPr lang="en-US" sz="1200" dirty="0"/>
              </a:p>
              <a:p>
                <a:endParaRPr lang="en-US" dirty="0" smtClean="0"/>
              </a:p>
              <a:p>
                <a:r>
                  <a:rPr lang="en-US" sz="1200" i="1" dirty="0" smtClean="0">
                    <a:ea typeface="Calibri" panose="020F0502020204030204" pitchFamily="34" charset="0"/>
                    <a:cs typeface="Times New Roman" panose="02020603050405020304" pitchFamily="18" charset="0"/>
                  </a:rPr>
                  <a:t>Class C</a:t>
                </a:r>
                <a:r>
                  <a:rPr lang="en-US" sz="1200" dirty="0">
                    <a:ea typeface="Calibri" panose="020F0502020204030204" pitchFamily="34" charset="0"/>
                    <a:cs typeface="Times New Roman" panose="02020603050405020304" pitchFamily="18" charset="0"/>
                  </a:rPr>
                  <a:t> DDMs are </a:t>
                </a:r>
                <a:r>
                  <a:rPr lang="en-US" sz="1200" b="1" i="1" dirty="0">
                    <a:solidFill>
                      <a:schemeClr val="accent4"/>
                    </a:solidFill>
                    <a:ea typeface="Calibri" panose="020F0502020204030204" pitchFamily="34" charset="0"/>
                    <a:cs typeface="Times New Roman" panose="02020603050405020304" pitchFamily="18" charset="0"/>
                  </a:rPr>
                  <a:t>equation-free</a:t>
                </a:r>
                <a:r>
                  <a:rPr lang="en-US" sz="1200" dirty="0">
                    <a:ea typeface="Calibri" panose="020F0502020204030204" pitchFamily="34" charset="0"/>
                    <a:cs typeface="Times New Roman" panose="02020603050405020304" pitchFamily="18" charset="0"/>
                  </a:rPr>
                  <a:t> I/O relations </a:t>
                </a:r>
                <a:r>
                  <a:rPr lang="en-US" sz="1200" i="0">
                    <a:latin typeface="Cambria Math" panose="02040503050406030204" pitchFamily="18" charset="0"/>
                    <a:ea typeface="Calibri" panose="020F0502020204030204" pitchFamily="34" charset="0"/>
                    <a:cs typeface="Times New Roman" panose="02020603050405020304" pitchFamily="18" charset="0"/>
                  </a:rPr>
                  <a:t>𝑢_𝑖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𝑡)=</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𝐺_𝑖 (𝑓〗_𝑖,𝑢_(𝑖,0);𝑝_(𝑖,1),⋯,𝑝_(𝑖,𝑃))</a:t>
                </a:r>
                <a:r>
                  <a:rPr lang="en-US" sz="1200" dirty="0">
                    <a:ea typeface="Calibri" panose="020F0502020204030204" pitchFamily="34" charset="0"/>
                    <a:cs typeface="Times New Roman" panose="02020603050405020304" pitchFamily="18" charset="0"/>
                  </a:rPr>
                  <a:t> </a:t>
                </a:r>
                <a:r>
                  <a:rPr lang="en-US" sz="1200" dirty="0" smtClean="0">
                    <a:ea typeface="Calibri" panose="020F0502020204030204" pitchFamily="34" charset="0"/>
                    <a:cs typeface="Times New Roman" panose="02020603050405020304" pitchFamily="18" charset="0"/>
                  </a:rPr>
                  <a:t>with </a:t>
                </a:r>
                <a:r>
                  <a:rPr lang="en-US" sz="1200" dirty="0">
                    <a:ea typeface="Calibri" panose="020F0502020204030204" pitchFamily="34" charset="0"/>
                    <a:cs typeface="Times New Roman" panose="02020603050405020304" pitchFamily="18" charset="0"/>
                  </a:rPr>
                  <a:t>inputs (“ports”) </a:t>
                </a:r>
                <a:r>
                  <a:rPr lang="en-US" sz="1200" i="0">
                    <a:latin typeface="Cambria Math" panose="02040503050406030204" pitchFamily="18" charset="0"/>
                    <a:ea typeface="Calibri" panose="020F0502020204030204" pitchFamily="34" charset="0"/>
                    <a:cs typeface="Times New Roman" panose="02020603050405020304" pitchFamily="18" charset="0"/>
                  </a:rPr>
                  <a:t>𝑝_(𝑖,𝑗)</a:t>
                </a:r>
                <a:r>
                  <a:rPr lang="en-US" sz="1200" dirty="0">
                    <a:ea typeface="Calibri" panose="020F0502020204030204" pitchFamily="34" charset="0"/>
                    <a:cs typeface="Times New Roman" panose="02020603050405020304" pitchFamily="18" charset="0"/>
                  </a:rPr>
                  <a:t>. </a:t>
                </a:r>
                <a:endParaRPr lang="en-US" sz="1200" dirty="0" smtClean="0">
                  <a:ea typeface="Calibri" panose="020F0502020204030204" pitchFamily="34" charset="0"/>
                  <a:cs typeface="Times New Roman" panose="02020603050405020304" pitchFamily="18" charset="0"/>
                </a:endParaRPr>
              </a:p>
              <a:p>
                <a:endParaRPr lang="en-US" sz="1200" dirty="0" smtClean="0">
                  <a:cs typeface="Times New Roman" panose="02020603050405020304" pitchFamily="18" charset="0"/>
                </a:endParaRPr>
              </a:p>
              <a:p>
                <a:r>
                  <a:rPr lang="en-US" sz="1200" dirty="0" smtClean="0">
                    <a:cs typeface="Times New Roman" panose="02020603050405020304" pitchFamily="18" charset="0"/>
                  </a:rPr>
                  <a:t>TODO: add refs to other talks in MS.</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A2430F75-B5EC-044F-A636-30352D0A1350}" type="slidenum">
              <a:rPr lang="en-US" smtClean="0"/>
              <a:t>8</a:t>
            </a:fld>
            <a:endParaRPr lang="en-US"/>
          </a:p>
        </p:txBody>
      </p:sp>
    </p:spTree>
    <p:extLst>
      <p:ext uri="{BB962C8B-B14F-4D97-AF65-F5344CB8AC3E}">
        <p14:creationId xmlns:p14="http://schemas.microsoft.com/office/powerpoint/2010/main" val="223098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9</a:t>
            </a:fld>
            <a:endParaRPr lang="en-US"/>
          </a:p>
        </p:txBody>
      </p:sp>
    </p:spTree>
    <p:extLst>
      <p:ext uri="{BB962C8B-B14F-4D97-AF65-F5344CB8AC3E}">
        <p14:creationId xmlns:p14="http://schemas.microsoft.com/office/powerpoint/2010/main" val="257939394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84A6BEF6-8B5D-3A41-931E-E68E91FD74C0}" type="datetime1">
              <a:rPr lang="en-US" smtClean="0"/>
              <a:t>10/25/2023</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700411" y="5019736"/>
            <a:ext cx="2225040" cy="276999"/>
          </a:xfrm>
          <a:prstGeom prst="rect">
            <a:avLst/>
          </a:prstGeom>
          <a:noFill/>
        </p:spPr>
        <p:txBody>
          <a:bodyPr wrap="square" rtlCol="0">
            <a:spAutoFit/>
          </a:bodyPr>
          <a:lstStyle/>
          <a:p>
            <a:r>
              <a:rPr lang="en-US" sz="1200" i="1" spc="300" dirty="0">
                <a:solidFill>
                  <a:srgbClr val="00ACD9"/>
                </a:solidFill>
              </a:rPr>
              <a:t>PRESENTED BY</a:t>
            </a:r>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8" name="TextBox 27"/>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a:t>
            </a:r>
            <a:r>
              <a:rPr lang="en-US" sz="600" b="0" i="0" kern="1200" dirty="0" err="1">
                <a:solidFill>
                  <a:schemeClr val="tx1"/>
                </a:solidFill>
                <a:effectLst/>
                <a:latin typeface="+mn-lt"/>
                <a:ea typeface="+mn-ea"/>
                <a:cs typeface="+mn-cs"/>
              </a:rPr>
              <a:t>multimission</a:t>
            </a:r>
            <a:r>
              <a:rPr lang="en-US" sz="600" b="0" i="0" kern="1200" dirty="0">
                <a:solidFill>
                  <a:schemeClr val="tx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DF9367-8E19-584D-AFFE-3EFBBA0295C7}" type="datetime1">
              <a:rPr lang="en-US" smtClean="0"/>
              <a:t>10/25/2023</a:t>
            </a:fld>
            <a:endParaRPr lang="en-US" dirty="0"/>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Double Contn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35B1B-1234-434F-BA64-2F5E81CEE720}" type="datetime1">
              <a:rPr lang="en-US" smtClean="0"/>
              <a:t>10/25/2023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Content Placeholder 6"/>
          <p:cNvSpPr>
            <a:spLocks noGrp="1"/>
          </p:cNvSpPr>
          <p:nvPr>
            <p:ph sz="quarter" idx="13"/>
          </p:nvPr>
        </p:nvSpPr>
        <p:spPr>
          <a:xfrm>
            <a:off x="720725" y="1125414"/>
            <a:ext cx="4934487"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5887330" y="1125414"/>
            <a:ext cx="4891718"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3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DE19A3E-72A3-094D-BE9C-748891D343EA}" type="datetime1">
              <a:rPr lang="en-US" smtClean="0"/>
              <a:t>10/25/2023</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BFB98F-B1FD-6E40-922F-164F08E18587}" type="datetime1">
              <a:rPr lang="en-US" smtClean="0"/>
              <a:t>10/25/2023</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Only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00D275FE-4322-F945-984E-F69B89073389}" type="datetime1">
              <a:rPr lang="en-US" smtClean="0"/>
              <a:t>10/25/2023</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80846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20648" y="359772"/>
            <a:ext cx="10058400" cy="570225"/>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720648" y="1429233"/>
            <a:ext cx="10058400" cy="34336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51" y="6599583"/>
            <a:ext cx="2472271" cy="251458"/>
          </a:xfrm>
          <a:prstGeom prst="rect">
            <a:avLst/>
          </a:prstGeom>
        </p:spPr>
        <p:txBody>
          <a:bodyPr vert="horz" lIns="91440" tIns="45720" rIns="91440" bIns="45720" rtlCol="0" anchor="ctr"/>
          <a:lstStyle>
            <a:lvl1pPr algn="l">
              <a:defRPr sz="900">
                <a:solidFill>
                  <a:schemeClr val="bg2">
                    <a:lumMod val="25000"/>
                  </a:schemeClr>
                </a:solidFill>
                <a:latin typeface="Gill Sans MT" charset="0"/>
                <a:ea typeface="Gill Sans MT" charset="0"/>
                <a:cs typeface="Gill Sans MT" charset="0"/>
              </a:defRPr>
            </a:lvl1pPr>
          </a:lstStyle>
          <a:p>
            <a:fld id="{51B0C17D-9FEF-794A-8300-E98122063809}" type="datetime1">
              <a:rPr lang="en-US" smtClean="0"/>
              <a:t>10/25/2023</a:t>
            </a:fld>
            <a:endParaRPr lang="en-US" dirty="0"/>
          </a:p>
        </p:txBody>
      </p:sp>
      <p:sp>
        <p:nvSpPr>
          <p:cNvPr id="5" name="Footer Placeholder 4"/>
          <p:cNvSpPr>
            <a:spLocks noGrp="1"/>
          </p:cNvSpPr>
          <p:nvPr>
            <p:ph type="ftr" sz="quarter" idx="3"/>
          </p:nvPr>
        </p:nvSpPr>
        <p:spPr>
          <a:xfrm>
            <a:off x="3686187" y="6599583"/>
            <a:ext cx="4822804" cy="251458"/>
          </a:xfrm>
          <a:prstGeom prst="rect">
            <a:avLst/>
          </a:prstGeom>
        </p:spPr>
        <p:txBody>
          <a:bodyPr vert="horz" lIns="91440" tIns="45720" rIns="91440" bIns="45720" rtlCol="0" anchor="ctr"/>
          <a:lstStyle>
            <a:lvl1pPr algn="ctr">
              <a:defRPr sz="900" cap="all" baseline="0">
                <a:solidFill>
                  <a:schemeClr val="tx1"/>
                </a:solidFill>
                <a:latin typeface="Gill Sans MT" charset="0"/>
                <a:ea typeface="Gill Sans MT" charset="0"/>
                <a:cs typeface="Gill Sans MT" charset="0"/>
              </a:defRPr>
            </a:lvl1pPr>
          </a:lstStyle>
          <a:p>
            <a:endParaRPr lang="en-US" dirty="0"/>
          </a:p>
        </p:txBody>
      </p:sp>
      <p:sp>
        <p:nvSpPr>
          <p:cNvPr id="6" name="Slide Number Placeholder 5"/>
          <p:cNvSpPr>
            <a:spLocks noGrp="1"/>
          </p:cNvSpPr>
          <p:nvPr>
            <p:ph type="sldNum" sz="quarter" idx="4"/>
          </p:nvPr>
        </p:nvSpPr>
        <p:spPr>
          <a:xfrm>
            <a:off x="64951" y="437652"/>
            <a:ext cx="419397" cy="365125"/>
          </a:xfrm>
          <a:prstGeom prst="rect">
            <a:avLst/>
          </a:prstGeom>
        </p:spPr>
        <p:txBody>
          <a:bodyPr vert="horz" lIns="91440" tIns="45720" rIns="91440" bIns="45720" rtlCol="0" anchor="ctr"/>
          <a:lstStyle>
            <a:lvl1pPr algn="r">
              <a:defRPr sz="1400">
                <a:solidFill>
                  <a:schemeClr val="bg2">
                    <a:lumMod val="25000"/>
                  </a:schemeClr>
                </a:solidFill>
              </a:defRPr>
            </a:lvl1pPr>
          </a:lstStyle>
          <a:p>
            <a:fld id="{4FAB73BC-B049-4115-A692-8D63A059BFB8}" type="slidenum">
              <a:rPr lang="en-US" smtClean="0"/>
              <a:pPr/>
              <a:t>‹#›</a:t>
            </a:fld>
            <a:endParaRPr lang="en-US" dirty="0"/>
          </a:p>
        </p:txBody>
      </p:sp>
      <p:sp>
        <p:nvSpPr>
          <p:cNvPr id="12" name="Rectangle 11"/>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9"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1185552540"/>
      </p:ext>
    </p:extLst>
  </p:cSld>
  <p:clrMap bg1="lt1" tx1="dk1" bg2="lt2" tx2="dk2" accent1="accent1" accent2="accent2" accent3="accent3" accent4="accent4" accent5="accent5" accent6="accent6" hlink="hlink" folHlink="folHlink"/>
  <p:sldLayoutIdLst>
    <p:sldLayoutId id="2147483678" r:id="rId1"/>
    <p:sldLayoutId id="2147483675" r:id="rId2"/>
    <p:sldLayoutId id="2147483686" r:id="rId3"/>
    <p:sldLayoutId id="2147483676" r:id="rId4"/>
    <p:sldLayoutId id="2147483677" r:id="rId5"/>
    <p:sldLayoutId id="214748368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p:titleStyle>
    <p:body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00.png"/><Relationship Id="rId9" Type="http://schemas.openxmlformats.org/officeDocument/2006/relationships/hyperlink" Target="https://github.com/sandialabs/LC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microsoft.com/office/2007/relationships/media" Target="../media/media2.mov"/><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3.xml"/><Relationship Id="rId11" Type="http://schemas.openxmlformats.org/officeDocument/2006/relationships/image" Target="../media/image53.png"/><Relationship Id="rId5" Type="http://schemas.openxmlformats.org/officeDocument/2006/relationships/slideLayout" Target="../slideLayouts/slideLayout2.xml"/><Relationship Id="rId10" Type="http://schemas.openxmlformats.org/officeDocument/2006/relationships/image" Target="../media/image52.png"/><Relationship Id="rId4" Type="http://schemas.openxmlformats.org/officeDocument/2006/relationships/video" Target="../media/media2.mov"/><Relationship Id="rId9" Type="http://schemas.openxmlformats.org/officeDocument/2006/relationships/image" Target="../media/image510.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82.png"/><Relationship Id="rId3" Type="http://schemas.openxmlformats.org/officeDocument/2006/relationships/slideLayout" Target="../slideLayouts/slideLayout2.xml"/><Relationship Id="rId21" Type="http://schemas.openxmlformats.org/officeDocument/2006/relationships/image" Target="../media/image76.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81.png"/><Relationship Id="rId2" Type="http://schemas.openxmlformats.org/officeDocument/2006/relationships/video" Target="../media/media3.mov"/><Relationship Id="rId16" Type="http://schemas.openxmlformats.org/officeDocument/2006/relationships/image" Target="../media/image67.png"/><Relationship Id="rId20" Type="http://schemas.openxmlformats.org/officeDocument/2006/relationships/image" Target="../media/image75.png"/><Relationship Id="rId1" Type="http://schemas.microsoft.com/office/2007/relationships/media" Target="../media/media3.mov"/><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80.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4.png"/><Relationship Id="rId4" Type="http://schemas.openxmlformats.org/officeDocument/2006/relationships/notesSlide" Target="../notesSlides/notesSlide14.xml"/><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2.xml"/><Relationship Id="rId7" Type="http://schemas.openxmlformats.org/officeDocument/2006/relationships/image" Target="../media/image8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3.png"/><Relationship Id="rId11" Type="http://schemas.openxmlformats.org/officeDocument/2006/relationships/hyperlink" Target="https://github.com/Pressio/pressio-demoapps" TargetMode="External"/><Relationship Id="rId5" Type="http://schemas.openxmlformats.org/officeDocument/2006/relationships/image" Target="../media/image78.png"/><Relationship Id="rId10" Type="http://schemas.openxmlformats.org/officeDocument/2006/relationships/image" Target="../media/image87.jpg"/><Relationship Id="rId4" Type="http://schemas.openxmlformats.org/officeDocument/2006/relationships/notesSlide" Target="../notesSlides/notesSlide15.xml"/><Relationship Id="rId9" Type="http://schemas.openxmlformats.org/officeDocument/2006/relationships/image" Target="../media/image86.png"/></Relationships>
</file>

<file path=ppt/slides/_rels/slide16.xml.rels><?xml version="1.0" encoding="UTF-8" standalone="yes"?>
<Relationships xmlns="http://schemas.openxmlformats.org/package/2006/relationships"><Relationship Id="rId8" Type="http://schemas.openxmlformats.org/officeDocument/2006/relationships/image" Target="../media/image1041.png"/><Relationship Id="rId13" Type="http://schemas.openxmlformats.org/officeDocument/2006/relationships/image" Target="../media/image1091.png"/><Relationship Id="rId3" Type="http://schemas.openxmlformats.org/officeDocument/2006/relationships/image" Target="../media/image1002.png"/><Relationship Id="rId7" Type="http://schemas.openxmlformats.org/officeDocument/2006/relationships/image" Target="../media/image88.png"/><Relationship Id="rId12" Type="http://schemas.openxmlformats.org/officeDocument/2006/relationships/image" Target="../media/image108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71.png"/><Relationship Id="rId11" Type="http://schemas.openxmlformats.org/officeDocument/2006/relationships/image" Target="../media/image1070.png"/><Relationship Id="rId5" Type="http://schemas.openxmlformats.org/officeDocument/2006/relationships/image" Target="../media/image108.png"/><Relationship Id="rId10" Type="http://schemas.openxmlformats.org/officeDocument/2006/relationships/image" Target="../media/image1060.png"/><Relationship Id="rId4" Type="http://schemas.openxmlformats.org/officeDocument/2006/relationships/image" Target="../media/image1072.png"/><Relationship Id="rId9" Type="http://schemas.openxmlformats.org/officeDocument/2006/relationships/image" Target="../media/image1050.png"/><Relationship Id="rId14" Type="http://schemas.openxmlformats.org/officeDocument/2006/relationships/image" Target="../media/image890.png"/></Relationships>
</file>

<file path=ppt/slides/_rels/slide1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10.png"/><Relationship Id="rId7"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40.png"/><Relationship Id="rId5" Type="http://schemas.openxmlformats.org/officeDocument/2006/relationships/image" Target="../media/image1131.png"/><Relationship Id="rId4" Type="http://schemas.openxmlformats.org/officeDocument/2006/relationships/image" Target="../media/image1120.pn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2.xml"/><Relationship Id="rId7" Type="http://schemas.openxmlformats.org/officeDocument/2006/relationships/image" Target="../media/image91.jp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0.jpeg"/><Relationship Id="rId11" Type="http://schemas.openxmlformats.org/officeDocument/2006/relationships/image" Target="../media/image94.png"/><Relationship Id="rId5" Type="http://schemas.openxmlformats.org/officeDocument/2006/relationships/image" Target="../media/image89.png"/><Relationship Id="rId10" Type="http://schemas.openxmlformats.org/officeDocument/2006/relationships/image" Target="../media/image93.png"/><Relationship Id="rId4" Type="http://schemas.openxmlformats.org/officeDocument/2006/relationships/notesSlide" Target="../notesSlides/notesSlide18.xml"/><Relationship Id="rId9"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5.png"/><Relationship Id="rId4" Type="http://schemas.openxmlformats.org/officeDocument/2006/relationships/image" Target="../media/image12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13" Type="http://schemas.openxmlformats.org/officeDocument/2006/relationships/image" Target="../media/image102.png"/><Relationship Id="rId3" Type="http://schemas.microsoft.com/office/2007/relationships/media" Target="../media/media7.mp4"/><Relationship Id="rId7" Type="http://schemas.openxmlformats.org/officeDocument/2006/relationships/slideLayout" Target="../slideLayouts/slideLayout2.xml"/><Relationship Id="rId12" Type="http://schemas.openxmlformats.org/officeDocument/2006/relationships/image" Target="../media/image10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video" Target="../media/media8.mp4"/><Relationship Id="rId11" Type="http://schemas.openxmlformats.org/officeDocument/2006/relationships/image" Target="../media/image100.png"/><Relationship Id="rId5" Type="http://schemas.microsoft.com/office/2007/relationships/media" Target="../media/media8.mp4"/><Relationship Id="rId10" Type="http://schemas.openxmlformats.org/officeDocument/2006/relationships/image" Target="../media/image99.png"/><Relationship Id="rId4" Type="http://schemas.openxmlformats.org/officeDocument/2006/relationships/video" Target="../media/media7.mp4"/><Relationship Id="rId9" Type="http://schemas.openxmlformats.org/officeDocument/2006/relationships/image" Target="../media/image98.png"/><Relationship Id="rId14" Type="http://schemas.openxmlformats.org/officeDocument/2006/relationships/image" Target="../media/image103.png"/></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emf"/><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12.png"/><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Layout" Target="../slideLayouts/slideLayout6.xml"/><Relationship Id="rId7" Type="http://schemas.openxmlformats.org/officeDocument/2006/relationships/image" Target="../media/image115.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14.png"/><Relationship Id="rId11" Type="http://schemas.openxmlformats.org/officeDocument/2006/relationships/image" Target="../media/image121.png"/><Relationship Id="rId5" Type="http://schemas.openxmlformats.org/officeDocument/2006/relationships/image" Target="../media/image113.png"/><Relationship Id="rId10" Type="http://schemas.openxmlformats.org/officeDocument/2006/relationships/image" Target="../media/image120.png"/><Relationship Id="rId4" Type="http://schemas.openxmlformats.org/officeDocument/2006/relationships/notesSlide" Target="../notesSlides/notesSlide25.xml"/><Relationship Id="rId9" Type="http://schemas.openxmlformats.org/officeDocument/2006/relationships/image" Target="../media/image11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21.png"/><Relationship Id="rId5" Type="http://schemas.openxmlformats.org/officeDocument/2006/relationships/image" Target="../media/image107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75F_B83024BA.xml"/><Relationship Id="rId7"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150.png"/><Relationship Id="rId10" Type="http://schemas.openxmlformats.org/officeDocument/2006/relationships/image" Target="../media/image116.png"/><Relationship Id="rId4" Type="http://schemas.openxmlformats.org/officeDocument/2006/relationships/image" Target="../media/image1141.png"/><Relationship Id="rId9" Type="http://schemas.openxmlformats.org/officeDocument/2006/relationships/image" Target="../media/image1210.png"/></Relationships>
</file>

<file path=ppt/slides/_rels/slide28.xml.rels><?xml version="1.0" encoding="UTF-8" standalone="yes"?>
<Relationships xmlns="http://schemas.openxmlformats.org/package/2006/relationships"><Relationship Id="rId8" Type="http://schemas.openxmlformats.org/officeDocument/2006/relationships/image" Target="../media/image1231.png"/><Relationship Id="rId3" Type="http://schemas.openxmlformats.org/officeDocument/2006/relationships/slideLayout" Target="../slideLayouts/slideLayout6.xml"/><Relationship Id="rId7" Type="http://schemas.openxmlformats.org/officeDocument/2006/relationships/image" Target="../media/image1220.png"/><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notesSlide" Target="../notesSlides/notesSlide28.xml"/><Relationship Id="rId9"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24.png"/><Relationship Id="rId3" Type="http://schemas.microsoft.com/office/2007/relationships/media" Target="../media/media10.mp4"/><Relationship Id="rId7" Type="http://schemas.openxmlformats.org/officeDocument/2006/relationships/image" Target="../media/image1220.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29.xml"/><Relationship Id="rId5" Type="http://schemas.openxmlformats.org/officeDocument/2006/relationships/slideLayout" Target="../slideLayouts/slideLayout6.xml"/><Relationship Id="rId10" Type="http://schemas.openxmlformats.org/officeDocument/2006/relationships/image" Target="../media/image122.png"/><Relationship Id="rId4" Type="http://schemas.openxmlformats.org/officeDocument/2006/relationships/video" Target="../media/media10.mp4"/><Relationship Id="rId9" Type="http://schemas.openxmlformats.org/officeDocument/2006/relationships/image" Target="../media/image126.png"/></Relationships>
</file>

<file path=ppt/slides/_rels/slide3.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fif"/><Relationship Id="rId18" Type="http://schemas.openxmlformats.org/officeDocument/2006/relationships/image" Target="../media/image32.jpg"/><Relationship Id="rId3" Type="http://schemas.openxmlformats.org/officeDocument/2006/relationships/image" Target="../media/image17.jpg"/><Relationship Id="rId7" Type="http://schemas.openxmlformats.org/officeDocument/2006/relationships/image" Target="../media/image21.jpeg"/><Relationship Id="rId12" Type="http://schemas.openxmlformats.org/officeDocument/2006/relationships/image" Target="../media/image26.jpg"/><Relationship Id="rId17" Type="http://schemas.openxmlformats.org/officeDocument/2006/relationships/image" Target="../media/image31.jp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fif"/><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jfif"/><Relationship Id="rId19" Type="http://schemas.openxmlformats.org/officeDocument/2006/relationships/image" Target="../media/image33.jp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jpg"/></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8" Type="http://schemas.openxmlformats.org/officeDocument/2006/relationships/image" Target="../media/image130.emf"/><Relationship Id="rId13" Type="http://schemas.openxmlformats.org/officeDocument/2006/relationships/hyperlink" Target="https://github.com/sandialabs/HamiltonianOpInf" TargetMode="External"/><Relationship Id="rId3" Type="http://schemas.microsoft.com/office/2007/relationships/media" Target="../media/media13.mp4"/><Relationship Id="rId7" Type="http://schemas.openxmlformats.org/officeDocument/2006/relationships/image" Target="../media/image129.emf"/><Relationship Id="rId12" Type="http://schemas.openxmlformats.org/officeDocument/2006/relationships/hyperlink" Target="https://github.com/sandialabs/LCM" TargetMode="External"/><Relationship Id="rId2" Type="http://schemas.openxmlformats.org/officeDocument/2006/relationships/video" Target="../media/media12.avi"/><Relationship Id="rId1" Type="http://schemas.microsoft.com/office/2007/relationships/media" Target="../media/media12.avi"/><Relationship Id="rId6" Type="http://schemas.openxmlformats.org/officeDocument/2006/relationships/notesSlide" Target="../notesSlides/notesSlide31.xml"/><Relationship Id="rId11" Type="http://schemas.openxmlformats.org/officeDocument/2006/relationships/image" Target="../media/image133.png"/><Relationship Id="rId5" Type="http://schemas.openxmlformats.org/officeDocument/2006/relationships/slideLayout" Target="../slideLayouts/slideLayout6.xml"/><Relationship Id="rId10" Type="http://schemas.openxmlformats.org/officeDocument/2006/relationships/image" Target="../media/image132.png"/><Relationship Id="rId4" Type="http://schemas.openxmlformats.org/officeDocument/2006/relationships/video" Target="../media/media13.mp4"/><Relationship Id="rId9" Type="http://schemas.openxmlformats.org/officeDocument/2006/relationships/image" Target="../media/image131.png"/><Relationship Id="rId1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767_7FA12508.xml"/><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35.png"/><Relationship Id="rId4" Type="http://schemas.openxmlformats.org/officeDocument/2006/relationships/image" Target="../media/image134.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764_3BBF225.xml"/><Relationship Id="rId7" Type="http://schemas.openxmlformats.org/officeDocument/2006/relationships/image" Target="../media/image140.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141.png"/><Relationship Id="rId5" Type="http://schemas.openxmlformats.org/officeDocument/2006/relationships/image" Target="../media/image13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2.jpg"/><Relationship Id="rId7" Type="http://schemas.openxmlformats.org/officeDocument/2006/relationships/image" Target="../media/image14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7.jpg"/></Relationships>
</file>

<file path=ppt/slides/_rels/slide38.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emf"/><Relationship Id="rId18" Type="http://schemas.openxmlformats.org/officeDocument/2006/relationships/image" Target="../media/image161.png"/><Relationship Id="rId26" Type="http://schemas.openxmlformats.org/officeDocument/2006/relationships/image" Target="../media/image168.png"/><Relationship Id="rId3" Type="http://schemas.openxmlformats.org/officeDocument/2006/relationships/image" Target="../media/image200.png"/><Relationship Id="rId21" Type="http://schemas.openxmlformats.org/officeDocument/2006/relationships/image" Target="../media/image164.emf"/><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0.emf"/><Relationship Id="rId25" Type="http://schemas.openxmlformats.org/officeDocument/2006/relationships/image" Target="../media/image167.png"/><Relationship Id="rId2" Type="http://schemas.openxmlformats.org/officeDocument/2006/relationships/notesSlide" Target="../notesSlides/notesSlide38.xml"/><Relationship Id="rId16" Type="http://schemas.openxmlformats.org/officeDocument/2006/relationships/image" Target="../media/image330.png"/><Relationship Id="rId20"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155.png"/><Relationship Id="rId24" Type="http://schemas.openxmlformats.org/officeDocument/2006/relationships/image" Target="../media/image41.png"/><Relationship Id="rId5" Type="http://schemas.openxmlformats.org/officeDocument/2006/relationships/image" Target="../media/image149.png"/><Relationship Id="rId15" Type="http://schemas.openxmlformats.org/officeDocument/2006/relationships/image" Target="../media/image159.png"/><Relationship Id="rId23" Type="http://schemas.openxmlformats.org/officeDocument/2006/relationships/image" Target="../media/image166.png"/><Relationship Id="rId10" Type="http://schemas.openxmlformats.org/officeDocument/2006/relationships/image" Target="../media/image154.png"/><Relationship Id="rId19" Type="http://schemas.openxmlformats.org/officeDocument/2006/relationships/image" Target="../media/image162.png"/><Relationship Id="rId4" Type="http://schemas.openxmlformats.org/officeDocument/2006/relationships/image" Target="../media/image148.png"/><Relationship Id="rId9" Type="http://schemas.openxmlformats.org/officeDocument/2006/relationships/image" Target="../media/image153.png"/><Relationship Id="rId14" Type="http://schemas.openxmlformats.org/officeDocument/2006/relationships/image" Target="../media/image158.png"/><Relationship Id="rId22" Type="http://schemas.openxmlformats.org/officeDocument/2006/relationships/image" Target="../media/image165.png"/></Relationships>
</file>

<file path=ppt/slides/_rels/slide3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5.tiff"/><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2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9F3A1C2-0853-46D0-B90D-A3BD784F5F60}"/>
              </a:ext>
            </a:extLst>
          </p:cNvPr>
          <p:cNvSpPr/>
          <p:nvPr/>
        </p:nvSpPr>
        <p:spPr>
          <a:xfrm>
            <a:off x="-494051" y="2928220"/>
            <a:ext cx="8044012" cy="1840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9708" y="1254811"/>
            <a:ext cx="7571585" cy="1620668"/>
          </a:xfrm>
        </p:spPr>
        <p:txBody>
          <a:bodyPr>
            <a:normAutofit/>
          </a:bodyPr>
          <a:lstStyle/>
          <a:p>
            <a:pPr algn="ctr"/>
            <a:r>
              <a:rPr lang="en-US" sz="3200" dirty="0"/>
              <a:t>SNL progress highlights: data-driven couplings (RT3.1) and preservation of geometric structure in ROM (RT2.2)</a:t>
            </a:r>
            <a:endParaRPr lang="en-US" sz="3000" dirty="0"/>
          </a:p>
        </p:txBody>
      </p:sp>
      <p:pic>
        <p:nvPicPr>
          <p:cNvPr id="10" name="Picture 9">
            <a:extLst>
              <a:ext uri="{FF2B5EF4-FFF2-40B4-BE49-F238E27FC236}">
                <a16:creationId xmlns:a16="http://schemas.microsoft.com/office/drawing/2014/main" id="{60850F1A-A991-8944-9855-49FE78446442}"/>
              </a:ext>
            </a:extLst>
          </p:cNvPr>
          <p:cNvPicPr>
            <a:picLocks noChangeAspect="1"/>
          </p:cNvPicPr>
          <p:nvPr/>
        </p:nvPicPr>
        <p:blipFill>
          <a:blip r:embed="rId3"/>
          <a:stretch>
            <a:fillRect/>
          </a:stretch>
        </p:blipFill>
        <p:spPr>
          <a:xfrm>
            <a:off x="7549961" y="1228439"/>
            <a:ext cx="2652129" cy="1690256"/>
          </a:xfrm>
          <a:prstGeom prst="rect">
            <a:avLst/>
          </a:prstGeom>
        </p:spPr>
      </p:pic>
      <p:sp>
        <p:nvSpPr>
          <p:cNvPr id="7" name="TextBox 6">
            <a:extLst>
              <a:ext uri="{FF2B5EF4-FFF2-40B4-BE49-F238E27FC236}">
                <a16:creationId xmlns:a16="http://schemas.microsoft.com/office/drawing/2014/main" id="{D45B2C75-A600-4E12-B07D-0D7ADD0A9A95}"/>
              </a:ext>
            </a:extLst>
          </p:cNvPr>
          <p:cNvSpPr txBox="1"/>
          <p:nvPr/>
        </p:nvSpPr>
        <p:spPr>
          <a:xfrm>
            <a:off x="457200" y="4757951"/>
            <a:ext cx="7092761" cy="707886"/>
          </a:xfrm>
          <a:prstGeom prst="rect">
            <a:avLst/>
          </a:prstGeom>
          <a:solidFill>
            <a:schemeClr val="bg1"/>
          </a:solidFill>
        </p:spPr>
        <p:txBody>
          <a:bodyPr wrap="square" rtlCol="0">
            <a:spAutoFit/>
          </a:bodyPr>
          <a:lstStyle/>
          <a:p>
            <a:pPr algn="ctr"/>
            <a:r>
              <a:rPr lang="en-US" i="1" u="sng" dirty="0"/>
              <a:t>Speakers</a:t>
            </a:r>
            <a:r>
              <a:rPr lang="en-US" i="1" dirty="0"/>
              <a:t>: </a:t>
            </a:r>
            <a:r>
              <a:rPr lang="en-US" dirty="0"/>
              <a:t>Irina Tezaur and Anthony Gruber</a:t>
            </a:r>
          </a:p>
          <a:p>
            <a:pPr algn="ctr"/>
            <a:endParaRPr lang="en-US" sz="400" dirty="0"/>
          </a:p>
          <a:p>
            <a:pPr algn="ctr"/>
            <a:r>
              <a:rPr lang="en-US" dirty="0"/>
              <a:t>Sandia National Laboratories</a:t>
            </a:r>
          </a:p>
        </p:txBody>
      </p:sp>
      <p:sp>
        <p:nvSpPr>
          <p:cNvPr id="11" name="TextBox 10">
            <a:extLst>
              <a:ext uri="{FF2B5EF4-FFF2-40B4-BE49-F238E27FC236}">
                <a16:creationId xmlns:a16="http://schemas.microsoft.com/office/drawing/2014/main" id="{58D30EF3-62B5-47EF-B524-5154524896B8}"/>
              </a:ext>
            </a:extLst>
          </p:cNvPr>
          <p:cNvSpPr txBox="1"/>
          <p:nvPr/>
        </p:nvSpPr>
        <p:spPr>
          <a:xfrm>
            <a:off x="457200" y="5863996"/>
            <a:ext cx="7242401" cy="769441"/>
          </a:xfrm>
          <a:prstGeom prst="rect">
            <a:avLst/>
          </a:prstGeom>
          <a:noFill/>
        </p:spPr>
        <p:txBody>
          <a:bodyPr wrap="square" rtlCol="0">
            <a:spAutoFit/>
          </a:bodyPr>
          <a:lstStyle/>
          <a:p>
            <a:pPr algn="ctr"/>
            <a:r>
              <a:rPr lang="en-US" dirty="0"/>
              <a:t>M2dt Project All-Hands Meeting</a:t>
            </a:r>
          </a:p>
          <a:p>
            <a:pPr algn="ctr"/>
            <a:endParaRPr lang="en-US" sz="800" dirty="0"/>
          </a:p>
          <a:p>
            <a:pPr algn="ctr"/>
            <a:r>
              <a:rPr lang="en-US" dirty="0"/>
              <a:t>Wednesday, October 25, 2023</a:t>
            </a:r>
          </a:p>
        </p:txBody>
      </p:sp>
      <p:sp>
        <p:nvSpPr>
          <p:cNvPr id="3" name="Rectangle 2">
            <a:extLst>
              <a:ext uri="{FF2B5EF4-FFF2-40B4-BE49-F238E27FC236}">
                <a16:creationId xmlns:a16="http://schemas.microsoft.com/office/drawing/2014/main" id="{E864F253-7ED7-44E9-BA1A-2D21BE4A20FA}"/>
              </a:ext>
            </a:extLst>
          </p:cNvPr>
          <p:cNvSpPr/>
          <p:nvPr/>
        </p:nvSpPr>
        <p:spPr>
          <a:xfrm>
            <a:off x="361950" y="2928220"/>
            <a:ext cx="1076325" cy="1702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03CBBF2-82BF-4F72-937C-ED84D4DFD145}"/>
              </a:ext>
            </a:extLst>
          </p:cNvPr>
          <p:cNvSpPr/>
          <p:nvPr/>
        </p:nvSpPr>
        <p:spPr>
          <a:xfrm>
            <a:off x="6475318" y="2928220"/>
            <a:ext cx="1076325" cy="1702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1">
            <a:extLst>
              <a:ext uri="{FF2B5EF4-FFF2-40B4-BE49-F238E27FC236}">
                <a16:creationId xmlns:a16="http://schemas.microsoft.com/office/drawing/2014/main" id="{564AA43F-312F-44D4-83B0-2AFFA3F19430}"/>
              </a:ext>
            </a:extLst>
          </p:cNvPr>
          <p:cNvSpPr txBox="1"/>
          <p:nvPr/>
        </p:nvSpPr>
        <p:spPr>
          <a:xfrm>
            <a:off x="7804898" y="5861514"/>
            <a:ext cx="24966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u="none" strike="noStrike" dirty="0">
                <a:solidFill>
                  <a:schemeClr val="bg1"/>
                </a:solidFill>
                <a:effectLst/>
                <a:latin typeface="Calibri" panose="020F0502020204030204" pitchFamily="34" charset="0"/>
              </a:rPr>
              <a:t>SAND2023-10975PE</a:t>
            </a:r>
            <a:endParaRPr lang="en-US" dirty="0">
              <a:solidFill>
                <a:schemeClr val="bg1"/>
              </a:solidFill>
            </a:endParaRPr>
          </a:p>
        </p:txBody>
      </p:sp>
      <p:pic>
        <p:nvPicPr>
          <p:cNvPr id="8" name="Picture 7">
            <a:extLst>
              <a:ext uri="{FF2B5EF4-FFF2-40B4-BE49-F238E27FC236}">
                <a16:creationId xmlns:a16="http://schemas.microsoft.com/office/drawing/2014/main" id="{00C1DF7C-FF42-4AE4-AF8B-2DA46FD83449}"/>
              </a:ext>
            </a:extLst>
          </p:cNvPr>
          <p:cNvPicPr>
            <a:picLocks noChangeAspect="1"/>
          </p:cNvPicPr>
          <p:nvPr/>
        </p:nvPicPr>
        <p:blipFill>
          <a:blip r:embed="rId4"/>
          <a:stretch>
            <a:fillRect/>
          </a:stretch>
        </p:blipFill>
        <p:spPr>
          <a:xfrm>
            <a:off x="2551170" y="3149645"/>
            <a:ext cx="2074618" cy="966983"/>
          </a:xfrm>
          <a:prstGeom prst="rect">
            <a:avLst/>
          </a:prstGeom>
        </p:spPr>
      </p:pic>
      <p:pic>
        <p:nvPicPr>
          <p:cNvPr id="12" name="Picture 11">
            <a:extLst>
              <a:ext uri="{FF2B5EF4-FFF2-40B4-BE49-F238E27FC236}">
                <a16:creationId xmlns:a16="http://schemas.microsoft.com/office/drawing/2014/main" id="{C2B56BA5-7EBB-43CB-A97F-97F3C8ECF470}"/>
              </a:ext>
            </a:extLst>
          </p:cNvPr>
          <p:cNvPicPr>
            <a:picLocks noChangeAspect="1"/>
          </p:cNvPicPr>
          <p:nvPr/>
        </p:nvPicPr>
        <p:blipFill>
          <a:blip r:embed="rId5"/>
          <a:stretch>
            <a:fillRect/>
          </a:stretch>
        </p:blipFill>
        <p:spPr>
          <a:xfrm>
            <a:off x="361950" y="2910545"/>
            <a:ext cx="1767933" cy="1676092"/>
          </a:xfrm>
          <a:prstGeom prst="rect">
            <a:avLst/>
          </a:prstGeom>
        </p:spPr>
      </p:pic>
      <p:pic>
        <p:nvPicPr>
          <p:cNvPr id="16" name="Picture 15">
            <a:extLst>
              <a:ext uri="{FF2B5EF4-FFF2-40B4-BE49-F238E27FC236}">
                <a16:creationId xmlns:a16="http://schemas.microsoft.com/office/drawing/2014/main" id="{81ED0397-1548-47DF-AC80-67747C4A251B}"/>
              </a:ext>
            </a:extLst>
          </p:cNvPr>
          <p:cNvPicPr>
            <a:picLocks noChangeAspect="1"/>
          </p:cNvPicPr>
          <p:nvPr/>
        </p:nvPicPr>
        <p:blipFill>
          <a:blip r:embed="rId6"/>
          <a:stretch>
            <a:fillRect/>
          </a:stretch>
        </p:blipFill>
        <p:spPr>
          <a:xfrm>
            <a:off x="5056653" y="2971436"/>
            <a:ext cx="2493308" cy="1567223"/>
          </a:xfrm>
          <a:prstGeom prst="rect">
            <a:avLst/>
          </a:prstGeom>
        </p:spPr>
      </p:pic>
      <p:cxnSp>
        <p:nvCxnSpPr>
          <p:cNvPr id="22" name="Straight Connector 21">
            <a:extLst>
              <a:ext uri="{FF2B5EF4-FFF2-40B4-BE49-F238E27FC236}">
                <a16:creationId xmlns:a16="http://schemas.microsoft.com/office/drawing/2014/main" id="{521931A7-6911-4F83-97C4-FCDEE3053241}"/>
              </a:ext>
            </a:extLst>
          </p:cNvPr>
          <p:cNvCxnSpPr/>
          <p:nvPr/>
        </p:nvCxnSpPr>
        <p:spPr>
          <a:xfrm>
            <a:off x="-812195" y="4591400"/>
            <a:ext cx="838313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9E5EB5-9BFB-42BC-83C1-565437395132}"/>
              </a:ext>
            </a:extLst>
          </p:cNvPr>
          <p:cNvCxnSpPr/>
          <p:nvPr/>
        </p:nvCxnSpPr>
        <p:spPr>
          <a:xfrm>
            <a:off x="-815910" y="2920212"/>
            <a:ext cx="838313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3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10036632" y="6951167"/>
            <a:ext cx="522960" cy="292978"/>
          </a:xfrm>
        </p:spPr>
        <p:txBody>
          <a:bodyPr/>
          <a:lstStyle/>
          <a:p>
            <a:fld id="{A5E55A7B-7854-E145-92D9-B491DF4BAE2D}" type="slidenum">
              <a:rPr lang="en-US" smtClean="0"/>
              <a:pPr/>
              <a:t>10</a:t>
            </a:fld>
            <a:endParaRPr lang="en-US" dirty="0"/>
          </a:p>
        </p:txBody>
      </p:sp>
      <p:grpSp>
        <p:nvGrpSpPr>
          <p:cNvPr id="2" name="Group 1">
            <a:extLst>
              <a:ext uri="{FF2B5EF4-FFF2-40B4-BE49-F238E27FC236}">
                <a16:creationId xmlns:a16="http://schemas.microsoft.com/office/drawing/2014/main" id="{FD1BFEC2-E8B7-4DF7-88A9-9FD17946F511}"/>
              </a:ext>
            </a:extLst>
          </p:cNvPr>
          <p:cNvGrpSpPr/>
          <p:nvPr/>
        </p:nvGrpSpPr>
        <p:grpSpPr>
          <a:xfrm>
            <a:off x="2718954" y="1041171"/>
            <a:ext cx="6882245" cy="5500351"/>
            <a:chOff x="2718954" y="904011"/>
            <a:chExt cx="6882245" cy="5500351"/>
          </a:xfrm>
        </p:grpSpPr>
        <p:pic>
          <p:nvPicPr>
            <p:cNvPr id="4" name="Picture 3">
              <a:extLst>
                <a:ext uri="{FF2B5EF4-FFF2-40B4-BE49-F238E27FC236}">
                  <a16:creationId xmlns:a16="http://schemas.microsoft.com/office/drawing/2014/main" id="{5DD4F4DA-1F42-7A48-BE3C-0DAD0E1BC5BE}"/>
                </a:ext>
              </a:extLst>
            </p:cNvPr>
            <p:cNvPicPr>
              <a:picLocks noChangeAspect="1"/>
            </p:cNvPicPr>
            <p:nvPr/>
          </p:nvPicPr>
          <p:blipFill>
            <a:blip r:embed="rId3"/>
            <a:stretch>
              <a:fillRect/>
            </a:stretch>
          </p:blipFill>
          <p:spPr>
            <a:xfrm>
              <a:off x="2718954" y="904011"/>
              <a:ext cx="6882245" cy="5500351"/>
            </a:xfrm>
            <a:prstGeom prst="rect">
              <a:avLst/>
            </a:prstGeom>
          </p:spPr>
        </p:pic>
        <p:sp>
          <p:nvSpPr>
            <p:cNvPr id="12" name="Title 1">
              <a:extLst>
                <a:ext uri="{FF2B5EF4-FFF2-40B4-BE49-F238E27FC236}">
                  <a16:creationId xmlns:a16="http://schemas.microsoft.com/office/drawing/2014/main" id="{670F74DD-2EE2-2A4E-A243-0CBD309BB742}"/>
                </a:ext>
              </a:extLst>
            </p:cNvPr>
            <p:cNvSpPr txBox="1">
              <a:spLocks/>
            </p:cNvSpPr>
            <p:nvPr/>
          </p:nvSpPr>
          <p:spPr>
            <a:xfrm>
              <a:off x="5520688" y="1631452"/>
              <a:ext cx="3865114" cy="1922508"/>
            </a:xfrm>
            <a:prstGeom prst="rect">
              <a:avLst/>
            </a:prstGeom>
            <a:solidFill>
              <a:schemeClr val="bg1"/>
            </a:solidFill>
            <a:ln>
              <a:noFill/>
            </a:ln>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AS A </a:t>
              </a:r>
              <a:r>
                <a:rPr lang="en-US" sz="3000" b="1" i="1" dirty="0">
                  <a:ln w="10160">
                    <a:solidFill>
                      <a:sysClr val="windowText" lastClr="000000"/>
                    </a:solidFill>
                    <a:prstDash val="solid"/>
                  </a:ln>
                  <a:solidFill>
                    <a:srgbClr val="FA6305"/>
                  </a:solidFill>
                  <a:effectLst>
                    <a:outerShdw blurRad="38100" dist="22860" dir="5400000" algn="tl" rotWithShape="0">
                      <a:srgbClr val="000000">
                        <a:alpha val="30000"/>
                      </a:srgbClr>
                    </a:outerShdw>
                  </a:effectLst>
                </a:rPr>
                <a:t>PRECONDITIONER</a:t>
              </a:r>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 FOR THE LINEARIZED SYSTEM</a:t>
              </a:r>
            </a:p>
          </p:txBody>
        </p:sp>
        <p:sp>
          <p:nvSpPr>
            <p:cNvPr id="13" name="Title 1">
              <a:extLst>
                <a:ext uri="{FF2B5EF4-FFF2-40B4-BE49-F238E27FC236}">
                  <a16:creationId xmlns:a16="http://schemas.microsoft.com/office/drawing/2014/main" id="{ED8438B1-8328-6D45-A0B7-0B9417F131E7}"/>
                </a:ext>
              </a:extLst>
            </p:cNvPr>
            <p:cNvSpPr txBox="1">
              <a:spLocks/>
            </p:cNvSpPr>
            <p:nvPr/>
          </p:nvSpPr>
          <p:spPr>
            <a:xfrm>
              <a:off x="5529233" y="4038414"/>
              <a:ext cx="3865114" cy="1950074"/>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AS A </a:t>
              </a:r>
              <a:r>
                <a:rPr lang="en-US" sz="3000" b="1" i="1" dirty="0">
                  <a:ln w="10160">
                    <a:solidFill>
                      <a:sysClr val="windowText" lastClr="000000"/>
                    </a:solidFill>
                    <a:prstDash val="solid"/>
                  </a:ln>
                  <a:solidFill>
                    <a:srgbClr val="FA6305"/>
                  </a:solidFill>
                  <a:effectLst>
                    <a:outerShdw blurRad="38100" dist="22860" dir="5400000" algn="tl" rotWithShape="0">
                      <a:srgbClr val="000000">
                        <a:alpha val="30000"/>
                      </a:srgbClr>
                    </a:outerShdw>
                  </a:effectLst>
                </a:rPr>
                <a:t>SOLVER</a:t>
              </a:r>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 FOR THE COUPLED</a:t>
              </a:r>
            </a:p>
            <a:p>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FULLY NONLINEAR PROBLEM</a:t>
              </a:r>
            </a:p>
          </p:txBody>
        </p:sp>
      </p:grpSp>
      <p:sp>
        <p:nvSpPr>
          <p:cNvPr id="7" name="Title 1">
            <a:extLst>
              <a:ext uri="{FF2B5EF4-FFF2-40B4-BE49-F238E27FC236}">
                <a16:creationId xmlns:a16="http://schemas.microsoft.com/office/drawing/2014/main" id="{4356A626-9E06-413C-8E71-B618C1B4FFD9}"/>
              </a:ext>
            </a:extLst>
          </p:cNvPr>
          <p:cNvSpPr>
            <a:spLocks noGrp="1"/>
          </p:cNvSpPr>
          <p:nvPr>
            <p:ph type="title"/>
          </p:nvPr>
        </p:nvSpPr>
        <p:spPr>
          <a:xfrm>
            <a:off x="720648" y="359772"/>
            <a:ext cx="10471608" cy="570225"/>
          </a:xfrm>
        </p:spPr>
        <p:txBody>
          <a:bodyPr/>
          <a:lstStyle/>
          <a:p>
            <a:r>
              <a:rPr lang="en-US" dirty="0"/>
              <a:t>How we use the Schwarz alternating method</a:t>
            </a:r>
          </a:p>
        </p:txBody>
      </p:sp>
      <p:sp>
        <p:nvSpPr>
          <p:cNvPr id="9" name="Slide Number Placeholder 3">
            <a:extLst>
              <a:ext uri="{FF2B5EF4-FFF2-40B4-BE49-F238E27FC236}">
                <a16:creationId xmlns:a16="http://schemas.microsoft.com/office/drawing/2014/main" id="{D31242C7-D0C5-4BDC-B4DD-44A8AB0413EB}"/>
              </a:ext>
            </a:extLst>
          </p:cNvPr>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10</a:t>
            </a:fld>
            <a:endParaRPr lang="en-US" dirty="0"/>
          </a:p>
        </p:txBody>
      </p:sp>
    </p:spTree>
    <p:extLst>
      <p:ext uri="{BB962C8B-B14F-4D97-AF65-F5344CB8AC3E}">
        <p14:creationId xmlns:p14="http://schemas.microsoft.com/office/powerpoint/2010/main" val="195792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64EA11-9599-DD46-3B33-67B945F87BF5}"/>
              </a:ext>
            </a:extLst>
          </p:cNvPr>
          <p:cNvPicPr>
            <a:picLocks noChangeAspect="1"/>
          </p:cNvPicPr>
          <p:nvPr/>
        </p:nvPicPr>
        <p:blipFill>
          <a:blip r:embed="rId3"/>
          <a:stretch>
            <a:fillRect/>
          </a:stretch>
        </p:blipFill>
        <p:spPr>
          <a:xfrm>
            <a:off x="6743340" y="4598331"/>
            <a:ext cx="1695658" cy="639706"/>
          </a:xfrm>
          <a:prstGeom prst="rect">
            <a:avLst/>
          </a:prstGeom>
        </p:spPr>
      </p:pic>
      <mc:AlternateContent xmlns:mc="http://schemas.openxmlformats.org/markup-compatibility/2006" xmlns:a14="http://schemas.microsoft.com/office/drawing/2010/main">
        <mc:Choice Requires="a14">
          <p:sp>
            <p:nvSpPr>
              <p:cNvPr id="6" name="Content Placeholder 2"/>
              <p:cNvSpPr txBox="1">
                <a:spLocks/>
              </p:cNvSpPr>
              <p:nvPr/>
            </p:nvSpPr>
            <p:spPr bwMode="auto">
              <a:xfrm>
                <a:off x="1" y="1263231"/>
                <a:ext cx="6522720" cy="390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2000" dirty="0">
                    <a:latin typeface="+mn-lt"/>
                  </a:rPr>
                  <a:t>Coupling is </a:t>
                </a:r>
                <a:r>
                  <a:rPr lang="en-US" sz="2000" b="1" i="1" dirty="0">
                    <a:latin typeface="+mn-lt"/>
                  </a:rPr>
                  <a:t>concurrent</a:t>
                </a:r>
                <a:r>
                  <a:rPr lang="en-US" sz="2000" dirty="0">
                    <a:latin typeface="+mn-lt"/>
                  </a:rPr>
                  <a:t> (two-way).</a:t>
                </a:r>
              </a:p>
              <a:p>
                <a:pPr>
                  <a:buFont typeface="Arial" panose="020B0604020202020204" pitchFamily="34" charset="0"/>
                  <a:buChar char="•"/>
                  <a:defRPr/>
                </a:pPr>
                <a:endParaRPr lang="en-US" sz="800" dirty="0">
                  <a:latin typeface="+mn-lt"/>
                </a:endParaRPr>
              </a:p>
              <a:p>
                <a:pPr>
                  <a:buFont typeface="Arial" panose="020B0604020202020204" pitchFamily="34" charset="0"/>
                  <a:buChar char="•"/>
                  <a:defRPr/>
                </a:pPr>
                <a:r>
                  <a:rPr lang="en-US" sz="2000" b="1" i="1" dirty="0">
                    <a:latin typeface="+mn-lt"/>
                  </a:rPr>
                  <a:t>Ease of implementation </a:t>
                </a:r>
                <a:r>
                  <a:rPr lang="en-US" sz="2000" dirty="0">
                    <a:latin typeface="+mn-lt"/>
                  </a:rPr>
                  <a:t>into existing massively-parallel HPC codes.</a:t>
                </a:r>
                <a:endParaRPr lang="en-US" sz="2000" b="1" i="1" dirty="0">
                  <a:latin typeface="+mn-lt"/>
                </a:endParaRPr>
              </a:p>
              <a:p>
                <a:pPr>
                  <a:buFont typeface="Arial" panose="020B0604020202020204" pitchFamily="34" charset="0"/>
                  <a:buChar char="•"/>
                  <a:defRPr/>
                </a:pPr>
                <a:endParaRPr lang="en-US" sz="800" b="1" i="1" dirty="0">
                  <a:latin typeface="+mn-lt"/>
                </a:endParaRPr>
              </a:p>
              <a:p>
                <a:pPr>
                  <a:buFont typeface="Arial" panose="020B0604020202020204" pitchFamily="34" charset="0"/>
                  <a:buChar char="•"/>
                  <a:defRPr/>
                </a:pPr>
                <a:r>
                  <a:rPr lang="en-US" sz="2000" b="1" i="1" dirty="0">
                    <a:latin typeface="+mn-lt"/>
                  </a:rPr>
                  <a:t>Scalable, fast, robust </a:t>
                </a:r>
                <a:r>
                  <a:rPr lang="en-US" sz="2000" dirty="0">
                    <a:latin typeface="+mn-lt"/>
                  </a:rPr>
                  <a:t>(we target </a:t>
                </a:r>
                <a:r>
                  <a:rPr lang="en-US" sz="2000" b="1" i="1" dirty="0">
                    <a:latin typeface="+mn-lt"/>
                  </a:rPr>
                  <a:t>real</a:t>
                </a:r>
                <a:r>
                  <a:rPr lang="en-US" sz="2000" dirty="0">
                    <a:latin typeface="+mn-lt"/>
                  </a:rPr>
                  <a:t> engineering problems, e.g., analyses involving failure of bolted components!).</a:t>
                </a:r>
              </a:p>
              <a:p>
                <a:pPr>
                  <a:buFont typeface="Arial" panose="020B0604020202020204" pitchFamily="34" charset="0"/>
                  <a:buChar char="•"/>
                  <a:defRPr/>
                </a:pPr>
                <a:endParaRPr lang="en-US" sz="800" dirty="0">
                  <a:latin typeface="+mn-lt"/>
                </a:endParaRPr>
              </a:p>
              <a:p>
                <a:pPr>
                  <a:buFont typeface="Arial" panose="020B0604020202020204" pitchFamily="34" charset="0"/>
                  <a:buChar char="•"/>
                  <a:defRPr/>
                </a:pPr>
                <a:r>
                  <a:rPr lang="en-US" sz="2000" dirty="0">
                    <a:latin typeface="+mn-lt"/>
                  </a:rPr>
                  <a:t>Coupling does not introduce </a:t>
                </a:r>
                <a:r>
                  <a:rPr lang="en-US" sz="2000" b="1" i="1" dirty="0">
                    <a:latin typeface="+mn-lt"/>
                  </a:rPr>
                  <a:t>nonphysical artifacts.</a:t>
                </a:r>
              </a:p>
              <a:p>
                <a:pPr marL="285750" indent="-285750">
                  <a:buFont typeface="Arial" panose="020B0604020202020204" pitchFamily="34" charset="0"/>
                  <a:buChar char="•"/>
                  <a:defRPr/>
                </a:pPr>
                <a:endParaRPr lang="en-US" sz="800" b="1" i="1" dirty="0"/>
              </a:p>
              <a:p>
                <a:pPr>
                  <a:buFont typeface="Arial" panose="020B0604020202020204" pitchFamily="34" charset="0"/>
                  <a:buChar char="•"/>
                  <a:defRPr/>
                </a:pPr>
                <a:r>
                  <a:rPr lang="en-US" sz="2000" b="1" i="1" dirty="0">
                    <a:latin typeface="+mn-lt"/>
                  </a:rPr>
                  <a:t>Theoretical</a:t>
                </a:r>
                <a:r>
                  <a:rPr lang="en-US" sz="2000" dirty="0">
                    <a:latin typeface="+mn-lt"/>
                  </a:rPr>
                  <a:t> convergence properties/guarantees</a:t>
                </a:r>
                <a14:m>
                  <m:oMath xmlns:m="http://schemas.openxmlformats.org/officeDocument/2006/math">
                    <m:r>
                      <a:rPr lang="en-US" sz="2000" i="1" baseline="30000" dirty="0" smtClean="0">
                        <a:latin typeface="Cambria Math" panose="02040503050406030204" pitchFamily="18" charset="0"/>
                      </a:rPr>
                      <m:t>1</m:t>
                    </m:r>
                  </m:oMath>
                </a14:m>
                <a:r>
                  <a:rPr lang="en-US" sz="2000" dirty="0">
                    <a:latin typeface="+mn-lt"/>
                  </a:rPr>
                  <a:t>.</a:t>
                </a:r>
              </a:p>
              <a:p>
                <a:pPr>
                  <a:buFont typeface="Arial" panose="020B0604020202020204" pitchFamily="34" charset="0"/>
                  <a:buChar char="•"/>
                  <a:defRPr/>
                </a:pPr>
                <a:endParaRPr lang="en-US" sz="2000" dirty="0">
                  <a:latin typeface="+mn-lt"/>
                </a:endParaRPr>
              </a:p>
              <a:p>
                <a:pPr>
                  <a:buFont typeface="Arial" panose="020B0604020202020204" pitchFamily="34" charset="0"/>
                  <a:buChar char="•"/>
                  <a:defRPr/>
                </a:pPr>
                <a:endParaRPr lang="en-US" sz="800" dirty="0">
                  <a:latin typeface="+mn-lt"/>
                </a:endParaRPr>
              </a:p>
              <a:p>
                <a:pPr lvl="1">
                  <a:buClrTx/>
                  <a:buFont typeface="Wingdings" panose="05000000000000000000" pitchFamily="2" charset="2"/>
                  <a:buChar char="Ø"/>
                  <a:defRPr/>
                </a:pPr>
                <a:endParaRPr lang="en-US" b="1" i="1" dirty="0">
                  <a:latin typeface="+mn-lt"/>
                </a:endParaRPr>
              </a:p>
              <a:p>
                <a:pPr lvl="1">
                  <a:buClrTx/>
                  <a:buFont typeface="Wingdings" panose="05000000000000000000" pitchFamily="2" charset="2"/>
                  <a:buChar char="Ø"/>
                  <a:defRPr/>
                </a:pPr>
                <a:endParaRPr lang="en-US" dirty="0">
                  <a:latin typeface="+mn-lt"/>
                </a:endParaRPr>
              </a:p>
              <a:p>
                <a:pPr marL="0" indent="0">
                  <a:buNone/>
                  <a:defRPr/>
                </a:pPr>
                <a:endParaRPr lang="en-US" sz="2000" b="1" i="1" dirty="0">
                  <a:latin typeface="+mn-lt"/>
                </a:endParaRPr>
              </a:p>
              <a:p>
                <a:pPr>
                  <a:buFont typeface="Wingdings" panose="05000000000000000000" pitchFamily="2" charset="2"/>
                  <a:buChar char="q"/>
                  <a:defRPr/>
                </a:pPr>
                <a:endParaRPr lang="en-US" sz="2000" dirty="0">
                  <a:latin typeface="+mn-lt"/>
                </a:endParaRPr>
              </a:p>
              <a:p>
                <a:pPr>
                  <a:buFont typeface="Wingdings" panose="05000000000000000000" pitchFamily="2" charset="2"/>
                  <a:buChar char="q"/>
                  <a:defRPr/>
                </a:pPr>
                <a:endParaRPr lang="en-US" sz="2000" dirty="0">
                  <a:latin typeface="+mn-lt"/>
                </a:endParaRPr>
              </a:p>
              <a:p>
                <a:pPr>
                  <a:defRPr/>
                </a:pPr>
                <a:endParaRPr lang="en-US" sz="2000" dirty="0">
                  <a:latin typeface="+mn-lt"/>
                </a:endParaRPr>
              </a:p>
              <a:p>
                <a:pPr>
                  <a:defRPr/>
                </a:pPr>
                <a:endParaRPr lang="en-US" sz="2000" dirty="0">
                  <a:latin typeface="+mn-lt"/>
                </a:endParaRPr>
              </a:p>
            </p:txBody>
          </p:sp>
        </mc:Choice>
        <mc:Fallback xmlns="">
          <p:sp>
            <p:nvSpPr>
              <p:cNvPr id="6" name="Content Placeholder 2"/>
              <p:cNvSpPr txBox="1">
                <a:spLocks noRot="1" noChangeAspect="1" noMove="1" noResize="1" noEditPoints="1" noAdjustHandles="1" noChangeArrowheads="1" noChangeShapeType="1" noTextEdit="1"/>
              </p:cNvSpPr>
              <p:nvPr/>
            </p:nvSpPr>
            <p:spPr bwMode="auto">
              <a:xfrm>
                <a:off x="1" y="1263231"/>
                <a:ext cx="6522720" cy="3903129"/>
              </a:xfrm>
              <a:prstGeom prst="rect">
                <a:avLst/>
              </a:prstGeom>
              <a:blipFill>
                <a:blip r:embed="rId4"/>
                <a:stretch>
                  <a:fillRect l="-841" t="-936"/>
                </a:stretch>
              </a:blipFill>
              <a:ln w="9525">
                <a:noFill/>
                <a:miter lim="800000"/>
                <a:headEnd/>
                <a:tailEnd/>
              </a:ln>
            </p:spPr>
            <p:txBody>
              <a:bodyPr/>
              <a:lstStyle/>
              <a:p>
                <a:r>
                  <a:rPr lang="en-US">
                    <a:noFill/>
                  </a:rPr>
                  <a:t> </a:t>
                </a:r>
              </a:p>
            </p:txBody>
          </p:sp>
        </mc:Fallback>
      </mc:AlternateContent>
      <p:pic>
        <p:nvPicPr>
          <p:cNvPr id="3" name="Picture 2">
            <a:extLst>
              <a:ext uri="{FF2B5EF4-FFF2-40B4-BE49-F238E27FC236}">
                <a16:creationId xmlns:a16="http://schemas.microsoft.com/office/drawing/2014/main" id="{8FEA3595-7E6E-49CF-90A8-6C72008A91AE}"/>
              </a:ext>
            </a:extLst>
          </p:cNvPr>
          <p:cNvPicPr>
            <a:picLocks noChangeAspect="1"/>
          </p:cNvPicPr>
          <p:nvPr/>
        </p:nvPicPr>
        <p:blipFill>
          <a:blip r:embed="rId5"/>
          <a:stretch>
            <a:fillRect/>
          </a:stretch>
        </p:blipFill>
        <p:spPr>
          <a:xfrm>
            <a:off x="6743340" y="2331123"/>
            <a:ext cx="5142191" cy="2379222"/>
          </a:xfrm>
          <a:prstGeom prst="rect">
            <a:avLst/>
          </a:prstGeom>
        </p:spPr>
      </p:pic>
      <p:sp>
        <p:nvSpPr>
          <p:cNvPr id="8" name="TextBox 7">
            <a:extLst>
              <a:ext uri="{FF2B5EF4-FFF2-40B4-BE49-F238E27FC236}">
                <a16:creationId xmlns:a16="http://schemas.microsoft.com/office/drawing/2014/main" id="{FD6185D4-B5CF-4FF1-9368-041B6239602A}"/>
              </a:ext>
            </a:extLst>
          </p:cNvPr>
          <p:cNvSpPr txBox="1"/>
          <p:nvPr/>
        </p:nvSpPr>
        <p:spPr>
          <a:xfrm>
            <a:off x="64951" y="4781049"/>
            <a:ext cx="9854695" cy="523220"/>
          </a:xfrm>
          <a:prstGeom prst="rect">
            <a:avLst/>
          </a:prstGeom>
          <a:noFill/>
        </p:spPr>
        <p:txBody>
          <a:bodyPr wrap="square" rtlCol="0">
            <a:spAutoFit/>
          </a:bodyPr>
          <a:lstStyle/>
          <a:p>
            <a:pPr marL="285750" indent="-285750">
              <a:buFont typeface="Courier New" panose="02070309020205020404" pitchFamily="49" charset="0"/>
              <a:buChar char="o"/>
              <a:defRPr/>
            </a:pPr>
            <a:endParaRPr lang="en-US" sz="800" dirty="0"/>
          </a:p>
          <a:p>
            <a:endParaRPr lang="en-US" sz="2000" dirty="0"/>
          </a:p>
        </p:txBody>
      </p:sp>
      <p:sp>
        <p:nvSpPr>
          <p:cNvPr id="2" name="Slide Number Placeholder 1">
            <a:extLst>
              <a:ext uri="{FF2B5EF4-FFF2-40B4-BE49-F238E27FC236}">
                <a16:creationId xmlns:a16="http://schemas.microsoft.com/office/drawing/2014/main" id="{C42A2538-F738-4D71-9821-4E1FAEC8ACB2}"/>
              </a:ext>
            </a:extLst>
          </p:cNvPr>
          <p:cNvSpPr>
            <a:spLocks noGrp="1"/>
          </p:cNvSpPr>
          <p:nvPr>
            <p:ph type="sldNum" sz="quarter" idx="12"/>
          </p:nvPr>
        </p:nvSpPr>
        <p:spPr/>
        <p:txBody>
          <a:bodyPr/>
          <a:lstStyle/>
          <a:p>
            <a:fld id="{A5E55A7B-7854-E145-92D9-B491DF4BAE2D}" type="slidenum">
              <a:rPr lang="en-US" smtClean="0"/>
              <a:pPr/>
              <a:t>11</a:t>
            </a:fld>
            <a:endParaRPr lang="en-US" dirty="0"/>
          </a:p>
        </p:txBody>
      </p:sp>
      <p:sp>
        <p:nvSpPr>
          <p:cNvPr id="10" name="Content Placeholder 2"/>
          <p:cNvSpPr txBox="1">
            <a:spLocks/>
          </p:cNvSpPr>
          <p:nvPr/>
        </p:nvSpPr>
        <p:spPr bwMode="auto">
          <a:xfrm>
            <a:off x="1" y="4622034"/>
            <a:ext cx="11592055" cy="21837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endParaRPr lang="en-US" sz="800" dirty="0">
              <a:latin typeface="+mn-lt"/>
            </a:endParaRPr>
          </a:p>
          <a:p>
            <a:pPr>
              <a:buFont typeface="Arial" panose="020B0604020202020204" pitchFamily="34" charset="0"/>
              <a:buChar char="•"/>
              <a:defRPr/>
            </a:pPr>
            <a:r>
              <a:rPr lang="en-US" sz="2000" b="1" i="1" dirty="0">
                <a:latin typeface="+mn-lt"/>
              </a:rPr>
              <a:t>“Plug-and-play” framework</a:t>
            </a:r>
            <a:r>
              <a:rPr lang="en-US" sz="2000" dirty="0">
                <a:latin typeface="+mn-lt"/>
              </a:rPr>
              <a:t>:</a:t>
            </a:r>
          </a:p>
          <a:p>
            <a:pPr>
              <a:buFont typeface="Arial" panose="020B0604020202020204" pitchFamily="34" charset="0"/>
              <a:buChar char="•"/>
              <a:defRPr/>
            </a:pPr>
            <a:endParaRPr lang="en-US" sz="400" dirty="0">
              <a:latin typeface="+mn-lt"/>
            </a:endParaRPr>
          </a:p>
          <a:p>
            <a:pPr lvl="1">
              <a:buClrTx/>
              <a:buFont typeface="Wingdings" panose="05000000000000000000" pitchFamily="2" charset="2"/>
              <a:buChar char="Ø"/>
              <a:defRPr/>
            </a:pPr>
            <a:r>
              <a:rPr lang="en-US" dirty="0">
                <a:latin typeface="+mn-lt"/>
              </a:rPr>
              <a:t>Ability to couple regions with </a:t>
            </a:r>
            <a:r>
              <a:rPr lang="en-US" b="1" i="1" dirty="0">
                <a:latin typeface="+mn-lt"/>
              </a:rPr>
              <a:t>different non-conformal meshes</a:t>
            </a:r>
            <a:r>
              <a:rPr lang="en-US" dirty="0">
                <a:latin typeface="+mn-lt"/>
              </a:rPr>
              <a:t>, </a:t>
            </a:r>
            <a:r>
              <a:rPr lang="en-US" b="1" i="1" dirty="0">
                <a:latin typeface="+mn-lt"/>
              </a:rPr>
              <a:t>different element types</a:t>
            </a:r>
            <a:r>
              <a:rPr lang="en-US" i="1" dirty="0">
                <a:latin typeface="+mn-lt"/>
              </a:rPr>
              <a:t> </a:t>
            </a:r>
            <a:r>
              <a:rPr lang="en-US" dirty="0">
                <a:latin typeface="+mn-lt"/>
              </a:rPr>
              <a:t>and </a:t>
            </a:r>
            <a:r>
              <a:rPr lang="en-US" b="1" i="1" dirty="0">
                <a:latin typeface="+mn-lt"/>
              </a:rPr>
              <a:t>different levels of refinement </a:t>
            </a:r>
            <a:r>
              <a:rPr lang="en-US" dirty="0">
                <a:latin typeface="+mn-lt"/>
              </a:rPr>
              <a:t>to simplify task of </a:t>
            </a:r>
            <a:r>
              <a:rPr lang="en-US" b="1" i="1" dirty="0">
                <a:latin typeface="+mn-lt"/>
              </a:rPr>
              <a:t>meshing complex geometries.</a:t>
            </a:r>
          </a:p>
          <a:p>
            <a:pPr lvl="1">
              <a:buClrTx/>
              <a:buFont typeface="Wingdings" panose="05000000000000000000" pitchFamily="2" charset="2"/>
              <a:buChar char="Ø"/>
              <a:defRPr/>
            </a:pPr>
            <a:endParaRPr lang="en-US" sz="400" b="1" i="1" dirty="0">
              <a:latin typeface="+mn-lt"/>
            </a:endParaRPr>
          </a:p>
          <a:p>
            <a:pPr lvl="1">
              <a:buClrTx/>
              <a:buFont typeface="Wingdings" panose="05000000000000000000" pitchFamily="2" charset="2"/>
              <a:buChar char="Ø"/>
              <a:defRPr/>
            </a:pPr>
            <a:r>
              <a:rPr lang="en-US" dirty="0">
                <a:latin typeface="+mn-lt"/>
              </a:rPr>
              <a:t>Ability to use </a:t>
            </a:r>
            <a:r>
              <a:rPr lang="en-US" b="1" i="1" dirty="0">
                <a:latin typeface="+mn-lt"/>
              </a:rPr>
              <a:t>different solvers/time-integrators </a:t>
            </a:r>
            <a:r>
              <a:rPr lang="en-US" dirty="0">
                <a:latin typeface="+mn-lt"/>
              </a:rPr>
              <a:t>in different regions.</a:t>
            </a:r>
            <a:endParaRPr lang="en-US" sz="2000" dirty="0">
              <a:latin typeface="+mn-lt"/>
            </a:endParaRPr>
          </a:p>
        </p:txBody>
      </p:sp>
      <p:pic>
        <p:nvPicPr>
          <p:cNvPr id="5" name="Picture 4">
            <a:extLst>
              <a:ext uri="{FF2B5EF4-FFF2-40B4-BE49-F238E27FC236}">
                <a16:creationId xmlns:a16="http://schemas.microsoft.com/office/drawing/2014/main" id="{94A8DB17-64AE-4F87-8E5A-28A4DE8876F1}"/>
              </a:ext>
            </a:extLst>
          </p:cNvPr>
          <p:cNvPicPr>
            <a:picLocks noChangeAspect="1"/>
          </p:cNvPicPr>
          <p:nvPr/>
        </p:nvPicPr>
        <p:blipFill>
          <a:blip r:embed="rId6"/>
          <a:stretch>
            <a:fillRect/>
          </a:stretch>
        </p:blipFill>
        <p:spPr>
          <a:xfrm>
            <a:off x="7821879" y="1684443"/>
            <a:ext cx="4195534" cy="646680"/>
          </a:xfrm>
          <a:prstGeom prst="rect">
            <a:avLst/>
          </a:prstGeom>
        </p:spPr>
      </p:pic>
      <p:pic>
        <p:nvPicPr>
          <p:cNvPr id="14" name="Picture 13">
            <a:extLst>
              <a:ext uri="{FF2B5EF4-FFF2-40B4-BE49-F238E27FC236}">
                <a16:creationId xmlns:a16="http://schemas.microsoft.com/office/drawing/2014/main" id="{146C6BCB-927F-4D6C-90CD-5A9106C5A052}"/>
              </a:ext>
            </a:extLst>
          </p:cNvPr>
          <p:cNvPicPr>
            <a:picLocks noChangeAspect="1"/>
          </p:cNvPicPr>
          <p:nvPr/>
        </p:nvPicPr>
        <p:blipFill>
          <a:blip r:embed="rId7"/>
          <a:stretch>
            <a:fillRect/>
          </a:stretch>
        </p:blipFill>
        <p:spPr>
          <a:xfrm>
            <a:off x="7711169" y="1243844"/>
            <a:ext cx="3517762" cy="586294"/>
          </a:xfrm>
          <a:prstGeom prst="rect">
            <a:avLst/>
          </a:prstGeom>
        </p:spPr>
      </p:pic>
      <p:sp>
        <p:nvSpPr>
          <p:cNvPr id="15" name="TextBox 14">
            <a:extLst>
              <a:ext uri="{FF2B5EF4-FFF2-40B4-BE49-F238E27FC236}">
                <a16:creationId xmlns:a16="http://schemas.microsoft.com/office/drawing/2014/main" id="{7467D345-A60B-42BF-A817-FDA6CB4EEA4C}"/>
              </a:ext>
            </a:extLst>
          </p:cNvPr>
          <p:cNvSpPr txBox="1"/>
          <p:nvPr/>
        </p:nvSpPr>
        <p:spPr>
          <a:xfrm>
            <a:off x="7622081" y="842119"/>
            <a:ext cx="3445817" cy="369332"/>
          </a:xfrm>
          <a:prstGeom prst="rect">
            <a:avLst/>
          </a:prstGeom>
          <a:noFill/>
        </p:spPr>
        <p:txBody>
          <a:bodyPr wrap="square" rtlCol="0">
            <a:spAutoFit/>
          </a:bodyPr>
          <a:lstStyle/>
          <a:p>
            <a:r>
              <a:rPr lang="en-US" b="1" i="1" dirty="0">
                <a:solidFill>
                  <a:srgbClr val="0070C0"/>
                </a:solidFill>
              </a:rPr>
              <a:t>Model Solid Mechanics PDEs:</a:t>
            </a:r>
          </a:p>
        </p:txBody>
      </p:sp>
      <p:sp>
        <p:nvSpPr>
          <p:cNvPr id="16" name="Rectangle 15">
            <a:extLst>
              <a:ext uri="{FF2B5EF4-FFF2-40B4-BE49-F238E27FC236}">
                <a16:creationId xmlns:a16="http://schemas.microsoft.com/office/drawing/2014/main" id="{4A28E183-CD4B-440A-99FC-427B18E824B4}"/>
              </a:ext>
            </a:extLst>
          </p:cNvPr>
          <p:cNvSpPr/>
          <p:nvPr/>
        </p:nvSpPr>
        <p:spPr>
          <a:xfrm>
            <a:off x="6251151" y="1231975"/>
            <a:ext cx="5723466" cy="109948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B9D2CA-A686-470A-AE9E-C7C6A85C85CE}"/>
              </a:ext>
            </a:extLst>
          </p:cNvPr>
          <p:cNvSpPr txBox="1"/>
          <p:nvPr/>
        </p:nvSpPr>
        <p:spPr>
          <a:xfrm>
            <a:off x="6361699" y="1360019"/>
            <a:ext cx="1546789" cy="353943"/>
          </a:xfrm>
          <a:prstGeom prst="rect">
            <a:avLst/>
          </a:prstGeom>
          <a:noFill/>
        </p:spPr>
        <p:txBody>
          <a:bodyPr wrap="square" rtlCol="0">
            <a:spAutoFit/>
          </a:bodyPr>
          <a:lstStyle/>
          <a:p>
            <a:r>
              <a:rPr lang="en-US" sz="1700" dirty="0"/>
              <a:t>Quasistatic:</a:t>
            </a:r>
          </a:p>
        </p:txBody>
      </p:sp>
      <p:sp>
        <p:nvSpPr>
          <p:cNvPr id="13" name="TextBox 12">
            <a:extLst>
              <a:ext uri="{FF2B5EF4-FFF2-40B4-BE49-F238E27FC236}">
                <a16:creationId xmlns:a16="http://schemas.microsoft.com/office/drawing/2014/main" id="{E67009B2-8E1C-4667-94BB-385E5F8AA1B2}"/>
              </a:ext>
            </a:extLst>
          </p:cNvPr>
          <p:cNvSpPr txBox="1"/>
          <p:nvPr/>
        </p:nvSpPr>
        <p:spPr>
          <a:xfrm>
            <a:off x="6361698" y="1769341"/>
            <a:ext cx="1546789" cy="353943"/>
          </a:xfrm>
          <a:prstGeom prst="rect">
            <a:avLst/>
          </a:prstGeom>
          <a:noFill/>
        </p:spPr>
        <p:txBody>
          <a:bodyPr wrap="square" rtlCol="0">
            <a:spAutoFit/>
          </a:bodyPr>
          <a:lstStyle/>
          <a:p>
            <a:r>
              <a:rPr lang="en-US" sz="1700" dirty="0"/>
              <a:t>Dynamic:</a:t>
            </a:r>
          </a:p>
        </p:txBody>
      </p:sp>
      <p:sp>
        <p:nvSpPr>
          <p:cNvPr id="17" name="Title 1">
            <a:extLst>
              <a:ext uri="{FF2B5EF4-FFF2-40B4-BE49-F238E27FC236}">
                <a16:creationId xmlns:a16="http://schemas.microsoft.com/office/drawing/2014/main" id="{F83AE039-F694-4FF9-9AA7-F97DAA459575}"/>
              </a:ext>
            </a:extLst>
          </p:cNvPr>
          <p:cNvSpPr>
            <a:spLocks noGrp="1"/>
          </p:cNvSpPr>
          <p:nvPr>
            <p:ph type="title"/>
          </p:nvPr>
        </p:nvSpPr>
        <p:spPr>
          <a:xfrm>
            <a:off x="720648" y="278448"/>
            <a:ext cx="10471608" cy="570225"/>
          </a:xfrm>
        </p:spPr>
        <p:txBody>
          <a:bodyPr/>
          <a:lstStyle/>
          <a:p>
            <a:r>
              <a:rPr lang="en-US" dirty="0"/>
              <a:t>Schwarz for multiscale FOM-FOM coupling in solid mechanics</a:t>
            </a:r>
            <a:r>
              <a:rPr lang="en-US" baseline="30000" dirty="0"/>
              <a:t>1</a:t>
            </a:r>
          </a:p>
        </p:txBody>
      </p:sp>
      <p:pic>
        <p:nvPicPr>
          <p:cNvPr id="19" name="Picture 18">
            <a:extLst>
              <a:ext uri="{FF2B5EF4-FFF2-40B4-BE49-F238E27FC236}">
                <a16:creationId xmlns:a16="http://schemas.microsoft.com/office/drawing/2014/main" id="{531BD74E-A77C-4576-BEF0-DB428C84DA23}"/>
              </a:ext>
            </a:extLst>
          </p:cNvPr>
          <p:cNvPicPr>
            <a:picLocks noChangeAspect="1"/>
          </p:cNvPicPr>
          <p:nvPr/>
        </p:nvPicPr>
        <p:blipFill>
          <a:blip r:embed="rId8"/>
          <a:stretch>
            <a:fillRect/>
          </a:stretch>
        </p:blipFill>
        <p:spPr>
          <a:xfrm>
            <a:off x="8806981" y="4555537"/>
            <a:ext cx="1120659" cy="655793"/>
          </a:xfrm>
          <a:prstGeom prst="rect">
            <a:avLst/>
          </a:prstGeom>
        </p:spPr>
      </p:pic>
      <p:sp>
        <p:nvSpPr>
          <p:cNvPr id="7" name="TextBox 6">
            <a:extLst>
              <a:ext uri="{FF2B5EF4-FFF2-40B4-BE49-F238E27FC236}">
                <a16:creationId xmlns:a16="http://schemas.microsoft.com/office/drawing/2014/main" id="{709D282D-5776-41F2-86E8-2ADA14448646}"/>
              </a:ext>
            </a:extLst>
          </p:cNvPr>
          <p:cNvSpPr txBox="1"/>
          <p:nvPr/>
        </p:nvSpPr>
        <p:spPr>
          <a:xfrm>
            <a:off x="4069485" y="6436416"/>
            <a:ext cx="8622890" cy="369332"/>
          </a:xfrm>
          <a:prstGeom prst="rect">
            <a:avLst/>
          </a:prstGeom>
          <a:noFill/>
        </p:spPr>
        <p:txBody>
          <a:bodyPr wrap="square" rtlCol="0">
            <a:spAutoFit/>
          </a:bodyPr>
          <a:lstStyle/>
          <a:p>
            <a:r>
              <a:rPr lang="en-US" baseline="30000" dirty="0"/>
              <a:t>1 </a:t>
            </a:r>
            <a:r>
              <a:rPr lang="en-US" dirty="0"/>
              <a:t>Mota </a:t>
            </a:r>
            <a:r>
              <a:rPr lang="en-US" i="1" dirty="0"/>
              <a:t>et al. </a:t>
            </a:r>
            <a:r>
              <a:rPr lang="en-US" dirty="0"/>
              <a:t>2017; Mota </a:t>
            </a:r>
            <a:r>
              <a:rPr lang="en-US" i="1" dirty="0"/>
              <a:t>et al. </a:t>
            </a:r>
            <a:r>
              <a:rPr lang="en-US" dirty="0"/>
              <a:t>2022.  </a:t>
            </a:r>
            <a:r>
              <a:rPr lang="en-US" baseline="30000" dirty="0"/>
              <a:t>2</a:t>
            </a:r>
            <a:r>
              <a:rPr lang="en-US" dirty="0"/>
              <a:t> </a:t>
            </a:r>
            <a:r>
              <a:rPr lang="en-US" dirty="0">
                <a:hlinkClick r:id="rId9"/>
              </a:rPr>
              <a:t>https://github.com/sandialabs/LCM</a:t>
            </a:r>
            <a:r>
              <a:rPr lang="en-US" dirty="0"/>
              <a:t>. </a:t>
            </a:r>
          </a:p>
        </p:txBody>
      </p:sp>
      <p:sp>
        <p:nvSpPr>
          <p:cNvPr id="9" name="TextBox 8"/>
          <p:cNvSpPr txBox="1"/>
          <p:nvPr/>
        </p:nvSpPr>
        <p:spPr>
          <a:xfrm>
            <a:off x="8276620" y="4710345"/>
            <a:ext cx="208621" cy="276999"/>
          </a:xfrm>
          <a:prstGeom prst="rect">
            <a:avLst/>
          </a:prstGeom>
          <a:noFill/>
        </p:spPr>
        <p:txBody>
          <a:bodyPr wrap="square" rtlCol="0">
            <a:spAutoFit/>
          </a:bodyPr>
          <a:lstStyle/>
          <a:p>
            <a:r>
              <a:rPr lang="en-US" baseline="30000" dirty="0"/>
              <a:t>2</a:t>
            </a:r>
          </a:p>
        </p:txBody>
      </p:sp>
    </p:spTree>
    <p:extLst>
      <p:ext uri="{BB962C8B-B14F-4D97-AF65-F5344CB8AC3E}">
        <p14:creationId xmlns:p14="http://schemas.microsoft.com/office/powerpoint/2010/main" val="80991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12</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657198" y="273099"/>
            <a:ext cx="11469852" cy="677278"/>
          </a:xfrm>
          <a:solidFill>
            <a:schemeClr val="bg1"/>
          </a:solidFill>
        </p:spPr>
        <p:txBody>
          <a:bodyPr/>
          <a:lstStyle/>
          <a:p>
            <a:r>
              <a:rPr lang="en-US" dirty="0"/>
              <a:t>Schwarz extensions to FOM-(H)ROM and (H)ROM-(H)ROM couplings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12</a:t>
            </a:fld>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75203" y="698005"/>
                <a:ext cx="11826240" cy="1200329"/>
              </a:xfrm>
              <a:prstGeom prst="rect">
                <a:avLst/>
              </a:prstGeom>
              <a:noFill/>
            </p:spPr>
            <p:txBody>
              <a:bodyPr wrap="square" rtlCol="0">
                <a:spAutoFit/>
              </a:bodyPr>
              <a:lstStyle/>
              <a:p>
                <a:endParaRPr lang="en-US" sz="400" b="1" dirty="0">
                  <a:solidFill>
                    <a:srgbClr val="0070C0"/>
                  </a:solidFill>
                </a:endParaRPr>
              </a:p>
              <a:p>
                <a:endParaRPr lang="en-US" sz="400" b="1" dirty="0">
                  <a:solidFill>
                    <a:srgbClr val="0070C0"/>
                  </a:solidFill>
                </a:endParaRPr>
              </a:p>
              <a:p>
                <a:r>
                  <a:rPr lang="en-US" sz="2000" b="1" i="1" dirty="0">
                    <a:solidFill>
                      <a:srgbClr val="0070C0"/>
                    </a:solidFill>
                  </a:rPr>
                  <a:t>Enforcement of Dirichlet boundary conditions (DBCs) in ROM at indices </a:t>
                </a:r>
                <a14:m>
                  <m:oMath xmlns:m="http://schemas.openxmlformats.org/officeDocument/2006/math">
                    <m:sSub>
                      <m:sSubPr>
                        <m:ctrlPr>
                          <a:rPr lang="en-US" sz="2000" b="1" i="1" smtClean="0">
                            <a:solidFill>
                              <a:srgbClr val="0070C0"/>
                            </a:solidFill>
                            <a:latin typeface="Cambria Math" panose="02040503050406030204" pitchFamily="18" charset="0"/>
                          </a:rPr>
                        </m:ctrlPr>
                      </m:sSubPr>
                      <m:e>
                        <m:r>
                          <a:rPr lang="en-US" sz="2000" b="1" i="1" smtClean="0">
                            <a:solidFill>
                              <a:srgbClr val="0070C0"/>
                            </a:solidFill>
                            <a:latin typeface="Cambria Math" panose="02040503050406030204" pitchFamily="18" charset="0"/>
                          </a:rPr>
                          <m:t>𝒊</m:t>
                        </m:r>
                      </m:e>
                      <m:sub>
                        <m:r>
                          <m:rPr>
                            <m:sty m:val="p"/>
                          </m:rPr>
                          <a:rPr lang="en-US" sz="2000" b="0" i="0" smtClean="0">
                            <a:solidFill>
                              <a:srgbClr val="0070C0"/>
                            </a:solidFill>
                            <a:latin typeface="Cambria Math" panose="02040503050406030204" pitchFamily="18" charset="0"/>
                          </a:rPr>
                          <m:t>Dir</m:t>
                        </m:r>
                      </m:sub>
                    </m:sSub>
                  </m:oMath>
                </a14:m>
                <a:endParaRPr lang="en-US" sz="2000" b="1" i="1" dirty="0">
                  <a:solidFill>
                    <a:srgbClr val="0070C0"/>
                  </a:solidFill>
                </a:endParaRP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2000" dirty="0"/>
                  <a:t>Method I in [</a:t>
                </a:r>
                <a:r>
                  <a:rPr lang="en-US" sz="2000" dirty="0" err="1"/>
                  <a:t>Gunzburger</a:t>
                </a:r>
                <a:r>
                  <a:rPr lang="en-US" sz="2000" dirty="0"/>
                  <a:t> </a:t>
                </a:r>
                <a:r>
                  <a:rPr lang="en-US" sz="2000" i="1" dirty="0"/>
                  <a:t>et al. </a:t>
                </a:r>
                <a:r>
                  <a:rPr lang="en-US" sz="2000" dirty="0"/>
                  <a:t>2007] is employed </a:t>
                </a:r>
              </a:p>
              <a:p>
                <a:endParaRPr lang="en-US"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75203" y="698005"/>
                <a:ext cx="11826240" cy="1200329"/>
              </a:xfrm>
              <a:prstGeom prst="rect">
                <a:avLst/>
              </a:prstGeom>
              <a:blipFill>
                <a:blip r:embed="rId3"/>
                <a:stretch>
                  <a:fillRect l="-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FC1C30D-2C1A-4749-9201-3D68FFC632A8}"/>
                  </a:ext>
                </a:extLst>
              </p:cNvPr>
              <p:cNvSpPr txBox="1"/>
              <p:nvPr/>
            </p:nvSpPr>
            <p:spPr>
              <a:xfrm>
                <a:off x="2033659" y="1621400"/>
                <a:ext cx="6552076" cy="661335"/>
              </a:xfrm>
              <a:prstGeom prst="rect">
                <a:avLst/>
              </a:prstGeom>
              <a:noFill/>
            </p:spPr>
            <p:txBody>
              <a:bodyPr wrap="square" rtlCol="0">
                <a:spAutoFit/>
              </a:bodyPr>
              <a:lstStyle/>
              <a:p>
                <a14:m>
                  <m:oMath xmlns:m="http://schemas.openxmlformats.org/officeDocument/2006/math">
                    <m:r>
                      <a:rPr lang="en-US" b="1" i="1" smtClean="0">
                        <a:latin typeface="Cambria Math" panose="02040503050406030204" pitchFamily="18" charset="0"/>
                      </a:rPr>
                      <m:t>𝒖</m:t>
                    </m:r>
                    <m:r>
                      <a:rPr lang="en-US" b="1" i="1" smtClean="0">
                        <a:latin typeface="Cambria Math" panose="02040503050406030204" pitchFamily="18" charset="0"/>
                      </a:rPr>
                      <m:t>(</m:t>
                    </m:r>
                    <m:r>
                      <a:rPr lang="en-US" b="0" i="1" smtClean="0">
                        <a:latin typeface="Cambria Math" panose="02040503050406030204" pitchFamily="18" charset="0"/>
                      </a:rPr>
                      <m:t>𝑡</m:t>
                    </m:r>
                    <m:r>
                      <a:rPr lang="en-US" b="1"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r>
                      <a:rPr lang="el-GR" b="1" i="1" smtClean="0">
                        <a:latin typeface="Cambria Math" panose="02040503050406030204" pitchFamily="18" charset="0"/>
                        <a:ea typeface="Cambria Math" panose="02040503050406030204" pitchFamily="18" charset="0"/>
                      </a:rPr>
                      <m:t>𝜱</m:t>
                    </m:r>
                    <m:acc>
                      <m:accPr>
                        <m:chr m:val="̂"/>
                        <m:ctrlPr>
                          <a:rPr lang="el-GR"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𝒖</m:t>
                        </m:r>
                      </m:e>
                    </m:acc>
                    <m:r>
                      <a:rPr lang="en-US"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1"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b="1" i="1" dirty="0" smtClean="0">
                        <a:latin typeface="Cambria Math" panose="02040503050406030204" pitchFamily="18" charset="0"/>
                      </a:rPr>
                      <m:t>𝒗</m:t>
                    </m:r>
                    <m:r>
                      <a:rPr lang="en-US" b="1" i="1" dirty="0" smtClean="0">
                        <a:latin typeface="Cambria Math" panose="02040503050406030204" pitchFamily="18" charset="0"/>
                      </a:rPr>
                      <m:t>(</m:t>
                    </m:r>
                    <m:r>
                      <a:rPr lang="en-US" b="0" i="1" dirty="0" smtClean="0">
                        <a:latin typeface="Cambria Math" panose="02040503050406030204" pitchFamily="18" charset="0"/>
                      </a:rPr>
                      <m:t>𝑡</m:t>
                    </m:r>
                    <m:r>
                      <a:rPr lang="en-US" b="1" i="1" dirty="0" smtClean="0">
                        <a:latin typeface="Cambria Math" panose="02040503050406030204" pitchFamily="18" charset="0"/>
                      </a:rPr>
                      <m:t>)</m:t>
                    </m:r>
                    <m:r>
                      <a:rPr lang="en-US" b="1" i="1">
                        <a:latin typeface="Cambria Math" panose="02040503050406030204" pitchFamily="18" charset="0"/>
                        <a:ea typeface="Cambria Math" panose="02040503050406030204" pitchFamily="18" charset="0"/>
                      </a:rPr>
                      <m:t>≈</m:t>
                    </m:r>
                    <m:acc>
                      <m:accPr>
                        <m:chr m:val="̅"/>
                        <m:ctrlPr>
                          <a:rPr lang="en-US" b="1" i="1">
                            <a:latin typeface="Cambria Math" panose="02040503050406030204" pitchFamily="18" charset="0"/>
                          </a:rPr>
                        </m:ctrlPr>
                      </m:accPr>
                      <m:e>
                        <m:r>
                          <a:rPr lang="en-US" b="1" i="1" smtClean="0">
                            <a:latin typeface="Cambria Math" panose="02040503050406030204" pitchFamily="18" charset="0"/>
                          </a:rPr>
                          <m:t>𝒗</m:t>
                        </m:r>
                      </m:e>
                    </m:acc>
                    <m:r>
                      <a:rPr lang="en-US" i="1">
                        <a:latin typeface="Cambria Math" panose="02040503050406030204" pitchFamily="18" charset="0"/>
                      </a:rPr>
                      <m:t>+</m:t>
                    </m:r>
                    <m:r>
                      <a:rPr lang="el-GR" b="1" i="1">
                        <a:latin typeface="Cambria Math" panose="02040503050406030204" pitchFamily="18" charset="0"/>
                        <a:ea typeface="Cambria Math" panose="02040503050406030204" pitchFamily="18" charset="0"/>
                      </a:rPr>
                      <m:t>𝜱</m:t>
                    </m:r>
                    <m:acc>
                      <m:accPr>
                        <m:chr m:val="̂"/>
                        <m:ctrlPr>
                          <a:rPr lang="el-GR" b="1" i="1">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𝒗</m:t>
                        </m:r>
                      </m:e>
                    </m:acc>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𝑡</m:t>
                    </m:r>
                    <m:r>
                      <a:rPr lang="en-US" b="0" i="1" dirty="0" smtClean="0">
                        <a:latin typeface="Cambria Math" panose="02040503050406030204" pitchFamily="18" charset="0"/>
                        <a:ea typeface="Cambria Math" panose="02040503050406030204" pitchFamily="18" charset="0"/>
                      </a:rPr>
                      <m:t>),</m:t>
                    </m:r>
                    <m:r>
                      <a:rPr lang="en-US" b="1" i="1" dirty="0"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rPr>
                      <m:t>𝒂</m:t>
                    </m:r>
                    <m:r>
                      <a:rPr lang="en-US" b="1" i="1" smtClean="0">
                        <a:latin typeface="Cambria Math" panose="02040503050406030204" pitchFamily="18" charset="0"/>
                      </a:rPr>
                      <m:t>(</m:t>
                    </m:r>
                    <m:r>
                      <a:rPr lang="en-US" b="0" i="1" smtClean="0">
                        <a:latin typeface="Cambria Math" panose="02040503050406030204" pitchFamily="18" charset="0"/>
                      </a:rPr>
                      <m:t>𝑡</m:t>
                    </m:r>
                    <m:r>
                      <a:rPr lang="en-US" b="1" i="1" smtClean="0">
                        <a:latin typeface="Cambria Math" panose="02040503050406030204" pitchFamily="18" charset="0"/>
                      </a:rPr>
                      <m:t>)</m:t>
                    </m:r>
                    <m:r>
                      <a:rPr lang="en-US" b="1" i="1">
                        <a:latin typeface="Cambria Math" panose="02040503050406030204" pitchFamily="18" charset="0"/>
                        <a:ea typeface="Cambria Math" panose="02040503050406030204" pitchFamily="18" charset="0"/>
                      </a:rPr>
                      <m:t>≈</m:t>
                    </m:r>
                    <m:acc>
                      <m:accPr>
                        <m:chr m:val="̅"/>
                        <m:ctrlPr>
                          <a:rPr lang="en-US" b="1" i="1">
                            <a:latin typeface="Cambria Math" panose="02040503050406030204" pitchFamily="18" charset="0"/>
                          </a:rPr>
                        </m:ctrlPr>
                      </m:accPr>
                      <m:e>
                        <m:r>
                          <a:rPr lang="en-US" b="1" i="1" smtClean="0">
                            <a:latin typeface="Cambria Math" panose="02040503050406030204" pitchFamily="18" charset="0"/>
                          </a:rPr>
                          <m:t>𝒂</m:t>
                        </m:r>
                      </m:e>
                    </m:acc>
                    <m:r>
                      <a:rPr lang="en-US" i="1">
                        <a:latin typeface="Cambria Math" panose="02040503050406030204" pitchFamily="18" charset="0"/>
                      </a:rPr>
                      <m:t>+</m:t>
                    </m:r>
                    <m:r>
                      <a:rPr lang="el-GR" b="1" i="1">
                        <a:latin typeface="Cambria Math" panose="02040503050406030204" pitchFamily="18" charset="0"/>
                        <a:ea typeface="Cambria Math" panose="02040503050406030204" pitchFamily="18" charset="0"/>
                      </a:rPr>
                      <m:t>𝜱</m:t>
                    </m:r>
                    <m:acc>
                      <m:accPr>
                        <m:chr m:val="̂"/>
                        <m:ctrlPr>
                          <a:rPr lang="el-GR" b="1" i="1">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𝒂</m:t>
                        </m:r>
                      </m:e>
                    </m:acc>
                    <m:r>
                      <a:rPr lang="en-US"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1" i="1" smtClean="0">
                        <a:latin typeface="Cambria Math" panose="02040503050406030204" pitchFamily="18" charset="0"/>
                        <a:ea typeface="Cambria Math" panose="02040503050406030204" pitchFamily="18" charset="0"/>
                      </a:rPr>
                      <m:t>)</m:t>
                    </m:r>
                  </m:oMath>
                </a14:m>
                <a:endParaRPr lang="en-US" b="1" dirty="0"/>
              </a:p>
              <a:p>
                <a:endParaRPr lang="en-US" dirty="0"/>
              </a:p>
            </p:txBody>
          </p:sp>
        </mc:Choice>
        <mc:Fallback xmlns="">
          <p:sp>
            <p:nvSpPr>
              <p:cNvPr id="6" name="TextBox 5">
                <a:extLst>
                  <a:ext uri="{FF2B5EF4-FFF2-40B4-BE49-F238E27FC236}">
                    <a16:creationId xmlns:a16="http://schemas.microsoft.com/office/drawing/2014/main" id="{FFC1C30D-2C1A-4749-9201-3D68FFC632A8}"/>
                  </a:ext>
                </a:extLst>
              </p:cNvPr>
              <p:cNvSpPr txBox="1">
                <a:spLocks noRot="1" noChangeAspect="1" noMove="1" noResize="1" noEditPoints="1" noAdjustHandles="1" noChangeArrowheads="1" noChangeShapeType="1" noTextEdit="1"/>
              </p:cNvSpPr>
              <p:nvPr/>
            </p:nvSpPr>
            <p:spPr>
              <a:xfrm>
                <a:off x="2033659" y="1621400"/>
                <a:ext cx="6552076" cy="661335"/>
              </a:xfrm>
              <a:prstGeom prst="rect">
                <a:avLst/>
              </a:prstGeom>
              <a:blipFill>
                <a:blip r:embed="rId4"/>
                <a:stretch>
                  <a:fillRect t="-6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6D5ADED-B17D-4E83-B573-A41959750E9A}"/>
                  </a:ext>
                </a:extLst>
              </p:cNvPr>
              <p:cNvSpPr txBox="1"/>
              <p:nvPr/>
            </p:nvSpPr>
            <p:spPr>
              <a:xfrm>
                <a:off x="501593" y="2006620"/>
                <a:ext cx="9656748" cy="714170"/>
              </a:xfrm>
              <a:prstGeom prst="rect">
                <a:avLst/>
              </a:prstGeom>
              <a:noFill/>
            </p:spPr>
            <p:txBody>
              <a:bodyPr wrap="square" rtlCol="0">
                <a:spAutoFit/>
              </a:bodyPr>
              <a:lstStyle/>
              <a:p>
                <a:pPr marL="285750" indent="-285750">
                  <a:buFont typeface="Wingdings" panose="05000000000000000000" pitchFamily="2" charset="2"/>
                  <a:buChar char="Ø"/>
                </a:pPr>
                <a:r>
                  <a:rPr lang="en-US" dirty="0"/>
                  <a:t>POD modes made to satisfy homogeneous DBCs:  </a:t>
                </a:r>
                <a14:m>
                  <m:oMath xmlns:m="http://schemas.openxmlformats.org/officeDocument/2006/math">
                    <m:r>
                      <a:rPr lang="el-GR" b="1" i="1" smtClean="0">
                        <a:latin typeface="Cambria Math" panose="02040503050406030204" pitchFamily="18" charset="0"/>
                        <a:ea typeface="Cambria Math" panose="02040503050406030204" pitchFamily="18" charset="0"/>
                      </a:rPr>
                      <m:t>𝜱</m:t>
                    </m:r>
                    <m:d>
                      <m:dPr>
                        <m:ctrlPr>
                          <a:rPr lang="en-US" b="1"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rPr>
                              <m:t>𝒊</m:t>
                            </m:r>
                          </m:e>
                          <m:sub>
                            <m:r>
                              <m:rPr>
                                <m:sty m:val="p"/>
                              </m:rPr>
                              <a:rPr lang="en-US">
                                <a:latin typeface="Cambria Math" panose="02040503050406030204" pitchFamily="18" charset="0"/>
                              </a:rPr>
                              <m:t>Dir</m:t>
                            </m:r>
                          </m:sub>
                        </m:sSub>
                        <m:r>
                          <a:rPr lang="en-US" b="0" i="0" smtClean="0">
                            <a:latin typeface="Cambria Math" panose="02040503050406030204" pitchFamily="18" charset="0"/>
                          </a:rPr>
                          <m:t>, </m:t>
                        </m:r>
                        <m:r>
                          <a:rPr lang="en-US" b="0" i="1" smtClean="0">
                            <a:latin typeface="Cambria Math" panose="02040503050406030204" pitchFamily="18" charset="0"/>
                          </a:rPr>
                          <m:t>:</m:t>
                        </m:r>
                      </m:e>
                    </m:d>
                    <m:r>
                      <a:rPr lang="en-US" b="0" i="1" smtClean="0">
                        <a:latin typeface="Cambria Math" panose="02040503050406030204" pitchFamily="18" charset="0"/>
                      </a:rPr>
                      <m:t>=</m:t>
                    </m:r>
                    <m:r>
                      <a:rPr lang="en-US" b="1" i="1" smtClean="0">
                        <a:latin typeface="Cambria Math" panose="02040503050406030204" pitchFamily="18" charset="0"/>
                      </a:rPr>
                      <m:t>𝟎</m:t>
                    </m:r>
                  </m:oMath>
                </a14:m>
                <a:endParaRPr lang="en-US" b="1" dirty="0"/>
              </a:p>
              <a:p>
                <a:pPr marL="285750" indent="-285750">
                  <a:buFont typeface="Wingdings" panose="05000000000000000000" pitchFamily="2" charset="2"/>
                  <a:buChar char="Ø"/>
                </a:pPr>
                <a:endParaRPr lang="en-US" sz="400" b="1" dirty="0"/>
              </a:p>
              <a:p>
                <a:pPr marL="285750" indent="-285750">
                  <a:buFont typeface="Wingdings" panose="05000000000000000000" pitchFamily="2" charset="2"/>
                  <a:buChar char="Ø"/>
                </a:pPr>
                <a:r>
                  <a:rPr lang="en-US" dirty="0"/>
                  <a:t>BCs imposed by modifying </a:t>
                </a:r>
                <a14:m>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𝒖</m:t>
                        </m:r>
                      </m:e>
                    </m:acc>
                  </m:oMath>
                </a14:m>
                <a:r>
                  <a:rPr lang="en-US" dirty="0"/>
                  <a:t>, </a:t>
                </a:r>
                <a14:m>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𝒗</m:t>
                        </m:r>
                      </m:e>
                    </m:acc>
                  </m:oMath>
                </a14:m>
                <a:r>
                  <a:rPr lang="en-US" dirty="0"/>
                  <a:t>, </a:t>
                </a:r>
                <a14:m>
                  <m:oMath xmlns:m="http://schemas.openxmlformats.org/officeDocument/2006/math">
                    <m:acc>
                      <m:accPr>
                        <m:chr m:val="̅"/>
                        <m:ctrlPr>
                          <a:rPr lang="en-US" b="1" i="1">
                            <a:latin typeface="Cambria Math" panose="02040503050406030204" pitchFamily="18" charset="0"/>
                          </a:rPr>
                        </m:ctrlPr>
                      </m:accPr>
                      <m:e>
                        <m:r>
                          <a:rPr lang="en-US" b="1" i="1" smtClean="0">
                            <a:latin typeface="Cambria Math" panose="02040503050406030204" pitchFamily="18" charset="0"/>
                          </a:rPr>
                          <m:t>𝒂</m:t>
                        </m:r>
                      </m:e>
                    </m:acc>
                  </m:oMath>
                </a14:m>
                <a:r>
                  <a:rPr lang="en-US" dirty="0"/>
                  <a:t>:  </a:t>
                </a:r>
                <a14:m>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𝒖</m:t>
                        </m:r>
                      </m:e>
                    </m:acc>
                    <m:d>
                      <m:dPr>
                        <m:ctrlPr>
                          <a:rPr lang="en-US" b="1" i="1" smtClean="0">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rPr>
                              <m:t>𝒊</m:t>
                            </m:r>
                          </m:e>
                          <m:sub>
                            <m:r>
                              <m:rPr>
                                <m:sty m:val="p"/>
                              </m:rPr>
                              <a:rPr lang="en-US">
                                <a:latin typeface="Cambria Math" panose="02040503050406030204" pitchFamily="18" charset="0"/>
                              </a:rPr>
                              <m:t>Dir</m:t>
                            </m:r>
                          </m:sub>
                        </m:sSub>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𝝌</m:t>
                        </m:r>
                      </m:e>
                      <m:sub>
                        <m:r>
                          <a:rPr lang="en-US" b="0" i="1" smtClean="0">
                            <a:latin typeface="Cambria Math" panose="02040503050406030204" pitchFamily="18" charset="0"/>
                            <a:ea typeface="Cambria Math" panose="02040503050406030204" pitchFamily="18" charset="0"/>
                          </a:rPr>
                          <m:t>𝑢</m:t>
                        </m:r>
                      </m:sub>
                    </m:sSub>
                  </m:oMath>
                </a14:m>
                <a:r>
                  <a:rPr lang="en-US" dirty="0"/>
                  <a:t>, </a:t>
                </a:r>
                <a14:m>
                  <m:oMath xmlns:m="http://schemas.openxmlformats.org/officeDocument/2006/math">
                    <m:acc>
                      <m:accPr>
                        <m:chr m:val="̅"/>
                        <m:ctrlPr>
                          <a:rPr lang="en-US" b="1" i="1">
                            <a:latin typeface="Cambria Math" panose="02040503050406030204" pitchFamily="18" charset="0"/>
                          </a:rPr>
                        </m:ctrlPr>
                      </m:accPr>
                      <m:e>
                        <m:r>
                          <a:rPr lang="en-US" b="1" i="1" smtClean="0">
                            <a:latin typeface="Cambria Math" panose="02040503050406030204" pitchFamily="18" charset="0"/>
                          </a:rPr>
                          <m:t>𝒗</m:t>
                        </m:r>
                      </m:e>
                    </m:acc>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rPr>
                              <m:t>𝒊</m:t>
                            </m:r>
                          </m:e>
                          <m:sub>
                            <m:r>
                              <m:rPr>
                                <m:sty m:val="p"/>
                              </m:rPr>
                              <a:rPr lang="en-US">
                                <a:latin typeface="Cambria Math" panose="02040503050406030204" pitchFamily="18" charset="0"/>
                              </a:rPr>
                              <m:t>Dir</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𝝌</m:t>
                        </m:r>
                      </m:e>
                      <m:sub>
                        <m:r>
                          <a:rPr lang="en-US" b="0" i="1" smtClean="0">
                            <a:latin typeface="Cambria Math" panose="02040503050406030204" pitchFamily="18" charset="0"/>
                            <a:ea typeface="Cambria Math" panose="02040503050406030204" pitchFamily="18" charset="0"/>
                          </a:rPr>
                          <m:t>𝑣</m:t>
                        </m:r>
                      </m:sub>
                    </m:sSub>
                  </m:oMath>
                </a14:m>
                <a:r>
                  <a:rPr lang="en-US" dirty="0"/>
                  <a:t>, </a:t>
                </a:r>
                <a14:m>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𝒂</m:t>
                        </m:r>
                      </m:e>
                    </m:acc>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rPr>
                              <m:t>𝒊</m:t>
                            </m:r>
                          </m:e>
                          <m:sub>
                            <m:r>
                              <m:rPr>
                                <m:sty m:val="p"/>
                              </m:rPr>
                              <a:rPr lang="en-US">
                                <a:latin typeface="Cambria Math" panose="02040503050406030204" pitchFamily="18" charset="0"/>
                              </a:rPr>
                              <m:t>Dir</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𝝌</m:t>
                        </m:r>
                      </m:e>
                      <m:sub>
                        <m:r>
                          <a:rPr lang="en-US" b="0" i="1" smtClean="0">
                            <a:latin typeface="Cambria Math" panose="02040503050406030204" pitchFamily="18" charset="0"/>
                            <a:ea typeface="Cambria Math" panose="02040503050406030204" pitchFamily="18" charset="0"/>
                          </a:rPr>
                          <m:t>𝑎</m:t>
                        </m:r>
                      </m:sub>
                    </m:sSub>
                  </m:oMath>
                </a14:m>
                <a:endParaRPr lang="en-US" dirty="0"/>
              </a:p>
            </p:txBody>
          </p:sp>
        </mc:Choice>
        <mc:Fallback xmlns="">
          <p:sp>
            <p:nvSpPr>
              <p:cNvPr id="9" name="TextBox 8">
                <a:extLst>
                  <a:ext uri="{FF2B5EF4-FFF2-40B4-BE49-F238E27FC236}">
                    <a16:creationId xmlns:a16="http://schemas.microsoft.com/office/drawing/2014/main" id="{C6D5ADED-B17D-4E83-B573-A41959750E9A}"/>
                  </a:ext>
                </a:extLst>
              </p:cNvPr>
              <p:cNvSpPr txBox="1">
                <a:spLocks noRot="1" noChangeAspect="1" noMove="1" noResize="1" noEditPoints="1" noAdjustHandles="1" noChangeArrowheads="1" noChangeShapeType="1" noTextEdit="1"/>
              </p:cNvSpPr>
              <p:nvPr/>
            </p:nvSpPr>
            <p:spPr>
              <a:xfrm>
                <a:off x="501593" y="2006620"/>
                <a:ext cx="9656748" cy="714170"/>
              </a:xfrm>
              <a:prstGeom prst="rect">
                <a:avLst/>
              </a:prstGeom>
              <a:blipFill>
                <a:blip r:embed="rId5"/>
                <a:stretch>
                  <a:fillRect l="-379" t="-5128"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7D314EA-AC6D-484E-8A39-EDE7632F768E}"/>
                  </a:ext>
                </a:extLst>
              </p:cNvPr>
              <p:cNvSpPr txBox="1"/>
              <p:nvPr/>
            </p:nvSpPr>
            <p:spPr>
              <a:xfrm>
                <a:off x="75203" y="2710531"/>
                <a:ext cx="11826240" cy="1815882"/>
              </a:xfrm>
              <a:prstGeom prst="rect">
                <a:avLst/>
              </a:prstGeom>
              <a:noFill/>
            </p:spPr>
            <p:txBody>
              <a:bodyPr wrap="square">
                <a:spAutoFit/>
              </a:bodyPr>
              <a:lstStyle/>
              <a:p>
                <a:r>
                  <a:rPr lang="en-US" sz="2000" b="1" i="1" dirty="0">
                    <a:solidFill>
                      <a:srgbClr val="0070C0"/>
                    </a:solidFill>
                  </a:rPr>
                  <a:t>Hyper-reduction considerations</a:t>
                </a:r>
              </a:p>
              <a:p>
                <a:endParaRPr lang="en-US" sz="400" dirty="0"/>
              </a:p>
              <a:p>
                <a:pPr marL="342900" indent="-342900">
                  <a:buFont typeface="Arial" panose="020B0604020202020204" pitchFamily="34" charset="0"/>
                  <a:buChar char="•"/>
                </a:pPr>
                <a:r>
                  <a:rPr lang="en-US" sz="2000" dirty="0"/>
                  <a:t>Boundary points must be included in sample mesh for DBC enforcement </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2000" dirty="0"/>
                  <a:t>We employ the Energy-Conserving Sampling &amp; Weighting Method (ECSW) [Farhat </a:t>
                </a:r>
                <a:r>
                  <a:rPr lang="en-US" sz="2000" i="1" dirty="0"/>
                  <a:t>et al. </a:t>
                </a:r>
                <a:r>
                  <a:rPr lang="en-US" sz="2000" dirty="0"/>
                  <a:t>2015]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preserves Hamiltonian structure for solid mechanics problems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400" dirty="0"/>
              </a:p>
            </p:txBody>
          </p:sp>
        </mc:Choice>
        <mc:Fallback xmlns="">
          <p:sp>
            <p:nvSpPr>
              <p:cNvPr id="12" name="TextBox 11">
                <a:extLst>
                  <a:ext uri="{FF2B5EF4-FFF2-40B4-BE49-F238E27FC236}">
                    <a16:creationId xmlns:a16="http://schemas.microsoft.com/office/drawing/2014/main" id="{E7D314EA-AC6D-484E-8A39-EDE7632F768E}"/>
                  </a:ext>
                </a:extLst>
              </p:cNvPr>
              <p:cNvSpPr txBox="1">
                <a:spLocks noRot="1" noChangeAspect="1" noMove="1" noResize="1" noEditPoints="1" noAdjustHandles="1" noChangeArrowheads="1" noChangeShapeType="1" noTextEdit="1"/>
              </p:cNvSpPr>
              <p:nvPr/>
            </p:nvSpPr>
            <p:spPr>
              <a:xfrm>
                <a:off x="75203" y="2710531"/>
                <a:ext cx="11826240" cy="1815882"/>
              </a:xfrm>
              <a:prstGeom prst="rect">
                <a:avLst/>
              </a:prstGeom>
              <a:blipFill>
                <a:blip r:embed="rId6"/>
                <a:stretch>
                  <a:fillRect l="-515" t="-2349"/>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45AFCEB-AEC8-4C13-9DE7-D2F9F844B5AD}"/>
              </a:ext>
            </a:extLst>
          </p:cNvPr>
          <p:cNvSpPr txBox="1"/>
          <p:nvPr/>
        </p:nvSpPr>
        <p:spPr>
          <a:xfrm>
            <a:off x="64951" y="4157458"/>
            <a:ext cx="12116797" cy="1292662"/>
          </a:xfrm>
          <a:prstGeom prst="rect">
            <a:avLst/>
          </a:prstGeom>
          <a:noFill/>
        </p:spPr>
        <p:txBody>
          <a:bodyPr wrap="square">
            <a:spAutoFit/>
          </a:bodyPr>
          <a:lstStyle/>
          <a:p>
            <a:r>
              <a:rPr lang="en-US" sz="2000" b="1" i="1" dirty="0">
                <a:solidFill>
                  <a:srgbClr val="0070C0"/>
                </a:solidFill>
              </a:rPr>
              <a:t>Choice of domain decomposition (for Coupling Scenario II)</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2000" i="1" dirty="0"/>
              <a:t>Future work: </a:t>
            </a:r>
            <a:r>
              <a:rPr lang="en-US" sz="2000" dirty="0"/>
              <a:t>error indicator-based or reinforcement learning-based algorithms to determine “optimal” domain decomposition and ROM/FOM assignment, and possibly online ROM-FOM switching</a:t>
            </a:r>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400"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BBF5E2A-59F5-48A8-A8CB-1A045EDF1A75}"/>
                  </a:ext>
                </a:extLst>
              </p:cNvPr>
              <p:cNvSpPr txBox="1"/>
              <p:nvPr/>
            </p:nvSpPr>
            <p:spPr>
              <a:xfrm>
                <a:off x="64952" y="5311368"/>
                <a:ext cx="11576922" cy="1705916"/>
              </a:xfrm>
              <a:prstGeom prst="rect">
                <a:avLst/>
              </a:prstGeom>
              <a:noFill/>
            </p:spPr>
            <p:txBody>
              <a:bodyPr wrap="square">
                <a:spAutoFit/>
              </a:bodyPr>
              <a:lstStyle/>
              <a:p>
                <a:r>
                  <a:rPr lang="en-US" sz="2000" b="1" i="1" dirty="0">
                    <a:solidFill>
                      <a:srgbClr val="0070C0"/>
                    </a:solidFill>
                  </a:rPr>
                  <a:t>Snapshot collection and reduced basis construction (for Coupling Scenario I)</a:t>
                </a:r>
              </a:p>
              <a:p>
                <a:endParaRPr lang="en-US" sz="400" dirty="0"/>
              </a:p>
              <a:p>
                <a:pPr marL="342900" indent="-342900">
                  <a:buFont typeface="Arial" panose="020B0604020202020204" pitchFamily="34" charset="0"/>
                  <a:buChar char="•"/>
                </a:pPr>
                <a:r>
                  <a:rPr lang="en-US" sz="2000" dirty="0"/>
                  <a:t>POD results presented herein use snapshots obtained via FOM-FOM coupling on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Ω</m:t>
                    </m:r>
                    <m:r>
                      <a:rPr lang="en-US" sz="2000" b="0" i="1" smtClean="0">
                        <a:latin typeface="Cambria Math" panose="02040503050406030204" pitchFamily="18" charset="0"/>
                        <a:ea typeface="Cambria Math" panose="02040503050406030204" pitchFamily="18" charset="0"/>
                      </a:rPr>
                      <m:t>=</m:t>
                    </m:r>
                    <m:nary>
                      <m:naryPr>
                        <m:chr m:val="⋃"/>
                        <m:ctrlPr>
                          <a:rPr lang="en-US" sz="2000" b="0" i="1" smtClean="0">
                            <a:latin typeface="Cambria Math" panose="02040503050406030204" pitchFamily="18" charset="0"/>
                            <a:ea typeface="Cambria Math" panose="02040503050406030204" pitchFamily="18" charset="0"/>
                          </a:rPr>
                        </m:ctrlPr>
                      </m:naryPr>
                      <m:sub>
                        <m:r>
                          <m:rPr>
                            <m:brk m:alnAt="23"/>
                          </m:rPr>
                          <a:rPr lang="en-US" sz="2000" b="0" i="1" smtClean="0">
                            <a:latin typeface="Cambria Math" panose="02040503050406030204" pitchFamily="18" charset="0"/>
                            <a:ea typeface="Cambria Math" panose="02040503050406030204" pitchFamily="18" charset="0"/>
                          </a:rPr>
                          <m:t>𝑖</m:t>
                        </m:r>
                      </m:sub>
                      <m:sup/>
                      <m:e>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Ω</m:t>
                            </m:r>
                          </m:e>
                          <m:sub>
                            <m:r>
                              <a:rPr lang="en-US" sz="2000" i="1">
                                <a:latin typeface="Cambria Math" panose="02040503050406030204" pitchFamily="18" charset="0"/>
                              </a:rPr>
                              <m:t>𝑖</m:t>
                            </m:r>
                          </m:sub>
                        </m:sSub>
                      </m:e>
                    </m:nary>
                  </m:oMath>
                </a14:m>
                <a:endParaRPr lang="en-US" sz="20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2000" i="1" dirty="0"/>
                  <a:t>Future work:</a:t>
                </a:r>
                <a:r>
                  <a:rPr lang="en-US" sz="2000" dirty="0"/>
                  <a:t> generate snapshots/bases separately in each </a:t>
                </a:r>
                <a14:m>
                  <m:oMath xmlns:m="http://schemas.openxmlformats.org/officeDocument/2006/math">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Ω</m:t>
                        </m:r>
                      </m:e>
                      <m:sub>
                        <m:r>
                          <a:rPr lang="en-US" sz="2000" i="1">
                            <a:latin typeface="Cambria Math" panose="02040503050406030204" pitchFamily="18" charset="0"/>
                          </a:rPr>
                          <m:t>𝑖</m:t>
                        </m:r>
                      </m:sub>
                    </m:sSub>
                  </m:oMath>
                </a14:m>
                <a:r>
                  <a:rPr lang="en-US" sz="2000" dirty="0"/>
                  <a:t> [Hoang </a:t>
                </a:r>
                <a:r>
                  <a:rPr lang="en-US" sz="2000" i="1" dirty="0"/>
                  <a:t>et al. </a:t>
                </a:r>
                <a:r>
                  <a:rPr lang="en-US" sz="2000" dirty="0"/>
                  <a:t>2021, Smetana </a:t>
                </a:r>
                <a:r>
                  <a:rPr lang="en-US" sz="2000" i="1" dirty="0"/>
                  <a:t>et al.</a:t>
                </a:r>
                <a:r>
                  <a:rPr lang="en-US" sz="2000" dirty="0"/>
                  <a:t> 2022]</a:t>
                </a:r>
                <a:endParaRPr lang="en-US" sz="2000" b="0" dirty="0">
                  <a:ea typeface="Cambria Math" panose="02040503050406030204" pitchFamily="18" charset="0"/>
                </a:endParaRPr>
              </a:p>
              <a:p>
                <a:pPr marL="800100" lvl="1" indent="-342900">
                  <a:buFont typeface="Wingdings" panose="05000000000000000000" pitchFamily="2" charset="2"/>
                  <a:buChar char="Ø"/>
                </a:pPr>
                <a:endParaRPr lang="en-US" sz="1000" dirty="0"/>
              </a:p>
              <a:p>
                <a:pPr marL="800100" lvl="1" indent="-342900">
                  <a:buFont typeface="Wingdings" panose="05000000000000000000" pitchFamily="2" charset="2"/>
                  <a:buChar char="Ø"/>
                </a:pPr>
                <a:endParaRPr lang="en-US" sz="400" dirty="0"/>
              </a:p>
            </p:txBody>
          </p:sp>
        </mc:Choice>
        <mc:Fallback xmlns="">
          <p:sp>
            <p:nvSpPr>
              <p:cNvPr id="13" name="TextBox 12">
                <a:extLst>
                  <a:ext uri="{FF2B5EF4-FFF2-40B4-BE49-F238E27FC236}">
                    <a16:creationId xmlns:a16="http://schemas.microsoft.com/office/drawing/2014/main" id="{7BBF5E2A-59F5-48A8-A8CB-1A045EDF1A75}"/>
                  </a:ext>
                </a:extLst>
              </p:cNvPr>
              <p:cNvSpPr txBox="1">
                <a:spLocks noRot="1" noChangeAspect="1" noMove="1" noResize="1" noEditPoints="1" noAdjustHandles="1" noChangeArrowheads="1" noChangeShapeType="1" noTextEdit="1"/>
              </p:cNvSpPr>
              <p:nvPr/>
            </p:nvSpPr>
            <p:spPr>
              <a:xfrm>
                <a:off x="64952" y="5311368"/>
                <a:ext cx="11576922" cy="1705916"/>
              </a:xfrm>
              <a:prstGeom prst="rect">
                <a:avLst/>
              </a:prstGeom>
              <a:blipFill>
                <a:blip r:embed="rId7"/>
                <a:stretch>
                  <a:fillRect l="-579" t="-2143" r="-36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25F0C6B-B737-6505-BAC4-32C3FEE30F70}"/>
              </a:ext>
            </a:extLst>
          </p:cNvPr>
          <p:cNvSpPr txBox="1"/>
          <p:nvPr/>
        </p:nvSpPr>
        <p:spPr>
          <a:xfrm>
            <a:off x="9076871" y="1663902"/>
            <a:ext cx="1826216" cy="646331"/>
          </a:xfrm>
          <a:prstGeom prst="rect">
            <a:avLst/>
          </a:prstGeom>
          <a:solidFill>
            <a:schemeClr val="accent3">
              <a:lumMod val="20000"/>
              <a:lumOff val="80000"/>
            </a:schemeClr>
          </a:solidFill>
        </p:spPr>
        <p:txBody>
          <a:bodyPr wrap="square" rtlCol="0">
            <a:spAutoFit/>
          </a:bodyPr>
          <a:lstStyle/>
          <a:p>
            <a:pPr algn="ctr"/>
            <a:r>
              <a:rPr lang="en-US" dirty="0"/>
              <a:t>HROM = hyper-reduced ROM</a:t>
            </a:r>
          </a:p>
        </p:txBody>
      </p:sp>
    </p:spTree>
    <p:extLst>
      <p:ext uri="{BB962C8B-B14F-4D97-AF65-F5344CB8AC3E}">
        <p14:creationId xmlns:p14="http://schemas.microsoft.com/office/powerpoint/2010/main" val="24945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13</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657198" y="273099"/>
            <a:ext cx="11469852" cy="677278"/>
          </a:xfrm>
          <a:solidFill>
            <a:schemeClr val="bg1"/>
          </a:solidFill>
        </p:spPr>
        <p:txBody>
          <a:bodyPr/>
          <a:lstStyle/>
          <a:p>
            <a:r>
              <a:rPr lang="en-US" dirty="0"/>
              <a:t>Numerical results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13</a:t>
            </a:fld>
            <a:endParaRPr lang="en-US" dirty="0"/>
          </a:p>
        </p:txBody>
      </p:sp>
      <p:sp>
        <p:nvSpPr>
          <p:cNvPr id="3" name="TextBox 2">
            <a:extLst>
              <a:ext uri="{FF2B5EF4-FFF2-40B4-BE49-F238E27FC236}">
                <a16:creationId xmlns:a16="http://schemas.microsoft.com/office/drawing/2014/main" id="{155A021E-F760-6E58-1EAA-C793B836751E}"/>
              </a:ext>
            </a:extLst>
          </p:cNvPr>
          <p:cNvSpPr txBox="1"/>
          <p:nvPr/>
        </p:nvSpPr>
        <p:spPr>
          <a:xfrm>
            <a:off x="635708" y="775669"/>
            <a:ext cx="9772153" cy="369332"/>
          </a:xfrm>
          <a:prstGeom prst="rect">
            <a:avLst/>
          </a:prstGeom>
          <a:noFill/>
        </p:spPr>
        <p:txBody>
          <a:bodyPr wrap="square" rtlCol="0">
            <a:spAutoFit/>
          </a:bodyPr>
          <a:lstStyle/>
          <a:p>
            <a:r>
              <a:rPr lang="en-US" b="1" dirty="0">
                <a:solidFill>
                  <a:srgbClr val="0070C0"/>
                </a:solidFill>
              </a:rPr>
              <a:t>Model Problem 1: </a:t>
            </a:r>
            <a:r>
              <a:rPr lang="en-US" dirty="0"/>
              <a:t>Dynamic wave propagation in 1D nonlinear hyper-elastic beam</a:t>
            </a:r>
          </a:p>
        </p:txBody>
      </p:sp>
      <p:pic>
        <p:nvPicPr>
          <p:cNvPr id="8" name="movie_predict_1sd_FOM-n300ROM">
            <a:hlinkClick r:id="" action="ppaction://media"/>
            <a:extLst>
              <a:ext uri="{FF2B5EF4-FFF2-40B4-BE49-F238E27FC236}">
                <a16:creationId xmlns:a16="http://schemas.microsoft.com/office/drawing/2014/main" id="{41CC15C4-4659-C257-9D9C-45AB75F50C5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2394697"/>
            <a:ext cx="4948686" cy="3710226"/>
          </a:xfrm>
          <a:prstGeom prst="rect">
            <a:avLst/>
          </a:prstGeom>
        </p:spPr>
      </p:pic>
      <p:pic>
        <p:nvPicPr>
          <p:cNvPr id="10" name="movie_predict_2sd_FOM-n200HROM">
            <a:hlinkClick r:id="" action="ppaction://media"/>
            <a:extLst>
              <a:ext uri="{FF2B5EF4-FFF2-40B4-BE49-F238E27FC236}">
                <a16:creationId xmlns:a16="http://schemas.microsoft.com/office/drawing/2014/main" id="{2729B294-5A25-CA3A-BFA9-5AA7FA84AB7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39071" y="2394697"/>
            <a:ext cx="4948686" cy="3710226"/>
          </a:xfrm>
          <a:prstGeom prst="rect">
            <a:avLst/>
          </a:prstGeom>
        </p:spPr>
      </p:pic>
      <p:grpSp>
        <p:nvGrpSpPr>
          <p:cNvPr id="14" name="Group 13">
            <a:extLst>
              <a:ext uri="{FF2B5EF4-FFF2-40B4-BE49-F238E27FC236}">
                <a16:creationId xmlns:a16="http://schemas.microsoft.com/office/drawing/2014/main" id="{090316A9-D600-E19A-19EE-2403229062F1}"/>
              </a:ext>
            </a:extLst>
          </p:cNvPr>
          <p:cNvGrpSpPr/>
          <p:nvPr/>
        </p:nvGrpSpPr>
        <p:grpSpPr>
          <a:xfrm>
            <a:off x="1050791" y="6424245"/>
            <a:ext cx="12567143" cy="321311"/>
            <a:chOff x="1843289" y="4755025"/>
            <a:chExt cx="12567143" cy="321311"/>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52BEF89-E2BB-28D9-4A25-1BF98F05395A}"/>
                    </a:ext>
                  </a:extLst>
                </p:cNvPr>
                <p:cNvSpPr txBox="1"/>
                <p:nvPr/>
              </p:nvSpPr>
              <p:spPr>
                <a:xfrm>
                  <a:off x="1856869" y="4768559"/>
                  <a:ext cx="12553563" cy="307777"/>
                </a:xfrm>
                <a:prstGeom prst="rect">
                  <a:avLst/>
                </a:prstGeom>
                <a:noFill/>
              </p:spPr>
              <p:txBody>
                <a:bodyPr wrap="square" rtlCol="0">
                  <a:spAutoFit/>
                </a:bodyPr>
                <a:lstStyle/>
                <a:p>
                  <a14:m>
                    <m:oMath xmlns:m="http://schemas.openxmlformats.org/officeDocument/2006/math">
                      <m:r>
                        <a:rPr lang="en-US" sz="1400" b="1" i="1" smtClean="0">
                          <a:latin typeface="Cambria Math" panose="02040503050406030204" pitchFamily="18" charset="0"/>
                        </a:rPr>
                        <m:t>−</m:t>
                      </m:r>
                    </m:oMath>
                  </a14:m>
                  <a:r>
                    <a:rPr lang="en-US" sz="1400" dirty="0"/>
                    <a:t>  Single-domain FOM solution    </a:t>
                  </a:r>
                </a:p>
              </p:txBody>
            </p:sp>
          </mc:Choice>
          <mc:Fallback xmlns="">
            <p:sp>
              <p:nvSpPr>
                <p:cNvPr id="15" name="TextBox 14">
                  <a:extLst>
                    <a:ext uri="{FF2B5EF4-FFF2-40B4-BE49-F238E27FC236}">
                      <a16:creationId xmlns:a16="http://schemas.microsoft.com/office/drawing/2014/main" id="{A52BEF89-E2BB-28D9-4A25-1BF98F05395A}"/>
                    </a:ext>
                  </a:extLst>
                </p:cNvPr>
                <p:cNvSpPr txBox="1">
                  <a:spLocks noRot="1" noChangeAspect="1" noMove="1" noResize="1" noEditPoints="1" noAdjustHandles="1" noChangeArrowheads="1" noChangeShapeType="1" noTextEdit="1"/>
                </p:cNvSpPr>
                <p:nvPr/>
              </p:nvSpPr>
              <p:spPr>
                <a:xfrm>
                  <a:off x="1856869" y="4768559"/>
                  <a:ext cx="12553563" cy="307777"/>
                </a:xfrm>
                <a:prstGeom prst="rect">
                  <a:avLst/>
                </a:prstGeom>
                <a:blipFill>
                  <a:blip r:embed="rId9"/>
                  <a:stretch>
                    <a:fillRect t="-5882"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23D6E0A-EEC2-8889-0A77-C38D2F566A81}"/>
                    </a:ext>
                  </a:extLst>
                </p:cNvPr>
                <p:cNvSpPr txBox="1"/>
                <p:nvPr/>
              </p:nvSpPr>
              <p:spPr>
                <a:xfrm>
                  <a:off x="5369917" y="4755025"/>
                  <a:ext cx="3716917" cy="307777"/>
                </a:xfrm>
                <a:prstGeom prst="rect">
                  <a:avLst/>
                </a:prstGeom>
                <a:noFill/>
                <a:ln w="19050">
                  <a:noFill/>
                </a:ln>
              </p:spPr>
              <p:txBody>
                <a:bodyPr wrap="square">
                  <a:spAutoFit/>
                </a:bodyPr>
                <a:lstStyle/>
                <a:p>
                  <a14:m>
                    <m:oMath xmlns:m="http://schemas.openxmlformats.org/officeDocument/2006/math">
                      <m:r>
                        <a:rPr lang="en-US" sz="1400" b="1" i="1" dirty="0" smtClean="0">
                          <a:solidFill>
                            <a:srgbClr val="C00000"/>
                          </a:solidFill>
                          <a:latin typeface="Cambria Math" panose="02040503050406030204" pitchFamily="18" charset="0"/>
                        </a:rPr>
                        <m:t>− </m:t>
                      </m:r>
                    </m:oMath>
                  </a14:m>
                  <a:r>
                    <a:rPr lang="en-US" sz="1400" dirty="0"/>
                    <a:t>Solution in </a:t>
                  </a: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                   </m:t>
                      </m:r>
                      <m:r>
                        <a:rPr lang="en-US" sz="1400" b="1" i="1" dirty="0" smtClean="0">
                          <a:solidFill>
                            <a:srgbClr val="00B050"/>
                          </a:solidFill>
                          <a:latin typeface="Cambria Math" panose="02040503050406030204" pitchFamily="18" charset="0"/>
                        </a:rPr>
                        <m:t>−</m:t>
                      </m:r>
                    </m:oMath>
                  </a14:m>
                  <a:r>
                    <a:rPr lang="en-US" sz="1400" dirty="0">
                      <a:solidFill>
                        <a:srgbClr val="00B050"/>
                      </a:solidFill>
                    </a:rPr>
                    <a:t> </a:t>
                  </a:r>
                  <a:r>
                    <a:rPr lang="en-US" sz="1400" dirty="0"/>
                    <a:t>Solution in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ea typeface="Cambria Math" panose="02040503050406030204" pitchFamily="18" charset="0"/>
                            </a:rPr>
                            <m:t>2</m:t>
                          </m:r>
                        </m:sub>
                      </m:sSub>
                      <m:r>
                        <a:rPr lang="en-US" sz="1400" i="1">
                          <a:latin typeface="Cambria Math" panose="02040503050406030204" pitchFamily="18" charset="0"/>
                        </a:rPr>
                        <m:t> </m:t>
                      </m:r>
                    </m:oMath>
                  </a14:m>
                  <a:r>
                    <a:rPr lang="en-US" sz="1400" dirty="0"/>
                    <a:t> </a:t>
                  </a:r>
                </a:p>
              </p:txBody>
            </p:sp>
          </mc:Choice>
          <mc:Fallback xmlns="">
            <p:sp>
              <p:nvSpPr>
                <p:cNvPr id="16" name="TextBox 15">
                  <a:extLst>
                    <a:ext uri="{FF2B5EF4-FFF2-40B4-BE49-F238E27FC236}">
                      <a16:creationId xmlns:a16="http://schemas.microsoft.com/office/drawing/2014/main" id="{323D6E0A-EEC2-8889-0A77-C38D2F566A81}"/>
                    </a:ext>
                  </a:extLst>
                </p:cNvPr>
                <p:cNvSpPr txBox="1">
                  <a:spLocks noRot="1" noChangeAspect="1" noMove="1" noResize="1" noEditPoints="1" noAdjustHandles="1" noChangeArrowheads="1" noChangeShapeType="1" noTextEdit="1"/>
                </p:cNvSpPr>
                <p:nvPr/>
              </p:nvSpPr>
              <p:spPr>
                <a:xfrm>
                  <a:off x="5369917" y="4755025"/>
                  <a:ext cx="3716917" cy="307777"/>
                </a:xfrm>
                <a:prstGeom prst="rect">
                  <a:avLst/>
                </a:prstGeom>
                <a:blipFill>
                  <a:blip r:embed="rId10"/>
                  <a:stretch>
                    <a:fillRect t="-6000" b="-18000"/>
                  </a:stretch>
                </a:blipFill>
                <a:ln w="19050">
                  <a:no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11B13E85-5DB4-BBEF-1D40-4B89004DFE96}"/>
                </a:ext>
              </a:extLst>
            </p:cNvPr>
            <p:cNvSpPr/>
            <p:nvPr/>
          </p:nvSpPr>
          <p:spPr>
            <a:xfrm>
              <a:off x="1843289" y="4773143"/>
              <a:ext cx="7559135" cy="2896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A575451-7E1D-1CF1-DC2D-57F0027FE6C2}"/>
                  </a:ext>
                </a:extLst>
              </p:cNvPr>
              <p:cNvSpPr txBox="1"/>
              <p:nvPr/>
            </p:nvSpPr>
            <p:spPr>
              <a:xfrm>
                <a:off x="870733" y="6005459"/>
                <a:ext cx="6104466" cy="307777"/>
              </a:xfrm>
              <a:prstGeom prst="rect">
                <a:avLst/>
              </a:prstGeom>
              <a:noFill/>
            </p:spPr>
            <p:txBody>
              <a:bodyPr wrap="square">
                <a:spAutoFit/>
              </a:bodyPr>
              <a:lstStyle/>
              <a:p>
                <a:r>
                  <a:rPr lang="en-US" sz="1400" dirty="0"/>
                  <a:t>Predictive single-domain ROM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𝑀</m:t>
                        </m:r>
                      </m:e>
                      <m:sub>
                        <m:r>
                          <a:rPr lang="en-US" sz="1400" b="0" i="1" smtClean="0">
                            <a:latin typeface="Cambria Math" panose="02040503050406030204" pitchFamily="18" charset="0"/>
                          </a:rPr>
                          <m:t>1</m:t>
                        </m:r>
                      </m:sub>
                    </m:sSub>
                  </m:oMath>
                </a14:m>
                <a:r>
                  <a:rPr lang="en-US" sz="1400" dirty="0"/>
                  <a:t>= 300) </a:t>
                </a:r>
              </a:p>
            </p:txBody>
          </p:sp>
        </mc:Choice>
        <mc:Fallback xmlns="">
          <p:sp>
            <p:nvSpPr>
              <p:cNvPr id="24" name="TextBox 23">
                <a:extLst>
                  <a:ext uri="{FF2B5EF4-FFF2-40B4-BE49-F238E27FC236}">
                    <a16:creationId xmlns:a16="http://schemas.microsoft.com/office/drawing/2014/main" id="{FA575451-7E1D-1CF1-DC2D-57F0027FE6C2}"/>
                  </a:ext>
                </a:extLst>
              </p:cNvPr>
              <p:cNvSpPr txBox="1">
                <a:spLocks noRot="1" noChangeAspect="1" noMove="1" noResize="1" noEditPoints="1" noAdjustHandles="1" noChangeArrowheads="1" noChangeShapeType="1" noTextEdit="1"/>
              </p:cNvSpPr>
              <p:nvPr/>
            </p:nvSpPr>
            <p:spPr>
              <a:xfrm>
                <a:off x="870733" y="6005459"/>
                <a:ext cx="6104466" cy="307777"/>
              </a:xfrm>
              <a:prstGeom prst="rect">
                <a:avLst/>
              </a:prstGeom>
              <a:blipFill>
                <a:blip r:embed="rId11"/>
                <a:stretch>
                  <a:fillRect l="-300" t="-5882"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A90706C-819A-3BE6-7529-B47841CBA910}"/>
                  </a:ext>
                </a:extLst>
              </p:cNvPr>
              <p:cNvSpPr txBox="1"/>
              <p:nvPr/>
            </p:nvSpPr>
            <p:spPr>
              <a:xfrm>
                <a:off x="5175604" y="5938665"/>
                <a:ext cx="4185234" cy="307777"/>
              </a:xfrm>
              <a:prstGeom prst="rect">
                <a:avLst/>
              </a:prstGeom>
              <a:noFill/>
            </p:spPr>
            <p:txBody>
              <a:bodyPr wrap="square" rtlCol="0">
                <a:spAutoFit/>
              </a:bodyPr>
              <a:lstStyle/>
              <a:p>
                <a:pPr algn="ctr"/>
                <a:r>
                  <a:rPr lang="en-US" sz="1400" dirty="0"/>
                  <a:t>Predictive FOM-HROM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𝑀</m:t>
                        </m:r>
                      </m:e>
                      <m:sub>
                        <m:r>
                          <a:rPr lang="en-US" sz="1400" b="0" i="1" smtClean="0">
                            <a:latin typeface="Cambria Math" panose="02040503050406030204" pitchFamily="18" charset="0"/>
                          </a:rPr>
                          <m:t>2</m:t>
                        </m:r>
                      </m:sub>
                    </m:sSub>
                  </m:oMath>
                </a14:m>
                <a:r>
                  <a:rPr lang="en-US" sz="1400" dirty="0"/>
                  <a:t>= 200)</a:t>
                </a:r>
              </a:p>
            </p:txBody>
          </p:sp>
        </mc:Choice>
        <mc:Fallback xmlns="">
          <p:sp>
            <p:nvSpPr>
              <p:cNvPr id="25" name="TextBox 24">
                <a:extLst>
                  <a:ext uri="{FF2B5EF4-FFF2-40B4-BE49-F238E27FC236}">
                    <a16:creationId xmlns:a16="http://schemas.microsoft.com/office/drawing/2014/main" id="{BA90706C-819A-3BE6-7529-B47841CBA910}"/>
                  </a:ext>
                </a:extLst>
              </p:cNvPr>
              <p:cNvSpPr txBox="1">
                <a:spLocks noRot="1" noChangeAspect="1" noMove="1" noResize="1" noEditPoints="1" noAdjustHandles="1" noChangeArrowheads="1" noChangeShapeType="1" noTextEdit="1"/>
              </p:cNvSpPr>
              <p:nvPr/>
            </p:nvSpPr>
            <p:spPr>
              <a:xfrm>
                <a:off x="5175604" y="5938665"/>
                <a:ext cx="4185234" cy="307777"/>
              </a:xfrm>
              <a:prstGeom prst="rect">
                <a:avLst/>
              </a:prstGeom>
              <a:blipFill>
                <a:blip r:embed="rId12"/>
                <a:stretch>
                  <a:fillRect t="-5882"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B8A35C1-E5A0-7557-CCF1-98D67E0143FF}"/>
                  </a:ext>
                </a:extLst>
              </p:cNvPr>
              <p:cNvSpPr txBox="1"/>
              <p:nvPr/>
            </p:nvSpPr>
            <p:spPr>
              <a:xfrm>
                <a:off x="419397" y="1228680"/>
                <a:ext cx="11216950" cy="1200329"/>
              </a:xfrm>
              <a:prstGeom prst="rect">
                <a:avLst/>
              </a:prstGeom>
              <a:noFill/>
            </p:spPr>
            <p:txBody>
              <a:bodyPr wrap="square" rtlCol="0">
                <a:spAutoFit/>
              </a:bodyPr>
              <a:lstStyle/>
              <a:p>
                <a:pPr marL="285750" indent="-285750">
                  <a:buFont typeface="Arial" panose="020B0604020202020204" pitchFamily="34" charset="0"/>
                  <a:buChar char="•"/>
                </a:pPr>
                <a:r>
                  <a:rPr lang="en-US" sz="1600" b="1" dirty="0"/>
                  <a:t>Non-overlapping DD </a:t>
                </a:r>
                <a:r>
                  <a:rPr lang="en-US" sz="1600" dirty="0"/>
                  <a:t>of </a:t>
                </a:r>
                <a14:m>
                  <m:oMath xmlns:m="http://schemas.openxmlformats.org/officeDocument/2006/math">
                    <m:r>
                      <m:rPr>
                        <m:sty m:val="p"/>
                      </m:rPr>
                      <a:rPr lang="el-GR" sz="1600" i="1" smtClean="0">
                        <a:latin typeface="Cambria Math" panose="02040503050406030204" pitchFamily="18" charset="0"/>
                        <a:ea typeface="Cambria Math" panose="02040503050406030204" pitchFamily="18" charset="0"/>
                      </a:rPr>
                      <m:t>Ω</m:t>
                    </m:r>
                    <m:r>
                      <a:rPr lang="en-US" sz="1600" b="0" i="1"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Ω</m:t>
                        </m:r>
                      </m:e>
                      <m:sub>
                        <m:r>
                          <a:rPr lang="en-US" sz="1600" i="1">
                            <a:latin typeface="Cambria Math" panose="02040503050406030204" pitchFamily="18" charset="0"/>
                          </a:rPr>
                          <m:t>1</m:t>
                        </m:r>
                      </m:sub>
                    </m:sSub>
                    <m:r>
                      <a:rPr lang="en-US" sz="1600" i="1" smtClean="0">
                        <a:latin typeface="Cambria Math" panose="02040503050406030204" pitchFamily="18" charset="0"/>
                        <a:ea typeface="Cambria Math" panose="02040503050406030204" pitchFamily="18" charset="0"/>
                      </a:rPr>
                      <m:t>∪</m:t>
                    </m:r>
                  </m:oMath>
                </a14:m>
                <a:r>
                  <a:rPr lang="en-US" sz="1600" dirty="0"/>
                  <a:t> </a:t>
                </a:r>
                <a14:m>
                  <m:oMath xmlns:m="http://schemas.openxmlformats.org/officeDocument/2006/math">
                    <m:sSub>
                      <m:sSubPr>
                        <m:ctrlPr>
                          <a:rPr lang="en-US" sz="1600" i="1">
                            <a:latin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Ω</m:t>
                        </m:r>
                      </m:e>
                      <m:sub>
                        <m:r>
                          <a:rPr lang="en-US" sz="1600" i="1">
                            <a:latin typeface="Cambria Math" panose="02040503050406030204" pitchFamily="18" charset="0"/>
                            <a:ea typeface="Cambria Math" panose="02040503050406030204" pitchFamily="18" charset="0"/>
                          </a:rPr>
                          <m:t>2</m:t>
                        </m:r>
                      </m:sub>
                    </m:sSub>
                    <m:r>
                      <a:rPr lang="en-US" sz="1600" b="0" i="0" smtClean="0">
                        <a:latin typeface="Cambria Math" panose="02040503050406030204" pitchFamily="18" charset="0"/>
                        <a:ea typeface="Cambria Math" panose="02040503050406030204" pitchFamily="18" charset="0"/>
                      </a:rPr>
                      <m:t>,   </m:t>
                    </m:r>
                  </m:oMath>
                </a14:m>
                <a:r>
                  <a:rPr lang="en-US" sz="1600" dirty="0"/>
                  <a:t>where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ea typeface="Cambria Math" panose="02040503050406030204" pitchFamily="18" charset="0"/>
                          </a:rPr>
                          <m:t>1</m:t>
                        </m:r>
                      </m:sub>
                    </m:sSub>
                  </m:oMath>
                </a14:m>
                <a:r>
                  <a:rPr lang="en-US" sz="1600" dirty="0"/>
                  <a:t> = [0, 0.6] and </a:t>
                </a:r>
                <a14:m>
                  <m:oMath xmlns:m="http://schemas.openxmlformats.org/officeDocument/2006/math">
                    <m:sSub>
                      <m:sSubPr>
                        <m:ctrlPr>
                          <a:rPr lang="en-US" sz="1600" i="1">
                            <a:latin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ea typeface="Cambria Math" panose="02040503050406030204" pitchFamily="18" charset="0"/>
                          </a:rPr>
                          <m:t>2</m:t>
                        </m:r>
                      </m:sub>
                    </m:sSub>
                  </m:oMath>
                </a14:m>
                <a:r>
                  <a:rPr lang="en-US" sz="1600" dirty="0"/>
                  <a:t> = [0.6, 1.0]</a:t>
                </a:r>
              </a:p>
              <a:p>
                <a:endParaRPr lang="en-US" sz="400" dirty="0"/>
              </a:p>
              <a:p>
                <a:pPr marL="285750" indent="-285750">
                  <a:buFont typeface="Arial" panose="020B0604020202020204" pitchFamily="34" charset="0"/>
                  <a:buChar char="•"/>
                </a:pPr>
                <a:r>
                  <a:rPr lang="en-US" sz="1600" b="1" dirty="0"/>
                  <a:t>(H)ROM-(H)ROM/FOM-(H)ROM couplings</a:t>
                </a:r>
                <a:r>
                  <a:rPr lang="en-US" sz="1600" dirty="0"/>
                  <a:t> for POD/</a:t>
                </a:r>
                <a:r>
                  <a:rPr lang="en-US" sz="1600" dirty="0" err="1"/>
                  <a:t>Galerkin</a:t>
                </a:r>
                <a:r>
                  <a:rPr lang="en-US" sz="1600" dirty="0"/>
                  <a:t> ROM with Energy-Conserving Sampling &amp; Weighting (ECSW) hyper-reduction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b="1" dirty="0"/>
                  <a:t>Prediction</a:t>
                </a:r>
                <a:r>
                  <a:rPr lang="en-US" sz="1600" dirty="0"/>
                  <a:t> across initial condition (IC)</a:t>
                </a:r>
              </a:p>
            </p:txBody>
          </p:sp>
        </mc:Choice>
        <mc:Fallback xmlns="">
          <p:sp>
            <p:nvSpPr>
              <p:cNvPr id="26" name="TextBox 25">
                <a:extLst>
                  <a:ext uri="{FF2B5EF4-FFF2-40B4-BE49-F238E27FC236}">
                    <a16:creationId xmlns:a16="http://schemas.microsoft.com/office/drawing/2014/main" id="{5B8A35C1-E5A0-7557-CCF1-98D67E0143FF}"/>
                  </a:ext>
                </a:extLst>
              </p:cNvPr>
              <p:cNvSpPr txBox="1">
                <a:spLocks noRot="1" noChangeAspect="1" noMove="1" noResize="1" noEditPoints="1" noAdjustHandles="1" noChangeArrowheads="1" noChangeShapeType="1" noTextEdit="1"/>
              </p:cNvSpPr>
              <p:nvPr/>
            </p:nvSpPr>
            <p:spPr>
              <a:xfrm>
                <a:off x="419397" y="1228680"/>
                <a:ext cx="11216950" cy="1200329"/>
              </a:xfrm>
              <a:prstGeom prst="rect">
                <a:avLst/>
              </a:prstGeom>
              <a:blipFill>
                <a:blip r:embed="rId13"/>
                <a:stretch>
                  <a:fillRect l="-217" t="-2041" b="-5612"/>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4CF086B0-EE3C-C0E7-038F-D899F2C7FCD0}"/>
              </a:ext>
            </a:extLst>
          </p:cNvPr>
          <p:cNvSpPr txBox="1"/>
          <p:nvPr/>
        </p:nvSpPr>
        <p:spPr>
          <a:xfrm>
            <a:off x="9500050" y="3015407"/>
            <a:ext cx="2362874" cy="2031325"/>
          </a:xfrm>
          <a:prstGeom prst="rect">
            <a:avLst/>
          </a:prstGeom>
          <a:solidFill>
            <a:schemeClr val="accent2">
              <a:lumMod val="20000"/>
              <a:lumOff val="80000"/>
            </a:schemeClr>
          </a:solidFill>
        </p:spPr>
        <p:txBody>
          <a:bodyPr wrap="square" rtlCol="0">
            <a:spAutoFit/>
          </a:bodyPr>
          <a:lstStyle/>
          <a:p>
            <a:pPr algn="ctr"/>
            <a:r>
              <a:rPr lang="en-US" dirty="0"/>
              <a:t>Predictive single-domain ROM solution exhibits </a:t>
            </a:r>
            <a:r>
              <a:rPr lang="en-US" b="1" dirty="0"/>
              <a:t>spurious oscillations </a:t>
            </a:r>
            <a:r>
              <a:rPr lang="en-US" dirty="0"/>
              <a:t>whereas coupled FOM-HROM solution is </a:t>
            </a:r>
            <a:r>
              <a:rPr lang="en-US" b="1" dirty="0"/>
              <a:t>smooth</a:t>
            </a:r>
            <a:r>
              <a:rPr lang="en-US" dirty="0"/>
              <a:t> and </a:t>
            </a:r>
            <a:r>
              <a:rPr lang="en-US" b="1" dirty="0"/>
              <a:t>oscillation-free</a:t>
            </a:r>
            <a:r>
              <a:rPr lang="en-US" dirty="0"/>
              <a:t>! </a:t>
            </a:r>
          </a:p>
        </p:txBody>
      </p:sp>
    </p:spTree>
    <p:extLst>
      <p:ext uri="{BB962C8B-B14F-4D97-AF65-F5344CB8AC3E}">
        <p14:creationId xmlns:p14="http://schemas.microsoft.com/office/powerpoint/2010/main" val="240751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8" fill="hold"/>
                                        <p:tgtEl>
                                          <p:spTgt spid="8"/>
                                        </p:tgtEl>
                                      </p:cBhvr>
                                    </p:cmd>
                                  </p:childTnLst>
                                </p:cTn>
                              </p:par>
                              <p:par>
                                <p:cTn id="7" presetID="1" presetClass="mediacall" presetSubtype="0" fill="hold" nodeType="withEffect">
                                  <p:stCondLst>
                                    <p:cond delay="0"/>
                                  </p:stCondLst>
                                  <p:childTnLst>
                                    <p:cmd type="call" cmd="playFrom(0.0)">
                                      <p:cBhvr>
                                        <p:cTn id="8" dur="42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video>
              <p:cMediaNode vol="80000">
                <p:cTn id="10"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14</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657198" y="273099"/>
            <a:ext cx="11469852" cy="677278"/>
          </a:xfrm>
          <a:solidFill>
            <a:schemeClr val="bg1"/>
          </a:solidFill>
        </p:spPr>
        <p:txBody>
          <a:bodyPr/>
          <a:lstStyle/>
          <a:p>
            <a:r>
              <a:rPr lang="en-US" dirty="0"/>
              <a:t>Numerical results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14</a:t>
            </a:fld>
            <a:endParaRPr lang="en-US" dirty="0"/>
          </a:p>
        </p:txBody>
      </p:sp>
      <p:sp>
        <p:nvSpPr>
          <p:cNvPr id="3" name="TextBox 2">
            <a:extLst>
              <a:ext uri="{FF2B5EF4-FFF2-40B4-BE49-F238E27FC236}">
                <a16:creationId xmlns:a16="http://schemas.microsoft.com/office/drawing/2014/main" id="{155A021E-F760-6E58-1EAA-C793B836751E}"/>
              </a:ext>
            </a:extLst>
          </p:cNvPr>
          <p:cNvSpPr txBox="1"/>
          <p:nvPr/>
        </p:nvSpPr>
        <p:spPr>
          <a:xfrm>
            <a:off x="635708" y="775669"/>
            <a:ext cx="9772153" cy="369332"/>
          </a:xfrm>
          <a:prstGeom prst="rect">
            <a:avLst/>
          </a:prstGeom>
          <a:noFill/>
        </p:spPr>
        <p:txBody>
          <a:bodyPr wrap="square" rtlCol="0">
            <a:spAutoFit/>
          </a:bodyPr>
          <a:lstStyle/>
          <a:p>
            <a:r>
              <a:rPr lang="en-US" b="1" dirty="0">
                <a:solidFill>
                  <a:srgbClr val="0070C0"/>
                </a:solidFill>
              </a:rPr>
              <a:t>Model Problem 2: </a:t>
            </a:r>
            <a:r>
              <a:rPr lang="en-US" dirty="0"/>
              <a:t>2D inviscid Burgers equation with moving shock</a:t>
            </a:r>
          </a:p>
        </p:txBody>
      </p:sp>
      <p:pic>
        <p:nvPicPr>
          <p:cNvPr id="2" name="Content Placeholder 7">
            <a:extLst>
              <a:ext uri="{FF2B5EF4-FFF2-40B4-BE49-F238E27FC236}">
                <a16:creationId xmlns:a16="http://schemas.microsoft.com/office/drawing/2014/main" id="{4DC675AE-C21A-F83D-FADA-D10B69431B9E}"/>
              </a:ext>
            </a:extLst>
          </p:cNvPr>
          <p:cNvPicPr>
            <a:picLocks noGrp="1" noChangeAspect="1"/>
          </p:cNvPicPr>
          <p:nvPr>
            <p:ph idx="1"/>
          </p:nvPr>
        </p:nvPicPr>
        <p:blipFill>
          <a:blip r:embed="rId5"/>
          <a:stretch>
            <a:fillRect/>
          </a:stretch>
        </p:blipFill>
        <p:spPr>
          <a:xfrm>
            <a:off x="358496" y="1433239"/>
            <a:ext cx="3466082" cy="1851478"/>
          </a:xfrm>
        </p:spPr>
      </p:pic>
      <p:pic>
        <p:nvPicPr>
          <p:cNvPr id="6" name="Picture 5">
            <a:extLst>
              <a:ext uri="{FF2B5EF4-FFF2-40B4-BE49-F238E27FC236}">
                <a16:creationId xmlns:a16="http://schemas.microsoft.com/office/drawing/2014/main" id="{83FE730C-FFA1-7205-9D5D-F8725B4B837D}"/>
              </a:ext>
            </a:extLst>
          </p:cNvPr>
          <p:cNvPicPr>
            <a:picLocks noChangeAspect="1"/>
          </p:cNvPicPr>
          <p:nvPr/>
        </p:nvPicPr>
        <p:blipFill rotWithShape="1">
          <a:blip r:embed="rId6"/>
          <a:srcRect l="7057" r="11899"/>
          <a:stretch/>
        </p:blipFill>
        <p:spPr>
          <a:xfrm>
            <a:off x="234706" y="3279285"/>
            <a:ext cx="3152542" cy="2917423"/>
          </a:xfrm>
          <a:prstGeom prst="rect">
            <a:avLst/>
          </a:prstGeom>
        </p:spPr>
      </p:pic>
      <p:pic>
        <p:nvPicPr>
          <p:cNvPr id="9" name="fom_hrom_hrom_hrom_99p">
            <a:hlinkClick r:id="" action="ppaction://media"/>
            <a:extLst>
              <a:ext uri="{FF2B5EF4-FFF2-40B4-BE49-F238E27FC236}">
                <a16:creationId xmlns:a16="http://schemas.microsoft.com/office/drawing/2014/main" id="{845013A2-D6AF-94FC-09ED-AA7E804D15C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666174" y="1099184"/>
            <a:ext cx="4030807" cy="3023105"/>
          </a:xfrm>
          <a:prstGeom prst="rect">
            <a:avLst/>
          </a:prstGeom>
        </p:spPr>
      </p:pic>
      <p:grpSp>
        <p:nvGrpSpPr>
          <p:cNvPr id="11" name="Group 10">
            <a:extLst>
              <a:ext uri="{FF2B5EF4-FFF2-40B4-BE49-F238E27FC236}">
                <a16:creationId xmlns:a16="http://schemas.microsoft.com/office/drawing/2014/main" id="{E542FD24-70BC-3D78-1A6B-C8A0BD0A5F77}"/>
              </a:ext>
            </a:extLst>
          </p:cNvPr>
          <p:cNvGrpSpPr/>
          <p:nvPr/>
        </p:nvGrpSpPr>
        <p:grpSpPr>
          <a:xfrm>
            <a:off x="8707495" y="102351"/>
            <a:ext cx="1069802" cy="1265767"/>
            <a:chOff x="9275810" y="1215881"/>
            <a:chExt cx="1402305" cy="1644767"/>
          </a:xfrm>
        </p:grpSpPr>
        <p:grpSp>
          <p:nvGrpSpPr>
            <p:cNvPr id="12" name="Group 11">
              <a:extLst>
                <a:ext uri="{FF2B5EF4-FFF2-40B4-BE49-F238E27FC236}">
                  <a16:creationId xmlns:a16="http://schemas.microsoft.com/office/drawing/2014/main" id="{C9D69EAA-059F-08AB-CF4C-D8E7B7BA7947}"/>
                </a:ext>
              </a:extLst>
            </p:cNvPr>
            <p:cNvGrpSpPr/>
            <p:nvPr/>
          </p:nvGrpSpPr>
          <p:grpSpPr>
            <a:xfrm>
              <a:off x="9275810" y="1215881"/>
              <a:ext cx="1402305" cy="1644767"/>
              <a:chOff x="10667869" y="1558343"/>
              <a:chExt cx="1402305" cy="1644767"/>
            </a:xfrm>
          </p:grpSpPr>
          <p:grpSp>
            <p:nvGrpSpPr>
              <p:cNvPr id="21" name="Group 20">
                <a:extLst>
                  <a:ext uri="{FF2B5EF4-FFF2-40B4-BE49-F238E27FC236}">
                    <a16:creationId xmlns:a16="http://schemas.microsoft.com/office/drawing/2014/main" id="{C9E966E9-822F-D1E1-FE70-0D001E07CDA1}"/>
                  </a:ext>
                </a:extLst>
              </p:cNvPr>
              <p:cNvGrpSpPr/>
              <p:nvPr/>
            </p:nvGrpSpPr>
            <p:grpSpPr>
              <a:xfrm>
                <a:off x="11220182" y="1558343"/>
                <a:ext cx="468367" cy="1348663"/>
                <a:chOff x="11220182" y="1558343"/>
                <a:chExt cx="468367" cy="1348663"/>
              </a:xfrm>
            </p:grpSpPr>
            <p:grpSp>
              <p:nvGrpSpPr>
                <p:cNvPr id="28" name="Group 27">
                  <a:extLst>
                    <a:ext uri="{FF2B5EF4-FFF2-40B4-BE49-F238E27FC236}">
                      <a16:creationId xmlns:a16="http://schemas.microsoft.com/office/drawing/2014/main" id="{70CB91F2-D413-0751-B104-758185FF6741}"/>
                    </a:ext>
                  </a:extLst>
                </p:cNvPr>
                <p:cNvGrpSpPr/>
                <p:nvPr/>
              </p:nvGrpSpPr>
              <p:grpSpPr>
                <a:xfrm>
                  <a:off x="11220182" y="1558343"/>
                  <a:ext cx="468367" cy="666888"/>
                  <a:chOff x="11220182" y="1558343"/>
                  <a:chExt cx="468367" cy="666888"/>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367652D-36E1-3441-58D4-48F116D6A9A2}"/>
                          </a:ext>
                        </a:extLst>
                      </p:cNvPr>
                      <p:cNvSpPr txBox="1"/>
                      <p:nvPr/>
                    </p:nvSpPr>
                    <p:spPr>
                      <a:xfrm>
                        <a:off x="11222330" y="1558343"/>
                        <a:ext cx="466219" cy="3599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b="0" i="0" smtClean="0">
                                      <a:latin typeface="Cambria Math" panose="02040503050406030204" pitchFamily="18" charset="0"/>
                                    </a:rPr>
                                    <m:t>Ω</m:t>
                                  </m:r>
                                </m:e>
                                <m:sub>
                                  <m:r>
                                    <a:rPr lang="en-US" sz="1200" b="0" i="1" smtClean="0">
                                      <a:latin typeface="Cambria Math" panose="02040503050406030204" pitchFamily="18" charset="0"/>
                                    </a:rPr>
                                    <m:t>1</m:t>
                                  </m:r>
                                </m:sub>
                              </m:sSub>
                            </m:oMath>
                          </m:oMathPara>
                        </a14:m>
                        <a:endParaRPr lang="en-US" sz="1200" dirty="0"/>
                      </a:p>
                    </p:txBody>
                  </p:sp>
                </mc:Choice>
                <mc:Fallback xmlns="">
                  <p:sp>
                    <p:nvSpPr>
                      <p:cNvPr id="32" name="TextBox 31">
                        <a:extLst>
                          <a:ext uri="{FF2B5EF4-FFF2-40B4-BE49-F238E27FC236}">
                            <a16:creationId xmlns:a16="http://schemas.microsoft.com/office/drawing/2014/main" id="{1367652D-36E1-3441-58D4-48F116D6A9A2}"/>
                          </a:ext>
                        </a:extLst>
                      </p:cNvPr>
                      <p:cNvSpPr txBox="1">
                        <a:spLocks noRot="1" noChangeAspect="1" noMove="1" noResize="1" noEditPoints="1" noAdjustHandles="1" noChangeArrowheads="1" noChangeShapeType="1" noTextEdit="1"/>
                      </p:cNvSpPr>
                      <p:nvPr/>
                    </p:nvSpPr>
                    <p:spPr>
                      <a:xfrm>
                        <a:off x="11222330" y="1558343"/>
                        <a:ext cx="466219" cy="35993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6CF9EEA-E95C-ABCD-B6F9-DE4A73C464BB}"/>
                          </a:ext>
                        </a:extLst>
                      </p:cNvPr>
                      <p:cNvSpPr txBox="1"/>
                      <p:nvPr/>
                    </p:nvSpPr>
                    <p:spPr>
                      <a:xfrm>
                        <a:off x="11220182" y="1865292"/>
                        <a:ext cx="466219" cy="3599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b="0" i="0" smtClean="0">
                                      <a:latin typeface="Cambria Math" panose="02040503050406030204" pitchFamily="18" charset="0"/>
                                    </a:rPr>
                                    <m:t>Ω</m:t>
                                  </m:r>
                                </m:e>
                                <m:sub>
                                  <m:r>
                                    <a:rPr lang="en-US" sz="1200" b="0" i="1" smtClean="0">
                                      <a:latin typeface="Cambria Math" panose="02040503050406030204" pitchFamily="18" charset="0"/>
                                    </a:rPr>
                                    <m:t>2</m:t>
                                  </m:r>
                                </m:sub>
                              </m:sSub>
                            </m:oMath>
                          </m:oMathPara>
                        </a14:m>
                        <a:endParaRPr lang="en-US" sz="1200" dirty="0"/>
                      </a:p>
                    </p:txBody>
                  </p:sp>
                </mc:Choice>
                <mc:Fallback xmlns="">
                  <p:sp>
                    <p:nvSpPr>
                      <p:cNvPr id="33" name="TextBox 32">
                        <a:extLst>
                          <a:ext uri="{FF2B5EF4-FFF2-40B4-BE49-F238E27FC236}">
                            <a16:creationId xmlns:a16="http://schemas.microsoft.com/office/drawing/2014/main" id="{36CF9EEA-E95C-ABCD-B6F9-DE4A73C464BB}"/>
                          </a:ext>
                        </a:extLst>
                      </p:cNvPr>
                      <p:cNvSpPr txBox="1">
                        <a:spLocks noRot="1" noChangeAspect="1" noMove="1" noResize="1" noEditPoints="1" noAdjustHandles="1" noChangeArrowheads="1" noChangeShapeType="1" noTextEdit="1"/>
                      </p:cNvSpPr>
                      <p:nvPr/>
                    </p:nvSpPr>
                    <p:spPr>
                      <a:xfrm>
                        <a:off x="11220182" y="1865292"/>
                        <a:ext cx="466219" cy="359939"/>
                      </a:xfrm>
                      <a:prstGeom prst="rect">
                        <a:avLst/>
                      </a:prstGeom>
                      <a:blipFill>
                        <a:blip r:embed="rId9"/>
                        <a:stretch>
                          <a:fillRect/>
                        </a:stretch>
                      </a:blipFill>
                    </p:spPr>
                    <p:txBody>
                      <a:bodyPr/>
                      <a:lstStyle/>
                      <a:p>
                        <a:r>
                          <a:rPr lang="en-US">
                            <a:noFill/>
                          </a:rPr>
                          <a:t> </a:t>
                        </a:r>
                      </a:p>
                    </p:txBody>
                  </p:sp>
                </mc:Fallback>
              </mc:AlternateContent>
            </p:grpSp>
            <p:grpSp>
              <p:nvGrpSpPr>
                <p:cNvPr id="29" name="Group 28">
                  <a:extLst>
                    <a:ext uri="{FF2B5EF4-FFF2-40B4-BE49-F238E27FC236}">
                      <a16:creationId xmlns:a16="http://schemas.microsoft.com/office/drawing/2014/main" id="{935E3FF5-9E17-BFCD-6924-FCEFC100C9B6}"/>
                    </a:ext>
                  </a:extLst>
                </p:cNvPr>
                <p:cNvGrpSpPr/>
                <p:nvPr/>
              </p:nvGrpSpPr>
              <p:grpSpPr>
                <a:xfrm>
                  <a:off x="11220182" y="2240117"/>
                  <a:ext cx="468367" cy="666889"/>
                  <a:chOff x="11220182" y="1558343"/>
                  <a:chExt cx="468367" cy="666889"/>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0936B73-A9F5-94E9-2E3F-5ECD34D880A1}"/>
                          </a:ext>
                        </a:extLst>
                      </p:cNvPr>
                      <p:cNvSpPr txBox="1"/>
                      <p:nvPr/>
                    </p:nvSpPr>
                    <p:spPr>
                      <a:xfrm>
                        <a:off x="11222330" y="1558343"/>
                        <a:ext cx="466219" cy="3599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b="0" i="0" smtClean="0">
                                      <a:latin typeface="Cambria Math" panose="02040503050406030204" pitchFamily="18" charset="0"/>
                                    </a:rPr>
                                    <m:t>Ω</m:t>
                                  </m:r>
                                </m:e>
                                <m:sub>
                                  <m:r>
                                    <a:rPr lang="en-US" sz="1200" b="0" i="1" smtClean="0">
                                      <a:latin typeface="Cambria Math" panose="02040503050406030204" pitchFamily="18" charset="0"/>
                                    </a:rPr>
                                    <m:t>3</m:t>
                                  </m:r>
                                </m:sub>
                              </m:sSub>
                            </m:oMath>
                          </m:oMathPara>
                        </a14:m>
                        <a:endParaRPr lang="en-US" sz="1200" dirty="0"/>
                      </a:p>
                    </p:txBody>
                  </p:sp>
                </mc:Choice>
                <mc:Fallback xmlns="">
                  <p:sp>
                    <p:nvSpPr>
                      <p:cNvPr id="30" name="TextBox 29">
                        <a:extLst>
                          <a:ext uri="{FF2B5EF4-FFF2-40B4-BE49-F238E27FC236}">
                            <a16:creationId xmlns:a16="http://schemas.microsoft.com/office/drawing/2014/main" id="{F0936B73-A9F5-94E9-2E3F-5ECD34D880A1}"/>
                          </a:ext>
                        </a:extLst>
                      </p:cNvPr>
                      <p:cNvSpPr txBox="1">
                        <a:spLocks noRot="1" noChangeAspect="1" noMove="1" noResize="1" noEditPoints="1" noAdjustHandles="1" noChangeArrowheads="1" noChangeShapeType="1" noTextEdit="1"/>
                      </p:cNvSpPr>
                      <p:nvPr/>
                    </p:nvSpPr>
                    <p:spPr>
                      <a:xfrm>
                        <a:off x="11222330" y="1558343"/>
                        <a:ext cx="466219" cy="35993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D382883-C16F-6C0B-7589-B70049E391F3}"/>
                          </a:ext>
                        </a:extLst>
                      </p:cNvPr>
                      <p:cNvSpPr txBox="1"/>
                      <p:nvPr/>
                    </p:nvSpPr>
                    <p:spPr>
                      <a:xfrm>
                        <a:off x="11220182" y="1865293"/>
                        <a:ext cx="466219" cy="3599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b="0" i="0" smtClean="0">
                                      <a:latin typeface="Cambria Math" panose="02040503050406030204" pitchFamily="18" charset="0"/>
                                    </a:rPr>
                                    <m:t>Ω</m:t>
                                  </m:r>
                                </m:e>
                                <m:sub>
                                  <m:r>
                                    <a:rPr lang="en-US" sz="1200" b="0" i="1" smtClean="0">
                                      <a:latin typeface="Cambria Math" panose="02040503050406030204" pitchFamily="18" charset="0"/>
                                    </a:rPr>
                                    <m:t>4</m:t>
                                  </m:r>
                                </m:sub>
                              </m:sSub>
                            </m:oMath>
                          </m:oMathPara>
                        </a14:m>
                        <a:endParaRPr lang="en-US" sz="1200" dirty="0"/>
                      </a:p>
                    </p:txBody>
                  </p:sp>
                </mc:Choice>
                <mc:Fallback xmlns="">
                  <p:sp>
                    <p:nvSpPr>
                      <p:cNvPr id="31" name="TextBox 30">
                        <a:extLst>
                          <a:ext uri="{FF2B5EF4-FFF2-40B4-BE49-F238E27FC236}">
                            <a16:creationId xmlns:a16="http://schemas.microsoft.com/office/drawing/2014/main" id="{5D382883-C16F-6C0B-7589-B70049E391F3}"/>
                          </a:ext>
                        </a:extLst>
                      </p:cNvPr>
                      <p:cNvSpPr txBox="1">
                        <a:spLocks noRot="1" noChangeAspect="1" noMove="1" noResize="1" noEditPoints="1" noAdjustHandles="1" noChangeArrowheads="1" noChangeShapeType="1" noTextEdit="1"/>
                      </p:cNvSpPr>
                      <p:nvPr/>
                    </p:nvSpPr>
                    <p:spPr>
                      <a:xfrm>
                        <a:off x="11220182" y="1865293"/>
                        <a:ext cx="466219" cy="359939"/>
                      </a:xfrm>
                      <a:prstGeom prst="rect">
                        <a:avLst/>
                      </a:prstGeom>
                      <a:blipFill>
                        <a:blip r:embed="rId11"/>
                        <a:stretch>
                          <a:fillRect/>
                        </a:stretch>
                      </a:blipFill>
                    </p:spPr>
                    <p:txBody>
                      <a:bodyPr/>
                      <a:lstStyle/>
                      <a:p>
                        <a:r>
                          <a:rPr lang="en-US">
                            <a:noFill/>
                          </a:rPr>
                          <a:t> </a:t>
                        </a:r>
                      </a:p>
                    </p:txBody>
                  </p:sp>
                </mc:Fallback>
              </mc:AlternateContent>
            </p:grpSp>
          </p:grpSp>
          <p:cxnSp>
            <p:nvCxnSpPr>
              <p:cNvPr id="22" name="Straight Connector 21">
                <a:extLst>
                  <a:ext uri="{FF2B5EF4-FFF2-40B4-BE49-F238E27FC236}">
                    <a16:creationId xmlns:a16="http://schemas.microsoft.com/office/drawing/2014/main" id="{408E7F5C-B345-9C1A-3218-A80CA24DA6D0}"/>
                  </a:ext>
                </a:extLst>
              </p:cNvPr>
              <p:cNvCxnSpPr/>
              <p:nvPr/>
            </p:nvCxnSpPr>
            <p:spPr>
              <a:xfrm>
                <a:off x="10667869" y="3089454"/>
                <a:ext cx="5659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43ABCC-0985-5CE3-EF76-B6924A8409D9}"/>
                      </a:ext>
                    </a:extLst>
                  </p:cNvPr>
                  <p:cNvSpPr txBox="1"/>
                  <p:nvPr/>
                </p:nvSpPr>
                <p:spPr>
                  <a:xfrm>
                    <a:off x="11160145" y="2843171"/>
                    <a:ext cx="910029" cy="359939"/>
                  </a:xfrm>
                  <a:prstGeom prst="rect">
                    <a:avLst/>
                  </a:prstGeom>
                  <a:noFill/>
                </p:spPr>
                <p:txBody>
                  <a:bodyPr wrap="square" rtlCol="0">
                    <a:spAutoFit/>
                  </a:bodyPr>
                  <a:lstStyle/>
                  <a:p>
                    <a:r>
                      <a:rPr lang="en-US" sz="1200" dirty="0"/>
                      <a:t> </a:t>
                    </a:r>
                    <a14:m>
                      <m:oMath xmlns:m="http://schemas.openxmlformats.org/officeDocument/2006/math">
                        <m:r>
                          <a:rPr lang="en-US" sz="1200" b="0" i="0" smtClean="0">
                            <a:latin typeface="Cambria Math" panose="02040503050406030204" pitchFamily="18" charset="0"/>
                          </a:rPr>
                          <m:t>1 </m:t>
                        </m:r>
                        <m:r>
                          <m:rPr>
                            <m:sty m:val="p"/>
                          </m:rPr>
                          <a:rPr lang="en-US" sz="1200" b="0" i="0" smtClean="0">
                            <a:latin typeface="Cambria Math" panose="02040503050406030204" pitchFamily="18" charset="0"/>
                          </a:rPr>
                          <m:t>Ω</m:t>
                        </m:r>
                      </m:oMath>
                    </a14:m>
                    <a:endParaRPr lang="en-US" sz="1200" dirty="0"/>
                  </a:p>
                </p:txBody>
              </p:sp>
            </mc:Choice>
            <mc:Fallback xmlns="">
              <p:sp>
                <p:nvSpPr>
                  <p:cNvPr id="23" name="TextBox 22">
                    <a:extLst>
                      <a:ext uri="{FF2B5EF4-FFF2-40B4-BE49-F238E27FC236}">
                        <a16:creationId xmlns:a16="http://schemas.microsoft.com/office/drawing/2014/main" id="{6243ABCC-0985-5CE3-EF76-B6924A8409D9}"/>
                      </a:ext>
                    </a:extLst>
                  </p:cNvPr>
                  <p:cNvSpPr txBox="1">
                    <a:spLocks noRot="1" noChangeAspect="1" noMove="1" noResize="1" noEditPoints="1" noAdjustHandles="1" noChangeArrowheads="1" noChangeShapeType="1" noTextEdit="1"/>
                  </p:cNvSpPr>
                  <p:nvPr/>
                </p:nvSpPr>
                <p:spPr>
                  <a:xfrm>
                    <a:off x="11160145" y="2843171"/>
                    <a:ext cx="910029" cy="359939"/>
                  </a:xfrm>
                  <a:prstGeom prst="rect">
                    <a:avLst/>
                  </a:prstGeom>
                  <a:blipFill>
                    <a:blip r:embed="rId12"/>
                    <a:stretch>
                      <a:fillRect/>
                    </a:stretch>
                  </a:blipFill>
                </p:spPr>
                <p:txBody>
                  <a:bodyPr/>
                  <a:lstStyle/>
                  <a:p>
                    <a:r>
                      <a:rPr lang="en-US">
                        <a:noFill/>
                      </a:rPr>
                      <a:t> </a:t>
                    </a:r>
                  </a:p>
                </p:txBody>
              </p:sp>
            </mc:Fallback>
          </mc:AlternateContent>
        </p:grpSp>
        <p:sp>
          <p:nvSpPr>
            <p:cNvPr id="13" name="Oval 12">
              <a:extLst>
                <a:ext uri="{FF2B5EF4-FFF2-40B4-BE49-F238E27FC236}">
                  <a16:creationId xmlns:a16="http://schemas.microsoft.com/office/drawing/2014/main" id="{3F75C979-9FDE-99B0-DBF2-D8F5D778A90B}"/>
                </a:ext>
              </a:extLst>
            </p:cNvPr>
            <p:cNvSpPr/>
            <p:nvPr/>
          </p:nvSpPr>
          <p:spPr>
            <a:xfrm>
              <a:off x="9503590" y="1364038"/>
              <a:ext cx="90054" cy="90054"/>
            </a:xfrm>
            <a:prstGeom prst="ellipse">
              <a:avLst/>
            </a:prstGeom>
            <a:solidFill>
              <a:srgbClr val="12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78FC871-AC5C-D486-3215-EE50AAA26B40}"/>
                </a:ext>
              </a:extLst>
            </p:cNvPr>
            <p:cNvSpPr/>
            <p:nvPr/>
          </p:nvSpPr>
          <p:spPr>
            <a:xfrm>
              <a:off x="9503590" y="1668218"/>
              <a:ext cx="90054" cy="90054"/>
            </a:xfrm>
            <a:prstGeom prst="ellipse">
              <a:avLst/>
            </a:prstGeom>
            <a:solidFill>
              <a:srgbClr val="FF8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AA86350-5155-786C-2D97-F23E8C16AE3D}"/>
                </a:ext>
              </a:extLst>
            </p:cNvPr>
            <p:cNvSpPr/>
            <p:nvPr/>
          </p:nvSpPr>
          <p:spPr>
            <a:xfrm>
              <a:off x="9503590" y="2044156"/>
              <a:ext cx="90054" cy="90054"/>
            </a:xfrm>
            <a:prstGeom prst="ellipse">
              <a:avLst/>
            </a:prstGeom>
            <a:solidFill>
              <a:srgbClr val="63A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EF504B4-EDE6-508D-8A6A-C31389EEF6CD}"/>
                </a:ext>
              </a:extLst>
            </p:cNvPr>
            <p:cNvSpPr/>
            <p:nvPr/>
          </p:nvSpPr>
          <p:spPr>
            <a:xfrm>
              <a:off x="9506425" y="2373530"/>
              <a:ext cx="90054" cy="90054"/>
            </a:xfrm>
            <a:prstGeom prst="ellipse">
              <a:avLst/>
            </a:prstGeom>
            <a:solidFill>
              <a:srgbClr val="BE4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304C911-0CE4-E359-B590-F0CA4C437EF2}"/>
                  </a:ext>
                </a:extLst>
              </p:cNvPr>
              <p:cNvSpPr txBox="1"/>
              <p:nvPr/>
            </p:nvSpPr>
            <p:spPr>
              <a:xfrm>
                <a:off x="161158" y="6124936"/>
                <a:ext cx="3082974" cy="738664"/>
              </a:xfrm>
              <a:prstGeom prst="rect">
                <a:avLst/>
              </a:prstGeom>
              <a:noFill/>
            </p:spPr>
            <p:txBody>
              <a:bodyPr wrap="square" rtlCol="0">
                <a:spAutoFit/>
              </a:bodyPr>
              <a:lstStyle/>
              <a:p>
                <a:pPr algn="ctr"/>
                <a:r>
                  <a:rPr lang="en-US" sz="1400" i="1" dirty="0"/>
                  <a:t>Figure 1: </a:t>
                </a:r>
                <a:r>
                  <a:rPr lang="en-US" sz="1400" dirty="0"/>
                  <a:t>solution of </a:t>
                </a:r>
                <a14:m>
                  <m:oMath xmlns:m="http://schemas.openxmlformats.org/officeDocument/2006/math">
                    <m:r>
                      <a:rPr lang="en-US" sz="1400" i="1" dirty="0" smtClean="0">
                        <a:latin typeface="Cambria Math" panose="02040503050406030204" pitchFamily="18" charset="0"/>
                      </a:rPr>
                      <m:t>𝑢</m:t>
                    </m:r>
                  </m:oMath>
                </a14:m>
                <a:r>
                  <a:rPr lang="en-US" sz="1400" dirty="0"/>
                  <a:t> component at various times</a:t>
                </a:r>
              </a:p>
              <a:p>
                <a:pPr algn="ctr"/>
                <a:endParaRPr lang="en-US" sz="1400" dirty="0"/>
              </a:p>
            </p:txBody>
          </p:sp>
        </mc:Choice>
        <mc:Fallback xmlns="">
          <p:sp>
            <p:nvSpPr>
              <p:cNvPr id="34" name="TextBox 33">
                <a:extLst>
                  <a:ext uri="{FF2B5EF4-FFF2-40B4-BE49-F238E27FC236}">
                    <a16:creationId xmlns:a16="http://schemas.microsoft.com/office/drawing/2014/main" id="{A304C911-0CE4-E359-B590-F0CA4C437EF2}"/>
                  </a:ext>
                </a:extLst>
              </p:cNvPr>
              <p:cNvSpPr txBox="1">
                <a:spLocks noRot="1" noChangeAspect="1" noMove="1" noResize="1" noEditPoints="1" noAdjustHandles="1" noChangeArrowheads="1" noChangeShapeType="1" noTextEdit="1"/>
              </p:cNvSpPr>
              <p:nvPr/>
            </p:nvSpPr>
            <p:spPr>
              <a:xfrm>
                <a:off x="161158" y="6124936"/>
                <a:ext cx="3082974" cy="738664"/>
              </a:xfrm>
              <a:prstGeom prst="rect">
                <a:avLst/>
              </a:prstGeom>
              <a:blipFill>
                <a:blip r:embed="rId13"/>
                <a:stretch>
                  <a:fillRect t="-2479"/>
                </a:stretch>
              </a:blipFill>
            </p:spPr>
            <p:txBody>
              <a:bodyPr/>
              <a:lstStyle/>
              <a:p>
                <a:r>
                  <a:rPr lang="en-US">
                    <a:noFill/>
                  </a:rPr>
                  <a:t> </a:t>
                </a:r>
              </a:p>
            </p:txBody>
          </p:sp>
        </mc:Fallback>
      </mc:AlternateContent>
      <p:grpSp>
        <p:nvGrpSpPr>
          <p:cNvPr id="63" name="Group 62">
            <a:extLst>
              <a:ext uri="{FF2B5EF4-FFF2-40B4-BE49-F238E27FC236}">
                <a16:creationId xmlns:a16="http://schemas.microsoft.com/office/drawing/2014/main" id="{986743E3-47C8-1500-6631-D6C601C1F37A}"/>
              </a:ext>
            </a:extLst>
          </p:cNvPr>
          <p:cNvGrpSpPr/>
          <p:nvPr/>
        </p:nvGrpSpPr>
        <p:grpSpPr>
          <a:xfrm>
            <a:off x="8247247" y="451464"/>
            <a:ext cx="3491466" cy="3382922"/>
            <a:chOff x="7886229" y="2758237"/>
            <a:chExt cx="4238901" cy="3968907"/>
          </a:xfrm>
        </p:grpSpPr>
        <p:grpSp>
          <p:nvGrpSpPr>
            <p:cNvPr id="64" name="Group 63">
              <a:extLst>
                <a:ext uri="{FF2B5EF4-FFF2-40B4-BE49-F238E27FC236}">
                  <a16:creationId xmlns:a16="http://schemas.microsoft.com/office/drawing/2014/main" id="{2D0F16AE-AF2A-F547-7A4B-389785034C38}"/>
                </a:ext>
              </a:extLst>
            </p:cNvPr>
            <p:cNvGrpSpPr/>
            <p:nvPr/>
          </p:nvGrpSpPr>
          <p:grpSpPr>
            <a:xfrm>
              <a:off x="9930424" y="4284957"/>
              <a:ext cx="1989947" cy="1949858"/>
              <a:chOff x="10014857" y="4760035"/>
              <a:chExt cx="1989947" cy="1949858"/>
            </a:xfrm>
          </p:grpSpPr>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43C82C89-5F42-08AE-A6F8-1105A58F5FCD}"/>
                      </a:ext>
                    </a:extLst>
                  </p:cNvPr>
                  <p:cNvSpPr/>
                  <p:nvPr/>
                </p:nvSpPr>
                <p:spPr>
                  <a:xfrm>
                    <a:off x="10426361" y="5147656"/>
                    <a:ext cx="785330" cy="740856"/>
                  </a:xfrm>
                  <a:prstGeom prst="rect">
                    <a:avLst/>
                  </a:prstGeom>
                  <a:solidFill>
                    <a:srgbClr val="126FB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smtClean="0">
                                  <a:solidFill>
                                    <a:schemeClr val="tx1"/>
                                  </a:solidFill>
                                  <a:latin typeface="Cambria Math" panose="02040503050406030204" pitchFamily="18" charset="0"/>
                                  <a:ea typeface="Cambria Math" panose="02040503050406030204" pitchFamily="18" charset="0"/>
                                </a:rPr>
                              </m:ctrlPr>
                            </m:sSubPr>
                            <m:e>
                              <m:r>
                                <m:rPr>
                                  <m:sty m:val="p"/>
                                </m:rPr>
                                <a:rPr lang="el-GR" sz="1200" i="1" smtClean="0">
                                  <a:solidFill>
                                    <a:schemeClr val="tx1"/>
                                  </a:solidFill>
                                  <a:latin typeface="Cambria Math" panose="02040503050406030204" pitchFamily="18" charset="0"/>
                                  <a:ea typeface="Cambria Math" panose="02040503050406030204" pitchFamily="18" charset="0"/>
                                </a:rPr>
                                <m:t>Ω</m:t>
                              </m:r>
                            </m:e>
                            <m:sub>
                              <m:r>
                                <a:rPr lang="en-US" sz="1200" b="0" i="1" smtClean="0">
                                  <a:solidFill>
                                    <a:schemeClr val="tx1"/>
                                  </a:solidFill>
                                  <a:latin typeface="Cambria Math" panose="02040503050406030204" pitchFamily="18" charset="0"/>
                                  <a:ea typeface="Cambria Math" panose="02040503050406030204" pitchFamily="18" charset="0"/>
                                </a:rPr>
                                <m:t>1</m:t>
                              </m:r>
                            </m:sub>
                          </m:sSub>
                        </m:oMath>
                      </m:oMathPara>
                    </a14:m>
                    <a:endParaRPr lang="en-US" sz="1200" dirty="0">
                      <a:solidFill>
                        <a:schemeClr val="tx1"/>
                      </a:solidFill>
                    </a:endParaRPr>
                  </a:p>
                </p:txBody>
              </p:sp>
            </mc:Choice>
            <mc:Fallback xmlns="">
              <p:sp>
                <p:nvSpPr>
                  <p:cNvPr id="76" name="Rectangle 75">
                    <a:extLst>
                      <a:ext uri="{FF2B5EF4-FFF2-40B4-BE49-F238E27FC236}">
                        <a16:creationId xmlns:a16="http://schemas.microsoft.com/office/drawing/2014/main" id="{43C82C89-5F42-08AE-A6F8-1105A58F5FCD}"/>
                      </a:ext>
                    </a:extLst>
                  </p:cNvPr>
                  <p:cNvSpPr>
                    <a:spLocks noRot="1" noChangeAspect="1" noMove="1" noResize="1" noEditPoints="1" noAdjustHandles="1" noChangeArrowheads="1" noChangeShapeType="1" noTextEdit="1"/>
                  </p:cNvSpPr>
                  <p:nvPr/>
                </p:nvSpPr>
                <p:spPr>
                  <a:xfrm>
                    <a:off x="10426361" y="5147656"/>
                    <a:ext cx="785330" cy="740856"/>
                  </a:xfrm>
                  <a:prstGeom prst="rect">
                    <a:avLst/>
                  </a:prstGeom>
                  <a:blipFill>
                    <a:blip r:embed="rId14"/>
                    <a:stretch>
                      <a:fillRect/>
                    </a:stretch>
                  </a:blipFill>
                  <a:ln>
                    <a:noFill/>
                  </a:ln>
                </p:spPr>
                <p:txBody>
                  <a:bodyPr/>
                  <a:lstStyle/>
                  <a:p>
                    <a:r>
                      <a:rPr lang="en-US">
                        <a:noFill/>
                      </a:rPr>
                      <a:t> </a:t>
                    </a:r>
                  </a:p>
                </p:txBody>
              </p:sp>
            </mc:Fallback>
          </mc:AlternateContent>
          <p:cxnSp>
            <p:nvCxnSpPr>
              <p:cNvPr id="77" name="Straight Connector 76">
                <a:extLst>
                  <a:ext uri="{FF2B5EF4-FFF2-40B4-BE49-F238E27FC236}">
                    <a16:creationId xmlns:a16="http://schemas.microsoft.com/office/drawing/2014/main" id="{F64FFA86-D580-586E-F230-AEEF68489F8B}"/>
                  </a:ext>
                </a:extLst>
              </p:cNvPr>
              <p:cNvCxnSpPr/>
              <p:nvPr/>
            </p:nvCxnSpPr>
            <p:spPr>
              <a:xfrm>
                <a:off x="10442890" y="5144021"/>
                <a:ext cx="12482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74B5BED9-6BB8-4C3E-0A81-C86C0CFA6BB0}"/>
                      </a:ext>
                    </a:extLst>
                  </p:cNvPr>
                  <p:cNvSpPr txBox="1"/>
                  <p:nvPr/>
                </p:nvSpPr>
                <p:spPr>
                  <a:xfrm>
                    <a:off x="10999972" y="4904909"/>
                    <a:ext cx="161377" cy="2166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ea typeface="Cambria Math" panose="02040503050406030204" pitchFamily="18" charset="0"/>
                            </a:rPr>
                            <m:t>𝑥</m:t>
                          </m:r>
                        </m:oMath>
                      </m:oMathPara>
                    </a14:m>
                    <a:endParaRPr lang="en-US" sz="1200" dirty="0">
                      <a:solidFill>
                        <a:schemeClr val="tx1"/>
                      </a:solidFill>
                    </a:endParaRPr>
                  </a:p>
                </p:txBody>
              </p:sp>
            </mc:Choice>
            <mc:Fallback xmlns="">
              <p:sp>
                <p:nvSpPr>
                  <p:cNvPr id="78" name="TextBox 77">
                    <a:extLst>
                      <a:ext uri="{FF2B5EF4-FFF2-40B4-BE49-F238E27FC236}">
                        <a16:creationId xmlns:a16="http://schemas.microsoft.com/office/drawing/2014/main" id="{74B5BED9-6BB8-4C3E-0A81-C86C0CFA6BB0}"/>
                      </a:ext>
                    </a:extLst>
                  </p:cNvPr>
                  <p:cNvSpPr txBox="1">
                    <a:spLocks noRot="1" noChangeAspect="1" noMove="1" noResize="1" noEditPoints="1" noAdjustHandles="1" noChangeArrowheads="1" noChangeShapeType="1" noTextEdit="1"/>
                  </p:cNvSpPr>
                  <p:nvPr/>
                </p:nvSpPr>
                <p:spPr>
                  <a:xfrm>
                    <a:off x="10999972" y="4904909"/>
                    <a:ext cx="161377" cy="216654"/>
                  </a:xfrm>
                  <a:prstGeom prst="rect">
                    <a:avLst/>
                  </a:prstGeom>
                  <a:blipFill>
                    <a:blip r:embed="rId15"/>
                    <a:stretch>
                      <a:fillRect l="-9091" r="-9091"/>
                    </a:stretch>
                  </a:blipFill>
                </p:spPr>
                <p:txBody>
                  <a:bodyPr/>
                  <a:lstStyle/>
                  <a:p>
                    <a:r>
                      <a:rPr lang="en-US">
                        <a:noFill/>
                      </a:rPr>
                      <a:t> </a:t>
                    </a:r>
                  </a:p>
                </p:txBody>
              </p:sp>
            </mc:Fallback>
          </mc:AlternateContent>
          <p:sp>
            <p:nvSpPr>
              <p:cNvPr id="79" name="TextBox 78">
                <a:extLst>
                  <a:ext uri="{FF2B5EF4-FFF2-40B4-BE49-F238E27FC236}">
                    <a16:creationId xmlns:a16="http://schemas.microsoft.com/office/drawing/2014/main" id="{A7ED50B6-5C92-496C-D237-C915CAFAFAD1}"/>
                  </a:ext>
                </a:extLst>
              </p:cNvPr>
              <p:cNvSpPr txBox="1"/>
              <p:nvPr/>
            </p:nvSpPr>
            <p:spPr>
              <a:xfrm>
                <a:off x="10303503" y="4838875"/>
                <a:ext cx="272220" cy="324980"/>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0</a:t>
                </a:r>
              </a:p>
            </p:txBody>
          </p:sp>
          <p:sp>
            <p:nvSpPr>
              <p:cNvPr id="80" name="TextBox 79">
                <a:extLst>
                  <a:ext uri="{FF2B5EF4-FFF2-40B4-BE49-F238E27FC236}">
                    <a16:creationId xmlns:a16="http://schemas.microsoft.com/office/drawing/2014/main" id="{4E247E35-38C8-B950-C915-B8FD3B6D49AA}"/>
                  </a:ext>
                </a:extLst>
              </p:cNvPr>
              <p:cNvSpPr txBox="1"/>
              <p:nvPr/>
            </p:nvSpPr>
            <p:spPr>
              <a:xfrm>
                <a:off x="11454152" y="4838874"/>
                <a:ext cx="550652" cy="324980"/>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100</a:t>
                </a:r>
              </a:p>
            </p:txBody>
          </p:sp>
          <p:cxnSp>
            <p:nvCxnSpPr>
              <p:cNvPr id="81" name="Straight Connector 80">
                <a:extLst>
                  <a:ext uri="{FF2B5EF4-FFF2-40B4-BE49-F238E27FC236}">
                    <a16:creationId xmlns:a16="http://schemas.microsoft.com/office/drawing/2014/main" id="{DB2F4395-FF27-477F-8E6D-78B15B45C172}"/>
                  </a:ext>
                </a:extLst>
              </p:cNvPr>
              <p:cNvCxnSpPr/>
              <p:nvPr/>
            </p:nvCxnSpPr>
            <p:spPr>
              <a:xfrm>
                <a:off x="10434344" y="5086382"/>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73320AE5-B09C-E262-EACA-E28986555BF6}"/>
                  </a:ext>
                </a:extLst>
              </p:cNvPr>
              <p:cNvCxnSpPr/>
              <p:nvPr/>
            </p:nvCxnSpPr>
            <p:spPr>
              <a:xfrm>
                <a:off x="11682617" y="5086382"/>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3" name="Rectangle 82">
                <a:extLst>
                  <a:ext uri="{FF2B5EF4-FFF2-40B4-BE49-F238E27FC236}">
                    <a16:creationId xmlns:a16="http://schemas.microsoft.com/office/drawing/2014/main" id="{A2BD7022-D7EB-5980-6D40-DEA48C5F0FFA}"/>
                  </a:ext>
                </a:extLst>
              </p:cNvPr>
              <p:cNvSpPr/>
              <p:nvPr/>
            </p:nvSpPr>
            <p:spPr>
              <a:xfrm>
                <a:off x="10014857" y="4760035"/>
                <a:ext cx="1905514" cy="194985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4" name="Group 83">
                <a:extLst>
                  <a:ext uri="{FF2B5EF4-FFF2-40B4-BE49-F238E27FC236}">
                    <a16:creationId xmlns:a16="http://schemas.microsoft.com/office/drawing/2014/main" id="{E726B3F1-37C2-577D-EA97-0C715258BF32}"/>
                  </a:ext>
                </a:extLst>
              </p:cNvPr>
              <p:cNvGrpSpPr/>
              <p:nvPr/>
            </p:nvGrpSpPr>
            <p:grpSpPr>
              <a:xfrm rot="16200000">
                <a:off x="9686060" y="5607387"/>
                <a:ext cx="1256819" cy="311601"/>
                <a:chOff x="9574372" y="5579146"/>
                <a:chExt cx="1256819" cy="311601"/>
              </a:xfrm>
            </p:grpSpPr>
            <p:cxnSp>
              <p:nvCxnSpPr>
                <p:cNvPr id="88" name="Straight Connector 87">
                  <a:extLst>
                    <a:ext uri="{FF2B5EF4-FFF2-40B4-BE49-F238E27FC236}">
                      <a16:creationId xmlns:a16="http://schemas.microsoft.com/office/drawing/2014/main" id="{37B56212-EA49-DCBB-852C-0D7EBDDD79A4}"/>
                    </a:ext>
                  </a:extLst>
                </p:cNvPr>
                <p:cNvCxnSpPr>
                  <a:cxnSpLocks/>
                </p:cNvCxnSpPr>
                <p:nvPr/>
              </p:nvCxnSpPr>
              <p:spPr>
                <a:xfrm>
                  <a:off x="9582918" y="5851595"/>
                  <a:ext cx="12482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8ABFE00B-03CC-FF39-039F-D02FB83FB3DC}"/>
                        </a:ext>
                      </a:extLst>
                    </p:cNvPr>
                    <p:cNvSpPr txBox="1"/>
                    <p:nvPr/>
                  </p:nvSpPr>
                  <p:spPr>
                    <a:xfrm>
                      <a:off x="10161454" y="5579146"/>
                      <a:ext cx="159180" cy="2241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ea typeface="Cambria Math" panose="02040503050406030204" pitchFamily="18" charset="0"/>
                              </a:rPr>
                              <m:t>𝑦</m:t>
                            </m:r>
                          </m:oMath>
                        </m:oMathPara>
                      </a14:m>
                      <a:endParaRPr lang="en-US" sz="1200" dirty="0">
                        <a:solidFill>
                          <a:schemeClr val="tx1"/>
                        </a:solidFill>
                      </a:endParaRPr>
                    </a:p>
                  </p:txBody>
                </p:sp>
              </mc:Choice>
              <mc:Fallback xmlns="">
                <p:sp>
                  <p:nvSpPr>
                    <p:cNvPr id="89" name="TextBox 88">
                      <a:extLst>
                        <a:ext uri="{FF2B5EF4-FFF2-40B4-BE49-F238E27FC236}">
                          <a16:creationId xmlns:a16="http://schemas.microsoft.com/office/drawing/2014/main" id="{8ABFE00B-03CC-FF39-039F-D02FB83FB3DC}"/>
                        </a:ext>
                      </a:extLst>
                    </p:cNvPr>
                    <p:cNvSpPr txBox="1">
                      <a:spLocks noRot="1" noChangeAspect="1" noMove="1" noResize="1" noEditPoints="1" noAdjustHandles="1" noChangeArrowheads="1" noChangeShapeType="1" noTextEdit="1"/>
                    </p:cNvSpPr>
                    <p:nvPr/>
                  </p:nvSpPr>
                  <p:spPr>
                    <a:xfrm>
                      <a:off x="10161454" y="5579146"/>
                      <a:ext cx="159180" cy="224199"/>
                    </a:xfrm>
                    <a:prstGeom prst="rect">
                      <a:avLst/>
                    </a:prstGeom>
                    <a:blipFill>
                      <a:blip r:embed="rId16"/>
                      <a:stretch>
                        <a:fillRect t="-17391" r="-26667" b="-21739"/>
                      </a:stretch>
                    </a:blipFill>
                  </p:spPr>
                  <p:txBody>
                    <a:bodyPr/>
                    <a:lstStyle/>
                    <a:p>
                      <a:r>
                        <a:rPr lang="en-US">
                          <a:noFill/>
                        </a:rPr>
                        <a:t> </a:t>
                      </a:r>
                    </a:p>
                  </p:txBody>
                </p:sp>
              </mc:Fallback>
            </mc:AlternateContent>
            <p:cxnSp>
              <p:nvCxnSpPr>
                <p:cNvPr id="90" name="Straight Connector 89">
                  <a:extLst>
                    <a:ext uri="{FF2B5EF4-FFF2-40B4-BE49-F238E27FC236}">
                      <a16:creationId xmlns:a16="http://schemas.microsoft.com/office/drawing/2014/main" id="{725A7801-0A7F-0366-B778-7C139E2B3764}"/>
                    </a:ext>
                  </a:extLst>
                </p:cNvPr>
                <p:cNvCxnSpPr>
                  <a:cxnSpLocks/>
                </p:cNvCxnSpPr>
                <p:nvPr/>
              </p:nvCxnSpPr>
              <p:spPr>
                <a:xfrm>
                  <a:off x="9574372" y="5793956"/>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22845C9C-DC37-475C-4227-176A910F409C}"/>
                    </a:ext>
                  </a:extLst>
                </p:cNvPr>
                <p:cNvCxnSpPr>
                  <a:cxnSpLocks/>
                </p:cNvCxnSpPr>
                <p:nvPr/>
              </p:nvCxnSpPr>
              <p:spPr>
                <a:xfrm>
                  <a:off x="10822645" y="5793956"/>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5" name="TextBox 84">
                <a:extLst>
                  <a:ext uri="{FF2B5EF4-FFF2-40B4-BE49-F238E27FC236}">
                    <a16:creationId xmlns:a16="http://schemas.microsoft.com/office/drawing/2014/main" id="{1D2BAC9D-E2C1-07B9-BAAC-ACA75A25DF05}"/>
                  </a:ext>
                </a:extLst>
              </p:cNvPr>
              <p:cNvSpPr txBox="1"/>
              <p:nvPr/>
            </p:nvSpPr>
            <p:spPr>
              <a:xfrm rot="16200000">
                <a:off x="10001933" y="6172763"/>
                <a:ext cx="550651" cy="336297"/>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100</a:t>
                </a:r>
              </a:p>
            </p:txBody>
          </p:sp>
          <p:sp>
            <p:nvSpPr>
              <p:cNvPr id="86" name="TextBox 85">
                <a:extLst>
                  <a:ext uri="{FF2B5EF4-FFF2-40B4-BE49-F238E27FC236}">
                    <a16:creationId xmlns:a16="http://schemas.microsoft.com/office/drawing/2014/main" id="{0B495D58-6177-534F-7DD0-3FFBA1B40904}"/>
                  </a:ext>
                </a:extLst>
              </p:cNvPr>
              <p:cNvSpPr txBox="1"/>
              <p:nvPr/>
            </p:nvSpPr>
            <p:spPr>
              <a:xfrm rot="16200000">
                <a:off x="10140507" y="4984862"/>
                <a:ext cx="272220" cy="336297"/>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0</a:t>
                </a:r>
              </a:p>
            </p:txBody>
          </p:sp>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9D922D05-A79D-814A-32C4-8F82C9BB9B80}"/>
                      </a:ext>
                    </a:extLst>
                  </p:cNvPr>
                  <p:cNvSpPr/>
                  <p:nvPr/>
                </p:nvSpPr>
                <p:spPr>
                  <a:xfrm>
                    <a:off x="10888230" y="5145508"/>
                    <a:ext cx="785330" cy="740856"/>
                  </a:xfrm>
                  <a:prstGeom prst="rect">
                    <a:avLst/>
                  </a:prstGeom>
                  <a:solidFill>
                    <a:srgbClr val="FF800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smtClean="0">
                                  <a:solidFill>
                                    <a:schemeClr val="tx1"/>
                                  </a:solidFill>
                                  <a:latin typeface="Cambria Math" panose="02040503050406030204" pitchFamily="18" charset="0"/>
                                  <a:ea typeface="Cambria Math" panose="02040503050406030204" pitchFamily="18" charset="0"/>
                                </a:rPr>
                              </m:ctrlPr>
                            </m:sSubPr>
                            <m:e>
                              <m:r>
                                <m:rPr>
                                  <m:sty m:val="p"/>
                                </m:rPr>
                                <a:rPr lang="el-GR" sz="1200" i="1" smtClean="0">
                                  <a:solidFill>
                                    <a:schemeClr val="tx1"/>
                                  </a:solidFill>
                                  <a:latin typeface="Cambria Math" panose="02040503050406030204" pitchFamily="18" charset="0"/>
                                  <a:ea typeface="Cambria Math" panose="02040503050406030204" pitchFamily="18" charset="0"/>
                                </a:rPr>
                                <m:t>Ω</m:t>
                              </m:r>
                            </m:e>
                            <m:sub>
                              <m:r>
                                <a:rPr lang="en-US" sz="1200" b="0" i="1" smtClean="0">
                                  <a:solidFill>
                                    <a:schemeClr val="tx1"/>
                                  </a:solidFill>
                                  <a:latin typeface="Cambria Math" panose="02040503050406030204" pitchFamily="18" charset="0"/>
                                  <a:ea typeface="Cambria Math" panose="02040503050406030204" pitchFamily="18" charset="0"/>
                                </a:rPr>
                                <m:t>2</m:t>
                              </m:r>
                            </m:sub>
                          </m:sSub>
                        </m:oMath>
                      </m:oMathPara>
                    </a14:m>
                    <a:endParaRPr lang="en-US" sz="1200" dirty="0">
                      <a:solidFill>
                        <a:schemeClr val="tx1"/>
                      </a:solidFill>
                    </a:endParaRPr>
                  </a:p>
                </p:txBody>
              </p:sp>
            </mc:Choice>
            <mc:Fallback xmlns="">
              <p:sp>
                <p:nvSpPr>
                  <p:cNvPr id="87" name="Rectangle 86">
                    <a:extLst>
                      <a:ext uri="{FF2B5EF4-FFF2-40B4-BE49-F238E27FC236}">
                        <a16:creationId xmlns:a16="http://schemas.microsoft.com/office/drawing/2014/main" id="{9D922D05-A79D-814A-32C4-8F82C9BB9B80}"/>
                      </a:ext>
                    </a:extLst>
                  </p:cNvPr>
                  <p:cNvSpPr>
                    <a:spLocks noRot="1" noChangeAspect="1" noMove="1" noResize="1" noEditPoints="1" noAdjustHandles="1" noChangeArrowheads="1" noChangeShapeType="1" noTextEdit="1"/>
                  </p:cNvSpPr>
                  <p:nvPr/>
                </p:nvSpPr>
                <p:spPr>
                  <a:xfrm>
                    <a:off x="10888230" y="5145508"/>
                    <a:ext cx="785330" cy="740856"/>
                  </a:xfrm>
                  <a:prstGeom prst="rect">
                    <a:avLst/>
                  </a:prstGeom>
                  <a:blipFill>
                    <a:blip r:embed="rId17"/>
                    <a:stretch>
                      <a:fillRect/>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E83959FD-246E-712F-7C3A-579D369D055E}"/>
                    </a:ext>
                  </a:extLst>
                </p:cNvPr>
                <p:cNvSpPr/>
                <p:nvPr/>
              </p:nvSpPr>
              <p:spPr>
                <a:xfrm>
                  <a:off x="10800447" y="5180660"/>
                  <a:ext cx="785330" cy="74085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smtClean="0">
                                <a:solidFill>
                                  <a:schemeClr val="tx1"/>
                                </a:solidFill>
                                <a:latin typeface="Cambria Math" panose="02040503050406030204" pitchFamily="18" charset="0"/>
                                <a:ea typeface="Cambria Math" panose="02040503050406030204" pitchFamily="18" charset="0"/>
                              </a:rPr>
                            </m:ctrlPr>
                          </m:sSubPr>
                          <m:e>
                            <m:r>
                              <m:rPr>
                                <m:sty m:val="p"/>
                              </m:rPr>
                              <a:rPr lang="el-GR" sz="1200" i="1" smtClean="0">
                                <a:solidFill>
                                  <a:schemeClr val="tx1"/>
                                </a:solidFill>
                                <a:latin typeface="Cambria Math" panose="02040503050406030204" pitchFamily="18" charset="0"/>
                                <a:ea typeface="Cambria Math" panose="02040503050406030204" pitchFamily="18" charset="0"/>
                              </a:rPr>
                              <m:t>Ω</m:t>
                            </m:r>
                          </m:e>
                          <m:sub>
                            <m:r>
                              <a:rPr lang="en-US" sz="1200" b="0" i="1" smtClean="0">
                                <a:solidFill>
                                  <a:schemeClr val="tx1"/>
                                </a:solidFill>
                                <a:latin typeface="Cambria Math" panose="02040503050406030204" pitchFamily="18" charset="0"/>
                                <a:ea typeface="Cambria Math" panose="02040503050406030204" pitchFamily="18" charset="0"/>
                              </a:rPr>
                              <m:t>3</m:t>
                            </m:r>
                          </m:sub>
                        </m:sSub>
                      </m:oMath>
                    </m:oMathPara>
                  </a14:m>
                  <a:endParaRPr lang="en-US" sz="1200" dirty="0">
                    <a:solidFill>
                      <a:schemeClr val="tx1"/>
                    </a:solidFill>
                  </a:endParaRPr>
                </a:p>
              </p:txBody>
            </p:sp>
          </mc:Choice>
          <mc:Fallback xmlns="">
            <p:sp>
              <p:nvSpPr>
                <p:cNvPr id="65" name="Rectangle 64">
                  <a:extLst>
                    <a:ext uri="{FF2B5EF4-FFF2-40B4-BE49-F238E27FC236}">
                      <a16:creationId xmlns:a16="http://schemas.microsoft.com/office/drawing/2014/main" id="{E83959FD-246E-712F-7C3A-579D369D055E}"/>
                    </a:ext>
                  </a:extLst>
                </p:cNvPr>
                <p:cNvSpPr>
                  <a:spLocks noRot="1" noChangeAspect="1" noMove="1" noResize="1" noEditPoints="1" noAdjustHandles="1" noChangeArrowheads="1" noChangeShapeType="1" noTextEdit="1"/>
                </p:cNvSpPr>
                <p:nvPr/>
              </p:nvSpPr>
              <p:spPr>
                <a:xfrm>
                  <a:off x="10800447" y="5180660"/>
                  <a:ext cx="785330" cy="740856"/>
                </a:xfrm>
                <a:prstGeom prst="rect">
                  <a:avLst/>
                </a:prstGeom>
                <a:blipFill>
                  <a:blip r:embed="rId1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A79C37DE-0F35-90CB-09DA-25C1B320CD8D}"/>
                    </a:ext>
                  </a:extLst>
                </p:cNvPr>
                <p:cNvSpPr/>
                <p:nvPr/>
              </p:nvSpPr>
              <p:spPr>
                <a:xfrm>
                  <a:off x="10344962" y="5173513"/>
                  <a:ext cx="785330" cy="740856"/>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smtClean="0">
                                <a:solidFill>
                                  <a:schemeClr val="tx1"/>
                                </a:solidFill>
                                <a:latin typeface="Cambria Math" panose="02040503050406030204" pitchFamily="18" charset="0"/>
                                <a:ea typeface="Cambria Math" panose="02040503050406030204" pitchFamily="18" charset="0"/>
                              </a:rPr>
                            </m:ctrlPr>
                          </m:sSubPr>
                          <m:e>
                            <m:r>
                              <m:rPr>
                                <m:sty m:val="p"/>
                              </m:rPr>
                              <a:rPr lang="el-GR" sz="1200" i="1" smtClean="0">
                                <a:solidFill>
                                  <a:schemeClr val="tx1"/>
                                </a:solidFill>
                                <a:latin typeface="Cambria Math" panose="02040503050406030204" pitchFamily="18" charset="0"/>
                                <a:ea typeface="Cambria Math" panose="02040503050406030204" pitchFamily="18" charset="0"/>
                              </a:rPr>
                              <m:t>Ω</m:t>
                            </m:r>
                          </m:e>
                          <m:sub>
                            <m:r>
                              <a:rPr lang="en-US" sz="1200" b="0" i="1" smtClean="0">
                                <a:solidFill>
                                  <a:schemeClr val="tx1"/>
                                </a:solidFill>
                                <a:latin typeface="Cambria Math" panose="02040503050406030204" pitchFamily="18" charset="0"/>
                                <a:ea typeface="Cambria Math" panose="02040503050406030204" pitchFamily="18" charset="0"/>
                              </a:rPr>
                              <m:t>4</m:t>
                            </m:r>
                          </m:sub>
                        </m:sSub>
                      </m:oMath>
                    </m:oMathPara>
                  </a14:m>
                  <a:endParaRPr lang="en-US" sz="1200" dirty="0">
                    <a:solidFill>
                      <a:schemeClr val="tx1"/>
                    </a:solidFill>
                  </a:endParaRPr>
                </a:p>
              </p:txBody>
            </p:sp>
          </mc:Choice>
          <mc:Fallback xmlns="">
            <p:sp>
              <p:nvSpPr>
                <p:cNvPr id="66" name="Rectangle 65">
                  <a:extLst>
                    <a:ext uri="{FF2B5EF4-FFF2-40B4-BE49-F238E27FC236}">
                      <a16:creationId xmlns:a16="http://schemas.microsoft.com/office/drawing/2014/main" id="{A79C37DE-0F35-90CB-09DA-25C1B320CD8D}"/>
                    </a:ext>
                  </a:extLst>
                </p:cNvPr>
                <p:cNvSpPr>
                  <a:spLocks noRot="1" noChangeAspect="1" noMove="1" noResize="1" noEditPoints="1" noAdjustHandles="1" noChangeArrowheads="1" noChangeShapeType="1" noTextEdit="1"/>
                </p:cNvSpPr>
                <p:nvPr/>
              </p:nvSpPr>
              <p:spPr>
                <a:xfrm>
                  <a:off x="10344962" y="5173513"/>
                  <a:ext cx="785330" cy="740856"/>
                </a:xfrm>
                <a:prstGeom prst="rect">
                  <a:avLst/>
                </a:prstGeom>
                <a:blipFill>
                  <a:blip r:embed="rId19"/>
                  <a:stretch>
                    <a:fillRect/>
                  </a:stretch>
                </a:blipFill>
                <a:ln>
                  <a:noFill/>
                </a:ln>
              </p:spPr>
              <p:txBody>
                <a:bodyPr/>
                <a:lstStyle/>
                <a:p>
                  <a:r>
                    <a:rPr lang="en-US">
                      <a:noFill/>
                    </a:rPr>
                    <a:t> </a:t>
                  </a:r>
                </a:p>
              </p:txBody>
            </p:sp>
          </mc:Fallback>
        </mc:AlternateContent>
        <p:pic>
          <p:nvPicPr>
            <p:cNvPr id="67" name="Picture 66">
              <a:extLst>
                <a:ext uri="{FF2B5EF4-FFF2-40B4-BE49-F238E27FC236}">
                  <a16:creationId xmlns:a16="http://schemas.microsoft.com/office/drawing/2014/main" id="{EFF2B1EA-7B4E-C530-9D2B-51B735B2CCD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86229" y="3927471"/>
              <a:ext cx="1914143" cy="1435608"/>
            </a:xfrm>
            <a:prstGeom prst="rect">
              <a:avLst/>
            </a:prstGeom>
          </p:spPr>
        </p:pic>
        <p:pic>
          <p:nvPicPr>
            <p:cNvPr id="68" name="Picture 67">
              <a:extLst>
                <a:ext uri="{FF2B5EF4-FFF2-40B4-BE49-F238E27FC236}">
                  <a16:creationId xmlns:a16="http://schemas.microsoft.com/office/drawing/2014/main" id="{B984F4C1-611B-052C-7C09-C92846EE38D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15294" y="2758237"/>
              <a:ext cx="1909836" cy="1432377"/>
            </a:xfrm>
            <a:prstGeom prst="rect">
              <a:avLst/>
            </a:prstGeom>
          </p:spPr>
        </p:pic>
        <p:pic>
          <p:nvPicPr>
            <p:cNvPr id="69" name="Picture 68">
              <a:extLst>
                <a:ext uri="{FF2B5EF4-FFF2-40B4-BE49-F238E27FC236}">
                  <a16:creationId xmlns:a16="http://schemas.microsoft.com/office/drawing/2014/main" id="{9008C86B-2DF4-315A-59A6-2D91F39FF67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07577" y="5291536"/>
              <a:ext cx="1914144" cy="1435608"/>
            </a:xfrm>
            <a:prstGeom prst="rect">
              <a:avLst/>
            </a:prstGeom>
          </p:spPr>
        </p:pic>
        <p:cxnSp>
          <p:nvCxnSpPr>
            <p:cNvPr id="70" name="Straight Connector 69">
              <a:extLst>
                <a:ext uri="{FF2B5EF4-FFF2-40B4-BE49-F238E27FC236}">
                  <a16:creationId xmlns:a16="http://schemas.microsoft.com/office/drawing/2014/main" id="{37B7BD91-033F-0036-40FF-F97DF881700A}"/>
                </a:ext>
              </a:extLst>
            </p:cNvPr>
            <p:cNvCxnSpPr/>
            <p:nvPr/>
          </p:nvCxnSpPr>
          <p:spPr>
            <a:xfrm flipH="1" flipV="1">
              <a:off x="10652438" y="4034738"/>
              <a:ext cx="148011" cy="624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843C91B-CAC1-774A-A575-F003ACD6F1A5}"/>
                </a:ext>
              </a:extLst>
            </p:cNvPr>
            <p:cNvCxnSpPr/>
            <p:nvPr/>
          </p:nvCxnSpPr>
          <p:spPr>
            <a:xfrm flipV="1">
              <a:off x="11551423" y="4001715"/>
              <a:ext cx="137325" cy="668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295832C-17FA-8AAC-41C1-B67C99541E0E}"/>
                </a:ext>
              </a:extLst>
            </p:cNvPr>
            <p:cNvCxnSpPr/>
            <p:nvPr/>
          </p:nvCxnSpPr>
          <p:spPr>
            <a:xfrm flipH="1">
              <a:off x="9361154" y="5160633"/>
              <a:ext cx="1402187" cy="37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89B5044-7849-9ACB-65BD-9113475D58CF}"/>
                </a:ext>
              </a:extLst>
            </p:cNvPr>
            <p:cNvCxnSpPr/>
            <p:nvPr/>
          </p:nvCxnSpPr>
          <p:spPr>
            <a:xfrm flipH="1" flipV="1">
              <a:off x="9337202" y="4168461"/>
              <a:ext cx="2260982" cy="1012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CFC96D6-51D7-4449-49BA-F9A695FDCB4C}"/>
                </a:ext>
              </a:extLst>
            </p:cNvPr>
            <p:cNvCxnSpPr>
              <a:cxnSpLocks/>
            </p:cNvCxnSpPr>
            <p:nvPr/>
          </p:nvCxnSpPr>
          <p:spPr>
            <a:xfrm flipH="1">
              <a:off x="9391451" y="5186907"/>
              <a:ext cx="936188" cy="34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415B7D6-EC01-E477-3EF9-9F82A096C9BC}"/>
                </a:ext>
              </a:extLst>
            </p:cNvPr>
            <p:cNvCxnSpPr/>
            <p:nvPr/>
          </p:nvCxnSpPr>
          <p:spPr>
            <a:xfrm flipH="1">
              <a:off x="9355618" y="5897796"/>
              <a:ext cx="1771640" cy="641312"/>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6A26001F-0C92-AB26-3373-4D85A4608FF8}"/>
                  </a:ext>
                </a:extLst>
              </p:cNvPr>
              <p:cNvSpPr txBox="1"/>
              <p:nvPr/>
            </p:nvSpPr>
            <p:spPr>
              <a:xfrm>
                <a:off x="3983599" y="4026791"/>
                <a:ext cx="3810413" cy="523220"/>
              </a:xfrm>
              <a:prstGeom prst="rect">
                <a:avLst/>
              </a:prstGeom>
              <a:noFill/>
            </p:spPr>
            <p:txBody>
              <a:bodyPr wrap="square" rtlCol="0">
                <a:spAutoFit/>
              </a:bodyPr>
              <a:lstStyle/>
              <a:p>
                <a:pPr algn="ctr"/>
                <a:r>
                  <a:rPr lang="en-US" sz="1400" i="1" dirty="0"/>
                  <a:t>Figure 2</a:t>
                </a:r>
                <a:r>
                  <a:rPr lang="en-US" sz="1400" dirty="0"/>
                  <a:t>: 1D cross-sections of solution </a:t>
                </a:r>
                <a14:m>
                  <m:oMath xmlns:m="http://schemas.openxmlformats.org/officeDocument/2006/math">
                    <m:r>
                      <a:rPr lang="en-US" sz="1400" i="1" dirty="0" smtClean="0">
                        <a:latin typeface="Cambria Math" panose="02040503050406030204" pitchFamily="18" charset="0"/>
                      </a:rPr>
                      <m:t>𝑢</m:t>
                    </m:r>
                  </m:oMath>
                </a14:m>
                <a:r>
                  <a:rPr lang="en-US" sz="1400" dirty="0"/>
                  <a:t> for FOM-HROM-HROM-HROM coupling</a:t>
                </a:r>
              </a:p>
            </p:txBody>
          </p:sp>
        </mc:Choice>
        <mc:Fallback xmlns="">
          <p:sp>
            <p:nvSpPr>
              <p:cNvPr id="93" name="TextBox 92">
                <a:extLst>
                  <a:ext uri="{FF2B5EF4-FFF2-40B4-BE49-F238E27FC236}">
                    <a16:creationId xmlns:a16="http://schemas.microsoft.com/office/drawing/2014/main" id="{6A26001F-0C92-AB26-3373-4D85A4608FF8}"/>
                  </a:ext>
                </a:extLst>
              </p:cNvPr>
              <p:cNvSpPr txBox="1">
                <a:spLocks noRot="1" noChangeAspect="1" noMove="1" noResize="1" noEditPoints="1" noAdjustHandles="1" noChangeArrowheads="1" noChangeShapeType="1" noTextEdit="1"/>
              </p:cNvSpPr>
              <p:nvPr/>
            </p:nvSpPr>
            <p:spPr>
              <a:xfrm>
                <a:off x="3983599" y="4026791"/>
                <a:ext cx="3810413" cy="523220"/>
              </a:xfrm>
              <a:prstGeom prst="rect">
                <a:avLst/>
              </a:prstGeom>
              <a:blipFill>
                <a:blip r:embed="rId23"/>
                <a:stretch>
                  <a:fillRect t="-3529" b="-10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47999B9-5F70-BC7D-6F2E-88D08373E9FE}"/>
                  </a:ext>
                </a:extLst>
              </p:cNvPr>
              <p:cNvSpPr txBox="1"/>
              <p:nvPr/>
            </p:nvSpPr>
            <p:spPr>
              <a:xfrm>
                <a:off x="3375842" y="4685452"/>
                <a:ext cx="5361681" cy="1200329"/>
              </a:xfrm>
              <a:prstGeom prst="rect">
                <a:avLst/>
              </a:prstGeom>
              <a:noFill/>
            </p:spPr>
            <p:txBody>
              <a:bodyPr wrap="square" rtlCol="0">
                <a:spAutoFit/>
              </a:bodyPr>
              <a:lstStyle/>
              <a:p>
                <a:pPr marL="285750" indent="-285750">
                  <a:buFont typeface="Arial" panose="020B0604020202020204" pitchFamily="34" charset="0"/>
                  <a:buChar char="•"/>
                </a:pPr>
                <a:r>
                  <a:rPr lang="en-US" sz="1600" b="1" dirty="0"/>
                  <a:t>FOM-HROM couplings </a:t>
                </a:r>
                <a:r>
                  <a:rPr lang="en-US" sz="1600" dirty="0"/>
                  <a:t>of POD/LSPG ROMs w/ ECSW hyper-reduction, FOM in “hardest” subdomain </a:t>
                </a:r>
                <a14:m>
                  <m:oMath xmlns:m="http://schemas.openxmlformats.org/officeDocument/2006/math">
                    <m:sSub>
                      <m:sSubPr>
                        <m:ctrlPr>
                          <a:rPr lang="en-US" sz="1600" i="1" smtClean="0">
                            <a:latin typeface="Cambria Math" panose="02040503050406030204" pitchFamily="18" charset="0"/>
                          </a:rPr>
                        </m:ctrlPr>
                      </m:sSubPr>
                      <m:e>
                        <m:r>
                          <m:rPr>
                            <m:sty m:val="p"/>
                          </m:rPr>
                          <a:rPr lang="en-US" sz="1600">
                            <a:latin typeface="Cambria Math" panose="02040503050406030204" pitchFamily="18" charset="0"/>
                          </a:rPr>
                          <m:t>Ω</m:t>
                        </m:r>
                      </m:e>
                      <m:sub>
                        <m:r>
                          <a:rPr lang="en-US" sz="1600" i="1">
                            <a:latin typeface="Cambria Math" panose="02040503050406030204" pitchFamily="18" charset="0"/>
                          </a:rPr>
                          <m:t>1</m:t>
                        </m:r>
                      </m:sub>
                    </m:sSub>
                  </m:oMath>
                </a14:m>
                <a:r>
                  <a:rPr lang="en-US" sz="1600" b="1" dirty="0"/>
                  <a:t> </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1600" b="1" dirty="0"/>
                  <a:t>Prediction </a:t>
                </a:r>
                <a:r>
                  <a:rPr lang="en-US" sz="1600" dirty="0"/>
                  <a:t>across parameters </a:t>
                </a:r>
                <a14:m>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𝜇</m:t>
                        </m:r>
                      </m:e>
                      <m:sub>
                        <m:r>
                          <a:rPr lang="en-US" sz="1600" b="0" i="1" smtClean="0">
                            <a:latin typeface="Cambria Math" panose="02040503050406030204" pitchFamily="18" charset="0"/>
                          </a:rPr>
                          <m:t>1</m:t>
                        </m:r>
                      </m:sub>
                    </m:sSub>
                  </m:oMath>
                </a14:m>
                <a:r>
                  <a:rPr lang="en-US" sz="1600" dirty="0"/>
                  <a:t>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𝜇</m:t>
                        </m:r>
                      </m:e>
                      <m:sub>
                        <m:r>
                          <a:rPr lang="en-US" sz="1600" b="0" i="1" smtClean="0">
                            <a:latin typeface="Cambria Math" panose="02040503050406030204" pitchFamily="18" charset="0"/>
                          </a:rPr>
                          <m:t>2</m:t>
                        </m:r>
                      </m:sub>
                    </m:sSub>
                  </m:oMath>
                </a14:m>
                <a:r>
                  <a:rPr lang="en-US" sz="1600" dirty="0"/>
                  <a:t> </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dirty="0"/>
                  <a:t>Schwarz converges in </a:t>
                </a:r>
                <a:r>
                  <a:rPr lang="en-US" sz="1600" b="1" dirty="0"/>
                  <a:t>3 iterations </a:t>
                </a:r>
                <a:r>
                  <a:rPr lang="en-US" sz="1600" dirty="0"/>
                  <a:t>per time-step</a:t>
                </a:r>
              </a:p>
            </p:txBody>
          </p:sp>
        </mc:Choice>
        <mc:Fallback xmlns="">
          <p:sp>
            <p:nvSpPr>
              <p:cNvPr id="94" name="TextBox 93">
                <a:extLst>
                  <a:ext uri="{FF2B5EF4-FFF2-40B4-BE49-F238E27FC236}">
                    <a16:creationId xmlns:a16="http://schemas.microsoft.com/office/drawing/2014/main" id="{647999B9-5F70-BC7D-6F2E-88D08373E9FE}"/>
                  </a:ext>
                </a:extLst>
              </p:cNvPr>
              <p:cNvSpPr txBox="1">
                <a:spLocks noRot="1" noChangeAspect="1" noMove="1" noResize="1" noEditPoints="1" noAdjustHandles="1" noChangeArrowheads="1" noChangeShapeType="1" noTextEdit="1"/>
              </p:cNvSpPr>
              <p:nvPr/>
            </p:nvSpPr>
            <p:spPr>
              <a:xfrm>
                <a:off x="3375842" y="4685452"/>
                <a:ext cx="5361681" cy="1200329"/>
              </a:xfrm>
              <a:prstGeom prst="rect">
                <a:avLst/>
              </a:prstGeom>
              <a:blipFill>
                <a:blip r:embed="rId24"/>
                <a:stretch>
                  <a:fillRect l="-455" t="-2030" b="-50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5" name="Table 7">
                <a:extLst>
                  <a:ext uri="{FF2B5EF4-FFF2-40B4-BE49-F238E27FC236}">
                    <a16:creationId xmlns:a16="http://schemas.microsoft.com/office/drawing/2014/main" id="{BD3F9A14-A9D4-529C-CC15-E8007A6AAB77}"/>
                  </a:ext>
                </a:extLst>
              </p:cNvPr>
              <p:cNvGraphicFramePr>
                <a:graphicFrameLocks noGrp="1"/>
              </p:cNvGraphicFramePr>
              <p:nvPr>
                <p:extLst>
                  <p:ext uri="{D42A27DB-BD31-4B8C-83A1-F6EECF244321}">
                    <p14:modId xmlns:p14="http://schemas.microsoft.com/office/powerpoint/2010/main" val="3698307779"/>
                  </p:ext>
                </p:extLst>
              </p:nvPr>
            </p:nvGraphicFramePr>
            <p:xfrm>
              <a:off x="8673583" y="4232112"/>
              <a:ext cx="3270051" cy="1928051"/>
            </p:xfrm>
            <a:graphic>
              <a:graphicData uri="http://schemas.openxmlformats.org/drawingml/2006/table">
                <a:tbl>
                  <a:tblPr firstRow="1" bandRow="1">
                    <a:tableStyleId>{5C22544A-7EE6-4342-B048-85BDC9FD1C3A}</a:tableStyleId>
                  </a:tblPr>
                  <a:tblGrid>
                    <a:gridCol w="1030990">
                      <a:extLst>
                        <a:ext uri="{9D8B030D-6E8A-4147-A177-3AD203B41FA5}">
                          <a16:colId xmlns:a16="http://schemas.microsoft.com/office/drawing/2014/main" val="4184981928"/>
                        </a:ext>
                      </a:extLst>
                    </a:gridCol>
                    <a:gridCol w="447899">
                      <a:extLst>
                        <a:ext uri="{9D8B030D-6E8A-4147-A177-3AD203B41FA5}">
                          <a16:colId xmlns:a16="http://schemas.microsoft.com/office/drawing/2014/main" val="32633393"/>
                        </a:ext>
                      </a:extLst>
                    </a:gridCol>
                    <a:gridCol w="709757">
                      <a:extLst>
                        <a:ext uri="{9D8B030D-6E8A-4147-A177-3AD203B41FA5}">
                          <a16:colId xmlns:a16="http://schemas.microsoft.com/office/drawing/2014/main" val="201237497"/>
                        </a:ext>
                      </a:extLst>
                    </a:gridCol>
                    <a:gridCol w="1081405">
                      <a:extLst>
                        <a:ext uri="{9D8B030D-6E8A-4147-A177-3AD203B41FA5}">
                          <a16:colId xmlns:a16="http://schemas.microsoft.com/office/drawing/2014/main" val="2331536176"/>
                        </a:ext>
                      </a:extLst>
                    </a:gridCol>
                  </a:tblGrid>
                  <a:tr h="282131">
                    <a:tc rowSpan="2">
                      <a:txBody>
                        <a:bodyPr/>
                        <a:lstStyle/>
                        <a:p>
                          <a:pPr algn="ctr"/>
                          <a:endParaRPr lang="en-US" sz="1200" i="0" dirty="0">
                            <a:latin typeface="+mn-lt"/>
                          </a:endParaRPr>
                        </a:p>
                        <a:p>
                          <a:pPr algn="ctr"/>
                          <a:r>
                            <a:rPr lang="en-US" sz="1200" i="0" dirty="0">
                              <a:latin typeface="+mn-lt"/>
                            </a:rPr>
                            <a:t>Subdomains</a:t>
                          </a:r>
                        </a:p>
                      </a:txBody>
                      <a:tcPr/>
                    </a:tc>
                    <a:tc gridSpan="3">
                      <a:txBody>
                        <a:bodyPr/>
                        <a:lstStyle/>
                        <a:p>
                          <a:pPr algn="ctr"/>
                          <a:r>
                            <a:rPr lang="en-US" sz="1200" dirty="0"/>
                            <a:t>99% SV Energy</a:t>
                          </a:r>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2667421606"/>
                      </a:ext>
                    </a:extLst>
                  </a:tr>
                  <a:tr h="0">
                    <a:tc vMerge="1">
                      <a:txBody>
                        <a:bodyPr/>
                        <a:lstStyle/>
                        <a:p>
                          <a:endParaRPr lang="en-US"/>
                        </a:p>
                      </a:txBody>
                      <a:tcPr/>
                    </a:tc>
                    <a:tc>
                      <a:txBody>
                        <a:bodyPr/>
                        <a:lstStyle/>
                        <a:p>
                          <a:pPr algn="ct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𝑀</m:t>
                                </m:r>
                              </m:oMath>
                            </m:oMathPara>
                          </a14:m>
                          <a:endParaRPr lang="en-US" sz="1200" b="0" i="0" dirty="0">
                            <a:latin typeface="+mn-lt"/>
                          </a:endParaRPr>
                        </a:p>
                      </a:txBody>
                      <a:tcPr anchor="ct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200" b="0" i="0" dirty="0">
                              <a:latin typeface="+mn-lt"/>
                            </a:rPr>
                            <a:t>MSE (%)</a:t>
                          </a:r>
                        </a:p>
                      </a:txBody>
                      <a:tcPr anchor="ctr"/>
                    </a:tc>
                    <a:tc>
                      <a:txBody>
                        <a:bodyPr/>
                        <a:lstStyle/>
                        <a:p>
                          <a:pPr algn="ctr"/>
                          <a:r>
                            <a:rPr lang="en-US" sz="1200" b="0" i="0" dirty="0">
                              <a:latin typeface="+mn-lt"/>
                            </a:rPr>
                            <a:t>CPU</a:t>
                          </a:r>
                          <a:r>
                            <a:rPr lang="en-US" sz="1200" b="0" i="0" baseline="0" dirty="0">
                              <a:latin typeface="+mn-lt"/>
                            </a:rPr>
                            <a:t> time (s)</a:t>
                          </a:r>
                          <a:endParaRPr lang="en-US" sz="1200" b="0" i="0" dirty="0">
                            <a:latin typeface="+mn-lt"/>
                          </a:endParaRPr>
                        </a:p>
                      </a:txBody>
                      <a:tcPr anchor="ctr"/>
                    </a:tc>
                    <a:extLst>
                      <a:ext uri="{0D108BD9-81ED-4DB2-BD59-A6C34878D82A}">
                        <a16:rowId xmlns:a16="http://schemas.microsoft.com/office/drawing/2014/main" val="1771279892"/>
                      </a:ext>
                    </a:extLst>
                  </a:tr>
                  <a:tr h="0">
                    <a:tc>
                      <a:txBody>
                        <a:bodyPr/>
                        <a:lstStyle/>
                        <a:p>
                          <a:pPr algn="ct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b="0" i="0" smtClean="0">
                                        <a:latin typeface="Cambria Math" panose="02040503050406030204" pitchFamily="18" charset="0"/>
                                      </a:rPr>
                                      <m:t>Ω</m:t>
                                    </m:r>
                                  </m:e>
                                  <m:sub>
                                    <m:r>
                                      <a:rPr lang="en-US" sz="1200" b="0" i="0" smtClean="0">
                                        <a:latin typeface="Cambria Math" panose="02040503050406030204" pitchFamily="18" charset="0"/>
                                      </a:rPr>
                                      <m:t>1</m:t>
                                    </m:r>
                                  </m:sub>
                                </m:sSub>
                              </m:oMath>
                            </m:oMathPara>
                          </a14:m>
                          <a:endParaRPr lang="en-US" sz="1200" i="0" dirty="0">
                            <a:latin typeface="+mn-lt"/>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m:t>
                                </m:r>
                              </m:oMath>
                            </m:oMathPara>
                          </a14:m>
                          <a:endParaRPr lang="en-US" sz="1200" dirty="0"/>
                        </a:p>
                      </a:txBody>
                      <a:tcPr anchor="ctr"/>
                    </a:tc>
                    <a:tc>
                      <a:txBody>
                        <a:bodyPr/>
                        <a:lstStyle/>
                        <a:p>
                          <a:pPr algn="ctr"/>
                          <a:r>
                            <a:rPr lang="en-US" sz="1200" dirty="0">
                              <a:latin typeface="+mn-lt"/>
                            </a:rPr>
                            <a:t>0.0</a:t>
                          </a:r>
                        </a:p>
                      </a:txBody>
                      <a:tcPr anchor="ctr"/>
                    </a:tc>
                    <a:tc>
                      <a:txBody>
                        <a:bodyPr/>
                        <a:lstStyle/>
                        <a:p>
                          <a:pPr algn="ctr"/>
                          <a:r>
                            <a:rPr lang="en-US" sz="1200" dirty="0">
                              <a:latin typeface="+mn-lt"/>
                            </a:rPr>
                            <a:t>95</a:t>
                          </a:r>
                        </a:p>
                      </a:txBody>
                      <a:tcPr anchor="ctr"/>
                    </a:tc>
                    <a:extLst>
                      <a:ext uri="{0D108BD9-81ED-4DB2-BD59-A6C34878D82A}">
                        <a16:rowId xmlns:a16="http://schemas.microsoft.com/office/drawing/2014/main" val="1084344374"/>
                      </a:ext>
                    </a:extLst>
                  </a:tr>
                  <a:tr h="0">
                    <a:tc>
                      <a:txBody>
                        <a:bodyPr/>
                        <a:lstStyle/>
                        <a:p>
                          <a:pPr algn="ct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b="0" i="0" smtClean="0">
                                        <a:latin typeface="Cambria Math" panose="02040503050406030204" pitchFamily="18" charset="0"/>
                                      </a:rPr>
                                      <m:t>Ω</m:t>
                                    </m:r>
                                  </m:e>
                                  <m:sub>
                                    <m:r>
                                      <a:rPr lang="en-US" sz="1200" b="0" i="0" smtClean="0">
                                        <a:latin typeface="Cambria Math" panose="02040503050406030204" pitchFamily="18" charset="0"/>
                                      </a:rPr>
                                      <m:t>2</m:t>
                                    </m:r>
                                  </m:sub>
                                </m:sSub>
                              </m:oMath>
                            </m:oMathPara>
                          </a14:m>
                          <a:endParaRPr lang="en-US" sz="1200" i="0" dirty="0">
                            <a:latin typeface="+mn-lt"/>
                          </a:endParaRPr>
                        </a:p>
                      </a:txBody>
                      <a:tcPr/>
                    </a:tc>
                    <a:tc>
                      <a:txBody>
                        <a:bodyPr/>
                        <a:lstStyle/>
                        <a:p>
                          <a:pPr algn="ctr"/>
                          <a:r>
                            <a:rPr lang="en-US" sz="1200" dirty="0"/>
                            <a:t>120</a:t>
                          </a:r>
                        </a:p>
                      </a:txBody>
                      <a:tcPr anchor="ctr"/>
                    </a:tc>
                    <a:tc>
                      <a:txBody>
                        <a:bodyPr/>
                        <a:lstStyle/>
                        <a:p>
                          <a:pPr algn="ctr"/>
                          <a:r>
                            <a:rPr lang="en-US" sz="1200" dirty="0">
                              <a:latin typeface="+mn-lt"/>
                            </a:rPr>
                            <a:t>0.26</a:t>
                          </a:r>
                        </a:p>
                      </a:txBody>
                      <a:tcPr anchor="ctr"/>
                    </a:tc>
                    <a:tc>
                      <a:txBody>
                        <a:bodyPr/>
                        <a:lstStyle/>
                        <a:p>
                          <a:pPr algn="ctr"/>
                          <a:r>
                            <a:rPr lang="en-US" sz="1200" dirty="0">
                              <a:latin typeface="+mn-lt"/>
                            </a:rPr>
                            <a:t>26</a:t>
                          </a:r>
                        </a:p>
                      </a:txBody>
                      <a:tcPr anchor="ctr"/>
                    </a:tc>
                    <a:extLst>
                      <a:ext uri="{0D108BD9-81ED-4DB2-BD59-A6C34878D82A}">
                        <a16:rowId xmlns:a16="http://schemas.microsoft.com/office/drawing/2014/main" val="107006200"/>
                      </a:ext>
                    </a:extLst>
                  </a:tr>
                  <a:tr h="0">
                    <a:tc>
                      <a:txBody>
                        <a:bodyPr/>
                        <a:lstStyle/>
                        <a:p>
                          <a:pPr algn="ct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b="0" i="0" smtClean="0">
                                        <a:latin typeface="Cambria Math" panose="02040503050406030204" pitchFamily="18" charset="0"/>
                                      </a:rPr>
                                      <m:t>Ω</m:t>
                                    </m:r>
                                  </m:e>
                                  <m:sub>
                                    <m:r>
                                      <a:rPr lang="en-US" sz="1200" b="0" i="0" smtClean="0">
                                        <a:latin typeface="Cambria Math" panose="02040503050406030204" pitchFamily="18" charset="0"/>
                                      </a:rPr>
                                      <m:t>3</m:t>
                                    </m:r>
                                  </m:sub>
                                </m:sSub>
                              </m:oMath>
                            </m:oMathPara>
                          </a14:m>
                          <a:endParaRPr lang="en-US" sz="1200" i="0" dirty="0">
                            <a:latin typeface="+mn-lt"/>
                          </a:endParaRPr>
                        </a:p>
                      </a:txBody>
                      <a:tcPr/>
                    </a:tc>
                    <a:tc>
                      <a:txBody>
                        <a:bodyPr/>
                        <a:lstStyle/>
                        <a:p>
                          <a:pPr algn="ctr"/>
                          <a:r>
                            <a:rPr lang="en-US" sz="1200" dirty="0"/>
                            <a:t>60</a:t>
                          </a:r>
                        </a:p>
                      </a:txBody>
                      <a:tcPr anchor="ctr"/>
                    </a:tc>
                    <a:tc>
                      <a:txBody>
                        <a:bodyPr/>
                        <a:lstStyle/>
                        <a:p>
                          <a:pPr algn="ctr"/>
                          <a:r>
                            <a:rPr lang="en-US" sz="1200" dirty="0">
                              <a:latin typeface="+mn-lt"/>
                            </a:rPr>
                            <a:t>0.43</a:t>
                          </a:r>
                        </a:p>
                      </a:txBody>
                      <a:tcPr anchor="ctr"/>
                    </a:tc>
                    <a:tc>
                      <a:txBody>
                        <a:bodyPr/>
                        <a:lstStyle/>
                        <a:p>
                          <a:pPr algn="ctr"/>
                          <a:r>
                            <a:rPr lang="en-US" sz="1200" dirty="0">
                              <a:latin typeface="+mn-lt"/>
                            </a:rPr>
                            <a:t>17</a:t>
                          </a:r>
                        </a:p>
                      </a:txBody>
                      <a:tcPr anchor="ctr"/>
                    </a:tc>
                    <a:extLst>
                      <a:ext uri="{0D108BD9-81ED-4DB2-BD59-A6C34878D82A}">
                        <a16:rowId xmlns:a16="http://schemas.microsoft.com/office/drawing/2014/main" val="2279596091"/>
                      </a:ext>
                    </a:extLst>
                  </a:tr>
                  <a:tr h="0">
                    <a:tc>
                      <a:txBody>
                        <a:bodyPr/>
                        <a:lstStyle/>
                        <a:p>
                          <a:pPr algn="ct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b="0" i="0" smtClean="0">
                                        <a:latin typeface="Cambria Math" panose="02040503050406030204" pitchFamily="18" charset="0"/>
                                      </a:rPr>
                                      <m:t>Ω</m:t>
                                    </m:r>
                                  </m:e>
                                  <m:sub>
                                    <m:r>
                                      <a:rPr lang="en-US" sz="1200" b="0" i="0" smtClean="0">
                                        <a:latin typeface="Cambria Math" panose="02040503050406030204" pitchFamily="18" charset="0"/>
                                      </a:rPr>
                                      <m:t>4</m:t>
                                    </m:r>
                                  </m:sub>
                                </m:sSub>
                              </m:oMath>
                            </m:oMathPara>
                          </a14:m>
                          <a:endParaRPr lang="en-US" sz="1200" i="0" dirty="0">
                            <a:latin typeface="+mn-lt"/>
                          </a:endParaRPr>
                        </a:p>
                      </a:txBody>
                      <a:tcPr/>
                    </a:tc>
                    <a:tc>
                      <a:txBody>
                        <a:bodyPr/>
                        <a:lstStyle/>
                        <a:p>
                          <a:pPr algn="ctr"/>
                          <a:r>
                            <a:rPr lang="en-US" sz="1200" dirty="0"/>
                            <a:t>66</a:t>
                          </a:r>
                        </a:p>
                      </a:txBody>
                      <a:tcPr anchor="ctr"/>
                    </a:tc>
                    <a:tc>
                      <a:txBody>
                        <a:bodyPr/>
                        <a:lstStyle/>
                        <a:p>
                          <a:pPr algn="ctr"/>
                          <a:r>
                            <a:rPr lang="en-US" sz="1200" dirty="0">
                              <a:latin typeface="+mn-lt"/>
                            </a:rPr>
                            <a:t>0.34</a:t>
                          </a:r>
                        </a:p>
                      </a:txBody>
                      <a:tcPr anchor="ctr"/>
                    </a:tc>
                    <a:tc>
                      <a:txBody>
                        <a:bodyPr/>
                        <a:lstStyle/>
                        <a:p>
                          <a:pPr algn="ctr"/>
                          <a:r>
                            <a:rPr lang="en-US" sz="1200" dirty="0">
                              <a:latin typeface="+mn-lt"/>
                            </a:rPr>
                            <a:t>21</a:t>
                          </a:r>
                        </a:p>
                      </a:txBody>
                      <a:tcPr anchor="ctr"/>
                    </a:tc>
                    <a:extLst>
                      <a:ext uri="{0D108BD9-81ED-4DB2-BD59-A6C34878D82A}">
                        <a16:rowId xmlns:a16="http://schemas.microsoft.com/office/drawing/2014/main" val="1276872879"/>
                      </a:ext>
                    </a:extLst>
                  </a:tr>
                  <a:tr h="0">
                    <a:tc>
                      <a:txBody>
                        <a:bodyPr/>
                        <a:lstStyle/>
                        <a:p>
                          <a:pPr algn="ctr"/>
                          <a:r>
                            <a:rPr lang="en-US" sz="1200" b="1" i="0" dirty="0">
                              <a:latin typeface="+mn-lt"/>
                            </a:rPr>
                            <a:t>Total</a:t>
                          </a:r>
                        </a:p>
                      </a:txBody>
                      <a:tcPr/>
                    </a:tc>
                    <a:tc>
                      <a:txBody>
                        <a:bodyPr/>
                        <a:lstStyle/>
                        <a:p>
                          <a:pPr algn="ctr"/>
                          <a:endParaRPr lang="en-US" sz="1200" i="0" dirty="0">
                            <a:latin typeface="+mn-lt"/>
                          </a:endParaRPr>
                        </a:p>
                      </a:txBody>
                      <a:tcPr anchor="ctr"/>
                    </a:tc>
                    <a:tc>
                      <a:txBody>
                        <a:bodyPr/>
                        <a:lstStyle/>
                        <a:p>
                          <a:pPr algn="ctr"/>
                          <a:endParaRPr lang="en-US" sz="1200" i="0" dirty="0">
                            <a:latin typeface="+mn-lt"/>
                          </a:endParaRPr>
                        </a:p>
                      </a:txBody>
                      <a:tcPr anchor="ctr"/>
                    </a:tc>
                    <a:tc>
                      <a:txBody>
                        <a:bodyPr/>
                        <a:lstStyle/>
                        <a:p>
                          <a:pPr algn="ctr"/>
                          <a:r>
                            <a:rPr lang="en-US" sz="1200" b="1" dirty="0">
                              <a:latin typeface="+mn-lt"/>
                            </a:rPr>
                            <a:t>159</a:t>
                          </a:r>
                        </a:p>
                      </a:txBody>
                      <a:tcPr anchor="ctr"/>
                    </a:tc>
                    <a:extLst>
                      <a:ext uri="{0D108BD9-81ED-4DB2-BD59-A6C34878D82A}">
                        <a16:rowId xmlns:a16="http://schemas.microsoft.com/office/drawing/2014/main" val="1577413723"/>
                      </a:ext>
                    </a:extLst>
                  </a:tr>
                </a:tbl>
              </a:graphicData>
            </a:graphic>
          </p:graphicFrame>
        </mc:Choice>
        <mc:Fallback xmlns="">
          <p:graphicFrame>
            <p:nvGraphicFramePr>
              <p:cNvPr id="95" name="Table 7">
                <a:extLst>
                  <a:ext uri="{FF2B5EF4-FFF2-40B4-BE49-F238E27FC236}">
                    <a16:creationId xmlns:a16="http://schemas.microsoft.com/office/drawing/2014/main" id="{BD3F9A14-A9D4-529C-CC15-E8007A6AAB77}"/>
                  </a:ext>
                </a:extLst>
              </p:cNvPr>
              <p:cNvGraphicFramePr>
                <a:graphicFrameLocks noGrp="1"/>
              </p:cNvGraphicFramePr>
              <p:nvPr>
                <p:extLst>
                  <p:ext uri="{D42A27DB-BD31-4B8C-83A1-F6EECF244321}">
                    <p14:modId xmlns:p14="http://schemas.microsoft.com/office/powerpoint/2010/main" val="3698307779"/>
                  </p:ext>
                </p:extLst>
              </p:nvPr>
            </p:nvGraphicFramePr>
            <p:xfrm>
              <a:off x="8673583" y="4232112"/>
              <a:ext cx="3270051" cy="1928051"/>
            </p:xfrm>
            <a:graphic>
              <a:graphicData uri="http://schemas.openxmlformats.org/drawingml/2006/table">
                <a:tbl>
                  <a:tblPr firstRow="1" bandRow="1">
                    <a:tableStyleId>{5C22544A-7EE6-4342-B048-85BDC9FD1C3A}</a:tableStyleId>
                  </a:tblPr>
                  <a:tblGrid>
                    <a:gridCol w="1030990">
                      <a:extLst>
                        <a:ext uri="{9D8B030D-6E8A-4147-A177-3AD203B41FA5}">
                          <a16:colId xmlns:a16="http://schemas.microsoft.com/office/drawing/2014/main" val="4184981928"/>
                        </a:ext>
                      </a:extLst>
                    </a:gridCol>
                    <a:gridCol w="447899">
                      <a:extLst>
                        <a:ext uri="{9D8B030D-6E8A-4147-A177-3AD203B41FA5}">
                          <a16:colId xmlns:a16="http://schemas.microsoft.com/office/drawing/2014/main" val="32633393"/>
                        </a:ext>
                      </a:extLst>
                    </a:gridCol>
                    <a:gridCol w="709757">
                      <a:extLst>
                        <a:ext uri="{9D8B030D-6E8A-4147-A177-3AD203B41FA5}">
                          <a16:colId xmlns:a16="http://schemas.microsoft.com/office/drawing/2014/main" val="201237497"/>
                        </a:ext>
                      </a:extLst>
                    </a:gridCol>
                    <a:gridCol w="1081405">
                      <a:extLst>
                        <a:ext uri="{9D8B030D-6E8A-4147-A177-3AD203B41FA5}">
                          <a16:colId xmlns:a16="http://schemas.microsoft.com/office/drawing/2014/main" val="2331536176"/>
                        </a:ext>
                      </a:extLst>
                    </a:gridCol>
                  </a:tblGrid>
                  <a:tr h="282131">
                    <a:tc rowSpan="2">
                      <a:txBody>
                        <a:bodyPr/>
                        <a:lstStyle/>
                        <a:p>
                          <a:pPr algn="ctr"/>
                          <a:endParaRPr lang="en-US" sz="1200" i="0" dirty="0">
                            <a:latin typeface="+mn-lt"/>
                          </a:endParaRPr>
                        </a:p>
                        <a:p>
                          <a:pPr algn="ctr"/>
                          <a:r>
                            <a:rPr lang="en-US" sz="1200" i="0" dirty="0">
                              <a:latin typeface="+mn-lt"/>
                            </a:rPr>
                            <a:t>Subdomains</a:t>
                          </a:r>
                        </a:p>
                      </a:txBody>
                      <a:tcPr/>
                    </a:tc>
                    <a:tc gridSpan="3">
                      <a:txBody>
                        <a:bodyPr/>
                        <a:lstStyle/>
                        <a:p>
                          <a:pPr algn="ctr"/>
                          <a:r>
                            <a:rPr lang="en-US" sz="1200" dirty="0"/>
                            <a:t>99% SV Energy</a:t>
                          </a:r>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2667421606"/>
                      </a:ext>
                    </a:extLst>
                  </a:tr>
                  <a:tr h="274320">
                    <a:tc vMerge="1">
                      <a:txBody>
                        <a:bodyPr/>
                        <a:lstStyle/>
                        <a:p>
                          <a:endParaRPr lang="en-US"/>
                        </a:p>
                      </a:txBody>
                      <a:tcPr/>
                    </a:tc>
                    <a:tc>
                      <a:txBody>
                        <a:bodyPr/>
                        <a:lstStyle/>
                        <a:p>
                          <a:endParaRPr lang="en-US"/>
                        </a:p>
                      </a:txBody>
                      <a:tcPr anchor="ctr">
                        <a:blipFill>
                          <a:blip r:embed="rId25"/>
                          <a:stretch>
                            <a:fillRect l="-234247" t="-104444" r="-409589" b="-520000"/>
                          </a:stretch>
                        </a:blip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200" b="0" i="0" dirty="0">
                              <a:latin typeface="+mn-lt"/>
                            </a:rPr>
                            <a:t>MSE (%)</a:t>
                          </a:r>
                        </a:p>
                      </a:txBody>
                      <a:tcPr anchor="ctr"/>
                    </a:tc>
                    <a:tc>
                      <a:txBody>
                        <a:bodyPr/>
                        <a:lstStyle/>
                        <a:p>
                          <a:pPr algn="ctr"/>
                          <a:r>
                            <a:rPr lang="en-US" sz="1200" b="0" i="0" dirty="0">
                              <a:latin typeface="+mn-lt"/>
                            </a:rPr>
                            <a:t>CPU</a:t>
                          </a:r>
                          <a:r>
                            <a:rPr lang="en-US" sz="1200" b="0" i="0" baseline="0" dirty="0">
                              <a:latin typeface="+mn-lt"/>
                            </a:rPr>
                            <a:t> time (s)</a:t>
                          </a:r>
                          <a:endParaRPr lang="en-US" sz="1200" b="0" i="0" dirty="0">
                            <a:latin typeface="+mn-lt"/>
                          </a:endParaRPr>
                        </a:p>
                      </a:txBody>
                      <a:tcPr anchor="ctr"/>
                    </a:tc>
                    <a:extLst>
                      <a:ext uri="{0D108BD9-81ED-4DB2-BD59-A6C34878D82A}">
                        <a16:rowId xmlns:a16="http://schemas.microsoft.com/office/drawing/2014/main" val="1771279892"/>
                      </a:ext>
                    </a:extLst>
                  </a:tr>
                  <a:tr h="274320">
                    <a:tc>
                      <a:txBody>
                        <a:bodyPr/>
                        <a:lstStyle/>
                        <a:p>
                          <a:endParaRPr lang="en-US"/>
                        </a:p>
                      </a:txBody>
                      <a:tcPr>
                        <a:blipFill>
                          <a:blip r:embed="rId25"/>
                          <a:stretch>
                            <a:fillRect l="-588" t="-200000" r="-218824" b="-408696"/>
                          </a:stretch>
                        </a:blipFill>
                      </a:tcPr>
                    </a:tc>
                    <a:tc>
                      <a:txBody>
                        <a:bodyPr/>
                        <a:lstStyle/>
                        <a:p>
                          <a:endParaRPr lang="en-US"/>
                        </a:p>
                      </a:txBody>
                      <a:tcPr anchor="ctr">
                        <a:blipFill>
                          <a:blip r:embed="rId25"/>
                          <a:stretch>
                            <a:fillRect l="-234247" t="-200000" r="-409589" b="-408696"/>
                          </a:stretch>
                        </a:blipFill>
                      </a:tcPr>
                    </a:tc>
                    <a:tc>
                      <a:txBody>
                        <a:bodyPr/>
                        <a:lstStyle/>
                        <a:p>
                          <a:pPr algn="ctr"/>
                          <a:r>
                            <a:rPr lang="en-US" sz="1200" dirty="0">
                              <a:latin typeface="+mn-lt"/>
                            </a:rPr>
                            <a:t>0.0</a:t>
                          </a:r>
                        </a:p>
                      </a:txBody>
                      <a:tcPr anchor="ctr"/>
                    </a:tc>
                    <a:tc>
                      <a:txBody>
                        <a:bodyPr/>
                        <a:lstStyle/>
                        <a:p>
                          <a:pPr algn="ctr"/>
                          <a:r>
                            <a:rPr lang="en-US" sz="1200" dirty="0">
                              <a:latin typeface="+mn-lt"/>
                            </a:rPr>
                            <a:t>95</a:t>
                          </a:r>
                        </a:p>
                      </a:txBody>
                      <a:tcPr anchor="ctr"/>
                    </a:tc>
                    <a:extLst>
                      <a:ext uri="{0D108BD9-81ED-4DB2-BD59-A6C34878D82A}">
                        <a16:rowId xmlns:a16="http://schemas.microsoft.com/office/drawing/2014/main" val="1084344374"/>
                      </a:ext>
                    </a:extLst>
                  </a:tr>
                  <a:tr h="274320">
                    <a:tc>
                      <a:txBody>
                        <a:bodyPr/>
                        <a:lstStyle/>
                        <a:p>
                          <a:endParaRPr lang="en-US"/>
                        </a:p>
                      </a:txBody>
                      <a:tcPr>
                        <a:blipFill>
                          <a:blip r:embed="rId25"/>
                          <a:stretch>
                            <a:fillRect l="-588" t="-306667" r="-218824" b="-317778"/>
                          </a:stretch>
                        </a:blipFill>
                      </a:tcPr>
                    </a:tc>
                    <a:tc>
                      <a:txBody>
                        <a:bodyPr/>
                        <a:lstStyle/>
                        <a:p>
                          <a:pPr algn="ctr"/>
                          <a:r>
                            <a:rPr lang="en-US" sz="1200" dirty="0"/>
                            <a:t>120</a:t>
                          </a:r>
                        </a:p>
                      </a:txBody>
                      <a:tcPr anchor="ctr"/>
                    </a:tc>
                    <a:tc>
                      <a:txBody>
                        <a:bodyPr/>
                        <a:lstStyle/>
                        <a:p>
                          <a:pPr algn="ctr"/>
                          <a:r>
                            <a:rPr lang="en-US" sz="1200" dirty="0">
                              <a:latin typeface="+mn-lt"/>
                            </a:rPr>
                            <a:t>0.26</a:t>
                          </a:r>
                        </a:p>
                      </a:txBody>
                      <a:tcPr anchor="ctr"/>
                    </a:tc>
                    <a:tc>
                      <a:txBody>
                        <a:bodyPr/>
                        <a:lstStyle/>
                        <a:p>
                          <a:pPr algn="ctr"/>
                          <a:r>
                            <a:rPr lang="en-US" sz="1200" dirty="0">
                              <a:latin typeface="+mn-lt"/>
                            </a:rPr>
                            <a:t>26</a:t>
                          </a:r>
                        </a:p>
                      </a:txBody>
                      <a:tcPr anchor="ctr"/>
                    </a:tc>
                    <a:extLst>
                      <a:ext uri="{0D108BD9-81ED-4DB2-BD59-A6C34878D82A}">
                        <a16:rowId xmlns:a16="http://schemas.microsoft.com/office/drawing/2014/main" val="107006200"/>
                      </a:ext>
                    </a:extLst>
                  </a:tr>
                  <a:tr h="274320">
                    <a:tc>
                      <a:txBody>
                        <a:bodyPr/>
                        <a:lstStyle/>
                        <a:p>
                          <a:endParaRPr lang="en-US"/>
                        </a:p>
                      </a:txBody>
                      <a:tcPr>
                        <a:blipFill>
                          <a:blip r:embed="rId25"/>
                          <a:stretch>
                            <a:fillRect l="-588" t="-406667" r="-218824" b="-217778"/>
                          </a:stretch>
                        </a:blipFill>
                      </a:tcPr>
                    </a:tc>
                    <a:tc>
                      <a:txBody>
                        <a:bodyPr/>
                        <a:lstStyle/>
                        <a:p>
                          <a:pPr algn="ctr"/>
                          <a:r>
                            <a:rPr lang="en-US" sz="1200" dirty="0"/>
                            <a:t>60</a:t>
                          </a:r>
                        </a:p>
                      </a:txBody>
                      <a:tcPr anchor="ctr"/>
                    </a:tc>
                    <a:tc>
                      <a:txBody>
                        <a:bodyPr/>
                        <a:lstStyle/>
                        <a:p>
                          <a:pPr algn="ctr"/>
                          <a:r>
                            <a:rPr lang="en-US" sz="1200" dirty="0">
                              <a:latin typeface="+mn-lt"/>
                            </a:rPr>
                            <a:t>0.43</a:t>
                          </a:r>
                        </a:p>
                      </a:txBody>
                      <a:tcPr anchor="ctr"/>
                    </a:tc>
                    <a:tc>
                      <a:txBody>
                        <a:bodyPr/>
                        <a:lstStyle/>
                        <a:p>
                          <a:pPr algn="ctr"/>
                          <a:r>
                            <a:rPr lang="en-US" sz="1200" dirty="0">
                              <a:latin typeface="+mn-lt"/>
                            </a:rPr>
                            <a:t>17</a:t>
                          </a:r>
                        </a:p>
                      </a:txBody>
                      <a:tcPr anchor="ctr"/>
                    </a:tc>
                    <a:extLst>
                      <a:ext uri="{0D108BD9-81ED-4DB2-BD59-A6C34878D82A}">
                        <a16:rowId xmlns:a16="http://schemas.microsoft.com/office/drawing/2014/main" val="2279596091"/>
                      </a:ext>
                    </a:extLst>
                  </a:tr>
                  <a:tr h="274320">
                    <a:tc>
                      <a:txBody>
                        <a:bodyPr/>
                        <a:lstStyle/>
                        <a:p>
                          <a:endParaRPr lang="en-US"/>
                        </a:p>
                      </a:txBody>
                      <a:tcPr>
                        <a:blipFill>
                          <a:blip r:embed="rId25"/>
                          <a:stretch>
                            <a:fillRect l="-588" t="-506667" r="-218824" b="-117778"/>
                          </a:stretch>
                        </a:blipFill>
                      </a:tcPr>
                    </a:tc>
                    <a:tc>
                      <a:txBody>
                        <a:bodyPr/>
                        <a:lstStyle/>
                        <a:p>
                          <a:pPr algn="ctr"/>
                          <a:r>
                            <a:rPr lang="en-US" sz="1200" dirty="0"/>
                            <a:t>66</a:t>
                          </a:r>
                        </a:p>
                      </a:txBody>
                      <a:tcPr anchor="ctr"/>
                    </a:tc>
                    <a:tc>
                      <a:txBody>
                        <a:bodyPr/>
                        <a:lstStyle/>
                        <a:p>
                          <a:pPr algn="ctr"/>
                          <a:r>
                            <a:rPr lang="en-US" sz="1200" dirty="0">
                              <a:latin typeface="+mn-lt"/>
                            </a:rPr>
                            <a:t>0.34</a:t>
                          </a:r>
                        </a:p>
                      </a:txBody>
                      <a:tcPr anchor="ctr"/>
                    </a:tc>
                    <a:tc>
                      <a:txBody>
                        <a:bodyPr/>
                        <a:lstStyle/>
                        <a:p>
                          <a:pPr algn="ctr"/>
                          <a:r>
                            <a:rPr lang="en-US" sz="1200" dirty="0">
                              <a:latin typeface="+mn-lt"/>
                            </a:rPr>
                            <a:t>21</a:t>
                          </a:r>
                        </a:p>
                      </a:txBody>
                      <a:tcPr anchor="ctr"/>
                    </a:tc>
                    <a:extLst>
                      <a:ext uri="{0D108BD9-81ED-4DB2-BD59-A6C34878D82A}">
                        <a16:rowId xmlns:a16="http://schemas.microsoft.com/office/drawing/2014/main" val="1276872879"/>
                      </a:ext>
                    </a:extLst>
                  </a:tr>
                  <a:tr h="274320">
                    <a:tc>
                      <a:txBody>
                        <a:bodyPr/>
                        <a:lstStyle/>
                        <a:p>
                          <a:pPr algn="ctr"/>
                          <a:r>
                            <a:rPr lang="en-US" sz="1200" b="1" i="0" dirty="0">
                              <a:latin typeface="+mn-lt"/>
                            </a:rPr>
                            <a:t>Total</a:t>
                          </a:r>
                        </a:p>
                      </a:txBody>
                      <a:tcPr/>
                    </a:tc>
                    <a:tc>
                      <a:txBody>
                        <a:bodyPr/>
                        <a:lstStyle/>
                        <a:p>
                          <a:pPr algn="ctr"/>
                          <a:endParaRPr lang="en-US" sz="1200" i="0" dirty="0">
                            <a:latin typeface="+mn-lt"/>
                          </a:endParaRPr>
                        </a:p>
                      </a:txBody>
                      <a:tcPr anchor="ctr"/>
                    </a:tc>
                    <a:tc>
                      <a:txBody>
                        <a:bodyPr/>
                        <a:lstStyle/>
                        <a:p>
                          <a:pPr algn="ctr"/>
                          <a:endParaRPr lang="en-US" sz="1200" i="0" dirty="0">
                            <a:latin typeface="+mn-lt"/>
                          </a:endParaRPr>
                        </a:p>
                      </a:txBody>
                      <a:tcPr anchor="ctr"/>
                    </a:tc>
                    <a:tc>
                      <a:txBody>
                        <a:bodyPr/>
                        <a:lstStyle/>
                        <a:p>
                          <a:pPr algn="ctr"/>
                          <a:r>
                            <a:rPr lang="en-US" sz="1200" b="1" dirty="0">
                              <a:latin typeface="+mn-lt"/>
                            </a:rPr>
                            <a:t>159</a:t>
                          </a:r>
                        </a:p>
                      </a:txBody>
                      <a:tcPr anchor="ctr"/>
                    </a:tc>
                    <a:extLst>
                      <a:ext uri="{0D108BD9-81ED-4DB2-BD59-A6C34878D82A}">
                        <a16:rowId xmlns:a16="http://schemas.microsoft.com/office/drawing/2014/main" val="1577413723"/>
                      </a:ext>
                    </a:extLst>
                  </a:tr>
                </a:tbl>
              </a:graphicData>
            </a:graphic>
          </p:graphicFrame>
        </mc:Fallback>
      </mc:AlternateContent>
      <p:sp>
        <p:nvSpPr>
          <p:cNvPr id="96" name="Oval 95">
            <a:extLst>
              <a:ext uri="{FF2B5EF4-FFF2-40B4-BE49-F238E27FC236}">
                <a16:creationId xmlns:a16="http://schemas.microsoft.com/office/drawing/2014/main" id="{8F428182-597A-2508-59BA-08F27D35071C}"/>
              </a:ext>
            </a:extLst>
          </p:cNvPr>
          <p:cNvSpPr/>
          <p:nvPr/>
        </p:nvSpPr>
        <p:spPr>
          <a:xfrm>
            <a:off x="11214077" y="5879460"/>
            <a:ext cx="420811" cy="28302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77">
            <a:extLst>
              <a:ext uri="{FF2B5EF4-FFF2-40B4-BE49-F238E27FC236}">
                <a16:creationId xmlns:a16="http://schemas.microsoft.com/office/drawing/2014/main" id="{C5BC5235-B51A-E2A8-8BBC-CEB496864F51}"/>
              </a:ext>
            </a:extLst>
          </p:cNvPr>
          <p:cNvSpPr/>
          <p:nvPr/>
        </p:nvSpPr>
        <p:spPr>
          <a:xfrm>
            <a:off x="10265191" y="4779482"/>
            <a:ext cx="535258" cy="110692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A1779572-E062-290D-96DD-99E9954D909D}"/>
                  </a:ext>
                </a:extLst>
              </p:cNvPr>
              <p:cNvSpPr txBox="1"/>
              <p:nvPr/>
            </p:nvSpPr>
            <p:spPr>
              <a:xfrm>
                <a:off x="8905483" y="6323291"/>
                <a:ext cx="3064474" cy="523220"/>
              </a:xfrm>
              <a:prstGeom prst="rect">
                <a:avLst/>
              </a:prstGeom>
              <a:noFill/>
            </p:spPr>
            <p:txBody>
              <a:bodyPr wrap="square" rtlCol="0">
                <a:spAutoFit/>
              </a:bodyPr>
              <a:lstStyle/>
              <a:p>
                <a:pPr algn="ctr"/>
                <a:r>
                  <a:rPr lang="en-US" sz="1400" i="1" dirty="0">
                    <a:solidFill>
                      <a:srgbClr val="C00000"/>
                    </a:solidFill>
                  </a:rPr>
                  <a:t>Errors O(0.1%), 2.26</a:t>
                </a:r>
                <a14:m>
                  <m:oMath xmlns:m="http://schemas.openxmlformats.org/officeDocument/2006/math">
                    <m:r>
                      <a:rPr lang="en-US" sz="1400" b="1" i="1" smtClean="0">
                        <a:solidFill>
                          <a:srgbClr val="C00000"/>
                        </a:solidFill>
                        <a:latin typeface="Cambria Math" panose="02040503050406030204" pitchFamily="18" charset="0"/>
                        <a:ea typeface="Cambria Math" panose="02040503050406030204" pitchFamily="18" charset="0"/>
                      </a:rPr>
                      <m:t>×</m:t>
                    </m:r>
                  </m:oMath>
                </a14:m>
                <a:r>
                  <a:rPr lang="en-US" sz="1400" b="1" i="1" dirty="0">
                    <a:solidFill>
                      <a:srgbClr val="C00000"/>
                    </a:solidFill>
                  </a:rPr>
                  <a:t> speedup </a:t>
                </a:r>
                <a:r>
                  <a:rPr lang="en-US" sz="1400" i="1" dirty="0">
                    <a:solidFill>
                      <a:srgbClr val="C00000"/>
                    </a:solidFill>
                  </a:rPr>
                  <a:t>over all-FOM coupling</a:t>
                </a:r>
              </a:p>
            </p:txBody>
          </p:sp>
        </mc:Choice>
        <mc:Fallback xmlns="">
          <p:sp>
            <p:nvSpPr>
              <p:cNvPr id="99" name="TextBox 98">
                <a:extLst>
                  <a:ext uri="{FF2B5EF4-FFF2-40B4-BE49-F238E27FC236}">
                    <a16:creationId xmlns:a16="http://schemas.microsoft.com/office/drawing/2014/main" id="{A1779572-E062-290D-96DD-99E9954D909D}"/>
                  </a:ext>
                </a:extLst>
              </p:cNvPr>
              <p:cNvSpPr txBox="1">
                <a:spLocks noRot="1" noChangeAspect="1" noMove="1" noResize="1" noEditPoints="1" noAdjustHandles="1" noChangeArrowheads="1" noChangeShapeType="1" noTextEdit="1"/>
              </p:cNvSpPr>
              <p:nvPr/>
            </p:nvSpPr>
            <p:spPr>
              <a:xfrm>
                <a:off x="8905483" y="6323291"/>
                <a:ext cx="3064474" cy="523220"/>
              </a:xfrm>
              <a:prstGeom prst="rect">
                <a:avLst/>
              </a:prstGeom>
              <a:blipFill>
                <a:blip r:embed="rId26"/>
                <a:stretch>
                  <a:fillRect t="-2326" b="-10465"/>
                </a:stretch>
              </a:blipFill>
            </p:spPr>
            <p:txBody>
              <a:bodyPr/>
              <a:lstStyle/>
              <a:p>
                <a:r>
                  <a:rPr lang="en-US">
                    <a:noFill/>
                  </a:rPr>
                  <a:t> </a:t>
                </a:r>
              </a:p>
            </p:txBody>
          </p:sp>
        </mc:Fallback>
      </mc:AlternateContent>
      <p:sp>
        <p:nvSpPr>
          <p:cNvPr id="100" name="TextBox 99">
            <a:extLst>
              <a:ext uri="{FF2B5EF4-FFF2-40B4-BE49-F238E27FC236}">
                <a16:creationId xmlns:a16="http://schemas.microsoft.com/office/drawing/2014/main" id="{7720BDA6-511C-D388-4283-8D03C4E15674}"/>
              </a:ext>
            </a:extLst>
          </p:cNvPr>
          <p:cNvSpPr txBox="1"/>
          <p:nvPr/>
        </p:nvSpPr>
        <p:spPr>
          <a:xfrm>
            <a:off x="8134366" y="3797660"/>
            <a:ext cx="3810413" cy="307777"/>
          </a:xfrm>
          <a:prstGeom prst="rect">
            <a:avLst/>
          </a:prstGeom>
          <a:noFill/>
        </p:spPr>
        <p:txBody>
          <a:bodyPr wrap="square" rtlCol="0">
            <a:spAutoFit/>
          </a:bodyPr>
          <a:lstStyle/>
          <a:p>
            <a:pPr algn="ctr"/>
            <a:r>
              <a:rPr lang="en-US" sz="1400" i="1" dirty="0"/>
              <a:t>Figure 3</a:t>
            </a:r>
            <a:r>
              <a:rPr lang="en-US" sz="1400" dirty="0"/>
              <a:t>: 4 overlapping subdomain DD</a:t>
            </a:r>
          </a:p>
        </p:txBody>
      </p:sp>
      <p:sp>
        <p:nvSpPr>
          <p:cNvPr id="101" name="TextBox 100">
            <a:extLst>
              <a:ext uri="{FF2B5EF4-FFF2-40B4-BE49-F238E27FC236}">
                <a16:creationId xmlns:a16="http://schemas.microsoft.com/office/drawing/2014/main" id="{2D6F4274-C64E-2A7C-ABD3-B1AD569BE8E5}"/>
              </a:ext>
            </a:extLst>
          </p:cNvPr>
          <p:cNvSpPr txBox="1"/>
          <p:nvPr/>
        </p:nvSpPr>
        <p:spPr>
          <a:xfrm>
            <a:off x="3750254" y="6000125"/>
            <a:ext cx="4277102" cy="646331"/>
          </a:xfrm>
          <a:prstGeom prst="rect">
            <a:avLst/>
          </a:prstGeom>
          <a:solidFill>
            <a:schemeClr val="tx2">
              <a:lumMod val="20000"/>
              <a:lumOff val="80000"/>
            </a:schemeClr>
          </a:solidFill>
        </p:spPr>
        <p:txBody>
          <a:bodyPr wrap="square" rtlCol="0">
            <a:spAutoFit/>
          </a:bodyPr>
          <a:lstStyle/>
          <a:p>
            <a:pPr algn="ctr"/>
            <a:r>
              <a:rPr lang="en-US" dirty="0"/>
              <a:t>Further </a:t>
            </a:r>
            <a:r>
              <a:rPr lang="en-US" b="1" dirty="0"/>
              <a:t>speedups</a:t>
            </a:r>
            <a:r>
              <a:rPr lang="en-US" dirty="0"/>
              <a:t> possible via </a:t>
            </a:r>
            <a:r>
              <a:rPr lang="en-US" b="1" dirty="0"/>
              <a:t>code optimizations</a:t>
            </a:r>
            <a:r>
              <a:rPr lang="en-US" dirty="0"/>
              <a:t> and </a:t>
            </a:r>
            <a:r>
              <a:rPr lang="en-US" b="1" dirty="0"/>
              <a:t>additive Schwarz</a:t>
            </a:r>
            <a:r>
              <a:rPr lang="en-US" dirty="0"/>
              <a:t>.</a:t>
            </a:r>
          </a:p>
        </p:txBody>
      </p:sp>
    </p:spTree>
    <p:extLst>
      <p:ext uri="{BB962C8B-B14F-4D97-AF65-F5344CB8AC3E}">
        <p14:creationId xmlns:p14="http://schemas.microsoft.com/office/powerpoint/2010/main" val="206818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5957C18-A1CE-E515-486A-C043D1A8C5F7}"/>
              </a:ext>
            </a:extLst>
          </p:cNvPr>
          <p:cNvSpPr txBox="1">
            <a:spLocks/>
          </p:cNvSpPr>
          <p:nvPr/>
        </p:nvSpPr>
        <p:spPr>
          <a:xfrm>
            <a:off x="657198" y="273099"/>
            <a:ext cx="11469852" cy="677278"/>
          </a:xfrm>
          <a:prstGeom prst="rect">
            <a:avLst/>
          </a:prstGeom>
          <a:solidFill>
            <a:schemeClr val="bg1"/>
          </a:solidFill>
        </p:spPr>
        <p:txBody>
          <a:bodyPr vert="horz" lIns="91440" tIns="45720" rIns="91440" bIns="45720" rtlCol="0" anchor="t">
            <a:noAutofit/>
          </a:bodyPr>
          <a:lstStyle>
            <a:lvl1pPr marL="0"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a:t>Numerical results</a:t>
            </a:r>
            <a:endParaRPr lang="en-US" dirty="0"/>
          </a:p>
        </p:txBody>
      </p:sp>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15</a:t>
            </a:fld>
            <a:endParaRPr lang="en-US" dirty="0"/>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15</a:t>
            </a:fld>
            <a:endParaRPr lang="en-US" dirty="0"/>
          </a:p>
        </p:txBody>
      </p:sp>
      <p:pic>
        <p:nvPicPr>
          <p:cNvPr id="17" name="euler_shock">
            <a:hlinkClick r:id="" action="ppaction://media"/>
            <a:extLst>
              <a:ext uri="{FF2B5EF4-FFF2-40B4-BE49-F238E27FC236}">
                <a16:creationId xmlns:a16="http://schemas.microsoft.com/office/drawing/2014/main" id="{0337FA4D-9682-AB39-1C2C-F0CAE7CA46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64982" y="1064493"/>
            <a:ext cx="6713722" cy="2519394"/>
          </a:xfrm>
          <a:prstGeom prst="rect">
            <a:avLst/>
          </a:prstGeom>
        </p:spPr>
      </p:pic>
      <p:pic>
        <p:nvPicPr>
          <p:cNvPr id="25" name="Picture 24">
            <a:extLst>
              <a:ext uri="{FF2B5EF4-FFF2-40B4-BE49-F238E27FC236}">
                <a16:creationId xmlns:a16="http://schemas.microsoft.com/office/drawing/2014/main" id="{CFBBA66D-4D92-A086-26DF-1B82E26B7C85}"/>
              </a:ext>
            </a:extLst>
          </p:cNvPr>
          <p:cNvPicPr>
            <a:picLocks noChangeAspect="1"/>
          </p:cNvPicPr>
          <p:nvPr/>
        </p:nvPicPr>
        <p:blipFill>
          <a:blip r:embed="rId6"/>
          <a:stretch>
            <a:fillRect/>
          </a:stretch>
        </p:blipFill>
        <p:spPr>
          <a:xfrm>
            <a:off x="484348" y="1115575"/>
            <a:ext cx="4124979" cy="1747954"/>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4DE9C7-8DD0-1BC0-936E-609DB687991D}"/>
                  </a:ext>
                </a:extLst>
              </p:cNvPr>
              <p:cNvSpPr txBox="1"/>
              <p:nvPr/>
            </p:nvSpPr>
            <p:spPr>
              <a:xfrm>
                <a:off x="274649" y="2988137"/>
                <a:ext cx="4790333" cy="1384995"/>
              </a:xfrm>
              <a:prstGeom prst="rect">
                <a:avLst/>
              </a:prstGeom>
              <a:noFill/>
            </p:spPr>
            <p:txBody>
              <a:bodyPr wrap="square" rtlCol="0">
                <a:spAutoFit/>
              </a:bodyPr>
              <a:lstStyle/>
              <a:p>
                <a:pPr marL="285750" indent="-285750">
                  <a:buFont typeface="Arial" panose="020B0604020202020204" pitchFamily="34" charset="0"/>
                  <a:buChar char="•"/>
                </a:pPr>
                <a:r>
                  <a:rPr lang="en-US" sz="1600" dirty="0"/>
                  <a:t>POD/LSPG </a:t>
                </a:r>
                <a:r>
                  <a:rPr lang="en-US" sz="1600" b="1" dirty="0"/>
                  <a:t>all-ROM</a:t>
                </a:r>
                <a:r>
                  <a:rPr lang="en-US" sz="1600" dirty="0"/>
                  <a:t> coupling, </a:t>
                </a:r>
                <a:r>
                  <a:rPr lang="en-US" sz="1600" b="1" dirty="0"/>
                  <a:t>no hyper-reduction</a:t>
                </a:r>
                <a:r>
                  <a:rPr lang="en-US" sz="1600" dirty="0"/>
                  <a:t>, </a:t>
                </a:r>
                <a:r>
                  <a:rPr lang="en-US" sz="1600" b="1" dirty="0"/>
                  <a:t>prediction</a:t>
                </a:r>
                <a:r>
                  <a:rPr lang="en-US" sz="1600" dirty="0"/>
                  <a:t> across initial condition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dirty="0"/>
                  <a:t>Solution has strong gradients/shocks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POD is </a:t>
                </a:r>
                <a:r>
                  <a:rPr lang="en-US" sz="1600" b="1" dirty="0"/>
                  <a:t>poor (linear) representation</a:t>
                </a:r>
              </a:p>
              <a:p>
                <a:endParaRPr lang="en-US" sz="1600" dirty="0"/>
              </a:p>
            </p:txBody>
          </p:sp>
        </mc:Choice>
        <mc:Fallback xmlns="">
          <p:sp>
            <p:nvSpPr>
              <p:cNvPr id="26" name="TextBox 25">
                <a:extLst>
                  <a:ext uri="{FF2B5EF4-FFF2-40B4-BE49-F238E27FC236}">
                    <a16:creationId xmlns:a16="http://schemas.microsoft.com/office/drawing/2014/main" id="{164DE9C7-8DD0-1BC0-936E-609DB687991D}"/>
                  </a:ext>
                </a:extLst>
              </p:cNvPr>
              <p:cNvSpPr txBox="1">
                <a:spLocks noRot="1" noChangeAspect="1" noMove="1" noResize="1" noEditPoints="1" noAdjustHandles="1" noChangeArrowheads="1" noChangeShapeType="1" noTextEdit="1"/>
              </p:cNvSpPr>
              <p:nvPr/>
            </p:nvSpPr>
            <p:spPr>
              <a:xfrm>
                <a:off x="274649" y="2988137"/>
                <a:ext cx="4790333" cy="1384995"/>
              </a:xfrm>
              <a:prstGeom prst="rect">
                <a:avLst/>
              </a:prstGeom>
              <a:blipFill>
                <a:blip r:embed="rId7"/>
                <a:stretch>
                  <a:fillRect l="-509" t="-1762"/>
                </a:stretch>
              </a:blipFill>
            </p:spPr>
            <p:txBody>
              <a:bodyPr/>
              <a:lstStyle/>
              <a:p>
                <a:r>
                  <a:rPr lang="en-US">
                    <a:noFill/>
                  </a:rPr>
                  <a:t> </a:t>
                </a:r>
              </a:p>
            </p:txBody>
          </p:sp>
        </mc:Fallback>
      </mc:AlternateContent>
      <p:pic>
        <p:nvPicPr>
          <p:cNvPr id="35" name="Picture 34">
            <a:extLst>
              <a:ext uri="{FF2B5EF4-FFF2-40B4-BE49-F238E27FC236}">
                <a16:creationId xmlns:a16="http://schemas.microsoft.com/office/drawing/2014/main" id="{52CFFD88-7450-7858-A169-37E25564E8B3}"/>
              </a:ext>
            </a:extLst>
          </p:cNvPr>
          <p:cNvPicPr>
            <a:picLocks noChangeAspect="1"/>
          </p:cNvPicPr>
          <p:nvPr/>
        </p:nvPicPr>
        <p:blipFill>
          <a:blip r:embed="rId8"/>
          <a:stretch>
            <a:fillRect/>
          </a:stretch>
        </p:blipFill>
        <p:spPr>
          <a:xfrm>
            <a:off x="4982125" y="4178666"/>
            <a:ext cx="3498725" cy="2541578"/>
          </a:xfrm>
          <a:prstGeom prst="rect">
            <a:avLst/>
          </a:prstGeom>
        </p:spPr>
      </p:pic>
      <p:pic>
        <p:nvPicPr>
          <p:cNvPr id="37" name="Picture 36">
            <a:extLst>
              <a:ext uri="{FF2B5EF4-FFF2-40B4-BE49-F238E27FC236}">
                <a16:creationId xmlns:a16="http://schemas.microsoft.com/office/drawing/2014/main" id="{ED706844-C403-477B-3171-57AAE300D9D4}"/>
              </a:ext>
            </a:extLst>
          </p:cNvPr>
          <p:cNvPicPr>
            <a:picLocks noChangeAspect="1"/>
          </p:cNvPicPr>
          <p:nvPr/>
        </p:nvPicPr>
        <p:blipFill>
          <a:blip r:embed="rId9"/>
          <a:stretch>
            <a:fillRect/>
          </a:stretch>
        </p:blipFill>
        <p:spPr>
          <a:xfrm>
            <a:off x="8421843" y="4178666"/>
            <a:ext cx="3583520" cy="2693310"/>
          </a:xfrm>
          <a:prstGeom prst="rect">
            <a:avLst/>
          </a:prstGeom>
        </p:spPr>
      </p:pic>
      <p:sp>
        <p:nvSpPr>
          <p:cNvPr id="38" name="TextBox 37">
            <a:extLst>
              <a:ext uri="{FF2B5EF4-FFF2-40B4-BE49-F238E27FC236}">
                <a16:creationId xmlns:a16="http://schemas.microsoft.com/office/drawing/2014/main" id="{3DDE3990-C08B-F650-844A-1754395757CB}"/>
              </a:ext>
            </a:extLst>
          </p:cNvPr>
          <p:cNvSpPr txBox="1"/>
          <p:nvPr/>
        </p:nvSpPr>
        <p:spPr>
          <a:xfrm>
            <a:off x="5769305" y="3565833"/>
            <a:ext cx="5684640" cy="738664"/>
          </a:xfrm>
          <a:prstGeom prst="rect">
            <a:avLst/>
          </a:prstGeom>
          <a:noFill/>
        </p:spPr>
        <p:txBody>
          <a:bodyPr wrap="square" rtlCol="0">
            <a:spAutoFit/>
          </a:bodyPr>
          <a:lstStyle/>
          <a:p>
            <a:pPr algn="ctr"/>
            <a:r>
              <a:rPr lang="en-US" sz="1400" i="1" dirty="0"/>
              <a:t>Movie above: </a:t>
            </a:r>
            <a:r>
              <a:rPr lang="en-US" sz="1400" dirty="0"/>
              <a:t>monolithic FOM (left), monolithic 50 mode ROM (middle) and 4 overlapping 50 mode subdomain all-ROM coupled (right) pressure solutions</a:t>
            </a:r>
          </a:p>
        </p:txBody>
      </p:sp>
      <p:sp>
        <p:nvSpPr>
          <p:cNvPr id="39" name="TextBox 38">
            <a:extLst>
              <a:ext uri="{FF2B5EF4-FFF2-40B4-BE49-F238E27FC236}">
                <a16:creationId xmlns:a16="http://schemas.microsoft.com/office/drawing/2014/main" id="{4A5F707A-C6CC-EFCC-18CE-FACF23327AD7}"/>
              </a:ext>
            </a:extLst>
          </p:cNvPr>
          <p:cNvSpPr txBox="1"/>
          <p:nvPr/>
        </p:nvSpPr>
        <p:spPr>
          <a:xfrm>
            <a:off x="179232" y="4217892"/>
            <a:ext cx="4615406" cy="830997"/>
          </a:xfrm>
          <a:prstGeom prst="rect">
            <a:avLst/>
          </a:prstGeom>
          <a:solidFill>
            <a:srgbClr val="FEFDD7"/>
          </a:solidFill>
        </p:spPr>
        <p:txBody>
          <a:bodyPr wrap="square" rtlCol="0">
            <a:spAutoFit/>
          </a:bodyPr>
          <a:lstStyle/>
          <a:p>
            <a:pPr algn="ctr"/>
            <a:r>
              <a:rPr lang="en-US" sz="1600" dirty="0"/>
              <a:t>DD and Schwarz coupling of ROMs </a:t>
            </a:r>
            <a:r>
              <a:rPr lang="en-US" sz="1600" b="1" dirty="0"/>
              <a:t>stabilizes</a:t>
            </a:r>
            <a:r>
              <a:rPr lang="en-US" sz="1600" dirty="0"/>
              <a:t> the solution!  Coupled ROM has </a:t>
            </a:r>
            <a:r>
              <a:rPr lang="en-US" sz="1600" b="1" dirty="0"/>
              <a:t>comparable CPU time </a:t>
            </a:r>
            <a:r>
              <a:rPr lang="en-US" sz="1600" dirty="0"/>
              <a:t>to monolithic ROM with additive Schwarz.</a:t>
            </a:r>
          </a:p>
        </p:txBody>
      </p:sp>
      <p:sp>
        <p:nvSpPr>
          <p:cNvPr id="40" name="TextBox 39">
            <a:extLst>
              <a:ext uri="{FF2B5EF4-FFF2-40B4-BE49-F238E27FC236}">
                <a16:creationId xmlns:a16="http://schemas.microsoft.com/office/drawing/2014/main" id="{A172FE1E-3FC8-798B-0B36-4D60C32E8A79}"/>
              </a:ext>
            </a:extLst>
          </p:cNvPr>
          <p:cNvSpPr txBox="1"/>
          <p:nvPr/>
        </p:nvSpPr>
        <p:spPr>
          <a:xfrm>
            <a:off x="274649" y="5139913"/>
            <a:ext cx="4707476" cy="1384995"/>
          </a:xfrm>
          <a:prstGeom prst="rect">
            <a:avLst/>
          </a:prstGeom>
          <a:noFill/>
        </p:spPr>
        <p:txBody>
          <a:bodyPr wrap="square" rtlCol="0">
            <a:spAutoFit/>
          </a:bodyPr>
          <a:lstStyle/>
          <a:p>
            <a:pPr marL="285750" indent="-285750">
              <a:buFont typeface="Arial" panose="020B0604020202020204" pitchFamily="34" charset="0"/>
              <a:buChar char="•"/>
            </a:pPr>
            <a:r>
              <a:rPr lang="en-US" sz="1600" b="1" dirty="0"/>
              <a:t>Hyper-reduction</a:t>
            </a:r>
            <a:r>
              <a:rPr lang="en-US" sz="1600" dirty="0"/>
              <a:t> is needed to achieve true </a:t>
            </a:r>
            <a:r>
              <a:rPr lang="en-US" sz="1600" b="1" dirty="0"/>
              <a:t>cost savings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dirty="0"/>
              <a:t>Suite of test cases (e.g., shallow water equations) available via </a:t>
            </a:r>
            <a:r>
              <a:rPr lang="en-US" sz="1600" b="1" dirty="0" err="1"/>
              <a:t>Pressio</a:t>
            </a:r>
            <a:r>
              <a:rPr lang="en-US" sz="1600" b="1" dirty="0"/>
              <a:t> demo-apps </a:t>
            </a:r>
            <a:r>
              <a:rPr lang="en-US" sz="1600" dirty="0"/>
              <a:t>open-source implementation*!</a:t>
            </a:r>
          </a:p>
        </p:txBody>
      </p:sp>
      <p:sp>
        <p:nvSpPr>
          <p:cNvPr id="3" name="TextBox 2">
            <a:extLst>
              <a:ext uri="{FF2B5EF4-FFF2-40B4-BE49-F238E27FC236}">
                <a16:creationId xmlns:a16="http://schemas.microsoft.com/office/drawing/2014/main" id="{155A021E-F760-6E58-1EAA-C793B836751E}"/>
              </a:ext>
            </a:extLst>
          </p:cNvPr>
          <p:cNvSpPr txBox="1"/>
          <p:nvPr/>
        </p:nvSpPr>
        <p:spPr>
          <a:xfrm>
            <a:off x="635708" y="775669"/>
            <a:ext cx="9772153" cy="369332"/>
          </a:xfrm>
          <a:prstGeom prst="rect">
            <a:avLst/>
          </a:prstGeom>
          <a:noFill/>
        </p:spPr>
        <p:txBody>
          <a:bodyPr wrap="square" rtlCol="0">
            <a:spAutoFit/>
          </a:bodyPr>
          <a:lstStyle/>
          <a:p>
            <a:r>
              <a:rPr lang="en-US" b="1" dirty="0">
                <a:solidFill>
                  <a:srgbClr val="0070C0"/>
                </a:solidFill>
              </a:rPr>
              <a:t>Model Problem 3: </a:t>
            </a:r>
            <a:r>
              <a:rPr lang="en-US" dirty="0"/>
              <a:t>Riemann problem for 2D Euler equations</a:t>
            </a:r>
          </a:p>
        </p:txBody>
      </p:sp>
      <p:pic>
        <p:nvPicPr>
          <p:cNvPr id="42" name="Picture 41">
            <a:extLst>
              <a:ext uri="{FF2B5EF4-FFF2-40B4-BE49-F238E27FC236}">
                <a16:creationId xmlns:a16="http://schemas.microsoft.com/office/drawing/2014/main" id="{58310AF9-E488-1D98-F837-052821D3BFFC}"/>
              </a:ext>
            </a:extLst>
          </p:cNvPr>
          <p:cNvPicPr>
            <a:picLocks noChangeAspect="1"/>
          </p:cNvPicPr>
          <p:nvPr/>
        </p:nvPicPr>
        <p:blipFill>
          <a:blip r:embed="rId10"/>
          <a:stretch>
            <a:fillRect/>
          </a:stretch>
        </p:blipFill>
        <p:spPr>
          <a:xfrm>
            <a:off x="9242693" y="399768"/>
            <a:ext cx="2373315" cy="550609"/>
          </a:xfrm>
          <a:prstGeom prst="rect">
            <a:avLst/>
          </a:prstGeom>
        </p:spPr>
      </p:pic>
      <p:sp>
        <p:nvSpPr>
          <p:cNvPr id="44" name="TextBox 43">
            <a:extLst>
              <a:ext uri="{FF2B5EF4-FFF2-40B4-BE49-F238E27FC236}">
                <a16:creationId xmlns:a16="http://schemas.microsoft.com/office/drawing/2014/main" id="{9E30ED2D-BF4D-838D-D33C-5837A0CE98FC}"/>
              </a:ext>
            </a:extLst>
          </p:cNvPr>
          <p:cNvSpPr txBox="1"/>
          <p:nvPr/>
        </p:nvSpPr>
        <p:spPr>
          <a:xfrm>
            <a:off x="426706" y="6524908"/>
            <a:ext cx="6094674" cy="276999"/>
          </a:xfrm>
          <a:prstGeom prst="rect">
            <a:avLst/>
          </a:prstGeom>
          <a:noFill/>
        </p:spPr>
        <p:txBody>
          <a:bodyPr wrap="square">
            <a:spAutoFit/>
          </a:bodyPr>
          <a:lstStyle/>
          <a:p>
            <a:r>
              <a:rPr lang="en-US" sz="1200" dirty="0"/>
              <a:t> * </a:t>
            </a:r>
            <a:r>
              <a:rPr lang="en-US" sz="1200" dirty="0">
                <a:hlinkClick r:id="rId11"/>
              </a:rPr>
              <a:t>https://github.com/Pressio/pressio-demoapps</a:t>
            </a:r>
            <a:r>
              <a:rPr lang="en-US" sz="1200" dirty="0"/>
              <a:t> </a:t>
            </a:r>
          </a:p>
        </p:txBody>
      </p:sp>
      <p:sp>
        <p:nvSpPr>
          <p:cNvPr id="2" name="TextBox 1">
            <a:extLst>
              <a:ext uri="{FF2B5EF4-FFF2-40B4-BE49-F238E27FC236}">
                <a16:creationId xmlns:a16="http://schemas.microsoft.com/office/drawing/2014/main" id="{1474F6BB-142F-93D3-E9E5-E6F72A495E2F}"/>
              </a:ext>
            </a:extLst>
          </p:cNvPr>
          <p:cNvSpPr txBox="1"/>
          <p:nvPr/>
        </p:nvSpPr>
        <p:spPr>
          <a:xfrm>
            <a:off x="8060742" y="2255988"/>
            <a:ext cx="1465038" cy="369332"/>
          </a:xfrm>
          <a:prstGeom prst="rect">
            <a:avLst/>
          </a:prstGeom>
          <a:noFill/>
        </p:spPr>
        <p:txBody>
          <a:bodyPr wrap="square" rtlCol="0">
            <a:spAutoFit/>
          </a:bodyPr>
          <a:lstStyle/>
          <a:p>
            <a:r>
              <a:rPr lang="en-US" dirty="0">
                <a:solidFill>
                  <a:srgbClr val="FF0000"/>
                </a:solidFill>
              </a:rPr>
              <a:t>Blow up!</a:t>
            </a:r>
          </a:p>
        </p:txBody>
      </p:sp>
    </p:spTree>
    <p:extLst>
      <p:ext uri="{BB962C8B-B14F-4D97-AF65-F5344CB8AC3E}">
        <p14:creationId xmlns:p14="http://schemas.microsoft.com/office/powerpoint/2010/main" val="201044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7"/>
                </p:tgtEl>
              </p:cMediaNode>
            </p:video>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16</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Lagrange multiplier-based partitioned coupling formulation</a:t>
            </a:r>
            <a:endParaRPr lang="en-US" sz="2400" dirty="0"/>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16</a:t>
            </a:fld>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4AAC8AD-D35F-40F8-BB1F-56BE30EF0682}"/>
                  </a:ext>
                </a:extLst>
              </p:cNvPr>
              <p:cNvSpPr txBox="1"/>
              <p:nvPr/>
            </p:nvSpPr>
            <p:spPr>
              <a:xfrm>
                <a:off x="64951" y="1029227"/>
                <a:ext cx="11412070" cy="369332"/>
              </a:xfrm>
              <a:prstGeom prst="rect">
                <a:avLst/>
              </a:prstGeom>
              <a:noFill/>
            </p:spPr>
            <p:txBody>
              <a:bodyPr wrap="square" rtlCol="0">
                <a:spAutoFit/>
              </a:bodyPr>
              <a:lstStyle/>
              <a:p>
                <a:r>
                  <a:rPr lang="en-US" b="1" dirty="0">
                    <a:solidFill>
                      <a:srgbClr val="0070C0"/>
                    </a:solidFill>
                  </a:rPr>
                  <a:t>Model problem: </a:t>
                </a:r>
                <a:r>
                  <a:rPr lang="en-US" dirty="0">
                    <a:solidFill>
                      <a:schemeClr val="tx1"/>
                    </a:solidFill>
                  </a:rPr>
                  <a:t>time-dependent </a:t>
                </a:r>
                <a:r>
                  <a:rPr lang="en-US" b="1" dirty="0">
                    <a:solidFill>
                      <a:schemeClr val="tx1"/>
                    </a:solidFill>
                  </a:rPr>
                  <a:t>advection-diffusion</a:t>
                </a:r>
                <a:r>
                  <a:rPr lang="en-US" dirty="0">
                    <a:solidFill>
                      <a:schemeClr val="tx1"/>
                    </a:solidFill>
                  </a:rPr>
                  <a:t> problem on </a:t>
                </a:r>
                <a14:m>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𝛺</m:t>
                    </m:r>
                    <m:r>
                      <a:rPr lang="en-US" b="0" i="1" smtClean="0">
                        <a:solidFill>
                          <a:schemeClr val="tx1"/>
                        </a:solidFill>
                        <a:latin typeface="Cambria Math" panose="02040503050406030204" pitchFamily="18" charset="0"/>
                        <a:ea typeface="Cambria Math" panose="02040503050406030204" pitchFamily="18" charset="0"/>
                      </a:rPr>
                      <m:t>=</m:t>
                    </m:r>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𝛺</m:t>
                        </m:r>
                      </m:e>
                      <m:sub>
                        <m:r>
                          <a:rPr lang="en-US" b="0" i="1" smtClean="0">
                            <a:solidFill>
                              <a:schemeClr val="tx1"/>
                            </a:solidFill>
                            <a:latin typeface="Cambria Math" panose="02040503050406030204" pitchFamily="18" charset="0"/>
                            <a:ea typeface="Cambria Math" panose="02040503050406030204" pitchFamily="18" charset="0"/>
                          </a:rPr>
                          <m:t>1</m:t>
                        </m:r>
                      </m:sub>
                    </m:sSub>
                    <m:r>
                      <a:rPr lang="en-US" b="0" i="1" smtClean="0">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ea typeface="Cambria Math" panose="02040503050406030204" pitchFamily="18" charset="0"/>
                          </a:rPr>
                        </m:ctrlPr>
                      </m:sSubPr>
                      <m:e>
                        <m:r>
                          <a:rPr lang="en-US" b="0" i="1">
                            <a:solidFill>
                              <a:schemeClr val="tx1"/>
                            </a:solidFill>
                            <a:latin typeface="Cambria Math" panose="02040503050406030204" pitchFamily="18" charset="0"/>
                            <a:ea typeface="Cambria Math" panose="02040503050406030204" pitchFamily="18" charset="0"/>
                          </a:rPr>
                          <m:t>𝛺</m:t>
                        </m:r>
                      </m:e>
                      <m:sub>
                        <m:r>
                          <a:rPr lang="en-US" b="0" i="1" smtClean="0">
                            <a:solidFill>
                              <a:schemeClr val="tx1"/>
                            </a:solidFill>
                            <a:latin typeface="Cambria Math" panose="02040503050406030204" pitchFamily="18" charset="0"/>
                            <a:ea typeface="Cambria Math" panose="02040503050406030204" pitchFamily="18" charset="0"/>
                          </a:rPr>
                          <m:t>2</m:t>
                        </m:r>
                      </m:sub>
                    </m:sSub>
                    <m:r>
                      <a:rPr lang="en-US" b="0" i="0" smtClean="0">
                        <a:solidFill>
                          <a:schemeClr val="tx1"/>
                        </a:solidFill>
                        <a:latin typeface="Cambria Math" panose="02040503050406030204" pitchFamily="18" charset="0"/>
                        <a:ea typeface="Cambria Math" panose="02040503050406030204" pitchFamily="18" charset="0"/>
                      </a:rPr>
                      <m:t> </m:t>
                    </m:r>
                  </m:oMath>
                </a14:m>
                <a:r>
                  <a:rPr lang="en-US" dirty="0">
                    <a:solidFill>
                      <a:schemeClr val="tx1"/>
                    </a:solidFill>
                  </a:rPr>
                  <a:t>with </a:t>
                </a:r>
                <a14:m>
                  <m:oMath xmlns:m="http://schemas.openxmlformats.org/officeDocument/2006/math">
                    <m:sSub>
                      <m:sSubPr>
                        <m:ctrlPr>
                          <a:rPr lang="en-US" i="1">
                            <a:solidFill>
                              <a:schemeClr val="tx1"/>
                            </a:solidFill>
                            <a:latin typeface="Cambria Math" panose="02040503050406030204" pitchFamily="18" charset="0"/>
                            <a:ea typeface="Cambria Math" panose="02040503050406030204" pitchFamily="18" charset="0"/>
                          </a:rPr>
                        </m:ctrlPr>
                      </m:sSubPr>
                      <m:e>
                        <m:r>
                          <a:rPr lang="en-US" b="0" i="1">
                            <a:solidFill>
                              <a:schemeClr val="tx1"/>
                            </a:solidFill>
                            <a:latin typeface="Cambria Math" panose="02040503050406030204" pitchFamily="18" charset="0"/>
                            <a:ea typeface="Cambria Math" panose="02040503050406030204" pitchFamily="18" charset="0"/>
                          </a:rPr>
                          <m:t>𝛺</m:t>
                        </m:r>
                      </m:e>
                      <m:sub>
                        <m:r>
                          <a:rPr lang="en-US" b="0" i="1">
                            <a:solidFill>
                              <a:schemeClr val="tx1"/>
                            </a:solidFill>
                            <a:latin typeface="Cambria Math" panose="02040503050406030204" pitchFamily="18" charset="0"/>
                            <a:ea typeface="Cambria Math" panose="02040503050406030204" pitchFamily="18" charset="0"/>
                          </a:rPr>
                          <m:t>1</m:t>
                        </m:r>
                      </m:sub>
                    </m:sSub>
                    <m:r>
                      <a:rPr lang="en-US" b="0" i="1" smtClean="0">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ea typeface="Cambria Math" panose="02040503050406030204" pitchFamily="18" charset="0"/>
                          </a:rPr>
                        </m:ctrlPr>
                      </m:sSubPr>
                      <m:e>
                        <m:r>
                          <a:rPr lang="en-US" b="0" i="1">
                            <a:solidFill>
                              <a:schemeClr val="tx1"/>
                            </a:solidFill>
                            <a:latin typeface="Cambria Math" panose="02040503050406030204" pitchFamily="18" charset="0"/>
                            <a:ea typeface="Cambria Math" panose="02040503050406030204" pitchFamily="18" charset="0"/>
                          </a:rPr>
                          <m:t>𝛺</m:t>
                        </m:r>
                      </m:e>
                      <m:sub>
                        <m:r>
                          <a:rPr lang="en-US" b="0" i="1">
                            <a:solidFill>
                              <a:schemeClr val="tx1"/>
                            </a:solidFill>
                            <a:latin typeface="Cambria Math" panose="02040503050406030204" pitchFamily="18" charset="0"/>
                            <a:ea typeface="Cambria Math" panose="02040503050406030204" pitchFamily="18" charset="0"/>
                          </a:rPr>
                          <m:t>2</m:t>
                        </m:r>
                      </m:sub>
                    </m:sSub>
                    <m:r>
                      <a:rPr lang="en-US" b="0" i="1" smtClean="0">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rPr>
                  <a:t> </a:t>
                </a:r>
                <a:endParaRPr lang="en-US" dirty="0">
                  <a:solidFill>
                    <a:srgbClr val="0070C0"/>
                  </a:solidFill>
                </a:endParaRPr>
              </a:p>
            </p:txBody>
          </p:sp>
        </mc:Choice>
        <mc:Fallback xmlns="">
          <p:sp>
            <p:nvSpPr>
              <p:cNvPr id="2" name="TextBox 1">
                <a:extLst>
                  <a:ext uri="{FF2B5EF4-FFF2-40B4-BE49-F238E27FC236}">
                    <a16:creationId xmlns:a16="http://schemas.microsoft.com/office/drawing/2014/main" id="{44AAC8AD-D35F-40F8-BB1F-56BE30EF0682}"/>
                  </a:ext>
                </a:extLst>
              </p:cNvPr>
              <p:cNvSpPr txBox="1">
                <a:spLocks noRot="1" noChangeAspect="1" noMove="1" noResize="1" noEditPoints="1" noAdjustHandles="1" noChangeArrowheads="1" noChangeShapeType="1" noTextEdit="1"/>
              </p:cNvSpPr>
              <p:nvPr/>
            </p:nvSpPr>
            <p:spPr>
              <a:xfrm>
                <a:off x="64951" y="1029227"/>
                <a:ext cx="11412070" cy="369332"/>
              </a:xfrm>
              <a:prstGeom prst="rect">
                <a:avLst/>
              </a:prstGeom>
              <a:blipFill>
                <a:blip r:embed="rId3"/>
                <a:stretch>
                  <a:fillRect l="-481" t="-1166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C438240-2E04-41B2-9A6D-B4CA541FA988}"/>
                  </a:ext>
                </a:extLst>
              </p:cNvPr>
              <p:cNvSpPr txBox="1"/>
              <p:nvPr/>
            </p:nvSpPr>
            <p:spPr>
              <a:xfrm>
                <a:off x="1600611" y="1642454"/>
                <a:ext cx="3810000" cy="935513"/>
              </a:xfrm>
              <a:prstGeom prst="rect">
                <a:avLst/>
              </a:prstGeom>
              <a:noFill/>
              <a:ln w="19050">
                <a:solidFill>
                  <a:schemeClr val="tx1"/>
                </a:solidFill>
              </a:ln>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𝑐</m:t>
                            </m:r>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𝑖</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𝑖</m:t>
                            </m:r>
                          </m:sub>
                        </m:sSub>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𝑖</m:t>
                        </m:r>
                      </m:sub>
                    </m:sSub>
                  </m:oMath>
                </a14:m>
                <a:r>
                  <a:rPr lang="en-US" dirty="0"/>
                  <a:t>,  in    </a:t>
                </a:r>
                <a14:m>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rPr>
                          <m:t>𝑖</m:t>
                        </m:r>
                      </m:sub>
                    </m:sSub>
                    <m:r>
                      <a:rPr lang="en-US"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𝑇</m:t>
                        </m:r>
                      </m:e>
                    </m:d>
                  </m:oMath>
                </a14:m>
                <a:endParaRPr lang="en-US" b="0" dirty="0">
                  <a:ea typeface="Cambria Math" panose="02040503050406030204" pitchFamily="18" charset="0"/>
                </a:endParaRPr>
              </a:p>
              <a:p>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𝑔</m:t>
                        </m:r>
                      </m:e>
                      <m:sub>
                        <m:r>
                          <a:rPr lang="en-US" i="1">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oMath>
                </a14:m>
                <a:r>
                  <a:rPr lang="en-US" dirty="0"/>
                  <a:t>                   on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r>
                          <m:rPr>
                            <m:sty m:val="p"/>
                          </m:rPr>
                          <a:rPr lang="el-GR" i="1" smtClean="0">
                            <a:latin typeface="Cambria Math" panose="02040503050406030204" pitchFamily="18" charset="0"/>
                            <a:ea typeface="Cambria Math" panose="02040503050406030204" pitchFamily="18" charset="0"/>
                          </a:rPr>
                          <m:t>Γ</m:t>
                        </m:r>
                      </m:e>
                      <m:sub>
                        <m:r>
                          <a:rPr lang="en-US" i="1">
                            <a:latin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𝑇</m:t>
                        </m:r>
                      </m:e>
                    </m:d>
                  </m:oMath>
                </a14:m>
                <a:endParaRPr lang="en-US" dirty="0">
                  <a:ea typeface="Cambria Math" panose="02040503050406030204" pitchFamily="18" charset="0"/>
                </a:endParaRPr>
              </a:p>
              <a:p>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𝑖</m:t>
                        </m:r>
                      </m:sub>
                    </m:sSub>
                    <m:d>
                      <m:dPr>
                        <m:ctrlPr>
                          <a:rPr lang="en-US" b="0"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𝒙</m:t>
                        </m:r>
                        <m:r>
                          <a:rPr lang="en-US" b="0" i="1" smtClean="0">
                            <a:latin typeface="Cambria Math" panose="02040503050406030204" pitchFamily="18" charset="0"/>
                            <a:ea typeface="Cambria Math" panose="02040503050406030204" pitchFamily="18" charset="0"/>
                          </a:rPr>
                          <m:t>,0</m:t>
                        </m:r>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i="1">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,0</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e>
                    </m:d>
                    <m:r>
                      <a:rPr lang="en-US" b="0" i="1" smtClean="0">
                        <a:latin typeface="Cambria Math" panose="02040503050406030204" pitchFamily="18" charset="0"/>
                        <a:ea typeface="Cambria Math" panose="02040503050406030204" pitchFamily="18" charset="0"/>
                      </a:rPr>
                      <m:t>,   </m:t>
                    </m:r>
                  </m:oMath>
                </a14:m>
                <a:r>
                  <a:rPr lang="en-US" dirty="0"/>
                  <a:t>    in </a:t>
                </a:r>
                <a14:m>
                  <m:oMath xmlns:m="http://schemas.openxmlformats.org/officeDocument/2006/math">
                    <m:r>
                      <a:rPr lang="en-US" b="0" i="0" smtClean="0">
                        <a:latin typeface="Cambria Math" panose="02040503050406030204" pitchFamily="18" charset="0"/>
                      </a:rPr>
                      <m:t>    </m:t>
                    </m:r>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endParaRPr lang="en-US" dirty="0"/>
              </a:p>
            </p:txBody>
          </p:sp>
        </mc:Choice>
        <mc:Fallback xmlns="">
          <p:sp>
            <p:nvSpPr>
              <p:cNvPr id="3" name="TextBox 2">
                <a:extLst>
                  <a:ext uri="{FF2B5EF4-FFF2-40B4-BE49-F238E27FC236}">
                    <a16:creationId xmlns:a16="http://schemas.microsoft.com/office/drawing/2014/main" id="{6C438240-2E04-41B2-9A6D-B4CA541FA988}"/>
                  </a:ext>
                </a:extLst>
              </p:cNvPr>
              <p:cNvSpPr txBox="1">
                <a:spLocks noRot="1" noChangeAspect="1" noMove="1" noResize="1" noEditPoints="1" noAdjustHandles="1" noChangeArrowheads="1" noChangeShapeType="1" noTextEdit="1"/>
              </p:cNvSpPr>
              <p:nvPr/>
            </p:nvSpPr>
            <p:spPr>
              <a:xfrm>
                <a:off x="1600611" y="1642454"/>
                <a:ext cx="3810000" cy="935513"/>
              </a:xfrm>
              <a:prstGeom prst="rect">
                <a:avLst/>
              </a:prstGeom>
              <a:blipFill>
                <a:blip r:embed="rId4"/>
                <a:stretch>
                  <a:fillRect t="-3185" b="-5732"/>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C53D6D2-EEA9-4DD1-B170-3AA962176B9D}"/>
                  </a:ext>
                </a:extLst>
              </p:cNvPr>
              <p:cNvSpPr txBox="1"/>
              <p:nvPr/>
            </p:nvSpPr>
            <p:spPr>
              <a:xfrm>
                <a:off x="484348" y="2736810"/>
                <a:ext cx="6798504" cy="2031325"/>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1,2</m:t>
                        </m:r>
                      </m:e>
                    </m:d>
                  </m:oMath>
                </a14:m>
                <a:endParaRPr lang="en-US" b="0" i="1" dirty="0">
                  <a:latin typeface="Cambria Math" panose="02040503050406030204" pitchFamily="18" charset="0"/>
                  <a:ea typeface="Cambria Math" panose="02040503050406030204" pitchFamily="18" charset="0"/>
                </a:endParaRPr>
              </a:p>
              <a:p>
                <a:pPr marL="285750" indent="-285750">
                  <a:buFont typeface="Arial" panose="020B0604020202020204" pitchFamily="34" charset="0"/>
                  <a:buChar char="•"/>
                </a:pPr>
                <a:endParaRPr lang="en-US" sz="200" b="0" i="1" dirty="0">
                  <a:latin typeface="Cambria Math" panose="02040503050406030204" pitchFamily="18" charset="0"/>
                  <a:ea typeface="Cambria Math" panose="02040503050406030204" pitchFamily="18" charset="0"/>
                </a:endParaRPr>
              </a:p>
              <a:p>
                <a:pPr marL="285750" indent="-285750">
                  <a:buFont typeface="Arial" panose="020B0604020202020204" pitchFamily="34" charset="0"/>
                  <a:buChar char="•"/>
                </a:pP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𝑖</m:t>
                        </m:r>
                      </m:sub>
                    </m:sSub>
                  </m:oMath>
                </a14:m>
                <a:r>
                  <a:rPr lang="en-US" dirty="0"/>
                  <a:t>: unknown scalar solution field</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𝑖</m:t>
                        </m:r>
                      </m:sub>
                    </m:sSub>
                  </m:oMath>
                </a14:m>
                <a:r>
                  <a:rPr lang="en-US" dirty="0"/>
                  <a:t>: body force,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𝑔</m:t>
                        </m:r>
                      </m:e>
                      <m:sub>
                        <m:r>
                          <a:rPr lang="en-US" i="1">
                            <a:latin typeface="Cambria Math" panose="02040503050406030204" pitchFamily="18" charset="0"/>
                            <a:ea typeface="Cambria Math" panose="02040503050406030204" pitchFamily="18" charset="0"/>
                          </a:rPr>
                          <m:t>𝑖</m:t>
                        </m:r>
                      </m:sub>
                    </m:sSub>
                  </m:oMath>
                </a14:m>
                <a:r>
                  <a:rPr lang="en-US" dirty="0"/>
                  <a:t>: boundary data on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rPr>
                          <m:t>𝑖</m:t>
                        </m:r>
                      </m:sub>
                    </m:sSub>
                  </m:oMath>
                </a14:m>
                <a:endParaRPr lang="en-US"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𝑖</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𝑖</m:t>
                            </m:r>
                          </m:sub>
                        </m:sSub>
                      </m:e>
                    </m:d>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𝜅</m:t>
                        </m:r>
                      </m:e>
                      <m:sub>
                        <m:r>
                          <a:rPr lang="en-US" b="0" i="1" smtClean="0">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i="1">
                            <a:latin typeface="Cambria Math" panose="02040503050406030204" pitchFamily="18" charset="0"/>
                            <a:ea typeface="Cambria Math" panose="02040503050406030204" pitchFamily="18" charset="0"/>
                          </a:rPr>
                          <m:t>𝑖</m:t>
                        </m:r>
                      </m:sub>
                    </m:sSub>
                    <m:r>
                      <a:rPr lang="en-US" b="0" i="0"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𝒖</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i="1">
                            <a:latin typeface="Cambria Math" panose="02040503050406030204" pitchFamily="18" charset="0"/>
                            <a:ea typeface="Cambria Math" panose="02040503050406030204" pitchFamily="18" charset="0"/>
                          </a:rPr>
                          <m:t>𝑖</m:t>
                        </m:r>
                      </m:sub>
                    </m:sSub>
                  </m:oMath>
                </a14:m>
                <a:r>
                  <a:rPr lang="en-US" dirty="0"/>
                  <a:t>: total flux function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𝜅</m:t>
                        </m:r>
                      </m:e>
                      <m:sub>
                        <m:r>
                          <a:rPr lang="en-US" b="0" i="1" smtClean="0">
                            <a:latin typeface="Cambria Math" panose="02040503050406030204" pitchFamily="18" charset="0"/>
                            <a:ea typeface="Cambria Math" panose="02040503050406030204" pitchFamily="18" charset="0"/>
                          </a:rPr>
                          <m:t>𝑖</m:t>
                        </m:r>
                      </m:sub>
                    </m:sSub>
                  </m:oMath>
                </a14:m>
                <a:r>
                  <a:rPr lang="en-US" dirty="0"/>
                  <a:t>: non-negative diffusion coefficient</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14:m>
                  <m:oMath xmlns:m="http://schemas.openxmlformats.org/officeDocument/2006/math">
                    <m:r>
                      <a:rPr lang="en-US" b="1" i="1" dirty="0" smtClean="0">
                        <a:latin typeface="Cambria Math" panose="02040503050406030204" pitchFamily="18" charset="0"/>
                      </a:rPr>
                      <m:t>𝒖</m:t>
                    </m:r>
                  </m:oMath>
                </a14:m>
                <a:r>
                  <a:rPr lang="en-US" dirty="0"/>
                  <a:t>: given advection velocity field</a:t>
                </a:r>
              </a:p>
            </p:txBody>
          </p:sp>
        </mc:Choice>
        <mc:Fallback xmlns="">
          <p:sp>
            <p:nvSpPr>
              <p:cNvPr id="6" name="TextBox 5">
                <a:extLst>
                  <a:ext uri="{FF2B5EF4-FFF2-40B4-BE49-F238E27FC236}">
                    <a16:creationId xmlns:a16="http://schemas.microsoft.com/office/drawing/2014/main" id="{AC53D6D2-EEA9-4DD1-B170-3AA962176B9D}"/>
                  </a:ext>
                </a:extLst>
              </p:cNvPr>
              <p:cNvSpPr txBox="1">
                <a:spLocks noRot="1" noChangeAspect="1" noMove="1" noResize="1" noEditPoints="1" noAdjustHandles="1" noChangeArrowheads="1" noChangeShapeType="1" noTextEdit="1"/>
              </p:cNvSpPr>
              <p:nvPr/>
            </p:nvSpPr>
            <p:spPr>
              <a:xfrm>
                <a:off x="484348" y="2736810"/>
                <a:ext cx="6798504" cy="2031325"/>
              </a:xfrm>
              <a:prstGeom prst="rect">
                <a:avLst/>
              </a:prstGeom>
              <a:blipFill>
                <a:blip r:embed="rId5"/>
                <a:stretch>
                  <a:fillRect l="-538" t="-601" b="-3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F2063F-2BB0-46DF-AD98-103CEC9C4149}"/>
                  </a:ext>
                </a:extLst>
              </p:cNvPr>
              <p:cNvSpPr txBox="1"/>
              <p:nvPr/>
            </p:nvSpPr>
            <p:spPr>
              <a:xfrm>
                <a:off x="64951" y="4917029"/>
                <a:ext cx="8633011" cy="369332"/>
              </a:xfrm>
              <a:prstGeom prst="rect">
                <a:avLst/>
              </a:prstGeom>
              <a:noFill/>
            </p:spPr>
            <p:txBody>
              <a:bodyPr wrap="square" rtlCol="0">
                <a:spAutoFit/>
              </a:bodyPr>
              <a:lstStyle/>
              <a:p>
                <a:r>
                  <a:rPr lang="en-US" b="1" dirty="0">
                    <a:solidFill>
                      <a:srgbClr val="0070C0"/>
                    </a:solidFill>
                  </a:rPr>
                  <a:t>Compatibility conditions: </a:t>
                </a:r>
                <a:r>
                  <a:rPr lang="en-US" dirty="0">
                    <a:solidFill>
                      <a:schemeClr val="tx1"/>
                    </a:solidFill>
                  </a:rPr>
                  <a:t>on interface </a:t>
                </a:r>
                <a14:m>
                  <m:oMath xmlns:m="http://schemas.openxmlformats.org/officeDocument/2006/math">
                    <m:r>
                      <a:rPr lang="el-GR" b="0" i="1" smtClean="0">
                        <a:solidFill>
                          <a:schemeClr val="tx1"/>
                        </a:solidFill>
                        <a:latin typeface="Cambria Math" panose="02040503050406030204" pitchFamily="18" charset="0"/>
                        <a:ea typeface="Cambria Math" panose="02040503050406030204" pitchFamily="18" charset="0"/>
                      </a:rPr>
                      <m:t>𝛤</m:t>
                    </m:r>
                    <m:r>
                      <a:rPr lang="en-US" b="0" i="1" smtClean="0">
                        <a:solidFill>
                          <a:schemeClr val="tx1"/>
                        </a:solidFill>
                        <a:latin typeface="Cambria Math" panose="02040503050406030204" pitchFamily="18" charset="0"/>
                        <a:ea typeface="Cambria Math" panose="02040503050406030204" pitchFamily="18" charset="0"/>
                      </a:rPr>
                      <m:t>×</m:t>
                    </m:r>
                    <m:d>
                      <m:dPr>
                        <m:begChr m:val="["/>
                        <m:endChr m:val="]"/>
                        <m:ctrlPr>
                          <a:rPr lang="en-US" i="1">
                            <a:solidFill>
                              <a:schemeClr val="tx1"/>
                            </a:solidFill>
                            <a:latin typeface="Cambria Math" panose="02040503050406030204" pitchFamily="18" charset="0"/>
                            <a:ea typeface="Cambria Math" panose="02040503050406030204" pitchFamily="18" charset="0"/>
                          </a:rPr>
                        </m:ctrlPr>
                      </m:dPr>
                      <m:e>
                        <m:r>
                          <a:rPr lang="en-US" b="0" i="1">
                            <a:solidFill>
                              <a:schemeClr val="tx1"/>
                            </a:solidFill>
                            <a:latin typeface="Cambria Math" panose="02040503050406030204" pitchFamily="18" charset="0"/>
                            <a:ea typeface="Cambria Math" panose="02040503050406030204" pitchFamily="18" charset="0"/>
                          </a:rPr>
                          <m:t>0,</m:t>
                        </m:r>
                        <m:r>
                          <a:rPr lang="en-US" b="0" i="1">
                            <a:solidFill>
                              <a:schemeClr val="tx1"/>
                            </a:solidFill>
                            <a:latin typeface="Cambria Math" panose="02040503050406030204" pitchFamily="18" charset="0"/>
                            <a:ea typeface="Cambria Math" panose="02040503050406030204" pitchFamily="18" charset="0"/>
                          </a:rPr>
                          <m:t>𝑇</m:t>
                        </m:r>
                      </m:e>
                    </m:d>
                  </m:oMath>
                </a14:m>
                <a:endParaRPr lang="en-US" dirty="0">
                  <a:solidFill>
                    <a:srgbClr val="0070C0"/>
                  </a:solidFill>
                </a:endParaRPr>
              </a:p>
            </p:txBody>
          </p:sp>
        </mc:Choice>
        <mc:Fallback xmlns="">
          <p:sp>
            <p:nvSpPr>
              <p:cNvPr id="8" name="TextBox 7">
                <a:extLst>
                  <a:ext uri="{FF2B5EF4-FFF2-40B4-BE49-F238E27FC236}">
                    <a16:creationId xmlns:a16="http://schemas.microsoft.com/office/drawing/2014/main" id="{80F2063F-2BB0-46DF-AD98-103CEC9C4149}"/>
                  </a:ext>
                </a:extLst>
              </p:cNvPr>
              <p:cNvSpPr txBox="1">
                <a:spLocks noRot="1" noChangeAspect="1" noMove="1" noResize="1" noEditPoints="1" noAdjustHandles="1" noChangeArrowheads="1" noChangeShapeType="1" noTextEdit="1"/>
              </p:cNvSpPr>
              <p:nvPr/>
            </p:nvSpPr>
            <p:spPr>
              <a:xfrm>
                <a:off x="64951" y="4917029"/>
                <a:ext cx="8633011" cy="369332"/>
              </a:xfrm>
              <a:prstGeom prst="rect">
                <a:avLst/>
              </a:prstGeom>
              <a:blipFill>
                <a:blip r:embed="rId6"/>
                <a:stretch>
                  <a:fillRect l="-636" t="-11667" b="-25000"/>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B4032283-4E2C-4065-A9E8-4E16C27D681D}"/>
              </a:ext>
            </a:extLst>
          </p:cNvPr>
          <p:cNvGrpSpPr/>
          <p:nvPr/>
        </p:nvGrpSpPr>
        <p:grpSpPr>
          <a:xfrm>
            <a:off x="7773223" y="1796737"/>
            <a:ext cx="3478454" cy="3056614"/>
            <a:chOff x="7704848" y="1156950"/>
            <a:chExt cx="3478454" cy="3056614"/>
          </a:xfrm>
        </p:grpSpPr>
        <p:pic>
          <p:nvPicPr>
            <p:cNvPr id="14" name="Picture 13">
              <a:extLst>
                <a:ext uri="{FF2B5EF4-FFF2-40B4-BE49-F238E27FC236}">
                  <a16:creationId xmlns:a16="http://schemas.microsoft.com/office/drawing/2014/main" id="{222C526F-B711-45C1-ADF1-E4C1EDC957FB}"/>
                </a:ext>
              </a:extLst>
            </p:cNvPr>
            <p:cNvPicPr>
              <a:picLocks noChangeAspect="1"/>
            </p:cNvPicPr>
            <p:nvPr/>
          </p:nvPicPr>
          <p:blipFill>
            <a:blip r:embed="rId7"/>
            <a:stretch>
              <a:fillRect/>
            </a:stretch>
          </p:blipFill>
          <p:spPr>
            <a:xfrm>
              <a:off x="7704848" y="1156950"/>
              <a:ext cx="3348634" cy="305661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F5BD38A-B95E-4E10-B784-454234FE6AF0}"/>
                    </a:ext>
                  </a:extLst>
                </p:cNvPr>
                <p:cNvSpPr txBox="1"/>
                <p:nvPr/>
              </p:nvSpPr>
              <p:spPr>
                <a:xfrm>
                  <a:off x="8830235" y="2994212"/>
                  <a:ext cx="3280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rPr>
                              <m:t>1</m:t>
                            </m:r>
                          </m:sub>
                        </m:sSub>
                      </m:oMath>
                    </m:oMathPara>
                  </a14:m>
                  <a:endParaRPr lang="en-US" dirty="0"/>
                </a:p>
              </p:txBody>
            </p:sp>
          </mc:Choice>
          <mc:Fallback xmlns="">
            <p:sp>
              <p:nvSpPr>
                <p:cNvPr id="15" name="TextBox 14">
                  <a:extLst>
                    <a:ext uri="{FF2B5EF4-FFF2-40B4-BE49-F238E27FC236}">
                      <a16:creationId xmlns:a16="http://schemas.microsoft.com/office/drawing/2014/main" id="{6F5BD38A-B95E-4E10-B784-454234FE6AF0}"/>
                    </a:ext>
                  </a:extLst>
                </p:cNvPr>
                <p:cNvSpPr txBox="1">
                  <a:spLocks noRot="1" noChangeAspect="1" noMove="1" noResize="1" noEditPoints="1" noAdjustHandles="1" noChangeArrowheads="1" noChangeShapeType="1" noTextEdit="1"/>
                </p:cNvSpPr>
                <p:nvPr/>
              </p:nvSpPr>
              <p:spPr>
                <a:xfrm>
                  <a:off x="8830235" y="2994212"/>
                  <a:ext cx="328039" cy="276999"/>
                </a:xfrm>
                <a:prstGeom prst="rect">
                  <a:avLst/>
                </a:prstGeom>
                <a:blipFill>
                  <a:blip r:embed="rId8"/>
                  <a:stretch>
                    <a:fillRect l="-14815" r="-3704"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5736D0A-E151-4D89-B1AE-648DFEAD41E7}"/>
                    </a:ext>
                  </a:extLst>
                </p:cNvPr>
                <p:cNvSpPr txBox="1"/>
                <p:nvPr/>
              </p:nvSpPr>
              <p:spPr>
                <a:xfrm>
                  <a:off x="9941858" y="1673310"/>
                  <a:ext cx="333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rPr>
                              <m:t>2</m:t>
                            </m:r>
                          </m:sub>
                        </m:sSub>
                      </m:oMath>
                    </m:oMathPara>
                  </a14:m>
                  <a:endParaRPr lang="en-US" dirty="0"/>
                </a:p>
              </p:txBody>
            </p:sp>
          </mc:Choice>
          <mc:Fallback xmlns="">
            <p:sp>
              <p:nvSpPr>
                <p:cNvPr id="22" name="TextBox 21">
                  <a:extLst>
                    <a:ext uri="{FF2B5EF4-FFF2-40B4-BE49-F238E27FC236}">
                      <a16:creationId xmlns:a16="http://schemas.microsoft.com/office/drawing/2014/main" id="{D5736D0A-E151-4D89-B1AE-648DFEAD41E7}"/>
                    </a:ext>
                  </a:extLst>
                </p:cNvPr>
                <p:cNvSpPr txBox="1">
                  <a:spLocks noRot="1" noChangeAspect="1" noMove="1" noResize="1" noEditPoints="1" noAdjustHandles="1" noChangeArrowheads="1" noChangeShapeType="1" noTextEdit="1"/>
                </p:cNvSpPr>
                <p:nvPr/>
              </p:nvSpPr>
              <p:spPr>
                <a:xfrm>
                  <a:off x="9941858" y="1673310"/>
                  <a:ext cx="333360" cy="276999"/>
                </a:xfrm>
                <a:prstGeom prst="rect">
                  <a:avLst/>
                </a:prstGeom>
                <a:blipFill>
                  <a:blip r:embed="rId9"/>
                  <a:stretch>
                    <a:fillRect l="-12727" r="-5455"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F1B1102-65F2-48D3-8F85-68DBFC6E79C3}"/>
                    </a:ext>
                  </a:extLst>
                </p:cNvPr>
                <p:cNvSpPr txBox="1"/>
                <p:nvPr/>
              </p:nvSpPr>
              <p:spPr>
                <a:xfrm>
                  <a:off x="8502196" y="2342359"/>
                  <a:ext cx="2691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rPr>
                              <m:t>1</m:t>
                            </m:r>
                          </m:sub>
                        </m:sSub>
                      </m:oMath>
                    </m:oMathPara>
                  </a14:m>
                  <a:endParaRPr lang="en-US" dirty="0"/>
                </a:p>
              </p:txBody>
            </p:sp>
          </mc:Choice>
          <mc:Fallback xmlns="">
            <p:sp>
              <p:nvSpPr>
                <p:cNvPr id="23" name="TextBox 22">
                  <a:extLst>
                    <a:ext uri="{FF2B5EF4-FFF2-40B4-BE49-F238E27FC236}">
                      <a16:creationId xmlns:a16="http://schemas.microsoft.com/office/drawing/2014/main" id="{3F1B1102-65F2-48D3-8F85-68DBFC6E79C3}"/>
                    </a:ext>
                  </a:extLst>
                </p:cNvPr>
                <p:cNvSpPr txBox="1">
                  <a:spLocks noRot="1" noChangeAspect="1" noMove="1" noResize="1" noEditPoints="1" noAdjustHandles="1" noChangeArrowheads="1" noChangeShapeType="1" noTextEdit="1"/>
                </p:cNvSpPr>
                <p:nvPr/>
              </p:nvSpPr>
              <p:spPr>
                <a:xfrm>
                  <a:off x="8502196" y="2342359"/>
                  <a:ext cx="269113" cy="276999"/>
                </a:xfrm>
                <a:prstGeom prst="rect">
                  <a:avLst/>
                </a:prstGeom>
                <a:blipFill>
                  <a:blip r:embed="rId10"/>
                  <a:stretch>
                    <a:fillRect l="-18182" r="-4545"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8052A67-792E-4C41-A724-306E54B3F8B2}"/>
                    </a:ext>
                  </a:extLst>
                </p:cNvPr>
                <p:cNvSpPr txBox="1"/>
                <p:nvPr/>
              </p:nvSpPr>
              <p:spPr>
                <a:xfrm>
                  <a:off x="10908868" y="2217760"/>
                  <a:ext cx="2744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b="0" i="1" smtClean="0">
                                <a:latin typeface="Cambria Math" panose="02040503050406030204" pitchFamily="18" charset="0"/>
                              </a:rPr>
                              <m:t>2</m:t>
                            </m:r>
                          </m:sub>
                        </m:sSub>
                      </m:oMath>
                    </m:oMathPara>
                  </a14:m>
                  <a:endParaRPr lang="en-US" dirty="0"/>
                </a:p>
              </p:txBody>
            </p:sp>
          </mc:Choice>
          <mc:Fallback xmlns="">
            <p:sp>
              <p:nvSpPr>
                <p:cNvPr id="25" name="TextBox 24">
                  <a:extLst>
                    <a:ext uri="{FF2B5EF4-FFF2-40B4-BE49-F238E27FC236}">
                      <a16:creationId xmlns:a16="http://schemas.microsoft.com/office/drawing/2014/main" id="{88052A67-792E-4C41-A724-306E54B3F8B2}"/>
                    </a:ext>
                  </a:extLst>
                </p:cNvPr>
                <p:cNvSpPr txBox="1">
                  <a:spLocks noRot="1" noChangeAspect="1" noMove="1" noResize="1" noEditPoints="1" noAdjustHandles="1" noChangeArrowheads="1" noChangeShapeType="1" noTextEdit="1"/>
                </p:cNvSpPr>
                <p:nvPr/>
              </p:nvSpPr>
              <p:spPr>
                <a:xfrm>
                  <a:off x="10908868" y="2217760"/>
                  <a:ext cx="274434" cy="276999"/>
                </a:xfrm>
                <a:prstGeom prst="rect">
                  <a:avLst/>
                </a:prstGeom>
                <a:blipFill>
                  <a:blip r:embed="rId11"/>
                  <a:stretch>
                    <a:fillRect l="-17778" r="-4444" b="-1777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24A4863-6C6C-4D64-9B06-1607BD01D2BE}"/>
                  </a:ext>
                </a:extLst>
              </p:cNvPr>
              <p:cNvSpPr txBox="1"/>
              <p:nvPr/>
            </p:nvSpPr>
            <p:spPr>
              <a:xfrm>
                <a:off x="6857998" y="3011406"/>
                <a:ext cx="6096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Γ</m:t>
                      </m:r>
                    </m:oMath>
                  </m:oMathPara>
                </a14:m>
                <a:endParaRPr lang="en-US" dirty="0"/>
              </a:p>
            </p:txBody>
          </p:sp>
        </mc:Choice>
        <mc:Fallback xmlns="">
          <p:sp>
            <p:nvSpPr>
              <p:cNvPr id="26" name="TextBox 25">
                <a:extLst>
                  <a:ext uri="{FF2B5EF4-FFF2-40B4-BE49-F238E27FC236}">
                    <a16:creationId xmlns:a16="http://schemas.microsoft.com/office/drawing/2014/main" id="{F24A4863-6C6C-4D64-9B06-1607BD01D2BE}"/>
                  </a:ext>
                </a:extLst>
              </p:cNvPr>
              <p:cNvSpPr txBox="1">
                <a:spLocks noRot="1" noChangeAspect="1" noMove="1" noResize="1" noEditPoints="1" noAdjustHandles="1" noChangeArrowheads="1" noChangeShapeType="1" noTextEdit="1"/>
              </p:cNvSpPr>
              <p:nvPr/>
            </p:nvSpPr>
            <p:spPr>
              <a:xfrm>
                <a:off x="6857998" y="3011406"/>
                <a:ext cx="6096000"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B78D011-4EA0-419F-8E79-C4E533E1C648}"/>
                  </a:ext>
                </a:extLst>
              </p:cNvPr>
              <p:cNvSpPr txBox="1"/>
              <p:nvPr/>
            </p:nvSpPr>
            <p:spPr>
              <a:xfrm>
                <a:off x="352075" y="5285083"/>
                <a:ext cx="7862047" cy="1169551"/>
              </a:xfrm>
              <a:prstGeom prst="rect">
                <a:avLst/>
              </a:prstGeom>
              <a:noFill/>
            </p:spPr>
            <p:txBody>
              <a:bodyPr wrap="square" rtlCol="0">
                <a:spAutoFit/>
              </a:bodyPr>
              <a:lstStyle/>
              <a:p>
                <a:pPr marL="285750" indent="-285750">
                  <a:buFont typeface="Arial" panose="020B0604020202020204" pitchFamily="34" charset="0"/>
                  <a:buChar char="•"/>
                </a:pPr>
                <a:r>
                  <a:rPr lang="en-US" b="1" i="1" dirty="0"/>
                  <a:t>Continuity of states</a:t>
                </a:r>
                <a:r>
                  <a:rPr lang="en-US" dirty="0"/>
                  <a: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1</m:t>
                        </m:r>
                      </m:sub>
                    </m:sSub>
                    <m:d>
                      <m:dPr>
                        <m:ctrlPr>
                          <a:rPr lang="en-US" b="0"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2</m:t>
                        </m:r>
                      </m:sub>
                    </m:sSub>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𝒙</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=0</m:t>
                    </m:r>
                  </m:oMath>
                </a14:m>
                <a:endParaRPr lang="en-US"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i="1" dirty="0"/>
                  <a:t>Continuity of total flux</a:t>
                </a:r>
                <a:r>
                  <a:rPr lang="en-US" dirty="0"/>
                  <a: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1</m:t>
                        </m:r>
                      </m:sub>
                    </m:sSub>
                    <m:d>
                      <m:dPr>
                        <m:ctrlPr>
                          <a:rPr lang="en-US" b="0"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sSub>
                      <m:sSubPr>
                        <m:ctrlPr>
                          <a:rPr lang="en-US" i="1" dirty="0" smtClean="0">
                            <a:latin typeface="Cambria Math" panose="02040503050406030204" pitchFamily="18" charset="0"/>
                          </a:rPr>
                        </m:ctrlPr>
                      </m:sSubPr>
                      <m:e>
                        <m:r>
                          <a:rPr lang="en-US" b="1" i="1" dirty="0" smtClean="0">
                            <a:latin typeface="Cambria Math" panose="02040503050406030204" pitchFamily="18" charset="0"/>
                          </a:rPr>
                          <m:t>𝒏</m:t>
                        </m:r>
                      </m:e>
                      <m:sub>
                        <m:r>
                          <m:rPr>
                            <m:sty m:val="p"/>
                          </m:rPr>
                          <a:rPr lang="el-GR" i="1">
                            <a:latin typeface="Cambria Math" panose="02040503050406030204" pitchFamily="18" charset="0"/>
                            <a:ea typeface="Cambria Math" panose="02040503050406030204" pitchFamily="18" charset="0"/>
                          </a:rPr>
                          <m:t>Γ</m:t>
                        </m:r>
                        <m:r>
                          <m:rPr>
                            <m:nor/>
                          </m:rPr>
                          <a:rPr lang="en-US" dirty="0"/>
                          <m:t> </m:t>
                        </m:r>
                      </m:sub>
                    </m:sSub>
                    <m:r>
                      <a:rPr lang="en-US" b="0" i="1" dirty="0"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𝐹</m:t>
                        </m:r>
                      </m:e>
                      <m:sub>
                        <m:r>
                          <a:rPr lang="en-US" i="1">
                            <a:latin typeface="Cambria Math" panose="02040503050406030204" pitchFamily="18" charset="0"/>
                            <a:ea typeface="Cambria Math" panose="02040503050406030204" pitchFamily="18" charset="0"/>
                          </a:rPr>
                          <m:t>1</m:t>
                        </m:r>
                      </m:sub>
                    </m:sSub>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𝒙</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b="1" i="1" dirty="0">
                            <a:latin typeface="Cambria Math" panose="02040503050406030204" pitchFamily="18" charset="0"/>
                          </a:rPr>
                          <m:t>𝒏</m:t>
                        </m:r>
                      </m:e>
                      <m:sub>
                        <m:r>
                          <m:rPr>
                            <m:sty m:val="p"/>
                          </m:rPr>
                          <a:rPr lang="el-GR" i="1">
                            <a:latin typeface="Cambria Math" panose="02040503050406030204" pitchFamily="18" charset="0"/>
                            <a:ea typeface="Cambria Math" panose="02040503050406030204" pitchFamily="18" charset="0"/>
                          </a:rPr>
                          <m:t>Γ</m:t>
                        </m:r>
                        <m:r>
                          <m:rPr>
                            <m:nor/>
                          </m:rPr>
                          <a:rPr lang="en-US" dirty="0"/>
                          <m:t> </m:t>
                        </m:r>
                      </m:sub>
                    </m:sSub>
                  </m:oMath>
                </a14:m>
                <a:endParaRPr lang="en-US"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oMath>
                </a14:m>
                <a:r>
                  <a:rPr lang="en-US" i="1" dirty="0"/>
                  <a:t>Imposed weakly using Lagrange multiplier (LM) </a:t>
                </a: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r>
                  <a:rPr lang="en-US" i="1" dirty="0"/>
                  <a:t> </a:t>
                </a:r>
              </a:p>
              <a:p>
                <a:pPr marL="742950" lvl="1" indent="-285750">
                  <a:buFont typeface="Wingdings" panose="05000000000000000000" pitchFamily="2" charset="2"/>
                  <a:buChar char="Ø"/>
                </a:pPr>
                <a:endParaRPr lang="en-US" sz="400" i="1" dirty="0"/>
              </a:p>
            </p:txBody>
          </p:sp>
        </mc:Choice>
        <mc:Fallback xmlns="">
          <p:sp>
            <p:nvSpPr>
              <p:cNvPr id="17" name="TextBox 16">
                <a:extLst>
                  <a:ext uri="{FF2B5EF4-FFF2-40B4-BE49-F238E27FC236}">
                    <a16:creationId xmlns:a16="http://schemas.microsoft.com/office/drawing/2014/main" id="{CB78D011-4EA0-419F-8E79-C4E533E1C648}"/>
                  </a:ext>
                </a:extLst>
              </p:cNvPr>
              <p:cNvSpPr txBox="1">
                <a:spLocks noRot="1" noChangeAspect="1" noMove="1" noResize="1" noEditPoints="1" noAdjustHandles="1" noChangeArrowheads="1" noChangeShapeType="1" noTextEdit="1"/>
              </p:cNvSpPr>
              <p:nvPr/>
            </p:nvSpPr>
            <p:spPr>
              <a:xfrm>
                <a:off x="352075" y="5285083"/>
                <a:ext cx="7862047" cy="1169551"/>
              </a:xfrm>
              <a:prstGeom prst="rect">
                <a:avLst/>
              </a:prstGeom>
              <a:blipFill>
                <a:blip r:embed="rId13"/>
                <a:stretch>
                  <a:fillRect l="-543" t="-3646"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C0B613D-053B-4660-898C-2A7DE5D61385}"/>
                  </a:ext>
                </a:extLst>
              </p:cNvPr>
              <p:cNvSpPr txBox="1"/>
              <p:nvPr/>
            </p:nvSpPr>
            <p:spPr>
              <a:xfrm>
                <a:off x="7545911" y="4903290"/>
                <a:ext cx="3774141" cy="584775"/>
              </a:xfrm>
              <a:prstGeom prst="rect">
                <a:avLst/>
              </a:prstGeom>
              <a:noFill/>
            </p:spPr>
            <p:txBody>
              <a:bodyPr wrap="square" rtlCol="0">
                <a:spAutoFit/>
              </a:bodyPr>
              <a:lstStyle/>
              <a:p>
                <a:pPr algn="ctr"/>
                <a:r>
                  <a:rPr lang="en-US" sz="1600" i="1" dirty="0">
                    <a:solidFill>
                      <a:schemeClr val="tx1"/>
                    </a:solidFill>
                  </a:rPr>
                  <a:t>Figure 4: </a:t>
                </a:r>
                <a:r>
                  <a:rPr lang="en-US" sz="1600" dirty="0">
                    <a:solidFill>
                      <a:schemeClr val="tx1"/>
                    </a:solidFill>
                  </a:rPr>
                  <a:t>example non-overlapping DD of </a:t>
                </a:r>
                <a14:m>
                  <m:oMath xmlns:m="http://schemas.openxmlformats.org/officeDocument/2006/math">
                    <m:r>
                      <a:rPr lang="en-US" sz="1600" b="0" i="1" smtClean="0">
                        <a:solidFill>
                          <a:schemeClr val="tx1"/>
                        </a:solidFill>
                        <a:latin typeface="Cambria Math" panose="02040503050406030204" pitchFamily="18" charset="0"/>
                        <a:ea typeface="Cambria Math" panose="02040503050406030204" pitchFamily="18" charset="0"/>
                      </a:rPr>
                      <m:t>𝛺</m:t>
                    </m:r>
                    <m:r>
                      <a:rPr lang="en-US" sz="1600" b="0" i="1" smtClean="0">
                        <a:solidFill>
                          <a:schemeClr val="tx1"/>
                        </a:solidFill>
                        <a:latin typeface="Cambria Math" panose="02040503050406030204" pitchFamily="18" charset="0"/>
                        <a:ea typeface="Cambria Math" panose="02040503050406030204" pitchFamily="18" charset="0"/>
                      </a:rPr>
                      <m:t>=</m:t>
                    </m:r>
                    <m:sSub>
                      <m:sSubPr>
                        <m:ctrlPr>
                          <a:rPr lang="en-US" sz="1600" i="1" smtClean="0">
                            <a:solidFill>
                              <a:schemeClr val="tx1"/>
                            </a:solidFill>
                            <a:latin typeface="Cambria Math" panose="02040503050406030204" pitchFamily="18" charset="0"/>
                            <a:ea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𝛺</m:t>
                        </m:r>
                      </m:e>
                      <m:sub>
                        <m:r>
                          <a:rPr lang="en-US" sz="1600" b="0" i="1" smtClean="0">
                            <a:solidFill>
                              <a:schemeClr val="tx1"/>
                            </a:solidFill>
                            <a:latin typeface="Cambria Math" panose="02040503050406030204" pitchFamily="18" charset="0"/>
                            <a:ea typeface="Cambria Math" panose="02040503050406030204" pitchFamily="18" charset="0"/>
                          </a:rPr>
                          <m:t>1</m:t>
                        </m:r>
                      </m:sub>
                    </m:sSub>
                    <m:r>
                      <a:rPr lang="en-US" sz="1600" b="0" i="1" smtClean="0">
                        <a:solidFill>
                          <a:schemeClr val="tx1"/>
                        </a:solidFill>
                        <a:latin typeface="Cambria Math" panose="02040503050406030204" pitchFamily="18" charset="0"/>
                        <a:ea typeface="Cambria Math" panose="02040503050406030204" pitchFamily="18" charset="0"/>
                      </a:rPr>
                      <m:t>∪</m:t>
                    </m:r>
                  </m:oMath>
                </a14:m>
                <a:r>
                  <a:rPr lang="en-US" sz="1600" dirty="0">
                    <a:solidFill>
                      <a:schemeClr val="tx1"/>
                    </a:solidFill>
                  </a:rPr>
                  <a:t> </a:t>
                </a:r>
                <a14:m>
                  <m:oMath xmlns:m="http://schemas.openxmlformats.org/officeDocument/2006/math">
                    <m:sSub>
                      <m:sSubPr>
                        <m:ctrlPr>
                          <a:rPr lang="en-US" sz="1600" i="1">
                            <a:solidFill>
                              <a:schemeClr val="tx1"/>
                            </a:solidFill>
                            <a:latin typeface="Cambria Math" panose="02040503050406030204" pitchFamily="18" charset="0"/>
                            <a:ea typeface="Cambria Math" panose="02040503050406030204" pitchFamily="18" charset="0"/>
                          </a:rPr>
                        </m:ctrlPr>
                      </m:sSubPr>
                      <m:e>
                        <m:r>
                          <a:rPr lang="en-US" sz="1600" b="0" i="1">
                            <a:solidFill>
                              <a:schemeClr val="tx1"/>
                            </a:solidFill>
                            <a:latin typeface="Cambria Math" panose="02040503050406030204" pitchFamily="18" charset="0"/>
                            <a:ea typeface="Cambria Math" panose="02040503050406030204" pitchFamily="18" charset="0"/>
                          </a:rPr>
                          <m:t>𝛺</m:t>
                        </m:r>
                      </m:e>
                      <m:sub>
                        <m:r>
                          <a:rPr lang="en-US" sz="1600" b="0" i="1" smtClean="0">
                            <a:solidFill>
                              <a:schemeClr val="tx1"/>
                            </a:solidFill>
                            <a:latin typeface="Cambria Math" panose="02040503050406030204" pitchFamily="18" charset="0"/>
                            <a:ea typeface="Cambria Math" panose="02040503050406030204" pitchFamily="18" charset="0"/>
                          </a:rPr>
                          <m:t>2</m:t>
                        </m:r>
                      </m:sub>
                    </m:sSub>
                  </m:oMath>
                </a14:m>
                <a:r>
                  <a:rPr lang="en-US" sz="1600" dirty="0">
                    <a:solidFill>
                      <a:schemeClr val="tx1"/>
                    </a:solidFill>
                  </a:rPr>
                  <a:t> </a:t>
                </a:r>
              </a:p>
            </p:txBody>
          </p:sp>
        </mc:Choice>
        <mc:Fallback xmlns="">
          <p:sp>
            <p:nvSpPr>
              <p:cNvPr id="27" name="TextBox 26">
                <a:extLst>
                  <a:ext uri="{FF2B5EF4-FFF2-40B4-BE49-F238E27FC236}">
                    <a16:creationId xmlns:a16="http://schemas.microsoft.com/office/drawing/2014/main" id="{BC0B613D-053B-4660-898C-2A7DE5D61385}"/>
                  </a:ext>
                </a:extLst>
              </p:cNvPr>
              <p:cNvSpPr txBox="1">
                <a:spLocks noRot="1" noChangeAspect="1" noMove="1" noResize="1" noEditPoints="1" noAdjustHandles="1" noChangeArrowheads="1" noChangeShapeType="1" noTextEdit="1"/>
              </p:cNvSpPr>
              <p:nvPr/>
            </p:nvSpPr>
            <p:spPr>
              <a:xfrm>
                <a:off x="7545911" y="4903290"/>
                <a:ext cx="3774141" cy="584775"/>
              </a:xfrm>
              <a:prstGeom prst="rect">
                <a:avLst/>
              </a:prstGeom>
              <a:blipFill>
                <a:blip r:embed="rId14"/>
                <a:stretch>
                  <a:fillRect t="-4167" r="-1292" b="-11458"/>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F4C1933-18B1-4D65-8E20-9BBCCAD2FBB1}"/>
              </a:ext>
            </a:extLst>
          </p:cNvPr>
          <p:cNvSpPr txBox="1"/>
          <p:nvPr/>
        </p:nvSpPr>
        <p:spPr>
          <a:xfrm>
            <a:off x="5663657" y="1809716"/>
            <a:ext cx="941294"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216751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17</a:t>
            </a:fld>
            <a:endParaRPr lang="en-US" dirty="0"/>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17</a:t>
            </a:fld>
            <a:endParaRPr lang="en-US" dirty="0"/>
          </a:p>
        </p:txBody>
      </p:sp>
      <p:sp>
        <p:nvSpPr>
          <p:cNvPr id="9" name="TextBox 8">
            <a:extLst>
              <a:ext uri="{FF2B5EF4-FFF2-40B4-BE49-F238E27FC236}">
                <a16:creationId xmlns:a16="http://schemas.microsoft.com/office/drawing/2014/main" id="{09CAD9DF-0F2F-462E-ADBE-11018964787F}"/>
              </a:ext>
            </a:extLst>
          </p:cNvPr>
          <p:cNvSpPr txBox="1"/>
          <p:nvPr/>
        </p:nvSpPr>
        <p:spPr>
          <a:xfrm>
            <a:off x="120845" y="922568"/>
            <a:ext cx="11071411" cy="646331"/>
          </a:xfrm>
          <a:prstGeom prst="rect">
            <a:avLst/>
          </a:prstGeom>
          <a:noFill/>
        </p:spPr>
        <p:txBody>
          <a:bodyPr wrap="square" rtlCol="0">
            <a:spAutoFit/>
          </a:bodyPr>
          <a:lstStyle/>
          <a:p>
            <a:r>
              <a:rPr lang="en-US" b="1" dirty="0">
                <a:solidFill>
                  <a:srgbClr val="0070C0"/>
                </a:solidFill>
              </a:rPr>
              <a:t>Hybrid semi-discrete coupled formulation: </a:t>
            </a:r>
            <a:r>
              <a:rPr lang="en-US" dirty="0"/>
              <a:t>obtained by differentiating interface conditions in time and discretizing hybrid problem using FEM in space</a:t>
            </a:r>
            <a:endParaRPr lang="en-US" b="1"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DA73FC3-D6DD-42DD-87B0-28A4D5BD31AE}"/>
                  </a:ext>
                </a:extLst>
              </p:cNvPr>
              <p:cNvSpPr txBox="1"/>
              <p:nvPr/>
            </p:nvSpPr>
            <p:spPr>
              <a:xfrm>
                <a:off x="2158643" y="1706279"/>
                <a:ext cx="4206921" cy="891719"/>
              </a:xfrm>
              <a:prstGeom prst="rect">
                <a:avLst/>
              </a:prstGeom>
              <a:noFill/>
            </p:spPr>
            <p:txBody>
              <a:bodyPr wrap="none" lIns="0" tIns="0" rIns="0" bIns="0" rtlCol="0">
                <a:spAutoFit/>
              </a:bodyPr>
              <a:lstStyle/>
              <a:p>
                <a14:m>
                  <m:oMath xmlns:m="http://schemas.openxmlformats.org/officeDocument/2006/math">
                    <m:d>
                      <m:dPr>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a:rPr lang="en-US" b="1" i="1" smtClean="0">
                                      <a:latin typeface="Cambria Math" panose="02040503050406030204" pitchFamily="18" charset="0"/>
                                    </a:rPr>
                                    <m:t>𝑴</m:t>
                                  </m:r>
                                </m:e>
                                <m:sub>
                                  <m:r>
                                    <a:rPr lang="en-US" b="0" i="1" smtClean="0">
                                      <a:latin typeface="Cambria Math" panose="02040503050406030204" pitchFamily="18" charset="0"/>
                                    </a:rPr>
                                    <m:t>1</m:t>
                                  </m:r>
                                </m:sub>
                              </m:sSub>
                            </m:e>
                            <m:e>
                              <m:r>
                                <a:rPr lang="en-US" b="1" i="1" smtClean="0">
                                  <a:latin typeface="Cambria Math" panose="02040503050406030204" pitchFamily="18" charset="0"/>
                                </a:rPr>
                                <m:t>𝟎</m:t>
                              </m:r>
                            </m:e>
                            <m:e>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𝑮</m:t>
                                  </m:r>
                                </m:e>
                                <m:sub>
                                  <m:r>
                                    <a:rPr lang="en-US" b="0" i="1" smtClean="0">
                                      <a:latin typeface="Cambria Math" panose="02040503050406030204" pitchFamily="18" charset="0"/>
                                    </a:rPr>
                                    <m:t>1</m:t>
                                  </m:r>
                                </m:sub>
                                <m:sup>
                                  <m:r>
                                    <a:rPr lang="en-US" b="0" i="1" smtClean="0">
                                      <a:latin typeface="Cambria Math" panose="02040503050406030204" pitchFamily="18" charset="0"/>
                                    </a:rPr>
                                    <m:t>𝑇</m:t>
                                  </m:r>
                                </m:sup>
                              </m:sSubSup>
                            </m:e>
                          </m:mr>
                          <m:mr>
                            <m:e>
                              <m:r>
                                <a:rPr lang="en-US" b="1" i="1" smtClean="0">
                                  <a:latin typeface="Cambria Math" panose="02040503050406030204" pitchFamily="18" charset="0"/>
                                </a:rPr>
                                <m:t>𝟎</m:t>
                              </m:r>
                            </m:e>
                            <m:e>
                              <m:sSub>
                                <m:sSubPr>
                                  <m:ctrlPr>
                                    <a:rPr lang="en-US" i="1">
                                      <a:latin typeface="Cambria Math" panose="02040503050406030204" pitchFamily="18" charset="0"/>
                                    </a:rPr>
                                  </m:ctrlPr>
                                </m:sSubPr>
                                <m:e>
                                  <m:r>
                                    <a:rPr lang="en-US" b="1" i="1">
                                      <a:latin typeface="Cambria Math" panose="02040503050406030204" pitchFamily="18" charset="0"/>
                                    </a:rPr>
                                    <m:t>𝑴</m:t>
                                  </m:r>
                                </m:e>
                                <m:sub>
                                  <m:r>
                                    <a:rPr lang="en-US" b="0" i="1" smtClean="0">
                                      <a:latin typeface="Cambria Math" panose="02040503050406030204" pitchFamily="18" charset="0"/>
                                    </a:rPr>
                                    <m:t>2</m:t>
                                  </m:r>
                                </m:sub>
                              </m:sSub>
                            </m:e>
                            <m:e>
                              <m:sSubSup>
                                <m:sSubSupPr>
                                  <m:ctrlPr>
                                    <a:rPr lang="en-US" i="1">
                                      <a:latin typeface="Cambria Math" panose="02040503050406030204" pitchFamily="18" charset="0"/>
                                    </a:rPr>
                                  </m:ctrlPr>
                                </m:sSubSupPr>
                                <m:e>
                                  <m:r>
                                    <a:rPr lang="en-US" b="0" i="1" smtClean="0">
                                      <a:latin typeface="Cambria Math" panose="02040503050406030204" pitchFamily="18" charset="0"/>
                                    </a:rPr>
                                    <m:t>−</m:t>
                                  </m:r>
                                  <m:r>
                                    <a:rPr lang="en-US" b="1" i="1">
                                      <a:latin typeface="Cambria Math" panose="02040503050406030204" pitchFamily="18" charset="0"/>
                                    </a:rPr>
                                    <m:t>𝑮</m:t>
                                  </m:r>
                                </m:e>
                                <m:sub>
                                  <m:r>
                                    <a:rPr lang="en-US" b="0" i="1" smtClean="0">
                                      <a:latin typeface="Cambria Math" panose="02040503050406030204" pitchFamily="18" charset="0"/>
                                    </a:rPr>
                                    <m:t>2</m:t>
                                  </m:r>
                                </m:sub>
                                <m:sup>
                                  <m:r>
                                    <a:rPr lang="en-US" i="1">
                                      <a:latin typeface="Cambria Math" panose="02040503050406030204" pitchFamily="18" charset="0"/>
                                    </a:rPr>
                                    <m:t>𝑇</m:t>
                                  </m:r>
                                </m:sup>
                              </m:sSubSup>
                            </m:e>
                          </m:mr>
                          <m:mr>
                            <m:e>
                              <m:sSub>
                                <m:sSubPr>
                                  <m:ctrlPr>
                                    <a:rPr lang="en-US" i="1">
                                      <a:latin typeface="Cambria Math" panose="02040503050406030204" pitchFamily="18" charset="0"/>
                                    </a:rPr>
                                  </m:ctrlPr>
                                </m:sSubPr>
                                <m:e>
                                  <m:r>
                                    <a:rPr lang="en-US" b="1" i="1" smtClean="0">
                                      <a:latin typeface="Cambria Math" panose="02040503050406030204" pitchFamily="18" charset="0"/>
                                    </a:rPr>
                                    <m:t>𝑮</m:t>
                                  </m:r>
                                </m:e>
                                <m:sub>
                                  <m:r>
                                    <a:rPr lang="en-US" i="1">
                                      <a:latin typeface="Cambria Math" panose="02040503050406030204" pitchFamily="18" charset="0"/>
                                    </a:rPr>
                                    <m:t>1</m:t>
                                  </m:r>
                                </m:sub>
                              </m:sSub>
                            </m:e>
                            <m:e>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𝑮</m:t>
                                  </m:r>
                                </m:e>
                                <m:sub>
                                  <m:r>
                                    <a:rPr lang="en-US" b="0" i="1" smtClean="0">
                                      <a:latin typeface="Cambria Math" panose="02040503050406030204" pitchFamily="18" charset="0"/>
                                    </a:rPr>
                                    <m:t>2</m:t>
                                  </m:r>
                                </m:sub>
                              </m:sSub>
                            </m:e>
                            <m:e>
                              <m:r>
                                <a:rPr lang="en-US" b="1" i="1" smtClean="0">
                                  <a:latin typeface="Cambria Math" panose="02040503050406030204" pitchFamily="18" charset="0"/>
                                </a:rPr>
                                <m:t>𝟎</m:t>
                              </m:r>
                            </m:e>
                          </m:mr>
                        </m:m>
                      </m:e>
                    </m:d>
                  </m:oMath>
                </a14:m>
                <a:r>
                  <a:rPr lang="en-US" dirty="0"/>
                  <a:t> </a:t>
                </a:r>
                <a14:m>
                  <m:oMath xmlns:m="http://schemas.openxmlformats.org/officeDocument/2006/math">
                    <m:d>
                      <m:dPr>
                        <m:ctrlPr>
                          <a:rPr lang="en-US" i="1" dirty="0" smtClean="0">
                            <a:latin typeface="Cambria Math" panose="02040503050406030204" pitchFamily="18" charset="0"/>
                          </a:rPr>
                        </m:ctrlPr>
                      </m:dPr>
                      <m:e>
                        <m:m>
                          <m:mPr>
                            <m:mcs>
                              <m:mc>
                                <m:mcPr>
                                  <m:count m:val="1"/>
                                  <m:mcJc m:val="center"/>
                                </m:mcPr>
                              </m:mc>
                            </m:mcs>
                            <m:ctrlPr>
                              <a:rPr lang="en-US" i="1" dirty="0" smtClean="0">
                                <a:latin typeface="Cambria Math" panose="02040503050406030204" pitchFamily="18" charset="0"/>
                              </a:rPr>
                            </m:ctrlPr>
                          </m:mPr>
                          <m:mr>
                            <m:e>
                              <m:sSub>
                                <m:sSubPr>
                                  <m:ctrlPr>
                                    <a:rPr lang="en-US" i="1" dirty="0" smtClean="0">
                                      <a:latin typeface="Cambria Math" panose="02040503050406030204" pitchFamily="18" charset="0"/>
                                    </a:rPr>
                                  </m:ctrlPr>
                                </m:sSubPr>
                                <m:e>
                                  <m:acc>
                                    <m:accPr>
                                      <m:chr m:val="̇"/>
                                      <m:ctrlPr>
                                        <a:rPr lang="en-US" b="1" i="1" dirty="0" smtClean="0">
                                          <a:latin typeface="Cambria Math" panose="02040503050406030204" pitchFamily="18" charset="0"/>
                                        </a:rPr>
                                      </m:ctrlPr>
                                    </m:accPr>
                                    <m:e>
                                      <m:r>
                                        <a:rPr lang="en-US" b="1" i="1" dirty="0" smtClean="0">
                                          <a:latin typeface="Cambria Math" panose="02040503050406030204" pitchFamily="18" charset="0"/>
                                        </a:rPr>
                                        <m:t>𝒄</m:t>
                                      </m:r>
                                    </m:e>
                                  </m:acc>
                                </m:e>
                                <m:sub>
                                  <m:r>
                                    <a:rPr lang="en-US" b="0" i="1" dirty="0" smtClean="0">
                                      <a:latin typeface="Cambria Math" panose="02040503050406030204" pitchFamily="18" charset="0"/>
                                    </a:rPr>
                                    <m:t>1</m:t>
                                  </m:r>
                                </m:sub>
                              </m:sSub>
                            </m:e>
                          </m:mr>
                          <m:m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b="1" i="1" dirty="0">
                                          <a:latin typeface="Cambria Math" panose="02040503050406030204" pitchFamily="18" charset="0"/>
                                        </a:rPr>
                                        <m:t>𝒄</m:t>
                                      </m:r>
                                    </m:e>
                                  </m:acc>
                                </m:e>
                                <m:sub>
                                  <m:r>
                                    <a:rPr lang="en-US" b="0" i="1" dirty="0" smtClean="0">
                                      <a:latin typeface="Cambria Math" panose="02040503050406030204" pitchFamily="18" charset="0"/>
                                    </a:rPr>
                                    <m:t>2</m:t>
                                  </m:r>
                                </m:sub>
                              </m:sSub>
                            </m:e>
                          </m:mr>
                          <m:mr>
                            <m:e>
                              <m:r>
                                <a:rPr lang="en-US" b="1" i="1" dirty="0" smtClean="0">
                                  <a:latin typeface="Cambria Math" panose="02040503050406030204" pitchFamily="18" charset="0"/>
                                  <a:ea typeface="Cambria Math" panose="02040503050406030204" pitchFamily="18" charset="0"/>
                                </a:rPr>
                                <m:t>𝝀</m:t>
                              </m:r>
                            </m:e>
                          </m:mr>
                        </m:m>
                      </m:e>
                    </m:d>
                    <m:r>
                      <a:rPr lang="en-US" b="0" i="1" dirty="0" smtClean="0">
                        <a:latin typeface="Cambria Math" panose="02040503050406030204" pitchFamily="18" charset="0"/>
                      </a:rPr>
                      <m:t>=</m:t>
                    </m:r>
                  </m:oMath>
                </a14:m>
                <a:r>
                  <a:rPr lang="en-US" dirty="0"/>
                  <a:t> </a:t>
                </a:r>
                <a14:m>
                  <m:oMath xmlns:m="http://schemas.openxmlformats.org/officeDocument/2006/math">
                    <m:d>
                      <m:dPr>
                        <m:ctrlPr>
                          <a:rPr lang="en-US" i="1" dirty="0">
                            <a:latin typeface="Cambria Math" panose="02040503050406030204" pitchFamily="18" charset="0"/>
                          </a:rPr>
                        </m:ctrlPr>
                      </m:dPr>
                      <m:e>
                        <m:m>
                          <m:mPr>
                            <m:mcs>
                              <m:mc>
                                <m:mcPr>
                                  <m:count m:val="1"/>
                                  <m:mcJc m:val="center"/>
                                </m:mcPr>
                              </m:mc>
                            </m:mcs>
                            <m:ctrlPr>
                              <a:rPr lang="en-US" i="1" dirty="0">
                                <a:latin typeface="Cambria Math" panose="02040503050406030204" pitchFamily="18" charset="0"/>
                              </a:rPr>
                            </m:ctrlPr>
                          </m:mPr>
                          <m:mr>
                            <m:e>
                              <m:sSub>
                                <m:sSubPr>
                                  <m:ctrlPr>
                                    <a:rPr lang="en-US" i="1" dirty="0">
                                      <a:latin typeface="Cambria Math" panose="02040503050406030204" pitchFamily="18" charset="0"/>
                                    </a:rPr>
                                  </m:ctrlPr>
                                </m:sSubPr>
                                <m:e>
                                  <m:r>
                                    <a:rPr lang="en-US" b="1" i="1" dirty="0" smtClean="0">
                                      <a:latin typeface="Cambria Math" panose="02040503050406030204" pitchFamily="18" charset="0"/>
                                    </a:rPr>
                                    <m:t>𝒇</m:t>
                                  </m:r>
                                </m:e>
                                <m:sub>
                                  <m:r>
                                    <a:rPr lang="en-US" i="1" dirty="0">
                                      <a:latin typeface="Cambria Math" panose="02040503050406030204" pitchFamily="18" charset="0"/>
                                    </a:rPr>
                                    <m:t>1</m:t>
                                  </m:r>
                                </m:sub>
                              </m:sSub>
                              <m:r>
                                <a:rPr lang="en-US" b="0" i="1" dirty="0" smtClean="0">
                                  <a:latin typeface="Cambria Math" panose="02040503050406030204" pitchFamily="18" charset="0"/>
                                </a:rPr>
                                <m:t>−</m:t>
                              </m:r>
                              <m:sSub>
                                <m:sSubPr>
                                  <m:ctrlPr>
                                    <a:rPr lang="en-US" i="1">
                                      <a:latin typeface="Cambria Math" panose="02040503050406030204" pitchFamily="18" charset="0"/>
                                    </a:rPr>
                                  </m:ctrlPr>
                                </m:sSubPr>
                                <m:e>
                                  <m:r>
                                    <a:rPr lang="en-US" b="1" i="1" smtClean="0">
                                      <a:latin typeface="Cambria Math" panose="02040503050406030204" pitchFamily="18" charset="0"/>
                                    </a:rPr>
                                    <m:t>𝑲</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b="1" i="1" smtClean="0">
                                      <a:latin typeface="Cambria Math" panose="02040503050406030204" pitchFamily="18" charset="0"/>
                                    </a:rPr>
                                    <m:t>𝒄</m:t>
                                  </m:r>
                                </m:e>
                                <m:sub>
                                  <m:r>
                                    <a:rPr lang="en-US" i="1">
                                      <a:latin typeface="Cambria Math" panose="02040503050406030204" pitchFamily="18" charset="0"/>
                                    </a:rPr>
                                    <m:t>1</m:t>
                                  </m:r>
                                </m:sub>
                              </m:sSub>
                            </m:e>
                          </m:mr>
                          <m:mr>
                            <m:e>
                              <m:sSub>
                                <m:sSubPr>
                                  <m:ctrlPr>
                                    <a:rPr lang="en-US" i="1" dirty="0">
                                      <a:latin typeface="Cambria Math" panose="02040503050406030204" pitchFamily="18" charset="0"/>
                                    </a:rPr>
                                  </m:ctrlPr>
                                </m:sSubPr>
                                <m:e>
                                  <m:r>
                                    <a:rPr lang="en-US" b="1" i="1" dirty="0" smtClean="0">
                                      <a:latin typeface="Cambria Math" panose="02040503050406030204" pitchFamily="18" charset="0"/>
                                    </a:rPr>
                                    <m:t>𝒇</m:t>
                                  </m:r>
                                </m:e>
                                <m:sub>
                                  <m:r>
                                    <a:rPr lang="en-US" i="1" dirty="0">
                                      <a:latin typeface="Cambria Math" panose="02040503050406030204" pitchFamily="18" charset="0"/>
                                    </a:rPr>
                                    <m:t>2</m:t>
                                  </m:r>
                                </m:sub>
                              </m:sSub>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b="1" i="1">
                                      <a:latin typeface="Cambria Math" panose="02040503050406030204" pitchFamily="18" charset="0"/>
                                    </a:rPr>
                                    <m:t>𝑲</m:t>
                                  </m:r>
                                </m:e>
                                <m:sub>
                                  <m:r>
                                    <a:rPr lang="en-US" b="0" i="1" smtClean="0">
                                      <a:latin typeface="Cambria Math" panose="02040503050406030204" pitchFamily="18" charset="0"/>
                                    </a:rPr>
                                    <m:t>2</m:t>
                                  </m:r>
                                </m:sub>
                              </m:sSub>
                              <m:sSub>
                                <m:sSubPr>
                                  <m:ctrlPr>
                                    <a:rPr lang="en-US" i="1">
                                      <a:latin typeface="Cambria Math" panose="02040503050406030204" pitchFamily="18" charset="0"/>
                                    </a:rPr>
                                  </m:ctrlPr>
                                </m:sSubPr>
                                <m:e>
                                  <m:r>
                                    <a:rPr lang="en-US" b="1" i="1">
                                      <a:latin typeface="Cambria Math" panose="02040503050406030204" pitchFamily="18" charset="0"/>
                                    </a:rPr>
                                    <m:t>𝒄</m:t>
                                  </m:r>
                                </m:e>
                                <m:sub>
                                  <m:r>
                                    <a:rPr lang="en-US" b="0" i="1" smtClean="0">
                                      <a:latin typeface="Cambria Math" panose="02040503050406030204" pitchFamily="18" charset="0"/>
                                    </a:rPr>
                                    <m:t>2</m:t>
                                  </m:r>
                                </m:sub>
                              </m:sSub>
                            </m:e>
                          </m:mr>
                          <m:mr>
                            <m:e>
                              <m:r>
                                <a:rPr lang="en-US" b="1" i="1" dirty="0" smtClean="0">
                                  <a:latin typeface="Cambria Math" panose="02040503050406030204" pitchFamily="18" charset="0"/>
                                </a:rPr>
                                <m:t>𝟎</m:t>
                              </m:r>
                            </m:e>
                          </m:mr>
                        </m:m>
                      </m:e>
                    </m:d>
                  </m:oMath>
                </a14:m>
                <a:r>
                  <a:rPr lang="en-US" dirty="0"/>
                  <a:t> </a:t>
                </a:r>
              </a:p>
            </p:txBody>
          </p:sp>
        </mc:Choice>
        <mc:Fallback xmlns="">
          <p:sp>
            <p:nvSpPr>
              <p:cNvPr id="10" name="TextBox 9">
                <a:extLst>
                  <a:ext uri="{FF2B5EF4-FFF2-40B4-BE49-F238E27FC236}">
                    <a16:creationId xmlns:a16="http://schemas.microsoft.com/office/drawing/2014/main" id="{BDA73FC3-D6DD-42DD-87B0-28A4D5BD31AE}"/>
                  </a:ext>
                </a:extLst>
              </p:cNvPr>
              <p:cNvSpPr txBox="1">
                <a:spLocks noRot="1" noChangeAspect="1" noMove="1" noResize="1" noEditPoints="1" noAdjustHandles="1" noChangeArrowheads="1" noChangeShapeType="1" noTextEdit="1"/>
              </p:cNvSpPr>
              <p:nvPr/>
            </p:nvSpPr>
            <p:spPr>
              <a:xfrm>
                <a:off x="2158643" y="1706279"/>
                <a:ext cx="4206921" cy="89171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00732A-DFF8-4A4E-8E1E-705C6A79E5B2}"/>
                  </a:ext>
                </a:extLst>
              </p:cNvPr>
              <p:cNvSpPr txBox="1"/>
              <p:nvPr/>
            </p:nvSpPr>
            <p:spPr>
              <a:xfrm>
                <a:off x="274649" y="2822092"/>
                <a:ext cx="8085911" cy="1323439"/>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𝑴</m:t>
                        </m:r>
                      </m:e>
                      <m:sub>
                        <m:r>
                          <a:rPr lang="en-US" b="0" i="1" smtClean="0">
                            <a:latin typeface="Cambria Math" panose="02040503050406030204" pitchFamily="18" charset="0"/>
                          </a:rPr>
                          <m:t>𝑖</m:t>
                        </m:r>
                      </m:sub>
                    </m:sSub>
                    <m:r>
                      <a:rPr lang="en-US" b="0" i="1" smtClean="0">
                        <a:latin typeface="Cambria Math" panose="02040503050406030204" pitchFamily="18" charset="0"/>
                      </a:rPr>
                      <m:t>: </m:t>
                    </m:r>
                  </m:oMath>
                </a14:m>
                <a:r>
                  <a:rPr lang="en-US" dirty="0"/>
                  <a:t>mass matrices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𝑲</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i="1" smtClean="0">
                            <a:latin typeface="Cambria Math" panose="02040503050406030204" pitchFamily="18" charset="0"/>
                          </a:rPr>
                          <m:t>𝑫</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i="1" smtClean="0">
                            <a:latin typeface="Cambria Math" panose="02040503050406030204" pitchFamily="18" charset="0"/>
                          </a:rPr>
                          <m:t>𝑨</m:t>
                        </m:r>
                      </m:e>
                      <m:sub>
                        <m:r>
                          <a:rPr lang="en-US" i="1">
                            <a:latin typeface="Cambria Math" panose="02040503050406030204" pitchFamily="18" charset="0"/>
                          </a:rPr>
                          <m:t>𝑖</m:t>
                        </m:r>
                      </m:sub>
                    </m:sSub>
                    <m:r>
                      <a:rPr lang="en-US" b="0" i="1" smtClean="0">
                        <a:latin typeface="Cambria Math" panose="02040503050406030204" pitchFamily="18" charset="0"/>
                      </a:rPr>
                      <m:t>:</m:t>
                    </m:r>
                  </m:oMath>
                </a14:m>
                <a:r>
                  <a:rPr lang="en-US" dirty="0"/>
                  <a:t> stiffness matrices, where </a:t>
                </a:r>
                <a14:m>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𝑫</m:t>
                        </m:r>
                      </m:e>
                      <m:sub>
                        <m:r>
                          <a:rPr lang="en-US" i="1">
                            <a:latin typeface="Cambria Math" panose="02040503050406030204" pitchFamily="18" charset="0"/>
                          </a:rPr>
                          <m:t>𝑖</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b="1" i="1" smtClean="0">
                            <a:latin typeface="Cambria Math" panose="02040503050406030204" pitchFamily="18" charset="0"/>
                          </a:rPr>
                          <m:t>𝑨</m:t>
                        </m:r>
                      </m:e>
                      <m:sub>
                        <m:r>
                          <a:rPr lang="en-US" i="1">
                            <a:latin typeface="Cambria Math" panose="02040503050406030204" pitchFamily="18" charset="0"/>
                          </a:rPr>
                          <m:t>𝑖</m:t>
                        </m:r>
                      </m:sub>
                    </m:sSub>
                  </m:oMath>
                </a14:m>
                <a:r>
                  <a:rPr lang="en-US" dirty="0"/>
                  <a:t> are matrices for diffusive and advective terms, respectively</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𝑮</m:t>
                        </m:r>
                      </m:e>
                      <m:sub>
                        <m:r>
                          <a:rPr lang="en-US" i="1">
                            <a:latin typeface="Cambria Math" panose="02040503050406030204" pitchFamily="18" charset="0"/>
                          </a:rPr>
                          <m:t>𝑖</m:t>
                        </m:r>
                      </m:sub>
                    </m:sSub>
                  </m:oMath>
                </a14:m>
                <a:r>
                  <a:rPr lang="en-US" dirty="0"/>
                  <a:t>: constraints matrices enforcing constraints in weak sense</a:t>
                </a:r>
              </a:p>
            </p:txBody>
          </p:sp>
        </mc:Choice>
        <mc:Fallback xmlns="">
          <p:sp>
            <p:nvSpPr>
              <p:cNvPr id="11" name="TextBox 10">
                <a:extLst>
                  <a:ext uri="{FF2B5EF4-FFF2-40B4-BE49-F238E27FC236}">
                    <a16:creationId xmlns:a16="http://schemas.microsoft.com/office/drawing/2014/main" id="{2000732A-DFF8-4A4E-8E1E-705C6A79E5B2}"/>
                  </a:ext>
                </a:extLst>
              </p:cNvPr>
              <p:cNvSpPr txBox="1">
                <a:spLocks noRot="1" noChangeAspect="1" noMove="1" noResize="1" noEditPoints="1" noAdjustHandles="1" noChangeArrowheads="1" noChangeShapeType="1" noTextEdit="1"/>
              </p:cNvSpPr>
              <p:nvPr/>
            </p:nvSpPr>
            <p:spPr>
              <a:xfrm>
                <a:off x="274649" y="2822092"/>
                <a:ext cx="8085911" cy="1323439"/>
              </a:xfrm>
              <a:prstGeom prst="rect">
                <a:avLst/>
              </a:prstGeom>
              <a:blipFill>
                <a:blip r:embed="rId4"/>
                <a:stretch>
                  <a:fillRect l="-452" t="-3226" b="-599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FC117CC5-AF9D-4963-845B-EBA12AD6A5A1}"/>
              </a:ext>
            </a:extLst>
          </p:cNvPr>
          <p:cNvSpPr txBox="1"/>
          <p:nvPr/>
        </p:nvSpPr>
        <p:spPr>
          <a:xfrm>
            <a:off x="274649" y="4437529"/>
            <a:ext cx="9837539" cy="369332"/>
          </a:xfrm>
          <a:prstGeom prst="rect">
            <a:avLst/>
          </a:prstGeom>
          <a:noFill/>
        </p:spPr>
        <p:txBody>
          <a:bodyPr wrap="square" rtlCol="0">
            <a:spAutoFit/>
          </a:bodyPr>
          <a:lstStyle/>
          <a:p>
            <a:r>
              <a:rPr lang="en-US" b="1" dirty="0">
                <a:solidFill>
                  <a:srgbClr val="0070C0"/>
                </a:solidFill>
              </a:rPr>
              <a:t>Decoupling via Schur complement:</a:t>
            </a:r>
            <a:r>
              <a:rPr lang="en-US" dirty="0"/>
              <a:t> equation (2) is equivalent to </a:t>
            </a:r>
          </a:p>
        </p:txBody>
      </p:sp>
      <p:sp>
        <p:nvSpPr>
          <p:cNvPr id="13" name="TextBox 12">
            <a:extLst>
              <a:ext uri="{FF2B5EF4-FFF2-40B4-BE49-F238E27FC236}">
                <a16:creationId xmlns:a16="http://schemas.microsoft.com/office/drawing/2014/main" id="{8CBCBE78-D383-47EB-8286-12FFE50F8EC4}"/>
              </a:ext>
            </a:extLst>
          </p:cNvPr>
          <p:cNvSpPr txBox="1"/>
          <p:nvPr/>
        </p:nvSpPr>
        <p:spPr>
          <a:xfrm>
            <a:off x="6622379" y="1914868"/>
            <a:ext cx="941294" cy="369332"/>
          </a:xfrm>
          <a:prstGeom prst="rect">
            <a:avLst/>
          </a:prstGeom>
          <a:noFill/>
        </p:spPr>
        <p:txBody>
          <a:bodyPr wrap="square" rtlCol="0">
            <a:spAutoFit/>
          </a:bodyPr>
          <a:lstStyle/>
          <a:p>
            <a:r>
              <a:rPr lang="en-US" dirty="0"/>
              <a:t>(2)</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210A68-784E-4C30-A16E-1879A0C85CEC}"/>
                  </a:ext>
                </a:extLst>
              </p:cNvPr>
              <p:cNvSpPr txBox="1"/>
              <p:nvPr/>
            </p:nvSpPr>
            <p:spPr>
              <a:xfrm>
                <a:off x="2796989" y="5047250"/>
                <a:ext cx="4010842"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sSub>
                                  <m:sSubPr>
                                    <m:ctrlPr>
                                      <a:rPr lang="en-US" i="1">
                                        <a:latin typeface="Cambria Math" panose="02040503050406030204" pitchFamily="18" charset="0"/>
                                      </a:rPr>
                                    </m:ctrlPr>
                                  </m:sSubPr>
                                  <m:e>
                                    <m:r>
                                      <a:rPr lang="en-US" b="1" i="1">
                                        <a:latin typeface="Cambria Math" panose="02040503050406030204" pitchFamily="18" charset="0"/>
                                      </a:rPr>
                                      <m:t>𝑴</m:t>
                                    </m:r>
                                  </m:e>
                                  <m:sub>
                                    <m:r>
                                      <a:rPr lang="en-US" i="1">
                                        <a:latin typeface="Cambria Math" panose="02040503050406030204" pitchFamily="18" charset="0"/>
                                      </a:rPr>
                                      <m:t>1</m:t>
                                    </m:r>
                                  </m:sub>
                                </m:sSub>
                              </m:e>
                              <m:e>
                                <m:r>
                                  <a:rPr lang="en-US" b="1" i="1" smtClean="0">
                                    <a:latin typeface="Cambria Math" panose="02040503050406030204" pitchFamily="18" charset="0"/>
                                  </a:rPr>
                                  <m:t>𝟎</m:t>
                                </m:r>
                              </m:e>
                            </m:mr>
                            <m:mr>
                              <m:e>
                                <m:r>
                                  <a:rPr lang="en-US" b="1" i="1" smtClean="0">
                                    <a:latin typeface="Cambria Math" panose="02040503050406030204" pitchFamily="18" charset="0"/>
                                  </a:rPr>
                                  <m:t>𝟎</m:t>
                                </m:r>
                              </m:e>
                              <m:e>
                                <m:sSub>
                                  <m:sSubPr>
                                    <m:ctrlPr>
                                      <a:rPr lang="en-US" i="1">
                                        <a:latin typeface="Cambria Math" panose="02040503050406030204" pitchFamily="18" charset="0"/>
                                      </a:rPr>
                                    </m:ctrlPr>
                                  </m:sSubPr>
                                  <m:e>
                                    <m:r>
                                      <a:rPr lang="en-US" b="1" i="1">
                                        <a:latin typeface="Cambria Math" panose="02040503050406030204" pitchFamily="18" charset="0"/>
                                      </a:rPr>
                                      <m:t>𝑴</m:t>
                                    </m:r>
                                  </m:e>
                                  <m:sub>
                                    <m:r>
                                      <a:rPr lang="en-US" b="0" i="1" smtClean="0">
                                        <a:latin typeface="Cambria Math" panose="02040503050406030204" pitchFamily="18" charset="0"/>
                                      </a:rPr>
                                      <m:t>2</m:t>
                                    </m:r>
                                  </m:sub>
                                </m:sSub>
                              </m:e>
                            </m:mr>
                          </m:m>
                        </m:e>
                      </m:d>
                      <m:d>
                        <m:dPr>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𝒄</m:t>
                                        </m:r>
                                      </m:e>
                                    </m:acc>
                                  </m:e>
                                  <m:sub>
                                    <m:r>
                                      <a:rPr lang="en-US" i="1" dirty="0">
                                        <a:latin typeface="Cambria Math" panose="02040503050406030204" pitchFamily="18" charset="0"/>
                                      </a:rPr>
                                      <m:t>1</m:t>
                                    </m:r>
                                  </m:sub>
                                </m:sSub>
                              </m:e>
                            </m:mr>
                            <m:mr>
                              <m:e>
                                <m:sSub>
                                  <m:sSubPr>
                                    <m:ctrlPr>
                                      <a:rPr lang="en-US"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𝒄</m:t>
                                        </m:r>
                                      </m:e>
                                    </m:acc>
                                  </m:e>
                                  <m:sub>
                                    <m:r>
                                      <a:rPr lang="en-US" b="0" i="1" dirty="0" smtClean="0">
                                        <a:latin typeface="Cambria Math" panose="02040503050406030204" pitchFamily="18" charset="0"/>
                                      </a:rPr>
                                      <m:t>2</m:t>
                                    </m:r>
                                  </m:sub>
                                </m:sSub>
                              </m:e>
                            </m:mr>
                          </m:m>
                        </m:e>
                      </m:d>
                      <m:r>
                        <a:rPr lang="en-US"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𝑲</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b="1" i="1">
                                        <a:latin typeface="Cambria Math" panose="02040503050406030204" pitchFamily="18" charset="0"/>
                                      </a:rPr>
                                      <m:t>𝒄</m:t>
                                    </m:r>
                                  </m:e>
                                  <m:sub>
                                    <m:r>
                                      <a:rPr lang="en-US" i="1">
                                        <a:latin typeface="Cambria Math" panose="02040503050406030204" pitchFamily="18" charset="0"/>
                                      </a:rPr>
                                      <m:t>1</m:t>
                                    </m:r>
                                  </m:sub>
                                </m:sSub>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𝑮</m:t>
                                    </m:r>
                                  </m:e>
                                  <m:sub>
                                    <m:r>
                                      <a:rPr lang="en-US" i="1">
                                        <a:latin typeface="Cambria Math" panose="02040503050406030204" pitchFamily="18" charset="0"/>
                                      </a:rPr>
                                      <m:t>1</m:t>
                                    </m:r>
                                  </m:sub>
                                  <m:sup>
                                    <m:r>
                                      <a:rPr lang="en-US" i="1">
                                        <a:latin typeface="Cambria Math" panose="02040503050406030204" pitchFamily="18" charset="0"/>
                                      </a:rPr>
                                      <m:t>𝑇</m:t>
                                    </m:r>
                                  </m:sup>
                                </m:sSubSup>
                                <m:r>
                                  <a:rPr lang="en-US" b="1" i="1" dirty="0">
                                    <a:latin typeface="Cambria Math" panose="02040503050406030204" pitchFamily="18" charset="0"/>
                                    <a:ea typeface="Cambria Math" panose="02040503050406030204" pitchFamily="18" charset="0"/>
                                  </a:rPr>
                                  <m:t>𝝀</m:t>
                                </m:r>
                              </m:e>
                            </m:mr>
                            <m:mr>
                              <m:e>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a:rPr lang="en-US" b="0" i="1" dirty="0" smtClean="0">
                                        <a:latin typeface="Cambria Math" panose="02040503050406030204" pitchFamily="18" charset="0"/>
                                      </a:rPr>
                                      <m:t>2</m:t>
                                    </m:r>
                                  </m:sub>
                                </m:sSub>
                                <m:r>
                                  <a:rPr lang="en-US" i="1" dirty="0">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𝑲</m:t>
                                    </m:r>
                                  </m:e>
                                  <m:sub>
                                    <m:r>
                                      <a:rPr lang="en-US" b="1" i="1" smtClean="0">
                                        <a:latin typeface="Cambria Math" panose="02040503050406030204" pitchFamily="18" charset="0"/>
                                      </a:rPr>
                                      <m:t>𝟐</m:t>
                                    </m:r>
                                  </m:sub>
                                </m:sSub>
                                <m:sSub>
                                  <m:sSubPr>
                                    <m:ctrlPr>
                                      <a:rPr lang="en-US" i="1">
                                        <a:latin typeface="Cambria Math" panose="02040503050406030204" pitchFamily="18" charset="0"/>
                                      </a:rPr>
                                    </m:ctrlPr>
                                  </m:sSubPr>
                                  <m:e>
                                    <m:r>
                                      <a:rPr lang="en-US" b="1" i="1">
                                        <a:latin typeface="Cambria Math" panose="02040503050406030204" pitchFamily="18" charset="0"/>
                                      </a:rPr>
                                      <m:t>𝒄</m:t>
                                    </m:r>
                                  </m:e>
                                  <m:sub>
                                    <m:r>
                                      <a:rPr lang="en-US" b="0" i="1" smtClean="0">
                                        <a:latin typeface="Cambria Math" panose="02040503050406030204" pitchFamily="18" charset="0"/>
                                      </a:rPr>
                                      <m:t>2</m:t>
                                    </m:r>
                                  </m:sub>
                                </m:sSub>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𝑮</m:t>
                                    </m:r>
                                  </m:e>
                                  <m:sub>
                                    <m:r>
                                      <a:rPr lang="en-US" b="0" i="1" smtClean="0">
                                        <a:latin typeface="Cambria Math" panose="02040503050406030204" pitchFamily="18" charset="0"/>
                                      </a:rPr>
                                      <m:t>2</m:t>
                                    </m:r>
                                  </m:sub>
                                  <m:sup>
                                    <m:r>
                                      <a:rPr lang="en-US" i="1">
                                        <a:latin typeface="Cambria Math" panose="02040503050406030204" pitchFamily="18" charset="0"/>
                                      </a:rPr>
                                      <m:t>𝑇</m:t>
                                    </m:r>
                                  </m:sup>
                                </m:sSubSup>
                                <m:r>
                                  <a:rPr lang="en-US" b="1" i="1" dirty="0">
                                    <a:latin typeface="Cambria Math" panose="02040503050406030204" pitchFamily="18" charset="0"/>
                                    <a:ea typeface="Cambria Math" panose="02040503050406030204" pitchFamily="18" charset="0"/>
                                  </a:rPr>
                                  <m:t>𝝀</m:t>
                                </m:r>
                              </m:e>
                            </m:mr>
                          </m:m>
                        </m:e>
                      </m:d>
                    </m:oMath>
                  </m:oMathPara>
                </a14:m>
                <a:endParaRPr lang="en-US" dirty="0"/>
              </a:p>
            </p:txBody>
          </p:sp>
        </mc:Choice>
        <mc:Fallback xmlns="">
          <p:sp>
            <p:nvSpPr>
              <p:cNvPr id="16" name="TextBox 15">
                <a:extLst>
                  <a:ext uri="{FF2B5EF4-FFF2-40B4-BE49-F238E27FC236}">
                    <a16:creationId xmlns:a16="http://schemas.microsoft.com/office/drawing/2014/main" id="{BB210A68-784E-4C30-A16E-1879A0C85CEC}"/>
                  </a:ext>
                </a:extLst>
              </p:cNvPr>
              <p:cNvSpPr txBox="1">
                <a:spLocks noRot="1" noChangeAspect="1" noMove="1" noResize="1" noEditPoints="1" noAdjustHandles="1" noChangeArrowheads="1" noChangeShapeType="1" noTextEdit="1"/>
              </p:cNvSpPr>
              <p:nvPr/>
            </p:nvSpPr>
            <p:spPr>
              <a:xfrm>
                <a:off x="2796989" y="5047250"/>
                <a:ext cx="4010842" cy="622350"/>
              </a:xfrm>
              <a:prstGeom prst="rect">
                <a:avLst/>
              </a:prstGeom>
              <a:blipFill>
                <a:blip r:embed="rId5"/>
                <a:stretch>
                  <a:fillRect/>
                </a:stretch>
              </a:blipFill>
            </p:spPr>
            <p:txBody>
              <a:bodyPr/>
              <a:lstStyle/>
              <a:p>
                <a:r>
                  <a:rPr lang="en-US">
                    <a:noFill/>
                  </a:rPr>
                  <a:t> </a:t>
                </a:r>
              </a:p>
            </p:txBody>
          </p:sp>
        </mc:Fallback>
      </mc:AlternateContent>
      <p:sp>
        <p:nvSpPr>
          <p:cNvPr id="29" name="Title 1">
            <a:extLst>
              <a:ext uri="{FF2B5EF4-FFF2-40B4-BE49-F238E27FC236}">
                <a16:creationId xmlns:a16="http://schemas.microsoft.com/office/drawing/2014/main" id="{4ED12947-C272-4F18-BF7B-AB3BB404819C}"/>
              </a:ext>
            </a:extLst>
          </p:cNvPr>
          <p:cNvSpPr>
            <a:spLocks noGrp="1"/>
          </p:cNvSpPr>
          <p:nvPr>
            <p:ph type="title"/>
          </p:nvPr>
        </p:nvSpPr>
        <p:spPr>
          <a:xfrm>
            <a:off x="720648" y="359772"/>
            <a:ext cx="10471608" cy="570225"/>
          </a:xfrm>
        </p:spPr>
        <p:txBody>
          <a:bodyPr/>
          <a:lstStyle/>
          <a:p>
            <a:r>
              <a:rPr lang="en-US" dirty="0"/>
              <a:t>A Lagrange multiplier-based partitioned scheme </a:t>
            </a:r>
            <a:endParaRPr lang="en-US" sz="2400"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A54C3C9-2A47-4CDB-9318-B902912154C6}"/>
                  </a:ext>
                </a:extLst>
              </p:cNvPr>
              <p:cNvSpPr txBox="1"/>
              <p:nvPr/>
            </p:nvSpPr>
            <p:spPr>
              <a:xfrm>
                <a:off x="299728" y="5935199"/>
                <a:ext cx="8060832" cy="373179"/>
              </a:xfrm>
              <a:prstGeom prst="rect">
                <a:avLst/>
              </a:prstGeom>
              <a:noFill/>
            </p:spPr>
            <p:txBody>
              <a:bodyPr wrap="square" rtlCol="0">
                <a:spAutoFit/>
              </a:bodyPr>
              <a:lstStyle/>
              <a:p>
                <a:r>
                  <a:rPr lang="en-US" dirty="0"/>
                  <a:t>where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m:t>
                        </m:r>
                        <m:r>
                          <a:rPr lang="en-US" b="1" i="1" smtClean="0">
                            <a:latin typeface="Cambria Math" panose="02040503050406030204" pitchFamily="18" charset="0"/>
                          </a:rPr>
                          <m:t>𝑮</m:t>
                        </m:r>
                      </m:e>
                      <m:sub>
                        <m:r>
                          <a:rPr lang="en-US" i="1">
                            <a:latin typeface="Cambria Math" panose="02040503050406030204" pitchFamily="18" charset="0"/>
                          </a:rPr>
                          <m:t>1</m:t>
                        </m:r>
                      </m:sub>
                    </m:sSub>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𝑴</m:t>
                        </m:r>
                      </m:e>
                      <m:sub>
                        <m:r>
                          <a:rPr lang="en-US" b="0" i="1" smtClean="0">
                            <a:latin typeface="Cambria Math" panose="02040503050406030204" pitchFamily="18" charset="0"/>
                          </a:rPr>
                          <m:t>1</m:t>
                        </m:r>
                      </m:sub>
                      <m:sup>
                        <m:r>
                          <a:rPr lang="en-US" b="0" i="1" smtClean="0">
                            <a:latin typeface="Cambria Math" panose="02040503050406030204" pitchFamily="18" charset="0"/>
                          </a:rPr>
                          <m:t>−1</m:t>
                        </m:r>
                      </m:sup>
                    </m:sSubSup>
                    <m:sSubSup>
                      <m:sSubSupPr>
                        <m:ctrlPr>
                          <a:rPr lang="en-US" i="1">
                            <a:latin typeface="Cambria Math" panose="02040503050406030204" pitchFamily="18" charset="0"/>
                          </a:rPr>
                        </m:ctrlPr>
                      </m:sSubSupPr>
                      <m:e>
                        <m:r>
                          <a:rPr lang="en-US" b="1" i="1">
                            <a:latin typeface="Cambria Math" panose="02040503050406030204" pitchFamily="18" charset="0"/>
                          </a:rPr>
                          <m:t>𝑮</m:t>
                        </m:r>
                      </m:e>
                      <m:sub>
                        <m:r>
                          <a:rPr lang="en-US" i="1">
                            <a:latin typeface="Cambria Math" panose="02040503050406030204" pitchFamily="18" charset="0"/>
                          </a:rPr>
                          <m:t>1</m:t>
                        </m:r>
                      </m:sub>
                      <m:sup>
                        <m:r>
                          <a:rPr lang="en-US" i="1">
                            <a:latin typeface="Cambria Math" panose="02040503050406030204" pitchFamily="18" charset="0"/>
                          </a:rPr>
                          <m:t>𝑇</m:t>
                        </m:r>
                      </m:sup>
                    </m:sSub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𝑮</m:t>
                        </m:r>
                      </m:e>
                      <m:sub>
                        <m:r>
                          <a:rPr lang="en-US" b="0" i="1" smtClean="0">
                            <a:latin typeface="Cambria Math" panose="02040503050406030204" pitchFamily="18" charset="0"/>
                          </a:rPr>
                          <m:t>2</m:t>
                        </m:r>
                      </m:sub>
                    </m:sSub>
                    <m:sSubSup>
                      <m:sSubSupPr>
                        <m:ctrlPr>
                          <a:rPr lang="en-US" i="1">
                            <a:latin typeface="Cambria Math" panose="02040503050406030204" pitchFamily="18" charset="0"/>
                          </a:rPr>
                        </m:ctrlPr>
                      </m:sSubSupPr>
                      <m:e>
                        <m:r>
                          <a:rPr lang="en-US" b="1" i="1">
                            <a:latin typeface="Cambria Math" panose="02040503050406030204" pitchFamily="18" charset="0"/>
                          </a:rPr>
                          <m:t>𝑴</m:t>
                        </m:r>
                      </m:e>
                      <m:sub>
                        <m:r>
                          <a:rPr lang="en-US" b="0" i="1" smtClean="0">
                            <a:latin typeface="Cambria Math" panose="02040503050406030204" pitchFamily="18" charset="0"/>
                          </a:rPr>
                          <m:t>2</m:t>
                        </m:r>
                      </m:sub>
                      <m:sup>
                        <m:r>
                          <a:rPr lang="en-US" i="1">
                            <a:latin typeface="Cambria Math" panose="02040503050406030204" pitchFamily="18" charset="0"/>
                          </a:rPr>
                          <m:t>−1</m:t>
                        </m:r>
                      </m:sup>
                    </m:sSubSup>
                    <m:sSubSup>
                      <m:sSubSupPr>
                        <m:ctrlPr>
                          <a:rPr lang="en-US" i="1">
                            <a:latin typeface="Cambria Math" panose="02040503050406030204" pitchFamily="18" charset="0"/>
                          </a:rPr>
                        </m:ctrlPr>
                      </m:sSubSupPr>
                      <m:e>
                        <m:r>
                          <a:rPr lang="en-US" b="1" i="1">
                            <a:latin typeface="Cambria Math" panose="02040503050406030204" pitchFamily="18" charset="0"/>
                          </a:rPr>
                          <m:t>𝑮</m:t>
                        </m:r>
                      </m:e>
                      <m:sub>
                        <m:r>
                          <a:rPr lang="en-US" b="0" i="1" smtClean="0">
                            <a:latin typeface="Cambria Math" panose="02040503050406030204" pitchFamily="18" charset="0"/>
                          </a:rPr>
                          <m:t>2</m:t>
                        </m:r>
                      </m:sub>
                      <m:sup>
                        <m:r>
                          <a:rPr lang="en-US" i="1">
                            <a:latin typeface="Cambria Math" panose="02040503050406030204" pitchFamily="18" charset="0"/>
                          </a:rPr>
                          <m:t>𝑇</m:t>
                        </m:r>
                      </m:sup>
                    </m:sSubSup>
                    <m:r>
                      <a:rPr lang="en-US" b="0" i="1" smtClean="0">
                        <a:latin typeface="Cambria Math" panose="02040503050406030204" pitchFamily="18" charset="0"/>
                      </a:rPr>
                      <m:t>)</m:t>
                    </m:r>
                    <m:r>
                      <a:rPr lang="en-US" b="1" i="1" dirty="0">
                        <a:latin typeface="Cambria Math" panose="02040503050406030204" pitchFamily="18" charset="0"/>
                        <a:ea typeface="Cambria Math" panose="02040503050406030204" pitchFamily="18" charset="0"/>
                      </a:rPr>
                      <m:t>𝝀</m:t>
                    </m:r>
                    <m:r>
                      <a:rPr lang="en-US" b="0" i="0" dirty="0"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𝑮</m:t>
                        </m:r>
                      </m:e>
                      <m:sub>
                        <m:r>
                          <a:rPr lang="en-US" i="1">
                            <a:latin typeface="Cambria Math" panose="02040503050406030204" pitchFamily="18" charset="0"/>
                          </a:rPr>
                          <m:t>1</m:t>
                        </m:r>
                      </m:sub>
                    </m:sSub>
                    <m:sSubSup>
                      <m:sSubSupPr>
                        <m:ctrlPr>
                          <a:rPr lang="en-US" i="1">
                            <a:latin typeface="Cambria Math" panose="02040503050406030204" pitchFamily="18" charset="0"/>
                          </a:rPr>
                        </m:ctrlPr>
                      </m:sSubSupPr>
                      <m:e>
                        <m:r>
                          <a:rPr lang="en-US" b="1" i="1">
                            <a:latin typeface="Cambria Math" panose="02040503050406030204" pitchFamily="18" charset="0"/>
                          </a:rPr>
                          <m:t>𝑴</m:t>
                        </m:r>
                      </m:e>
                      <m:sub>
                        <m:r>
                          <a:rPr lang="en-US" i="1">
                            <a:latin typeface="Cambria Math" panose="02040503050406030204" pitchFamily="18" charset="0"/>
                          </a:rPr>
                          <m:t>1</m:t>
                        </m:r>
                      </m:sub>
                      <m:sup>
                        <m:r>
                          <a:rPr lang="en-US" i="1">
                            <a:latin typeface="Cambria Math" panose="02040503050406030204" pitchFamily="18" charset="0"/>
                          </a:rPr>
                          <m:t>−1</m:t>
                        </m:r>
                      </m:sup>
                    </m:sSubSup>
                    <m:d>
                      <m:dPr>
                        <m:ctrlPr>
                          <a:rPr lang="en-US" b="0" i="1" smtClean="0">
                            <a:latin typeface="Cambria Math" panose="02040503050406030204" pitchFamily="18" charset="0"/>
                          </a:rPr>
                        </m:ctrlPr>
                      </m:dPr>
                      <m:e>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𝑲</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b="1" i="1">
                                <a:latin typeface="Cambria Math" panose="02040503050406030204" pitchFamily="18" charset="0"/>
                              </a:rPr>
                              <m:t>𝒄</m:t>
                            </m:r>
                          </m:e>
                          <m:sub>
                            <m:r>
                              <a:rPr lang="en-US" i="1">
                                <a:latin typeface="Cambria Math" panose="02040503050406030204" pitchFamily="18" charset="0"/>
                              </a:rPr>
                              <m:t>1</m:t>
                            </m:r>
                          </m:sub>
                        </m:sSub>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𝑮</m:t>
                        </m:r>
                      </m:e>
                      <m:sub>
                        <m:r>
                          <a:rPr lang="en-US" b="0" i="1" smtClean="0">
                            <a:latin typeface="Cambria Math" panose="02040503050406030204" pitchFamily="18" charset="0"/>
                          </a:rPr>
                          <m:t>2</m:t>
                        </m:r>
                      </m:sub>
                    </m:sSub>
                    <m:sSubSup>
                      <m:sSubSupPr>
                        <m:ctrlPr>
                          <a:rPr lang="en-US" i="1">
                            <a:latin typeface="Cambria Math" panose="02040503050406030204" pitchFamily="18" charset="0"/>
                          </a:rPr>
                        </m:ctrlPr>
                      </m:sSubSupPr>
                      <m:e>
                        <m:r>
                          <a:rPr lang="en-US" b="1" i="1">
                            <a:latin typeface="Cambria Math" panose="02040503050406030204" pitchFamily="18" charset="0"/>
                          </a:rPr>
                          <m:t>𝑴</m:t>
                        </m:r>
                      </m:e>
                      <m:sub>
                        <m:r>
                          <a:rPr lang="en-US" b="0" i="1" smtClean="0">
                            <a:latin typeface="Cambria Math" panose="02040503050406030204" pitchFamily="18" charset="0"/>
                          </a:rPr>
                          <m:t>2</m:t>
                        </m:r>
                      </m:sub>
                      <m:sup>
                        <m:r>
                          <a:rPr lang="en-US" i="1">
                            <a:latin typeface="Cambria Math" panose="02040503050406030204" pitchFamily="18" charset="0"/>
                          </a:rPr>
                          <m:t>−1</m:t>
                        </m:r>
                      </m:sup>
                    </m:sSubSup>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a:rPr lang="en-US" b="0" i="1" dirty="0" smtClean="0">
                                <a:latin typeface="Cambria Math" panose="02040503050406030204" pitchFamily="18" charset="0"/>
                              </a:rPr>
                              <m:t>2</m:t>
                            </m:r>
                          </m:sub>
                        </m:sSub>
                        <m:r>
                          <a:rPr lang="en-US" i="1" dirty="0">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𝑲</m:t>
                            </m:r>
                          </m:e>
                          <m:sub>
                            <m:r>
                              <a:rPr lang="en-US" b="0" i="1" smtClean="0">
                                <a:latin typeface="Cambria Math" panose="02040503050406030204" pitchFamily="18" charset="0"/>
                              </a:rPr>
                              <m:t>2</m:t>
                            </m:r>
                          </m:sub>
                        </m:sSub>
                        <m:sSub>
                          <m:sSubPr>
                            <m:ctrlPr>
                              <a:rPr lang="en-US" i="1">
                                <a:latin typeface="Cambria Math" panose="02040503050406030204" pitchFamily="18" charset="0"/>
                              </a:rPr>
                            </m:ctrlPr>
                          </m:sSubPr>
                          <m:e>
                            <m:r>
                              <a:rPr lang="en-US" b="1" i="1">
                                <a:latin typeface="Cambria Math" panose="02040503050406030204" pitchFamily="18" charset="0"/>
                              </a:rPr>
                              <m:t>𝒄</m:t>
                            </m:r>
                          </m:e>
                          <m:sub>
                            <m:r>
                              <a:rPr lang="en-US" b="0" i="1" smtClean="0">
                                <a:latin typeface="Cambria Math" panose="02040503050406030204" pitchFamily="18" charset="0"/>
                              </a:rPr>
                              <m:t>2</m:t>
                            </m:r>
                          </m:sub>
                        </m:sSub>
                      </m:e>
                    </m:d>
                  </m:oMath>
                </a14:m>
                <a:r>
                  <a:rPr lang="en-US" dirty="0"/>
                  <a:t> </a:t>
                </a:r>
              </a:p>
            </p:txBody>
          </p:sp>
        </mc:Choice>
        <mc:Fallback xmlns="">
          <p:sp>
            <p:nvSpPr>
              <p:cNvPr id="20" name="TextBox 19">
                <a:extLst>
                  <a:ext uri="{FF2B5EF4-FFF2-40B4-BE49-F238E27FC236}">
                    <a16:creationId xmlns:a16="http://schemas.microsoft.com/office/drawing/2014/main" id="{2A54C3C9-2A47-4CDB-9318-B902912154C6}"/>
                  </a:ext>
                </a:extLst>
              </p:cNvPr>
              <p:cNvSpPr txBox="1">
                <a:spLocks noRot="1" noChangeAspect="1" noMove="1" noResize="1" noEditPoints="1" noAdjustHandles="1" noChangeArrowheads="1" noChangeShapeType="1" noTextEdit="1"/>
              </p:cNvSpPr>
              <p:nvPr/>
            </p:nvSpPr>
            <p:spPr>
              <a:xfrm>
                <a:off x="299728" y="5935199"/>
                <a:ext cx="8060832" cy="373179"/>
              </a:xfrm>
              <a:prstGeom prst="rect">
                <a:avLst/>
              </a:prstGeom>
              <a:blipFill>
                <a:blip r:embed="rId6"/>
                <a:stretch>
                  <a:fillRect l="-605" t="-983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E168408-AE56-4422-B7CF-56F90FE9CDC7}"/>
                  </a:ext>
                </a:extLst>
              </p:cNvPr>
              <p:cNvSpPr txBox="1"/>
              <p:nvPr/>
            </p:nvSpPr>
            <p:spPr>
              <a:xfrm>
                <a:off x="7959687" y="1516345"/>
                <a:ext cx="3957664" cy="4248342"/>
              </a:xfrm>
              <a:prstGeom prst="rect">
                <a:avLst/>
              </a:prstGeom>
              <a:noFill/>
              <a:ln w="28575">
                <a:solidFill>
                  <a:srgbClr val="0070C0"/>
                </a:solidFill>
              </a:ln>
            </p:spPr>
            <p:txBody>
              <a:bodyPr wrap="square" rtlCol="0">
                <a:spAutoFit/>
              </a:bodyPr>
              <a:lstStyle/>
              <a:p>
                <a:pPr algn="ctr"/>
                <a:endParaRPr lang="en-US" sz="400" b="1" dirty="0">
                  <a:solidFill>
                    <a:srgbClr val="0070C0"/>
                  </a:solidFill>
                </a:endParaRPr>
              </a:p>
              <a:p>
                <a:pPr algn="ctr"/>
                <a:r>
                  <a:rPr lang="en-US" b="1" dirty="0">
                    <a:solidFill>
                      <a:srgbClr val="0070C0"/>
                    </a:solidFill>
                  </a:rPr>
                  <a:t>Implicit Value Recovery (IVR) Algorithm [Peterson </a:t>
                </a:r>
                <a:r>
                  <a:rPr lang="en-US" b="1" i="1" dirty="0">
                    <a:solidFill>
                      <a:srgbClr val="0070C0"/>
                    </a:solidFill>
                  </a:rPr>
                  <a:t>et al.</a:t>
                </a:r>
                <a:r>
                  <a:rPr lang="en-US" b="1" dirty="0">
                    <a:solidFill>
                      <a:srgbClr val="0070C0"/>
                    </a:solidFill>
                  </a:rPr>
                  <a:t> 2019]</a:t>
                </a:r>
              </a:p>
              <a:p>
                <a:pPr algn="ctr"/>
                <a:endParaRPr lang="en-US" sz="400" b="1" dirty="0">
                  <a:solidFill>
                    <a:srgbClr val="0070C0"/>
                  </a:solidFill>
                </a:endParaRPr>
              </a:p>
              <a:p>
                <a:pPr algn="ctr"/>
                <a:endParaRPr lang="en-US" sz="400" dirty="0"/>
              </a:p>
              <a:p>
                <a:pPr marL="285750" indent="-285750">
                  <a:buFont typeface="Arial" panose="020B0604020202020204" pitchFamily="34" charset="0"/>
                  <a:buChar char="•"/>
                </a:pPr>
                <a:r>
                  <a:rPr lang="en-US" dirty="0"/>
                  <a:t>Pick explicit or IMEX time-integration scheme for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𝛺</m:t>
                        </m:r>
                      </m:e>
                      <m:sub>
                        <m:r>
                          <a:rPr lang="en-US" i="1">
                            <a:latin typeface="Cambria Math" panose="02040503050406030204" pitchFamily="18" charset="0"/>
                            <a:ea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𝛺</m:t>
                        </m:r>
                      </m:e>
                      <m:sub>
                        <m:r>
                          <a:rPr lang="en-US" i="1">
                            <a:latin typeface="Cambria Math" panose="02040503050406030204" pitchFamily="18" charset="0"/>
                            <a:ea typeface="Cambria Math" panose="02040503050406030204" pitchFamily="18" charset="0"/>
                          </a:rPr>
                          <m:t>2</m:t>
                        </m:r>
                      </m:sub>
                    </m:sSub>
                  </m:oMath>
                </a14:m>
                <a:endParaRPr lang="en-US" dirty="0">
                  <a:ea typeface="Cambria Math" panose="02040503050406030204" pitchFamily="18" charset="0"/>
                </a:endParaRP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Approximate LM space as trace of FE space on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𝛺</m:t>
                        </m:r>
                      </m:e>
                      <m:sub>
                        <m:r>
                          <a:rPr lang="en-US" i="1">
                            <a:latin typeface="Cambria Math" panose="02040503050406030204" pitchFamily="18" charset="0"/>
                            <a:ea typeface="Cambria Math" panose="02040503050406030204" pitchFamily="18" charset="0"/>
                          </a:rPr>
                          <m:t>1</m:t>
                        </m:r>
                      </m:sub>
                    </m:sSub>
                  </m:oMath>
                </a14:m>
                <a:r>
                  <a:rPr lang="en-US" dirty="0"/>
                  <a:t> or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𝛺</m:t>
                        </m:r>
                      </m:e>
                      <m:sub>
                        <m:r>
                          <a:rPr lang="en-US" b="0" i="1" smtClean="0">
                            <a:latin typeface="Cambria Math" panose="02040503050406030204" pitchFamily="18" charset="0"/>
                            <a:ea typeface="Cambria Math" panose="02040503050406030204" pitchFamily="18" charset="0"/>
                          </a:rPr>
                          <m:t>2</m:t>
                        </m:r>
                      </m:sub>
                    </m:sSub>
                  </m:oMath>
                </a14:m>
                <a:r>
                  <a:rPr lang="en-US" dirty="0"/>
                  <a:t>*</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Compute matrices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𝑴</m:t>
                        </m:r>
                      </m:e>
                      <m:sub>
                        <m:r>
                          <a:rPr lang="en-US" b="0" i="1" smtClean="0">
                            <a:latin typeface="Cambria Math" panose="02040503050406030204" pitchFamily="18" charset="0"/>
                          </a:rPr>
                          <m:t>𝑖</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𝑲</m:t>
                        </m:r>
                      </m:e>
                      <m:sub>
                        <m:r>
                          <a:rPr lang="en-US" i="1">
                            <a:latin typeface="Cambria Math" panose="02040503050406030204" pitchFamily="18" charset="0"/>
                          </a:rPr>
                          <m:t>𝑖</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𝑮</m:t>
                        </m:r>
                      </m:e>
                      <m:sub>
                        <m:r>
                          <a:rPr lang="en-US" i="1">
                            <a:latin typeface="Cambria Math" panose="02040503050406030204" pitchFamily="18" charset="0"/>
                          </a:rPr>
                          <m:t>𝑖</m:t>
                        </m:r>
                      </m:sub>
                    </m:sSub>
                  </m:oMath>
                </a14:m>
                <a:r>
                  <a:rPr lang="en-US" dirty="0"/>
                  <a:t> and vectors </a:t>
                </a:r>
                <a14:m>
                  <m:oMath xmlns:m="http://schemas.openxmlformats.org/officeDocument/2006/math">
                    <m:sSub>
                      <m:sSubPr>
                        <m:ctrlPr>
                          <a:rPr lang="en-US" i="1">
                            <a:latin typeface="Cambria Math" panose="02040503050406030204" pitchFamily="18" charset="0"/>
                          </a:rPr>
                        </m:ctrlPr>
                      </m:sSubPr>
                      <m:e>
                        <m:r>
                          <a:rPr lang="en-US" b="1" i="1" smtClean="0">
                            <a:latin typeface="Cambria Math" panose="02040503050406030204" pitchFamily="18" charset="0"/>
                          </a:rPr>
                          <m:t>𝒇</m:t>
                        </m:r>
                      </m:e>
                      <m:sub>
                        <m:r>
                          <a:rPr lang="en-US" i="1">
                            <a:latin typeface="Cambria Math" panose="02040503050406030204" pitchFamily="18" charset="0"/>
                          </a:rPr>
                          <m:t>𝑖</m:t>
                        </m:r>
                      </m:sub>
                    </m:sSub>
                  </m:oMath>
                </a14:m>
                <a:r>
                  <a:rPr lang="en-US" dirty="0"/>
                  <a:t> </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For each timestep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𝑛</m:t>
                        </m:r>
                      </m:sup>
                    </m:sSup>
                  </m:oMath>
                </a14:m>
                <a:r>
                  <a:rPr lang="en-US" dirty="0"/>
                  <a:t>: </a:t>
                </a:r>
              </a:p>
              <a:p>
                <a:pPr marL="285750" indent="-285750">
                  <a:buFont typeface="Arial" panose="020B0604020202020204" pitchFamily="34" charset="0"/>
                  <a:buChar char="•"/>
                </a:pPr>
                <a:endParaRPr lang="en-US" sz="400" dirty="0"/>
              </a:p>
              <a:p>
                <a:pPr marL="742950" lvl="1" indent="-285750">
                  <a:buFont typeface="Wingdings" panose="05000000000000000000" pitchFamily="2" charset="2"/>
                  <a:buChar char="Ø"/>
                </a:pPr>
                <a:r>
                  <a:rPr lang="en-US" dirty="0"/>
                  <a:t>Solve Schur complement system (4) for the LM </a:t>
                </a:r>
                <a14:m>
                  <m:oMath xmlns:m="http://schemas.openxmlformats.org/officeDocument/2006/math">
                    <m:sSup>
                      <m:sSupPr>
                        <m:ctrlPr>
                          <a:rPr lang="en-US" b="1" i="1" dirty="0" smtClean="0">
                            <a:latin typeface="Cambria Math" panose="02040503050406030204" pitchFamily="18" charset="0"/>
                            <a:ea typeface="Cambria Math" panose="02040503050406030204" pitchFamily="18" charset="0"/>
                          </a:rPr>
                        </m:ctrlPr>
                      </m:sSupPr>
                      <m:e>
                        <m:r>
                          <a:rPr lang="en-US" b="1" i="1" dirty="0" smtClean="0">
                            <a:latin typeface="Cambria Math" panose="02040503050406030204" pitchFamily="18" charset="0"/>
                            <a:ea typeface="Cambria Math" panose="02040503050406030204" pitchFamily="18" charset="0"/>
                          </a:rPr>
                          <m:t>𝝀</m:t>
                        </m:r>
                      </m:e>
                      <m:sup>
                        <m:r>
                          <a:rPr lang="en-US" b="0" i="1" dirty="0" smtClean="0">
                            <a:latin typeface="Cambria Math" panose="02040503050406030204" pitchFamily="18" charset="0"/>
                            <a:ea typeface="Cambria Math" panose="02040503050406030204" pitchFamily="18" charset="0"/>
                          </a:rPr>
                          <m:t>𝑛</m:t>
                        </m:r>
                      </m:sup>
                    </m:sSup>
                  </m:oMath>
                </a14:m>
                <a:endParaRPr lang="en-US" b="1" dirty="0">
                  <a:ea typeface="Cambria Math" panose="02040503050406030204" pitchFamily="18" charset="0"/>
                </a:endParaRPr>
              </a:p>
              <a:p>
                <a:pPr marL="742950" lvl="1" indent="-285750">
                  <a:buFont typeface="Wingdings" panose="05000000000000000000" pitchFamily="2" charset="2"/>
                  <a:buChar char="Ø"/>
                </a:pPr>
                <a:endParaRPr lang="en-US" sz="400" dirty="0"/>
              </a:p>
              <a:p>
                <a:pPr marL="742950" lvl="1" indent="-285750">
                  <a:buFont typeface="Wingdings" panose="05000000000000000000" pitchFamily="2" charset="2"/>
                  <a:buChar char="Ø"/>
                </a:pPr>
                <a:r>
                  <a:rPr lang="en-US" dirty="0"/>
                  <a:t>Update the state variables </a:t>
                </a:r>
                <a14:m>
                  <m:oMath xmlns:m="http://schemas.openxmlformats.org/officeDocument/2006/math">
                    <m:sSubSup>
                      <m:sSubSupPr>
                        <m:ctrlPr>
                          <a:rPr lang="en-US" b="0" i="1" smtClean="0">
                            <a:latin typeface="Cambria Math" panose="02040503050406030204" pitchFamily="18" charset="0"/>
                          </a:rPr>
                        </m:ctrlPr>
                      </m:sSubSupPr>
                      <m:e>
                        <m:r>
                          <a:rPr lang="en-US" b="1" i="1" smtClean="0">
                            <a:latin typeface="Cambria Math" panose="02040503050406030204" pitchFamily="18" charset="0"/>
                          </a:rPr>
                          <m:t>𝒄</m:t>
                        </m:r>
                      </m:e>
                      <m:sub>
                        <m:r>
                          <a:rPr lang="en-US" b="0" i="1" smtClean="0">
                            <a:latin typeface="Cambria Math" panose="02040503050406030204" pitchFamily="18" charset="0"/>
                          </a:rPr>
                          <m:t>𝑖</m:t>
                        </m:r>
                      </m:sub>
                      <m:sup>
                        <m:r>
                          <a:rPr lang="en-US" b="0" i="1" smtClean="0">
                            <a:latin typeface="Cambria Math" panose="02040503050406030204" pitchFamily="18" charset="0"/>
                          </a:rPr>
                          <m:t>𝑛</m:t>
                        </m:r>
                      </m:sup>
                    </m:sSubSup>
                  </m:oMath>
                </a14:m>
                <a:r>
                  <a:rPr lang="en-US" dirty="0"/>
                  <a:t> by advancing (3) in time</a:t>
                </a:r>
              </a:p>
              <a:p>
                <a:pPr marL="742950" lvl="1" indent="-285750">
                  <a:buFont typeface="Wingdings" panose="05000000000000000000" pitchFamily="2" charset="2"/>
                  <a:buChar char="Ø"/>
                </a:pPr>
                <a:endParaRPr lang="en-US" sz="400" dirty="0"/>
              </a:p>
            </p:txBody>
          </p:sp>
        </mc:Choice>
        <mc:Fallback xmlns="">
          <p:sp>
            <p:nvSpPr>
              <p:cNvPr id="24" name="TextBox 23">
                <a:extLst>
                  <a:ext uri="{FF2B5EF4-FFF2-40B4-BE49-F238E27FC236}">
                    <a16:creationId xmlns:a16="http://schemas.microsoft.com/office/drawing/2014/main" id="{7E168408-AE56-4422-B7CF-56F90FE9CDC7}"/>
                  </a:ext>
                </a:extLst>
              </p:cNvPr>
              <p:cNvSpPr txBox="1">
                <a:spLocks noRot="1" noChangeAspect="1" noMove="1" noResize="1" noEditPoints="1" noAdjustHandles="1" noChangeArrowheads="1" noChangeShapeType="1" noTextEdit="1"/>
              </p:cNvSpPr>
              <p:nvPr/>
            </p:nvSpPr>
            <p:spPr>
              <a:xfrm>
                <a:off x="7959687" y="1516345"/>
                <a:ext cx="3957664" cy="4248342"/>
              </a:xfrm>
              <a:prstGeom prst="rect">
                <a:avLst/>
              </a:prstGeom>
              <a:blipFill>
                <a:blip r:embed="rId7"/>
                <a:stretch>
                  <a:fillRect l="-765" r="-1835"/>
                </a:stretch>
              </a:blipFill>
              <a:ln w="28575">
                <a:solidFill>
                  <a:srgbClr val="0070C0"/>
                </a:solidFill>
              </a:ln>
            </p:spPr>
            <p:txBody>
              <a:bodyPr/>
              <a:lstStyle/>
              <a:p>
                <a:r>
                  <a:rPr lang="en-US">
                    <a:noFill/>
                  </a:rPr>
                  <a:t> </a:t>
                </a:r>
              </a:p>
            </p:txBody>
          </p:sp>
        </mc:Fallback>
      </mc:AlternateContent>
      <p:sp>
        <p:nvSpPr>
          <p:cNvPr id="30" name="TextBox 29">
            <a:extLst>
              <a:ext uri="{FF2B5EF4-FFF2-40B4-BE49-F238E27FC236}">
                <a16:creationId xmlns:a16="http://schemas.microsoft.com/office/drawing/2014/main" id="{5AFAEE1D-A811-453D-9778-1A8B3DB0EDEB}"/>
              </a:ext>
            </a:extLst>
          </p:cNvPr>
          <p:cNvSpPr txBox="1"/>
          <p:nvPr/>
        </p:nvSpPr>
        <p:spPr>
          <a:xfrm>
            <a:off x="7093026" y="5173759"/>
            <a:ext cx="941294" cy="369332"/>
          </a:xfrm>
          <a:prstGeom prst="rect">
            <a:avLst/>
          </a:prstGeom>
          <a:noFill/>
        </p:spPr>
        <p:txBody>
          <a:bodyPr wrap="square" rtlCol="0">
            <a:spAutoFit/>
          </a:bodyPr>
          <a:lstStyle/>
          <a:p>
            <a:r>
              <a:rPr lang="en-US" dirty="0"/>
              <a:t>(3)</a:t>
            </a:r>
          </a:p>
        </p:txBody>
      </p:sp>
      <p:sp>
        <p:nvSpPr>
          <p:cNvPr id="31" name="TextBox 30">
            <a:extLst>
              <a:ext uri="{FF2B5EF4-FFF2-40B4-BE49-F238E27FC236}">
                <a16:creationId xmlns:a16="http://schemas.microsoft.com/office/drawing/2014/main" id="{27D29C1F-CB7F-4CD1-9BB2-6555C25C855B}"/>
              </a:ext>
            </a:extLst>
          </p:cNvPr>
          <p:cNvSpPr txBox="1"/>
          <p:nvPr/>
        </p:nvSpPr>
        <p:spPr>
          <a:xfrm>
            <a:off x="7996886" y="5942119"/>
            <a:ext cx="941294" cy="369332"/>
          </a:xfrm>
          <a:prstGeom prst="rect">
            <a:avLst/>
          </a:prstGeom>
          <a:noFill/>
        </p:spPr>
        <p:txBody>
          <a:bodyPr wrap="square" rtlCol="0">
            <a:spAutoFit/>
          </a:bodyPr>
          <a:lstStyle/>
          <a:p>
            <a:r>
              <a:rPr lang="en-US" dirty="0"/>
              <a:t>(4)</a:t>
            </a:r>
          </a:p>
        </p:txBody>
      </p:sp>
      <p:sp>
        <p:nvSpPr>
          <p:cNvPr id="32" name="Rectangle 31">
            <a:extLst>
              <a:ext uri="{FF2B5EF4-FFF2-40B4-BE49-F238E27FC236}">
                <a16:creationId xmlns:a16="http://schemas.microsoft.com/office/drawing/2014/main" id="{B0D8BD10-9B22-49A4-9A2E-F71052409B0D}"/>
              </a:ext>
            </a:extLst>
          </p:cNvPr>
          <p:cNvSpPr/>
          <p:nvPr/>
        </p:nvSpPr>
        <p:spPr>
          <a:xfrm>
            <a:off x="2796989" y="4984376"/>
            <a:ext cx="4087905" cy="776337"/>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9A0DE7C-6229-4D48-A68E-9DE494469791}"/>
              </a:ext>
            </a:extLst>
          </p:cNvPr>
          <p:cNvSpPr txBox="1"/>
          <p:nvPr/>
        </p:nvSpPr>
        <p:spPr>
          <a:xfrm>
            <a:off x="199584" y="4911806"/>
            <a:ext cx="2389273" cy="830997"/>
          </a:xfrm>
          <a:prstGeom prst="rect">
            <a:avLst/>
          </a:prstGeom>
          <a:noFill/>
        </p:spPr>
        <p:txBody>
          <a:bodyPr wrap="square" rtlCol="0">
            <a:spAutoFit/>
          </a:bodyPr>
          <a:lstStyle/>
          <a:p>
            <a:pPr algn="ctr"/>
            <a:r>
              <a:rPr lang="en-US" sz="1600" i="1" dirty="0">
                <a:solidFill>
                  <a:schemeClr val="accent1">
                    <a:lumMod val="75000"/>
                  </a:schemeClr>
                </a:solidFill>
              </a:rPr>
              <a:t>Equations</a:t>
            </a:r>
            <a:r>
              <a:rPr lang="en-US" sz="1600" b="1" i="1" dirty="0">
                <a:solidFill>
                  <a:schemeClr val="accent1">
                    <a:lumMod val="75000"/>
                  </a:schemeClr>
                </a:solidFill>
              </a:rPr>
              <a:t> decouple </a:t>
            </a:r>
            <a:r>
              <a:rPr lang="en-US" sz="1600" i="1" dirty="0">
                <a:solidFill>
                  <a:schemeClr val="accent1">
                    <a:lumMod val="75000"/>
                  </a:schemeClr>
                </a:solidFill>
              </a:rPr>
              <a:t>if using </a:t>
            </a:r>
            <a:r>
              <a:rPr lang="en-US" sz="1600" b="1" i="1" dirty="0">
                <a:solidFill>
                  <a:schemeClr val="accent1">
                    <a:lumMod val="75000"/>
                  </a:schemeClr>
                </a:solidFill>
              </a:rPr>
              <a:t>explicit </a:t>
            </a:r>
            <a:r>
              <a:rPr lang="en-US" sz="1600" i="1" dirty="0">
                <a:solidFill>
                  <a:schemeClr val="accent1">
                    <a:lumMod val="75000"/>
                  </a:schemeClr>
                </a:solidFill>
              </a:rPr>
              <a:t>or</a:t>
            </a:r>
            <a:r>
              <a:rPr lang="en-US" sz="1600" b="1" i="1" dirty="0">
                <a:solidFill>
                  <a:schemeClr val="accent1">
                    <a:lumMod val="75000"/>
                  </a:schemeClr>
                </a:solidFill>
              </a:rPr>
              <a:t> IMEX</a:t>
            </a:r>
            <a:r>
              <a:rPr lang="en-US" sz="1600" i="1" dirty="0">
                <a:solidFill>
                  <a:schemeClr val="accent1">
                    <a:lumMod val="75000"/>
                  </a:schemeClr>
                </a:solidFill>
              </a:rPr>
              <a:t> time-integration!</a:t>
            </a:r>
          </a:p>
        </p:txBody>
      </p:sp>
      <p:sp>
        <p:nvSpPr>
          <p:cNvPr id="2" name="TextBox 1">
            <a:extLst>
              <a:ext uri="{FF2B5EF4-FFF2-40B4-BE49-F238E27FC236}">
                <a16:creationId xmlns:a16="http://schemas.microsoft.com/office/drawing/2014/main" id="{0D7241A6-E539-4FAF-84D8-0F8C54535B0B}"/>
              </a:ext>
            </a:extLst>
          </p:cNvPr>
          <p:cNvSpPr txBox="1"/>
          <p:nvPr/>
        </p:nvSpPr>
        <p:spPr>
          <a:xfrm>
            <a:off x="8821651" y="5944925"/>
            <a:ext cx="2814457" cy="523220"/>
          </a:xfrm>
          <a:prstGeom prst="rect">
            <a:avLst/>
          </a:prstGeom>
          <a:noFill/>
        </p:spPr>
        <p:txBody>
          <a:bodyPr wrap="square" lIns="91440" tIns="45720" rIns="91440" bIns="45720" rtlCol="0" anchor="t">
            <a:spAutoFit/>
          </a:bodyPr>
          <a:lstStyle/>
          <a:p>
            <a:r>
              <a:rPr lang="en-US" sz="1400" dirty="0"/>
              <a:t>* Ensures that dual Schur complement of (2) is </a:t>
            </a:r>
            <a:r>
              <a:rPr lang="en-US" sz="1400" dirty="0" err="1"/>
              <a:t>s.p.d.</a:t>
            </a:r>
            <a:r>
              <a:rPr lang="en-US" sz="1400" dirty="0"/>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48B06B8-174F-45B5-B073-BDB53F537004}"/>
                  </a:ext>
                </a:extLst>
              </p:cNvPr>
              <p:cNvSpPr txBox="1"/>
              <p:nvPr/>
            </p:nvSpPr>
            <p:spPr>
              <a:xfrm>
                <a:off x="720648" y="6404700"/>
                <a:ext cx="7276238" cy="338554"/>
              </a:xfrm>
              <a:prstGeom prst="rect">
                <a:avLst/>
              </a:prstGeom>
              <a:noFill/>
            </p:spPr>
            <p:txBody>
              <a:bodyPr wrap="square" rtlCol="0">
                <a:spAutoFit/>
              </a:bodyPr>
              <a:lstStyle/>
              <a:p>
                <a:r>
                  <a:rPr lang="en-US" sz="1600" b="1" i="1" dirty="0">
                    <a:solidFill>
                      <a:schemeClr val="accent1">
                        <a:lumMod val="75000"/>
                      </a:schemeClr>
                    </a:solidFill>
                  </a:rPr>
                  <a:t>Time integration schemes </a:t>
                </a:r>
                <a:r>
                  <a:rPr lang="en-US" sz="1600" i="1" dirty="0">
                    <a:solidFill>
                      <a:schemeClr val="accent1">
                        <a:lumMod val="75000"/>
                      </a:schemeClr>
                    </a:solidFill>
                  </a:rPr>
                  <a:t>and </a:t>
                </a:r>
                <a:r>
                  <a:rPr lang="en-US" sz="1600" b="1" i="1" dirty="0">
                    <a:solidFill>
                      <a:schemeClr val="accent1">
                        <a:lumMod val="75000"/>
                      </a:schemeClr>
                    </a:solidFill>
                  </a:rPr>
                  <a:t>time-steps</a:t>
                </a:r>
                <a:r>
                  <a:rPr lang="en-US" sz="1600" i="1" dirty="0">
                    <a:solidFill>
                      <a:schemeClr val="accent1">
                        <a:lumMod val="75000"/>
                      </a:schemeClr>
                    </a:solidFill>
                  </a:rPr>
                  <a:t> in </a:t>
                </a:r>
                <a14:m>
                  <m:oMath xmlns:m="http://schemas.openxmlformats.org/officeDocument/2006/math">
                    <m:sSub>
                      <m:sSubPr>
                        <m:ctrlPr>
                          <a:rPr lang="en-US" sz="1600" i="1" smtClean="0">
                            <a:solidFill>
                              <a:schemeClr val="accent1">
                                <a:lumMod val="75000"/>
                              </a:schemeClr>
                            </a:solidFill>
                            <a:latin typeface="Cambria Math" panose="02040503050406030204" pitchFamily="18" charset="0"/>
                            <a:ea typeface="Cambria Math" panose="02040503050406030204" pitchFamily="18" charset="0"/>
                          </a:rPr>
                        </m:ctrlPr>
                      </m:sSubPr>
                      <m:e>
                        <m:r>
                          <a:rPr lang="en-US" sz="1600" i="1">
                            <a:solidFill>
                              <a:schemeClr val="accent1">
                                <a:lumMod val="75000"/>
                              </a:schemeClr>
                            </a:solidFill>
                            <a:latin typeface="Cambria Math" panose="02040503050406030204" pitchFamily="18" charset="0"/>
                            <a:ea typeface="Cambria Math" panose="02040503050406030204" pitchFamily="18" charset="0"/>
                          </a:rPr>
                          <m:t>𝛺</m:t>
                        </m:r>
                      </m:e>
                      <m:sub>
                        <m:r>
                          <a:rPr lang="en-US" sz="1600" i="1">
                            <a:solidFill>
                              <a:schemeClr val="accent1">
                                <a:lumMod val="75000"/>
                              </a:schemeClr>
                            </a:solidFill>
                            <a:latin typeface="Cambria Math" panose="02040503050406030204" pitchFamily="18" charset="0"/>
                            <a:ea typeface="Cambria Math" panose="02040503050406030204" pitchFamily="18" charset="0"/>
                          </a:rPr>
                          <m:t>1</m:t>
                        </m:r>
                      </m:sub>
                    </m:sSub>
                  </m:oMath>
                </a14:m>
                <a:r>
                  <a:rPr lang="en-US" sz="1600" i="1" dirty="0">
                    <a:solidFill>
                      <a:schemeClr val="accent1">
                        <a:lumMod val="75000"/>
                      </a:schemeClr>
                    </a:solidFill>
                  </a:rPr>
                  <a:t> and </a:t>
                </a:r>
                <a14:m>
                  <m:oMath xmlns:m="http://schemas.openxmlformats.org/officeDocument/2006/math">
                    <m:sSub>
                      <m:sSubPr>
                        <m:ctrlPr>
                          <a:rPr lang="en-US" sz="1600" i="1">
                            <a:solidFill>
                              <a:schemeClr val="accent1">
                                <a:lumMod val="75000"/>
                              </a:schemeClr>
                            </a:solidFill>
                            <a:latin typeface="Cambria Math" panose="02040503050406030204" pitchFamily="18" charset="0"/>
                            <a:ea typeface="Cambria Math" panose="02040503050406030204" pitchFamily="18" charset="0"/>
                          </a:rPr>
                        </m:ctrlPr>
                      </m:sSubPr>
                      <m:e>
                        <m:r>
                          <a:rPr lang="en-US" sz="1600" i="1">
                            <a:solidFill>
                              <a:schemeClr val="accent1">
                                <a:lumMod val="75000"/>
                              </a:schemeClr>
                            </a:solidFill>
                            <a:latin typeface="Cambria Math" panose="02040503050406030204" pitchFamily="18" charset="0"/>
                            <a:ea typeface="Cambria Math" panose="02040503050406030204" pitchFamily="18" charset="0"/>
                          </a:rPr>
                          <m:t>𝛺</m:t>
                        </m:r>
                      </m:e>
                      <m:sub>
                        <m:r>
                          <a:rPr lang="en-US" sz="1600" i="1">
                            <a:solidFill>
                              <a:schemeClr val="accent1">
                                <a:lumMod val="75000"/>
                              </a:schemeClr>
                            </a:solidFill>
                            <a:latin typeface="Cambria Math" panose="02040503050406030204" pitchFamily="18" charset="0"/>
                            <a:ea typeface="Cambria Math" panose="02040503050406030204" pitchFamily="18" charset="0"/>
                          </a:rPr>
                          <m:t>2</m:t>
                        </m:r>
                      </m:sub>
                    </m:sSub>
                  </m:oMath>
                </a14:m>
                <a:r>
                  <a:rPr lang="en-US" sz="1600" i="1" dirty="0">
                    <a:solidFill>
                      <a:schemeClr val="accent1">
                        <a:lumMod val="75000"/>
                      </a:schemeClr>
                    </a:solidFill>
                  </a:rPr>
                  <a:t> can be </a:t>
                </a:r>
                <a:r>
                  <a:rPr lang="en-US" sz="1600" b="1" i="1" dirty="0">
                    <a:solidFill>
                      <a:schemeClr val="accent1">
                        <a:lumMod val="75000"/>
                      </a:schemeClr>
                    </a:solidFill>
                  </a:rPr>
                  <a:t>different</a:t>
                </a:r>
                <a:r>
                  <a:rPr lang="en-US" sz="1600" i="1" dirty="0">
                    <a:solidFill>
                      <a:schemeClr val="accent1">
                        <a:lumMod val="75000"/>
                      </a:schemeClr>
                    </a:solidFill>
                  </a:rPr>
                  <a:t>! </a:t>
                </a:r>
              </a:p>
            </p:txBody>
          </p:sp>
        </mc:Choice>
        <mc:Fallback xmlns="">
          <p:sp>
            <p:nvSpPr>
              <p:cNvPr id="3" name="TextBox 2">
                <a:extLst>
                  <a:ext uri="{FF2B5EF4-FFF2-40B4-BE49-F238E27FC236}">
                    <a16:creationId xmlns:a16="http://schemas.microsoft.com/office/drawing/2014/main" id="{248B06B8-174F-45B5-B073-BDB53F537004}"/>
                  </a:ext>
                </a:extLst>
              </p:cNvPr>
              <p:cNvSpPr txBox="1">
                <a:spLocks noRot="1" noChangeAspect="1" noMove="1" noResize="1" noEditPoints="1" noAdjustHandles="1" noChangeArrowheads="1" noChangeShapeType="1" noTextEdit="1"/>
              </p:cNvSpPr>
              <p:nvPr/>
            </p:nvSpPr>
            <p:spPr>
              <a:xfrm>
                <a:off x="720648" y="6404700"/>
                <a:ext cx="7276238" cy="338554"/>
              </a:xfrm>
              <a:prstGeom prst="rect">
                <a:avLst/>
              </a:prstGeom>
              <a:blipFill>
                <a:blip r:embed="rId8"/>
                <a:stretch>
                  <a:fillRect l="-419" t="-7273" b="-21818"/>
                </a:stretch>
              </a:blipFill>
            </p:spPr>
            <p:txBody>
              <a:bodyPr/>
              <a:lstStyle/>
              <a:p>
                <a:r>
                  <a:rPr lang="en-US">
                    <a:noFill/>
                  </a:rPr>
                  <a:t> </a:t>
                </a:r>
              </a:p>
            </p:txBody>
          </p:sp>
        </mc:Fallback>
      </mc:AlternateContent>
    </p:spTree>
    <p:extLst>
      <p:ext uri="{BB962C8B-B14F-4D97-AF65-F5344CB8AC3E}">
        <p14:creationId xmlns:p14="http://schemas.microsoft.com/office/powerpoint/2010/main" val="297290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animBg="1"/>
      <p:bldP spid="30" grpId="0"/>
      <p:bldP spid="31" grpId="0"/>
      <p:bldP spid="32" grpId="0" animBg="1"/>
      <p:bldP spid="33" grpId="0"/>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F_fLM.mp4">
            <a:hlinkClick r:id="" action="ppaction://media"/>
            <a:extLst>
              <a:ext uri="{FF2B5EF4-FFF2-40B4-BE49-F238E27FC236}">
                <a16:creationId xmlns:a16="http://schemas.microsoft.com/office/drawing/2014/main" id="{6DBE55AB-5C31-3032-EEA5-F2EA3EF16D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2133" y="744565"/>
            <a:ext cx="3050748" cy="2288061"/>
          </a:xfrm>
          <a:prstGeom prst="rect">
            <a:avLst/>
          </a:prstGeom>
        </p:spPr>
      </p:pic>
      <p:sp>
        <p:nvSpPr>
          <p:cNvPr id="26" name="TextBox 25">
            <a:extLst>
              <a:ext uri="{FF2B5EF4-FFF2-40B4-BE49-F238E27FC236}">
                <a16:creationId xmlns:a16="http://schemas.microsoft.com/office/drawing/2014/main" id="{23C97F48-DB27-4738-B543-37FE3EADDF63}"/>
              </a:ext>
            </a:extLst>
          </p:cNvPr>
          <p:cNvSpPr txBox="1"/>
          <p:nvPr/>
        </p:nvSpPr>
        <p:spPr>
          <a:xfrm>
            <a:off x="10071597" y="5543663"/>
            <a:ext cx="1120659" cy="338554"/>
          </a:xfrm>
          <a:prstGeom prst="rect">
            <a:avLst/>
          </a:prstGeom>
          <a:noFill/>
        </p:spPr>
        <p:txBody>
          <a:bodyPr wrap="square" rtlCol="0">
            <a:spAutoFit/>
          </a:bodyPr>
          <a:lstStyle/>
          <a:p>
            <a:r>
              <a:rPr lang="en-US" sz="1600" dirty="0">
                <a:solidFill>
                  <a:schemeClr val="bg1"/>
                </a:solidFill>
              </a:rPr>
              <a:t>Schwarz</a:t>
            </a:r>
          </a:p>
        </p:txBody>
      </p:sp>
      <p:sp>
        <p:nvSpPr>
          <p:cNvPr id="27" name="TextBox 26">
            <a:extLst>
              <a:ext uri="{FF2B5EF4-FFF2-40B4-BE49-F238E27FC236}">
                <a16:creationId xmlns:a16="http://schemas.microsoft.com/office/drawing/2014/main" id="{9941D556-5FDE-4E71-B58D-0C64AA28363F}"/>
              </a:ext>
            </a:extLst>
          </p:cNvPr>
          <p:cNvSpPr txBox="1"/>
          <p:nvPr/>
        </p:nvSpPr>
        <p:spPr>
          <a:xfrm>
            <a:off x="4810276" y="802777"/>
            <a:ext cx="7419408" cy="6093976"/>
          </a:xfrm>
          <a:prstGeom prst="rect">
            <a:avLst/>
          </a:prstGeom>
          <a:noFill/>
        </p:spPr>
        <p:txBody>
          <a:bodyPr wrap="square" rtlCol="0">
            <a:spAutoFit/>
          </a:bodyPr>
          <a:lstStyle/>
          <a:p>
            <a:pPr>
              <a:defRPr/>
            </a:pPr>
            <a:r>
              <a:rPr lang="en-US" sz="2000" b="1" dirty="0">
                <a:solidFill>
                  <a:srgbClr val="0070C0"/>
                </a:solidFill>
              </a:rPr>
              <a:t>“Plug-and-play” framework:</a:t>
            </a:r>
          </a:p>
          <a:p>
            <a:pPr>
              <a:defRPr/>
            </a:pPr>
            <a:endParaRPr lang="en-US" sz="400" b="1" dirty="0">
              <a:solidFill>
                <a:srgbClr val="0070C0"/>
              </a:solidFill>
            </a:endParaRPr>
          </a:p>
          <a:p>
            <a:pPr marL="285750" indent="-285750">
              <a:buFont typeface="Arial" panose="020B0604020202020204" pitchFamily="34" charset="0"/>
              <a:buChar char="•"/>
              <a:defRPr/>
            </a:pPr>
            <a:r>
              <a:rPr lang="en-US" dirty="0"/>
              <a:t>Ability to couple regions with </a:t>
            </a:r>
            <a:r>
              <a:rPr lang="en-US" b="1" i="1" dirty="0"/>
              <a:t>different non-conformal meshes</a:t>
            </a:r>
            <a:r>
              <a:rPr lang="en-US" dirty="0"/>
              <a:t>, </a:t>
            </a:r>
            <a:r>
              <a:rPr lang="en-US" b="1" i="1" dirty="0"/>
              <a:t>different element types</a:t>
            </a:r>
            <a:r>
              <a:rPr lang="en-US" i="1" dirty="0"/>
              <a:t> </a:t>
            </a:r>
            <a:r>
              <a:rPr lang="en-US" dirty="0"/>
              <a:t>and </a:t>
            </a:r>
            <a:r>
              <a:rPr lang="en-US" b="1" i="1" dirty="0"/>
              <a:t>different levels of refinement </a:t>
            </a:r>
            <a:r>
              <a:rPr lang="en-US" dirty="0"/>
              <a:t>to simplify task of </a:t>
            </a:r>
            <a:r>
              <a:rPr lang="en-US" b="1" i="1" dirty="0"/>
              <a:t>meshing complex geometries</a:t>
            </a:r>
          </a:p>
          <a:p>
            <a:pPr marL="285750" indent="-285750">
              <a:buFont typeface="Arial" panose="020B0604020202020204" pitchFamily="34" charset="0"/>
              <a:buChar char="•"/>
              <a:defRPr/>
            </a:pPr>
            <a:endParaRPr lang="en-US" sz="400" b="1" i="1" dirty="0"/>
          </a:p>
          <a:p>
            <a:pPr marL="285750" indent="-285750">
              <a:buFont typeface="Arial" panose="020B0604020202020204" pitchFamily="34" charset="0"/>
              <a:buChar char="•"/>
              <a:defRPr/>
            </a:pPr>
            <a:r>
              <a:rPr lang="en-US" dirty="0"/>
              <a:t>Ability to use </a:t>
            </a:r>
            <a:r>
              <a:rPr lang="en-US" b="1" i="1" dirty="0"/>
              <a:t>different solvers/time-integrators </a:t>
            </a:r>
            <a:r>
              <a:rPr lang="en-US" dirty="0"/>
              <a:t>in different regions</a:t>
            </a:r>
            <a:r>
              <a:rPr lang="en-US" baseline="30000" dirty="0"/>
              <a:t>1,2</a:t>
            </a:r>
          </a:p>
          <a:p>
            <a:pPr marL="285750" indent="-285750">
              <a:buFont typeface="Arial" panose="020B0604020202020204" pitchFamily="34" charset="0"/>
              <a:buChar char="•"/>
              <a:defRPr/>
            </a:pPr>
            <a:endParaRPr lang="en-US" sz="400" dirty="0"/>
          </a:p>
          <a:p>
            <a:pPr marL="285750" indent="-285750">
              <a:buFont typeface="Arial" panose="020B0604020202020204" pitchFamily="34" charset="0"/>
              <a:buChar char="•"/>
              <a:defRPr/>
            </a:pPr>
            <a:r>
              <a:rPr lang="en-US" dirty="0"/>
              <a:t>Coupling is </a:t>
            </a:r>
            <a:r>
              <a:rPr lang="en-US" b="1" i="1" dirty="0"/>
              <a:t>non-iterative</a:t>
            </a:r>
            <a:r>
              <a:rPr lang="en-US" dirty="0"/>
              <a:t> (single pass)</a:t>
            </a:r>
          </a:p>
          <a:p>
            <a:pPr>
              <a:defRPr/>
            </a:pPr>
            <a:endParaRPr lang="en-US" sz="400" dirty="0"/>
          </a:p>
          <a:p>
            <a:pPr>
              <a:defRPr/>
            </a:pPr>
            <a:endParaRPr lang="en-US" sz="400" dirty="0"/>
          </a:p>
          <a:p>
            <a:pPr>
              <a:defRPr/>
            </a:pPr>
            <a:r>
              <a:rPr lang="en-US" sz="2000" b="1" dirty="0">
                <a:solidFill>
                  <a:srgbClr val="0070C0"/>
                </a:solidFill>
              </a:rPr>
              <a:t>Method is theoretically rigorous</a:t>
            </a:r>
            <a:r>
              <a:rPr lang="en-US" sz="2000" baseline="30000" dirty="0">
                <a:solidFill>
                  <a:srgbClr val="0070C0"/>
                </a:solidFill>
              </a:rPr>
              <a:t>3</a:t>
            </a:r>
            <a:r>
              <a:rPr lang="en-US" sz="2000" b="1" dirty="0">
                <a:solidFill>
                  <a:srgbClr val="0070C0"/>
                </a:solidFill>
              </a:rPr>
              <a:t>: </a:t>
            </a:r>
          </a:p>
          <a:p>
            <a:pPr>
              <a:defRPr/>
            </a:pPr>
            <a:endParaRPr lang="en-US" sz="400" b="1" dirty="0">
              <a:solidFill>
                <a:srgbClr val="0070C0"/>
              </a:solidFill>
            </a:endParaRPr>
          </a:p>
          <a:p>
            <a:pPr marL="285750" indent="-285750">
              <a:buFont typeface="Arial" panose="020B0604020202020204" pitchFamily="34" charset="0"/>
              <a:buChar char="•"/>
              <a:defRPr/>
            </a:pPr>
            <a:r>
              <a:rPr lang="en-US" dirty="0"/>
              <a:t>Coupling does not introduce </a:t>
            </a:r>
            <a:r>
              <a:rPr lang="en-US" b="1" i="1" dirty="0"/>
              <a:t>nonphysical artifacts</a:t>
            </a:r>
          </a:p>
          <a:p>
            <a:pPr marL="285750" indent="-285750">
              <a:buFont typeface="Arial" panose="020B0604020202020204" pitchFamily="34" charset="0"/>
              <a:buChar char="•"/>
              <a:defRPr/>
            </a:pPr>
            <a:endParaRPr lang="en-US" sz="400" b="1" i="1" dirty="0"/>
          </a:p>
          <a:p>
            <a:pPr marL="285750" indent="-285750">
              <a:buFont typeface="Arial" panose="020B0604020202020204" pitchFamily="34" charset="0"/>
              <a:buChar char="•"/>
              <a:defRPr/>
            </a:pPr>
            <a:r>
              <a:rPr lang="en-US" b="1" i="1" dirty="0"/>
              <a:t>Theoretical convergence </a:t>
            </a:r>
            <a:r>
              <a:rPr lang="en-US" dirty="0"/>
              <a:t>properties/guarantees including well-</a:t>
            </a:r>
            <a:r>
              <a:rPr lang="en-US" dirty="0" err="1"/>
              <a:t>posedness</a:t>
            </a:r>
            <a:r>
              <a:rPr lang="en-US" dirty="0"/>
              <a:t> of coupling force system</a:t>
            </a:r>
          </a:p>
          <a:p>
            <a:pPr marL="285750" indent="-285750">
              <a:buFont typeface="Arial" panose="020B0604020202020204" pitchFamily="34" charset="0"/>
              <a:buChar char="•"/>
              <a:defRPr/>
            </a:pPr>
            <a:endParaRPr lang="en-US" sz="400" dirty="0"/>
          </a:p>
          <a:p>
            <a:pPr marL="285750" indent="-285750">
              <a:buFont typeface="Arial" panose="020B0604020202020204" pitchFamily="34" charset="0"/>
              <a:buChar char="•"/>
              <a:defRPr/>
            </a:pPr>
            <a:r>
              <a:rPr lang="en-US" b="1" i="1" dirty="0"/>
              <a:t>Preserves</a:t>
            </a:r>
            <a:r>
              <a:rPr lang="en-US" dirty="0"/>
              <a:t> the </a:t>
            </a:r>
            <a:r>
              <a:rPr lang="en-US" b="1" i="1" dirty="0"/>
              <a:t>exact solution </a:t>
            </a:r>
            <a:r>
              <a:rPr lang="en-US" dirty="0"/>
              <a:t>for conformal meshes</a:t>
            </a:r>
          </a:p>
          <a:p>
            <a:pPr marL="285750" indent="-285750">
              <a:buFont typeface="Arial" panose="020B0604020202020204" pitchFamily="34" charset="0"/>
              <a:buChar char="•"/>
              <a:defRPr/>
            </a:pPr>
            <a:endParaRPr lang="en-US" dirty="0"/>
          </a:p>
          <a:p>
            <a:pPr>
              <a:defRPr/>
            </a:pPr>
            <a:r>
              <a:rPr lang="en-US" b="1" dirty="0">
                <a:solidFill>
                  <a:srgbClr val="0070C0"/>
                </a:solidFill>
              </a:rPr>
              <a:t>Method has been applied to several application spaces: </a:t>
            </a:r>
          </a:p>
          <a:p>
            <a:pPr>
              <a:defRPr/>
            </a:pPr>
            <a:endParaRPr lang="en-US" sz="400" b="1" dirty="0">
              <a:solidFill>
                <a:srgbClr val="0070C0"/>
              </a:solidFill>
            </a:endParaRPr>
          </a:p>
          <a:p>
            <a:pPr marL="285750" indent="-285750">
              <a:buFont typeface="Arial" panose="020B0604020202020204" pitchFamily="34" charset="0"/>
              <a:buChar char="•"/>
              <a:defRPr/>
            </a:pPr>
            <a:r>
              <a:rPr lang="en-US" b="1" i="1" dirty="0"/>
              <a:t>Transport</a:t>
            </a:r>
            <a:r>
              <a:rPr lang="en-US" dirty="0"/>
              <a:t> (unsteady advection-diffusion)</a:t>
            </a:r>
          </a:p>
          <a:p>
            <a:pPr marL="285750" indent="-285750">
              <a:buFont typeface="Arial" panose="020B0604020202020204" pitchFamily="34" charset="0"/>
              <a:buChar char="•"/>
              <a:defRPr/>
            </a:pPr>
            <a:endParaRPr lang="en-US" sz="400" dirty="0"/>
          </a:p>
          <a:p>
            <a:pPr marL="285750" indent="-285750">
              <a:buFont typeface="Arial" panose="020B0604020202020204" pitchFamily="34" charset="0"/>
              <a:buChar char="•"/>
              <a:defRPr/>
            </a:pPr>
            <a:r>
              <a:rPr lang="en-US" b="1" i="1" dirty="0"/>
              <a:t>Ocean-atmosphere coupling</a:t>
            </a:r>
          </a:p>
          <a:p>
            <a:pPr marL="285750" indent="-285750">
              <a:buFont typeface="Arial" panose="020B0604020202020204" pitchFamily="34" charset="0"/>
              <a:buChar char="•"/>
              <a:defRPr/>
            </a:pPr>
            <a:endParaRPr lang="en-US" sz="400" b="1" i="1" dirty="0"/>
          </a:p>
          <a:p>
            <a:pPr marL="285750" indent="-285750">
              <a:buFont typeface="Arial" panose="020B0604020202020204" pitchFamily="34" charset="0"/>
              <a:buChar char="•"/>
              <a:defRPr/>
            </a:pPr>
            <a:r>
              <a:rPr lang="en-US" b="1" i="1" dirty="0"/>
              <a:t>Elasticity </a:t>
            </a:r>
            <a:r>
              <a:rPr lang="en-US" dirty="0"/>
              <a:t>(e.g., ALEGRA-Sierra/SM coupling)</a:t>
            </a:r>
          </a:p>
          <a:p>
            <a:pPr marL="285750" indent="-285750">
              <a:buFont typeface="Arial" panose="020B0604020202020204" pitchFamily="34" charset="0"/>
              <a:buChar char="•"/>
              <a:defRPr/>
            </a:pPr>
            <a:endParaRPr lang="en-US" sz="400" dirty="0"/>
          </a:p>
          <a:p>
            <a:pPr marL="285750" indent="-285750">
              <a:buFont typeface="Arial" panose="020B0604020202020204" pitchFamily="34" charset="0"/>
              <a:buChar char="•"/>
              <a:defRPr/>
            </a:pPr>
            <a:endParaRPr lang="en-US" dirty="0"/>
          </a:p>
        </p:txBody>
      </p:sp>
      <p:sp>
        <p:nvSpPr>
          <p:cNvPr id="3" name="Rectangle 2">
            <a:extLst>
              <a:ext uri="{FF2B5EF4-FFF2-40B4-BE49-F238E27FC236}">
                <a16:creationId xmlns:a16="http://schemas.microsoft.com/office/drawing/2014/main" id="{0DFDD8DC-FC79-4DBB-8370-D330F2D882C3}"/>
              </a:ext>
            </a:extLst>
          </p:cNvPr>
          <p:cNvSpPr/>
          <p:nvPr/>
        </p:nvSpPr>
        <p:spPr>
          <a:xfrm>
            <a:off x="2204565" y="241203"/>
            <a:ext cx="1509311" cy="38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F83AE039-F694-4FF9-9AA7-F97DAA459575}"/>
              </a:ext>
            </a:extLst>
          </p:cNvPr>
          <p:cNvSpPr>
            <a:spLocks noGrp="1"/>
          </p:cNvSpPr>
          <p:nvPr>
            <p:ph type="title"/>
          </p:nvPr>
        </p:nvSpPr>
        <p:spPr>
          <a:xfrm>
            <a:off x="690057" y="120991"/>
            <a:ext cx="10471608" cy="570225"/>
          </a:xfrm>
        </p:spPr>
        <p:txBody>
          <a:bodyPr>
            <a:noAutofit/>
          </a:bodyPr>
          <a:lstStyle/>
          <a:p>
            <a:r>
              <a:rPr lang="en-US" sz="2800" dirty="0">
                <a:latin typeface="Gill Sans MT" panose="020B0502020104020203" pitchFamily="34" charset="77"/>
              </a:rPr>
              <a:t>Lagrange multiplier-</a:t>
            </a:r>
            <a:r>
              <a:rPr lang="en-US" dirty="0">
                <a:latin typeface="Gill Sans MT" panose="020B0502020104020203" pitchFamily="34" charset="77"/>
              </a:rPr>
              <a:t>b</a:t>
            </a:r>
            <a:r>
              <a:rPr lang="en-US" sz="2800" dirty="0">
                <a:latin typeface="Gill Sans MT" panose="020B0502020104020203" pitchFamily="34" charset="77"/>
              </a:rPr>
              <a:t>ased </a:t>
            </a:r>
            <a:r>
              <a:rPr lang="en-US" dirty="0">
                <a:latin typeface="Gill Sans MT" panose="020B0502020104020203" pitchFamily="34" charset="77"/>
              </a:rPr>
              <a:t>p</a:t>
            </a:r>
            <a:r>
              <a:rPr lang="en-US" sz="2800" dirty="0">
                <a:latin typeface="Gill Sans MT" panose="020B0502020104020203" pitchFamily="34" charset="77"/>
              </a:rPr>
              <a:t>artitioned FOM-FOM coupling</a:t>
            </a:r>
            <a:endParaRPr lang="en-US" sz="2800" baseline="30000" dirty="0">
              <a:latin typeface="Gill Sans MT" panose="020B0502020104020203" pitchFamily="34" charset="77"/>
            </a:endParaRPr>
          </a:p>
        </p:txBody>
      </p:sp>
      <p:sp>
        <p:nvSpPr>
          <p:cNvPr id="11" name="TextBox 10">
            <a:extLst>
              <a:ext uri="{FF2B5EF4-FFF2-40B4-BE49-F238E27FC236}">
                <a16:creationId xmlns:a16="http://schemas.microsoft.com/office/drawing/2014/main" id="{D1BBDD9D-6461-40E7-9B7A-73177EB400FE}"/>
              </a:ext>
            </a:extLst>
          </p:cNvPr>
          <p:cNvSpPr txBox="1"/>
          <p:nvPr/>
        </p:nvSpPr>
        <p:spPr>
          <a:xfrm>
            <a:off x="791205" y="658319"/>
            <a:ext cx="2904415" cy="584775"/>
          </a:xfrm>
          <a:prstGeom prst="rect">
            <a:avLst/>
          </a:prstGeom>
          <a:solidFill>
            <a:schemeClr val="bg1"/>
          </a:solidFill>
        </p:spPr>
        <p:txBody>
          <a:bodyPr wrap="square" rtlCol="0">
            <a:spAutoFit/>
          </a:bodyPr>
          <a:lstStyle/>
          <a:p>
            <a:pPr algn="ctr"/>
            <a:r>
              <a:rPr lang="en-US" sz="1600" dirty="0"/>
              <a:t>FEM-FEM coupling for high Peclet transport problem</a:t>
            </a:r>
          </a:p>
        </p:txBody>
      </p:sp>
      <p:sp>
        <p:nvSpPr>
          <p:cNvPr id="7" name="TextBox 6">
            <a:extLst>
              <a:ext uri="{FF2B5EF4-FFF2-40B4-BE49-F238E27FC236}">
                <a16:creationId xmlns:a16="http://schemas.microsoft.com/office/drawing/2014/main" id="{38522F7E-1175-4322-B87C-4C8B62BE7D77}"/>
              </a:ext>
            </a:extLst>
          </p:cNvPr>
          <p:cNvSpPr txBox="1"/>
          <p:nvPr/>
        </p:nvSpPr>
        <p:spPr>
          <a:xfrm>
            <a:off x="4992781" y="6489468"/>
            <a:ext cx="6765946" cy="338554"/>
          </a:xfrm>
          <a:prstGeom prst="rect">
            <a:avLst/>
          </a:prstGeom>
          <a:noFill/>
        </p:spPr>
        <p:txBody>
          <a:bodyPr wrap="square" rtlCol="0">
            <a:spAutoFit/>
          </a:bodyPr>
          <a:lstStyle/>
          <a:p>
            <a:r>
              <a:rPr lang="en-US" sz="1600" baseline="30000" dirty="0"/>
              <a:t>1</a:t>
            </a:r>
            <a:r>
              <a:rPr lang="en-US" sz="1600" dirty="0"/>
              <a:t>Connors </a:t>
            </a:r>
            <a:r>
              <a:rPr lang="en-US" sz="1600" i="1" dirty="0"/>
              <a:t>et al. </a:t>
            </a:r>
            <a:r>
              <a:rPr lang="en-US" sz="1600" dirty="0"/>
              <a:t>2022.  </a:t>
            </a:r>
            <a:r>
              <a:rPr lang="en-US" sz="1600" baseline="30000" dirty="0"/>
              <a:t>2</a:t>
            </a:r>
            <a:r>
              <a:rPr lang="en-US" sz="1600" dirty="0"/>
              <a:t>Sockwell </a:t>
            </a:r>
            <a:r>
              <a:rPr lang="en-US" sz="1600" i="1" dirty="0"/>
              <a:t>et al. </a:t>
            </a:r>
            <a:r>
              <a:rPr lang="en-US" sz="1600" dirty="0"/>
              <a:t>2023.  </a:t>
            </a:r>
            <a:r>
              <a:rPr lang="en-US" sz="1600" baseline="30000" dirty="0"/>
              <a:t>3</a:t>
            </a:r>
            <a:r>
              <a:rPr lang="en-US" sz="1600" dirty="0"/>
              <a:t>Peterson </a:t>
            </a:r>
            <a:r>
              <a:rPr lang="en-US" sz="1600" i="1" dirty="0"/>
              <a:t>et al. </a:t>
            </a:r>
            <a:r>
              <a:rPr lang="en-US" sz="1600" dirty="0"/>
              <a:t>2019.</a:t>
            </a:r>
          </a:p>
        </p:txBody>
      </p:sp>
      <p:pic>
        <p:nvPicPr>
          <p:cNvPr id="12" name="Picture 192">
            <a:extLst>
              <a:ext uri="{FF2B5EF4-FFF2-40B4-BE49-F238E27FC236}">
                <a16:creationId xmlns:a16="http://schemas.microsoft.com/office/drawing/2014/main" id="{B3A96D65-6332-4F56-A0D2-8F56F9F1E2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36042" y="3274124"/>
            <a:ext cx="1428096" cy="120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724574B3-EDF3-4348-AF91-33C029FD08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967" y="3274124"/>
            <a:ext cx="1473075" cy="1203199"/>
          </a:xfrm>
          <a:prstGeom prst="rect">
            <a:avLst/>
          </a:prstGeom>
          <a:scene3d>
            <a:camera prst="orthographicFront">
              <a:rot lat="0" lon="0" rev="0"/>
            </a:camera>
            <a:lightRig rig="threePt" dir="t"/>
          </a:scene3d>
        </p:spPr>
      </p:pic>
      <p:sp>
        <p:nvSpPr>
          <p:cNvPr id="15" name="TextBox 14">
            <a:extLst>
              <a:ext uri="{FF2B5EF4-FFF2-40B4-BE49-F238E27FC236}">
                <a16:creationId xmlns:a16="http://schemas.microsoft.com/office/drawing/2014/main" id="{32CAE522-BCC7-4EBF-BFA5-D96BFD88238C}"/>
              </a:ext>
            </a:extLst>
          </p:cNvPr>
          <p:cNvSpPr txBox="1"/>
          <p:nvPr/>
        </p:nvSpPr>
        <p:spPr>
          <a:xfrm>
            <a:off x="1" y="2957507"/>
            <a:ext cx="4473746" cy="338554"/>
          </a:xfrm>
          <a:prstGeom prst="rect">
            <a:avLst/>
          </a:prstGeom>
          <a:solidFill>
            <a:schemeClr val="bg1"/>
          </a:solidFill>
        </p:spPr>
        <p:txBody>
          <a:bodyPr wrap="square">
            <a:spAutoFit/>
          </a:bodyPr>
          <a:lstStyle/>
          <a:p>
            <a:r>
              <a:rPr lang="en-US" altLang="en-US" sz="1600" dirty="0"/>
              <a:t>          Coupling of nonconforming meshes</a:t>
            </a:r>
            <a:endParaRPr lang="en-US" sz="1600" dirty="0"/>
          </a:p>
        </p:txBody>
      </p:sp>
      <p:grpSp>
        <p:nvGrpSpPr>
          <p:cNvPr id="16" name="Group 152">
            <a:extLst>
              <a:ext uri="{FF2B5EF4-FFF2-40B4-BE49-F238E27FC236}">
                <a16:creationId xmlns:a16="http://schemas.microsoft.com/office/drawing/2014/main" id="{FA99C7C3-2339-4599-84F9-31AFD32062C2}"/>
              </a:ext>
            </a:extLst>
          </p:cNvPr>
          <p:cNvGrpSpPr>
            <a:grpSpLocks noChangeAspect="1"/>
          </p:cNvGrpSpPr>
          <p:nvPr/>
        </p:nvGrpSpPr>
        <p:grpSpPr bwMode="auto">
          <a:xfrm>
            <a:off x="312401" y="4972549"/>
            <a:ext cx="3854935" cy="1686196"/>
            <a:chOff x="266678" y="1846718"/>
            <a:chExt cx="4165042" cy="1820802"/>
          </a:xfrm>
        </p:grpSpPr>
        <p:pic>
          <p:nvPicPr>
            <p:cNvPr id="18" name="Picture 153" descr="patch-10-15-1e9.png">
              <a:extLst>
                <a:ext uri="{FF2B5EF4-FFF2-40B4-BE49-F238E27FC236}">
                  <a16:creationId xmlns:a16="http://schemas.microsoft.com/office/drawing/2014/main" id="{6EDBC86F-3BC7-4186-864C-D6F6DAC89B3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6678" y="1846718"/>
              <a:ext cx="4088753" cy="182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54">
              <a:extLst>
                <a:ext uri="{FF2B5EF4-FFF2-40B4-BE49-F238E27FC236}">
                  <a16:creationId xmlns:a16="http://schemas.microsoft.com/office/drawing/2014/main" id="{C0C069F1-3712-43B9-ADBD-78044FBA3BB6}"/>
                </a:ext>
              </a:extLst>
            </p:cNvPr>
            <p:cNvSpPr>
              <a:spLocks noChangeArrowheads="1"/>
            </p:cNvSpPr>
            <p:nvPr/>
          </p:nvSpPr>
          <p:spPr bwMode="auto">
            <a:xfrm>
              <a:off x="302493" y="1897300"/>
              <a:ext cx="1848343" cy="33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b="1" dirty="0">
                  <a:solidFill>
                    <a:srgbClr val="FFFFFF"/>
                  </a:solidFill>
                </a:rPr>
                <a:t>ALEGRA</a:t>
              </a:r>
              <a:r>
                <a:rPr lang="en-US" altLang="en-US" sz="1400" dirty="0">
                  <a:solidFill>
                    <a:srgbClr val="FFFFFF"/>
                  </a:solidFill>
                </a:rPr>
                <a:t>: 10x10x50</a:t>
              </a:r>
            </a:p>
          </p:txBody>
        </p:sp>
        <p:sp>
          <p:nvSpPr>
            <p:cNvPr id="20" name="Rectangle 155">
              <a:extLst>
                <a:ext uri="{FF2B5EF4-FFF2-40B4-BE49-F238E27FC236}">
                  <a16:creationId xmlns:a16="http://schemas.microsoft.com/office/drawing/2014/main" id="{5372F3B2-1717-43E9-86DA-A76BC9274A0C}"/>
                </a:ext>
              </a:extLst>
            </p:cNvPr>
            <p:cNvSpPr>
              <a:spLocks noChangeArrowheads="1"/>
            </p:cNvSpPr>
            <p:nvPr/>
          </p:nvSpPr>
          <p:spPr bwMode="auto">
            <a:xfrm>
              <a:off x="2646628" y="3193439"/>
              <a:ext cx="1785092" cy="33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b="1" dirty="0">
                  <a:solidFill>
                    <a:srgbClr val="FFFFFF"/>
                  </a:solidFill>
                </a:rPr>
                <a:t>Sierra </a:t>
              </a:r>
              <a:r>
                <a:rPr lang="en-US" altLang="en-US" sz="1400" dirty="0">
                  <a:solidFill>
                    <a:srgbClr val="FFFFFF"/>
                  </a:solidFill>
                </a:rPr>
                <a:t>:  15x15x50</a:t>
              </a:r>
            </a:p>
          </p:txBody>
        </p:sp>
      </p:grpSp>
      <p:sp>
        <p:nvSpPr>
          <p:cNvPr id="21" name="TextBox 20">
            <a:extLst>
              <a:ext uri="{FF2B5EF4-FFF2-40B4-BE49-F238E27FC236}">
                <a16:creationId xmlns:a16="http://schemas.microsoft.com/office/drawing/2014/main" id="{5EE8A6DE-C38A-4B9A-9E6B-A08FE05A0FDF}"/>
              </a:ext>
            </a:extLst>
          </p:cNvPr>
          <p:cNvSpPr txBox="1"/>
          <p:nvPr/>
        </p:nvSpPr>
        <p:spPr>
          <a:xfrm>
            <a:off x="345549" y="4633995"/>
            <a:ext cx="4673418" cy="338554"/>
          </a:xfrm>
          <a:prstGeom prst="rect">
            <a:avLst/>
          </a:prstGeom>
          <a:noFill/>
        </p:spPr>
        <p:txBody>
          <a:bodyPr wrap="square">
            <a:spAutoFit/>
          </a:bodyPr>
          <a:lstStyle/>
          <a:p>
            <a:r>
              <a:rPr lang="en-US" altLang="en-US" sz="1600"/>
              <a:t>Patch test (ALEGRA-Sierra/SM coupling)</a:t>
            </a:r>
            <a:endParaRPr lang="en-US" sz="1600" dirty="0"/>
          </a:p>
        </p:txBody>
      </p:sp>
      <p:pic>
        <p:nvPicPr>
          <p:cNvPr id="22" name="Picture 21">
            <a:extLst>
              <a:ext uri="{FF2B5EF4-FFF2-40B4-BE49-F238E27FC236}">
                <a16:creationId xmlns:a16="http://schemas.microsoft.com/office/drawing/2014/main" id="{5F5FDF5A-F9CC-42A5-ADBE-A6229B736926}"/>
              </a:ext>
            </a:extLst>
          </p:cNvPr>
          <p:cNvPicPr>
            <a:picLocks noChangeAspect="1"/>
          </p:cNvPicPr>
          <p:nvPr/>
        </p:nvPicPr>
        <p:blipFill>
          <a:blip r:embed="rId9"/>
          <a:stretch>
            <a:fillRect/>
          </a:stretch>
        </p:blipFill>
        <p:spPr>
          <a:xfrm>
            <a:off x="2390441" y="6160954"/>
            <a:ext cx="715325" cy="418598"/>
          </a:xfrm>
          <a:prstGeom prst="rect">
            <a:avLst/>
          </a:prstGeom>
        </p:spPr>
      </p:pic>
      <p:sp>
        <p:nvSpPr>
          <p:cNvPr id="23" name="Slide Number Placeholder 3">
            <a:extLst>
              <a:ext uri="{FF2B5EF4-FFF2-40B4-BE49-F238E27FC236}">
                <a16:creationId xmlns:a16="http://schemas.microsoft.com/office/drawing/2014/main" id="{EF3428EA-0ECA-41C6-977A-C049F3FBB50E}"/>
              </a:ext>
            </a:extLst>
          </p:cNvPr>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18</a:t>
            </a:fld>
            <a:endParaRPr lang="en-US" dirty="0"/>
          </a:p>
        </p:txBody>
      </p:sp>
      <p:pic>
        <p:nvPicPr>
          <p:cNvPr id="24" name="Picture 146">
            <a:extLst>
              <a:ext uri="{FF2B5EF4-FFF2-40B4-BE49-F238E27FC236}">
                <a16:creationId xmlns:a16="http://schemas.microsoft.com/office/drawing/2014/main" id="{E3B9D31A-1D24-4F1E-B01D-E103C250B41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47048" y="3417842"/>
            <a:ext cx="1087854" cy="108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24">
            <a:extLst>
              <a:ext uri="{FF2B5EF4-FFF2-40B4-BE49-F238E27FC236}">
                <a16:creationId xmlns:a16="http://schemas.microsoft.com/office/drawing/2014/main" id="{81B58824-238A-44F8-A8B6-BB4F31E9A808}"/>
              </a:ext>
            </a:extLst>
          </p:cNvPr>
          <p:cNvSpPr>
            <a:spLocks noChangeAspect="1"/>
          </p:cNvSpPr>
          <p:nvPr/>
        </p:nvSpPr>
        <p:spPr bwMode="auto">
          <a:xfrm>
            <a:off x="3731557" y="3753094"/>
            <a:ext cx="409976" cy="407249"/>
          </a:xfrm>
          <a:prstGeom prst="ellipse">
            <a:avLst/>
          </a:prstGeom>
          <a:solidFill>
            <a:srgbClr val="FFFF00">
              <a:alpha val="26000"/>
            </a:srgbClr>
          </a:solidFill>
          <a:ln w="12700" cap="flat" cmpd="sng" algn="ctr">
            <a:solidFill>
              <a:srgbClr val="FF0000"/>
            </a:solidFill>
            <a:prstDash val="solid"/>
            <a:round/>
            <a:headEnd type="none" w="med" len="med"/>
            <a:tailEnd type="none" w="med" len="med"/>
          </a:ln>
          <a:effectLst/>
        </p:spPr>
        <p:txBody>
          <a:bodyPr/>
          <a:lstStyle/>
          <a:p>
            <a:pPr defTabSz="914400">
              <a:defRPr/>
            </a:pPr>
            <a:endParaRPr lang="en-US" sz="2400">
              <a:ln w="28575" cmpd="sng">
                <a:solidFill>
                  <a:schemeClr val="tx1"/>
                </a:solidFill>
              </a:ln>
              <a:latin typeface="Arial" pitchFamily="-108" charset="0"/>
              <a:ea typeface="ＭＳ Ｐゴシック" charset="-128"/>
            </a:endParaRPr>
          </a:p>
        </p:txBody>
      </p:sp>
      <p:sp>
        <p:nvSpPr>
          <p:cNvPr id="28" name="Oval 27">
            <a:extLst>
              <a:ext uri="{FF2B5EF4-FFF2-40B4-BE49-F238E27FC236}">
                <a16:creationId xmlns:a16="http://schemas.microsoft.com/office/drawing/2014/main" id="{49877243-D618-432B-8834-DA7037B6A159}"/>
              </a:ext>
            </a:extLst>
          </p:cNvPr>
          <p:cNvSpPr>
            <a:spLocks noChangeAspect="1"/>
          </p:cNvSpPr>
          <p:nvPr/>
        </p:nvSpPr>
        <p:spPr bwMode="auto">
          <a:xfrm>
            <a:off x="4133002" y="3160477"/>
            <a:ext cx="585857" cy="570226"/>
          </a:xfrm>
          <a:prstGeom prst="ellipse">
            <a:avLst/>
          </a:prstGeom>
          <a:blipFill dpi="0" rotWithShape="1">
            <a:blip r:embed="rId11"/>
            <a:srcRect/>
            <a:stretch>
              <a:fillRect/>
            </a:stretch>
          </a:blipFill>
          <a:ln w="28575">
            <a:solidFill>
              <a:srgbClr val="4A7EBB"/>
            </a:solidFill>
            <a:round/>
            <a:headEnd/>
            <a:tailEnd/>
          </a:ln>
          <a:effectLst>
            <a:outerShdw blurRad="40000" dist="23000" dir="5400000" rotWithShape="0">
              <a:srgbClr val="808080">
                <a:alpha val="34999"/>
              </a:srgbClr>
            </a:outerShdw>
          </a:effectLst>
        </p:spPr>
        <p:txBody>
          <a:bodyPr anchor="ctr"/>
          <a:lstStyle/>
          <a:p>
            <a:pPr algn="ctr"/>
            <a:endParaRPr lang="en-US" altLang="en-US">
              <a:solidFill>
                <a:srgbClr val="FFFFFF"/>
              </a:solidFill>
              <a:latin typeface="Calibri" panose="020F0502020204030204" pitchFamily="34" charset="0"/>
            </a:endParaRPr>
          </a:p>
        </p:txBody>
      </p:sp>
      <p:cxnSp>
        <p:nvCxnSpPr>
          <p:cNvPr id="8" name="Straight Arrow Connector 7">
            <a:extLst>
              <a:ext uri="{FF2B5EF4-FFF2-40B4-BE49-F238E27FC236}">
                <a16:creationId xmlns:a16="http://schemas.microsoft.com/office/drawing/2014/main" id="{58A0E38D-3D96-4C0A-A89B-4A37ACCB9741}"/>
              </a:ext>
            </a:extLst>
          </p:cNvPr>
          <p:cNvCxnSpPr>
            <a:stCxn id="25" idx="7"/>
            <a:endCxn id="28" idx="3"/>
          </p:cNvCxnSpPr>
          <p:nvPr/>
        </p:nvCxnSpPr>
        <p:spPr>
          <a:xfrm flipV="1">
            <a:off x="4081493" y="3647195"/>
            <a:ext cx="137306" cy="16553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81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19</a:t>
            </a:fld>
            <a:endParaRPr lang="en-US" dirty="0"/>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19</a:t>
            </a:fld>
            <a:endParaRPr lang="en-US" dirty="0"/>
          </a:p>
        </p:txBody>
      </p:sp>
      <p:sp>
        <p:nvSpPr>
          <p:cNvPr id="29" name="Title 1">
            <a:extLst>
              <a:ext uri="{FF2B5EF4-FFF2-40B4-BE49-F238E27FC236}">
                <a16:creationId xmlns:a16="http://schemas.microsoft.com/office/drawing/2014/main" id="{4ED12947-C272-4F18-BF7B-AB3BB404819C}"/>
              </a:ext>
            </a:extLst>
          </p:cNvPr>
          <p:cNvSpPr>
            <a:spLocks noGrp="1"/>
          </p:cNvSpPr>
          <p:nvPr>
            <p:ph type="title"/>
          </p:nvPr>
        </p:nvSpPr>
        <p:spPr>
          <a:xfrm>
            <a:off x="720647" y="359772"/>
            <a:ext cx="11041479" cy="579487"/>
          </a:xfrm>
        </p:spPr>
        <p:txBody>
          <a:bodyPr/>
          <a:lstStyle/>
          <a:p>
            <a:r>
              <a:rPr lang="en-US" dirty="0"/>
              <a:t>ROM-ROM/ROM-FOM coupling: split bases &amp; reduced LM spaces</a:t>
            </a:r>
            <a:endParaRPr lang="en-US" sz="24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EB18BD-B69C-412D-BF0F-B9155D9B4517}"/>
                  </a:ext>
                </a:extLst>
              </p:cNvPr>
              <p:cNvSpPr txBox="1"/>
              <p:nvPr/>
            </p:nvSpPr>
            <p:spPr>
              <a:xfrm>
                <a:off x="103490" y="939259"/>
                <a:ext cx="11985020" cy="1120178"/>
              </a:xfrm>
              <a:prstGeom prst="rect">
                <a:avLst/>
              </a:prstGeom>
              <a:noFill/>
            </p:spPr>
            <p:txBody>
              <a:bodyPr wrap="square" rtlCol="0">
                <a:spAutoFit/>
              </a:bodyPr>
              <a:lstStyle/>
              <a:p>
                <a:pPr marL="285750" indent="-285750">
                  <a:buFont typeface="Arial" panose="020B0604020202020204" pitchFamily="34" charset="0"/>
                  <a:buChar char="•"/>
                </a:pPr>
                <a:r>
                  <a:rPr lang="en-US" dirty="0"/>
                  <a:t>Consider two </a:t>
                </a:r>
                <a:r>
                  <a:rPr lang="en-US" b="1" dirty="0"/>
                  <a:t>separate expansions </a:t>
                </a:r>
                <a:r>
                  <a:rPr lang="en-US" dirty="0"/>
                  <a:t>for </a:t>
                </a:r>
                <a:r>
                  <a:rPr lang="en-US" b="1" dirty="0"/>
                  <a:t>interface</a:t>
                </a:r>
                <a:r>
                  <a:rPr lang="en-US" dirty="0"/>
                  <a:t> and </a:t>
                </a:r>
                <a:r>
                  <a:rPr lang="en-US" b="1" dirty="0"/>
                  <a:t>interior DOFs</a:t>
                </a:r>
                <a:r>
                  <a:rPr lang="en-US" dirty="0"/>
                  <a:t> for </a:t>
                </a:r>
                <a14:m>
                  <m:oMath xmlns:m="http://schemas.openxmlformats.org/officeDocument/2006/math">
                    <m:r>
                      <a:rPr lang="en-US" i="1" dirty="0" smtClean="0">
                        <a:latin typeface="Cambria Math" panose="02040503050406030204" pitchFamily="18" charset="0"/>
                      </a:rPr>
                      <m:t>𝑖</m:t>
                    </m:r>
                    <m:r>
                      <a:rPr lang="en-US" i="1" dirty="0" smtClean="0">
                        <a:latin typeface="Cambria Math" panose="02040503050406030204" pitchFamily="18" charset="0"/>
                      </a:rPr>
                      <m:t>=1,2</m:t>
                    </m:r>
                  </m:oMath>
                </a14:m>
                <a:r>
                  <a:rPr lang="en-US" dirty="0"/>
                  <a:t>:</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r>
                  <a:rPr lang="en-US" dirty="0"/>
                  <a:t>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𝒄</m:t>
                        </m:r>
                      </m:e>
                      <m:sub>
                        <m:r>
                          <a:rPr lang="en-US" b="0" i="1" smtClean="0">
                            <a:latin typeface="Cambria Math" panose="02040503050406030204" pitchFamily="18" charset="0"/>
                          </a:rPr>
                          <m:t>𝑖</m:t>
                        </m:r>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𝒄</m:t>
                            </m:r>
                          </m:e>
                        </m:acc>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𝒄</m:t>
                            </m:r>
                          </m:e>
                        </m:acc>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l-GR" b="1" i="1">
                            <a:latin typeface="Cambria Math" panose="02040503050406030204" pitchFamily="18" charset="0"/>
                            <a:ea typeface="Cambria Math" panose="02040503050406030204" pitchFamily="18" charset="0"/>
                          </a:rPr>
                          <m:t>𝜱</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,0</m:t>
                        </m:r>
                      </m:sub>
                    </m:sSub>
                    <m:sSub>
                      <m:sSubPr>
                        <m:ctrlPr>
                          <a:rPr lang="en-US" i="1" smtClean="0">
                            <a:latin typeface="Cambria Math" panose="02040503050406030204" pitchFamily="18" charset="0"/>
                            <a:ea typeface="Cambria Math" panose="02040503050406030204" pitchFamily="18" charset="0"/>
                          </a:rPr>
                        </m:ctrlPr>
                      </m:sSubPr>
                      <m:e>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𝒄</m:t>
                            </m:r>
                          </m:e>
                        </m:acc>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,0</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1" i="1" smtClean="0">
                            <a:latin typeface="Cambria Math" panose="02040503050406030204" pitchFamily="18" charset="0"/>
                          </a:rPr>
                          <m:t>  </m:t>
                        </m:r>
                        <m:r>
                          <a:rPr lang="en-US" b="1" i="1">
                            <a:latin typeface="Cambria Math" panose="02040503050406030204" pitchFamily="18" charset="0"/>
                          </a:rPr>
                          <m:t>𝒄</m:t>
                        </m:r>
                      </m:e>
                      <m:sub>
                        <m:r>
                          <a:rPr lang="en-US" i="1">
                            <a:latin typeface="Cambria Math" panose="02040503050406030204" pitchFamily="18" charset="0"/>
                          </a:rPr>
                          <m:t>𝑖</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Sub>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b="1" i="1">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𝒄</m:t>
                            </m:r>
                          </m:e>
                        </m:acc>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b="1" i="1">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𝒄</m:t>
                            </m:r>
                          </m:e>
                        </m:acc>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Sub>
                    <m:r>
                      <a:rPr lang="en-US" i="1">
                        <a:latin typeface="Cambria Math" panose="02040503050406030204" pitchFamily="18" charset="0"/>
                        <a:ea typeface="Cambria Math" panose="02040503050406030204" pitchFamily="18" charset="0"/>
                      </a:rPr>
                      <m:t>+</m:t>
                    </m:r>
                    <m:r>
                      <m:rPr>
                        <m:nor/>
                      </m:rPr>
                      <a:rPr lang="en-US" dirty="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l-GR" b="1" i="1">
                            <a:latin typeface="Cambria Math" panose="02040503050406030204" pitchFamily="18" charset="0"/>
                            <a:ea typeface="Cambria Math" panose="02040503050406030204" pitchFamily="18" charset="0"/>
                          </a:rPr>
                          <m:t>𝜱</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Sub>
                    <m:sSub>
                      <m:sSubPr>
                        <m:ctrlPr>
                          <a:rPr lang="en-US" i="1">
                            <a:latin typeface="Cambria Math" panose="02040503050406030204" pitchFamily="18" charset="0"/>
                            <a:ea typeface="Cambria Math" panose="02040503050406030204" pitchFamily="18" charset="0"/>
                          </a:rPr>
                        </m:ctrlPr>
                      </m:sSubPr>
                      <m:e>
                        <m:acc>
                          <m:accPr>
                            <m:chr m:val="̂"/>
                            <m:ctrlPr>
                              <a:rPr lang="en-US" b="1" i="1">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𝒄</m:t>
                            </m:r>
                          </m:e>
                        </m:acc>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oMath>
                </a14:m>
                <a:endParaRPr lang="en-US" dirty="0"/>
              </a:p>
              <a:p>
                <a:pPr algn="ctr"/>
                <a:r>
                  <a:rPr lang="en-US" sz="400" b="0" dirty="0">
                    <a:ea typeface="Cambria Math" panose="02040503050406030204" pitchFamily="18" charset="0"/>
                  </a:rPr>
                  <a:t>, </a:t>
                </a:r>
                <a:endParaRPr lang="en-US" sz="400" dirty="0"/>
              </a:p>
              <a:p>
                <a:pPr marL="285750" indent="-285750">
                  <a:buFont typeface="Arial" panose="020B0604020202020204" pitchFamily="34" charset="0"/>
                  <a:buChar char="•"/>
                </a:pPr>
                <a:r>
                  <a:rPr lang="en-US" dirty="0"/>
                  <a:t>Substituting expansions into (2) and projecting PDEs onto RBs gives: </a:t>
                </a:r>
              </a:p>
            </p:txBody>
          </p:sp>
        </mc:Choice>
        <mc:Fallback xmlns="">
          <p:sp>
            <p:nvSpPr>
              <p:cNvPr id="8" name="TextBox 7">
                <a:extLst>
                  <a:ext uri="{FF2B5EF4-FFF2-40B4-BE49-F238E27FC236}">
                    <a16:creationId xmlns:a16="http://schemas.microsoft.com/office/drawing/2014/main" id="{00EB18BD-B69C-412D-BF0F-B9155D9B4517}"/>
                  </a:ext>
                </a:extLst>
              </p:cNvPr>
              <p:cNvSpPr txBox="1">
                <a:spLocks noRot="1" noChangeAspect="1" noMove="1" noResize="1" noEditPoints="1" noAdjustHandles="1" noChangeArrowheads="1" noChangeShapeType="1" noTextEdit="1"/>
              </p:cNvSpPr>
              <p:nvPr/>
            </p:nvSpPr>
            <p:spPr>
              <a:xfrm>
                <a:off x="103490" y="939259"/>
                <a:ext cx="11985020" cy="1120178"/>
              </a:xfrm>
              <a:prstGeom prst="rect">
                <a:avLst/>
              </a:prstGeom>
              <a:blipFill>
                <a:blip r:embed="rId3"/>
                <a:stretch>
                  <a:fillRect l="-356" t="-3261" b="-7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4A1F86B-F720-44B9-B5D3-E3AB958CF0C5}"/>
                  </a:ext>
                </a:extLst>
              </p:cNvPr>
              <p:cNvSpPr txBox="1"/>
              <p:nvPr/>
            </p:nvSpPr>
            <p:spPr>
              <a:xfrm>
                <a:off x="2773415" y="2195851"/>
                <a:ext cx="5237017" cy="148297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600" i="1" smtClean="0">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sSub>
                                  <m:sSubPr>
                                    <m:ctrlPr>
                                      <a:rPr lang="en-US" sz="1600" i="1">
                                        <a:latin typeface="Cambria Math" panose="02040503050406030204" pitchFamily="18" charset="0"/>
                                      </a:rPr>
                                    </m:ctrlPr>
                                  </m:sSubPr>
                                  <m:e>
                                    <m:acc>
                                      <m:accPr>
                                        <m:chr m:val="̃"/>
                                        <m:ctrlPr>
                                          <a:rPr lang="en-US" sz="1600" b="1" i="1">
                                            <a:latin typeface="Cambria Math" panose="02040503050406030204" pitchFamily="18" charset="0"/>
                                          </a:rPr>
                                        </m:ctrlPr>
                                      </m:accPr>
                                      <m:e>
                                        <m:r>
                                          <a:rPr lang="en-US" sz="1600" b="1" i="1">
                                            <a:latin typeface="Cambria Math" panose="02040503050406030204" pitchFamily="18" charset="0"/>
                                          </a:rPr>
                                          <m:t>𝑴</m:t>
                                        </m:r>
                                      </m:e>
                                    </m:acc>
                                  </m:e>
                                  <m:sub>
                                    <m:r>
                                      <a:rPr lang="en-US" sz="1600" i="1">
                                        <a:latin typeface="Cambria Math" panose="02040503050406030204" pitchFamily="18" charset="0"/>
                                      </a:rPr>
                                      <m:t>1,</m:t>
                                    </m:r>
                                    <m:r>
                                      <m:rPr>
                                        <m:sty m:val="p"/>
                                      </m:rPr>
                                      <a:rPr lang="el-GR" sz="1600" i="1">
                                        <a:latin typeface="Cambria Math" panose="02040503050406030204" pitchFamily="18" charset="0"/>
                                        <a:ea typeface="Cambria Math" panose="02040503050406030204" pitchFamily="18" charset="0"/>
                                      </a:rPr>
                                      <m:t>Γ</m:t>
                                    </m:r>
                                  </m:sub>
                                </m:sSub>
                              </m:e>
                            </m:mr>
                            <m:mr>
                              <m:e>
                                <m:m>
                                  <m:mPr>
                                    <m:mcs>
                                      <m:mc>
                                        <m:mcPr>
                                          <m:count m:val="1"/>
                                          <m:mcJc m:val="center"/>
                                        </m:mcPr>
                                      </m:mc>
                                    </m:mcs>
                                    <m:ctrlPr>
                                      <a:rPr lang="en-US" sz="1600" i="1">
                                        <a:latin typeface="Cambria Math" panose="02040503050406030204" pitchFamily="18" charset="0"/>
                                      </a:rPr>
                                    </m:ctrlPr>
                                  </m:mPr>
                                  <m:mr>
                                    <m:e>
                                      <m:sSub>
                                        <m:sSubPr>
                                          <m:ctrlPr>
                                            <a:rPr lang="en-US" sz="1600" i="1">
                                              <a:latin typeface="Cambria Math" panose="02040503050406030204" pitchFamily="18" charset="0"/>
                                            </a:rPr>
                                          </m:ctrlPr>
                                        </m:sSubPr>
                                        <m:e>
                                          <m:acc>
                                            <m:accPr>
                                              <m:chr m:val="̃"/>
                                              <m:ctrlPr>
                                                <a:rPr lang="en-US" sz="1600" b="1" i="1">
                                                  <a:latin typeface="Cambria Math" panose="02040503050406030204" pitchFamily="18" charset="0"/>
                                                </a:rPr>
                                              </m:ctrlPr>
                                            </m:accPr>
                                            <m:e>
                                              <m:r>
                                                <a:rPr lang="en-US" sz="1600" b="1" i="1">
                                                  <a:latin typeface="Cambria Math" panose="02040503050406030204" pitchFamily="18" charset="0"/>
                                                </a:rPr>
                                                <m:t>𝑴</m:t>
                                              </m:r>
                                            </m:e>
                                          </m:acc>
                                        </m:e>
                                        <m:sub>
                                          <m:r>
                                            <a:rPr lang="en-US" sz="1600" i="1">
                                              <a:latin typeface="Cambria Math" panose="02040503050406030204" pitchFamily="18" charset="0"/>
                                            </a:rPr>
                                            <m:t>1,0</m:t>
                                          </m:r>
                                          <m:r>
                                            <m:rPr>
                                              <m:sty m:val="p"/>
                                            </m:rPr>
                                            <a:rPr lang="el-GR" sz="1600" i="1">
                                              <a:latin typeface="Cambria Math" panose="02040503050406030204" pitchFamily="18" charset="0"/>
                                              <a:ea typeface="Cambria Math" panose="02040503050406030204" pitchFamily="18" charset="0"/>
                                            </a:rPr>
                                            <m:t>Γ</m:t>
                                          </m:r>
                                        </m:sub>
                                      </m:sSub>
                                    </m:e>
                                  </m:mr>
                                  <m:mr>
                                    <m:e>
                                      <m:r>
                                        <a:rPr lang="en-US" sz="1600" b="1" i="1">
                                          <a:latin typeface="Cambria Math" panose="02040503050406030204" pitchFamily="18" charset="0"/>
                                        </a:rPr>
                                        <m:t>𝟎</m:t>
                                      </m:r>
                                    </m:e>
                                  </m:mr>
                                  <m:mr>
                                    <m:e>
                                      <m:r>
                                        <a:rPr lang="en-US" sz="1600" b="1" i="1">
                                          <a:latin typeface="Cambria Math" panose="02040503050406030204" pitchFamily="18" charset="0"/>
                                        </a:rPr>
                                        <m:t>𝟎</m:t>
                                      </m:r>
                                    </m:e>
                                  </m:mr>
                                </m:m>
                              </m:e>
                            </m:mr>
                            <m:mr>
                              <m:e>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b="1" i="1">
                                            <a:latin typeface="Cambria Math" panose="02040503050406030204" pitchFamily="18" charset="0"/>
                                          </a:rPr>
                                          <m:t>𝑮</m:t>
                                        </m:r>
                                      </m:e>
                                    </m:acc>
                                  </m:e>
                                  <m:sub>
                                    <m:r>
                                      <a:rPr lang="en-US" sz="1600" i="1">
                                        <a:latin typeface="Cambria Math" panose="02040503050406030204" pitchFamily="18" charset="0"/>
                                      </a:rPr>
                                      <m:t>1</m:t>
                                    </m:r>
                                  </m:sub>
                                </m:sSub>
                              </m:e>
                            </m:mr>
                          </m:m>
                          <m:m>
                            <m:mPr>
                              <m:mcs>
                                <m:mc>
                                  <m:mcPr>
                                    <m:count m:val="1"/>
                                    <m:mcJc m:val="center"/>
                                  </m:mcPr>
                                </m:mc>
                              </m:mcs>
                              <m:ctrlPr>
                                <a:rPr lang="en-US" sz="1600" i="1">
                                  <a:latin typeface="Cambria Math" panose="02040503050406030204" pitchFamily="18" charset="0"/>
                                </a:rPr>
                              </m:ctrlPr>
                            </m:mPr>
                            <m:mr>
                              <m:e>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b="1" i="1">
                                            <a:latin typeface="Cambria Math" panose="02040503050406030204" pitchFamily="18" charset="0"/>
                                          </a:rPr>
                                          <m:t>𝑴</m:t>
                                        </m:r>
                                      </m:e>
                                    </m:acc>
                                  </m:e>
                                  <m:sub>
                                    <m:r>
                                      <a:rPr lang="en-US" sz="1600" i="1">
                                        <a:latin typeface="Cambria Math" panose="02040503050406030204" pitchFamily="18" charset="0"/>
                                      </a:rPr>
                                      <m:t>1,</m:t>
                                    </m:r>
                                    <m:r>
                                      <m:rPr>
                                        <m:sty m:val="p"/>
                                      </m:rPr>
                                      <a:rPr lang="el-GR" sz="1600" i="1">
                                        <a:latin typeface="Cambria Math" panose="02040503050406030204" pitchFamily="18" charset="0"/>
                                        <a:ea typeface="Cambria Math" panose="02040503050406030204" pitchFamily="18" charset="0"/>
                                      </a:rPr>
                                      <m:t>Γ</m:t>
                                    </m:r>
                                    <m:r>
                                      <a:rPr lang="en-US" sz="1600" i="1">
                                        <a:latin typeface="Cambria Math" panose="02040503050406030204" pitchFamily="18" charset="0"/>
                                        <a:ea typeface="Cambria Math" panose="02040503050406030204" pitchFamily="18" charset="0"/>
                                      </a:rPr>
                                      <m:t>0</m:t>
                                    </m:r>
                                  </m:sub>
                                </m:sSub>
                              </m:e>
                            </m:mr>
                            <m:mr>
                              <m:e>
                                <m:m>
                                  <m:mPr>
                                    <m:mcs>
                                      <m:mc>
                                        <m:mcPr>
                                          <m:count m:val="1"/>
                                          <m:mcJc m:val="center"/>
                                        </m:mcPr>
                                      </m:mc>
                                    </m:mcs>
                                    <m:ctrlPr>
                                      <a:rPr lang="en-US" sz="1600" i="1">
                                        <a:latin typeface="Cambria Math" panose="02040503050406030204" pitchFamily="18" charset="0"/>
                                      </a:rPr>
                                    </m:ctrlPr>
                                  </m:mPr>
                                  <m:mr>
                                    <m:e>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b="1" i="1">
                                                  <a:latin typeface="Cambria Math" panose="02040503050406030204" pitchFamily="18" charset="0"/>
                                                </a:rPr>
                                                <m:t>𝑴</m:t>
                                              </m:r>
                                            </m:e>
                                          </m:acc>
                                        </m:e>
                                        <m:sub>
                                          <m:r>
                                            <a:rPr lang="en-US" sz="1600" i="1">
                                              <a:latin typeface="Cambria Math" panose="02040503050406030204" pitchFamily="18" charset="0"/>
                                            </a:rPr>
                                            <m:t>1,0</m:t>
                                          </m:r>
                                        </m:sub>
                                      </m:sSub>
                                    </m:e>
                                  </m:mr>
                                  <m:mr>
                                    <m:e>
                                      <m:r>
                                        <a:rPr lang="en-US" sz="1600" b="1" i="1">
                                          <a:latin typeface="Cambria Math" panose="02040503050406030204" pitchFamily="18" charset="0"/>
                                        </a:rPr>
                                        <m:t>𝟎</m:t>
                                      </m:r>
                                    </m:e>
                                  </m:mr>
                                  <m:mr>
                                    <m:e>
                                      <m:r>
                                        <a:rPr lang="en-US" sz="1600" b="1" i="1">
                                          <a:latin typeface="Cambria Math" panose="02040503050406030204" pitchFamily="18" charset="0"/>
                                        </a:rPr>
                                        <m:t>𝟎</m:t>
                                      </m:r>
                                    </m:e>
                                  </m:mr>
                                </m:m>
                              </m:e>
                            </m:mr>
                            <m:mr>
                              <m:e>
                                <m:r>
                                  <a:rPr lang="en-US" sz="1600" b="1" i="1">
                                    <a:latin typeface="Cambria Math" panose="02040503050406030204" pitchFamily="18" charset="0"/>
                                  </a:rPr>
                                  <m:t>𝟎</m:t>
                                </m:r>
                              </m:e>
                            </m:mr>
                          </m:m>
                          <m:m>
                            <m:mPr>
                              <m:mcs>
                                <m:mc>
                                  <m:mcPr>
                                    <m:count m:val="1"/>
                                    <m:mcJc m:val="center"/>
                                  </m:mcPr>
                                </m:mc>
                              </m:mcs>
                              <m:ctrlPr>
                                <a:rPr lang="en-US" sz="1600" i="1">
                                  <a:latin typeface="Cambria Math" panose="02040503050406030204" pitchFamily="18" charset="0"/>
                                </a:rPr>
                              </m:ctrlPr>
                            </m:mPr>
                            <m:mr>
                              <m:e>
                                <m:r>
                                  <m:rPr>
                                    <m:brk m:alnAt="7"/>
                                  </m:rPr>
                                  <a:rPr lang="en-US" sz="1600" b="1" i="1">
                                    <a:latin typeface="Cambria Math" panose="02040503050406030204" pitchFamily="18" charset="0"/>
                                  </a:rPr>
                                  <m:t>𝟎</m:t>
                                </m:r>
                              </m:e>
                            </m:mr>
                            <m:mr>
                              <m:e>
                                <m:m>
                                  <m:mPr>
                                    <m:mcs>
                                      <m:mc>
                                        <m:mcPr>
                                          <m:count m:val="1"/>
                                          <m:mcJc m:val="center"/>
                                        </m:mcPr>
                                      </m:mc>
                                    </m:mcs>
                                    <m:ctrlPr>
                                      <a:rPr lang="en-US" sz="1600" i="1">
                                        <a:latin typeface="Cambria Math" panose="02040503050406030204" pitchFamily="18" charset="0"/>
                                      </a:rPr>
                                    </m:ctrlPr>
                                  </m:mPr>
                                  <m:mr>
                                    <m:e>
                                      <m:r>
                                        <m:rPr>
                                          <m:brk m:alnAt="7"/>
                                        </m:rPr>
                                        <a:rPr lang="en-US" sz="1600" b="1" i="1">
                                          <a:latin typeface="Cambria Math" panose="02040503050406030204" pitchFamily="18" charset="0"/>
                                        </a:rPr>
                                        <m:t>𝟎</m:t>
                                      </m:r>
                                    </m:e>
                                  </m:mr>
                                  <m:mr>
                                    <m:e>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b="1" i="1">
                                                  <a:latin typeface="Cambria Math" panose="02040503050406030204" pitchFamily="18" charset="0"/>
                                                </a:rPr>
                                                <m:t>𝑴</m:t>
                                              </m:r>
                                            </m:e>
                                          </m:acc>
                                        </m:e>
                                        <m:sub>
                                          <m:r>
                                            <a:rPr lang="en-US" sz="1600" i="1">
                                              <a:latin typeface="Cambria Math" panose="02040503050406030204" pitchFamily="18" charset="0"/>
                                            </a:rPr>
                                            <m:t>2,</m:t>
                                          </m:r>
                                          <m:r>
                                            <m:rPr>
                                              <m:sty m:val="p"/>
                                            </m:rPr>
                                            <a:rPr lang="el-GR" sz="1600" i="1">
                                              <a:latin typeface="Cambria Math" panose="02040503050406030204" pitchFamily="18" charset="0"/>
                                              <a:ea typeface="Cambria Math" panose="02040503050406030204" pitchFamily="18" charset="0"/>
                                            </a:rPr>
                                            <m:t>Γ</m:t>
                                          </m:r>
                                        </m:sub>
                                      </m:sSub>
                                    </m:e>
                                  </m:mr>
                                  <m:mr>
                                    <m:e>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b="1" i="1">
                                                  <a:latin typeface="Cambria Math" panose="02040503050406030204" pitchFamily="18" charset="0"/>
                                                </a:rPr>
                                                <m:t>𝑴</m:t>
                                              </m:r>
                                            </m:e>
                                          </m:acc>
                                        </m:e>
                                        <m:sub>
                                          <m:r>
                                            <a:rPr lang="en-US" sz="1600" i="1">
                                              <a:latin typeface="Cambria Math" panose="02040503050406030204" pitchFamily="18" charset="0"/>
                                            </a:rPr>
                                            <m:t>2,0</m:t>
                                          </m:r>
                                          <m:r>
                                            <m:rPr>
                                              <m:sty m:val="p"/>
                                            </m:rPr>
                                            <a:rPr lang="el-GR" sz="1600" i="1">
                                              <a:latin typeface="Cambria Math" panose="02040503050406030204" pitchFamily="18" charset="0"/>
                                              <a:ea typeface="Cambria Math" panose="02040503050406030204" pitchFamily="18" charset="0"/>
                                            </a:rPr>
                                            <m:t>Γ</m:t>
                                          </m:r>
                                        </m:sub>
                                      </m:sSub>
                                    </m:e>
                                  </m:mr>
                                </m:m>
                              </m:e>
                            </m:mr>
                            <m:mr>
                              <m:e>
                                <m:r>
                                  <a:rPr lang="en-US" sz="1600" i="1">
                                    <a:latin typeface="Cambria Math" panose="02040503050406030204" pitchFamily="18" charset="0"/>
                                  </a:rPr>
                                  <m:t>−</m:t>
                                </m:r>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b="1" i="1">
                                            <a:latin typeface="Cambria Math" panose="02040503050406030204" pitchFamily="18" charset="0"/>
                                          </a:rPr>
                                          <m:t>𝑮</m:t>
                                        </m:r>
                                      </m:e>
                                    </m:acc>
                                  </m:e>
                                  <m:sub>
                                    <m:r>
                                      <a:rPr lang="en-US" sz="1600" i="1">
                                        <a:latin typeface="Cambria Math" panose="02040503050406030204" pitchFamily="18" charset="0"/>
                                      </a:rPr>
                                      <m:t>2</m:t>
                                    </m:r>
                                  </m:sub>
                                </m:sSub>
                              </m:e>
                            </m:mr>
                          </m:m>
                          <m:m>
                            <m:mPr>
                              <m:mcs>
                                <m:mc>
                                  <m:mcPr>
                                    <m:count m:val="1"/>
                                    <m:mcJc m:val="center"/>
                                  </m:mcPr>
                                </m:mc>
                              </m:mcs>
                              <m:ctrlPr>
                                <a:rPr lang="en-US" sz="1600" i="1">
                                  <a:latin typeface="Cambria Math" panose="02040503050406030204" pitchFamily="18" charset="0"/>
                                </a:rPr>
                              </m:ctrlPr>
                            </m:mPr>
                            <m:mr>
                              <m:e>
                                <m:r>
                                  <m:rPr>
                                    <m:brk m:alnAt="7"/>
                                  </m:rPr>
                                  <a:rPr lang="en-US" sz="1600" b="1" i="1">
                                    <a:latin typeface="Cambria Math" panose="02040503050406030204" pitchFamily="18" charset="0"/>
                                  </a:rPr>
                                  <m:t>𝟎</m:t>
                                </m:r>
                              </m:e>
                            </m:mr>
                            <m:mr>
                              <m:e>
                                <m:m>
                                  <m:mPr>
                                    <m:mcs>
                                      <m:mc>
                                        <m:mcPr>
                                          <m:count m:val="1"/>
                                          <m:mcJc m:val="center"/>
                                        </m:mcPr>
                                      </m:mc>
                                    </m:mcs>
                                    <m:ctrlPr>
                                      <a:rPr lang="en-US" sz="1600" i="1">
                                        <a:latin typeface="Cambria Math" panose="02040503050406030204" pitchFamily="18" charset="0"/>
                                      </a:rPr>
                                    </m:ctrlPr>
                                  </m:mPr>
                                  <m:mr>
                                    <m:e>
                                      <m:r>
                                        <m:rPr>
                                          <m:brk m:alnAt="7"/>
                                        </m:rPr>
                                        <a:rPr lang="en-US" sz="1600" b="1" i="1">
                                          <a:latin typeface="Cambria Math" panose="02040503050406030204" pitchFamily="18" charset="0"/>
                                        </a:rPr>
                                        <m:t>𝟎</m:t>
                                      </m:r>
                                    </m:e>
                                  </m:mr>
                                  <m:mr>
                                    <m:e>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b="1" i="1">
                                                  <a:latin typeface="Cambria Math" panose="02040503050406030204" pitchFamily="18" charset="0"/>
                                                </a:rPr>
                                                <m:t>𝑴</m:t>
                                              </m:r>
                                            </m:e>
                                          </m:acc>
                                        </m:e>
                                        <m:sub>
                                          <m:r>
                                            <a:rPr lang="en-US" sz="1600" i="1">
                                              <a:latin typeface="Cambria Math" panose="02040503050406030204" pitchFamily="18" charset="0"/>
                                            </a:rPr>
                                            <m:t>2,</m:t>
                                          </m:r>
                                          <m:r>
                                            <m:rPr>
                                              <m:sty m:val="p"/>
                                            </m:rPr>
                                            <a:rPr lang="el-GR" sz="1600" i="1">
                                              <a:latin typeface="Cambria Math" panose="02040503050406030204" pitchFamily="18" charset="0"/>
                                              <a:ea typeface="Cambria Math" panose="02040503050406030204" pitchFamily="18" charset="0"/>
                                            </a:rPr>
                                            <m:t>Γ</m:t>
                                          </m:r>
                                          <m:r>
                                            <a:rPr lang="en-US" sz="1600" i="1">
                                              <a:latin typeface="Cambria Math" panose="02040503050406030204" pitchFamily="18" charset="0"/>
                                              <a:ea typeface="Cambria Math" panose="02040503050406030204" pitchFamily="18" charset="0"/>
                                            </a:rPr>
                                            <m:t>0</m:t>
                                          </m:r>
                                        </m:sub>
                                      </m:sSub>
                                    </m:e>
                                  </m:mr>
                                  <m:mr>
                                    <m:e>
                                      <m:sSub>
                                        <m:sSubPr>
                                          <m:ctrlPr>
                                            <a:rPr lang="en-US" sz="1600" i="1">
                                              <a:latin typeface="Cambria Math" panose="02040503050406030204" pitchFamily="18" charset="0"/>
                                            </a:rPr>
                                          </m:ctrlPr>
                                        </m:sSubPr>
                                        <m:e>
                                          <m:acc>
                                            <m:accPr>
                                              <m:chr m:val="̃"/>
                                              <m:ctrlPr>
                                                <a:rPr lang="en-US" sz="1600" b="1" i="1">
                                                  <a:latin typeface="Cambria Math" panose="02040503050406030204" pitchFamily="18" charset="0"/>
                                                </a:rPr>
                                              </m:ctrlPr>
                                            </m:accPr>
                                            <m:e>
                                              <m:r>
                                                <a:rPr lang="en-US" sz="1600" b="1" i="1">
                                                  <a:latin typeface="Cambria Math" panose="02040503050406030204" pitchFamily="18" charset="0"/>
                                                </a:rPr>
                                                <m:t>𝑴</m:t>
                                              </m:r>
                                            </m:e>
                                          </m:acc>
                                        </m:e>
                                        <m:sub>
                                          <m:r>
                                            <a:rPr lang="en-US" sz="1600" i="1">
                                              <a:latin typeface="Cambria Math" panose="02040503050406030204" pitchFamily="18" charset="0"/>
                                            </a:rPr>
                                            <m:t>2,0</m:t>
                                          </m:r>
                                        </m:sub>
                                      </m:sSub>
                                    </m:e>
                                  </m:mr>
                                </m:m>
                              </m:e>
                            </m:mr>
                            <m:mr>
                              <m:e>
                                <m:r>
                                  <a:rPr lang="en-US" sz="1600" b="1" i="1">
                                    <a:latin typeface="Cambria Math" panose="02040503050406030204" pitchFamily="18" charset="0"/>
                                  </a:rPr>
                                  <m:t>𝟎</m:t>
                                </m:r>
                              </m:e>
                            </m:mr>
                          </m:m>
                          <m:m>
                            <m:mPr>
                              <m:mcs>
                                <m:mc>
                                  <m:mcPr>
                                    <m:count m:val="1"/>
                                    <m:mcJc m:val="center"/>
                                  </m:mcPr>
                                </m:mc>
                              </m:mcs>
                              <m:ctrlPr>
                                <a:rPr lang="en-US" sz="1600" i="1">
                                  <a:latin typeface="Cambria Math" panose="02040503050406030204" pitchFamily="18" charset="0"/>
                                </a:rPr>
                              </m:ctrlPr>
                            </m:mPr>
                            <m:mr>
                              <m:e>
                                <m:sSubSup>
                                  <m:sSubSupPr>
                                    <m:ctrlPr>
                                      <a:rPr lang="en-US" sz="1600" i="1">
                                        <a:latin typeface="Cambria Math" panose="02040503050406030204" pitchFamily="18" charset="0"/>
                                      </a:rPr>
                                    </m:ctrlPr>
                                  </m:sSubSupPr>
                                  <m:e>
                                    <m:acc>
                                      <m:accPr>
                                        <m:chr m:val="̃"/>
                                        <m:ctrlPr>
                                          <a:rPr lang="en-US" sz="1600" i="1">
                                            <a:latin typeface="Cambria Math" panose="02040503050406030204" pitchFamily="18" charset="0"/>
                                          </a:rPr>
                                        </m:ctrlPr>
                                      </m:accPr>
                                      <m:e>
                                        <m:r>
                                          <a:rPr lang="en-US" sz="1600" b="1" i="1">
                                            <a:latin typeface="Cambria Math" panose="02040503050406030204" pitchFamily="18" charset="0"/>
                                          </a:rPr>
                                          <m:t>𝑮</m:t>
                                        </m:r>
                                      </m:e>
                                    </m:acc>
                                  </m:e>
                                  <m:sub>
                                    <m:r>
                                      <a:rPr lang="en-US" sz="1600" i="1">
                                        <a:latin typeface="Cambria Math" panose="02040503050406030204" pitchFamily="18" charset="0"/>
                                      </a:rPr>
                                      <m:t>1</m:t>
                                    </m:r>
                                  </m:sub>
                                  <m:sup>
                                    <m:r>
                                      <a:rPr lang="en-US" sz="1600" i="1">
                                        <a:latin typeface="Cambria Math" panose="02040503050406030204" pitchFamily="18" charset="0"/>
                                      </a:rPr>
                                      <m:t>𝑇</m:t>
                                    </m:r>
                                  </m:sup>
                                </m:sSubSup>
                              </m:e>
                            </m:mr>
                            <m:mr>
                              <m:e>
                                <m:m>
                                  <m:mPr>
                                    <m:mcs>
                                      <m:mc>
                                        <m:mcPr>
                                          <m:count m:val="1"/>
                                          <m:mcJc m:val="center"/>
                                        </m:mcPr>
                                      </m:mc>
                                    </m:mcs>
                                    <m:ctrlPr>
                                      <a:rPr lang="en-US" sz="1600" i="1">
                                        <a:latin typeface="Cambria Math" panose="02040503050406030204" pitchFamily="18" charset="0"/>
                                      </a:rPr>
                                    </m:ctrlPr>
                                  </m:mPr>
                                  <m:mr>
                                    <m:e>
                                      <m:r>
                                        <m:rPr>
                                          <m:brk m:alnAt="7"/>
                                        </m:rPr>
                                        <a:rPr lang="en-US" sz="1600" b="1" i="1">
                                          <a:latin typeface="Cambria Math" panose="02040503050406030204" pitchFamily="18" charset="0"/>
                                        </a:rPr>
                                        <m:t>𝟎</m:t>
                                      </m:r>
                                    </m:e>
                                  </m:mr>
                                  <m:mr>
                                    <m:e>
                                      <m:r>
                                        <a:rPr lang="en-US" sz="1600" i="1">
                                          <a:latin typeface="Cambria Math" panose="02040503050406030204" pitchFamily="18" charset="0"/>
                                        </a:rPr>
                                        <m:t>−</m:t>
                                      </m:r>
                                      <m:sSubSup>
                                        <m:sSubSupPr>
                                          <m:ctrlPr>
                                            <a:rPr lang="en-US" sz="1600" i="1">
                                              <a:latin typeface="Cambria Math" panose="02040503050406030204" pitchFamily="18" charset="0"/>
                                            </a:rPr>
                                          </m:ctrlPr>
                                        </m:sSubSupPr>
                                        <m:e>
                                          <m:acc>
                                            <m:accPr>
                                              <m:chr m:val="̃"/>
                                              <m:ctrlPr>
                                                <a:rPr lang="en-US" sz="1600" i="1">
                                                  <a:latin typeface="Cambria Math" panose="02040503050406030204" pitchFamily="18" charset="0"/>
                                                </a:rPr>
                                              </m:ctrlPr>
                                            </m:accPr>
                                            <m:e>
                                              <m:r>
                                                <a:rPr lang="en-US" sz="1600" b="1" i="1">
                                                  <a:latin typeface="Cambria Math" panose="02040503050406030204" pitchFamily="18" charset="0"/>
                                                </a:rPr>
                                                <m:t>𝑮</m:t>
                                              </m:r>
                                            </m:e>
                                          </m:acc>
                                        </m:e>
                                        <m:sub>
                                          <m:r>
                                            <a:rPr lang="en-US" sz="1600" i="1">
                                              <a:latin typeface="Cambria Math" panose="02040503050406030204" pitchFamily="18" charset="0"/>
                                            </a:rPr>
                                            <m:t>2</m:t>
                                          </m:r>
                                        </m:sub>
                                        <m:sup>
                                          <m:r>
                                            <a:rPr lang="en-US" sz="1600" i="1">
                                              <a:latin typeface="Cambria Math" panose="02040503050406030204" pitchFamily="18" charset="0"/>
                                            </a:rPr>
                                            <m:t>𝑇</m:t>
                                          </m:r>
                                        </m:sup>
                                      </m:sSubSup>
                                    </m:e>
                                  </m:mr>
                                  <m:mr>
                                    <m:e>
                                      <m:r>
                                        <a:rPr lang="en-US" sz="1600" b="1" i="1">
                                          <a:latin typeface="Cambria Math" panose="02040503050406030204" pitchFamily="18" charset="0"/>
                                        </a:rPr>
                                        <m:t>𝟎</m:t>
                                      </m:r>
                                    </m:e>
                                  </m:mr>
                                </m:m>
                              </m:e>
                            </m:mr>
                            <m:mr>
                              <m:e>
                                <m:r>
                                  <a:rPr lang="en-US" sz="1600" b="1" i="1">
                                    <a:latin typeface="Cambria Math" panose="02040503050406030204" pitchFamily="18" charset="0"/>
                                  </a:rPr>
                                  <m:t>𝟎</m:t>
                                </m:r>
                              </m:e>
                            </m:mr>
                          </m:m>
                        </m:e>
                      </m:d>
                      <m:d>
                        <m:dPr>
                          <m:ctrlPr>
                            <a:rPr lang="en-US" sz="1600" i="1" smtClean="0">
                              <a:latin typeface="Cambria Math" panose="02040503050406030204" pitchFamily="18" charset="0"/>
                            </a:rPr>
                          </m:ctrlPr>
                        </m:dPr>
                        <m:e>
                          <m:m>
                            <m:mPr>
                              <m:mcs>
                                <m:mc>
                                  <m:mcPr>
                                    <m:count m:val="1"/>
                                    <m:mcJc m:val="center"/>
                                  </m:mcPr>
                                </m:mc>
                              </m:mcs>
                              <m:ctrlPr>
                                <a:rPr lang="en-US" sz="1600" i="1" smtClean="0">
                                  <a:latin typeface="Cambria Math" panose="02040503050406030204" pitchFamily="18" charset="0"/>
                                </a:rPr>
                              </m:ctrlPr>
                            </m:mPr>
                            <m:mr>
                              <m:e>
                                <m:sSub>
                                  <m:sSubPr>
                                    <m:ctrlPr>
                                      <a:rPr lang="en-US" sz="1600" i="1" dirty="0">
                                        <a:latin typeface="Cambria Math" panose="02040503050406030204" pitchFamily="18" charset="0"/>
                                      </a:rPr>
                                    </m:ctrlPr>
                                  </m:sSubPr>
                                  <m:e>
                                    <m:acc>
                                      <m:accPr>
                                        <m:chr m:val="̇"/>
                                        <m:ctrlPr>
                                          <a:rPr lang="en-US" sz="1600" b="1" i="1" dirty="0">
                                            <a:latin typeface="Cambria Math" panose="02040503050406030204" pitchFamily="18" charset="0"/>
                                          </a:rPr>
                                        </m:ctrlPr>
                                      </m:accPr>
                                      <m:e>
                                        <m:acc>
                                          <m:accPr>
                                            <m:chr m:val="̂"/>
                                            <m:ctrlPr>
                                              <a:rPr lang="en-US" sz="1600" b="1" i="1" dirty="0">
                                                <a:latin typeface="Cambria Math" panose="02040503050406030204" pitchFamily="18" charset="0"/>
                                              </a:rPr>
                                            </m:ctrlPr>
                                          </m:accPr>
                                          <m:e>
                                            <m:r>
                                              <a:rPr lang="en-US" sz="1600" b="1" i="1" dirty="0">
                                                <a:latin typeface="Cambria Math" panose="02040503050406030204" pitchFamily="18" charset="0"/>
                                              </a:rPr>
                                              <m:t>𝒄</m:t>
                                            </m:r>
                                          </m:e>
                                        </m:acc>
                                      </m:e>
                                    </m:acc>
                                  </m:e>
                                  <m:sub>
                                    <m:r>
                                      <a:rPr lang="en-US" sz="1600" i="1" dirty="0">
                                        <a:latin typeface="Cambria Math" panose="02040503050406030204" pitchFamily="18" charset="0"/>
                                      </a:rPr>
                                      <m:t>1</m:t>
                                    </m:r>
                                    <m:r>
                                      <a:rPr lang="en-US" sz="1600" b="0" i="1" dirty="0" smtClean="0">
                                        <a:latin typeface="Cambria Math" panose="02040503050406030204" pitchFamily="18" charset="0"/>
                                      </a:rPr>
                                      <m:t>,</m:t>
                                    </m:r>
                                    <m:r>
                                      <m:rPr>
                                        <m:sty m:val="p"/>
                                      </m:rPr>
                                      <a:rPr lang="el-GR" sz="1600" b="0" i="1" dirty="0" smtClean="0">
                                        <a:latin typeface="Cambria Math" panose="02040503050406030204" pitchFamily="18" charset="0"/>
                                        <a:ea typeface="Cambria Math" panose="02040503050406030204" pitchFamily="18" charset="0"/>
                                      </a:rPr>
                                      <m:t>Γ</m:t>
                                    </m:r>
                                  </m:sub>
                                </m:sSub>
                              </m:e>
                            </m:mr>
                            <m:mr>
                              <m:e>
                                <m:m>
                                  <m:mPr>
                                    <m:mcs>
                                      <m:mc>
                                        <m:mcPr>
                                          <m:count m:val="1"/>
                                          <m:mcJc m:val="center"/>
                                        </m:mcPr>
                                      </m:mc>
                                    </m:mcs>
                                    <m:ctrlPr>
                                      <a:rPr lang="en-US" sz="1600" i="1">
                                        <a:latin typeface="Cambria Math" panose="02040503050406030204" pitchFamily="18" charset="0"/>
                                      </a:rPr>
                                    </m:ctrlPr>
                                  </m:mPr>
                                  <m:mr>
                                    <m:e>
                                      <m:sSub>
                                        <m:sSubPr>
                                          <m:ctrlPr>
                                            <a:rPr lang="en-US" sz="1600" i="1" dirty="0">
                                              <a:latin typeface="Cambria Math" panose="02040503050406030204" pitchFamily="18" charset="0"/>
                                            </a:rPr>
                                          </m:ctrlPr>
                                        </m:sSubPr>
                                        <m:e>
                                          <m:acc>
                                            <m:accPr>
                                              <m:chr m:val="̇"/>
                                              <m:ctrlPr>
                                                <a:rPr lang="en-US" sz="1600" b="1" i="1" dirty="0">
                                                  <a:latin typeface="Cambria Math" panose="02040503050406030204" pitchFamily="18" charset="0"/>
                                                </a:rPr>
                                              </m:ctrlPr>
                                            </m:accPr>
                                            <m:e>
                                              <m:acc>
                                                <m:accPr>
                                                  <m:chr m:val="̂"/>
                                                  <m:ctrlPr>
                                                    <a:rPr lang="en-US" sz="1600" b="1" i="1" dirty="0">
                                                      <a:latin typeface="Cambria Math" panose="02040503050406030204" pitchFamily="18" charset="0"/>
                                                    </a:rPr>
                                                  </m:ctrlPr>
                                                </m:accPr>
                                                <m:e>
                                                  <m:r>
                                                    <a:rPr lang="en-US" sz="1600" b="1" i="1" dirty="0">
                                                      <a:latin typeface="Cambria Math" panose="02040503050406030204" pitchFamily="18" charset="0"/>
                                                    </a:rPr>
                                                    <m:t>𝒄</m:t>
                                                  </m:r>
                                                </m:e>
                                              </m:acc>
                                            </m:e>
                                          </m:acc>
                                        </m:e>
                                        <m:sub>
                                          <m:r>
                                            <a:rPr lang="en-US" sz="1600" i="1" dirty="0">
                                              <a:latin typeface="Cambria Math" panose="02040503050406030204" pitchFamily="18" charset="0"/>
                                            </a:rPr>
                                            <m:t>1,</m:t>
                                          </m:r>
                                          <m:r>
                                            <a:rPr lang="en-US" sz="1600" b="0" i="1" dirty="0" smtClean="0">
                                              <a:latin typeface="Cambria Math" panose="02040503050406030204" pitchFamily="18" charset="0"/>
                                              <a:ea typeface="Cambria Math" panose="02040503050406030204" pitchFamily="18" charset="0"/>
                                            </a:rPr>
                                            <m:t>0</m:t>
                                          </m:r>
                                        </m:sub>
                                      </m:sSub>
                                    </m:e>
                                  </m:mr>
                                  <m:mr>
                                    <m:e>
                                      <m:sSub>
                                        <m:sSubPr>
                                          <m:ctrlPr>
                                            <a:rPr lang="en-US" sz="1600" i="1" dirty="0">
                                              <a:latin typeface="Cambria Math" panose="02040503050406030204" pitchFamily="18" charset="0"/>
                                            </a:rPr>
                                          </m:ctrlPr>
                                        </m:sSubPr>
                                        <m:e>
                                          <m:acc>
                                            <m:accPr>
                                              <m:chr m:val="̇"/>
                                              <m:ctrlPr>
                                                <a:rPr lang="en-US" sz="1600" b="1" i="1" dirty="0">
                                                  <a:latin typeface="Cambria Math" panose="02040503050406030204" pitchFamily="18" charset="0"/>
                                                </a:rPr>
                                              </m:ctrlPr>
                                            </m:accPr>
                                            <m:e>
                                              <m:acc>
                                                <m:accPr>
                                                  <m:chr m:val="̂"/>
                                                  <m:ctrlPr>
                                                    <a:rPr lang="en-US" sz="1600" b="1" i="1" dirty="0">
                                                      <a:latin typeface="Cambria Math" panose="02040503050406030204" pitchFamily="18" charset="0"/>
                                                    </a:rPr>
                                                  </m:ctrlPr>
                                                </m:accPr>
                                                <m:e>
                                                  <m:r>
                                                    <a:rPr lang="en-US" sz="1600" b="1" i="1" dirty="0">
                                                      <a:latin typeface="Cambria Math" panose="02040503050406030204" pitchFamily="18" charset="0"/>
                                                    </a:rPr>
                                                    <m:t>𝒄</m:t>
                                                  </m:r>
                                                </m:e>
                                              </m:acc>
                                            </m:e>
                                          </m:acc>
                                        </m:e>
                                        <m:sub>
                                          <m:r>
                                            <a:rPr lang="en-US" sz="1600" b="0" i="1" dirty="0" smtClean="0">
                                              <a:latin typeface="Cambria Math" panose="02040503050406030204" pitchFamily="18" charset="0"/>
                                            </a:rPr>
                                            <m:t>2</m:t>
                                          </m:r>
                                          <m:r>
                                            <a:rPr lang="en-US" sz="1600" i="1" dirty="0">
                                              <a:latin typeface="Cambria Math" panose="02040503050406030204" pitchFamily="18" charset="0"/>
                                            </a:rPr>
                                            <m:t>,</m:t>
                                          </m:r>
                                          <m:r>
                                            <m:rPr>
                                              <m:sty m:val="p"/>
                                            </m:rPr>
                                            <a:rPr lang="el-GR" sz="1600" i="1" dirty="0">
                                              <a:latin typeface="Cambria Math" panose="02040503050406030204" pitchFamily="18" charset="0"/>
                                              <a:ea typeface="Cambria Math" panose="02040503050406030204" pitchFamily="18" charset="0"/>
                                            </a:rPr>
                                            <m:t>Γ</m:t>
                                          </m:r>
                                        </m:sub>
                                      </m:sSub>
                                    </m:e>
                                  </m:mr>
                                  <m:mr>
                                    <m:e>
                                      <m:sSub>
                                        <m:sSubPr>
                                          <m:ctrlPr>
                                            <a:rPr lang="en-US" sz="1600" i="1" dirty="0">
                                              <a:latin typeface="Cambria Math" panose="02040503050406030204" pitchFamily="18" charset="0"/>
                                            </a:rPr>
                                          </m:ctrlPr>
                                        </m:sSubPr>
                                        <m:e>
                                          <m:acc>
                                            <m:accPr>
                                              <m:chr m:val="̇"/>
                                              <m:ctrlPr>
                                                <a:rPr lang="en-US" sz="1600" b="1" i="1" dirty="0">
                                                  <a:latin typeface="Cambria Math" panose="02040503050406030204" pitchFamily="18" charset="0"/>
                                                </a:rPr>
                                              </m:ctrlPr>
                                            </m:accPr>
                                            <m:e>
                                              <m:acc>
                                                <m:accPr>
                                                  <m:chr m:val="̂"/>
                                                  <m:ctrlPr>
                                                    <a:rPr lang="en-US" sz="1600" b="1" i="1" dirty="0">
                                                      <a:latin typeface="Cambria Math" panose="02040503050406030204" pitchFamily="18" charset="0"/>
                                                    </a:rPr>
                                                  </m:ctrlPr>
                                                </m:accPr>
                                                <m:e>
                                                  <m:r>
                                                    <a:rPr lang="en-US" sz="1600" b="1" i="1" dirty="0">
                                                      <a:latin typeface="Cambria Math" panose="02040503050406030204" pitchFamily="18" charset="0"/>
                                                    </a:rPr>
                                                    <m:t>𝒄</m:t>
                                                  </m:r>
                                                </m:e>
                                              </m:acc>
                                            </m:e>
                                          </m:acc>
                                        </m:e>
                                        <m:sub>
                                          <m:r>
                                            <a:rPr lang="en-US" sz="1600" i="1" dirty="0">
                                              <a:latin typeface="Cambria Math" panose="02040503050406030204" pitchFamily="18" charset="0"/>
                                            </a:rPr>
                                            <m:t>1,</m:t>
                                          </m:r>
                                          <m:r>
                                            <a:rPr lang="en-US" sz="1600" b="0" i="1" dirty="0" smtClean="0">
                                              <a:latin typeface="Cambria Math" panose="02040503050406030204" pitchFamily="18" charset="0"/>
                                            </a:rPr>
                                            <m:t>0</m:t>
                                          </m:r>
                                        </m:sub>
                                      </m:sSub>
                                    </m:e>
                                  </m:mr>
                                </m:m>
                              </m:e>
                            </m:mr>
                            <m:mr>
                              <m:e>
                                <m:acc>
                                  <m:accPr>
                                    <m:chr m:val="̂"/>
                                    <m:ctrlPr>
                                      <a:rPr lang="en-US" sz="1600" b="1" i="1" dirty="0" smtClean="0">
                                        <a:solidFill>
                                          <a:schemeClr val="tx1"/>
                                        </a:solidFill>
                                        <a:latin typeface="Cambria Math" panose="02040503050406030204" pitchFamily="18" charset="0"/>
                                        <a:ea typeface="Cambria Math" panose="02040503050406030204" pitchFamily="18" charset="0"/>
                                      </a:rPr>
                                    </m:ctrlPr>
                                  </m:accPr>
                                  <m:e>
                                    <m:r>
                                      <a:rPr lang="en-US" sz="1600" b="1" i="1" dirty="0">
                                        <a:solidFill>
                                          <a:schemeClr val="tx1"/>
                                        </a:solidFill>
                                        <a:latin typeface="Cambria Math" panose="02040503050406030204" pitchFamily="18" charset="0"/>
                                        <a:ea typeface="Cambria Math" panose="02040503050406030204" pitchFamily="18" charset="0"/>
                                      </a:rPr>
                                      <m:t>𝝀</m:t>
                                    </m:r>
                                  </m:e>
                                </m:acc>
                              </m:e>
                            </m:mr>
                          </m:m>
                        </m:e>
                      </m:d>
                      <m:r>
                        <a:rPr lang="en-US" sz="1600" b="0" i="1" smtClean="0">
                          <a:latin typeface="Cambria Math" panose="02040503050406030204" pitchFamily="18" charset="0"/>
                        </a:rPr>
                        <m:t>=</m:t>
                      </m:r>
                      <m:d>
                        <m:dPr>
                          <m:ctrlPr>
                            <a:rPr lang="en-US" sz="1600" i="1">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sSub>
                                  <m:sSubPr>
                                    <m:ctrlPr>
                                      <a:rPr lang="en-US" sz="1600" i="1" dirty="0">
                                        <a:latin typeface="Cambria Math" panose="02040503050406030204" pitchFamily="18" charset="0"/>
                                      </a:rPr>
                                    </m:ctrlPr>
                                  </m:sSubPr>
                                  <m:e>
                                    <m:r>
                                      <a:rPr lang="en-US" sz="1600" b="1" i="1" dirty="0">
                                        <a:latin typeface="Cambria Math" panose="02040503050406030204" pitchFamily="18" charset="0"/>
                                      </a:rPr>
                                      <m:t>𝒔</m:t>
                                    </m:r>
                                  </m:e>
                                  <m:sub>
                                    <m:r>
                                      <a:rPr lang="en-US" sz="1600" i="1" dirty="0">
                                        <a:latin typeface="Cambria Math" panose="02040503050406030204" pitchFamily="18" charset="0"/>
                                      </a:rPr>
                                      <m:t>1,</m:t>
                                    </m:r>
                                    <m:r>
                                      <m:rPr>
                                        <m:sty m:val="p"/>
                                      </m:rPr>
                                      <a:rPr lang="el-GR" sz="1600" i="1" dirty="0">
                                        <a:latin typeface="Cambria Math" panose="02040503050406030204" pitchFamily="18" charset="0"/>
                                        <a:ea typeface="Cambria Math" panose="02040503050406030204" pitchFamily="18" charset="0"/>
                                      </a:rPr>
                                      <m:t>Γ</m:t>
                                    </m:r>
                                  </m:sub>
                                </m:sSub>
                              </m:e>
                            </m:mr>
                            <m:mr>
                              <m:e>
                                <m:m>
                                  <m:mPr>
                                    <m:mcs>
                                      <m:mc>
                                        <m:mcPr>
                                          <m:count m:val="1"/>
                                          <m:mcJc m:val="center"/>
                                        </m:mcPr>
                                      </m:mc>
                                    </m:mcs>
                                    <m:ctrlPr>
                                      <a:rPr lang="en-US" sz="1600" i="1">
                                        <a:latin typeface="Cambria Math" panose="02040503050406030204" pitchFamily="18" charset="0"/>
                                      </a:rPr>
                                    </m:ctrlPr>
                                  </m:mPr>
                                  <m:mr>
                                    <m:e>
                                      <m:sSub>
                                        <m:sSubPr>
                                          <m:ctrlPr>
                                            <a:rPr lang="en-US" sz="1600" i="1" dirty="0">
                                              <a:latin typeface="Cambria Math" panose="02040503050406030204" pitchFamily="18" charset="0"/>
                                            </a:rPr>
                                          </m:ctrlPr>
                                        </m:sSubPr>
                                        <m:e>
                                          <m:r>
                                            <a:rPr lang="en-US" sz="1600" b="1" i="1" dirty="0">
                                              <a:latin typeface="Cambria Math" panose="02040503050406030204" pitchFamily="18" charset="0"/>
                                            </a:rPr>
                                            <m:t>𝒔</m:t>
                                          </m:r>
                                        </m:e>
                                        <m:sub>
                                          <m:r>
                                            <a:rPr lang="en-US" sz="1600" i="1" dirty="0">
                                              <a:latin typeface="Cambria Math" panose="02040503050406030204" pitchFamily="18" charset="0"/>
                                            </a:rPr>
                                            <m:t>1,</m:t>
                                          </m:r>
                                          <m:r>
                                            <a:rPr lang="en-US" sz="1600" b="0" i="1" dirty="0" smtClean="0">
                                              <a:latin typeface="Cambria Math" panose="02040503050406030204" pitchFamily="18" charset="0"/>
                                            </a:rPr>
                                            <m:t>0</m:t>
                                          </m:r>
                                        </m:sub>
                                      </m:sSub>
                                    </m:e>
                                  </m:mr>
                                  <m:mr>
                                    <m:e>
                                      <m:sSub>
                                        <m:sSubPr>
                                          <m:ctrlPr>
                                            <a:rPr lang="en-US" sz="1600" i="1" dirty="0">
                                              <a:latin typeface="Cambria Math" panose="02040503050406030204" pitchFamily="18" charset="0"/>
                                            </a:rPr>
                                          </m:ctrlPr>
                                        </m:sSubPr>
                                        <m:e>
                                          <m:r>
                                            <a:rPr lang="en-US" sz="1600" b="1" i="1" dirty="0">
                                              <a:latin typeface="Cambria Math" panose="02040503050406030204" pitchFamily="18" charset="0"/>
                                            </a:rPr>
                                            <m:t>𝒔</m:t>
                                          </m:r>
                                        </m:e>
                                        <m:sub>
                                          <m:r>
                                            <a:rPr lang="en-US" sz="1600" b="0" i="1" dirty="0" smtClean="0">
                                              <a:latin typeface="Cambria Math" panose="02040503050406030204" pitchFamily="18" charset="0"/>
                                            </a:rPr>
                                            <m:t>2</m:t>
                                          </m:r>
                                          <m:r>
                                            <a:rPr lang="en-US" sz="1600" i="1" dirty="0">
                                              <a:latin typeface="Cambria Math" panose="02040503050406030204" pitchFamily="18" charset="0"/>
                                            </a:rPr>
                                            <m:t>,</m:t>
                                          </m:r>
                                          <m:r>
                                            <m:rPr>
                                              <m:sty m:val="p"/>
                                            </m:rPr>
                                            <a:rPr lang="el-GR" sz="1600" i="1" dirty="0">
                                              <a:latin typeface="Cambria Math" panose="02040503050406030204" pitchFamily="18" charset="0"/>
                                              <a:ea typeface="Cambria Math" panose="02040503050406030204" pitchFamily="18" charset="0"/>
                                            </a:rPr>
                                            <m:t>Γ</m:t>
                                          </m:r>
                                        </m:sub>
                                      </m:sSub>
                                    </m:e>
                                  </m:mr>
                                  <m:mr>
                                    <m:e>
                                      <m:sSub>
                                        <m:sSubPr>
                                          <m:ctrlPr>
                                            <a:rPr lang="en-US" sz="1600" i="1" dirty="0">
                                              <a:latin typeface="Cambria Math" panose="02040503050406030204" pitchFamily="18" charset="0"/>
                                            </a:rPr>
                                          </m:ctrlPr>
                                        </m:sSubPr>
                                        <m:e>
                                          <m:r>
                                            <a:rPr lang="en-US" sz="1600" b="1" i="1" dirty="0">
                                              <a:latin typeface="Cambria Math" panose="02040503050406030204" pitchFamily="18" charset="0"/>
                                            </a:rPr>
                                            <m:t>𝒔</m:t>
                                          </m:r>
                                        </m:e>
                                        <m:sub>
                                          <m:r>
                                            <a:rPr lang="en-US" sz="1600" b="0" i="1" dirty="0" smtClean="0">
                                              <a:latin typeface="Cambria Math" panose="02040503050406030204" pitchFamily="18" charset="0"/>
                                            </a:rPr>
                                            <m:t>2</m:t>
                                          </m:r>
                                          <m:r>
                                            <a:rPr lang="en-US" sz="1600" i="1" dirty="0">
                                              <a:latin typeface="Cambria Math" panose="02040503050406030204" pitchFamily="18" charset="0"/>
                                            </a:rPr>
                                            <m:t>,</m:t>
                                          </m:r>
                                          <m:r>
                                            <a:rPr lang="en-US" sz="1600" b="0" i="1" dirty="0" smtClean="0">
                                              <a:latin typeface="Cambria Math" panose="02040503050406030204" pitchFamily="18" charset="0"/>
                                            </a:rPr>
                                            <m:t>0</m:t>
                                          </m:r>
                                        </m:sub>
                                      </m:sSub>
                                    </m:e>
                                  </m:mr>
                                </m:m>
                              </m:e>
                            </m:mr>
                            <m:mr>
                              <m:e>
                                <m:r>
                                  <a:rPr lang="en-US" sz="1600" b="1" i="1" dirty="0" smtClean="0">
                                    <a:latin typeface="Cambria Math" panose="02040503050406030204" pitchFamily="18" charset="0"/>
                                  </a:rPr>
                                  <m:t>𝟎</m:t>
                                </m:r>
                              </m:e>
                            </m:mr>
                          </m:m>
                        </m:e>
                      </m:d>
                    </m:oMath>
                  </m:oMathPara>
                </a14:m>
                <a:endParaRPr lang="en-US" sz="1600" dirty="0"/>
              </a:p>
            </p:txBody>
          </p:sp>
        </mc:Choice>
        <mc:Fallback xmlns="">
          <p:sp>
            <p:nvSpPr>
              <p:cNvPr id="9" name="TextBox 8">
                <a:extLst>
                  <a:ext uri="{FF2B5EF4-FFF2-40B4-BE49-F238E27FC236}">
                    <a16:creationId xmlns:a16="http://schemas.microsoft.com/office/drawing/2014/main" id="{64A1F86B-F720-44B9-B5D3-E3AB958CF0C5}"/>
                  </a:ext>
                </a:extLst>
              </p:cNvPr>
              <p:cNvSpPr txBox="1">
                <a:spLocks noRot="1" noChangeAspect="1" noMove="1" noResize="1" noEditPoints="1" noAdjustHandles="1" noChangeArrowheads="1" noChangeShapeType="1" noTextEdit="1"/>
              </p:cNvSpPr>
              <p:nvPr/>
            </p:nvSpPr>
            <p:spPr>
              <a:xfrm>
                <a:off x="2773415" y="2195851"/>
                <a:ext cx="5237017" cy="148297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28FF267-4989-45D2-8CCE-495BBDAC3F21}"/>
                  </a:ext>
                </a:extLst>
              </p:cNvPr>
              <p:cNvSpPr txBox="1"/>
              <p:nvPr/>
            </p:nvSpPr>
            <p:spPr>
              <a:xfrm>
                <a:off x="429872" y="3777469"/>
                <a:ext cx="11332255" cy="2981394"/>
              </a:xfrm>
              <a:prstGeom prst="rect">
                <a:avLst/>
              </a:prstGeom>
              <a:noFill/>
              <a:ln w="28575">
                <a:solidFill>
                  <a:srgbClr val="0070C0"/>
                </a:solidFill>
              </a:ln>
            </p:spPr>
            <p:txBody>
              <a:bodyPr wrap="square" rtlCol="0">
                <a:spAutoFit/>
              </a:bodyPr>
              <a:lstStyle/>
              <a:p>
                <a:endParaRPr lang="en-US" sz="400" b="1" dirty="0">
                  <a:solidFill>
                    <a:srgbClr val="0070C0"/>
                  </a:solidFill>
                </a:endParaRPr>
              </a:p>
              <a:p>
                <a:pPr algn="ctr"/>
                <a:r>
                  <a:rPr lang="en-US" b="1" dirty="0">
                    <a:solidFill>
                      <a:srgbClr val="0070C0"/>
                    </a:solidFill>
                  </a:rPr>
                  <a:t>Online ROM-ROM IVR Solution Algorithm with Split Bases &amp; Reduced LM Spaces:</a:t>
                </a:r>
                <a:r>
                  <a:rPr lang="en-US" dirty="0">
                    <a:solidFill>
                      <a:srgbClr val="0070C0"/>
                    </a:solidFill>
                  </a:rPr>
                  <a:t> </a:t>
                </a:r>
                <a:r>
                  <a:rPr lang="en-US" dirty="0"/>
                  <a:t>at each time step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𝑛</m:t>
                        </m:r>
                      </m:sup>
                    </m:sSup>
                  </m:oMath>
                </a14:m>
                <a:r>
                  <a:rPr lang="en-US" dirty="0"/>
                  <a:t> </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Use </a:t>
                </a:r>
                <a14:m>
                  <m:oMath xmlns:m="http://schemas.openxmlformats.org/officeDocument/2006/math">
                    <m:sSubSup>
                      <m:sSubSupPr>
                        <m:ctrlPr>
                          <a:rPr lang="en-US" i="1" smtClean="0">
                            <a:latin typeface="Cambria Math" panose="02040503050406030204" pitchFamily="18" charset="0"/>
                          </a:rPr>
                        </m:ctrlPr>
                      </m:sSubSupPr>
                      <m:e>
                        <m:acc>
                          <m:accPr>
                            <m:chr m:val="̂"/>
                            <m:ctrlPr>
                              <a:rPr lang="en-US" b="1" i="1">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𝒄</m:t>
                            </m:r>
                          </m:e>
                        </m:acc>
                      </m:e>
                      <m:sub>
                        <m:r>
                          <a:rPr lang="en-US" b="0" i="1" smtClean="0">
                            <a:latin typeface="Cambria Math" panose="02040503050406030204" pitchFamily="18" charset="0"/>
                          </a:rPr>
                          <m:t>𝑖</m:t>
                        </m:r>
                        <m:r>
                          <a:rPr lang="en-US" b="0" i="1" smtClean="0">
                            <a:latin typeface="Cambria Math" panose="02040503050406030204" pitchFamily="18" charset="0"/>
                          </a:rPr>
                          <m:t>,0</m:t>
                        </m:r>
                      </m:sub>
                      <m:sup>
                        <m:r>
                          <a:rPr lang="en-US" b="0" i="1" smtClean="0">
                            <a:latin typeface="Cambria Math" panose="02040503050406030204" pitchFamily="18" charset="0"/>
                          </a:rPr>
                          <m:t>𝑛</m:t>
                        </m:r>
                      </m:sup>
                    </m:sSubSup>
                    <m:r>
                      <a:rPr lang="en-US" b="0" i="1" smtClean="0">
                        <a:latin typeface="Cambria Math" panose="02040503050406030204" pitchFamily="18" charset="0"/>
                      </a:rPr>
                      <m:t> </m:t>
                    </m:r>
                  </m:oMath>
                </a14:m>
                <a:r>
                  <a:rPr lang="en-US" dirty="0"/>
                  <a:t>and </a:t>
                </a:r>
                <a14:m>
                  <m:oMath xmlns:m="http://schemas.openxmlformats.org/officeDocument/2006/math">
                    <m:sSubSup>
                      <m:sSubSupPr>
                        <m:ctrlPr>
                          <a:rPr lang="en-US" i="1">
                            <a:latin typeface="Cambria Math" panose="02040503050406030204" pitchFamily="18" charset="0"/>
                          </a:rPr>
                        </m:ctrlPr>
                      </m:sSubSupPr>
                      <m:e>
                        <m:acc>
                          <m:accPr>
                            <m:chr m:val="̂"/>
                            <m:ctrlPr>
                              <a:rPr lang="en-US" b="1" i="1">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𝒄</m:t>
                            </m:r>
                          </m:e>
                        </m:acc>
                      </m:e>
                      <m:sub>
                        <m:r>
                          <a:rPr lang="en-US" i="1">
                            <a:latin typeface="Cambria Math" panose="02040503050406030204" pitchFamily="18" charset="0"/>
                          </a:rPr>
                          <m:t>𝑖</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up>
                        <m:r>
                          <a:rPr lang="en-US" i="1">
                            <a:latin typeface="Cambria Math" panose="02040503050406030204" pitchFamily="18" charset="0"/>
                          </a:rPr>
                          <m:t>𝑛</m:t>
                        </m:r>
                      </m:sup>
                    </m:sSubSup>
                  </m:oMath>
                </a14:m>
                <a:r>
                  <a:rPr lang="en-US" dirty="0"/>
                  <a:t> to compute updated RHS </a:t>
                </a:r>
                <a14:m>
                  <m:oMath xmlns:m="http://schemas.openxmlformats.org/officeDocument/2006/math">
                    <m:sSubSup>
                      <m:sSubSupPr>
                        <m:ctrlPr>
                          <a:rPr lang="en-US" i="1">
                            <a:latin typeface="Cambria Math" panose="02040503050406030204" pitchFamily="18" charset="0"/>
                          </a:rPr>
                        </m:ctrlPr>
                      </m:sSubSupPr>
                      <m:e>
                        <m:r>
                          <a:rPr lang="en-US" b="1" i="1" smtClean="0">
                            <a:latin typeface="Cambria Math" panose="02040503050406030204" pitchFamily="18" charset="0"/>
                            <a:ea typeface="Cambria Math" panose="02040503050406030204" pitchFamily="18" charset="0"/>
                          </a:rPr>
                          <m:t>𝒔</m:t>
                        </m:r>
                      </m:e>
                      <m:sub>
                        <m:r>
                          <a:rPr lang="en-US" i="1">
                            <a:latin typeface="Cambria Math" panose="02040503050406030204" pitchFamily="18" charset="0"/>
                          </a:rPr>
                          <m:t>𝑖</m:t>
                        </m:r>
                        <m:r>
                          <a:rPr lang="en-US" i="1">
                            <a:latin typeface="Cambria Math" panose="02040503050406030204" pitchFamily="18" charset="0"/>
                          </a:rPr>
                          <m:t>,0</m:t>
                        </m:r>
                      </m:sub>
                      <m:sup>
                        <m:r>
                          <a:rPr lang="en-US" i="1">
                            <a:latin typeface="Cambria Math" panose="02040503050406030204" pitchFamily="18" charset="0"/>
                          </a:rPr>
                          <m:t>𝑛</m:t>
                        </m:r>
                      </m:sup>
                    </m:sSubSup>
                  </m:oMath>
                </a14:m>
                <a:r>
                  <a:rPr lang="en-US" dirty="0"/>
                  <a:t> and </a:t>
                </a:r>
                <a14:m>
                  <m:oMath xmlns:m="http://schemas.openxmlformats.org/officeDocument/2006/math">
                    <m:sSubSup>
                      <m:sSubSupPr>
                        <m:ctrlPr>
                          <a:rPr lang="en-US" i="1">
                            <a:latin typeface="Cambria Math" panose="02040503050406030204" pitchFamily="18" charset="0"/>
                          </a:rPr>
                        </m:ctrlPr>
                      </m:sSubSupPr>
                      <m:e>
                        <m:r>
                          <a:rPr lang="en-US" b="1" i="1">
                            <a:latin typeface="Cambria Math" panose="02040503050406030204" pitchFamily="18" charset="0"/>
                            <a:ea typeface="Cambria Math" panose="02040503050406030204" pitchFamily="18" charset="0"/>
                          </a:rPr>
                          <m:t>𝒔</m:t>
                        </m:r>
                      </m:e>
                      <m:sub>
                        <m:r>
                          <a:rPr lang="en-US" i="1">
                            <a:latin typeface="Cambria Math" panose="02040503050406030204" pitchFamily="18" charset="0"/>
                          </a:rPr>
                          <m:t>𝑖</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up>
                        <m:r>
                          <a:rPr lang="en-US" i="1">
                            <a:latin typeface="Cambria Math" panose="02040503050406030204" pitchFamily="18" charset="0"/>
                          </a:rPr>
                          <m:t>𝑛</m:t>
                        </m:r>
                      </m:sup>
                    </m:sSubSup>
                  </m:oMath>
                </a14:m>
                <a:r>
                  <a:rPr lang="en-US" dirty="0"/>
                  <a:t> for </a:t>
                </a:r>
                <a14:m>
                  <m:oMath xmlns:m="http://schemas.openxmlformats.org/officeDocument/2006/math">
                    <m:r>
                      <a:rPr lang="en-US" i="1" dirty="0" smtClean="0">
                        <a:latin typeface="Cambria Math" panose="02040503050406030204" pitchFamily="18" charset="0"/>
                      </a:rPr>
                      <m:t>𝑖</m:t>
                    </m:r>
                    <m:r>
                      <a:rPr lang="en-US" i="1" dirty="0" smtClean="0">
                        <a:latin typeface="Cambria Math" panose="02040503050406030204" pitchFamily="18" charset="0"/>
                      </a:rPr>
                      <m:t>=1,2</m:t>
                    </m:r>
                  </m:oMath>
                </a14:m>
                <a:r>
                  <a:rPr lang="en-US" dirty="0"/>
                  <a:t>. </a:t>
                </a:r>
              </a:p>
              <a:p>
                <a:pPr marL="285750" indent="-285750">
                  <a:buFont typeface="Wingdings" panose="05000000000000000000" pitchFamily="2" charset="2"/>
                  <a:buChar char="Ø"/>
                </a:pPr>
                <a:endParaRPr lang="en-US" sz="800" dirty="0"/>
              </a:p>
              <a:p>
                <a:pPr marL="285750" indent="-285750">
                  <a:buFont typeface="Arial" panose="020B0604020202020204" pitchFamily="34" charset="0"/>
                  <a:buChar char="•"/>
                </a:pPr>
                <a:r>
                  <a:rPr lang="en-US" dirty="0"/>
                  <a:t>Define </a:t>
                </a:r>
                <a14:m>
                  <m:oMath xmlns:m="http://schemas.openxmlformats.org/officeDocument/2006/math">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𝑴</m:t>
                            </m:r>
                          </m:e>
                        </m:acc>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𝑗𝑘</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l-GR" b="1" i="1">
                            <a:latin typeface="Cambria Math" panose="02040503050406030204" pitchFamily="18" charset="0"/>
                            <a:ea typeface="Cambria Math" panose="02040503050406030204" pitchFamily="18" charset="0"/>
                          </a:rPr>
                          <m:t>𝜱</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up>
                        <m:r>
                          <a:rPr lang="en-US" i="1">
                            <a:latin typeface="Cambria Math" panose="02040503050406030204" pitchFamily="18" charset="0"/>
                          </a:rPr>
                          <m:t>𝑇</m:t>
                        </m:r>
                      </m:sup>
                    </m:sSubSup>
                    <m:sSub>
                      <m:sSubPr>
                        <m:ctrlPr>
                          <a:rPr lang="en-US" i="1">
                            <a:latin typeface="Cambria Math" panose="02040503050406030204" pitchFamily="18" charset="0"/>
                          </a:rPr>
                        </m:ctrlPr>
                      </m:sSubPr>
                      <m:e>
                        <m:r>
                          <a:rPr lang="en-US" b="1" i="1">
                            <a:latin typeface="Cambria Math" panose="02040503050406030204" pitchFamily="18" charset="0"/>
                          </a:rPr>
                          <m:t>𝑴</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𝑗𝑘</m:t>
                        </m:r>
                      </m:sub>
                    </m:sSub>
                    <m:sSub>
                      <m:sSubPr>
                        <m:ctrlPr>
                          <a:rPr lang="en-US"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𝜱</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𝑘</m:t>
                        </m:r>
                      </m:sub>
                    </m:sSub>
                    <m:r>
                      <a:rPr lang="en-US" i="1">
                        <a:latin typeface="Cambria Math" panose="02040503050406030204" pitchFamily="18" charset="0"/>
                      </a:rPr>
                      <m:t>,  </m:t>
                    </m:r>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𝑮</m:t>
                            </m:r>
                          </m:e>
                        </m:acc>
                      </m:e>
                      <m:sub>
                        <m:r>
                          <a:rPr lang="en-US" i="1">
                            <a:latin typeface="Cambria Math" panose="02040503050406030204" pitchFamily="18" charset="0"/>
                          </a:rPr>
                          <m:t>𝑖</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l-GR" b="1" i="1">
                            <a:latin typeface="Cambria Math" panose="02040503050406030204" pitchFamily="18" charset="0"/>
                            <a:ea typeface="Cambria Math" panose="02040503050406030204" pitchFamily="18" charset="0"/>
                          </a:rPr>
                          <m:t>𝜱</m:t>
                        </m:r>
                      </m:e>
                      <m:sub>
                        <m:r>
                          <m:rPr>
                            <m:sty m:val="p"/>
                          </m:rPr>
                          <a:rPr lang="en-US">
                            <a:latin typeface="Cambria Math" panose="02040503050406030204" pitchFamily="18" charset="0"/>
                            <a:ea typeface="Cambria Math" panose="02040503050406030204" pitchFamily="18" charset="0"/>
                          </a:rPr>
                          <m:t>LM</m:t>
                        </m:r>
                      </m:sub>
                      <m:sup>
                        <m:r>
                          <a:rPr lang="en-US" i="1">
                            <a:latin typeface="Cambria Math" panose="02040503050406030204" pitchFamily="18" charset="0"/>
                          </a:rPr>
                          <m:t>𝑇</m:t>
                        </m:r>
                      </m:sup>
                    </m:sSubSup>
                    <m:sSub>
                      <m:sSubPr>
                        <m:ctrlPr>
                          <a:rPr lang="en-US" i="1">
                            <a:latin typeface="Cambria Math" panose="02040503050406030204" pitchFamily="18" charset="0"/>
                          </a:rPr>
                        </m:ctrlPr>
                      </m:sSubPr>
                      <m:e>
                        <m:r>
                          <a:rPr lang="en-US" b="1" i="1">
                            <a:latin typeface="Cambria Math" panose="02040503050406030204" pitchFamily="18" charset="0"/>
                          </a:rPr>
                          <m:t>𝑮</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𝜱</m:t>
                        </m:r>
                      </m:e>
                      <m:sub>
                        <m:r>
                          <a:rPr lang="en-US" i="1">
                            <a:latin typeface="Cambria Math" panose="02040503050406030204" pitchFamily="18" charset="0"/>
                          </a:rPr>
                          <m:t>𝑖</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Sub>
                    <m:r>
                      <a:rPr lang="en-US" i="1">
                        <a:latin typeface="Cambria Math" panose="02040503050406030204" pitchFamily="18" charset="0"/>
                      </a:rPr>
                      <m:t>,</m:t>
                    </m:r>
                  </m:oMath>
                </a14:m>
                <a:r>
                  <a:rPr lang="en-US" dirty="0"/>
                  <a:t> </a:t>
                </a:r>
                <a14:m>
                  <m:oMath xmlns:m="http://schemas.openxmlformats.org/officeDocument/2006/math">
                    <m:r>
                      <a:rPr lang="en-US">
                        <a:latin typeface="Cambria Math" panose="02040503050406030204" pitchFamily="18" charset="0"/>
                      </a:rPr>
                      <m:t> </m:t>
                    </m:r>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𝑷</m:t>
                            </m:r>
                          </m:e>
                        </m:acc>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𝑴</m:t>
                            </m:r>
                          </m:e>
                        </m:acc>
                      </m:e>
                      <m:sub>
                        <m:r>
                          <a:rPr lang="en-US" i="1">
                            <a:latin typeface="Cambria Math" panose="02040503050406030204" pitchFamily="18" charset="0"/>
                          </a:rPr>
                          <m:t>𝑖</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𝑴</m:t>
                            </m:r>
                          </m:e>
                        </m:acc>
                      </m:e>
                      <m:sub>
                        <m:r>
                          <a:rPr lang="en-US" i="1">
                            <a:latin typeface="Cambria Math" panose="02040503050406030204" pitchFamily="18" charset="0"/>
                          </a:rPr>
                          <m:t>𝑖</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r>
                          <a:rPr lang="en-US" i="1">
                            <a:latin typeface="Cambria Math" panose="02040503050406030204" pitchFamily="18" charset="0"/>
                            <a:ea typeface="Cambria Math" panose="02040503050406030204" pitchFamily="18" charset="0"/>
                          </a:rPr>
                          <m:t>0</m:t>
                        </m:r>
                      </m:sub>
                    </m:sSub>
                    <m:sSubSup>
                      <m:sSubSupPr>
                        <m:ctrlPr>
                          <a:rPr lang="el-GR" i="1">
                            <a:latin typeface="Cambria Math" panose="02040503050406030204" pitchFamily="18" charset="0"/>
                            <a:ea typeface="Cambria Math" panose="02040503050406030204" pitchFamily="18" charset="0"/>
                          </a:rPr>
                        </m:ctrlPr>
                      </m:sSubSupPr>
                      <m:e>
                        <m:r>
                          <a:rPr lang="en-US" b="1" i="1">
                            <a:latin typeface="Cambria Math" panose="02040503050406030204" pitchFamily="18" charset="0"/>
                            <a:ea typeface="Cambria Math" panose="02040503050406030204" pitchFamily="18" charset="0"/>
                          </a:rPr>
                          <m:t>𝑴</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,0</m:t>
                        </m:r>
                      </m:sub>
                      <m:sup>
                        <m:r>
                          <a:rPr lang="en-US" i="1">
                            <a:latin typeface="Cambria Math" panose="02040503050406030204" pitchFamily="18" charset="0"/>
                            <a:ea typeface="Cambria Math" panose="02040503050406030204" pitchFamily="18" charset="0"/>
                          </a:rPr>
                          <m:t>−1</m:t>
                        </m:r>
                      </m:sup>
                    </m:sSubSup>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𝑴</m:t>
                            </m:r>
                          </m:e>
                        </m:acc>
                      </m:e>
                      <m:sub>
                        <m:r>
                          <a:rPr lang="en-US" i="1">
                            <a:latin typeface="Cambria Math" panose="02040503050406030204" pitchFamily="18" charset="0"/>
                          </a:rPr>
                          <m:t>𝑖</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r>
                          <a:rPr lang="en-US" i="1">
                            <a:latin typeface="Cambria Math" panose="02040503050406030204" pitchFamily="18" charset="0"/>
                            <a:ea typeface="Cambria Math" panose="02040503050406030204" pitchFamily="18" charset="0"/>
                          </a:rPr>
                          <m:t>0</m:t>
                        </m:r>
                      </m:sub>
                    </m:sSub>
                  </m:oMath>
                </a14:m>
                <a:r>
                  <a:rPr lang="en-US" dirty="0"/>
                  <a:t> for </a:t>
                </a:r>
                <a14:m>
                  <m:oMath xmlns:m="http://schemas.openxmlformats.org/officeDocument/2006/math">
                    <m:d>
                      <m:dPr>
                        <m:begChr m:val="{"/>
                        <m:endChr m:val="}"/>
                        <m:ctrlPr>
                          <a:rPr lang="en-US" i="1" dirty="0">
                            <a:latin typeface="Cambria Math" panose="02040503050406030204" pitchFamily="18" charset="0"/>
                          </a:rPr>
                        </m:ctrlPr>
                      </m:dPr>
                      <m:e>
                        <m:r>
                          <a:rPr lang="en-US" i="1" dirty="0" err="1">
                            <a:latin typeface="Cambria Math" panose="02040503050406030204" pitchFamily="18" charset="0"/>
                          </a:rPr>
                          <m:t>𝑗</m:t>
                        </m:r>
                        <m:r>
                          <a:rPr lang="en-US" i="1" dirty="0" err="1">
                            <a:latin typeface="Cambria Math" panose="02040503050406030204" pitchFamily="18" charset="0"/>
                          </a:rPr>
                          <m:t>,</m:t>
                        </m:r>
                        <m:r>
                          <a:rPr lang="en-US" i="1" dirty="0" err="1">
                            <a:latin typeface="Cambria Math" panose="02040503050406030204" pitchFamily="18" charset="0"/>
                          </a:rPr>
                          <m:t>𝑘</m:t>
                        </m:r>
                      </m:e>
                    </m:d>
                    <m:r>
                      <a:rPr lang="en-US" i="1" dirty="0">
                        <a:latin typeface="Cambria Math" panose="02040503050406030204" pitchFamily="18" charset="0"/>
                        <a:ea typeface="Cambria Math" panose="02040503050406030204" pitchFamily="18" charset="0"/>
                      </a:rPr>
                      <m:t>∈</m:t>
                    </m:r>
                    <m:d>
                      <m:dPr>
                        <m:begChr m:val="{"/>
                        <m:endChr m:val="}"/>
                        <m:ctrlPr>
                          <a:rPr lang="en-US" i="1" dirty="0">
                            <a:latin typeface="Cambria Math" panose="02040503050406030204" pitchFamily="18" charset="0"/>
                            <a:ea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0,</m:t>
                        </m:r>
                        <m:r>
                          <m:rPr>
                            <m:sty m:val="p"/>
                          </m:rPr>
                          <a:rPr lang="el-GR" i="1" dirty="0">
                            <a:latin typeface="Cambria Math" panose="02040503050406030204" pitchFamily="18" charset="0"/>
                            <a:ea typeface="Cambria Math" panose="02040503050406030204" pitchFamily="18" charset="0"/>
                          </a:rPr>
                          <m:t>Γ</m:t>
                        </m:r>
                      </m:e>
                    </m:d>
                  </m:oMath>
                </a14:m>
                <a:r>
                  <a:rPr lang="en-US" dirty="0"/>
                  <a:t> and solve: </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m:t>
                          </m:r>
                          <m:acc>
                            <m:accPr>
                              <m:chr m:val="̃"/>
                              <m:ctrlPr>
                                <a:rPr lang="en-US" i="1">
                                  <a:latin typeface="Cambria Math" panose="02040503050406030204" pitchFamily="18" charset="0"/>
                                </a:rPr>
                              </m:ctrlPr>
                            </m:accPr>
                            <m:e>
                              <m:r>
                                <a:rPr lang="en-US" b="1" i="1">
                                  <a:latin typeface="Cambria Math" panose="02040503050406030204" pitchFamily="18" charset="0"/>
                                </a:rPr>
                                <m:t>𝑮</m:t>
                              </m:r>
                            </m:e>
                          </m:acc>
                        </m:e>
                        <m:sub>
                          <m:r>
                            <a:rPr lang="en-US" i="1">
                              <a:latin typeface="Cambria Math" panose="02040503050406030204" pitchFamily="18" charset="0"/>
                            </a:rPr>
                            <m:t>1</m:t>
                          </m:r>
                        </m:sub>
                      </m:sSub>
                      <m:sSubSup>
                        <m:sSubSupPr>
                          <m:ctrlPr>
                            <a:rPr lang="en-US" i="1" smtClean="0">
                              <a:latin typeface="Cambria Math" panose="02040503050406030204" pitchFamily="18" charset="0"/>
                            </a:rPr>
                          </m:ctrlPr>
                        </m:sSubSupPr>
                        <m:e>
                          <m:acc>
                            <m:accPr>
                              <m:chr m:val="̃"/>
                              <m:ctrlPr>
                                <a:rPr lang="en-US" i="1">
                                  <a:latin typeface="Cambria Math" panose="02040503050406030204" pitchFamily="18" charset="0"/>
                                </a:rPr>
                              </m:ctrlPr>
                            </m:accPr>
                            <m:e>
                              <m:r>
                                <a:rPr lang="en-US" b="1" i="1" smtClean="0">
                                  <a:latin typeface="Cambria Math" panose="02040503050406030204" pitchFamily="18" charset="0"/>
                                </a:rPr>
                                <m:t>𝑷</m:t>
                              </m:r>
                            </m:e>
                          </m:acc>
                        </m:e>
                        <m:sub>
                          <m:r>
                            <a:rPr lang="en-US" b="0" i="1" smtClean="0">
                              <a:latin typeface="Cambria Math" panose="02040503050406030204" pitchFamily="18" charset="0"/>
                            </a:rPr>
                            <m:t>1</m:t>
                          </m:r>
                        </m:sub>
                        <m:sup>
                          <m:r>
                            <a:rPr lang="en-US" b="0" i="1" smtClean="0">
                              <a:latin typeface="Cambria Math" panose="02040503050406030204" pitchFamily="18" charset="0"/>
                            </a:rPr>
                            <m:t>−1</m:t>
                          </m:r>
                        </m:sup>
                      </m:sSubSup>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b="1" i="1">
                                  <a:latin typeface="Cambria Math" panose="02040503050406030204" pitchFamily="18" charset="0"/>
                                </a:rPr>
                                <m:t>𝑮</m:t>
                              </m:r>
                            </m:e>
                          </m:acc>
                        </m:e>
                        <m:sub>
                          <m:r>
                            <a:rPr lang="en-US" i="1">
                              <a:latin typeface="Cambria Math" panose="02040503050406030204" pitchFamily="18" charset="0"/>
                            </a:rPr>
                            <m:t>1</m:t>
                          </m:r>
                        </m:sub>
                        <m:sup>
                          <m:r>
                            <a:rPr lang="en-US" i="1">
                              <a:latin typeface="Cambria Math" panose="02040503050406030204" pitchFamily="18" charset="0"/>
                            </a:rPr>
                            <m:t>𝑇</m:t>
                          </m:r>
                        </m:sup>
                      </m:sSubSup>
                      <m:r>
                        <a:rPr lang="en-US" b="0" i="1" smtClean="0">
                          <a:latin typeface="Cambria Math" panose="02040503050406030204" pitchFamily="18" charset="0"/>
                        </a:rPr>
                        <m:t>+</m:t>
                      </m:r>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b="1" i="1">
                                  <a:latin typeface="Cambria Math" panose="02040503050406030204" pitchFamily="18" charset="0"/>
                                </a:rPr>
                                <m:t>𝑮</m:t>
                              </m:r>
                            </m:e>
                          </m:acc>
                        </m:e>
                        <m:sub>
                          <m:r>
                            <a:rPr lang="en-US" b="0" i="1" smtClean="0">
                              <a:latin typeface="Cambria Math" panose="02040503050406030204" pitchFamily="18" charset="0"/>
                            </a:rPr>
                            <m:t>2</m:t>
                          </m:r>
                        </m:sub>
                      </m:sSub>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b="1" i="1" smtClean="0">
                                  <a:latin typeface="Cambria Math" panose="02040503050406030204" pitchFamily="18" charset="0"/>
                                </a:rPr>
                                <m:t>𝑷</m:t>
                              </m:r>
                            </m:e>
                          </m:acc>
                        </m:e>
                        <m:sub>
                          <m:r>
                            <a:rPr lang="en-US" b="0" i="1" smtClean="0">
                              <a:latin typeface="Cambria Math" panose="02040503050406030204" pitchFamily="18" charset="0"/>
                            </a:rPr>
                            <m:t>2</m:t>
                          </m:r>
                        </m:sub>
                        <m:sup>
                          <m:r>
                            <a:rPr lang="en-US" i="1">
                              <a:latin typeface="Cambria Math" panose="02040503050406030204" pitchFamily="18" charset="0"/>
                            </a:rPr>
                            <m:t>−1</m:t>
                          </m:r>
                        </m:sup>
                      </m:sSubSup>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b="1" i="1">
                                  <a:latin typeface="Cambria Math" panose="02040503050406030204" pitchFamily="18" charset="0"/>
                                </a:rPr>
                                <m:t>𝑮</m:t>
                              </m:r>
                            </m:e>
                          </m:acc>
                        </m:e>
                        <m:sub>
                          <m:r>
                            <a:rPr lang="en-US" b="0" i="1" smtClean="0">
                              <a:latin typeface="Cambria Math" panose="02040503050406030204" pitchFamily="18" charset="0"/>
                            </a:rPr>
                            <m:t>2</m:t>
                          </m:r>
                        </m:sub>
                        <m:sup>
                          <m:r>
                            <a:rPr lang="en-US" i="1">
                              <a:latin typeface="Cambria Math" panose="02040503050406030204" pitchFamily="18" charset="0"/>
                            </a:rPr>
                            <m:t>𝑇</m:t>
                          </m:r>
                        </m:sup>
                      </m:sSub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acc>
                            <m:accPr>
                              <m:chr m:val="̂"/>
                              <m:ctrlPr>
                                <a:rPr lang="en-US" i="1">
                                  <a:latin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𝝀</m:t>
                              </m:r>
                            </m:e>
                          </m:acc>
                        </m:e>
                        <m:sup>
                          <m:r>
                            <a:rPr lang="en-US" b="0" i="1" smtClean="0">
                              <a:latin typeface="Cambria Math" panose="02040503050406030204" pitchFamily="18" charset="0"/>
                            </a:rPr>
                            <m:t>𝑛</m:t>
                          </m:r>
                        </m:sup>
                      </m:sSup>
                      <m:r>
                        <a:rPr lang="en-US" b="0" i="0" dirty="0"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1" i="1">
                                  <a:latin typeface="Cambria Math" panose="02040503050406030204" pitchFamily="18" charset="0"/>
                                </a:rPr>
                                <m:t>𝑮</m:t>
                              </m:r>
                            </m:e>
                          </m:acc>
                        </m:e>
                        <m:sub>
                          <m:r>
                            <a:rPr lang="en-US" i="1">
                              <a:latin typeface="Cambria Math" panose="02040503050406030204" pitchFamily="18" charset="0"/>
                            </a:rPr>
                            <m:t>1</m:t>
                          </m:r>
                        </m:sub>
                      </m:sSub>
                      <m:sSubSup>
                        <m:sSubSupPr>
                          <m:ctrlPr>
                            <a:rPr lang="en-US" i="1">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1" i="1" smtClean="0">
                                  <a:latin typeface="Cambria Math" panose="02040503050406030204" pitchFamily="18" charset="0"/>
                                </a:rPr>
                                <m:t>𝑷</m:t>
                              </m:r>
                            </m:e>
                          </m:acc>
                        </m:e>
                        <m:sub>
                          <m:r>
                            <a:rPr lang="en-US" i="1">
                              <a:latin typeface="Cambria Math" panose="02040503050406030204" pitchFamily="18" charset="0"/>
                            </a:rPr>
                            <m:t>1</m:t>
                          </m:r>
                        </m:sub>
                        <m:sup>
                          <m:r>
                            <a:rPr lang="en-US" i="1">
                              <a:latin typeface="Cambria Math" panose="02040503050406030204" pitchFamily="18" charset="0"/>
                            </a:rPr>
                            <m:t>−1</m:t>
                          </m:r>
                        </m:sup>
                      </m:sSubSup>
                      <m:d>
                        <m:dPr>
                          <m:ctrlPr>
                            <a:rPr lang="en-US"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b="1" i="1">
                                  <a:latin typeface="Cambria Math" panose="02040503050406030204" pitchFamily="18" charset="0"/>
                                  <a:ea typeface="Cambria Math" panose="02040503050406030204" pitchFamily="18" charset="0"/>
                                </a:rPr>
                                <m:t>𝒔</m:t>
                              </m:r>
                            </m:e>
                            <m:sub>
                              <m:r>
                                <a:rPr lang="en-US" i="1">
                                  <a:latin typeface="Cambria Math" panose="02040503050406030204" pitchFamily="18" charset="0"/>
                                </a:rPr>
                                <m:t>1</m:t>
                              </m:r>
                              <m:r>
                                <a:rPr lang="en-US" b="0" i="1" smtClean="0">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up>
                              <m:r>
                                <a:rPr lang="en-US" i="1">
                                  <a:latin typeface="Cambria Math" panose="02040503050406030204" pitchFamily="18" charset="0"/>
                                </a:rPr>
                                <m:t>𝑛</m:t>
                              </m:r>
                            </m:sup>
                          </m:sSubSup>
                          <m:r>
                            <a:rPr lang="en-US"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𝑴</m:t>
                                  </m:r>
                                </m:e>
                              </m:acc>
                            </m:e>
                            <m:sub>
                              <m:r>
                                <a:rPr lang="en-US" b="0" i="1" smtClean="0">
                                  <a:latin typeface="Cambria Math" panose="02040503050406030204" pitchFamily="18" charset="0"/>
                                </a:rPr>
                                <m:t>1</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r>
                                <a:rPr lang="en-US" i="1">
                                  <a:latin typeface="Cambria Math" panose="02040503050406030204" pitchFamily="18" charset="0"/>
                                  <a:ea typeface="Cambria Math" panose="02040503050406030204" pitchFamily="18" charset="0"/>
                                </a:rPr>
                                <m:t>0</m:t>
                              </m:r>
                            </m:sub>
                          </m:sSub>
                          <m:sSubSup>
                            <m:sSubSupPr>
                              <m:ctrlPr>
                                <a:rPr lang="el-GR" i="1">
                                  <a:latin typeface="Cambria Math" panose="02040503050406030204" pitchFamily="18" charset="0"/>
                                  <a:ea typeface="Cambria Math" panose="02040503050406030204" pitchFamily="18" charset="0"/>
                                </a:rPr>
                              </m:ctrlPr>
                            </m:sSubSupPr>
                            <m:e>
                              <m:r>
                                <a:rPr lang="en-US" b="1" i="1">
                                  <a:latin typeface="Cambria Math" panose="02040503050406030204" pitchFamily="18" charset="0"/>
                                  <a:ea typeface="Cambria Math" panose="02040503050406030204" pitchFamily="18" charset="0"/>
                                </a:rPr>
                                <m:t>𝑴</m:t>
                              </m:r>
                            </m:e>
                            <m:sub>
                              <m:r>
                                <a:rPr lang="en-US" b="0" i="1" smtClean="0">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,0</m:t>
                              </m:r>
                            </m:sub>
                            <m:sup>
                              <m:r>
                                <a:rPr lang="en-US" i="1">
                                  <a:latin typeface="Cambria Math" panose="02040503050406030204" pitchFamily="18" charset="0"/>
                                  <a:ea typeface="Cambria Math" panose="02040503050406030204" pitchFamily="18" charset="0"/>
                                </a:rPr>
                                <m:t>−1</m:t>
                              </m:r>
                            </m:sup>
                          </m:sSubSup>
                          <m:sSubSup>
                            <m:sSubSupPr>
                              <m:ctrlPr>
                                <a:rPr lang="en-US" i="1">
                                  <a:latin typeface="Cambria Math" panose="02040503050406030204" pitchFamily="18" charset="0"/>
                                </a:rPr>
                              </m:ctrlPr>
                            </m:sSubSupPr>
                            <m:e>
                              <m:r>
                                <a:rPr lang="en-US" b="1" i="1">
                                  <a:latin typeface="Cambria Math" panose="02040503050406030204" pitchFamily="18" charset="0"/>
                                  <a:ea typeface="Cambria Math" panose="02040503050406030204" pitchFamily="18" charset="0"/>
                                </a:rPr>
                                <m:t>𝒔</m:t>
                              </m:r>
                            </m:e>
                            <m:sub>
                              <m:r>
                                <a:rPr lang="en-US" i="1">
                                  <a:latin typeface="Cambria Math" panose="02040503050406030204" pitchFamily="18" charset="0"/>
                                </a:rPr>
                                <m:t>1</m:t>
                              </m:r>
                              <m:r>
                                <a:rPr lang="en-US" b="0" i="1" smtClean="0">
                                  <a:latin typeface="Cambria Math" panose="02040503050406030204" pitchFamily="18" charset="0"/>
                                </a:rPr>
                                <m:t>,0</m:t>
                              </m:r>
                            </m:sub>
                            <m:sup>
                              <m:r>
                                <a:rPr lang="en-US" i="1">
                                  <a:latin typeface="Cambria Math" panose="02040503050406030204" pitchFamily="18" charset="0"/>
                                </a:rPr>
                                <m:t>𝑛</m:t>
                              </m:r>
                            </m:sup>
                          </m:sSubSup>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1" i="1">
                                  <a:latin typeface="Cambria Math" panose="02040503050406030204" pitchFamily="18" charset="0"/>
                                </a:rPr>
                                <m:t>𝑮</m:t>
                              </m:r>
                            </m:e>
                          </m:acc>
                        </m:e>
                        <m:sub>
                          <m:r>
                            <a:rPr lang="en-US" b="0" i="1" smtClean="0">
                              <a:latin typeface="Cambria Math" panose="02040503050406030204" pitchFamily="18" charset="0"/>
                            </a:rPr>
                            <m:t>2</m:t>
                          </m:r>
                        </m:sub>
                      </m:sSub>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b="1" i="1">
                                  <a:latin typeface="Cambria Math" panose="02040503050406030204" pitchFamily="18" charset="0"/>
                                </a:rPr>
                                <m:t>𝑷</m:t>
                              </m:r>
                            </m:e>
                          </m:acc>
                        </m:e>
                        <m:sub>
                          <m:r>
                            <a:rPr lang="en-US" b="0" i="1" smtClean="0">
                              <a:latin typeface="Cambria Math" panose="02040503050406030204" pitchFamily="18" charset="0"/>
                            </a:rPr>
                            <m:t>2</m:t>
                          </m:r>
                        </m:sub>
                        <m:sup>
                          <m:r>
                            <a:rPr lang="en-US" i="1">
                              <a:latin typeface="Cambria Math" panose="02040503050406030204" pitchFamily="18" charset="0"/>
                            </a:rPr>
                            <m:t>−1</m:t>
                          </m:r>
                        </m:sup>
                      </m:sSubSup>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b="1" i="1">
                                  <a:latin typeface="Cambria Math" panose="02040503050406030204" pitchFamily="18" charset="0"/>
                                  <a:ea typeface="Cambria Math" panose="02040503050406030204" pitchFamily="18" charset="0"/>
                                </a:rPr>
                                <m:t>𝒔</m:t>
                              </m:r>
                            </m:e>
                            <m:sub>
                              <m:r>
                                <a:rPr lang="en-US" b="0" i="1" smtClean="0">
                                  <a:latin typeface="Cambria Math" panose="02040503050406030204" pitchFamily="18" charset="0"/>
                                  <a:ea typeface="Cambria Math" panose="02040503050406030204" pitchFamily="18" charset="0"/>
                                </a:rPr>
                                <m:t>2</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up>
                              <m:r>
                                <a:rPr lang="en-US" i="1">
                                  <a:latin typeface="Cambria Math" panose="02040503050406030204" pitchFamily="18" charset="0"/>
                                </a:rPr>
                                <m:t>𝑛</m:t>
                              </m:r>
                            </m:sup>
                          </m:sSubSup>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𝑴</m:t>
                                  </m:r>
                                </m:e>
                              </m:acc>
                            </m:e>
                            <m:sub>
                              <m:r>
                                <a:rPr lang="en-US" b="0" i="1" smtClean="0">
                                  <a:latin typeface="Cambria Math" panose="02040503050406030204" pitchFamily="18" charset="0"/>
                                </a:rPr>
                                <m:t>2</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r>
                                <a:rPr lang="en-US" i="1">
                                  <a:latin typeface="Cambria Math" panose="02040503050406030204" pitchFamily="18" charset="0"/>
                                  <a:ea typeface="Cambria Math" panose="02040503050406030204" pitchFamily="18" charset="0"/>
                                </a:rPr>
                                <m:t>0</m:t>
                              </m:r>
                            </m:sub>
                          </m:sSub>
                          <m:sSubSup>
                            <m:sSubSupPr>
                              <m:ctrlPr>
                                <a:rPr lang="el-GR" i="1">
                                  <a:latin typeface="Cambria Math" panose="02040503050406030204" pitchFamily="18" charset="0"/>
                                  <a:ea typeface="Cambria Math" panose="02040503050406030204" pitchFamily="18" charset="0"/>
                                </a:rPr>
                              </m:ctrlPr>
                            </m:sSubSupPr>
                            <m:e>
                              <m:r>
                                <a:rPr lang="en-US" b="1" i="1">
                                  <a:latin typeface="Cambria Math" panose="02040503050406030204" pitchFamily="18" charset="0"/>
                                  <a:ea typeface="Cambria Math" panose="02040503050406030204" pitchFamily="18" charset="0"/>
                                </a:rPr>
                                <m:t>𝑴</m:t>
                              </m:r>
                            </m:e>
                            <m:sub>
                              <m:r>
                                <a:rPr lang="en-US" b="0" i="1" smtClean="0">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,0</m:t>
                              </m:r>
                            </m:sub>
                            <m:sup>
                              <m:r>
                                <a:rPr lang="en-US" i="1">
                                  <a:latin typeface="Cambria Math" panose="02040503050406030204" pitchFamily="18" charset="0"/>
                                  <a:ea typeface="Cambria Math" panose="02040503050406030204" pitchFamily="18" charset="0"/>
                                </a:rPr>
                                <m:t>−1</m:t>
                              </m:r>
                            </m:sup>
                          </m:sSubSup>
                          <m:sSubSup>
                            <m:sSubSupPr>
                              <m:ctrlPr>
                                <a:rPr lang="en-US" i="1">
                                  <a:latin typeface="Cambria Math" panose="02040503050406030204" pitchFamily="18" charset="0"/>
                                </a:rPr>
                              </m:ctrlPr>
                            </m:sSubSupPr>
                            <m:e>
                              <m:r>
                                <a:rPr lang="en-US" b="1" i="1">
                                  <a:latin typeface="Cambria Math" panose="02040503050406030204" pitchFamily="18" charset="0"/>
                                  <a:ea typeface="Cambria Math" panose="02040503050406030204" pitchFamily="18" charset="0"/>
                                </a:rPr>
                                <m:t>𝒔</m:t>
                              </m:r>
                            </m:e>
                            <m:sub>
                              <m:r>
                                <a:rPr lang="en-US" b="0" i="1" smtClean="0">
                                  <a:latin typeface="Cambria Math" panose="02040503050406030204" pitchFamily="18" charset="0"/>
                                  <a:ea typeface="Cambria Math" panose="02040503050406030204" pitchFamily="18" charset="0"/>
                                </a:rPr>
                                <m:t>2</m:t>
                              </m:r>
                              <m:r>
                                <a:rPr lang="en-US" i="1">
                                  <a:latin typeface="Cambria Math" panose="02040503050406030204" pitchFamily="18" charset="0"/>
                                </a:rPr>
                                <m:t>,0</m:t>
                              </m:r>
                            </m:sub>
                            <m:sup>
                              <m:r>
                                <a:rPr lang="en-US" i="1">
                                  <a:latin typeface="Cambria Math" panose="02040503050406030204" pitchFamily="18" charset="0"/>
                                </a:rPr>
                                <m:t>𝑛</m:t>
                              </m:r>
                            </m:sup>
                          </m:sSubSup>
                        </m:e>
                      </m:d>
                    </m:oMath>
                  </m:oMathPara>
                </a14:m>
                <a:endParaRPr lang="en-US" dirty="0"/>
              </a:p>
              <a:p>
                <a:endParaRPr lang="en-US" sz="400" dirty="0"/>
              </a:p>
              <a:p>
                <a:endParaRPr lang="en-US" sz="400" dirty="0"/>
              </a:p>
              <a:p>
                <a:pPr marL="285750" indent="-285750">
                  <a:buFont typeface="Arial" panose="020B0604020202020204" pitchFamily="34" charset="0"/>
                  <a:buChar char="•"/>
                </a:pPr>
                <a:r>
                  <a:rPr lang="en-US" dirty="0"/>
                  <a:t>Advance the following systems forward in time:</a:t>
                </a:r>
              </a:p>
              <a:p>
                <a:pPr marL="285750" indent="-285750">
                  <a:buFont typeface="Wingdings" panose="05000000000000000000" pitchFamily="2" charset="2"/>
                  <a:buChar char="Ø"/>
                </a:pPr>
                <a:endParaRPr lang="en-US" sz="400" dirty="0"/>
              </a:p>
              <a:p>
                <a:pPr algn="ctr"/>
                <a14:m>
                  <m:oMath xmlns:m="http://schemas.openxmlformats.org/officeDocument/2006/math">
                    <m:d>
                      <m:dPr>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𝑴</m:t>
                                      </m:r>
                                    </m:e>
                                  </m:acc>
                                </m:e>
                                <m:sub>
                                  <m:r>
                                    <a:rPr lang="en-US" i="1">
                                      <a:latin typeface="Cambria Math" panose="02040503050406030204" pitchFamily="18" charset="0"/>
                                    </a:rPr>
                                    <m:t>𝑖</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Sub>
                            </m:e>
                            <m:e>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𝑴</m:t>
                                      </m:r>
                                    </m:e>
                                  </m:acc>
                                </m:e>
                                <m:sub>
                                  <m:r>
                                    <a:rPr lang="en-US" i="1">
                                      <a:latin typeface="Cambria Math" panose="02040503050406030204" pitchFamily="18" charset="0"/>
                                    </a:rPr>
                                    <m:t>𝑖</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r>
                                    <a:rPr lang="en-US" b="0" i="1" smtClean="0">
                                      <a:latin typeface="Cambria Math" panose="02040503050406030204" pitchFamily="18" charset="0"/>
                                      <a:ea typeface="Cambria Math" panose="02040503050406030204" pitchFamily="18" charset="0"/>
                                    </a:rPr>
                                    <m:t>0</m:t>
                                  </m:r>
                                </m:sub>
                              </m:sSub>
                            </m:e>
                          </m:mr>
                          <m:mr>
                            <m:e>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𝑴</m:t>
                                      </m:r>
                                    </m:e>
                                  </m:acc>
                                </m:e>
                                <m:sub>
                                  <m:r>
                                    <a:rPr lang="en-US" i="1">
                                      <a:latin typeface="Cambria Math" panose="02040503050406030204" pitchFamily="18" charset="0"/>
                                    </a:rPr>
                                    <m:t>𝑖</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r>
                                    <a:rPr lang="en-US" b="0" i="1" smtClean="0">
                                      <a:latin typeface="Cambria Math" panose="02040503050406030204" pitchFamily="18" charset="0"/>
                                      <a:ea typeface="Cambria Math" panose="02040503050406030204" pitchFamily="18" charset="0"/>
                                    </a:rPr>
                                    <m:t>0</m:t>
                                  </m:r>
                                </m:sub>
                              </m:sSub>
                            </m:e>
                            <m:e>
                              <m:sSub>
                                <m:sSubPr>
                                  <m:ctrlPr>
                                    <a:rPr lang="en-US" i="1">
                                      <a:latin typeface="Cambria Math" panose="02040503050406030204" pitchFamily="18" charset="0"/>
                                    </a:rPr>
                                  </m:ctrlPr>
                                </m:sSubPr>
                                <m:e>
                                  <m:acc>
                                    <m:accPr>
                                      <m:chr m:val="̃"/>
                                      <m:ctrlPr>
                                        <a:rPr lang="en-US" b="1" i="1">
                                          <a:latin typeface="Cambria Math" panose="02040503050406030204" pitchFamily="18" charset="0"/>
                                        </a:rPr>
                                      </m:ctrlPr>
                                    </m:accPr>
                                    <m:e>
                                      <m:r>
                                        <a:rPr lang="en-US" b="1" i="1">
                                          <a:latin typeface="Cambria Math" panose="02040503050406030204" pitchFamily="18" charset="0"/>
                                        </a:rPr>
                                        <m:t>𝑴</m:t>
                                      </m:r>
                                    </m:e>
                                  </m:acc>
                                </m:e>
                                <m:sub>
                                  <m:r>
                                    <a:rPr lang="en-US" i="1">
                                      <a:latin typeface="Cambria Math" panose="02040503050406030204" pitchFamily="18" charset="0"/>
                                    </a:rPr>
                                    <m:t>𝑖</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Sub>
                            </m:e>
                          </m:mr>
                        </m:m>
                      </m:e>
                    </m:d>
                  </m:oMath>
                </a14:m>
                <a:r>
                  <a:rPr lang="en-US" dirty="0"/>
                  <a:t> </a:t>
                </a:r>
                <a14:m>
                  <m:oMath xmlns:m="http://schemas.openxmlformats.org/officeDocument/2006/math">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i="1" smtClean="0">
                                      <a:latin typeface="Cambria Math" panose="02040503050406030204" pitchFamily="18" charset="0"/>
                                    </a:rPr>
                                  </m:ctrlPr>
                                </m:sSubSupPr>
                                <m:e>
                                  <m:acc>
                                    <m:accPr>
                                      <m:chr m:val="̇"/>
                                      <m:ctrlPr>
                                        <a:rPr lang="en-US" b="1" i="1" dirty="0">
                                          <a:latin typeface="Cambria Math" panose="02040503050406030204" pitchFamily="18" charset="0"/>
                                        </a:rPr>
                                      </m:ctrlPr>
                                    </m:acc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𝒄</m:t>
                                          </m:r>
                                        </m:e>
                                      </m:acc>
                                    </m:e>
                                  </m:acc>
                                </m:e>
                                <m:sub>
                                  <m:r>
                                    <a:rPr lang="en-US" b="0" i="1" dirty="0" smtClean="0">
                                      <a:latin typeface="Cambria Math" panose="02040503050406030204" pitchFamily="18" charset="0"/>
                                    </a:rPr>
                                    <m:t>𝑖</m:t>
                                  </m:r>
                                  <m:r>
                                    <a:rPr lang="en-US" i="1" dirty="0">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up>
                                  <m:r>
                                    <a:rPr lang="en-US" b="0" i="1" smtClean="0">
                                      <a:latin typeface="Cambria Math" panose="02040503050406030204" pitchFamily="18" charset="0"/>
                                    </a:rPr>
                                    <m:t>𝑛</m:t>
                                  </m:r>
                                </m:sup>
                              </m:sSubSup>
                            </m:e>
                          </m:mr>
                          <m:mr>
                            <m:e>
                              <m:sSubSup>
                                <m:sSubSupPr>
                                  <m:ctrlPr>
                                    <a:rPr lang="en-US" i="1">
                                      <a:latin typeface="Cambria Math" panose="02040503050406030204" pitchFamily="18" charset="0"/>
                                    </a:rPr>
                                  </m:ctrlPr>
                                </m:sSubSupPr>
                                <m:e>
                                  <m:acc>
                                    <m:accPr>
                                      <m:chr m:val="̇"/>
                                      <m:ctrlPr>
                                        <a:rPr lang="en-US" b="1" i="1" dirty="0">
                                          <a:latin typeface="Cambria Math" panose="02040503050406030204" pitchFamily="18" charset="0"/>
                                        </a:rPr>
                                      </m:ctrlPr>
                                    </m:acc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𝒄</m:t>
                                          </m:r>
                                        </m:e>
                                      </m:acc>
                                    </m:e>
                                  </m:acc>
                                </m:e>
                                <m:sub>
                                  <m:r>
                                    <a:rPr lang="en-US" b="0" i="1" dirty="0" smtClean="0">
                                      <a:latin typeface="Cambria Math" panose="02040503050406030204" pitchFamily="18" charset="0"/>
                                    </a:rPr>
                                    <m:t>𝑖</m:t>
                                  </m:r>
                                  <m:r>
                                    <a:rPr lang="en-US" i="1" dirty="0">
                                      <a:latin typeface="Cambria Math" panose="02040503050406030204" pitchFamily="18" charset="0"/>
                                    </a:rPr>
                                    <m:t>,</m:t>
                                  </m:r>
                                  <m:r>
                                    <a:rPr lang="en-US" b="0" i="1" dirty="0" smtClean="0">
                                      <a:latin typeface="Cambria Math" panose="02040503050406030204" pitchFamily="18" charset="0"/>
                                    </a:rPr>
                                    <m:t>0</m:t>
                                  </m:r>
                                </m:sub>
                                <m:sup>
                                  <m:r>
                                    <a:rPr lang="en-US" i="1">
                                      <a:latin typeface="Cambria Math" panose="02040503050406030204" pitchFamily="18" charset="0"/>
                                    </a:rPr>
                                    <m:t>𝑛</m:t>
                                  </m:r>
                                </m:sup>
                              </m:sSubSup>
                            </m:e>
                          </m:mr>
                        </m:m>
                      </m:e>
                    </m:d>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sSubSup>
                                <m:sSubSupPr>
                                  <m:ctrlPr>
                                    <a:rPr lang="en-US" i="1">
                                      <a:latin typeface="Cambria Math" panose="02040503050406030204" pitchFamily="18" charset="0"/>
                                    </a:rPr>
                                  </m:ctrlPr>
                                </m:sSubSupPr>
                                <m:e>
                                  <m:r>
                                    <a:rPr lang="en-US" b="1" i="1">
                                      <a:latin typeface="Cambria Math" panose="02040503050406030204" pitchFamily="18" charset="0"/>
                                      <a:ea typeface="Cambria Math" panose="02040503050406030204" pitchFamily="18" charset="0"/>
                                    </a:rPr>
                                    <m:t>𝒔</m:t>
                                  </m:r>
                                </m:e>
                                <m:sub>
                                  <m:r>
                                    <a:rPr lang="en-US" b="0" i="1" smtClean="0">
                                      <a:latin typeface="Cambria Math" panose="02040503050406030204" pitchFamily="18" charset="0"/>
                                      <a:ea typeface="Cambria Math" panose="02040503050406030204" pitchFamily="18" charset="0"/>
                                    </a:rPr>
                                    <m:t>𝑖</m:t>
                                  </m:r>
                                  <m:r>
                                    <a:rPr lang="en-U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ub>
                                <m:sup>
                                  <m:r>
                                    <a:rPr lang="en-US" i="1">
                                      <a:latin typeface="Cambria Math" panose="02040503050406030204" pitchFamily="18" charset="0"/>
                                    </a:rPr>
                                    <m:t>𝑛</m:t>
                                  </m:r>
                                </m:sup>
                              </m:sSub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m:t>
                                  </m:r>
                                </m:e>
                                <m:sup>
                                  <m:r>
                                    <a:rPr lang="en-US" b="0" i="1" smtClean="0">
                                      <a:latin typeface="Cambria Math" panose="02040503050406030204" pitchFamily="18" charset="0"/>
                                    </a:rPr>
                                    <m:t>𝑖</m:t>
                                  </m:r>
                                </m:sup>
                              </m:sSup>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b="1" i="1">
                                          <a:latin typeface="Cambria Math" panose="02040503050406030204" pitchFamily="18" charset="0"/>
                                        </a:rPr>
                                        <m:t>𝑮</m:t>
                                      </m:r>
                                    </m:e>
                                  </m:acc>
                                </m:e>
                                <m:sub>
                                  <m:r>
                                    <a:rPr lang="en-US" b="0" i="1" smtClean="0">
                                      <a:latin typeface="Cambria Math" panose="02040503050406030204" pitchFamily="18" charset="0"/>
                                    </a:rPr>
                                    <m:t>𝑖</m:t>
                                  </m:r>
                                </m:sub>
                                <m:sup>
                                  <m:r>
                                    <a:rPr lang="en-US" i="1">
                                      <a:latin typeface="Cambria Math" panose="02040503050406030204" pitchFamily="18" charset="0"/>
                                    </a:rPr>
                                    <m:t>𝑇</m:t>
                                  </m:r>
                                </m:sup>
                              </m:sSubSup>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𝝀</m:t>
                                      </m:r>
                                    </m:e>
                                  </m:acc>
                                </m:e>
                                <m:sup>
                                  <m:r>
                                    <a:rPr lang="en-US" i="1">
                                      <a:latin typeface="Cambria Math" panose="02040503050406030204" pitchFamily="18" charset="0"/>
                                    </a:rPr>
                                    <m:t>𝑛</m:t>
                                  </m:r>
                                </m:sup>
                              </m:sSup>
                            </m:e>
                          </m:mr>
                          <m:mr>
                            <m:e>
                              <m:sSubSup>
                                <m:sSubSupPr>
                                  <m:ctrlPr>
                                    <a:rPr lang="en-US" i="1">
                                      <a:latin typeface="Cambria Math" panose="02040503050406030204" pitchFamily="18" charset="0"/>
                                    </a:rPr>
                                  </m:ctrlPr>
                                </m:sSubSupPr>
                                <m:e>
                                  <m:r>
                                    <a:rPr lang="en-US" b="1" i="1">
                                      <a:latin typeface="Cambria Math" panose="02040503050406030204" pitchFamily="18" charset="0"/>
                                      <a:ea typeface="Cambria Math" panose="02040503050406030204" pitchFamily="18" charset="0"/>
                                    </a:rPr>
                                    <m:t>𝒔</m:t>
                                  </m:r>
                                </m:e>
                                <m:sub>
                                  <m:r>
                                    <a:rPr lang="en-US" i="1">
                                      <a:latin typeface="Cambria Math" panose="02040503050406030204" pitchFamily="18" charset="0"/>
                                    </a:rPr>
                                    <m:t>𝑖</m:t>
                                  </m:r>
                                  <m:r>
                                    <a:rPr lang="en-US" i="1">
                                      <a:latin typeface="Cambria Math" panose="02040503050406030204" pitchFamily="18" charset="0"/>
                                    </a:rPr>
                                    <m:t>,0</m:t>
                                  </m:r>
                                </m:sub>
                                <m:sup>
                                  <m:r>
                                    <a:rPr lang="en-US" i="1">
                                      <a:latin typeface="Cambria Math" panose="02040503050406030204" pitchFamily="18" charset="0"/>
                                    </a:rPr>
                                    <m:t>𝑛</m:t>
                                  </m:r>
                                </m:sup>
                              </m:sSubSup>
                            </m:e>
                          </m:mr>
                        </m:m>
                      </m:e>
                    </m:d>
                  </m:oMath>
                </a14:m>
                <a:endParaRPr lang="en-US" dirty="0"/>
              </a:p>
              <a:p>
                <a:pPr marL="285750" indent="-285750">
                  <a:buFont typeface="Wingdings" panose="05000000000000000000" pitchFamily="2" charset="2"/>
                  <a:buChar char="Ø"/>
                </a:pPr>
                <a:endParaRPr lang="en-US" sz="400" dirty="0"/>
              </a:p>
            </p:txBody>
          </p:sp>
        </mc:Choice>
        <mc:Fallback xmlns="">
          <p:sp>
            <p:nvSpPr>
              <p:cNvPr id="13" name="TextBox 12">
                <a:extLst>
                  <a:ext uri="{FF2B5EF4-FFF2-40B4-BE49-F238E27FC236}">
                    <a16:creationId xmlns:a16="http://schemas.microsoft.com/office/drawing/2014/main" id="{328FF267-4989-45D2-8CCE-495BBDAC3F21}"/>
                  </a:ext>
                </a:extLst>
              </p:cNvPr>
              <p:cNvSpPr txBox="1">
                <a:spLocks noRot="1" noChangeAspect="1" noMove="1" noResize="1" noEditPoints="1" noAdjustHandles="1" noChangeArrowheads="1" noChangeShapeType="1" noTextEdit="1"/>
              </p:cNvSpPr>
              <p:nvPr/>
            </p:nvSpPr>
            <p:spPr>
              <a:xfrm>
                <a:off x="429872" y="3777469"/>
                <a:ext cx="11332255" cy="2981394"/>
              </a:xfrm>
              <a:prstGeom prst="rect">
                <a:avLst/>
              </a:prstGeom>
              <a:blipFill>
                <a:blip r:embed="rId5"/>
                <a:stretch>
                  <a:fillRect l="-268"/>
                </a:stretch>
              </a:blipFill>
              <a:ln w="28575">
                <a:solidFill>
                  <a:srgbClr val="0070C0"/>
                </a:solid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662D619E-3162-4E4F-9197-47C0ACECC5BD}"/>
              </a:ext>
            </a:extLst>
          </p:cNvPr>
          <p:cNvSpPr txBox="1"/>
          <p:nvPr/>
        </p:nvSpPr>
        <p:spPr>
          <a:xfrm>
            <a:off x="274649" y="2119183"/>
            <a:ext cx="2708864" cy="1477328"/>
          </a:xfrm>
          <a:prstGeom prst="rect">
            <a:avLst/>
          </a:prstGeom>
          <a:solidFill>
            <a:schemeClr val="accent3">
              <a:lumMod val="20000"/>
              <a:lumOff val="80000"/>
            </a:schemeClr>
          </a:solidFill>
        </p:spPr>
        <p:txBody>
          <a:bodyPr wrap="square" rtlCol="0">
            <a:spAutoFit/>
          </a:bodyPr>
          <a:lstStyle/>
          <a:p>
            <a:pPr algn="ctr"/>
            <a:r>
              <a:rPr lang="en-US" dirty="0"/>
              <a:t>Split basis + reduced LM space guarantees ROM-ROM/ROM-FOM coupling has </a:t>
            </a:r>
            <a:r>
              <a:rPr lang="en-US" b="1" dirty="0"/>
              <a:t>non-singular dual Schur complement</a:t>
            </a:r>
            <a:r>
              <a:rPr lang="en-US" dirty="0"/>
              <a:t>*. </a:t>
            </a:r>
          </a:p>
        </p:txBody>
      </p:sp>
      <p:sp>
        <p:nvSpPr>
          <p:cNvPr id="5" name="TextBox 4">
            <a:extLst>
              <a:ext uri="{FF2B5EF4-FFF2-40B4-BE49-F238E27FC236}">
                <a16:creationId xmlns:a16="http://schemas.microsoft.com/office/drawing/2014/main" id="{2D0002CE-2A7A-471F-9E89-23309EDF0963}"/>
              </a:ext>
            </a:extLst>
          </p:cNvPr>
          <p:cNvSpPr txBox="1"/>
          <p:nvPr/>
        </p:nvSpPr>
        <p:spPr>
          <a:xfrm>
            <a:off x="8798011" y="5893882"/>
            <a:ext cx="2964116" cy="830997"/>
          </a:xfrm>
          <a:prstGeom prst="rect">
            <a:avLst/>
          </a:prstGeom>
          <a:noFill/>
        </p:spPr>
        <p:txBody>
          <a:bodyPr wrap="square" rtlCol="0">
            <a:spAutoFit/>
          </a:bodyPr>
          <a:lstStyle/>
          <a:p>
            <a:r>
              <a:rPr lang="en-US" sz="1600" dirty="0"/>
              <a:t>* If conditions in [Peterson </a:t>
            </a:r>
            <a:r>
              <a:rPr lang="en-US" sz="1600" i="1" dirty="0"/>
              <a:t>et al., </a:t>
            </a:r>
            <a:r>
              <a:rPr lang="en-US" sz="1600" dirty="0"/>
              <a:t>2019] are satisfied for underlying FOM-FOM coupling.</a:t>
            </a:r>
          </a:p>
        </p:txBody>
      </p:sp>
      <p:pic>
        <p:nvPicPr>
          <p:cNvPr id="6" name="Picture 5">
            <a:extLst>
              <a:ext uri="{FF2B5EF4-FFF2-40B4-BE49-F238E27FC236}">
                <a16:creationId xmlns:a16="http://schemas.microsoft.com/office/drawing/2014/main" id="{F9868483-0209-5B05-AB8B-3DED79C58D08}"/>
              </a:ext>
            </a:extLst>
          </p:cNvPr>
          <p:cNvPicPr>
            <a:picLocks noChangeAspect="1"/>
          </p:cNvPicPr>
          <p:nvPr/>
        </p:nvPicPr>
        <p:blipFill>
          <a:blip r:embed="rId6"/>
          <a:stretch>
            <a:fillRect/>
          </a:stretch>
        </p:blipFill>
        <p:spPr>
          <a:xfrm>
            <a:off x="7876931" y="1514931"/>
            <a:ext cx="4040420" cy="190001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FEEFE65-B55F-7C34-2A15-6368E332105D}"/>
              </a:ext>
            </a:extLst>
          </p:cNvPr>
          <p:cNvSpPr txBox="1"/>
          <p:nvPr/>
        </p:nvSpPr>
        <p:spPr>
          <a:xfrm>
            <a:off x="9136430" y="1207154"/>
            <a:ext cx="2856665" cy="307777"/>
          </a:xfrm>
          <a:prstGeom prst="rect">
            <a:avLst/>
          </a:prstGeom>
          <a:noFill/>
        </p:spPr>
        <p:txBody>
          <a:bodyPr wrap="square" rtlCol="0">
            <a:spAutoFit/>
          </a:bodyPr>
          <a:lstStyle/>
          <a:p>
            <a:r>
              <a:rPr lang="en-US" sz="1400" i="1" dirty="0">
                <a:solidFill>
                  <a:srgbClr val="0070C0"/>
                </a:solidFill>
              </a:rPr>
              <a:t>For details, see: </a:t>
            </a:r>
          </a:p>
        </p:txBody>
      </p:sp>
    </p:spTree>
    <p:extLst>
      <p:ext uri="{BB962C8B-B14F-4D97-AF65-F5344CB8AC3E}">
        <p14:creationId xmlns:p14="http://schemas.microsoft.com/office/powerpoint/2010/main" val="387178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2</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Research thrust organization</a:t>
            </a:r>
          </a:p>
        </p:txBody>
      </p:sp>
      <p:grpSp>
        <p:nvGrpSpPr>
          <p:cNvPr id="9" name="Group 8">
            <a:extLst>
              <a:ext uri="{FF2B5EF4-FFF2-40B4-BE49-F238E27FC236}">
                <a16:creationId xmlns:a16="http://schemas.microsoft.com/office/drawing/2014/main" id="{E066832E-70DC-4B98-BB98-6F0195603B5F}"/>
              </a:ext>
            </a:extLst>
          </p:cNvPr>
          <p:cNvGrpSpPr/>
          <p:nvPr/>
        </p:nvGrpSpPr>
        <p:grpSpPr>
          <a:xfrm>
            <a:off x="308103" y="1377355"/>
            <a:ext cx="11453857" cy="4409807"/>
            <a:chOff x="274649" y="1255009"/>
            <a:chExt cx="11453857" cy="4409807"/>
          </a:xfrm>
        </p:grpSpPr>
        <p:pic>
          <p:nvPicPr>
            <p:cNvPr id="8" name="Picture 7">
              <a:extLst>
                <a:ext uri="{FF2B5EF4-FFF2-40B4-BE49-F238E27FC236}">
                  <a16:creationId xmlns:a16="http://schemas.microsoft.com/office/drawing/2014/main" id="{8E314B1F-FA8D-4458-821B-82B07438B424}"/>
                </a:ext>
              </a:extLst>
            </p:cNvPr>
            <p:cNvPicPr>
              <a:picLocks noChangeAspect="1"/>
            </p:cNvPicPr>
            <p:nvPr/>
          </p:nvPicPr>
          <p:blipFill>
            <a:blip r:embed="rId3"/>
            <a:stretch>
              <a:fillRect/>
            </a:stretch>
          </p:blipFill>
          <p:spPr>
            <a:xfrm>
              <a:off x="274649" y="1255009"/>
              <a:ext cx="11453857" cy="4409807"/>
            </a:xfrm>
            <a:prstGeom prst="rect">
              <a:avLst/>
            </a:prstGeom>
          </p:spPr>
        </p:pic>
        <p:sp>
          <p:nvSpPr>
            <p:cNvPr id="2" name="Rectangle 1">
              <a:extLst>
                <a:ext uri="{FF2B5EF4-FFF2-40B4-BE49-F238E27FC236}">
                  <a16:creationId xmlns:a16="http://schemas.microsoft.com/office/drawing/2014/main" id="{8C5C3FB3-C61D-42C9-9C7D-9A55CA81DEFA}"/>
                </a:ext>
              </a:extLst>
            </p:cNvPr>
            <p:cNvSpPr/>
            <p:nvPr/>
          </p:nvSpPr>
          <p:spPr>
            <a:xfrm>
              <a:off x="5492702" y="3893063"/>
              <a:ext cx="1137037" cy="935410"/>
            </a:xfrm>
            <a:prstGeom prst="rect">
              <a:avLst/>
            </a:prstGeom>
            <a:solidFill>
              <a:srgbClr val="0070C0">
                <a:alpha val="33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F0A76B69-DDED-4088-BBC4-F0E32EB191BB}"/>
              </a:ext>
            </a:extLst>
          </p:cNvPr>
          <p:cNvSpPr txBox="1"/>
          <p:nvPr/>
        </p:nvSpPr>
        <p:spPr>
          <a:xfrm>
            <a:off x="7863158" y="6135878"/>
            <a:ext cx="4772722" cy="646331"/>
          </a:xfrm>
          <a:prstGeom prst="rect">
            <a:avLst/>
          </a:prstGeom>
          <a:noFill/>
        </p:spPr>
        <p:txBody>
          <a:bodyPr wrap="square" rtlCol="0">
            <a:spAutoFit/>
          </a:bodyPr>
          <a:lstStyle/>
          <a:p>
            <a:pPr algn="ctr"/>
            <a:r>
              <a:rPr lang="en-US" b="1" i="1" dirty="0">
                <a:solidFill>
                  <a:srgbClr val="0070C0"/>
                </a:solidFill>
              </a:rPr>
              <a:t>Part 1 of talk </a:t>
            </a:r>
            <a:r>
              <a:rPr lang="en-US" b="1" i="1">
                <a:solidFill>
                  <a:srgbClr val="0070C0"/>
                </a:solidFill>
              </a:rPr>
              <a:t>(RT3.1</a:t>
            </a:r>
            <a:r>
              <a:rPr lang="en-US" b="1" i="1" dirty="0">
                <a:solidFill>
                  <a:srgbClr val="0070C0"/>
                </a:solidFill>
              </a:rPr>
              <a:t>)</a:t>
            </a:r>
          </a:p>
          <a:p>
            <a:pPr algn="ctr"/>
            <a:r>
              <a:rPr lang="en-US" i="1" dirty="0">
                <a:solidFill>
                  <a:srgbClr val="0070C0"/>
                </a:solidFill>
              </a:rPr>
              <a:t>Irina Tezaur</a:t>
            </a:r>
          </a:p>
        </p:txBody>
      </p:sp>
      <p:cxnSp>
        <p:nvCxnSpPr>
          <p:cNvPr id="11" name="Straight Connector 10">
            <a:extLst>
              <a:ext uri="{FF2B5EF4-FFF2-40B4-BE49-F238E27FC236}">
                <a16:creationId xmlns:a16="http://schemas.microsoft.com/office/drawing/2014/main" id="{AC638554-4788-4A1C-ACD9-187828F11CF3}"/>
              </a:ext>
            </a:extLst>
          </p:cNvPr>
          <p:cNvCxnSpPr>
            <a:cxnSpLocks/>
          </p:cNvCxnSpPr>
          <p:nvPr/>
        </p:nvCxnSpPr>
        <p:spPr>
          <a:xfrm>
            <a:off x="8755613" y="4950819"/>
            <a:ext cx="809806" cy="115578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B7116CA-5365-922B-AE7F-BB2AA64D164B}"/>
              </a:ext>
            </a:extLst>
          </p:cNvPr>
          <p:cNvSpPr/>
          <p:nvPr/>
        </p:nvSpPr>
        <p:spPr>
          <a:xfrm>
            <a:off x="7992386" y="4015409"/>
            <a:ext cx="1358348" cy="935410"/>
          </a:xfrm>
          <a:prstGeom prst="rect">
            <a:avLst/>
          </a:prstGeom>
          <a:solidFill>
            <a:srgbClr val="0070C0">
              <a:alpha val="33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CF8893-7D50-CCE2-57BA-63C743B501F7}"/>
              </a:ext>
            </a:extLst>
          </p:cNvPr>
          <p:cNvSpPr txBox="1"/>
          <p:nvPr/>
        </p:nvSpPr>
        <p:spPr>
          <a:xfrm>
            <a:off x="2537250" y="6135877"/>
            <a:ext cx="4772722" cy="646331"/>
          </a:xfrm>
          <a:prstGeom prst="rect">
            <a:avLst/>
          </a:prstGeom>
          <a:noFill/>
        </p:spPr>
        <p:txBody>
          <a:bodyPr wrap="square" rtlCol="0">
            <a:spAutoFit/>
          </a:bodyPr>
          <a:lstStyle/>
          <a:p>
            <a:pPr algn="ctr"/>
            <a:r>
              <a:rPr lang="en-US" b="1" i="1" dirty="0">
                <a:solidFill>
                  <a:srgbClr val="0070C0"/>
                </a:solidFill>
              </a:rPr>
              <a:t>Part 2 of talk (RT2.2)</a:t>
            </a:r>
          </a:p>
          <a:p>
            <a:pPr algn="ctr"/>
            <a:r>
              <a:rPr lang="en-US" i="1" dirty="0">
                <a:solidFill>
                  <a:srgbClr val="0070C0"/>
                </a:solidFill>
              </a:rPr>
              <a:t>Anthony Gruber</a:t>
            </a:r>
          </a:p>
        </p:txBody>
      </p:sp>
      <p:cxnSp>
        <p:nvCxnSpPr>
          <p:cNvPr id="14" name="Straight Connector 13">
            <a:extLst>
              <a:ext uri="{FF2B5EF4-FFF2-40B4-BE49-F238E27FC236}">
                <a16:creationId xmlns:a16="http://schemas.microsoft.com/office/drawing/2014/main" id="{C0A3C263-4F77-611B-4EB7-AD4D9457C918}"/>
              </a:ext>
            </a:extLst>
          </p:cNvPr>
          <p:cNvCxnSpPr>
            <a:cxnSpLocks/>
          </p:cNvCxnSpPr>
          <p:nvPr/>
        </p:nvCxnSpPr>
        <p:spPr>
          <a:xfrm flipH="1">
            <a:off x="4733841" y="4934634"/>
            <a:ext cx="792315" cy="120124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B4876C-6B9F-E26F-0CCA-9C0E75C255CD}"/>
              </a:ext>
            </a:extLst>
          </p:cNvPr>
          <p:cNvSpPr txBox="1"/>
          <p:nvPr/>
        </p:nvSpPr>
        <p:spPr>
          <a:xfrm>
            <a:off x="387007" y="5936915"/>
            <a:ext cx="2785241" cy="646331"/>
          </a:xfrm>
          <a:prstGeom prst="rect">
            <a:avLst/>
          </a:prstGeom>
          <a:solidFill>
            <a:srgbClr val="FEFDD7"/>
          </a:solidFill>
        </p:spPr>
        <p:txBody>
          <a:bodyPr wrap="square" rtlCol="0">
            <a:spAutoFit/>
          </a:bodyPr>
          <a:lstStyle/>
          <a:p>
            <a:pPr algn="ctr"/>
            <a:r>
              <a:rPr lang="en-US" dirty="0"/>
              <a:t>ROM = reduced order model</a:t>
            </a:r>
          </a:p>
        </p:txBody>
      </p:sp>
      <p:pic>
        <p:nvPicPr>
          <p:cNvPr id="10" name="Picture 9">
            <a:extLst>
              <a:ext uri="{FF2B5EF4-FFF2-40B4-BE49-F238E27FC236}">
                <a16:creationId xmlns:a16="http://schemas.microsoft.com/office/drawing/2014/main" id="{2DB2202C-1A3C-B289-3863-A115850DAE6D}"/>
              </a:ext>
            </a:extLst>
          </p:cNvPr>
          <p:cNvPicPr>
            <a:picLocks noChangeAspect="1"/>
          </p:cNvPicPr>
          <p:nvPr/>
        </p:nvPicPr>
        <p:blipFill>
          <a:blip r:embed="rId4"/>
          <a:stretch>
            <a:fillRect/>
          </a:stretch>
        </p:blipFill>
        <p:spPr>
          <a:xfrm>
            <a:off x="7085898" y="233187"/>
            <a:ext cx="2074618" cy="966983"/>
          </a:xfrm>
          <a:prstGeom prst="rect">
            <a:avLst/>
          </a:prstGeom>
        </p:spPr>
      </p:pic>
    </p:spTree>
    <p:extLst>
      <p:ext uri="{BB962C8B-B14F-4D97-AF65-F5344CB8AC3E}">
        <p14:creationId xmlns:p14="http://schemas.microsoft.com/office/powerpoint/2010/main" val="353196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FF-fLM_faster">
            <a:hlinkClick r:id="" action="ppaction://media"/>
            <a:extLst>
              <a:ext uri="{FF2B5EF4-FFF2-40B4-BE49-F238E27FC236}">
                <a16:creationId xmlns:a16="http://schemas.microsoft.com/office/drawing/2014/main" id="{5A825CF4-2DE4-8423-C1C2-0ED042F64B7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150023" y="3951321"/>
            <a:ext cx="3767328" cy="2825496"/>
          </a:xfrm>
          <a:prstGeom prst="rect">
            <a:avLst/>
          </a:prstGeom>
        </p:spPr>
      </p:pic>
      <p:pic>
        <p:nvPicPr>
          <p:cNvPr id="7" name="RR-rLM_faster">
            <a:hlinkClick r:id="" action="ppaction://media"/>
            <a:extLst>
              <a:ext uri="{FF2B5EF4-FFF2-40B4-BE49-F238E27FC236}">
                <a16:creationId xmlns:a16="http://schemas.microsoft.com/office/drawing/2014/main" id="{2726FD75-B24C-8B3E-2A0E-3589C1FB95A5}"/>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091528" y="3907914"/>
            <a:ext cx="3767328" cy="2825496"/>
          </a:xfrm>
          <a:prstGeom prst="rect">
            <a:avLst/>
          </a:prstGeom>
        </p:spPr>
      </p:pic>
      <p:pic>
        <p:nvPicPr>
          <p:cNvPr id="2" name="RR-fLM-fullSubBases_faster">
            <a:hlinkClick r:id="" action="ppaction://media"/>
            <a:extLst>
              <a:ext uri="{FF2B5EF4-FFF2-40B4-BE49-F238E27FC236}">
                <a16:creationId xmlns:a16="http://schemas.microsoft.com/office/drawing/2014/main" id="{E55BDE3C-B391-6782-5B01-3711AA7A7719}"/>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274649" y="3972899"/>
            <a:ext cx="3761456" cy="2821092"/>
          </a:xfrm>
          <a:prstGeom prst="rect">
            <a:avLst/>
          </a:prstGeom>
        </p:spPr>
      </p:pic>
      <p:pic>
        <p:nvPicPr>
          <p:cNvPr id="12" name="Picture 11">
            <a:extLst>
              <a:ext uri="{FF2B5EF4-FFF2-40B4-BE49-F238E27FC236}">
                <a16:creationId xmlns:a16="http://schemas.microsoft.com/office/drawing/2014/main" id="{AF7372A7-42CA-5947-248E-15A69BFD536C}"/>
              </a:ext>
            </a:extLst>
          </p:cNvPr>
          <p:cNvPicPr>
            <a:picLocks noChangeAspect="1"/>
          </p:cNvPicPr>
          <p:nvPr/>
        </p:nvPicPr>
        <p:blipFill>
          <a:blip r:embed="rId12"/>
          <a:stretch>
            <a:fillRect/>
          </a:stretch>
        </p:blipFill>
        <p:spPr>
          <a:xfrm>
            <a:off x="5155601" y="1127945"/>
            <a:ext cx="3759390" cy="2779969"/>
          </a:xfrm>
          <a:prstGeom prst="rect">
            <a:avLst/>
          </a:prstGeom>
        </p:spPr>
      </p:pic>
      <p:sp>
        <p:nvSpPr>
          <p:cNvPr id="29" name="Title 1">
            <a:extLst>
              <a:ext uri="{FF2B5EF4-FFF2-40B4-BE49-F238E27FC236}">
                <a16:creationId xmlns:a16="http://schemas.microsoft.com/office/drawing/2014/main" id="{4ED12947-C272-4F18-BF7B-AB3BB404819C}"/>
              </a:ext>
            </a:extLst>
          </p:cNvPr>
          <p:cNvSpPr>
            <a:spLocks noGrp="1"/>
          </p:cNvSpPr>
          <p:nvPr>
            <p:ph type="title"/>
          </p:nvPr>
        </p:nvSpPr>
        <p:spPr>
          <a:xfrm>
            <a:off x="720648" y="359772"/>
            <a:ext cx="10471608" cy="570225"/>
          </a:xfrm>
        </p:spPr>
        <p:txBody>
          <a:bodyPr/>
          <a:lstStyle/>
          <a:p>
            <a:r>
              <a:rPr lang="en-US" dirty="0"/>
              <a:t>Numerical results</a:t>
            </a:r>
            <a:endParaRPr lang="en-US" sz="2400" dirty="0"/>
          </a:p>
        </p:txBody>
      </p:sp>
      <p:sp>
        <p:nvSpPr>
          <p:cNvPr id="9" name="TextBox 8">
            <a:extLst>
              <a:ext uri="{FF2B5EF4-FFF2-40B4-BE49-F238E27FC236}">
                <a16:creationId xmlns:a16="http://schemas.microsoft.com/office/drawing/2014/main" id="{1EDA9208-42F2-65CC-0007-0C2033713C43}"/>
              </a:ext>
            </a:extLst>
          </p:cNvPr>
          <p:cNvSpPr txBox="1"/>
          <p:nvPr/>
        </p:nvSpPr>
        <p:spPr>
          <a:xfrm>
            <a:off x="635708" y="825801"/>
            <a:ext cx="9772153" cy="369332"/>
          </a:xfrm>
          <a:prstGeom prst="rect">
            <a:avLst/>
          </a:prstGeom>
          <a:noFill/>
        </p:spPr>
        <p:txBody>
          <a:bodyPr wrap="square" rtlCol="0">
            <a:spAutoFit/>
          </a:bodyPr>
          <a:lstStyle/>
          <a:p>
            <a:r>
              <a:rPr lang="en-US" b="1" dirty="0">
                <a:solidFill>
                  <a:srgbClr val="0070C0"/>
                </a:solidFill>
              </a:rPr>
              <a:t>Model Problem: </a:t>
            </a:r>
            <a:r>
              <a:rPr lang="en-US" dirty="0"/>
              <a:t>2D advection-diffusion transmission problem (TP)</a:t>
            </a:r>
          </a:p>
        </p:txBody>
      </p:sp>
      <p:sp>
        <p:nvSpPr>
          <p:cNvPr id="10" name="Slide Number Placeholder 3">
            <a:extLst>
              <a:ext uri="{FF2B5EF4-FFF2-40B4-BE49-F238E27FC236}">
                <a16:creationId xmlns:a16="http://schemas.microsoft.com/office/drawing/2014/main" id="{B497C268-67D8-6F2E-10F9-1C7018A2E0DD}"/>
              </a:ext>
            </a:extLst>
          </p:cNvPr>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20</a:t>
            </a:fld>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AB4DA46-C9C8-439B-3388-752C04A2C6D7}"/>
                  </a:ext>
                </a:extLst>
              </p:cNvPr>
              <p:cNvSpPr txBox="1"/>
              <p:nvPr/>
            </p:nvSpPr>
            <p:spPr>
              <a:xfrm>
                <a:off x="179923" y="1325022"/>
                <a:ext cx="5188158" cy="2560188"/>
              </a:xfrm>
              <a:prstGeom prst="rect">
                <a:avLst/>
              </a:prstGeom>
              <a:noFill/>
            </p:spPr>
            <p:txBody>
              <a:bodyPr wrap="square">
                <a:spAutoFit/>
              </a:bodyPr>
              <a:lstStyle/>
              <a:p>
                <a:pPr marL="285750" indent="-285750">
                  <a:buFont typeface="Arial" panose="020B0604020202020204" pitchFamily="34" charset="0"/>
                  <a:buChar char="•"/>
                </a:pPr>
                <a:r>
                  <a:rPr lang="en-US" sz="1600" dirty="0"/>
                  <a:t>Cone, cylinder &amp; smooth hump </a:t>
                </a:r>
                <a:r>
                  <a:rPr lang="en-US" sz="1600" b="1" dirty="0"/>
                  <a:t>IC</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sz="1600" b="1" dirty="0"/>
                  <a:t>Non-overlapping </a:t>
                </a:r>
                <a:r>
                  <a:rPr lang="en-US" sz="1600" dirty="0"/>
                  <a:t>DD w/ </a:t>
                </a:r>
                <a14:m>
                  <m:oMath xmlns:m="http://schemas.openxmlformats.org/officeDocument/2006/math">
                    <m:r>
                      <m:rPr>
                        <m:sty m:val="p"/>
                      </m:rPr>
                      <a:rPr lang="el-GR" sz="1600" i="1" smtClean="0">
                        <a:latin typeface="Cambria Math" panose="02040503050406030204" pitchFamily="18" charset="0"/>
                        <a:ea typeface="Cambria Math" panose="02040503050406030204" pitchFamily="18" charset="0"/>
                      </a:rPr>
                      <m:t>Γ</m:t>
                    </m:r>
                  </m:oMath>
                </a14:m>
                <a:r>
                  <a:rPr lang="en-US" sz="1600" b="1" dirty="0"/>
                  <a:t> </a:t>
                </a:r>
                <a:r>
                  <a:rPr lang="en-US" sz="1600" dirty="0"/>
                  <a:t>at </a:t>
                </a:r>
                <a14:m>
                  <m:oMath xmlns:m="http://schemas.openxmlformats.org/officeDocument/2006/math">
                    <m:r>
                      <a:rPr lang="en-US" sz="1600" i="1" dirty="0" smtClean="0">
                        <a:latin typeface="Cambria Math" panose="02040503050406030204" pitchFamily="18" charset="0"/>
                      </a:rPr>
                      <m:t>𝑥</m:t>
                    </m:r>
                    <m:r>
                      <a:rPr lang="en-US" sz="1600" i="1" dirty="0" smtClean="0">
                        <a:latin typeface="Cambria Math" panose="02040503050406030204" pitchFamily="18" charset="0"/>
                      </a:rPr>
                      <m:t>=0.5</m:t>
                    </m:r>
                  </m:oMath>
                </a14:m>
                <a:endParaRPr lang="en-US" sz="16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b="1" dirty="0"/>
                  <a:t>Rotating advection field </a:t>
                </a:r>
                <a14:m>
                  <m:oMath xmlns:m="http://schemas.openxmlformats.org/officeDocument/2006/math">
                    <m:r>
                      <a:rPr lang="en-US" sz="1600" i="1" dirty="0" smtClean="0">
                        <a:latin typeface="Cambria Math" panose="02040503050406030204" pitchFamily="18" charset="0"/>
                      </a:rPr>
                      <m:t>(0.5 − </m:t>
                    </m:r>
                    <m:r>
                      <a:rPr lang="en-US" sz="1600" i="1" dirty="0" smtClean="0">
                        <a:latin typeface="Cambria Math" panose="02040503050406030204" pitchFamily="18" charset="0"/>
                      </a:rPr>
                      <m:t>𝑦</m:t>
                    </m:r>
                    <m:r>
                      <a:rPr lang="en-US" sz="1600" i="1" dirty="0" smtClean="0">
                        <a:latin typeface="Cambria Math" panose="02040503050406030204" pitchFamily="18" charset="0"/>
                      </a:rPr>
                      <m:t>, </m:t>
                    </m:r>
                    <m:r>
                      <a:rPr lang="en-US" sz="1600" i="1" dirty="0" smtClean="0">
                        <a:latin typeface="Cambria Math" panose="02040503050406030204" pitchFamily="18" charset="0"/>
                      </a:rPr>
                      <m:t>𝑥</m:t>
                    </m:r>
                    <m:r>
                      <a:rPr lang="en-US" sz="1600" i="1" dirty="0" smtClean="0">
                        <a:latin typeface="Cambria Math" panose="02040503050406030204" pitchFamily="18" charset="0"/>
                      </a:rPr>
                      <m:t> − 0.5) </m:t>
                    </m:r>
                  </m:oMath>
                </a14:m>
                <a:r>
                  <a:rPr lang="en-US" sz="1600" dirty="0"/>
                  <a:t>for one full rotation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b="1" dirty="0"/>
                  <a:t>High Peclet predictive problem: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𝜅</m:t>
                        </m:r>
                      </m:e>
                      <m:sub>
                        <m:r>
                          <a:rPr lang="en-US" sz="1600" i="1">
                            <a:latin typeface="Cambria Math" panose="02040503050406030204" pitchFamily="18" charset="0"/>
                            <a:ea typeface="Cambria Math" panose="02040503050406030204" pitchFamily="18" charset="0"/>
                          </a:rPr>
                          <m:t>1</m:t>
                        </m:r>
                      </m:sub>
                    </m:sSub>
                    <m:r>
                      <a:rPr lang="en-US" sz="1600" i="1">
                        <a:latin typeface="Cambria Math" panose="02040503050406030204" pitchFamily="18" charset="0"/>
                      </a:rPr>
                      <m:t>=</m:t>
                    </m:r>
                    <m:sSup>
                      <m:sSupPr>
                        <m:ctrlPr>
                          <a:rPr lang="en-US" sz="1600" i="1">
                            <a:latin typeface="Cambria Math" panose="02040503050406030204" pitchFamily="18" charset="0"/>
                          </a:rPr>
                        </m:ctrlPr>
                      </m:sSup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𝜅</m:t>
                            </m:r>
                          </m:e>
                          <m:sub>
                            <m:r>
                              <a:rPr lang="en-US" sz="1600" i="1">
                                <a:latin typeface="Cambria Math" panose="02040503050406030204" pitchFamily="18" charset="0"/>
                                <a:ea typeface="Cambria Math" panose="02040503050406030204" pitchFamily="18" charset="0"/>
                              </a:rPr>
                              <m:t>2</m:t>
                            </m:r>
                          </m:sub>
                        </m:sSub>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rPr>
                          <m:t>10</m:t>
                        </m:r>
                      </m:e>
                      <m:sup>
                        <m:r>
                          <a:rPr lang="en-US" sz="1600" i="1">
                            <a:latin typeface="Cambria Math" panose="02040503050406030204" pitchFamily="18" charset="0"/>
                          </a:rPr>
                          <m:t>−5</m:t>
                        </m:r>
                      </m:sup>
                    </m:sSup>
                  </m:oMath>
                </a14:m>
                <a:r>
                  <a:rPr lang="en-US" sz="1600" dirty="0"/>
                  <a:t> for training,</a:t>
                </a:r>
                <a14:m>
                  <m:oMath xmlns:m="http://schemas.openxmlformats.org/officeDocument/2006/math">
                    <m:r>
                      <a:rPr lang="en-US" sz="1600" b="0" i="0" smtClean="0">
                        <a:latin typeface="Cambria Math" panose="02040503050406030204" pitchFamily="18" charset="0"/>
                      </a:rPr>
                      <m:t> </m:t>
                    </m:r>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 </m:t>
                        </m:r>
                        <m:r>
                          <a:rPr lang="en-US" sz="1600" i="1" smtClean="0">
                            <a:latin typeface="Cambria Math" panose="02040503050406030204" pitchFamily="18" charset="0"/>
                            <a:ea typeface="Cambria Math" panose="02040503050406030204" pitchFamily="18" charset="0"/>
                          </a:rPr>
                          <m:t>𝜅</m:t>
                        </m:r>
                      </m:e>
                      <m:sub>
                        <m:r>
                          <a:rPr lang="en-US" sz="1600" b="0" i="1" smtClean="0">
                            <a:latin typeface="Cambria Math" panose="02040503050406030204" pitchFamily="18" charset="0"/>
                            <a:ea typeface="Cambria Math" panose="02040503050406030204" pitchFamily="18" charset="0"/>
                          </a:rPr>
                          <m:t>1</m:t>
                        </m:r>
                      </m:sub>
                    </m:sSub>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−5</m:t>
                        </m:r>
                      </m:sup>
                    </m:sSup>
                  </m:oMath>
                </a14:m>
                <a:r>
                  <a:rPr lang="en-US" sz="1600" dirty="0"/>
                  <a:t>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𝜅</m:t>
                        </m:r>
                      </m:e>
                      <m:sub>
                        <m:r>
                          <a:rPr lang="en-US" sz="1600" i="1">
                            <a:latin typeface="Cambria Math" panose="02040503050406030204" pitchFamily="18" charset="0"/>
                            <a:ea typeface="Cambria Math" panose="02040503050406030204" pitchFamily="18" charset="0"/>
                          </a:rPr>
                          <m:t>2</m:t>
                        </m:r>
                      </m:sub>
                    </m:sSub>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10</m:t>
                        </m:r>
                      </m:e>
                      <m:sup>
                        <m:r>
                          <a:rPr lang="en-US" sz="1600" i="1">
                            <a:latin typeface="Cambria Math" panose="02040503050406030204" pitchFamily="18" charset="0"/>
                          </a:rPr>
                          <m:t>−</m:t>
                        </m:r>
                        <m:r>
                          <a:rPr lang="en-US" sz="1600" b="0" i="1" smtClean="0">
                            <a:latin typeface="Cambria Math" panose="02040503050406030204" pitchFamily="18" charset="0"/>
                          </a:rPr>
                          <m:t>4</m:t>
                        </m:r>
                      </m:sup>
                    </m:sSup>
                  </m:oMath>
                </a14:m>
                <a:r>
                  <a:rPr lang="en-US" sz="1600" b="0" dirty="0">
                    <a:ea typeface="Cambria Math" panose="02040503050406030204" pitchFamily="18" charset="0"/>
                  </a:rPr>
                  <a:t> for prediction</a:t>
                </a:r>
              </a:p>
              <a:p>
                <a:pPr marL="285750" indent="-285750">
                  <a:buFont typeface="Arial" panose="020B0604020202020204" pitchFamily="34" charset="0"/>
                  <a:buChar char="•"/>
                </a:pPr>
                <a:endParaRPr lang="en-US" sz="400" b="0" dirty="0">
                  <a:ea typeface="Cambria Math" panose="02040503050406030204" pitchFamily="18" charset="0"/>
                </a:endParaRPr>
              </a:p>
              <a:p>
                <a:pPr marL="285750" indent="-285750">
                  <a:buFont typeface="Arial" panose="020B0604020202020204" pitchFamily="34" charset="0"/>
                  <a:buChar char="•"/>
                </a:pPr>
                <a:r>
                  <a:rPr lang="en-US" sz="1600" dirty="0"/>
                  <a:t>Provably-stable methods </a:t>
                </a:r>
                <a:r>
                  <a:rPr lang="en-US" sz="1600" b="1" dirty="0"/>
                  <a:t>maintain condition number </a:t>
                </a:r>
                <a:r>
                  <a:rPr lang="en-US" sz="1600" dirty="0"/>
                  <a:t>of O(1) regardless of basis size and </a:t>
                </a:r>
                <a:r>
                  <a:rPr lang="en-US" sz="1600" b="1" dirty="0"/>
                  <a:t>converge</a:t>
                </a:r>
                <a:r>
                  <a:rPr lang="en-US" sz="1600" dirty="0"/>
                  <a:t> with basis refinement</a:t>
                </a:r>
              </a:p>
            </p:txBody>
          </p:sp>
        </mc:Choice>
        <mc:Fallback xmlns="">
          <p:sp>
            <p:nvSpPr>
              <p:cNvPr id="3" name="TextBox 2">
                <a:extLst>
                  <a:ext uri="{FF2B5EF4-FFF2-40B4-BE49-F238E27FC236}">
                    <a16:creationId xmlns:a16="http://schemas.microsoft.com/office/drawing/2014/main" id="{FAB4DA46-C9C8-439B-3388-752C04A2C6D7}"/>
                  </a:ext>
                </a:extLst>
              </p:cNvPr>
              <p:cNvSpPr txBox="1">
                <a:spLocks noRot="1" noChangeAspect="1" noMove="1" noResize="1" noEditPoints="1" noAdjustHandles="1" noChangeArrowheads="1" noChangeShapeType="1" noTextEdit="1"/>
              </p:cNvSpPr>
              <p:nvPr/>
            </p:nvSpPr>
            <p:spPr>
              <a:xfrm>
                <a:off x="179923" y="1325022"/>
                <a:ext cx="5188158" cy="2560188"/>
              </a:xfrm>
              <a:prstGeom prst="rect">
                <a:avLst/>
              </a:prstGeom>
              <a:blipFill>
                <a:blip r:embed="rId13"/>
                <a:stretch>
                  <a:fillRect l="-470" t="-952" r="-1763" b="-1905"/>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58B8A233-163B-EC5F-EB17-DC704DD56B34}"/>
              </a:ext>
            </a:extLst>
          </p:cNvPr>
          <p:cNvSpPr txBox="1"/>
          <p:nvPr/>
        </p:nvSpPr>
        <p:spPr>
          <a:xfrm>
            <a:off x="484348" y="3819676"/>
            <a:ext cx="3457031" cy="615553"/>
          </a:xfrm>
          <a:prstGeom prst="rect">
            <a:avLst/>
          </a:prstGeom>
          <a:solidFill>
            <a:schemeClr val="bg1"/>
          </a:solidFill>
        </p:spPr>
        <p:txBody>
          <a:bodyPr wrap="square" rtlCol="0">
            <a:spAutoFit/>
          </a:bodyPr>
          <a:lstStyle/>
          <a:p>
            <a:pPr algn="ctr"/>
            <a:endParaRPr lang="en-US" sz="1700" dirty="0"/>
          </a:p>
          <a:p>
            <a:pPr algn="ctr"/>
            <a:r>
              <a:rPr lang="en-US" sz="1700" dirty="0"/>
              <a:t>“Naïve” ROM-ROM coupling</a:t>
            </a:r>
          </a:p>
        </p:txBody>
      </p:sp>
      <p:sp>
        <p:nvSpPr>
          <p:cNvPr id="14" name="TextBox 13">
            <a:extLst>
              <a:ext uri="{FF2B5EF4-FFF2-40B4-BE49-F238E27FC236}">
                <a16:creationId xmlns:a16="http://schemas.microsoft.com/office/drawing/2014/main" id="{1CE2E2ED-F53C-6CDF-7F47-362F71D86F96}"/>
              </a:ext>
            </a:extLst>
          </p:cNvPr>
          <p:cNvSpPr txBox="1"/>
          <p:nvPr/>
        </p:nvSpPr>
        <p:spPr>
          <a:xfrm>
            <a:off x="4131175" y="3824168"/>
            <a:ext cx="3844684" cy="615553"/>
          </a:xfrm>
          <a:prstGeom prst="rect">
            <a:avLst/>
          </a:prstGeom>
          <a:solidFill>
            <a:schemeClr val="bg1"/>
          </a:solidFill>
        </p:spPr>
        <p:txBody>
          <a:bodyPr wrap="square" rtlCol="0">
            <a:spAutoFit/>
          </a:bodyPr>
          <a:lstStyle/>
          <a:p>
            <a:pPr algn="ctr"/>
            <a:endParaRPr lang="en-US" sz="1700" dirty="0"/>
          </a:p>
          <a:p>
            <a:pPr algn="ctr"/>
            <a:r>
              <a:rPr lang="en-US" sz="1700" dirty="0"/>
              <a:t>Provably-stable ROM-ROM coupling</a:t>
            </a:r>
          </a:p>
        </p:txBody>
      </p:sp>
      <p:sp>
        <p:nvSpPr>
          <p:cNvPr id="15" name="TextBox 14">
            <a:extLst>
              <a:ext uri="{FF2B5EF4-FFF2-40B4-BE49-F238E27FC236}">
                <a16:creationId xmlns:a16="http://schemas.microsoft.com/office/drawing/2014/main" id="{77CF879F-9521-7EFE-E0FC-12397D495D55}"/>
              </a:ext>
            </a:extLst>
          </p:cNvPr>
          <p:cNvSpPr txBox="1"/>
          <p:nvPr/>
        </p:nvSpPr>
        <p:spPr>
          <a:xfrm>
            <a:off x="8197018" y="3792127"/>
            <a:ext cx="3844684" cy="615553"/>
          </a:xfrm>
          <a:prstGeom prst="rect">
            <a:avLst/>
          </a:prstGeom>
          <a:solidFill>
            <a:schemeClr val="bg1"/>
          </a:solidFill>
        </p:spPr>
        <p:txBody>
          <a:bodyPr wrap="square" rtlCol="0">
            <a:spAutoFit/>
          </a:bodyPr>
          <a:lstStyle/>
          <a:p>
            <a:pPr algn="ctr"/>
            <a:endParaRPr lang="en-US" sz="1700" dirty="0"/>
          </a:p>
          <a:p>
            <a:pPr algn="ctr"/>
            <a:r>
              <a:rPr lang="en-US" sz="1700" dirty="0"/>
              <a:t>FOM-FOM</a:t>
            </a:r>
          </a:p>
        </p:txBody>
      </p:sp>
      <p:pic>
        <p:nvPicPr>
          <p:cNvPr id="8" name="Picture 7">
            <a:extLst>
              <a:ext uri="{FF2B5EF4-FFF2-40B4-BE49-F238E27FC236}">
                <a16:creationId xmlns:a16="http://schemas.microsoft.com/office/drawing/2014/main" id="{421827D7-8439-6842-D4E9-D59E222F6F0F}"/>
              </a:ext>
            </a:extLst>
          </p:cNvPr>
          <p:cNvPicPr>
            <a:picLocks noChangeAspect="1"/>
          </p:cNvPicPr>
          <p:nvPr/>
        </p:nvPicPr>
        <p:blipFill>
          <a:blip r:embed="rId14"/>
          <a:stretch>
            <a:fillRect/>
          </a:stretch>
        </p:blipFill>
        <p:spPr>
          <a:xfrm>
            <a:off x="8601322" y="1208760"/>
            <a:ext cx="3546910" cy="2625772"/>
          </a:xfrm>
          <a:prstGeom prst="rect">
            <a:avLst/>
          </a:prstGeom>
        </p:spPr>
      </p:pic>
    </p:spTree>
    <p:extLst>
      <p:ext uri="{BB962C8B-B14F-4D97-AF65-F5344CB8AC3E}">
        <p14:creationId xmlns:p14="http://schemas.microsoft.com/office/powerpoint/2010/main" val="24891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0" fill="hold"/>
                                        <p:tgtEl>
                                          <p:spTgt spid="2"/>
                                        </p:tgtEl>
                                      </p:cBhvr>
                                    </p:cmd>
                                  </p:childTnLst>
                                </p:cTn>
                              </p:par>
                              <p:par>
                                <p:cTn id="7" presetID="1" presetClass="mediacall" presetSubtype="0" fill="hold" nodeType="withEffect">
                                  <p:stCondLst>
                                    <p:cond delay="0"/>
                                  </p:stCondLst>
                                  <p:childTnLst>
                                    <p:cmd type="call" cmd="playFrom(0.0)">
                                      <p:cBhvr>
                                        <p:cTn id="8" dur="19200" fill="hold"/>
                                        <p:tgtEl>
                                          <p:spTgt spid="7"/>
                                        </p:tgtEl>
                                      </p:cBhvr>
                                    </p:cmd>
                                  </p:childTnLst>
                                </p:cTn>
                              </p:par>
                              <p:par>
                                <p:cTn id="9" presetID="1" presetClass="mediacall" presetSubtype="0" fill="hold" nodeType="withEffect">
                                  <p:stCondLst>
                                    <p:cond delay="0"/>
                                  </p:stCondLst>
                                  <p:childTnLst>
                                    <p:cmd type="call" cmd="playFrom(0.0)">
                                      <p:cBhvr>
                                        <p:cTn id="10" dur="192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fill="hold" display="0">
                  <p:stCondLst>
                    <p:cond delay="indefinite"/>
                  </p:stCondLst>
                </p:cTn>
                <p:tgtEl>
                  <p:spTgt spid="11"/>
                </p:tgtEl>
              </p:cMediaNode>
            </p:video>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21</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Motivation for RT2.2: structure-preserving ROM (SP-ROM)</a:t>
            </a:r>
          </a:p>
        </p:txBody>
      </p:sp>
      <p:sp>
        <p:nvSpPr>
          <p:cNvPr id="2" name="TextBox 1">
            <a:extLst>
              <a:ext uri="{FF2B5EF4-FFF2-40B4-BE49-F238E27FC236}">
                <a16:creationId xmlns:a16="http://schemas.microsoft.com/office/drawing/2014/main" id="{DEC2A5CA-5642-4092-A022-3F9D1582A5D7}"/>
              </a:ext>
            </a:extLst>
          </p:cNvPr>
          <p:cNvSpPr txBox="1"/>
          <p:nvPr/>
        </p:nvSpPr>
        <p:spPr>
          <a:xfrm>
            <a:off x="228997" y="1089186"/>
            <a:ext cx="6495195" cy="1785104"/>
          </a:xfrm>
          <a:prstGeom prst="rect">
            <a:avLst/>
          </a:prstGeom>
          <a:noFill/>
        </p:spPr>
        <p:txBody>
          <a:bodyPr wrap="square" rtlCol="0">
            <a:spAutoFit/>
          </a:bodyPr>
          <a:lstStyle/>
          <a:p>
            <a:r>
              <a:rPr lang="en-US" sz="2200" b="1" dirty="0">
                <a:solidFill>
                  <a:srgbClr val="0070C0"/>
                </a:solidFill>
              </a:rPr>
              <a:t>Motivation</a:t>
            </a:r>
          </a:p>
          <a:p>
            <a:endParaRPr lang="en-US" sz="400" b="1" dirty="0">
              <a:solidFill>
                <a:srgbClr val="0070C0"/>
              </a:solidFill>
            </a:endParaRPr>
          </a:p>
          <a:p>
            <a:endParaRPr lang="en-US" sz="400" b="1" dirty="0">
              <a:solidFill>
                <a:srgbClr val="0070C0"/>
              </a:solidFill>
            </a:endParaRPr>
          </a:p>
          <a:p>
            <a:pPr marL="285750" indent="-285750">
              <a:buFont typeface="Arial" panose="020B0604020202020204" pitchFamily="34" charset="0"/>
              <a:buChar char="•"/>
            </a:pPr>
            <a:r>
              <a:rPr lang="en-US" sz="2000" dirty="0"/>
              <a:t>To be </a:t>
            </a:r>
            <a:r>
              <a:rPr lang="en-US" sz="2000" b="1" dirty="0"/>
              <a:t>reliable predictive tools</a:t>
            </a:r>
            <a:r>
              <a:rPr lang="en-US" sz="2000" dirty="0"/>
              <a:t>, ROMs &amp; surrogates must preserve </a:t>
            </a:r>
            <a:r>
              <a:rPr lang="en-US" sz="2000" b="1" dirty="0"/>
              <a:t>key properties </a:t>
            </a:r>
            <a:r>
              <a:rPr lang="en-US" sz="2000" dirty="0"/>
              <a:t>of underlying PDEs (e.g., Hamiltonian structure, conservation, energy/entropy-stability, physical bounds, etc.)</a:t>
            </a:r>
            <a:endParaRPr lang="en-US" dirty="0"/>
          </a:p>
        </p:txBody>
      </p:sp>
      <p:sp>
        <p:nvSpPr>
          <p:cNvPr id="6" name="TextBox 5">
            <a:extLst>
              <a:ext uri="{FF2B5EF4-FFF2-40B4-BE49-F238E27FC236}">
                <a16:creationId xmlns:a16="http://schemas.microsoft.com/office/drawing/2014/main" id="{7119EEC7-75E8-441D-8D13-B9F1EE416F1E}"/>
              </a:ext>
            </a:extLst>
          </p:cNvPr>
          <p:cNvSpPr txBox="1"/>
          <p:nvPr/>
        </p:nvSpPr>
        <p:spPr>
          <a:xfrm>
            <a:off x="451702" y="3239674"/>
            <a:ext cx="6813472" cy="707886"/>
          </a:xfrm>
          <a:prstGeom prst="rect">
            <a:avLst/>
          </a:prstGeom>
          <a:solidFill>
            <a:schemeClr val="accent4">
              <a:lumMod val="20000"/>
              <a:lumOff val="80000"/>
            </a:schemeClr>
          </a:solidFill>
          <a:ln w="28575">
            <a:noFill/>
          </a:ln>
        </p:spPr>
        <p:txBody>
          <a:bodyPr wrap="square">
            <a:spAutoFit/>
          </a:bodyPr>
          <a:lstStyle/>
          <a:p>
            <a:pPr algn="ctr"/>
            <a:r>
              <a:rPr lang="en-US" sz="2000" dirty="0"/>
              <a:t>ROMs in general will </a:t>
            </a:r>
            <a:r>
              <a:rPr lang="en-US" sz="2000" b="1" i="1" dirty="0"/>
              <a:t>NOT </a:t>
            </a:r>
            <a:r>
              <a:rPr lang="en-US" sz="2000" dirty="0"/>
              <a:t>automatically inherit the properties of the FOMs from which they are constructed!</a:t>
            </a:r>
          </a:p>
        </p:txBody>
      </p:sp>
      <p:sp>
        <p:nvSpPr>
          <p:cNvPr id="10" name="TextBox 9">
            <a:extLst>
              <a:ext uri="{FF2B5EF4-FFF2-40B4-BE49-F238E27FC236}">
                <a16:creationId xmlns:a16="http://schemas.microsoft.com/office/drawing/2014/main" id="{673C6B88-429F-41B4-858D-1C44BF4441E4}"/>
              </a:ext>
            </a:extLst>
          </p:cNvPr>
          <p:cNvSpPr txBox="1"/>
          <p:nvPr/>
        </p:nvSpPr>
        <p:spPr>
          <a:xfrm>
            <a:off x="184974" y="4579033"/>
            <a:ext cx="8245348" cy="1785104"/>
          </a:xfrm>
          <a:prstGeom prst="rect">
            <a:avLst/>
          </a:prstGeom>
          <a:noFill/>
        </p:spPr>
        <p:txBody>
          <a:bodyPr wrap="square">
            <a:spAutoFit/>
          </a:bodyPr>
          <a:lstStyle/>
          <a:p>
            <a:r>
              <a:rPr lang="en-US" sz="2200" b="1" dirty="0">
                <a:solidFill>
                  <a:srgbClr val="0070C0"/>
                </a:solidFill>
              </a:rPr>
              <a:t>Objective</a:t>
            </a:r>
          </a:p>
          <a:p>
            <a:endParaRPr lang="en-US" sz="400" b="1" dirty="0">
              <a:solidFill>
                <a:srgbClr val="0070C0"/>
              </a:solidFill>
            </a:endParaRPr>
          </a:p>
          <a:p>
            <a:endParaRPr lang="en-US" sz="400" b="1" dirty="0">
              <a:solidFill>
                <a:srgbClr val="0070C0"/>
              </a:solidFill>
            </a:endParaRPr>
          </a:p>
          <a:p>
            <a:pPr marL="285750" indent="-285750">
              <a:buFont typeface="Arial" panose="020B0604020202020204" pitchFamily="34" charset="0"/>
              <a:buChar char="•"/>
            </a:pPr>
            <a:r>
              <a:rPr lang="en-US" sz="2000" dirty="0"/>
              <a:t>Develop </a:t>
            </a:r>
            <a:r>
              <a:rPr lang="en-US" sz="2000" b="1" dirty="0"/>
              <a:t>new property-preserving nonlinear dimensionality reduction methods </a:t>
            </a:r>
            <a:r>
              <a:rPr lang="en-US" sz="2000" dirty="0"/>
              <a:t>that will support </a:t>
            </a:r>
            <a:r>
              <a:rPr lang="en-US" sz="2000" b="1" dirty="0"/>
              <a:t>new classes of compatible ROMs </a:t>
            </a:r>
            <a:r>
              <a:rPr lang="en-US" sz="2000" dirty="0"/>
              <a:t>mirroring the properties of established compatible discretization methods for FOMs</a:t>
            </a:r>
          </a:p>
        </p:txBody>
      </p:sp>
      <p:pic>
        <p:nvPicPr>
          <p:cNvPr id="12" name="Picture 11">
            <a:extLst>
              <a:ext uri="{FF2B5EF4-FFF2-40B4-BE49-F238E27FC236}">
                <a16:creationId xmlns:a16="http://schemas.microsoft.com/office/drawing/2014/main" id="{FA0AF7C8-B914-4EC3-899E-C137FE0FB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5811" y="4732407"/>
            <a:ext cx="2030495" cy="1501116"/>
          </a:xfrm>
          <a:prstGeom prst="rect">
            <a:avLst/>
          </a:prstGeom>
        </p:spPr>
      </p:pic>
      <p:pic>
        <p:nvPicPr>
          <p:cNvPr id="13" name="Picture 12">
            <a:extLst>
              <a:ext uri="{FF2B5EF4-FFF2-40B4-BE49-F238E27FC236}">
                <a16:creationId xmlns:a16="http://schemas.microsoft.com/office/drawing/2014/main" id="{CDC5D3FE-CCE3-47D8-B4D6-2DCD313A1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9265" y="4707733"/>
            <a:ext cx="2063872" cy="1525790"/>
          </a:xfrm>
          <a:prstGeom prst="rect">
            <a:avLst/>
          </a:prstGeom>
        </p:spPr>
      </p:pic>
      <p:sp>
        <p:nvSpPr>
          <p:cNvPr id="15" name="TextBox 14">
            <a:extLst>
              <a:ext uri="{FF2B5EF4-FFF2-40B4-BE49-F238E27FC236}">
                <a16:creationId xmlns:a16="http://schemas.microsoft.com/office/drawing/2014/main" id="{65DA3B4E-35B0-4A8A-BD2A-1A722C56D37F}"/>
              </a:ext>
            </a:extLst>
          </p:cNvPr>
          <p:cNvSpPr txBox="1"/>
          <p:nvPr/>
        </p:nvSpPr>
        <p:spPr>
          <a:xfrm>
            <a:off x="7515943" y="3470507"/>
            <a:ext cx="4570363" cy="954107"/>
          </a:xfrm>
          <a:prstGeom prst="rect">
            <a:avLst/>
          </a:prstGeom>
          <a:solidFill>
            <a:schemeClr val="bg1"/>
          </a:solidFill>
        </p:spPr>
        <p:txBody>
          <a:bodyPr wrap="square" rtlCol="0">
            <a:spAutoFit/>
          </a:bodyPr>
          <a:lstStyle/>
          <a:p>
            <a:pPr algn="ctr"/>
            <a:r>
              <a:rPr lang="en-US" sz="1300" i="1" dirty="0"/>
              <a:t>Above: </a:t>
            </a:r>
            <a:r>
              <a:rPr lang="en-US" sz="1300" dirty="0"/>
              <a:t>bounds-preserving (left) vs. bounds-violating (right) tracer-transport solution [Peterson et al., 2014].</a:t>
            </a:r>
          </a:p>
          <a:p>
            <a:pPr algn="ctr"/>
            <a:endParaRPr lang="en-US" sz="400" dirty="0"/>
          </a:p>
          <a:p>
            <a:pPr algn="ctr"/>
            <a:r>
              <a:rPr lang="en-US" sz="1300" i="1" dirty="0"/>
              <a:t>  Below: </a:t>
            </a:r>
            <a:r>
              <a:rPr lang="en-US" sz="1300" dirty="0"/>
              <a:t>energy-stable (left) vs. unstable (right) compressible flow pressure solutions [Tezaur et al., 2017].</a:t>
            </a:r>
          </a:p>
        </p:txBody>
      </p:sp>
      <p:grpSp>
        <p:nvGrpSpPr>
          <p:cNvPr id="23" name="Group 22">
            <a:extLst>
              <a:ext uri="{FF2B5EF4-FFF2-40B4-BE49-F238E27FC236}">
                <a16:creationId xmlns:a16="http://schemas.microsoft.com/office/drawing/2014/main" id="{ED6388E4-EED2-4EEC-9870-93CC7BB1A216}"/>
              </a:ext>
            </a:extLst>
          </p:cNvPr>
          <p:cNvGrpSpPr/>
          <p:nvPr/>
        </p:nvGrpSpPr>
        <p:grpSpPr>
          <a:xfrm>
            <a:off x="6791396" y="1381349"/>
            <a:ext cx="1669263" cy="1043144"/>
            <a:chOff x="-1998336" y="1831442"/>
            <a:chExt cx="2286000" cy="1806971"/>
          </a:xfrm>
        </p:grpSpPr>
        <p:grpSp>
          <p:nvGrpSpPr>
            <p:cNvPr id="16" name="Group 15">
              <a:extLst>
                <a:ext uri="{FF2B5EF4-FFF2-40B4-BE49-F238E27FC236}">
                  <a16:creationId xmlns:a16="http://schemas.microsoft.com/office/drawing/2014/main" id="{5DE03A9A-CEEE-404D-87A2-1B70A068241A}"/>
                </a:ext>
              </a:extLst>
            </p:cNvPr>
            <p:cNvGrpSpPr/>
            <p:nvPr/>
          </p:nvGrpSpPr>
          <p:grpSpPr>
            <a:xfrm>
              <a:off x="-1998336" y="1831442"/>
              <a:ext cx="2286000" cy="1806971"/>
              <a:chOff x="5702922" y="2981669"/>
              <a:chExt cx="2286000" cy="1806971"/>
            </a:xfrm>
          </p:grpSpPr>
          <p:grpSp>
            <p:nvGrpSpPr>
              <p:cNvPr id="17" name="Group 16">
                <a:extLst>
                  <a:ext uri="{FF2B5EF4-FFF2-40B4-BE49-F238E27FC236}">
                    <a16:creationId xmlns:a16="http://schemas.microsoft.com/office/drawing/2014/main" id="{64EAB6CF-07D0-4593-B74A-26976E07E2DE}"/>
                  </a:ext>
                </a:extLst>
              </p:cNvPr>
              <p:cNvGrpSpPr>
                <a:grpSpLocks noChangeAspect="1"/>
              </p:cNvGrpSpPr>
              <p:nvPr/>
            </p:nvGrpSpPr>
            <p:grpSpPr>
              <a:xfrm>
                <a:off x="5702922" y="2981669"/>
                <a:ext cx="2286000" cy="1806971"/>
                <a:chOff x="1010504" y="3195041"/>
                <a:chExt cx="2892020" cy="2286000"/>
              </a:xfrm>
            </p:grpSpPr>
            <p:pic>
              <p:nvPicPr>
                <p:cNvPr id="19" name="Picture 18" descr="conserveSLfinalmeshCyl80by80cflis1p4.pdf">
                  <a:extLst>
                    <a:ext uri="{FF2B5EF4-FFF2-40B4-BE49-F238E27FC236}">
                      <a16:creationId xmlns:a16="http://schemas.microsoft.com/office/drawing/2014/main" id="{273A1039-F8E2-404F-9F76-373DD80E13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504" y="3195041"/>
                  <a:ext cx="2892020" cy="2286000"/>
                </a:xfrm>
                <a:prstGeom prst="rect">
                  <a:avLst/>
                </a:prstGeom>
              </p:spPr>
            </p:pic>
            <p:cxnSp>
              <p:nvCxnSpPr>
                <p:cNvPr id="20" name="Straight Connector 19">
                  <a:extLst>
                    <a:ext uri="{FF2B5EF4-FFF2-40B4-BE49-F238E27FC236}">
                      <a16:creationId xmlns:a16="http://schemas.microsoft.com/office/drawing/2014/main" id="{C428E1BF-2A88-4026-BF27-9B4CA97F2AA6}"/>
                    </a:ext>
                  </a:extLst>
                </p:cNvPr>
                <p:cNvCxnSpPr/>
                <p:nvPr/>
              </p:nvCxnSpPr>
              <p:spPr>
                <a:xfrm>
                  <a:off x="1178393" y="3902022"/>
                  <a:ext cx="27241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862A721-970C-48B7-A825-C7786430490D}"/>
                    </a:ext>
                  </a:extLst>
                </p:cNvPr>
                <p:cNvCxnSpPr/>
                <p:nvPr/>
              </p:nvCxnSpPr>
              <p:spPr>
                <a:xfrm>
                  <a:off x="1178393" y="4840064"/>
                  <a:ext cx="2724131"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8" name="Straight Arrow Connector 17">
                <a:extLst>
                  <a:ext uri="{FF2B5EF4-FFF2-40B4-BE49-F238E27FC236}">
                    <a16:creationId xmlns:a16="http://schemas.microsoft.com/office/drawing/2014/main" id="{C2056190-416A-43B9-A3AF-295438F01A48}"/>
                  </a:ext>
                </a:extLst>
              </p:cNvPr>
              <p:cNvCxnSpPr/>
              <p:nvPr/>
            </p:nvCxnSpPr>
            <p:spPr>
              <a:xfrm>
                <a:off x="6695165" y="3559178"/>
                <a:ext cx="0" cy="72720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sp>
          <p:nvSpPr>
            <p:cNvPr id="22" name="TextBox 21">
              <a:extLst>
                <a:ext uri="{FF2B5EF4-FFF2-40B4-BE49-F238E27FC236}">
                  <a16:creationId xmlns:a16="http://schemas.microsoft.com/office/drawing/2014/main" id="{9246B2A4-F21C-4B42-843C-9543181A9AE6}"/>
                </a:ext>
              </a:extLst>
            </p:cNvPr>
            <p:cNvSpPr txBox="1"/>
            <p:nvPr/>
          </p:nvSpPr>
          <p:spPr>
            <a:xfrm>
              <a:off x="-1805233" y="2473308"/>
              <a:ext cx="1127305" cy="639770"/>
            </a:xfrm>
            <a:prstGeom prst="rect">
              <a:avLst/>
            </a:prstGeom>
            <a:noFill/>
          </p:spPr>
          <p:txBody>
            <a:bodyPr wrap="square" rtlCol="0">
              <a:spAutoFit/>
            </a:bodyPr>
            <a:lstStyle/>
            <a:p>
              <a:r>
                <a:rPr lang="en-US" sz="900" dirty="0">
                  <a:solidFill>
                    <a:srgbClr val="660066"/>
                  </a:solidFill>
                </a:rPr>
                <a:t>Physical bounds</a:t>
              </a:r>
            </a:p>
          </p:txBody>
        </p:sp>
      </p:grpSp>
      <p:pic>
        <p:nvPicPr>
          <p:cNvPr id="8" name="Picture 7">
            <a:extLst>
              <a:ext uri="{FF2B5EF4-FFF2-40B4-BE49-F238E27FC236}">
                <a16:creationId xmlns:a16="http://schemas.microsoft.com/office/drawing/2014/main" id="{F133484A-6607-4BB9-AEAE-BEB575978F3C}"/>
              </a:ext>
            </a:extLst>
          </p:cNvPr>
          <p:cNvPicPr>
            <a:picLocks noChangeAspect="1"/>
          </p:cNvPicPr>
          <p:nvPr/>
        </p:nvPicPr>
        <p:blipFill>
          <a:blip r:embed="rId6"/>
          <a:stretch>
            <a:fillRect/>
          </a:stretch>
        </p:blipFill>
        <p:spPr>
          <a:xfrm>
            <a:off x="8584207" y="1048654"/>
            <a:ext cx="3278930" cy="2091206"/>
          </a:xfrm>
          <a:prstGeom prst="rect">
            <a:avLst/>
          </a:prstGeom>
        </p:spPr>
      </p:pic>
    </p:spTree>
    <p:extLst>
      <p:ext uri="{BB962C8B-B14F-4D97-AF65-F5344CB8AC3E}">
        <p14:creationId xmlns:p14="http://schemas.microsoft.com/office/powerpoint/2010/main" val="113551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22</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SP-ROM: research themes &amp; methods</a:t>
            </a:r>
          </a:p>
        </p:txBody>
      </p:sp>
      <p:sp>
        <p:nvSpPr>
          <p:cNvPr id="14" name="Freeform: Shape 13">
            <a:extLst>
              <a:ext uri="{FF2B5EF4-FFF2-40B4-BE49-F238E27FC236}">
                <a16:creationId xmlns:a16="http://schemas.microsoft.com/office/drawing/2014/main" id="{794A1951-63D0-4028-B7F1-3C5978DFD810}"/>
              </a:ext>
            </a:extLst>
          </p:cNvPr>
          <p:cNvSpPr/>
          <p:nvPr/>
        </p:nvSpPr>
        <p:spPr>
          <a:xfrm>
            <a:off x="272389" y="2054214"/>
            <a:ext cx="4051588" cy="563238"/>
          </a:xfrm>
          <a:custGeom>
            <a:avLst/>
            <a:gdLst>
              <a:gd name="connsiteX0" fmla="*/ 0 w 2791015"/>
              <a:gd name="connsiteY0" fmla="*/ 0 h 563238"/>
              <a:gd name="connsiteX1" fmla="*/ 2791015 w 2791015"/>
              <a:gd name="connsiteY1" fmla="*/ 0 h 563238"/>
              <a:gd name="connsiteX2" fmla="*/ 2791015 w 2791015"/>
              <a:gd name="connsiteY2" fmla="*/ 563238 h 563238"/>
              <a:gd name="connsiteX3" fmla="*/ 0 w 2791015"/>
              <a:gd name="connsiteY3" fmla="*/ 563238 h 563238"/>
              <a:gd name="connsiteX4" fmla="*/ 0 w 2791015"/>
              <a:gd name="connsiteY4" fmla="*/ 0 h 56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015" h="563238">
                <a:moveTo>
                  <a:pt x="0" y="0"/>
                </a:moveTo>
                <a:lnTo>
                  <a:pt x="2791015" y="0"/>
                </a:lnTo>
                <a:lnTo>
                  <a:pt x="2791015" y="563238"/>
                </a:lnTo>
                <a:lnTo>
                  <a:pt x="0" y="56323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i="1" kern="1200" dirty="0"/>
              <a:t>Theme A.</a:t>
            </a:r>
            <a:r>
              <a:rPr lang="en-US" sz="1600" b="1" kern="1200" dirty="0"/>
              <a:t> </a:t>
            </a:r>
            <a:r>
              <a:rPr lang="en-US" sz="1600" kern="1200" dirty="0"/>
              <a:t>Geometric Property Preservation</a:t>
            </a:r>
          </a:p>
        </p:txBody>
      </p:sp>
      <p:sp>
        <p:nvSpPr>
          <p:cNvPr id="24" name="Freeform: Shape 23">
            <a:extLst>
              <a:ext uri="{FF2B5EF4-FFF2-40B4-BE49-F238E27FC236}">
                <a16:creationId xmlns:a16="http://schemas.microsoft.com/office/drawing/2014/main" id="{AEEF2660-4C63-4409-B404-8D46036C0577}"/>
              </a:ext>
            </a:extLst>
          </p:cNvPr>
          <p:cNvSpPr/>
          <p:nvPr/>
        </p:nvSpPr>
        <p:spPr>
          <a:xfrm>
            <a:off x="272389" y="2617453"/>
            <a:ext cx="4051588" cy="871336"/>
          </a:xfrm>
          <a:custGeom>
            <a:avLst/>
            <a:gdLst>
              <a:gd name="connsiteX0" fmla="*/ 0 w 2791015"/>
              <a:gd name="connsiteY0" fmla="*/ 0 h 2196000"/>
              <a:gd name="connsiteX1" fmla="*/ 2791015 w 2791015"/>
              <a:gd name="connsiteY1" fmla="*/ 0 h 2196000"/>
              <a:gd name="connsiteX2" fmla="*/ 2791015 w 2791015"/>
              <a:gd name="connsiteY2" fmla="*/ 2196000 h 2196000"/>
              <a:gd name="connsiteX3" fmla="*/ 0 w 2791015"/>
              <a:gd name="connsiteY3" fmla="*/ 2196000 h 2196000"/>
              <a:gd name="connsiteX4" fmla="*/ 0 w 2791015"/>
              <a:gd name="connsiteY4" fmla="*/ 0 h 21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015" h="2196000">
                <a:moveTo>
                  <a:pt x="0" y="0"/>
                </a:moveTo>
                <a:lnTo>
                  <a:pt x="2791015" y="0"/>
                </a:lnTo>
                <a:lnTo>
                  <a:pt x="2791015" y="2196000"/>
                </a:lnTo>
                <a:lnTo>
                  <a:pt x="0" y="21960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1" i="1" kern="1200" dirty="0"/>
              <a:t>A.1.</a:t>
            </a:r>
            <a:r>
              <a:rPr lang="en-US" sz="1600" b="1" i="0" kern="1200" dirty="0"/>
              <a:t> </a:t>
            </a:r>
            <a:r>
              <a:rPr lang="en-US" sz="1600" b="0" i="0" kern="1200" dirty="0" err="1"/>
              <a:t>Symplectic</a:t>
            </a:r>
            <a:r>
              <a:rPr lang="en-US" sz="1600" b="0" i="0" kern="1200" dirty="0"/>
              <a:t> structure</a:t>
            </a:r>
            <a:endParaRPr lang="en-U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n-US" sz="1600" b="1" i="1" kern="1200" dirty="0"/>
              <a:t>A.2.</a:t>
            </a:r>
            <a:r>
              <a:rPr lang="en-US" sz="1600" b="0" i="1" kern="1200" dirty="0"/>
              <a:t> </a:t>
            </a:r>
            <a:r>
              <a:rPr lang="en-US" sz="1600" b="0" i="0" kern="1200" dirty="0" err="1"/>
              <a:t>Metriplectic</a:t>
            </a:r>
            <a:r>
              <a:rPr lang="en-US" sz="1600" b="0" i="0" kern="1200" dirty="0"/>
              <a:t> structure</a:t>
            </a:r>
          </a:p>
          <a:p>
            <a:pPr marL="171450" lvl="1" indent="-171450" algn="l" defTabSz="711200">
              <a:lnSpc>
                <a:spcPct val="90000"/>
              </a:lnSpc>
              <a:spcBef>
                <a:spcPct val="0"/>
              </a:spcBef>
              <a:spcAft>
                <a:spcPct val="15000"/>
              </a:spcAft>
              <a:buFont typeface="Arial" panose="020B0604020202020204" pitchFamily="34" charset="0"/>
              <a:buChar char="•"/>
            </a:pPr>
            <a:r>
              <a:rPr lang="en-US" sz="1600" b="1" i="1" kern="1200" dirty="0"/>
              <a:t>A.3.</a:t>
            </a:r>
            <a:r>
              <a:rPr lang="en-US" sz="1600" b="0" i="1" kern="1200" dirty="0"/>
              <a:t> </a:t>
            </a:r>
            <a:r>
              <a:rPr lang="en-US" sz="1600" b="0" kern="1200" dirty="0"/>
              <a:t>Energy/entropy stability</a:t>
            </a:r>
          </a:p>
        </p:txBody>
      </p:sp>
      <p:sp>
        <p:nvSpPr>
          <p:cNvPr id="25" name="Freeform: Shape 24">
            <a:extLst>
              <a:ext uri="{FF2B5EF4-FFF2-40B4-BE49-F238E27FC236}">
                <a16:creationId xmlns:a16="http://schemas.microsoft.com/office/drawing/2014/main" id="{055606EB-4D23-4227-A701-19A1AF70935C}"/>
              </a:ext>
            </a:extLst>
          </p:cNvPr>
          <p:cNvSpPr/>
          <p:nvPr/>
        </p:nvSpPr>
        <p:spPr>
          <a:xfrm>
            <a:off x="4871892" y="2080849"/>
            <a:ext cx="2791015" cy="563238"/>
          </a:xfrm>
          <a:custGeom>
            <a:avLst/>
            <a:gdLst>
              <a:gd name="connsiteX0" fmla="*/ 0 w 2791015"/>
              <a:gd name="connsiteY0" fmla="*/ 0 h 563238"/>
              <a:gd name="connsiteX1" fmla="*/ 2791015 w 2791015"/>
              <a:gd name="connsiteY1" fmla="*/ 0 h 563238"/>
              <a:gd name="connsiteX2" fmla="*/ 2791015 w 2791015"/>
              <a:gd name="connsiteY2" fmla="*/ 563238 h 563238"/>
              <a:gd name="connsiteX3" fmla="*/ 0 w 2791015"/>
              <a:gd name="connsiteY3" fmla="*/ 563238 h 563238"/>
              <a:gd name="connsiteX4" fmla="*/ 0 w 2791015"/>
              <a:gd name="connsiteY4" fmla="*/ 0 h 56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015" h="563238">
                <a:moveTo>
                  <a:pt x="0" y="0"/>
                </a:moveTo>
                <a:lnTo>
                  <a:pt x="2791015" y="0"/>
                </a:lnTo>
                <a:lnTo>
                  <a:pt x="2791015" y="563238"/>
                </a:lnTo>
                <a:lnTo>
                  <a:pt x="0" y="563238"/>
                </a:lnTo>
                <a:lnTo>
                  <a:pt x="0" y="0"/>
                </a:lnTo>
                <a:close/>
              </a:path>
            </a:pathLst>
          </a:custGeom>
          <a:solidFill>
            <a:schemeClr val="tx1">
              <a:lumMod val="65000"/>
              <a:lumOff val="3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i="1" kern="1200" dirty="0"/>
              <a:t>Theme B.</a:t>
            </a:r>
            <a:r>
              <a:rPr lang="en-US" sz="1600" b="1" i="0" kern="1200" dirty="0"/>
              <a:t>  </a:t>
            </a:r>
            <a:r>
              <a:rPr lang="en-US" sz="1600" b="0" i="0" kern="1200" dirty="0"/>
              <a:t>Topological property preservation</a:t>
            </a:r>
            <a:endParaRPr lang="en-US" sz="1600" kern="1200" dirty="0"/>
          </a:p>
        </p:txBody>
      </p:sp>
      <p:sp>
        <p:nvSpPr>
          <p:cNvPr id="26" name="Freeform: Shape 25">
            <a:extLst>
              <a:ext uri="{FF2B5EF4-FFF2-40B4-BE49-F238E27FC236}">
                <a16:creationId xmlns:a16="http://schemas.microsoft.com/office/drawing/2014/main" id="{8E25B6A5-434A-41B7-9D94-513A688227F3}"/>
              </a:ext>
            </a:extLst>
          </p:cNvPr>
          <p:cNvSpPr/>
          <p:nvPr/>
        </p:nvSpPr>
        <p:spPr>
          <a:xfrm>
            <a:off x="4871892" y="2644087"/>
            <a:ext cx="2791015" cy="680575"/>
          </a:xfrm>
          <a:custGeom>
            <a:avLst/>
            <a:gdLst>
              <a:gd name="connsiteX0" fmla="*/ 0 w 2791015"/>
              <a:gd name="connsiteY0" fmla="*/ 0 h 2196000"/>
              <a:gd name="connsiteX1" fmla="*/ 2791015 w 2791015"/>
              <a:gd name="connsiteY1" fmla="*/ 0 h 2196000"/>
              <a:gd name="connsiteX2" fmla="*/ 2791015 w 2791015"/>
              <a:gd name="connsiteY2" fmla="*/ 2196000 h 2196000"/>
              <a:gd name="connsiteX3" fmla="*/ 0 w 2791015"/>
              <a:gd name="connsiteY3" fmla="*/ 2196000 h 2196000"/>
              <a:gd name="connsiteX4" fmla="*/ 0 w 2791015"/>
              <a:gd name="connsiteY4" fmla="*/ 0 h 21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015" h="2196000">
                <a:moveTo>
                  <a:pt x="0" y="0"/>
                </a:moveTo>
                <a:lnTo>
                  <a:pt x="2791015" y="0"/>
                </a:lnTo>
                <a:lnTo>
                  <a:pt x="2791015" y="2196000"/>
                </a:lnTo>
                <a:lnTo>
                  <a:pt x="0" y="2196000"/>
                </a:lnTo>
                <a:lnTo>
                  <a:pt x="0" y="0"/>
                </a:lnTo>
                <a:close/>
              </a:path>
            </a:pathLst>
          </a:custGeom>
          <a:solidFill>
            <a:schemeClr val="bg2">
              <a:lumMod val="9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1" i="1" kern="1200" dirty="0"/>
              <a:t>B.1.</a:t>
            </a:r>
            <a:r>
              <a:rPr lang="en-US" sz="1600" b="0" i="1" kern="1200" dirty="0"/>
              <a:t> </a:t>
            </a:r>
            <a:r>
              <a:rPr lang="en-US" sz="1600" b="0" i="0" kern="1200" dirty="0"/>
              <a:t>Hodge decomposition</a:t>
            </a:r>
          </a:p>
          <a:p>
            <a:pPr marL="171450" lvl="1" indent="-171450" algn="l" defTabSz="711200">
              <a:lnSpc>
                <a:spcPct val="90000"/>
              </a:lnSpc>
              <a:spcBef>
                <a:spcPct val="0"/>
              </a:spcBef>
              <a:spcAft>
                <a:spcPct val="15000"/>
              </a:spcAft>
              <a:buFont typeface="Arial" panose="020B0604020202020204" pitchFamily="34" charset="0"/>
              <a:buChar char="•"/>
            </a:pPr>
            <a:r>
              <a:rPr lang="en-US" sz="1600" b="1" i="1" dirty="0"/>
              <a:t>B.2.</a:t>
            </a:r>
            <a:r>
              <a:rPr lang="en-US" sz="1600" dirty="0"/>
              <a:t> </a:t>
            </a:r>
            <a:r>
              <a:rPr lang="en-US" sz="1600" b="0" i="0" kern="1200" dirty="0"/>
              <a:t>de </a:t>
            </a:r>
            <a:r>
              <a:rPr lang="en-US" sz="1600" b="0" i="0" kern="1200" dirty="0" err="1"/>
              <a:t>Rham</a:t>
            </a:r>
            <a:r>
              <a:rPr lang="en-US" sz="1600" b="0" i="0" kern="1200" dirty="0"/>
              <a:t> complex</a:t>
            </a:r>
            <a:endParaRPr lang="en-US" sz="1600" kern="1200" dirty="0"/>
          </a:p>
        </p:txBody>
      </p:sp>
      <p:sp>
        <p:nvSpPr>
          <p:cNvPr id="27" name="Freeform: Shape 26">
            <a:extLst>
              <a:ext uri="{FF2B5EF4-FFF2-40B4-BE49-F238E27FC236}">
                <a16:creationId xmlns:a16="http://schemas.microsoft.com/office/drawing/2014/main" id="{6D91AA51-EDE3-46B0-B078-0204C198DAD3}"/>
              </a:ext>
            </a:extLst>
          </p:cNvPr>
          <p:cNvSpPr/>
          <p:nvPr/>
        </p:nvSpPr>
        <p:spPr>
          <a:xfrm>
            <a:off x="8030218" y="2080207"/>
            <a:ext cx="3842643" cy="511227"/>
          </a:xfrm>
          <a:custGeom>
            <a:avLst/>
            <a:gdLst>
              <a:gd name="connsiteX0" fmla="*/ 0 w 2791015"/>
              <a:gd name="connsiteY0" fmla="*/ 0 h 563238"/>
              <a:gd name="connsiteX1" fmla="*/ 2791015 w 2791015"/>
              <a:gd name="connsiteY1" fmla="*/ 0 h 563238"/>
              <a:gd name="connsiteX2" fmla="*/ 2791015 w 2791015"/>
              <a:gd name="connsiteY2" fmla="*/ 563238 h 563238"/>
              <a:gd name="connsiteX3" fmla="*/ 0 w 2791015"/>
              <a:gd name="connsiteY3" fmla="*/ 563238 h 563238"/>
              <a:gd name="connsiteX4" fmla="*/ 0 w 2791015"/>
              <a:gd name="connsiteY4" fmla="*/ 0 h 56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015" h="563238">
                <a:moveTo>
                  <a:pt x="0" y="0"/>
                </a:moveTo>
                <a:lnTo>
                  <a:pt x="2791015" y="0"/>
                </a:lnTo>
                <a:lnTo>
                  <a:pt x="2791015" y="563238"/>
                </a:lnTo>
                <a:lnTo>
                  <a:pt x="0" y="563238"/>
                </a:lnTo>
                <a:lnTo>
                  <a:pt x="0" y="0"/>
                </a:lnTo>
                <a:close/>
              </a:path>
            </a:pathLst>
          </a:custGeom>
          <a:solidFill>
            <a:schemeClr val="accent4">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i="1" kern="1200" dirty="0"/>
              <a:t>Theme C.</a:t>
            </a:r>
            <a:r>
              <a:rPr lang="en-US" sz="1600" b="1" i="0" kern="1200" dirty="0"/>
              <a:t> </a:t>
            </a:r>
            <a:r>
              <a:rPr lang="en-US" sz="1600" b="0" i="0" kern="1200" dirty="0"/>
              <a:t>Qualitative properties </a:t>
            </a:r>
            <a:endParaRPr lang="en-US" sz="1600" kern="1200" dirty="0"/>
          </a:p>
        </p:txBody>
      </p:sp>
      <p:sp>
        <p:nvSpPr>
          <p:cNvPr id="28" name="Freeform: Shape 27">
            <a:extLst>
              <a:ext uri="{FF2B5EF4-FFF2-40B4-BE49-F238E27FC236}">
                <a16:creationId xmlns:a16="http://schemas.microsoft.com/office/drawing/2014/main" id="{6D268279-0616-4905-99ED-375F9BA132B3}"/>
              </a:ext>
            </a:extLst>
          </p:cNvPr>
          <p:cNvSpPr/>
          <p:nvPr/>
        </p:nvSpPr>
        <p:spPr>
          <a:xfrm>
            <a:off x="8030218" y="2591437"/>
            <a:ext cx="3842643" cy="923986"/>
          </a:xfrm>
          <a:custGeom>
            <a:avLst/>
            <a:gdLst>
              <a:gd name="connsiteX0" fmla="*/ 0 w 2791015"/>
              <a:gd name="connsiteY0" fmla="*/ 0 h 2196000"/>
              <a:gd name="connsiteX1" fmla="*/ 2791015 w 2791015"/>
              <a:gd name="connsiteY1" fmla="*/ 0 h 2196000"/>
              <a:gd name="connsiteX2" fmla="*/ 2791015 w 2791015"/>
              <a:gd name="connsiteY2" fmla="*/ 2196000 h 2196000"/>
              <a:gd name="connsiteX3" fmla="*/ 0 w 2791015"/>
              <a:gd name="connsiteY3" fmla="*/ 2196000 h 2196000"/>
              <a:gd name="connsiteX4" fmla="*/ 0 w 2791015"/>
              <a:gd name="connsiteY4" fmla="*/ 0 h 21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015" h="2196000">
                <a:moveTo>
                  <a:pt x="0" y="0"/>
                </a:moveTo>
                <a:lnTo>
                  <a:pt x="2791015" y="0"/>
                </a:lnTo>
                <a:lnTo>
                  <a:pt x="2791015" y="2196000"/>
                </a:lnTo>
                <a:lnTo>
                  <a:pt x="0" y="2196000"/>
                </a:lnTo>
                <a:lnTo>
                  <a:pt x="0" y="0"/>
                </a:lnTo>
                <a:close/>
              </a:path>
            </a:pathLst>
          </a:custGeom>
          <a:solidFill>
            <a:schemeClr val="accent4">
              <a:lumMod val="20000"/>
              <a:lumOff val="8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i="1" kern="1200" dirty="0"/>
              <a:t>C.1.</a:t>
            </a:r>
            <a:r>
              <a:rPr lang="en-US" sz="1600" b="0" i="1" kern="1200" dirty="0"/>
              <a:t> </a:t>
            </a:r>
            <a:r>
              <a:rPr lang="en-US" sz="1600" b="0" i="0" kern="1200" dirty="0"/>
              <a:t>Bounds/positivity</a:t>
            </a:r>
            <a:endParaRPr lang="en-US" sz="1600" kern="1200" dirty="0"/>
          </a:p>
          <a:p>
            <a:pPr marL="171450" lvl="1" indent="-171450" algn="l" defTabSz="711200">
              <a:lnSpc>
                <a:spcPct val="90000"/>
              </a:lnSpc>
              <a:spcBef>
                <a:spcPct val="0"/>
              </a:spcBef>
              <a:spcAft>
                <a:spcPct val="15000"/>
              </a:spcAft>
              <a:buChar char="•"/>
            </a:pPr>
            <a:r>
              <a:rPr lang="en-US" sz="1600" b="1" i="1" kern="1200" dirty="0"/>
              <a:t>C.2</a:t>
            </a:r>
            <a:r>
              <a:rPr lang="en-US" sz="1600" b="1" i="0" kern="1200" dirty="0"/>
              <a:t>.</a:t>
            </a:r>
            <a:r>
              <a:rPr lang="en-US" sz="1600" b="0" i="0" kern="1200" dirty="0"/>
              <a:t> Monotonicity, max principle</a:t>
            </a:r>
            <a:endParaRPr lang="en-US" sz="1600" kern="1200" dirty="0"/>
          </a:p>
          <a:p>
            <a:pPr marL="171450" lvl="1" indent="-171450" algn="l" defTabSz="711200">
              <a:lnSpc>
                <a:spcPct val="90000"/>
              </a:lnSpc>
              <a:spcBef>
                <a:spcPct val="0"/>
              </a:spcBef>
              <a:spcAft>
                <a:spcPct val="15000"/>
              </a:spcAft>
              <a:buChar char="•"/>
            </a:pPr>
            <a:r>
              <a:rPr lang="en-US" sz="1600" b="1" i="1" kern="1200" dirty="0"/>
              <a:t>C.3. </a:t>
            </a:r>
            <a:r>
              <a:rPr lang="en-US" sz="1600" kern="1200" dirty="0"/>
              <a:t>Total Variation </a:t>
            </a:r>
            <a:r>
              <a:rPr lang="en-US" sz="1600" dirty="0"/>
              <a:t>D</a:t>
            </a:r>
            <a:r>
              <a:rPr lang="en-US" sz="1600" kern="1200" dirty="0"/>
              <a:t>iminishing (TVD)</a:t>
            </a:r>
          </a:p>
        </p:txBody>
      </p:sp>
      <p:sp>
        <p:nvSpPr>
          <p:cNvPr id="33" name="Rectangle: Rounded Corners 32">
            <a:extLst>
              <a:ext uri="{FF2B5EF4-FFF2-40B4-BE49-F238E27FC236}">
                <a16:creationId xmlns:a16="http://schemas.microsoft.com/office/drawing/2014/main" id="{D8E57645-92A1-41AF-B41F-A171F0766545}"/>
              </a:ext>
            </a:extLst>
          </p:cNvPr>
          <p:cNvSpPr/>
          <p:nvPr/>
        </p:nvSpPr>
        <p:spPr>
          <a:xfrm>
            <a:off x="379626" y="4750904"/>
            <a:ext cx="3349890" cy="839235"/>
          </a:xfrm>
          <a:prstGeom prst="roundRect">
            <a:avLst/>
          </a:prstGeom>
          <a:solidFill>
            <a:srgbClr val="FEFD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effectLst/>
                <a:latin typeface="-apple-system"/>
              </a:rPr>
              <a:t>Method (</a:t>
            </a:r>
            <a:r>
              <a:rPr lang="en-US" b="1" i="1" dirty="0" err="1">
                <a:solidFill>
                  <a:schemeClr val="tx1"/>
                </a:solidFill>
                <a:effectLst/>
                <a:latin typeface="-apple-system"/>
              </a:rPr>
              <a:t>i</a:t>
            </a:r>
            <a:r>
              <a:rPr lang="en-US" b="1" i="1" dirty="0">
                <a:solidFill>
                  <a:schemeClr val="tx1"/>
                </a:solidFill>
                <a:effectLst/>
                <a:latin typeface="-apple-system"/>
              </a:rPr>
              <a:t>)</a:t>
            </a:r>
            <a:r>
              <a:rPr lang="en-US" b="1" i="0" dirty="0">
                <a:solidFill>
                  <a:schemeClr val="tx1"/>
                </a:solidFill>
                <a:effectLst/>
                <a:latin typeface="-apple-system"/>
              </a:rPr>
              <a:t>.</a:t>
            </a:r>
            <a:r>
              <a:rPr lang="en-US" b="1" i="1" dirty="0">
                <a:solidFill>
                  <a:schemeClr val="tx1"/>
                </a:solidFill>
                <a:effectLst/>
                <a:latin typeface="-apple-system"/>
              </a:rPr>
              <a:t> </a:t>
            </a:r>
            <a:r>
              <a:rPr lang="en-US" b="0" i="0" dirty="0">
                <a:solidFill>
                  <a:schemeClr val="tx1"/>
                </a:solidFill>
                <a:effectLst/>
                <a:latin typeface="-apple-system"/>
              </a:rPr>
              <a:t>Structure-preserving Operator Inference (</a:t>
            </a:r>
            <a:r>
              <a:rPr lang="en-US" b="0" i="0" dirty="0" err="1">
                <a:solidFill>
                  <a:schemeClr val="tx1"/>
                </a:solidFill>
                <a:effectLst/>
                <a:latin typeface="-apple-system"/>
              </a:rPr>
              <a:t>OpInf</a:t>
            </a:r>
            <a:r>
              <a:rPr lang="en-US" b="0" i="0" dirty="0">
                <a:solidFill>
                  <a:schemeClr val="tx1"/>
                </a:solidFill>
                <a:effectLst/>
                <a:latin typeface="-apple-system"/>
              </a:rPr>
              <a:t>) learning methods</a:t>
            </a:r>
          </a:p>
        </p:txBody>
      </p:sp>
      <p:sp>
        <p:nvSpPr>
          <p:cNvPr id="34" name="Rectangle: Rounded Corners 33">
            <a:extLst>
              <a:ext uri="{FF2B5EF4-FFF2-40B4-BE49-F238E27FC236}">
                <a16:creationId xmlns:a16="http://schemas.microsoft.com/office/drawing/2014/main" id="{DAFD1BA5-4F72-4C76-9915-89FC0C075F01}"/>
              </a:ext>
            </a:extLst>
          </p:cNvPr>
          <p:cNvSpPr/>
          <p:nvPr/>
        </p:nvSpPr>
        <p:spPr>
          <a:xfrm>
            <a:off x="379626" y="5873393"/>
            <a:ext cx="3349890" cy="83923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effectLst/>
                <a:latin typeface="-apple-system"/>
              </a:rPr>
              <a:t>Method (ii)</a:t>
            </a:r>
            <a:r>
              <a:rPr lang="en-US" b="1" i="0" dirty="0">
                <a:solidFill>
                  <a:schemeClr val="tx1"/>
                </a:solidFill>
                <a:effectLst/>
                <a:latin typeface="-apple-system"/>
              </a:rPr>
              <a:t>.</a:t>
            </a:r>
            <a:r>
              <a:rPr lang="en-US" b="1" i="1" dirty="0">
                <a:solidFill>
                  <a:schemeClr val="tx1"/>
                </a:solidFill>
                <a:effectLst/>
                <a:latin typeface="-apple-system"/>
              </a:rPr>
              <a:t>  </a:t>
            </a:r>
            <a:r>
              <a:rPr lang="en-US" b="0" i="0" dirty="0">
                <a:solidFill>
                  <a:schemeClr val="tx1"/>
                </a:solidFill>
                <a:effectLst/>
                <a:latin typeface="-apple-system"/>
              </a:rPr>
              <a:t>Nonlinear manifold structure-preserving ROMs</a:t>
            </a:r>
          </a:p>
        </p:txBody>
      </p:sp>
      <p:sp>
        <p:nvSpPr>
          <p:cNvPr id="35" name="Rectangle: Rounded Corners 34">
            <a:extLst>
              <a:ext uri="{FF2B5EF4-FFF2-40B4-BE49-F238E27FC236}">
                <a16:creationId xmlns:a16="http://schemas.microsoft.com/office/drawing/2014/main" id="{80DDD722-5982-48A7-A114-C7EBEBAF1E9D}"/>
              </a:ext>
            </a:extLst>
          </p:cNvPr>
          <p:cNvSpPr/>
          <p:nvPr/>
        </p:nvSpPr>
        <p:spPr>
          <a:xfrm>
            <a:off x="4321098" y="4743202"/>
            <a:ext cx="3349890" cy="8392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effectLst/>
                <a:latin typeface="-apple-system"/>
              </a:rPr>
              <a:t>Method (iii).</a:t>
            </a:r>
            <a:r>
              <a:rPr lang="en-US" b="1" i="0" dirty="0">
                <a:solidFill>
                  <a:schemeClr val="tx1"/>
                </a:solidFill>
                <a:effectLst/>
                <a:latin typeface="-apple-system"/>
              </a:rPr>
              <a:t> </a:t>
            </a:r>
            <a:r>
              <a:rPr lang="en-US" b="0" i="0" dirty="0">
                <a:solidFill>
                  <a:schemeClr val="tx1"/>
                </a:solidFill>
                <a:effectLst/>
                <a:latin typeface="-apple-system"/>
              </a:rPr>
              <a:t>Structure-preserving hyper-reduction</a:t>
            </a:r>
          </a:p>
        </p:txBody>
      </p:sp>
      <p:sp>
        <p:nvSpPr>
          <p:cNvPr id="36" name="Rectangle: Rounded Corners 35">
            <a:extLst>
              <a:ext uri="{FF2B5EF4-FFF2-40B4-BE49-F238E27FC236}">
                <a16:creationId xmlns:a16="http://schemas.microsoft.com/office/drawing/2014/main" id="{A50714EB-46A5-46F2-B63C-381FB36B183C}"/>
              </a:ext>
            </a:extLst>
          </p:cNvPr>
          <p:cNvSpPr/>
          <p:nvPr/>
        </p:nvSpPr>
        <p:spPr>
          <a:xfrm>
            <a:off x="4323977" y="5907420"/>
            <a:ext cx="3347011" cy="83923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effectLst/>
                <a:latin typeface="-apple-system"/>
              </a:rPr>
              <a:t>Method (iv). </a:t>
            </a:r>
            <a:r>
              <a:rPr lang="en-US" b="0" i="0" dirty="0">
                <a:solidFill>
                  <a:schemeClr val="tx1"/>
                </a:solidFill>
                <a:effectLst/>
                <a:latin typeface="-apple-system"/>
              </a:rPr>
              <a:t>Conservation and energy-/entropy-stability</a:t>
            </a:r>
          </a:p>
        </p:txBody>
      </p:sp>
      <p:sp>
        <p:nvSpPr>
          <p:cNvPr id="39" name="Rectangle: Rounded Corners 38">
            <a:extLst>
              <a:ext uri="{FF2B5EF4-FFF2-40B4-BE49-F238E27FC236}">
                <a16:creationId xmlns:a16="http://schemas.microsoft.com/office/drawing/2014/main" id="{213B7D52-9428-4EE9-990B-F707F5373EC4}"/>
              </a:ext>
            </a:extLst>
          </p:cNvPr>
          <p:cNvSpPr/>
          <p:nvPr/>
        </p:nvSpPr>
        <p:spPr>
          <a:xfrm>
            <a:off x="8326150" y="4713630"/>
            <a:ext cx="3466856" cy="992240"/>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effectLst/>
                <a:latin typeface="-apple-system"/>
              </a:rPr>
              <a:t>Method (v). </a:t>
            </a:r>
            <a:r>
              <a:rPr lang="en-US" b="0" i="0" dirty="0">
                <a:solidFill>
                  <a:schemeClr val="tx1"/>
                </a:solidFill>
                <a:effectLst/>
                <a:latin typeface="-apple-system"/>
              </a:rPr>
              <a:t>Structure-preservation in multi-physics/multi-component ROMs</a:t>
            </a:r>
          </a:p>
        </p:txBody>
      </p:sp>
      <p:sp>
        <p:nvSpPr>
          <p:cNvPr id="40" name="Rectangle: Rounded Corners 39">
            <a:extLst>
              <a:ext uri="{FF2B5EF4-FFF2-40B4-BE49-F238E27FC236}">
                <a16:creationId xmlns:a16="http://schemas.microsoft.com/office/drawing/2014/main" id="{1B28361A-2A52-4E04-96BA-FF79345BA3B5}"/>
              </a:ext>
            </a:extLst>
          </p:cNvPr>
          <p:cNvSpPr/>
          <p:nvPr/>
        </p:nvSpPr>
        <p:spPr>
          <a:xfrm>
            <a:off x="8386072" y="5897770"/>
            <a:ext cx="3347011" cy="83923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effectLst/>
                <a:latin typeface="-apple-system"/>
              </a:rPr>
              <a:t>Method (vi). </a:t>
            </a:r>
            <a:r>
              <a:rPr lang="en-US" b="0" i="0" dirty="0">
                <a:solidFill>
                  <a:schemeClr val="tx1"/>
                </a:solidFill>
                <a:effectLst/>
                <a:latin typeface="-apple-system"/>
              </a:rPr>
              <a:t>Optimization-based methods</a:t>
            </a:r>
          </a:p>
        </p:txBody>
      </p:sp>
      <p:cxnSp>
        <p:nvCxnSpPr>
          <p:cNvPr id="42" name="Straight Connector 41">
            <a:extLst>
              <a:ext uri="{FF2B5EF4-FFF2-40B4-BE49-F238E27FC236}">
                <a16:creationId xmlns:a16="http://schemas.microsoft.com/office/drawing/2014/main" id="{934B7F95-4D4C-4CFF-B3D8-69B8ED4D76B5}"/>
              </a:ext>
            </a:extLst>
          </p:cNvPr>
          <p:cNvCxnSpPr/>
          <p:nvPr/>
        </p:nvCxnSpPr>
        <p:spPr>
          <a:xfrm>
            <a:off x="-509634" y="4039924"/>
            <a:ext cx="144557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01ED1E9-AE05-49E2-B82A-ECD90CBE9AE2}"/>
              </a:ext>
            </a:extLst>
          </p:cNvPr>
          <p:cNvSpPr txBox="1"/>
          <p:nvPr/>
        </p:nvSpPr>
        <p:spPr>
          <a:xfrm>
            <a:off x="156840" y="926780"/>
            <a:ext cx="11807909" cy="923330"/>
          </a:xfrm>
          <a:prstGeom prst="rect">
            <a:avLst/>
          </a:prstGeom>
          <a:noFill/>
          <a:ln w="28575">
            <a:solidFill>
              <a:srgbClr val="0070C0"/>
            </a:solidFill>
          </a:ln>
        </p:spPr>
        <p:txBody>
          <a:bodyPr wrap="square" rtlCol="0">
            <a:spAutoFit/>
          </a:bodyPr>
          <a:lstStyle/>
          <a:p>
            <a:pPr algn="ctr"/>
            <a:r>
              <a:rPr lang="en-US" dirty="0"/>
              <a:t>We have identified </a:t>
            </a:r>
            <a:r>
              <a:rPr lang="en-US" b="1" dirty="0">
                <a:solidFill>
                  <a:srgbClr val="0070C0"/>
                </a:solidFill>
              </a:rPr>
              <a:t>three research themes</a:t>
            </a:r>
            <a:r>
              <a:rPr lang="en-US" dirty="0"/>
              <a:t>, informed by many years of research in discretization and geometric methods communities.  </a:t>
            </a:r>
            <a:r>
              <a:rPr lang="en-US" b="1" dirty="0">
                <a:solidFill>
                  <a:srgbClr val="0070C0"/>
                </a:solidFill>
              </a:rPr>
              <a:t>Structure preservation</a:t>
            </a:r>
            <a:r>
              <a:rPr lang="en-US" dirty="0">
                <a:solidFill>
                  <a:srgbClr val="0070C0"/>
                </a:solidFill>
              </a:rPr>
              <a:t> </a:t>
            </a:r>
            <a:r>
              <a:rPr lang="en-US" dirty="0"/>
              <a:t>related </a:t>
            </a:r>
            <a:r>
              <a:rPr lang="en-US" b="1" dirty="0">
                <a:solidFill>
                  <a:srgbClr val="0070C0"/>
                </a:solidFill>
              </a:rPr>
              <a:t>to one or more of these themes </a:t>
            </a:r>
            <a:r>
              <a:rPr lang="en-US" dirty="0"/>
              <a:t>is a </a:t>
            </a:r>
            <a:r>
              <a:rPr lang="en-US" b="1" dirty="0">
                <a:solidFill>
                  <a:srgbClr val="0070C0"/>
                </a:solidFill>
              </a:rPr>
              <a:t>prerequisite</a:t>
            </a:r>
            <a:r>
              <a:rPr lang="en-US" dirty="0"/>
              <a:t> for the </a:t>
            </a:r>
            <a:r>
              <a:rPr lang="en-US" b="1" dirty="0">
                <a:solidFill>
                  <a:srgbClr val="0070C0"/>
                </a:solidFill>
              </a:rPr>
              <a:t>stable</a:t>
            </a:r>
            <a:r>
              <a:rPr lang="en-US" dirty="0"/>
              <a:t>, </a:t>
            </a:r>
            <a:r>
              <a:rPr lang="en-US" b="1" dirty="0">
                <a:solidFill>
                  <a:srgbClr val="0070C0"/>
                </a:solidFill>
              </a:rPr>
              <a:t>accurate</a:t>
            </a:r>
            <a:r>
              <a:rPr lang="en-US" dirty="0"/>
              <a:t> and </a:t>
            </a:r>
            <a:r>
              <a:rPr lang="en-US" b="1" dirty="0">
                <a:solidFill>
                  <a:srgbClr val="0070C0"/>
                </a:solidFill>
              </a:rPr>
              <a:t>physically-consistent</a:t>
            </a:r>
            <a:r>
              <a:rPr lang="en-US" dirty="0"/>
              <a:t> solution of PDEs underpinning the </a:t>
            </a:r>
            <a:r>
              <a:rPr lang="en-US" b="1" dirty="0">
                <a:solidFill>
                  <a:srgbClr val="0070C0"/>
                </a:solidFill>
              </a:rPr>
              <a:t>M2dt exemplars</a:t>
            </a:r>
            <a:r>
              <a:rPr lang="en-US" dirty="0"/>
              <a:t>.</a:t>
            </a:r>
          </a:p>
        </p:txBody>
      </p:sp>
      <p:sp>
        <p:nvSpPr>
          <p:cNvPr id="3" name="TextBox 2">
            <a:extLst>
              <a:ext uri="{FF2B5EF4-FFF2-40B4-BE49-F238E27FC236}">
                <a16:creationId xmlns:a16="http://schemas.microsoft.com/office/drawing/2014/main" id="{6CB595EA-AC23-4831-83EC-2CDC40602D79}"/>
              </a:ext>
            </a:extLst>
          </p:cNvPr>
          <p:cNvSpPr txBox="1"/>
          <p:nvPr/>
        </p:nvSpPr>
        <p:spPr>
          <a:xfrm>
            <a:off x="-69011" y="3585805"/>
            <a:ext cx="12278264" cy="338554"/>
          </a:xfrm>
          <a:prstGeom prst="rect">
            <a:avLst/>
          </a:prstGeom>
          <a:noFill/>
        </p:spPr>
        <p:txBody>
          <a:bodyPr wrap="square" rtlCol="0">
            <a:spAutoFit/>
          </a:bodyPr>
          <a:lstStyle/>
          <a:p>
            <a:pPr algn="ctr"/>
            <a:r>
              <a:rPr lang="en-US" sz="1600" i="1" dirty="0"/>
              <a:t>Themes are crucial to </a:t>
            </a:r>
            <a:r>
              <a:rPr lang="en-US" sz="1600" b="1" i="1" dirty="0"/>
              <a:t>many applications</a:t>
            </a:r>
            <a:r>
              <a:rPr lang="en-US" sz="1600" i="1" dirty="0"/>
              <a:t>, including </a:t>
            </a:r>
            <a:r>
              <a:rPr lang="en-US" sz="1600" b="1" i="1" dirty="0"/>
              <a:t>solid mechanics/material design </a:t>
            </a:r>
            <a:r>
              <a:rPr lang="en-US" sz="1600" i="1" dirty="0"/>
              <a:t>(</a:t>
            </a:r>
            <a:r>
              <a:rPr lang="en-US" sz="1600" b="1" i="1" dirty="0"/>
              <a:t>Testbed 1</a:t>
            </a:r>
            <a:r>
              <a:rPr lang="en-US" sz="1600" i="1" dirty="0"/>
              <a:t>) &amp; </a:t>
            </a:r>
            <a:r>
              <a:rPr lang="en-US" sz="1600" b="1" i="1" dirty="0"/>
              <a:t>ice/ocean flow </a:t>
            </a:r>
            <a:r>
              <a:rPr lang="en-US" sz="1600" i="1" dirty="0"/>
              <a:t>(</a:t>
            </a:r>
            <a:r>
              <a:rPr lang="en-US" sz="1600" b="1" i="1" dirty="0"/>
              <a:t>Testbed 2</a:t>
            </a:r>
            <a:r>
              <a:rPr lang="en-US" sz="1600" i="1" dirty="0"/>
              <a:t>).</a:t>
            </a:r>
          </a:p>
        </p:txBody>
      </p:sp>
      <p:sp>
        <p:nvSpPr>
          <p:cNvPr id="21" name="TextBox 20">
            <a:extLst>
              <a:ext uri="{FF2B5EF4-FFF2-40B4-BE49-F238E27FC236}">
                <a16:creationId xmlns:a16="http://schemas.microsoft.com/office/drawing/2014/main" id="{A1CB6B39-DA79-4A89-A7BD-F81026655F7E}"/>
              </a:ext>
            </a:extLst>
          </p:cNvPr>
          <p:cNvSpPr txBox="1"/>
          <p:nvPr/>
        </p:nvSpPr>
        <p:spPr>
          <a:xfrm>
            <a:off x="441218" y="4188151"/>
            <a:ext cx="11500707" cy="369332"/>
          </a:xfrm>
          <a:prstGeom prst="rect">
            <a:avLst/>
          </a:prstGeom>
          <a:noFill/>
          <a:ln w="28575">
            <a:noFill/>
          </a:ln>
        </p:spPr>
        <p:txBody>
          <a:bodyPr wrap="square" rtlCol="0">
            <a:spAutoFit/>
          </a:bodyPr>
          <a:lstStyle/>
          <a:p>
            <a:pPr algn="ctr"/>
            <a:r>
              <a:rPr lang="en-US" dirty="0"/>
              <a:t>The above three </a:t>
            </a:r>
            <a:r>
              <a:rPr lang="en-US" b="1" dirty="0">
                <a:solidFill>
                  <a:srgbClr val="0070C0"/>
                </a:solidFill>
              </a:rPr>
              <a:t>research themes </a:t>
            </a:r>
            <a:r>
              <a:rPr lang="en-US" dirty="0"/>
              <a:t>will be pursued using the following </a:t>
            </a:r>
            <a:r>
              <a:rPr lang="en-US" b="1" dirty="0">
                <a:solidFill>
                  <a:srgbClr val="0070C0"/>
                </a:solidFill>
              </a:rPr>
              <a:t>methods</a:t>
            </a:r>
            <a:r>
              <a:rPr lang="en-US" dirty="0"/>
              <a:t> and their </a:t>
            </a:r>
            <a:r>
              <a:rPr lang="en-US" b="1" dirty="0">
                <a:solidFill>
                  <a:srgbClr val="0070C0"/>
                </a:solidFill>
              </a:rPr>
              <a:t>combination</a:t>
            </a:r>
            <a:r>
              <a:rPr lang="en-US" dirty="0"/>
              <a:t>:</a:t>
            </a:r>
          </a:p>
        </p:txBody>
      </p:sp>
    </p:spTree>
    <p:extLst>
      <p:ext uri="{BB962C8B-B14F-4D97-AF65-F5344CB8AC3E}">
        <p14:creationId xmlns:p14="http://schemas.microsoft.com/office/powerpoint/2010/main" val="255536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23</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SP-ROM: research themes &amp; methods</a:t>
            </a:r>
          </a:p>
        </p:txBody>
      </p:sp>
      <p:sp>
        <p:nvSpPr>
          <p:cNvPr id="14" name="Freeform: Shape 13">
            <a:extLst>
              <a:ext uri="{FF2B5EF4-FFF2-40B4-BE49-F238E27FC236}">
                <a16:creationId xmlns:a16="http://schemas.microsoft.com/office/drawing/2014/main" id="{794A1951-63D0-4028-B7F1-3C5978DFD810}"/>
              </a:ext>
            </a:extLst>
          </p:cNvPr>
          <p:cNvSpPr/>
          <p:nvPr/>
        </p:nvSpPr>
        <p:spPr>
          <a:xfrm>
            <a:off x="272389" y="2054214"/>
            <a:ext cx="4051588" cy="563238"/>
          </a:xfrm>
          <a:custGeom>
            <a:avLst/>
            <a:gdLst>
              <a:gd name="connsiteX0" fmla="*/ 0 w 2791015"/>
              <a:gd name="connsiteY0" fmla="*/ 0 h 563238"/>
              <a:gd name="connsiteX1" fmla="*/ 2791015 w 2791015"/>
              <a:gd name="connsiteY1" fmla="*/ 0 h 563238"/>
              <a:gd name="connsiteX2" fmla="*/ 2791015 w 2791015"/>
              <a:gd name="connsiteY2" fmla="*/ 563238 h 563238"/>
              <a:gd name="connsiteX3" fmla="*/ 0 w 2791015"/>
              <a:gd name="connsiteY3" fmla="*/ 563238 h 563238"/>
              <a:gd name="connsiteX4" fmla="*/ 0 w 2791015"/>
              <a:gd name="connsiteY4" fmla="*/ 0 h 56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015" h="563238">
                <a:moveTo>
                  <a:pt x="0" y="0"/>
                </a:moveTo>
                <a:lnTo>
                  <a:pt x="2791015" y="0"/>
                </a:lnTo>
                <a:lnTo>
                  <a:pt x="2791015" y="563238"/>
                </a:lnTo>
                <a:lnTo>
                  <a:pt x="0" y="56323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i="1" kern="1200" dirty="0"/>
              <a:t>Theme A.</a:t>
            </a:r>
            <a:r>
              <a:rPr lang="en-US" sz="1600" b="1" kern="1200" dirty="0"/>
              <a:t> </a:t>
            </a:r>
            <a:r>
              <a:rPr lang="en-US" sz="1600" kern="1200" dirty="0"/>
              <a:t>Geometric Property Preservation</a:t>
            </a:r>
          </a:p>
        </p:txBody>
      </p:sp>
      <p:sp>
        <p:nvSpPr>
          <p:cNvPr id="24" name="Freeform: Shape 23">
            <a:extLst>
              <a:ext uri="{FF2B5EF4-FFF2-40B4-BE49-F238E27FC236}">
                <a16:creationId xmlns:a16="http://schemas.microsoft.com/office/drawing/2014/main" id="{AEEF2660-4C63-4409-B404-8D46036C0577}"/>
              </a:ext>
            </a:extLst>
          </p:cNvPr>
          <p:cNvSpPr/>
          <p:nvPr/>
        </p:nvSpPr>
        <p:spPr>
          <a:xfrm>
            <a:off x="272389" y="2617453"/>
            <a:ext cx="4051588" cy="871336"/>
          </a:xfrm>
          <a:custGeom>
            <a:avLst/>
            <a:gdLst>
              <a:gd name="connsiteX0" fmla="*/ 0 w 2791015"/>
              <a:gd name="connsiteY0" fmla="*/ 0 h 2196000"/>
              <a:gd name="connsiteX1" fmla="*/ 2791015 w 2791015"/>
              <a:gd name="connsiteY1" fmla="*/ 0 h 2196000"/>
              <a:gd name="connsiteX2" fmla="*/ 2791015 w 2791015"/>
              <a:gd name="connsiteY2" fmla="*/ 2196000 h 2196000"/>
              <a:gd name="connsiteX3" fmla="*/ 0 w 2791015"/>
              <a:gd name="connsiteY3" fmla="*/ 2196000 h 2196000"/>
              <a:gd name="connsiteX4" fmla="*/ 0 w 2791015"/>
              <a:gd name="connsiteY4" fmla="*/ 0 h 21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015" h="2196000">
                <a:moveTo>
                  <a:pt x="0" y="0"/>
                </a:moveTo>
                <a:lnTo>
                  <a:pt x="2791015" y="0"/>
                </a:lnTo>
                <a:lnTo>
                  <a:pt x="2791015" y="2196000"/>
                </a:lnTo>
                <a:lnTo>
                  <a:pt x="0" y="21960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1" i="1" kern="1200" dirty="0"/>
              <a:t>A.1.</a:t>
            </a:r>
            <a:r>
              <a:rPr lang="en-US" sz="1600" b="1" i="0" kern="1200" dirty="0"/>
              <a:t> </a:t>
            </a:r>
            <a:r>
              <a:rPr lang="en-US" sz="1600" b="0" i="0" kern="1200" dirty="0" err="1"/>
              <a:t>Symplectic</a:t>
            </a:r>
            <a:r>
              <a:rPr lang="en-US" sz="1600" b="0" i="0" kern="1200" dirty="0"/>
              <a:t> structure</a:t>
            </a:r>
            <a:endParaRPr lang="en-U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n-US" sz="1600" b="1" i="1" kern="1200" dirty="0"/>
              <a:t>A.2.</a:t>
            </a:r>
            <a:r>
              <a:rPr lang="en-US" sz="1600" b="0" i="1" kern="1200" dirty="0"/>
              <a:t> </a:t>
            </a:r>
            <a:r>
              <a:rPr lang="en-US" sz="1600" b="0" i="0" kern="1200" dirty="0" err="1"/>
              <a:t>Metriplectic</a:t>
            </a:r>
            <a:r>
              <a:rPr lang="en-US" sz="1600" b="0" i="0" kern="1200" dirty="0"/>
              <a:t> structure</a:t>
            </a:r>
          </a:p>
          <a:p>
            <a:pPr marL="171450" lvl="1" indent="-171450" algn="l" defTabSz="711200">
              <a:lnSpc>
                <a:spcPct val="90000"/>
              </a:lnSpc>
              <a:spcBef>
                <a:spcPct val="0"/>
              </a:spcBef>
              <a:spcAft>
                <a:spcPct val="15000"/>
              </a:spcAft>
              <a:buFont typeface="Arial" panose="020B0604020202020204" pitchFamily="34" charset="0"/>
              <a:buChar char="•"/>
            </a:pPr>
            <a:r>
              <a:rPr lang="en-US" sz="1600" b="1" i="1" kern="1200" dirty="0"/>
              <a:t>A.3.</a:t>
            </a:r>
            <a:r>
              <a:rPr lang="en-US" sz="1600" b="0" i="1" kern="1200" dirty="0"/>
              <a:t> </a:t>
            </a:r>
            <a:r>
              <a:rPr lang="en-US" sz="1600" b="0" kern="1200" dirty="0"/>
              <a:t>Energy/entropy stability</a:t>
            </a:r>
          </a:p>
        </p:txBody>
      </p:sp>
      <p:sp>
        <p:nvSpPr>
          <p:cNvPr id="25" name="Freeform: Shape 24">
            <a:extLst>
              <a:ext uri="{FF2B5EF4-FFF2-40B4-BE49-F238E27FC236}">
                <a16:creationId xmlns:a16="http://schemas.microsoft.com/office/drawing/2014/main" id="{055606EB-4D23-4227-A701-19A1AF70935C}"/>
              </a:ext>
            </a:extLst>
          </p:cNvPr>
          <p:cNvSpPr/>
          <p:nvPr/>
        </p:nvSpPr>
        <p:spPr>
          <a:xfrm>
            <a:off x="4871892" y="2080849"/>
            <a:ext cx="2791015" cy="563238"/>
          </a:xfrm>
          <a:custGeom>
            <a:avLst/>
            <a:gdLst>
              <a:gd name="connsiteX0" fmla="*/ 0 w 2791015"/>
              <a:gd name="connsiteY0" fmla="*/ 0 h 563238"/>
              <a:gd name="connsiteX1" fmla="*/ 2791015 w 2791015"/>
              <a:gd name="connsiteY1" fmla="*/ 0 h 563238"/>
              <a:gd name="connsiteX2" fmla="*/ 2791015 w 2791015"/>
              <a:gd name="connsiteY2" fmla="*/ 563238 h 563238"/>
              <a:gd name="connsiteX3" fmla="*/ 0 w 2791015"/>
              <a:gd name="connsiteY3" fmla="*/ 563238 h 563238"/>
              <a:gd name="connsiteX4" fmla="*/ 0 w 2791015"/>
              <a:gd name="connsiteY4" fmla="*/ 0 h 56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015" h="563238">
                <a:moveTo>
                  <a:pt x="0" y="0"/>
                </a:moveTo>
                <a:lnTo>
                  <a:pt x="2791015" y="0"/>
                </a:lnTo>
                <a:lnTo>
                  <a:pt x="2791015" y="563238"/>
                </a:lnTo>
                <a:lnTo>
                  <a:pt x="0" y="563238"/>
                </a:lnTo>
                <a:lnTo>
                  <a:pt x="0" y="0"/>
                </a:lnTo>
                <a:close/>
              </a:path>
            </a:pathLst>
          </a:custGeom>
          <a:solidFill>
            <a:schemeClr val="tx1">
              <a:lumMod val="65000"/>
              <a:lumOff val="3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i="1" kern="1200" dirty="0"/>
              <a:t>Theme B.</a:t>
            </a:r>
            <a:r>
              <a:rPr lang="en-US" sz="1600" b="1" i="0" kern="1200" dirty="0"/>
              <a:t>  </a:t>
            </a:r>
            <a:r>
              <a:rPr lang="en-US" sz="1600" b="0" i="0" kern="1200" dirty="0"/>
              <a:t>Topological property preservation</a:t>
            </a:r>
            <a:endParaRPr lang="en-US" sz="1600" kern="1200" dirty="0"/>
          </a:p>
        </p:txBody>
      </p:sp>
      <p:sp>
        <p:nvSpPr>
          <p:cNvPr id="26" name="Freeform: Shape 25">
            <a:extLst>
              <a:ext uri="{FF2B5EF4-FFF2-40B4-BE49-F238E27FC236}">
                <a16:creationId xmlns:a16="http://schemas.microsoft.com/office/drawing/2014/main" id="{8E25B6A5-434A-41B7-9D94-513A688227F3}"/>
              </a:ext>
            </a:extLst>
          </p:cNvPr>
          <p:cNvSpPr/>
          <p:nvPr/>
        </p:nvSpPr>
        <p:spPr>
          <a:xfrm>
            <a:off x="4871892" y="2644087"/>
            <a:ext cx="2791015" cy="680575"/>
          </a:xfrm>
          <a:custGeom>
            <a:avLst/>
            <a:gdLst>
              <a:gd name="connsiteX0" fmla="*/ 0 w 2791015"/>
              <a:gd name="connsiteY0" fmla="*/ 0 h 2196000"/>
              <a:gd name="connsiteX1" fmla="*/ 2791015 w 2791015"/>
              <a:gd name="connsiteY1" fmla="*/ 0 h 2196000"/>
              <a:gd name="connsiteX2" fmla="*/ 2791015 w 2791015"/>
              <a:gd name="connsiteY2" fmla="*/ 2196000 h 2196000"/>
              <a:gd name="connsiteX3" fmla="*/ 0 w 2791015"/>
              <a:gd name="connsiteY3" fmla="*/ 2196000 h 2196000"/>
              <a:gd name="connsiteX4" fmla="*/ 0 w 2791015"/>
              <a:gd name="connsiteY4" fmla="*/ 0 h 21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015" h="2196000">
                <a:moveTo>
                  <a:pt x="0" y="0"/>
                </a:moveTo>
                <a:lnTo>
                  <a:pt x="2791015" y="0"/>
                </a:lnTo>
                <a:lnTo>
                  <a:pt x="2791015" y="2196000"/>
                </a:lnTo>
                <a:lnTo>
                  <a:pt x="0" y="2196000"/>
                </a:lnTo>
                <a:lnTo>
                  <a:pt x="0" y="0"/>
                </a:lnTo>
                <a:close/>
              </a:path>
            </a:pathLst>
          </a:custGeom>
          <a:solidFill>
            <a:schemeClr val="bg2">
              <a:lumMod val="9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1" i="1" kern="1200" dirty="0"/>
              <a:t>B.1.</a:t>
            </a:r>
            <a:r>
              <a:rPr lang="en-US" sz="1600" b="0" i="1" kern="1200" dirty="0"/>
              <a:t> </a:t>
            </a:r>
            <a:r>
              <a:rPr lang="en-US" sz="1600" b="0" i="0" kern="1200" dirty="0"/>
              <a:t>Hodge decomposition</a:t>
            </a:r>
          </a:p>
          <a:p>
            <a:pPr marL="171450" lvl="1" indent="-171450" algn="l" defTabSz="711200">
              <a:lnSpc>
                <a:spcPct val="90000"/>
              </a:lnSpc>
              <a:spcBef>
                <a:spcPct val="0"/>
              </a:spcBef>
              <a:spcAft>
                <a:spcPct val="15000"/>
              </a:spcAft>
              <a:buFont typeface="Arial" panose="020B0604020202020204" pitchFamily="34" charset="0"/>
              <a:buChar char="•"/>
            </a:pPr>
            <a:r>
              <a:rPr lang="en-US" sz="1600" b="1" i="1" dirty="0"/>
              <a:t>B.2.</a:t>
            </a:r>
            <a:r>
              <a:rPr lang="en-US" sz="1600" dirty="0"/>
              <a:t> </a:t>
            </a:r>
            <a:r>
              <a:rPr lang="en-US" sz="1600" b="0" i="0" kern="1200" dirty="0"/>
              <a:t>de </a:t>
            </a:r>
            <a:r>
              <a:rPr lang="en-US" sz="1600" b="0" i="0" kern="1200" dirty="0" err="1"/>
              <a:t>Rham</a:t>
            </a:r>
            <a:r>
              <a:rPr lang="en-US" sz="1600" b="0" i="0" kern="1200" dirty="0"/>
              <a:t> complex</a:t>
            </a:r>
            <a:endParaRPr lang="en-US" sz="1600" kern="1200" dirty="0"/>
          </a:p>
        </p:txBody>
      </p:sp>
      <p:sp>
        <p:nvSpPr>
          <p:cNvPr id="27" name="Freeform: Shape 26">
            <a:extLst>
              <a:ext uri="{FF2B5EF4-FFF2-40B4-BE49-F238E27FC236}">
                <a16:creationId xmlns:a16="http://schemas.microsoft.com/office/drawing/2014/main" id="{6D91AA51-EDE3-46B0-B078-0204C198DAD3}"/>
              </a:ext>
            </a:extLst>
          </p:cNvPr>
          <p:cNvSpPr/>
          <p:nvPr/>
        </p:nvSpPr>
        <p:spPr>
          <a:xfrm>
            <a:off x="8030218" y="2080207"/>
            <a:ext cx="3842643" cy="511227"/>
          </a:xfrm>
          <a:custGeom>
            <a:avLst/>
            <a:gdLst>
              <a:gd name="connsiteX0" fmla="*/ 0 w 2791015"/>
              <a:gd name="connsiteY0" fmla="*/ 0 h 563238"/>
              <a:gd name="connsiteX1" fmla="*/ 2791015 w 2791015"/>
              <a:gd name="connsiteY1" fmla="*/ 0 h 563238"/>
              <a:gd name="connsiteX2" fmla="*/ 2791015 w 2791015"/>
              <a:gd name="connsiteY2" fmla="*/ 563238 h 563238"/>
              <a:gd name="connsiteX3" fmla="*/ 0 w 2791015"/>
              <a:gd name="connsiteY3" fmla="*/ 563238 h 563238"/>
              <a:gd name="connsiteX4" fmla="*/ 0 w 2791015"/>
              <a:gd name="connsiteY4" fmla="*/ 0 h 56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015" h="563238">
                <a:moveTo>
                  <a:pt x="0" y="0"/>
                </a:moveTo>
                <a:lnTo>
                  <a:pt x="2791015" y="0"/>
                </a:lnTo>
                <a:lnTo>
                  <a:pt x="2791015" y="563238"/>
                </a:lnTo>
                <a:lnTo>
                  <a:pt x="0" y="563238"/>
                </a:lnTo>
                <a:lnTo>
                  <a:pt x="0" y="0"/>
                </a:lnTo>
                <a:close/>
              </a:path>
            </a:pathLst>
          </a:custGeom>
          <a:solidFill>
            <a:schemeClr val="accent4">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i="1" kern="1200" dirty="0"/>
              <a:t>Theme C.</a:t>
            </a:r>
            <a:r>
              <a:rPr lang="en-US" sz="1600" b="1" i="0" kern="1200" dirty="0"/>
              <a:t> </a:t>
            </a:r>
            <a:r>
              <a:rPr lang="en-US" sz="1600" b="0" i="0" kern="1200" dirty="0"/>
              <a:t>Qualitative properties </a:t>
            </a:r>
            <a:endParaRPr lang="en-US" sz="1600" kern="1200" dirty="0"/>
          </a:p>
        </p:txBody>
      </p:sp>
      <p:sp>
        <p:nvSpPr>
          <p:cNvPr id="28" name="Freeform: Shape 27">
            <a:extLst>
              <a:ext uri="{FF2B5EF4-FFF2-40B4-BE49-F238E27FC236}">
                <a16:creationId xmlns:a16="http://schemas.microsoft.com/office/drawing/2014/main" id="{6D268279-0616-4905-99ED-375F9BA132B3}"/>
              </a:ext>
            </a:extLst>
          </p:cNvPr>
          <p:cNvSpPr/>
          <p:nvPr/>
        </p:nvSpPr>
        <p:spPr>
          <a:xfrm>
            <a:off x="8030218" y="2591437"/>
            <a:ext cx="3842643" cy="923986"/>
          </a:xfrm>
          <a:custGeom>
            <a:avLst/>
            <a:gdLst>
              <a:gd name="connsiteX0" fmla="*/ 0 w 2791015"/>
              <a:gd name="connsiteY0" fmla="*/ 0 h 2196000"/>
              <a:gd name="connsiteX1" fmla="*/ 2791015 w 2791015"/>
              <a:gd name="connsiteY1" fmla="*/ 0 h 2196000"/>
              <a:gd name="connsiteX2" fmla="*/ 2791015 w 2791015"/>
              <a:gd name="connsiteY2" fmla="*/ 2196000 h 2196000"/>
              <a:gd name="connsiteX3" fmla="*/ 0 w 2791015"/>
              <a:gd name="connsiteY3" fmla="*/ 2196000 h 2196000"/>
              <a:gd name="connsiteX4" fmla="*/ 0 w 2791015"/>
              <a:gd name="connsiteY4" fmla="*/ 0 h 21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015" h="2196000">
                <a:moveTo>
                  <a:pt x="0" y="0"/>
                </a:moveTo>
                <a:lnTo>
                  <a:pt x="2791015" y="0"/>
                </a:lnTo>
                <a:lnTo>
                  <a:pt x="2791015" y="2196000"/>
                </a:lnTo>
                <a:lnTo>
                  <a:pt x="0" y="2196000"/>
                </a:lnTo>
                <a:lnTo>
                  <a:pt x="0" y="0"/>
                </a:lnTo>
                <a:close/>
              </a:path>
            </a:pathLst>
          </a:custGeom>
          <a:solidFill>
            <a:schemeClr val="accent4">
              <a:lumMod val="20000"/>
              <a:lumOff val="8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i="1" kern="1200" dirty="0"/>
              <a:t>C.1.</a:t>
            </a:r>
            <a:r>
              <a:rPr lang="en-US" sz="1600" b="0" i="1" kern="1200" dirty="0"/>
              <a:t> </a:t>
            </a:r>
            <a:r>
              <a:rPr lang="en-US" sz="1600" b="0" i="0" kern="1200" dirty="0"/>
              <a:t>Bounds/positivity</a:t>
            </a:r>
            <a:endParaRPr lang="en-US" sz="1600" kern="1200" dirty="0"/>
          </a:p>
          <a:p>
            <a:pPr marL="171450" lvl="1" indent="-171450" algn="l" defTabSz="711200">
              <a:lnSpc>
                <a:spcPct val="90000"/>
              </a:lnSpc>
              <a:spcBef>
                <a:spcPct val="0"/>
              </a:spcBef>
              <a:spcAft>
                <a:spcPct val="15000"/>
              </a:spcAft>
              <a:buChar char="•"/>
            </a:pPr>
            <a:r>
              <a:rPr lang="en-US" sz="1600" b="1" i="1" kern="1200" dirty="0"/>
              <a:t>C.2</a:t>
            </a:r>
            <a:r>
              <a:rPr lang="en-US" sz="1600" b="1" i="0" kern="1200" dirty="0"/>
              <a:t>.</a:t>
            </a:r>
            <a:r>
              <a:rPr lang="en-US" sz="1600" b="0" i="0" kern="1200" dirty="0"/>
              <a:t> Monotonicity, max principle</a:t>
            </a:r>
            <a:endParaRPr lang="en-US" sz="1600" kern="1200" dirty="0"/>
          </a:p>
          <a:p>
            <a:pPr marL="171450" lvl="1" indent="-171450" algn="l" defTabSz="711200">
              <a:lnSpc>
                <a:spcPct val="90000"/>
              </a:lnSpc>
              <a:spcBef>
                <a:spcPct val="0"/>
              </a:spcBef>
              <a:spcAft>
                <a:spcPct val="15000"/>
              </a:spcAft>
              <a:buChar char="•"/>
            </a:pPr>
            <a:r>
              <a:rPr lang="en-US" sz="1600" b="1" i="1" kern="1200" dirty="0"/>
              <a:t>C.3. </a:t>
            </a:r>
            <a:r>
              <a:rPr lang="en-US" sz="1600" kern="1200" dirty="0"/>
              <a:t>Total Variation </a:t>
            </a:r>
            <a:r>
              <a:rPr lang="en-US" sz="1600" dirty="0"/>
              <a:t>D</a:t>
            </a:r>
            <a:r>
              <a:rPr lang="en-US" sz="1600" kern="1200" dirty="0"/>
              <a:t>iminishing (TVD)</a:t>
            </a:r>
          </a:p>
        </p:txBody>
      </p:sp>
      <p:sp>
        <p:nvSpPr>
          <p:cNvPr id="33" name="Rectangle: Rounded Corners 32">
            <a:extLst>
              <a:ext uri="{FF2B5EF4-FFF2-40B4-BE49-F238E27FC236}">
                <a16:creationId xmlns:a16="http://schemas.microsoft.com/office/drawing/2014/main" id="{D8E57645-92A1-41AF-B41F-A171F0766545}"/>
              </a:ext>
            </a:extLst>
          </p:cNvPr>
          <p:cNvSpPr/>
          <p:nvPr/>
        </p:nvSpPr>
        <p:spPr>
          <a:xfrm>
            <a:off x="379626" y="4750904"/>
            <a:ext cx="3349890" cy="839235"/>
          </a:xfrm>
          <a:prstGeom prst="roundRect">
            <a:avLst/>
          </a:prstGeom>
          <a:solidFill>
            <a:srgbClr val="FEFD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effectLst/>
                <a:latin typeface="-apple-system"/>
              </a:rPr>
              <a:t>Method (</a:t>
            </a:r>
            <a:r>
              <a:rPr lang="en-US" b="1" i="1" dirty="0" err="1">
                <a:solidFill>
                  <a:schemeClr val="tx1"/>
                </a:solidFill>
                <a:effectLst/>
                <a:latin typeface="-apple-system"/>
              </a:rPr>
              <a:t>i</a:t>
            </a:r>
            <a:r>
              <a:rPr lang="en-US" b="1" i="1" dirty="0">
                <a:solidFill>
                  <a:schemeClr val="tx1"/>
                </a:solidFill>
                <a:effectLst/>
                <a:latin typeface="-apple-system"/>
              </a:rPr>
              <a:t>)</a:t>
            </a:r>
            <a:r>
              <a:rPr lang="en-US" b="1" i="0" dirty="0">
                <a:solidFill>
                  <a:schemeClr val="tx1"/>
                </a:solidFill>
                <a:effectLst/>
                <a:latin typeface="-apple-system"/>
              </a:rPr>
              <a:t>.</a:t>
            </a:r>
            <a:r>
              <a:rPr lang="en-US" b="1" i="1" dirty="0">
                <a:solidFill>
                  <a:schemeClr val="tx1"/>
                </a:solidFill>
                <a:effectLst/>
                <a:latin typeface="-apple-system"/>
              </a:rPr>
              <a:t> </a:t>
            </a:r>
            <a:r>
              <a:rPr lang="en-US" b="0" i="0" dirty="0">
                <a:solidFill>
                  <a:schemeClr val="tx1"/>
                </a:solidFill>
                <a:effectLst/>
                <a:latin typeface="-apple-system"/>
              </a:rPr>
              <a:t>Structure-preserving Operator Inference (</a:t>
            </a:r>
            <a:r>
              <a:rPr lang="en-US" b="0" i="0" dirty="0" err="1">
                <a:solidFill>
                  <a:schemeClr val="tx1"/>
                </a:solidFill>
                <a:effectLst/>
                <a:latin typeface="-apple-system"/>
              </a:rPr>
              <a:t>OpInf</a:t>
            </a:r>
            <a:r>
              <a:rPr lang="en-US" b="0" i="0" dirty="0">
                <a:solidFill>
                  <a:schemeClr val="tx1"/>
                </a:solidFill>
                <a:effectLst/>
                <a:latin typeface="-apple-system"/>
              </a:rPr>
              <a:t>) learning methods</a:t>
            </a:r>
          </a:p>
        </p:txBody>
      </p:sp>
      <p:sp>
        <p:nvSpPr>
          <p:cNvPr id="34" name="Rectangle: Rounded Corners 33">
            <a:extLst>
              <a:ext uri="{FF2B5EF4-FFF2-40B4-BE49-F238E27FC236}">
                <a16:creationId xmlns:a16="http://schemas.microsoft.com/office/drawing/2014/main" id="{DAFD1BA5-4F72-4C76-9915-89FC0C075F01}"/>
              </a:ext>
            </a:extLst>
          </p:cNvPr>
          <p:cNvSpPr/>
          <p:nvPr/>
        </p:nvSpPr>
        <p:spPr>
          <a:xfrm>
            <a:off x="379626" y="5873393"/>
            <a:ext cx="3349890" cy="83923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effectLst/>
                <a:latin typeface="-apple-system"/>
              </a:rPr>
              <a:t>Method (ii)</a:t>
            </a:r>
            <a:r>
              <a:rPr lang="en-US" b="1" i="0" dirty="0">
                <a:solidFill>
                  <a:schemeClr val="tx1"/>
                </a:solidFill>
                <a:effectLst/>
                <a:latin typeface="-apple-system"/>
              </a:rPr>
              <a:t>.</a:t>
            </a:r>
            <a:r>
              <a:rPr lang="en-US" b="1" i="1" dirty="0">
                <a:solidFill>
                  <a:schemeClr val="tx1"/>
                </a:solidFill>
                <a:effectLst/>
                <a:latin typeface="-apple-system"/>
              </a:rPr>
              <a:t>  </a:t>
            </a:r>
            <a:r>
              <a:rPr lang="en-US" b="0" i="0" dirty="0">
                <a:solidFill>
                  <a:schemeClr val="tx1"/>
                </a:solidFill>
                <a:effectLst/>
                <a:latin typeface="-apple-system"/>
              </a:rPr>
              <a:t>Nonlinear manifold structure-preserving ROMs</a:t>
            </a:r>
          </a:p>
        </p:txBody>
      </p:sp>
      <p:sp>
        <p:nvSpPr>
          <p:cNvPr id="35" name="Rectangle: Rounded Corners 34">
            <a:extLst>
              <a:ext uri="{FF2B5EF4-FFF2-40B4-BE49-F238E27FC236}">
                <a16:creationId xmlns:a16="http://schemas.microsoft.com/office/drawing/2014/main" id="{80DDD722-5982-48A7-A114-C7EBEBAF1E9D}"/>
              </a:ext>
            </a:extLst>
          </p:cNvPr>
          <p:cNvSpPr/>
          <p:nvPr/>
        </p:nvSpPr>
        <p:spPr>
          <a:xfrm>
            <a:off x="4321098" y="4743202"/>
            <a:ext cx="3349890" cy="8392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effectLst/>
                <a:latin typeface="-apple-system"/>
              </a:rPr>
              <a:t>Method (iii).</a:t>
            </a:r>
            <a:r>
              <a:rPr lang="en-US" b="1" i="0" dirty="0">
                <a:solidFill>
                  <a:schemeClr val="tx1"/>
                </a:solidFill>
                <a:effectLst/>
                <a:latin typeface="-apple-system"/>
              </a:rPr>
              <a:t> </a:t>
            </a:r>
            <a:r>
              <a:rPr lang="en-US" b="0" i="0" dirty="0">
                <a:solidFill>
                  <a:schemeClr val="tx1"/>
                </a:solidFill>
                <a:effectLst/>
                <a:latin typeface="-apple-system"/>
              </a:rPr>
              <a:t>Structure-preserving hyper-reduction</a:t>
            </a:r>
          </a:p>
        </p:txBody>
      </p:sp>
      <p:sp>
        <p:nvSpPr>
          <p:cNvPr id="36" name="Rectangle: Rounded Corners 35">
            <a:extLst>
              <a:ext uri="{FF2B5EF4-FFF2-40B4-BE49-F238E27FC236}">
                <a16:creationId xmlns:a16="http://schemas.microsoft.com/office/drawing/2014/main" id="{A50714EB-46A5-46F2-B63C-381FB36B183C}"/>
              </a:ext>
            </a:extLst>
          </p:cNvPr>
          <p:cNvSpPr/>
          <p:nvPr/>
        </p:nvSpPr>
        <p:spPr>
          <a:xfrm>
            <a:off x="4323977" y="5907420"/>
            <a:ext cx="3347011" cy="83923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effectLst/>
                <a:latin typeface="-apple-system"/>
              </a:rPr>
              <a:t>Method (iv). </a:t>
            </a:r>
            <a:r>
              <a:rPr lang="en-US" b="0" i="0" dirty="0">
                <a:solidFill>
                  <a:schemeClr val="tx1"/>
                </a:solidFill>
                <a:effectLst/>
                <a:latin typeface="-apple-system"/>
              </a:rPr>
              <a:t>Conservation and energy-/entropy-stability</a:t>
            </a:r>
          </a:p>
        </p:txBody>
      </p:sp>
      <p:sp>
        <p:nvSpPr>
          <p:cNvPr id="39" name="Rectangle: Rounded Corners 38">
            <a:extLst>
              <a:ext uri="{FF2B5EF4-FFF2-40B4-BE49-F238E27FC236}">
                <a16:creationId xmlns:a16="http://schemas.microsoft.com/office/drawing/2014/main" id="{213B7D52-9428-4EE9-990B-F707F5373EC4}"/>
              </a:ext>
            </a:extLst>
          </p:cNvPr>
          <p:cNvSpPr/>
          <p:nvPr/>
        </p:nvSpPr>
        <p:spPr>
          <a:xfrm>
            <a:off x="8326150" y="4713630"/>
            <a:ext cx="3466856" cy="992240"/>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effectLst/>
                <a:latin typeface="-apple-system"/>
              </a:rPr>
              <a:t>Method (v). </a:t>
            </a:r>
            <a:r>
              <a:rPr lang="en-US" b="0" i="0" dirty="0">
                <a:solidFill>
                  <a:schemeClr val="tx1"/>
                </a:solidFill>
                <a:effectLst/>
                <a:latin typeface="-apple-system"/>
              </a:rPr>
              <a:t>Structure-preservation in multi-physics/multi-component ROMs</a:t>
            </a:r>
          </a:p>
        </p:txBody>
      </p:sp>
      <p:sp>
        <p:nvSpPr>
          <p:cNvPr id="40" name="Rectangle: Rounded Corners 39">
            <a:extLst>
              <a:ext uri="{FF2B5EF4-FFF2-40B4-BE49-F238E27FC236}">
                <a16:creationId xmlns:a16="http://schemas.microsoft.com/office/drawing/2014/main" id="{1B28361A-2A52-4E04-96BA-FF79345BA3B5}"/>
              </a:ext>
            </a:extLst>
          </p:cNvPr>
          <p:cNvSpPr/>
          <p:nvPr/>
        </p:nvSpPr>
        <p:spPr>
          <a:xfrm>
            <a:off x="8386072" y="5897770"/>
            <a:ext cx="3347011" cy="83923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effectLst/>
                <a:latin typeface="-apple-system"/>
              </a:rPr>
              <a:t>Method (vi). </a:t>
            </a:r>
            <a:r>
              <a:rPr lang="en-US" b="0" i="0" dirty="0">
                <a:solidFill>
                  <a:schemeClr val="tx1"/>
                </a:solidFill>
                <a:effectLst/>
                <a:latin typeface="-apple-system"/>
              </a:rPr>
              <a:t>Optimization-based methods</a:t>
            </a:r>
          </a:p>
        </p:txBody>
      </p:sp>
      <p:cxnSp>
        <p:nvCxnSpPr>
          <p:cNvPr id="42" name="Straight Connector 41">
            <a:extLst>
              <a:ext uri="{FF2B5EF4-FFF2-40B4-BE49-F238E27FC236}">
                <a16:creationId xmlns:a16="http://schemas.microsoft.com/office/drawing/2014/main" id="{934B7F95-4D4C-4CFF-B3D8-69B8ED4D76B5}"/>
              </a:ext>
            </a:extLst>
          </p:cNvPr>
          <p:cNvCxnSpPr/>
          <p:nvPr/>
        </p:nvCxnSpPr>
        <p:spPr>
          <a:xfrm>
            <a:off x="-509634" y="4039924"/>
            <a:ext cx="144557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01ED1E9-AE05-49E2-B82A-ECD90CBE9AE2}"/>
              </a:ext>
            </a:extLst>
          </p:cNvPr>
          <p:cNvSpPr txBox="1"/>
          <p:nvPr/>
        </p:nvSpPr>
        <p:spPr>
          <a:xfrm>
            <a:off x="156840" y="926780"/>
            <a:ext cx="11807909" cy="923330"/>
          </a:xfrm>
          <a:prstGeom prst="rect">
            <a:avLst/>
          </a:prstGeom>
          <a:noFill/>
          <a:ln w="28575">
            <a:solidFill>
              <a:srgbClr val="0070C0"/>
            </a:solidFill>
          </a:ln>
        </p:spPr>
        <p:txBody>
          <a:bodyPr wrap="square" rtlCol="0">
            <a:spAutoFit/>
          </a:bodyPr>
          <a:lstStyle/>
          <a:p>
            <a:pPr algn="ctr"/>
            <a:r>
              <a:rPr lang="en-US" dirty="0"/>
              <a:t>We have identified </a:t>
            </a:r>
            <a:r>
              <a:rPr lang="en-US" b="1" dirty="0">
                <a:solidFill>
                  <a:srgbClr val="0070C0"/>
                </a:solidFill>
              </a:rPr>
              <a:t>three research themes</a:t>
            </a:r>
            <a:r>
              <a:rPr lang="en-US" dirty="0"/>
              <a:t>, informed by many years of research in discretization and geometric methods communities.  </a:t>
            </a:r>
            <a:r>
              <a:rPr lang="en-US" b="1" dirty="0">
                <a:solidFill>
                  <a:srgbClr val="0070C0"/>
                </a:solidFill>
              </a:rPr>
              <a:t>Structure preservation</a:t>
            </a:r>
            <a:r>
              <a:rPr lang="en-US" dirty="0">
                <a:solidFill>
                  <a:srgbClr val="0070C0"/>
                </a:solidFill>
              </a:rPr>
              <a:t> </a:t>
            </a:r>
            <a:r>
              <a:rPr lang="en-US" dirty="0"/>
              <a:t>related </a:t>
            </a:r>
            <a:r>
              <a:rPr lang="en-US" b="1" dirty="0">
                <a:solidFill>
                  <a:srgbClr val="0070C0"/>
                </a:solidFill>
              </a:rPr>
              <a:t>to one or more of these themes </a:t>
            </a:r>
            <a:r>
              <a:rPr lang="en-US" dirty="0"/>
              <a:t>is a </a:t>
            </a:r>
            <a:r>
              <a:rPr lang="en-US" b="1" dirty="0">
                <a:solidFill>
                  <a:srgbClr val="0070C0"/>
                </a:solidFill>
              </a:rPr>
              <a:t>prerequisite</a:t>
            </a:r>
            <a:r>
              <a:rPr lang="en-US" dirty="0"/>
              <a:t> for the </a:t>
            </a:r>
            <a:r>
              <a:rPr lang="en-US" b="1" dirty="0">
                <a:solidFill>
                  <a:srgbClr val="0070C0"/>
                </a:solidFill>
              </a:rPr>
              <a:t>stable</a:t>
            </a:r>
            <a:r>
              <a:rPr lang="en-US" dirty="0"/>
              <a:t>, </a:t>
            </a:r>
            <a:r>
              <a:rPr lang="en-US" b="1" dirty="0">
                <a:solidFill>
                  <a:srgbClr val="0070C0"/>
                </a:solidFill>
              </a:rPr>
              <a:t>accurate</a:t>
            </a:r>
            <a:r>
              <a:rPr lang="en-US" dirty="0"/>
              <a:t> and </a:t>
            </a:r>
            <a:r>
              <a:rPr lang="en-US" b="1" dirty="0">
                <a:solidFill>
                  <a:srgbClr val="0070C0"/>
                </a:solidFill>
              </a:rPr>
              <a:t>physically-consistent</a:t>
            </a:r>
            <a:r>
              <a:rPr lang="en-US" dirty="0"/>
              <a:t> solution of PDEs underpinning the </a:t>
            </a:r>
            <a:r>
              <a:rPr lang="en-US" b="1" dirty="0">
                <a:solidFill>
                  <a:srgbClr val="0070C0"/>
                </a:solidFill>
              </a:rPr>
              <a:t>M2dt exemplars</a:t>
            </a:r>
            <a:r>
              <a:rPr lang="en-US" dirty="0"/>
              <a:t>.</a:t>
            </a:r>
          </a:p>
        </p:txBody>
      </p:sp>
      <p:sp>
        <p:nvSpPr>
          <p:cNvPr id="3" name="TextBox 2">
            <a:extLst>
              <a:ext uri="{FF2B5EF4-FFF2-40B4-BE49-F238E27FC236}">
                <a16:creationId xmlns:a16="http://schemas.microsoft.com/office/drawing/2014/main" id="{6CB595EA-AC23-4831-83EC-2CDC40602D79}"/>
              </a:ext>
            </a:extLst>
          </p:cNvPr>
          <p:cNvSpPr txBox="1"/>
          <p:nvPr/>
        </p:nvSpPr>
        <p:spPr>
          <a:xfrm>
            <a:off x="-69011" y="3585805"/>
            <a:ext cx="12278264" cy="338554"/>
          </a:xfrm>
          <a:prstGeom prst="rect">
            <a:avLst/>
          </a:prstGeom>
          <a:noFill/>
        </p:spPr>
        <p:txBody>
          <a:bodyPr wrap="square" rtlCol="0">
            <a:spAutoFit/>
          </a:bodyPr>
          <a:lstStyle/>
          <a:p>
            <a:pPr algn="ctr"/>
            <a:r>
              <a:rPr lang="en-US" sz="1600" i="1" dirty="0"/>
              <a:t>Themes are crucial to </a:t>
            </a:r>
            <a:r>
              <a:rPr lang="en-US" sz="1600" b="1" i="1" dirty="0"/>
              <a:t>many applications</a:t>
            </a:r>
            <a:r>
              <a:rPr lang="en-US" sz="1600" i="1" dirty="0"/>
              <a:t>, including </a:t>
            </a:r>
            <a:r>
              <a:rPr lang="en-US" sz="1600" b="1" i="1" dirty="0"/>
              <a:t>solid mechanics/material design </a:t>
            </a:r>
            <a:r>
              <a:rPr lang="en-US" sz="1600" i="1" dirty="0"/>
              <a:t>(</a:t>
            </a:r>
            <a:r>
              <a:rPr lang="en-US" sz="1600" b="1" i="1" dirty="0"/>
              <a:t>Testbed 1</a:t>
            </a:r>
            <a:r>
              <a:rPr lang="en-US" sz="1600" i="1" dirty="0"/>
              <a:t>) &amp; </a:t>
            </a:r>
            <a:r>
              <a:rPr lang="en-US" sz="1600" b="1" i="1" dirty="0"/>
              <a:t>ice/ocean flow </a:t>
            </a:r>
            <a:r>
              <a:rPr lang="en-US" sz="1600" i="1" dirty="0"/>
              <a:t>(</a:t>
            </a:r>
            <a:r>
              <a:rPr lang="en-US" sz="1600" b="1" i="1" dirty="0"/>
              <a:t>Testbed 2</a:t>
            </a:r>
            <a:r>
              <a:rPr lang="en-US" sz="1600" i="1" dirty="0"/>
              <a:t>).</a:t>
            </a:r>
          </a:p>
        </p:txBody>
      </p:sp>
      <p:sp>
        <p:nvSpPr>
          <p:cNvPr id="21" name="TextBox 20">
            <a:extLst>
              <a:ext uri="{FF2B5EF4-FFF2-40B4-BE49-F238E27FC236}">
                <a16:creationId xmlns:a16="http://schemas.microsoft.com/office/drawing/2014/main" id="{A1CB6B39-DA79-4A89-A7BD-F81026655F7E}"/>
              </a:ext>
            </a:extLst>
          </p:cNvPr>
          <p:cNvSpPr txBox="1"/>
          <p:nvPr/>
        </p:nvSpPr>
        <p:spPr>
          <a:xfrm>
            <a:off x="441218" y="4188151"/>
            <a:ext cx="11500707" cy="369332"/>
          </a:xfrm>
          <a:prstGeom prst="rect">
            <a:avLst/>
          </a:prstGeom>
          <a:noFill/>
          <a:ln w="28575">
            <a:noFill/>
          </a:ln>
        </p:spPr>
        <p:txBody>
          <a:bodyPr wrap="square" rtlCol="0">
            <a:spAutoFit/>
          </a:bodyPr>
          <a:lstStyle/>
          <a:p>
            <a:pPr algn="ctr"/>
            <a:r>
              <a:rPr lang="en-US" dirty="0"/>
              <a:t>The above three </a:t>
            </a:r>
            <a:r>
              <a:rPr lang="en-US" b="1" dirty="0">
                <a:solidFill>
                  <a:srgbClr val="0070C0"/>
                </a:solidFill>
              </a:rPr>
              <a:t>research themes </a:t>
            </a:r>
            <a:r>
              <a:rPr lang="en-US" dirty="0"/>
              <a:t>will be pursued using the following </a:t>
            </a:r>
            <a:r>
              <a:rPr lang="en-US" b="1" dirty="0">
                <a:solidFill>
                  <a:srgbClr val="0070C0"/>
                </a:solidFill>
              </a:rPr>
              <a:t>methods</a:t>
            </a:r>
            <a:r>
              <a:rPr lang="en-US" dirty="0"/>
              <a:t> and their </a:t>
            </a:r>
            <a:r>
              <a:rPr lang="en-US" b="1" dirty="0">
                <a:solidFill>
                  <a:srgbClr val="0070C0"/>
                </a:solidFill>
              </a:rPr>
              <a:t>combination</a:t>
            </a:r>
            <a:r>
              <a:rPr lang="en-US" dirty="0"/>
              <a:t>:</a:t>
            </a:r>
          </a:p>
        </p:txBody>
      </p:sp>
      <p:sp>
        <p:nvSpPr>
          <p:cNvPr id="6" name="Rectangle 5">
            <a:extLst>
              <a:ext uri="{FF2B5EF4-FFF2-40B4-BE49-F238E27FC236}">
                <a16:creationId xmlns:a16="http://schemas.microsoft.com/office/drawing/2014/main" id="{3CE7850B-4520-EB9F-262A-09BE588A5B40}"/>
              </a:ext>
            </a:extLst>
          </p:cNvPr>
          <p:cNvSpPr/>
          <p:nvPr/>
        </p:nvSpPr>
        <p:spPr>
          <a:xfrm>
            <a:off x="4627870" y="1894512"/>
            <a:ext cx="7336879" cy="1691293"/>
          </a:xfrm>
          <a:prstGeom prst="rect">
            <a:avLst/>
          </a:prstGeom>
          <a:solidFill>
            <a:schemeClr val="bg1">
              <a:alpha val="88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FD7D18-B8F7-FF2D-FFD7-0703B235E4AE}"/>
              </a:ext>
            </a:extLst>
          </p:cNvPr>
          <p:cNvSpPr/>
          <p:nvPr/>
        </p:nvSpPr>
        <p:spPr>
          <a:xfrm>
            <a:off x="4229937" y="4601717"/>
            <a:ext cx="7711988" cy="2256283"/>
          </a:xfrm>
          <a:prstGeom prst="rect">
            <a:avLst/>
          </a:prstGeom>
          <a:solidFill>
            <a:schemeClr val="bg1">
              <a:alpha val="88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5F38A9-95BE-2F37-FCB4-2C5652456C5D}"/>
              </a:ext>
            </a:extLst>
          </p:cNvPr>
          <p:cNvSpPr/>
          <p:nvPr/>
        </p:nvSpPr>
        <p:spPr>
          <a:xfrm>
            <a:off x="156840" y="5705870"/>
            <a:ext cx="4018218" cy="1040785"/>
          </a:xfrm>
          <a:prstGeom prst="rect">
            <a:avLst/>
          </a:prstGeom>
          <a:solidFill>
            <a:schemeClr val="bg1">
              <a:alpha val="88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FD899B-A16D-DF18-22E9-D4767F3E453E}"/>
              </a:ext>
            </a:extLst>
          </p:cNvPr>
          <p:cNvSpPr/>
          <p:nvPr/>
        </p:nvSpPr>
        <p:spPr>
          <a:xfrm>
            <a:off x="750497" y="4127630"/>
            <a:ext cx="10982585" cy="452546"/>
          </a:xfrm>
          <a:prstGeom prst="rect">
            <a:avLst/>
          </a:prstGeom>
          <a:solidFill>
            <a:schemeClr val="bg1">
              <a:alpha val="88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2588DFB-97F9-47D0-E4B6-447CAF5F5D5B}"/>
              </a:ext>
            </a:extLst>
          </p:cNvPr>
          <p:cNvSpPr txBox="1"/>
          <p:nvPr/>
        </p:nvSpPr>
        <p:spPr>
          <a:xfrm>
            <a:off x="6475957" y="4246432"/>
            <a:ext cx="3573480" cy="461665"/>
          </a:xfrm>
          <a:prstGeom prst="rect">
            <a:avLst/>
          </a:prstGeom>
          <a:noFill/>
        </p:spPr>
        <p:txBody>
          <a:bodyPr wrap="square" rtlCol="0">
            <a:spAutoFit/>
          </a:bodyPr>
          <a:lstStyle/>
          <a:p>
            <a:r>
              <a:rPr lang="en-US" sz="2400" b="1" i="1" dirty="0">
                <a:solidFill>
                  <a:srgbClr val="0070C0"/>
                </a:solidFill>
              </a:rPr>
              <a:t>Deep dive in this talk</a:t>
            </a:r>
          </a:p>
        </p:txBody>
      </p:sp>
      <p:cxnSp>
        <p:nvCxnSpPr>
          <p:cNvPr id="16" name="Straight Connector 15">
            <a:extLst>
              <a:ext uri="{FF2B5EF4-FFF2-40B4-BE49-F238E27FC236}">
                <a16:creationId xmlns:a16="http://schemas.microsoft.com/office/drawing/2014/main" id="{4C032113-2619-034C-FA8F-83A4141B2426}"/>
              </a:ext>
            </a:extLst>
          </p:cNvPr>
          <p:cNvCxnSpPr>
            <a:cxnSpLocks/>
          </p:cNvCxnSpPr>
          <p:nvPr/>
        </p:nvCxnSpPr>
        <p:spPr>
          <a:xfrm flipH="1" flipV="1">
            <a:off x="4323977" y="2897204"/>
            <a:ext cx="2721716" cy="134922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8D4EFC-8DE2-6022-B65E-3A02F8D2BB44}"/>
              </a:ext>
            </a:extLst>
          </p:cNvPr>
          <p:cNvCxnSpPr>
            <a:cxnSpLocks/>
          </p:cNvCxnSpPr>
          <p:nvPr/>
        </p:nvCxnSpPr>
        <p:spPr>
          <a:xfrm flipH="1">
            <a:off x="3729516" y="4713630"/>
            <a:ext cx="2746441" cy="80315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8FCC2B6-6D9B-96C3-B2F6-27098D389D0E}"/>
              </a:ext>
            </a:extLst>
          </p:cNvPr>
          <p:cNvSpPr/>
          <p:nvPr/>
        </p:nvSpPr>
        <p:spPr>
          <a:xfrm>
            <a:off x="41944" y="2969464"/>
            <a:ext cx="4424138" cy="563238"/>
          </a:xfrm>
          <a:prstGeom prst="rect">
            <a:avLst/>
          </a:prstGeom>
          <a:solidFill>
            <a:schemeClr val="bg1">
              <a:alpha val="88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C2F2B73-6432-17DC-3DBE-FA45004E851C}"/>
              </a:ext>
            </a:extLst>
          </p:cNvPr>
          <p:cNvSpPr txBox="1"/>
          <p:nvPr/>
        </p:nvSpPr>
        <p:spPr>
          <a:xfrm>
            <a:off x="6096000" y="4820010"/>
            <a:ext cx="4476170" cy="646331"/>
          </a:xfrm>
          <a:prstGeom prst="rect">
            <a:avLst/>
          </a:prstGeom>
          <a:noFill/>
        </p:spPr>
        <p:txBody>
          <a:bodyPr wrap="square" rtlCol="0">
            <a:spAutoFit/>
          </a:bodyPr>
          <a:lstStyle/>
          <a:p>
            <a:pPr algn="ctr"/>
            <a:r>
              <a:rPr lang="en-US" i="1" dirty="0">
                <a:solidFill>
                  <a:srgbClr val="0070C0"/>
                </a:solidFill>
              </a:rPr>
              <a:t>(for discussion of other themes/methods, see next talk by Pavel)</a:t>
            </a:r>
          </a:p>
        </p:txBody>
      </p:sp>
    </p:spTree>
    <p:extLst>
      <p:ext uri="{BB962C8B-B14F-4D97-AF65-F5344CB8AC3E}">
        <p14:creationId xmlns:p14="http://schemas.microsoft.com/office/powerpoint/2010/main" val="338491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dirty="0"/>
              <a:t>Hamiltonian Operator Inference (H-</a:t>
            </a:r>
            <a:r>
              <a:rPr lang="en-US" dirty="0" err="1"/>
              <a:t>OpInf</a:t>
            </a:r>
            <a:r>
              <a:rPr lang="en-US" dirty="0"/>
              <a:t>)</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24</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E898FA5-F403-4C15-AA2E-2DDD02564D4D}"/>
                  </a:ext>
                </a:extLst>
              </p:cNvPr>
              <p:cNvSpPr txBox="1"/>
              <p:nvPr/>
            </p:nvSpPr>
            <p:spPr>
              <a:xfrm>
                <a:off x="228601" y="981564"/>
                <a:ext cx="5867399" cy="1549335"/>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Hamiltonian systems </a:t>
                </a:r>
                <a14:m>
                  <m:oMath xmlns:m="http://schemas.openxmlformats.org/officeDocument/2006/math">
                    <m:acc>
                      <m:accPr>
                        <m:chr m:val="̇"/>
                        <m:ctrlPr>
                          <a:rPr lang="en-US" sz="2000" b="0"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𝒙</m:t>
                        </m:r>
                      </m:e>
                    </m:acc>
                    <m:r>
                      <a:rPr lang="en-US" sz="2000" b="0" i="1" dirty="0" smtClean="0">
                        <a:latin typeface="Cambria Math" panose="02040503050406030204" pitchFamily="18" charset="0"/>
                        <a:cs typeface="Times New Roman" panose="02020603050405020304" pitchFamily="18" charset="0"/>
                      </a:rPr>
                      <m:t>=</m:t>
                    </m:r>
                    <m:d>
                      <m:dPr>
                        <m:begChr m:val="{"/>
                        <m:endChr m:val="}"/>
                        <m:ctrlPr>
                          <a:rPr lang="en-US" sz="2000" b="0" i="1" dirty="0" smtClean="0">
                            <a:latin typeface="Cambria Math" panose="02040503050406030204" pitchFamily="18" charset="0"/>
                            <a:cs typeface="Times New Roman" panose="02020603050405020304" pitchFamily="18" charset="0"/>
                          </a:rPr>
                        </m:ctrlPr>
                      </m:dPr>
                      <m:e>
                        <m:r>
                          <a:rPr lang="en-US" sz="2000" b="1" i="1" dirty="0" smtClean="0">
                            <a:latin typeface="Cambria Math" panose="02040503050406030204" pitchFamily="18" charset="0"/>
                            <a:cs typeface="Times New Roman" panose="02020603050405020304" pitchFamily="18" charset="0"/>
                          </a:rPr>
                          <m:t>𝒙</m:t>
                        </m:r>
                        <m:r>
                          <a:rPr lang="en-US" sz="2000" b="0" i="1" dirty="0" smtClean="0">
                            <a:latin typeface="Cambria Math" panose="02040503050406030204" pitchFamily="18" charset="0"/>
                            <a:cs typeface="Times New Roman" panose="02020603050405020304" pitchFamily="18" charset="0"/>
                          </a:rPr>
                          <m:t>, </m:t>
                        </m:r>
                        <m:r>
                          <a:rPr lang="en-US" sz="2000" b="0" i="1" dirty="0" smtClean="0">
                            <a:latin typeface="Cambria Math" panose="02040503050406030204" pitchFamily="18" charset="0"/>
                            <a:cs typeface="Times New Roman" panose="02020603050405020304" pitchFamily="18" charset="0"/>
                          </a:rPr>
                          <m:t>𝐻</m:t>
                        </m:r>
                        <m:r>
                          <a:rPr lang="en-US" sz="2000" b="0" i="1" dirty="0" smtClean="0">
                            <a:latin typeface="Cambria Math" panose="02040503050406030204" pitchFamily="18" charset="0"/>
                            <a:cs typeface="Times New Roman" panose="02020603050405020304" pitchFamily="18" charset="0"/>
                          </a:rPr>
                          <m:t>(</m:t>
                        </m:r>
                        <m:r>
                          <a:rPr lang="en-US" sz="2000" b="1" i="1" dirty="0" smtClean="0">
                            <a:latin typeface="Cambria Math" panose="02040503050406030204" pitchFamily="18" charset="0"/>
                            <a:cs typeface="Times New Roman" panose="02020603050405020304" pitchFamily="18" charset="0"/>
                          </a:rPr>
                          <m:t>𝒙</m:t>
                        </m:r>
                        <m:r>
                          <a:rPr lang="en-US" sz="2000" b="0" i="1" dirty="0" smtClean="0">
                            <a:latin typeface="Cambria Math" panose="02040503050406030204" pitchFamily="18" charset="0"/>
                            <a:cs typeface="Times New Roman" panose="02020603050405020304" pitchFamily="18" charset="0"/>
                          </a:rPr>
                          <m:t>)</m:t>
                        </m:r>
                      </m:e>
                    </m:d>
                    <m:r>
                      <a:rPr lang="en-US" sz="2000" b="0" i="1" dirty="0" smtClean="0">
                        <a:latin typeface="Cambria Math" panose="02040503050406030204" pitchFamily="18" charset="0"/>
                        <a:cs typeface="Times New Roman" panose="02020603050405020304" pitchFamily="18" charset="0"/>
                      </a:rPr>
                      <m:t>=</m:t>
                    </m:r>
                    <m:r>
                      <a:rPr lang="en-US" sz="2000" b="1" i="1" dirty="0" smtClean="0">
                        <a:latin typeface="Cambria Math" panose="02040503050406030204" pitchFamily="18" charset="0"/>
                        <a:cs typeface="Times New Roman" panose="02020603050405020304" pitchFamily="18" charset="0"/>
                      </a:rPr>
                      <m:t>𝑳</m:t>
                    </m:r>
                    <m:r>
                      <a:rPr lang="en-US" sz="2000" b="0" i="0" dirty="0" smtClean="0">
                        <a:latin typeface="Cambria Math" panose="02040503050406030204" pitchFamily="18" charset="0"/>
                        <a:cs typeface="Times New Roman" panose="02020603050405020304" pitchFamily="18" charset="0"/>
                      </a:rPr>
                      <m:t>(</m:t>
                    </m:r>
                    <m:r>
                      <a:rPr lang="en-US" sz="2000" b="1" i="0" dirty="0" smtClean="0">
                        <a:latin typeface="Cambria Math" panose="02040503050406030204" pitchFamily="18" charset="0"/>
                        <a:cs typeface="Times New Roman" panose="02020603050405020304" pitchFamily="18" charset="0"/>
                      </a:rPr>
                      <m:t>𝐱</m:t>
                    </m:r>
                    <m:r>
                      <a:rPr lang="en-US" sz="2000" b="0" i="0" dirty="0" smtClean="0">
                        <a:latin typeface="Cambria Math" panose="02040503050406030204" pitchFamily="18" charset="0"/>
                        <a:cs typeface="Times New Roman" panose="02020603050405020304" pitchFamily="18" charset="0"/>
                      </a:rPr>
                      <m:t>)</m:t>
                    </m:r>
                    <m:r>
                      <m:rPr>
                        <m:sty m:val="p"/>
                      </m:rPr>
                      <a:rPr lang="en-US" sz="2000" b="0" i="0" dirty="0" smtClean="0">
                        <a:latin typeface="Cambria Math" panose="02040503050406030204" pitchFamily="18" charset="0"/>
                        <a:cs typeface="Times New Roman" panose="02020603050405020304" pitchFamily="18" charset="0"/>
                      </a:rPr>
                      <m:t>∇H</m:t>
                    </m:r>
                    <m:r>
                      <a:rPr lang="en-US" sz="2000" b="0" i="0" dirty="0" smtClean="0">
                        <a:latin typeface="Cambria Math" panose="02040503050406030204" pitchFamily="18" charset="0"/>
                        <a:cs typeface="Times New Roman" panose="02020603050405020304" pitchFamily="18" charset="0"/>
                      </a:rPr>
                      <m:t>(</m:t>
                    </m:r>
                    <m:r>
                      <a:rPr lang="en-US" sz="2000" b="1" i="0" dirty="0" smtClean="0">
                        <a:latin typeface="Cambria Math" panose="02040503050406030204" pitchFamily="18" charset="0"/>
                        <a:cs typeface="Times New Roman" panose="02020603050405020304" pitchFamily="18" charset="0"/>
                      </a:rPr>
                      <m:t>𝐱</m:t>
                    </m:r>
                    <m:r>
                      <a:rPr lang="en-US" sz="2000" b="0" i="0" dirty="0" smtClean="0">
                        <a:latin typeface="Cambria Math" panose="02040503050406030204" pitchFamily="18" charset="0"/>
                        <a:cs typeface="Times New Roman" panose="02020603050405020304" pitchFamily="18" charset="0"/>
                      </a:rPr>
                      <m:t>)</m:t>
                    </m:r>
                  </m:oMath>
                </a14:m>
                <a:r>
                  <a:rPr lang="en-US" sz="2000" dirty="0">
                    <a:ea typeface="Calibri" panose="020F0502020204030204" pitchFamily="34" charset="0"/>
                    <a:cs typeface="Times New Roman" panose="02020603050405020304" pitchFamily="18" charset="0"/>
                  </a:rPr>
                  <a:t> are archetypically </a:t>
                </a:r>
                <a:r>
                  <a:rPr lang="en-US" sz="2000" dirty="0">
                    <a:solidFill>
                      <a:schemeClr val="accent6"/>
                    </a:solidFill>
                    <a:ea typeface="Calibri" panose="020F0502020204030204" pitchFamily="34" charset="0"/>
                    <a:cs typeface="Times New Roman" panose="02020603050405020304" pitchFamily="18" charset="0"/>
                  </a:rPr>
                  <a:t>conservative.</a:t>
                </a:r>
                <a:br>
                  <a:rPr lang="en-US" sz="2000" dirty="0">
                    <a:solidFill>
                      <a:schemeClr val="accent6"/>
                    </a:solidFill>
                    <a:ea typeface="Calibri" panose="020F0502020204030204" pitchFamily="34" charset="0"/>
                    <a:cs typeface="Times New Roman" panose="02020603050405020304" pitchFamily="18" charset="0"/>
                  </a:rPr>
                </a:br>
                <a:endParaRPr lang="en-US" sz="400" dirty="0">
                  <a:solidFill>
                    <a:schemeClr val="accent6"/>
                  </a:solidFill>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solidFill>
                      <a:schemeClr val="tx1"/>
                    </a:solidFill>
                    <a:ea typeface="Calibri" panose="020F0502020204030204" pitchFamily="34" charset="0"/>
                    <a:cs typeface="Times New Roman" panose="02020603050405020304" pitchFamily="18" charset="0"/>
                  </a:rPr>
                  <a:t>Governed by scalar potential </a:t>
                </a:r>
                <a14:m>
                  <m:oMath xmlns:m="http://schemas.openxmlformats.org/officeDocument/2006/math">
                    <m:r>
                      <a:rPr lang="en-US" sz="20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𝐻</m:t>
                    </m:r>
                  </m:oMath>
                </a14:m>
                <a:r>
                  <a:rPr lang="en-US" sz="2000" dirty="0">
                    <a:solidFill>
                      <a:schemeClr val="tx1"/>
                    </a:solidFill>
                    <a:ea typeface="Calibri" panose="020F0502020204030204" pitchFamily="34" charset="0"/>
                    <a:cs typeface="Times New Roman" panose="02020603050405020304" pitchFamily="18" charset="0"/>
                  </a:rPr>
                  <a:t> and skew-symmetric matrix operator </a:t>
                </a:r>
                <a14:m>
                  <m:oMath xmlns:m="http://schemas.openxmlformats.org/officeDocument/2006/math">
                    <m:r>
                      <a:rPr lang="en-US" sz="20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𝑳</m:t>
                    </m:r>
                  </m:oMath>
                </a14:m>
                <a:r>
                  <a:rPr lang="en-US" sz="2000" b="1" dirty="0">
                    <a:solidFill>
                      <a:schemeClr val="tx1"/>
                    </a:solidFill>
                    <a:ea typeface="Calibri" panose="020F0502020204030204" pitchFamily="34"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9E898FA5-F403-4C15-AA2E-2DDD02564D4D}"/>
                  </a:ext>
                </a:extLst>
              </p:cNvPr>
              <p:cNvSpPr txBox="1">
                <a:spLocks noRot="1" noChangeAspect="1" noMove="1" noResize="1" noEditPoints="1" noAdjustHandles="1" noChangeArrowheads="1" noChangeShapeType="1" noTextEdit="1"/>
              </p:cNvSpPr>
              <p:nvPr/>
            </p:nvSpPr>
            <p:spPr>
              <a:xfrm>
                <a:off x="228601" y="981564"/>
                <a:ext cx="5867399" cy="1549335"/>
              </a:xfrm>
              <a:prstGeom prst="rect">
                <a:avLst/>
              </a:prstGeom>
              <a:blipFill>
                <a:blip r:embed="rId3"/>
                <a:stretch>
                  <a:fillRect l="-936" t="-1181" b="-5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C265339-7FAC-8051-EC52-324C06F1DDBA}"/>
                  </a:ext>
                </a:extLst>
              </p:cNvPr>
              <p:cNvSpPr txBox="1"/>
              <p:nvPr/>
            </p:nvSpPr>
            <p:spPr>
              <a:xfrm>
                <a:off x="263021" y="2617624"/>
                <a:ext cx="5956861" cy="1622752"/>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14:m>
                  <m:oMath xmlns:m="http://schemas.openxmlformats.org/officeDocument/2006/math">
                    <m:r>
                      <a:rPr lang="en-US" sz="20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𝑳</m:t>
                    </m:r>
                  </m:oMath>
                </a14:m>
                <a:r>
                  <a:rPr lang="en-US" sz="2000" dirty="0">
                    <a:solidFill>
                      <a:schemeClr val="tx1"/>
                    </a:solidFill>
                    <a:ea typeface="Calibri" panose="020F0502020204030204" pitchFamily="34" charset="0"/>
                    <a:cs typeface="Times New Roman" panose="02020603050405020304" pitchFamily="18" charset="0"/>
                  </a:rPr>
                  <a:t> defines (potentially degenerate) </a:t>
                </a:r>
                <a:r>
                  <a:rPr lang="en-US" sz="2000" dirty="0">
                    <a:solidFill>
                      <a:schemeClr val="accent6"/>
                    </a:solidFill>
                    <a:ea typeface="Calibri" panose="020F0502020204030204" pitchFamily="34" charset="0"/>
                    <a:cs typeface="Times New Roman" panose="02020603050405020304" pitchFamily="18" charset="0"/>
                  </a:rPr>
                  <a:t>Poisson bracket</a:t>
                </a:r>
                <a:r>
                  <a:rPr lang="en-US" sz="2000" dirty="0">
                    <a:solidFill>
                      <a:schemeClr val="tx1"/>
                    </a:solidFill>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2000" i="1" dirty="0">
                            <a:solidFill>
                              <a:schemeClr val="tx1"/>
                            </a:solidFill>
                            <a:latin typeface="Cambria Math" panose="02040503050406030204" pitchFamily="18" charset="0"/>
                            <a:cs typeface="Times New Roman" panose="02020603050405020304" pitchFamily="18" charset="0"/>
                          </a:rPr>
                        </m:ctrlPr>
                      </m:dPr>
                      <m:e>
                        <m:r>
                          <a:rPr lang="en-US" sz="2000" b="0" i="1" dirty="0" smtClean="0">
                            <a:solidFill>
                              <a:schemeClr val="tx1"/>
                            </a:solidFill>
                            <a:latin typeface="Cambria Math" panose="02040503050406030204" pitchFamily="18" charset="0"/>
                            <a:cs typeface="Times New Roman" panose="02020603050405020304" pitchFamily="18" charset="0"/>
                          </a:rPr>
                          <m:t>𝐹</m:t>
                        </m:r>
                        <m:r>
                          <a:rPr lang="en-US" sz="2000" b="0" i="1" dirty="0" smtClean="0">
                            <a:solidFill>
                              <a:schemeClr val="tx1"/>
                            </a:solidFill>
                            <a:latin typeface="Cambria Math" panose="02040503050406030204" pitchFamily="18" charset="0"/>
                            <a:cs typeface="Times New Roman" panose="02020603050405020304" pitchFamily="18" charset="0"/>
                          </a:rPr>
                          <m:t>, </m:t>
                        </m:r>
                        <m:r>
                          <a:rPr lang="en-US" sz="2000" b="0" i="1" dirty="0" smtClean="0">
                            <a:solidFill>
                              <a:schemeClr val="tx1"/>
                            </a:solidFill>
                            <a:latin typeface="Cambria Math" panose="02040503050406030204" pitchFamily="18" charset="0"/>
                            <a:cs typeface="Times New Roman" panose="02020603050405020304" pitchFamily="18" charset="0"/>
                          </a:rPr>
                          <m:t>𝐺</m:t>
                        </m:r>
                      </m:e>
                    </m:d>
                    <m:r>
                      <a:rPr lang="en-US" sz="2000" b="0" i="1" dirty="0" smtClean="0">
                        <a:solidFill>
                          <a:schemeClr val="tx1"/>
                        </a:solidFill>
                        <a:latin typeface="Cambria Math" panose="02040503050406030204" pitchFamily="18" charset="0"/>
                        <a:cs typeface="Times New Roman" panose="02020603050405020304" pitchFamily="18" charset="0"/>
                      </a:rPr>
                      <m:t>=</m:t>
                    </m:r>
                    <m:r>
                      <m:rPr>
                        <m:sty m:val="p"/>
                      </m:rPr>
                      <a:rPr lang="en-US" sz="2000" b="0" i="0" dirty="0" smtClean="0">
                        <a:solidFill>
                          <a:schemeClr val="tx1"/>
                        </a:solidFill>
                        <a:latin typeface="Cambria Math" panose="02040503050406030204" pitchFamily="18" charset="0"/>
                        <a:cs typeface="Times New Roman" panose="02020603050405020304" pitchFamily="18" charset="0"/>
                      </a:rPr>
                      <m:t>∇</m:t>
                    </m:r>
                    <m:r>
                      <a:rPr lang="en-US" sz="2000" b="0" i="1" dirty="0" smtClean="0">
                        <a:solidFill>
                          <a:schemeClr val="tx1"/>
                        </a:solidFill>
                        <a:latin typeface="Cambria Math" panose="02040503050406030204" pitchFamily="18" charset="0"/>
                        <a:cs typeface="Times New Roman" panose="02020603050405020304" pitchFamily="18" charset="0"/>
                      </a:rPr>
                      <m:t>𝐹</m:t>
                    </m:r>
                    <m:r>
                      <a:rPr lang="en-US" sz="2000" b="0" i="1" dirty="0" smtClean="0">
                        <a:solidFill>
                          <a:schemeClr val="tx1"/>
                        </a:solidFill>
                        <a:latin typeface="Cambria Math" panose="02040503050406030204" pitchFamily="18" charset="0"/>
                        <a:cs typeface="Times New Roman" panose="02020603050405020304" pitchFamily="18" charset="0"/>
                      </a:rPr>
                      <m:t>⋅</m:t>
                    </m:r>
                    <m:r>
                      <a:rPr lang="en-US" sz="2000" b="1" i="1" dirty="0" smtClean="0">
                        <a:solidFill>
                          <a:schemeClr val="tx1"/>
                        </a:solidFill>
                        <a:latin typeface="Cambria Math" panose="02040503050406030204" pitchFamily="18" charset="0"/>
                        <a:cs typeface="Times New Roman" panose="02020603050405020304" pitchFamily="18" charset="0"/>
                      </a:rPr>
                      <m:t>𝑳</m:t>
                    </m:r>
                    <m:r>
                      <m:rPr>
                        <m:sty m:val="p"/>
                      </m:rPr>
                      <a:rPr lang="en-US" sz="2000" b="0" i="0" dirty="0" smtClean="0">
                        <a:solidFill>
                          <a:schemeClr val="tx1"/>
                        </a:solidFill>
                        <a:latin typeface="Cambria Math" panose="02040503050406030204" pitchFamily="18" charset="0"/>
                        <a:cs typeface="Times New Roman" panose="02020603050405020304" pitchFamily="18" charset="0"/>
                      </a:rPr>
                      <m:t>∇</m:t>
                    </m:r>
                    <m:r>
                      <a:rPr lang="en-US" sz="2000" b="0" i="1" dirty="0" smtClean="0">
                        <a:solidFill>
                          <a:schemeClr val="tx1"/>
                        </a:solidFill>
                        <a:latin typeface="Cambria Math" panose="02040503050406030204" pitchFamily="18" charset="0"/>
                        <a:cs typeface="Times New Roman" panose="02020603050405020304" pitchFamily="18" charset="0"/>
                      </a:rPr>
                      <m:t>𝐺</m:t>
                    </m:r>
                  </m:oMath>
                </a14:m>
                <a:r>
                  <a:rPr lang="en-US" sz="2000" dirty="0">
                    <a:solidFill>
                      <a:schemeClr val="tx1"/>
                    </a:solidFill>
                    <a:ea typeface="Calibri" panose="020F0502020204030204" pitchFamily="34" charset="0"/>
                    <a:cs typeface="Times New Roman" panose="02020603050405020304" pitchFamily="18" charset="0"/>
                  </a:rPr>
                  <a:t>.</a:t>
                </a:r>
                <a:br>
                  <a:rPr lang="en-US" sz="2000" dirty="0">
                    <a:solidFill>
                      <a:schemeClr val="tx1"/>
                    </a:solidFill>
                    <a:ea typeface="Calibri" panose="020F0502020204030204" pitchFamily="34" charset="0"/>
                    <a:cs typeface="Times New Roman" panose="02020603050405020304" pitchFamily="18" charset="0"/>
                  </a:rPr>
                </a:br>
                <a:endParaRPr lang="en-US" sz="400" dirty="0">
                  <a:solidFill>
                    <a:schemeClr val="tx1"/>
                  </a:solidFill>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solidFill>
                      <a:schemeClr val="tx1"/>
                    </a:solidFill>
                    <a:ea typeface="Calibri" panose="020F0502020204030204" pitchFamily="34" charset="0"/>
                    <a:cs typeface="Times New Roman" panose="02020603050405020304" pitchFamily="18" charset="0"/>
                  </a:rPr>
                  <a:t>Satisfies Jacobi identity:</a:t>
                </a:r>
                <a:br>
                  <a:rPr lang="en-US" sz="2000" dirty="0">
                    <a:solidFill>
                      <a:schemeClr val="tx1"/>
                    </a:solidFill>
                    <a:ea typeface="Calibri" panose="020F0502020204030204" pitchFamily="34" charset="0"/>
                    <a:cs typeface="Times New Roman" panose="02020603050405020304" pitchFamily="18" charset="0"/>
                  </a:rPr>
                </a:br>
                <a14:m>
                  <m:oMath xmlns:m="http://schemas.openxmlformats.org/officeDocument/2006/math">
                    <m:d>
                      <m:dPr>
                        <m:begChr m:val="{"/>
                        <m:endChr m:val="}"/>
                        <m:ctrlPr>
                          <a:rPr lang="en-US" sz="2000" b="0" i="1" dirty="0" smtClean="0">
                            <a:solidFill>
                              <a:schemeClr val="tx1"/>
                            </a:solidFill>
                            <a:latin typeface="Cambria Math" panose="02040503050406030204" pitchFamily="18" charset="0"/>
                            <a:cs typeface="Times New Roman" panose="02020603050405020304" pitchFamily="18" charset="0"/>
                          </a:rPr>
                        </m:ctrlPr>
                      </m:dPr>
                      <m:e>
                        <m:r>
                          <a:rPr lang="en-US" sz="2000" b="0" i="1" dirty="0" smtClean="0">
                            <a:solidFill>
                              <a:schemeClr val="tx1"/>
                            </a:solidFill>
                            <a:latin typeface="Cambria Math" panose="02040503050406030204" pitchFamily="18" charset="0"/>
                            <a:cs typeface="Times New Roman" panose="02020603050405020304" pitchFamily="18" charset="0"/>
                          </a:rPr>
                          <m:t>𝐹</m:t>
                        </m:r>
                        <m:r>
                          <a:rPr lang="en-US" sz="2000" b="0" i="1" dirty="0" smtClean="0">
                            <a:solidFill>
                              <a:schemeClr val="tx1"/>
                            </a:solidFill>
                            <a:latin typeface="Cambria Math" panose="02040503050406030204" pitchFamily="18" charset="0"/>
                            <a:cs typeface="Times New Roman" panose="02020603050405020304" pitchFamily="18" charset="0"/>
                          </a:rPr>
                          <m:t>, </m:t>
                        </m:r>
                        <m:d>
                          <m:dPr>
                            <m:begChr m:val="{"/>
                            <m:endChr m:val="}"/>
                            <m:ctrlPr>
                              <a:rPr lang="en-US" sz="2000" b="0" i="1" dirty="0" smtClean="0">
                                <a:solidFill>
                                  <a:schemeClr val="tx1"/>
                                </a:solidFill>
                                <a:latin typeface="Cambria Math" panose="02040503050406030204" pitchFamily="18" charset="0"/>
                                <a:cs typeface="Times New Roman" panose="02020603050405020304" pitchFamily="18" charset="0"/>
                              </a:rPr>
                            </m:ctrlPr>
                          </m:dPr>
                          <m:e>
                            <m:r>
                              <a:rPr lang="en-US" sz="2000" b="0" i="1" dirty="0" smtClean="0">
                                <a:solidFill>
                                  <a:schemeClr val="tx1"/>
                                </a:solidFill>
                                <a:latin typeface="Cambria Math" panose="02040503050406030204" pitchFamily="18" charset="0"/>
                                <a:cs typeface="Times New Roman" panose="02020603050405020304" pitchFamily="18" charset="0"/>
                              </a:rPr>
                              <m:t>𝐺</m:t>
                            </m:r>
                            <m:r>
                              <a:rPr lang="en-US" sz="2000" b="0" i="1" dirty="0" smtClean="0">
                                <a:solidFill>
                                  <a:schemeClr val="tx1"/>
                                </a:solidFill>
                                <a:latin typeface="Cambria Math" panose="02040503050406030204" pitchFamily="18" charset="0"/>
                                <a:cs typeface="Times New Roman" panose="02020603050405020304" pitchFamily="18" charset="0"/>
                              </a:rPr>
                              <m:t>, </m:t>
                            </m:r>
                            <m:r>
                              <a:rPr lang="en-US" sz="2000" b="0" i="1" dirty="0" smtClean="0">
                                <a:solidFill>
                                  <a:schemeClr val="tx1"/>
                                </a:solidFill>
                                <a:latin typeface="Cambria Math" panose="02040503050406030204" pitchFamily="18" charset="0"/>
                                <a:cs typeface="Times New Roman" panose="02020603050405020304" pitchFamily="18" charset="0"/>
                              </a:rPr>
                              <m:t>𝐻</m:t>
                            </m:r>
                          </m:e>
                        </m:d>
                      </m:e>
                    </m:d>
                    <m:r>
                      <a:rPr lang="en-US" sz="2000" b="0" i="1" dirty="0" smtClean="0">
                        <a:solidFill>
                          <a:schemeClr val="tx1"/>
                        </a:solidFill>
                        <a:latin typeface="Cambria Math" panose="02040503050406030204" pitchFamily="18" charset="0"/>
                        <a:cs typeface="Times New Roman" panose="02020603050405020304" pitchFamily="18" charset="0"/>
                      </a:rPr>
                      <m:t>+</m:t>
                    </m:r>
                    <m:d>
                      <m:dPr>
                        <m:begChr m:val="{"/>
                        <m:endChr m:val="}"/>
                        <m:ctrlPr>
                          <a:rPr lang="en-US" sz="2000" b="0" i="1" dirty="0" smtClean="0">
                            <a:solidFill>
                              <a:schemeClr val="tx1"/>
                            </a:solidFill>
                            <a:latin typeface="Cambria Math" panose="02040503050406030204" pitchFamily="18" charset="0"/>
                            <a:cs typeface="Times New Roman" panose="02020603050405020304" pitchFamily="18" charset="0"/>
                          </a:rPr>
                        </m:ctrlPr>
                      </m:dPr>
                      <m:e>
                        <m:r>
                          <a:rPr lang="en-US" sz="2000" b="0" i="1" dirty="0" smtClean="0">
                            <a:solidFill>
                              <a:schemeClr val="tx1"/>
                            </a:solidFill>
                            <a:latin typeface="Cambria Math" panose="02040503050406030204" pitchFamily="18" charset="0"/>
                            <a:cs typeface="Times New Roman" panose="02020603050405020304" pitchFamily="18" charset="0"/>
                          </a:rPr>
                          <m:t>𝐺</m:t>
                        </m:r>
                        <m:r>
                          <a:rPr lang="en-US" sz="2000" b="0" i="1" dirty="0" smtClean="0">
                            <a:solidFill>
                              <a:schemeClr val="tx1"/>
                            </a:solidFill>
                            <a:latin typeface="Cambria Math" panose="02040503050406030204" pitchFamily="18" charset="0"/>
                            <a:cs typeface="Times New Roman" panose="02020603050405020304" pitchFamily="18" charset="0"/>
                          </a:rPr>
                          <m:t>, </m:t>
                        </m:r>
                        <m:d>
                          <m:dPr>
                            <m:begChr m:val="{"/>
                            <m:endChr m:val="}"/>
                            <m:ctrlPr>
                              <a:rPr lang="en-US" sz="2000" b="0" i="1" dirty="0" smtClean="0">
                                <a:solidFill>
                                  <a:schemeClr val="tx1"/>
                                </a:solidFill>
                                <a:latin typeface="Cambria Math" panose="02040503050406030204" pitchFamily="18" charset="0"/>
                                <a:cs typeface="Times New Roman" panose="02020603050405020304" pitchFamily="18" charset="0"/>
                              </a:rPr>
                            </m:ctrlPr>
                          </m:dPr>
                          <m:e>
                            <m:r>
                              <a:rPr lang="en-US" sz="2000" b="0" i="1" dirty="0" smtClean="0">
                                <a:solidFill>
                                  <a:schemeClr val="tx1"/>
                                </a:solidFill>
                                <a:latin typeface="Cambria Math" panose="02040503050406030204" pitchFamily="18" charset="0"/>
                                <a:cs typeface="Times New Roman" panose="02020603050405020304" pitchFamily="18" charset="0"/>
                              </a:rPr>
                              <m:t>𝐻</m:t>
                            </m:r>
                            <m:r>
                              <a:rPr lang="en-US" sz="2000" b="0" i="1" dirty="0" smtClean="0">
                                <a:solidFill>
                                  <a:schemeClr val="tx1"/>
                                </a:solidFill>
                                <a:latin typeface="Cambria Math" panose="02040503050406030204" pitchFamily="18" charset="0"/>
                                <a:cs typeface="Times New Roman" panose="02020603050405020304" pitchFamily="18" charset="0"/>
                              </a:rPr>
                              <m:t>,</m:t>
                            </m:r>
                            <m:r>
                              <a:rPr lang="en-US" sz="2000" b="0" i="1" dirty="0" smtClean="0">
                                <a:solidFill>
                                  <a:schemeClr val="tx1"/>
                                </a:solidFill>
                                <a:latin typeface="Cambria Math" panose="02040503050406030204" pitchFamily="18" charset="0"/>
                                <a:cs typeface="Times New Roman" panose="02020603050405020304" pitchFamily="18" charset="0"/>
                              </a:rPr>
                              <m:t>𝐹</m:t>
                            </m:r>
                          </m:e>
                        </m:d>
                      </m:e>
                    </m:d>
                    <m:r>
                      <a:rPr lang="en-US" sz="2000" b="0" i="1" dirty="0" smtClean="0">
                        <a:solidFill>
                          <a:schemeClr val="tx1"/>
                        </a:solidFill>
                        <a:latin typeface="Cambria Math" panose="02040503050406030204" pitchFamily="18" charset="0"/>
                        <a:cs typeface="Times New Roman" panose="02020603050405020304" pitchFamily="18" charset="0"/>
                      </a:rPr>
                      <m:t>+</m:t>
                    </m:r>
                    <m:d>
                      <m:dPr>
                        <m:begChr m:val="{"/>
                        <m:endChr m:val="}"/>
                        <m:ctrlPr>
                          <a:rPr lang="en-US" sz="2000" b="0" i="1" dirty="0" smtClean="0">
                            <a:solidFill>
                              <a:schemeClr val="tx1"/>
                            </a:solidFill>
                            <a:latin typeface="Cambria Math" panose="02040503050406030204" pitchFamily="18" charset="0"/>
                            <a:cs typeface="Times New Roman" panose="02020603050405020304" pitchFamily="18" charset="0"/>
                          </a:rPr>
                        </m:ctrlPr>
                      </m:dPr>
                      <m:e>
                        <m:r>
                          <a:rPr lang="en-US" sz="2000" b="0" i="1" dirty="0" smtClean="0">
                            <a:solidFill>
                              <a:schemeClr val="tx1"/>
                            </a:solidFill>
                            <a:latin typeface="Cambria Math" panose="02040503050406030204" pitchFamily="18" charset="0"/>
                            <a:cs typeface="Times New Roman" panose="02020603050405020304" pitchFamily="18" charset="0"/>
                          </a:rPr>
                          <m:t>𝐻</m:t>
                        </m:r>
                        <m:r>
                          <a:rPr lang="en-US" sz="2000" b="0" i="1" dirty="0" smtClean="0">
                            <a:solidFill>
                              <a:schemeClr val="tx1"/>
                            </a:solidFill>
                            <a:latin typeface="Cambria Math" panose="02040503050406030204" pitchFamily="18" charset="0"/>
                            <a:cs typeface="Times New Roman" panose="02020603050405020304" pitchFamily="18" charset="0"/>
                          </a:rPr>
                          <m:t>, </m:t>
                        </m:r>
                        <m:d>
                          <m:dPr>
                            <m:begChr m:val="{"/>
                            <m:endChr m:val="}"/>
                            <m:ctrlPr>
                              <a:rPr lang="en-US" sz="2000" b="0" i="1" dirty="0" smtClean="0">
                                <a:solidFill>
                                  <a:schemeClr val="tx1"/>
                                </a:solidFill>
                                <a:latin typeface="Cambria Math" panose="02040503050406030204" pitchFamily="18" charset="0"/>
                                <a:cs typeface="Times New Roman" panose="02020603050405020304" pitchFamily="18" charset="0"/>
                              </a:rPr>
                            </m:ctrlPr>
                          </m:dPr>
                          <m:e>
                            <m:r>
                              <a:rPr lang="en-US" sz="2000" b="0" i="1" dirty="0" smtClean="0">
                                <a:solidFill>
                                  <a:schemeClr val="tx1"/>
                                </a:solidFill>
                                <a:latin typeface="Cambria Math" panose="02040503050406030204" pitchFamily="18" charset="0"/>
                                <a:cs typeface="Times New Roman" panose="02020603050405020304" pitchFamily="18" charset="0"/>
                              </a:rPr>
                              <m:t>𝐹</m:t>
                            </m:r>
                            <m:r>
                              <a:rPr lang="en-US" sz="2000" b="0" i="1" dirty="0" smtClean="0">
                                <a:solidFill>
                                  <a:schemeClr val="tx1"/>
                                </a:solidFill>
                                <a:latin typeface="Cambria Math" panose="02040503050406030204" pitchFamily="18" charset="0"/>
                                <a:cs typeface="Times New Roman" panose="02020603050405020304" pitchFamily="18" charset="0"/>
                              </a:rPr>
                              <m:t>,</m:t>
                            </m:r>
                            <m:r>
                              <a:rPr lang="en-US" sz="2000" b="0" i="1" dirty="0" smtClean="0">
                                <a:solidFill>
                                  <a:schemeClr val="tx1"/>
                                </a:solidFill>
                                <a:latin typeface="Cambria Math" panose="02040503050406030204" pitchFamily="18" charset="0"/>
                                <a:cs typeface="Times New Roman" panose="02020603050405020304" pitchFamily="18" charset="0"/>
                              </a:rPr>
                              <m:t>𝐺</m:t>
                            </m:r>
                          </m:e>
                        </m:d>
                      </m:e>
                    </m:d>
                    <m:r>
                      <a:rPr lang="en-US" sz="2000" b="0" i="1" dirty="0" smtClean="0">
                        <a:solidFill>
                          <a:schemeClr val="tx1"/>
                        </a:solidFill>
                        <a:latin typeface="Cambria Math" panose="02040503050406030204" pitchFamily="18" charset="0"/>
                        <a:cs typeface="Times New Roman" panose="02020603050405020304" pitchFamily="18" charset="0"/>
                      </a:rPr>
                      <m:t>=0.</m:t>
                    </m:r>
                  </m:oMath>
                </a14:m>
                <a:endParaRPr lang="en-US" sz="2000" dirty="0">
                  <a:solidFill>
                    <a:schemeClr val="tx1"/>
                  </a:solidFill>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AC265339-7FAC-8051-EC52-324C06F1DDBA}"/>
                  </a:ext>
                </a:extLst>
              </p:cNvPr>
              <p:cNvSpPr txBox="1">
                <a:spLocks noRot="1" noChangeAspect="1" noMove="1" noResize="1" noEditPoints="1" noAdjustHandles="1" noChangeArrowheads="1" noChangeShapeType="1" noTextEdit="1"/>
              </p:cNvSpPr>
              <p:nvPr/>
            </p:nvSpPr>
            <p:spPr>
              <a:xfrm>
                <a:off x="263021" y="2617624"/>
                <a:ext cx="5956861" cy="1622752"/>
              </a:xfrm>
              <a:prstGeom prst="rect">
                <a:avLst/>
              </a:prstGeom>
              <a:blipFill>
                <a:blip r:embed="rId4"/>
                <a:stretch>
                  <a:fillRect l="-921" t="-11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A4F7FCF-2DE5-35A5-30C1-E2408D440811}"/>
                  </a:ext>
                </a:extLst>
              </p:cNvPr>
              <p:cNvSpPr txBox="1"/>
              <p:nvPr/>
            </p:nvSpPr>
            <p:spPr>
              <a:xfrm>
                <a:off x="274649" y="4383418"/>
                <a:ext cx="5867400" cy="1203471"/>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Guarantees that flow is perpendicular to </a:t>
                </a:r>
                <a14:m>
                  <m:oMath xmlns:m="http://schemas.openxmlformats.org/officeDocument/2006/math">
                    <m:r>
                      <m:rPr>
                        <m:sty m:val="p"/>
                      </m:rPr>
                      <a:rPr lang="en-US" sz="2000" b="0" i="0" dirty="0" smtClean="0">
                        <a:latin typeface="Cambria Math" panose="02040503050406030204" pitchFamily="18" charset="0"/>
                        <a:cs typeface="Times New Roman" panose="02020603050405020304" pitchFamily="18" charset="0"/>
                      </a:rPr>
                      <m:t>∇</m:t>
                    </m:r>
                    <m:r>
                      <a:rPr lang="en-US" sz="2000" b="0" i="1" dirty="0" smtClean="0">
                        <a:latin typeface="Cambria Math" panose="02040503050406030204" pitchFamily="18" charset="0"/>
                        <a:cs typeface="Times New Roman" panose="02020603050405020304" pitchFamily="18" charset="0"/>
                      </a:rPr>
                      <m:t>𝐻</m:t>
                    </m:r>
                  </m:oMath>
                </a14:m>
                <a:r>
                  <a:rPr lang="en-US" sz="2000" dirty="0">
                    <a:ea typeface="Calibri" panose="020F0502020204030204" pitchFamily="34" charset="0"/>
                    <a:cs typeface="Times New Roman" panose="02020603050405020304" pitchFamily="18" charset="0"/>
                  </a:rPr>
                  <a:t> and </a:t>
                </a:r>
                <a:r>
                  <a:rPr lang="en-US" sz="2000" dirty="0">
                    <a:solidFill>
                      <a:schemeClr val="accent2"/>
                    </a:solidFill>
                    <a:ea typeface="Calibri" panose="020F0502020204030204" pitchFamily="34" charset="0"/>
                    <a:cs typeface="Times New Roman" panose="02020603050405020304" pitchFamily="18" charset="0"/>
                  </a:rPr>
                  <a:t>energy is conserved.</a:t>
                </a:r>
              </a:p>
              <a:p>
                <a:pPr marL="288925" indent="-288925" algn="ctr">
                  <a:lnSpc>
                    <a:spcPct val="115000"/>
                  </a:lnSpc>
                  <a:spcBef>
                    <a:spcPts val="0"/>
                  </a:spcBef>
                  <a:buFont typeface="Arial" panose="020B0604020202020204" pitchFamily="34" charset="0"/>
                  <a:buChar char="•"/>
                  <a:tabLst>
                    <a:tab pos="457200" algn="l"/>
                  </a:tabLst>
                </a:pPr>
                <a:br>
                  <a:rPr lang="en-US" sz="400" dirty="0">
                    <a:ea typeface="Calibri" panose="020F0502020204030204" pitchFamily="34" charset="0"/>
                    <a:cs typeface="Times New Roman" panose="02020603050405020304" pitchFamily="18" charset="0"/>
                  </a:rPr>
                </a:br>
                <a14:m>
                  <m:oMath xmlns:m="http://schemas.openxmlformats.org/officeDocument/2006/math">
                    <m:acc>
                      <m:accPr>
                        <m:chr m:val="̇"/>
                        <m:ctrlPr>
                          <a:rPr lang="en-US" sz="2000" i="1" dirty="0" smtClean="0">
                            <a:latin typeface="Cambria Math" panose="02040503050406030204" pitchFamily="18" charset="0"/>
                            <a:cs typeface="Times New Roman" panose="02020603050405020304" pitchFamily="18" charset="0"/>
                          </a:rPr>
                        </m:ctrlPr>
                      </m:accPr>
                      <m:e>
                        <m:r>
                          <a:rPr lang="en-US" sz="2000" b="0" i="1" dirty="0" smtClean="0">
                            <a:latin typeface="Cambria Math" panose="02040503050406030204" pitchFamily="18" charset="0"/>
                            <a:cs typeface="Times New Roman" panose="02020603050405020304" pitchFamily="18" charset="0"/>
                          </a:rPr>
                          <m:t>𝐻</m:t>
                        </m:r>
                      </m:e>
                    </m:acc>
                    <m:d>
                      <m:dPr>
                        <m:ctrlPr>
                          <a:rPr lang="en-US" sz="2000" b="0" i="1" dirty="0" smtClean="0">
                            <a:latin typeface="Cambria Math" panose="02040503050406030204" pitchFamily="18" charset="0"/>
                            <a:cs typeface="Times New Roman" panose="02020603050405020304" pitchFamily="18" charset="0"/>
                          </a:rPr>
                        </m:ctrlPr>
                      </m:dPr>
                      <m:e>
                        <m:r>
                          <a:rPr lang="en-US" sz="2000" b="1" i="1" dirty="0" smtClean="0">
                            <a:latin typeface="Cambria Math" panose="02040503050406030204" pitchFamily="18" charset="0"/>
                            <a:cs typeface="Times New Roman" panose="02020603050405020304" pitchFamily="18" charset="0"/>
                          </a:rPr>
                          <m:t>𝒙</m:t>
                        </m:r>
                      </m:e>
                    </m:d>
                    <m:r>
                      <a:rPr lang="en-US" sz="2000" b="0" i="1" dirty="0" smtClean="0">
                        <a:latin typeface="Cambria Math" panose="02040503050406030204" pitchFamily="18" charset="0"/>
                        <a:cs typeface="Times New Roman" panose="02020603050405020304" pitchFamily="18" charset="0"/>
                      </a:rPr>
                      <m:t>=</m:t>
                    </m:r>
                    <m:acc>
                      <m:accPr>
                        <m:chr m:val="̇"/>
                        <m:ctrlPr>
                          <a:rPr lang="en-US" sz="2000" b="0" i="1" dirty="0" smtClean="0">
                            <a:latin typeface="Cambria Math" panose="02040503050406030204" pitchFamily="18" charset="0"/>
                            <a:cs typeface="Times New Roman" panose="02020603050405020304" pitchFamily="18" charset="0"/>
                          </a:rPr>
                        </m:ctrlPr>
                      </m:accPr>
                      <m:e>
                        <m:r>
                          <a:rPr lang="en-US" sz="2000" b="1" i="1" dirty="0" smtClean="0">
                            <a:latin typeface="Cambria Math" panose="02040503050406030204" pitchFamily="18" charset="0"/>
                            <a:cs typeface="Times New Roman" panose="02020603050405020304" pitchFamily="18" charset="0"/>
                          </a:rPr>
                          <m:t>𝒙</m:t>
                        </m:r>
                      </m:e>
                    </m:acc>
                    <m:r>
                      <a:rPr lang="en-US" sz="2000" b="0" i="1" dirty="0" smtClean="0">
                        <a:latin typeface="Cambria Math" panose="02040503050406030204" pitchFamily="18" charset="0"/>
                        <a:cs typeface="Times New Roman" panose="02020603050405020304" pitchFamily="18" charset="0"/>
                      </a:rPr>
                      <m:t>⋅</m:t>
                    </m:r>
                    <m:r>
                      <m:rPr>
                        <m:sty m:val="p"/>
                      </m:rPr>
                      <a:rPr lang="en-US" sz="2000" b="0" i="0" dirty="0" smtClean="0">
                        <a:latin typeface="Cambria Math" panose="02040503050406030204" pitchFamily="18" charset="0"/>
                        <a:cs typeface="Times New Roman" panose="02020603050405020304" pitchFamily="18" charset="0"/>
                      </a:rPr>
                      <m:t>∇</m:t>
                    </m:r>
                    <m:r>
                      <a:rPr lang="en-US" sz="2000" b="0" i="1" dirty="0" smtClean="0">
                        <a:latin typeface="Cambria Math" panose="02040503050406030204" pitchFamily="18" charset="0"/>
                        <a:cs typeface="Times New Roman" panose="02020603050405020304" pitchFamily="18" charset="0"/>
                      </a:rPr>
                      <m:t>𝐻</m:t>
                    </m:r>
                    <m:r>
                      <a:rPr lang="en-US" sz="2000" b="0" i="1" dirty="0" smtClean="0">
                        <a:latin typeface="Cambria Math" panose="02040503050406030204" pitchFamily="18" charset="0"/>
                        <a:cs typeface="Times New Roman" panose="02020603050405020304" pitchFamily="18" charset="0"/>
                      </a:rPr>
                      <m:t>=</m:t>
                    </m:r>
                    <m:r>
                      <a:rPr lang="en-US" sz="2000" b="1" i="1" dirty="0" smtClean="0">
                        <a:latin typeface="Cambria Math" panose="02040503050406030204" pitchFamily="18" charset="0"/>
                        <a:cs typeface="Times New Roman" panose="02020603050405020304" pitchFamily="18" charset="0"/>
                      </a:rPr>
                      <m:t>𝑳</m:t>
                    </m:r>
                    <m:r>
                      <m:rPr>
                        <m:sty m:val="p"/>
                      </m:rPr>
                      <a:rPr lang="en-US" sz="2000" b="0" i="0" dirty="0" smtClean="0">
                        <a:latin typeface="Cambria Math" panose="02040503050406030204" pitchFamily="18" charset="0"/>
                        <a:cs typeface="Times New Roman" panose="02020603050405020304" pitchFamily="18" charset="0"/>
                      </a:rPr>
                      <m:t>∇</m:t>
                    </m:r>
                    <m:r>
                      <a:rPr lang="en-US" sz="2000" b="0" i="1" dirty="0" smtClean="0">
                        <a:latin typeface="Cambria Math" panose="02040503050406030204" pitchFamily="18" charset="0"/>
                        <a:cs typeface="Times New Roman" panose="02020603050405020304" pitchFamily="18" charset="0"/>
                      </a:rPr>
                      <m:t>𝐻</m:t>
                    </m:r>
                    <m:r>
                      <a:rPr lang="en-US" sz="2000" b="0" i="1" dirty="0" smtClean="0">
                        <a:latin typeface="Cambria Math" panose="02040503050406030204" pitchFamily="18" charset="0"/>
                        <a:cs typeface="Times New Roman" panose="02020603050405020304" pitchFamily="18" charset="0"/>
                      </a:rPr>
                      <m:t>⋅</m:t>
                    </m:r>
                    <m:r>
                      <m:rPr>
                        <m:sty m:val="p"/>
                      </m:rPr>
                      <a:rPr lang="en-US" sz="2000" b="0" i="0" dirty="0" smtClean="0">
                        <a:latin typeface="Cambria Math" panose="02040503050406030204" pitchFamily="18" charset="0"/>
                        <a:cs typeface="Times New Roman" panose="02020603050405020304" pitchFamily="18" charset="0"/>
                      </a:rPr>
                      <m:t>∇</m:t>
                    </m:r>
                    <m:r>
                      <a:rPr lang="en-US" sz="2000" b="0" i="1" dirty="0" smtClean="0">
                        <a:latin typeface="Cambria Math" panose="02040503050406030204" pitchFamily="18" charset="0"/>
                        <a:cs typeface="Times New Roman" panose="02020603050405020304" pitchFamily="18" charset="0"/>
                      </a:rPr>
                      <m:t>𝐻</m:t>
                    </m:r>
                    <m:r>
                      <a:rPr lang="en-US" sz="2000" b="0" i="1" dirty="0" smtClean="0">
                        <a:latin typeface="Cambria Math" panose="02040503050406030204" pitchFamily="18" charset="0"/>
                        <a:cs typeface="Times New Roman" panose="02020603050405020304" pitchFamily="18" charset="0"/>
                      </a:rPr>
                      <m:t>=−</m:t>
                    </m:r>
                    <m:r>
                      <a:rPr lang="en-US" sz="2000" b="1" i="1" dirty="0" smtClean="0">
                        <a:latin typeface="Cambria Math" panose="02040503050406030204" pitchFamily="18" charset="0"/>
                        <a:cs typeface="Times New Roman" panose="02020603050405020304" pitchFamily="18" charset="0"/>
                      </a:rPr>
                      <m:t>𝑳</m:t>
                    </m:r>
                    <m:r>
                      <m:rPr>
                        <m:sty m:val="p"/>
                      </m:rPr>
                      <a:rPr lang="en-US" sz="2000" b="0" i="0" dirty="0" smtClean="0">
                        <a:latin typeface="Cambria Math" panose="02040503050406030204" pitchFamily="18" charset="0"/>
                        <a:cs typeface="Times New Roman" panose="02020603050405020304" pitchFamily="18" charset="0"/>
                      </a:rPr>
                      <m:t>∇</m:t>
                    </m:r>
                    <m:r>
                      <a:rPr lang="en-US" sz="2000" b="0" i="1" dirty="0" smtClean="0">
                        <a:latin typeface="Cambria Math" panose="02040503050406030204" pitchFamily="18" charset="0"/>
                        <a:cs typeface="Times New Roman" panose="02020603050405020304" pitchFamily="18" charset="0"/>
                      </a:rPr>
                      <m:t>𝐻</m:t>
                    </m:r>
                    <m:r>
                      <a:rPr lang="en-US" sz="2000" b="0" i="1" dirty="0" smtClean="0">
                        <a:latin typeface="Cambria Math" panose="02040503050406030204" pitchFamily="18" charset="0"/>
                        <a:cs typeface="Times New Roman" panose="02020603050405020304" pitchFamily="18" charset="0"/>
                      </a:rPr>
                      <m:t>⋅</m:t>
                    </m:r>
                    <m:r>
                      <m:rPr>
                        <m:sty m:val="p"/>
                      </m:rPr>
                      <a:rPr lang="en-US" sz="2000" b="0" i="0" dirty="0" smtClean="0">
                        <a:latin typeface="Cambria Math" panose="02040503050406030204" pitchFamily="18" charset="0"/>
                        <a:cs typeface="Times New Roman" panose="02020603050405020304" pitchFamily="18" charset="0"/>
                      </a:rPr>
                      <m:t>∇</m:t>
                    </m:r>
                    <m:r>
                      <a:rPr lang="en-US" sz="2000" b="0" i="1" dirty="0" smtClean="0">
                        <a:latin typeface="Cambria Math" panose="02040503050406030204" pitchFamily="18" charset="0"/>
                        <a:cs typeface="Times New Roman" panose="02020603050405020304" pitchFamily="18" charset="0"/>
                      </a:rPr>
                      <m:t>𝐻</m:t>
                    </m:r>
                    <m:r>
                      <a:rPr lang="en-US" sz="2000" b="0" i="1" dirty="0" smtClean="0">
                        <a:latin typeface="Cambria Math" panose="02040503050406030204" pitchFamily="18" charset="0"/>
                        <a:cs typeface="Times New Roman" panose="02020603050405020304" pitchFamily="18" charset="0"/>
                      </a:rPr>
                      <m:t>=0</m:t>
                    </m:r>
                  </m:oMath>
                </a14:m>
                <a:r>
                  <a:rPr lang="en-US" sz="2000" dirty="0">
                    <a:ea typeface="Calibri" panose="020F0502020204030204" pitchFamily="34" charset="0"/>
                    <a:cs typeface="Times New Roman" panose="02020603050405020304" pitchFamily="18" charset="0"/>
                  </a:rPr>
                  <a:t>.</a:t>
                </a:r>
              </a:p>
            </p:txBody>
          </p:sp>
        </mc:Choice>
        <mc:Fallback xmlns="">
          <p:sp>
            <p:nvSpPr>
              <p:cNvPr id="10" name="TextBox 9">
                <a:extLst>
                  <a:ext uri="{FF2B5EF4-FFF2-40B4-BE49-F238E27FC236}">
                    <a16:creationId xmlns:a16="http://schemas.microsoft.com/office/drawing/2014/main" id="{2A4F7FCF-2DE5-35A5-30C1-E2408D440811}"/>
                  </a:ext>
                </a:extLst>
              </p:cNvPr>
              <p:cNvSpPr txBox="1">
                <a:spLocks noRot="1" noChangeAspect="1" noMove="1" noResize="1" noEditPoints="1" noAdjustHandles="1" noChangeArrowheads="1" noChangeShapeType="1" noTextEdit="1"/>
              </p:cNvSpPr>
              <p:nvPr/>
            </p:nvSpPr>
            <p:spPr>
              <a:xfrm>
                <a:off x="274649" y="4383418"/>
                <a:ext cx="5867400" cy="1203471"/>
              </a:xfrm>
              <a:prstGeom prst="rect">
                <a:avLst/>
              </a:prstGeom>
              <a:blipFill>
                <a:blip r:embed="rId5"/>
                <a:stretch>
                  <a:fillRect l="-935" t="-1523" b="-812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3FAC4CD3-1F41-CA3F-4C47-8341B31593EE}"/>
              </a:ext>
            </a:extLst>
          </p:cNvPr>
          <p:cNvPicPr>
            <a:picLocks noChangeAspect="1"/>
          </p:cNvPicPr>
          <p:nvPr/>
        </p:nvPicPr>
        <p:blipFill>
          <a:blip r:embed="rId6"/>
          <a:stretch>
            <a:fillRect/>
          </a:stretch>
        </p:blipFill>
        <p:spPr>
          <a:xfrm>
            <a:off x="6588045" y="1271776"/>
            <a:ext cx="5296201" cy="4534292"/>
          </a:xfrm>
          <a:prstGeom prst="rect">
            <a:avLst/>
          </a:prstGeom>
        </p:spPr>
      </p:pic>
      <p:sp>
        <p:nvSpPr>
          <p:cNvPr id="7" name="TextBox 6">
            <a:extLst>
              <a:ext uri="{FF2B5EF4-FFF2-40B4-BE49-F238E27FC236}">
                <a16:creationId xmlns:a16="http://schemas.microsoft.com/office/drawing/2014/main" id="{189C627C-9C17-1087-EFDA-0E83171034EE}"/>
              </a:ext>
            </a:extLst>
          </p:cNvPr>
          <p:cNvSpPr txBox="1"/>
          <p:nvPr/>
        </p:nvSpPr>
        <p:spPr>
          <a:xfrm>
            <a:off x="8375239" y="6007311"/>
            <a:ext cx="255865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dirty="0"/>
              <a:t>Illustration courtesy of P. J. Morrison</a:t>
            </a:r>
          </a:p>
        </p:txBody>
      </p:sp>
      <p:sp>
        <p:nvSpPr>
          <p:cNvPr id="6" name="TextBox 5">
            <a:extLst>
              <a:ext uri="{FF2B5EF4-FFF2-40B4-BE49-F238E27FC236}">
                <a16:creationId xmlns:a16="http://schemas.microsoft.com/office/drawing/2014/main" id="{7C67C9D4-EB9B-847F-DEE0-5F975B89CC28}"/>
              </a:ext>
            </a:extLst>
          </p:cNvPr>
          <p:cNvSpPr txBox="1"/>
          <p:nvPr/>
        </p:nvSpPr>
        <p:spPr>
          <a:xfrm>
            <a:off x="274649" y="5806068"/>
            <a:ext cx="6792357" cy="770596"/>
          </a:xfrm>
          <a:prstGeom prst="rect">
            <a:avLst/>
          </a:prstGeom>
          <a:solidFill>
            <a:schemeClr val="accent3">
              <a:lumMod val="20000"/>
              <a:lumOff val="80000"/>
            </a:schemeClr>
          </a:solidFill>
          <a:ln w="28575">
            <a:noFill/>
          </a:ln>
        </p:spPr>
        <p:txBody>
          <a:bodyPr wrap="square" rtlCol="0">
            <a:spAutoFit/>
          </a:bodyPr>
          <a:lstStyle/>
          <a:p>
            <a:pPr algn="ctr">
              <a:lnSpc>
                <a:spcPct val="115000"/>
              </a:lnSpc>
              <a:spcBef>
                <a:spcPts val="0"/>
              </a:spcBef>
              <a:tabLst>
                <a:tab pos="457200" algn="l"/>
              </a:tabLst>
            </a:pPr>
            <a:r>
              <a:rPr lang="en-US" sz="2000" b="1" u="sng" dirty="0">
                <a:ea typeface="Calibri" panose="020F0502020204030204" pitchFamily="34" charset="0"/>
                <a:cs typeface="Times New Roman" panose="02020603050405020304" pitchFamily="18" charset="0"/>
              </a:rPr>
              <a:t>Examples:</a:t>
            </a:r>
            <a:r>
              <a:rPr lang="en-US" sz="2000" b="1" dirty="0">
                <a:ea typeface="Calibri" panose="020F0502020204030204" pitchFamily="34" charset="0"/>
                <a:cs typeface="Times New Roman" panose="02020603050405020304" pitchFamily="18" charset="0"/>
              </a:rPr>
              <a:t>  </a:t>
            </a:r>
            <a:r>
              <a:rPr lang="en-US" sz="2000" dirty="0">
                <a:ea typeface="Calibri" panose="020F0502020204030204" pitchFamily="34" charset="0"/>
                <a:cs typeface="Times New Roman" panose="02020603050405020304" pitchFamily="18" charset="0"/>
              </a:rPr>
              <a:t>Incompressible Euler, Maxwell, shallow water, Monge-Ampere, sine-Gordon, nonlinear Schrodinger, … </a:t>
            </a:r>
          </a:p>
        </p:txBody>
      </p:sp>
    </p:spTree>
    <p:extLst>
      <p:ext uri="{BB962C8B-B14F-4D97-AF65-F5344CB8AC3E}">
        <p14:creationId xmlns:p14="http://schemas.microsoft.com/office/powerpoint/2010/main" val="310526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dirty="0"/>
              <a:t>Hamiltonian Operator Inference (H-</a:t>
            </a:r>
            <a:r>
              <a:rPr lang="en-US" dirty="0" err="1"/>
              <a:t>OpInf</a:t>
            </a:r>
            <a:r>
              <a:rPr lang="en-US" dirty="0"/>
              <a:t>)</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25</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E898FA5-F403-4C15-AA2E-2DDD02564D4D}"/>
                  </a:ext>
                </a:extLst>
              </p:cNvPr>
              <p:cNvSpPr txBox="1"/>
              <p:nvPr/>
            </p:nvSpPr>
            <p:spPr>
              <a:xfrm>
                <a:off x="370451" y="1079678"/>
                <a:ext cx="5582182" cy="1240853"/>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Naïve </a:t>
                </a:r>
                <a:r>
                  <a:rPr lang="en-US" sz="2000" dirty="0" err="1">
                    <a:ea typeface="Calibri" panose="020F0502020204030204" pitchFamily="34" charset="0"/>
                    <a:cs typeface="Times New Roman" panose="02020603050405020304" pitchFamily="18" charset="0"/>
                  </a:rPr>
                  <a:t>Galerkin</a:t>
                </a:r>
                <a:r>
                  <a:rPr lang="en-US" sz="2000" dirty="0">
                    <a:ea typeface="Calibri" panose="020F0502020204030204" pitchFamily="34" charset="0"/>
                    <a:cs typeface="Times New Roman" panose="02020603050405020304" pitchFamily="18" charset="0"/>
                  </a:rPr>
                  <a:t> ROM:   </a:t>
                </a:r>
                <a14:m>
                  <m:oMath xmlns:m="http://schemas.openxmlformats.org/officeDocument/2006/math">
                    <m:acc>
                      <m:accPr>
                        <m:chr m:val="̇"/>
                        <m:ctrlPr>
                          <a:rPr lang="en-US" sz="2000" b="0" i="1" smtClean="0">
                            <a:latin typeface="Cambria Math" panose="02040503050406030204" pitchFamily="18" charset="0"/>
                            <a:cs typeface="Times New Roman" panose="02020603050405020304" pitchFamily="18" charset="0"/>
                          </a:rPr>
                        </m:ctrlPr>
                      </m:accPr>
                      <m:e>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𝒙</m:t>
                            </m:r>
                          </m:e>
                        </m:acc>
                      </m:e>
                    </m:acc>
                    <m:r>
                      <a:rPr lang="en-US" sz="2000" b="0" i="1" dirty="0" smtClean="0">
                        <a:latin typeface="Cambria Math" panose="02040503050406030204" pitchFamily="18" charset="0"/>
                        <a:cs typeface="Times New Roman" panose="02020603050405020304" pitchFamily="18" charset="0"/>
                      </a:rPr>
                      <m:t>=</m:t>
                    </m:r>
                    <m:sSup>
                      <m:sSupPr>
                        <m:ctrlPr>
                          <a:rPr lang="en-US" sz="2000" b="1" i="1" dirty="0" smtClean="0">
                            <a:latin typeface="Cambria Math" panose="02040503050406030204" pitchFamily="18" charset="0"/>
                            <a:cs typeface="Times New Roman" panose="02020603050405020304" pitchFamily="18" charset="0"/>
                          </a:rPr>
                        </m:ctrlPr>
                      </m:sSupPr>
                      <m:e>
                        <m:r>
                          <a:rPr lang="en-US" sz="2000" b="1" i="1" dirty="0" smtClean="0">
                            <a:latin typeface="Cambria Math" panose="02040503050406030204" pitchFamily="18" charset="0"/>
                            <a:cs typeface="Times New Roman" panose="02020603050405020304" pitchFamily="18" charset="0"/>
                          </a:rPr>
                          <m:t>𝑼</m:t>
                        </m:r>
                      </m:e>
                      <m:sup>
                        <m:r>
                          <a:rPr lang="en-US" sz="2000" b="0" i="1" dirty="0" smtClean="0">
                            <a:latin typeface="Cambria Math" panose="02040503050406030204" pitchFamily="18" charset="0"/>
                            <a:cs typeface="Times New Roman" panose="02020603050405020304" pitchFamily="18" charset="0"/>
                          </a:rPr>
                          <m:t>𝑇</m:t>
                        </m:r>
                      </m:sup>
                    </m:sSup>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latin typeface="Cambria Math" panose="02040503050406030204" pitchFamily="18" charset="0"/>
                        <a:ea typeface="Calibri" panose="020F0502020204030204" pitchFamily="34" charset="0"/>
                        <a:cs typeface="Times New Roman" panose="02020603050405020304" pitchFamily="18" charset="0"/>
                      </a:rPr>
                      <m:t>𝐻</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𝒙</m:t>
                        </m:r>
                      </m:e>
                    </m:acc>
                    <m:r>
                      <a:rPr lang="en-US" sz="2000" b="1" i="1" smtClean="0">
                        <a:latin typeface="Cambria Math" panose="02040503050406030204" pitchFamily="18" charset="0"/>
                        <a:ea typeface="Calibri" panose="020F0502020204030204" pitchFamily="34" charset="0"/>
                        <a:cs typeface="Times New Roman" panose="02020603050405020304" pitchFamily="18" charset="0"/>
                      </a:rPr>
                      <m:t>)</m:t>
                    </m:r>
                  </m:oMath>
                </a14:m>
                <a:br>
                  <a:rPr lang="en-US" sz="2000" dirty="0">
                    <a:solidFill>
                      <a:schemeClr val="accent6"/>
                    </a:solidFill>
                    <a:ea typeface="Calibri" panose="020F0502020204030204" pitchFamily="34" charset="0"/>
                    <a:cs typeface="Times New Roman" panose="02020603050405020304" pitchFamily="18" charset="0"/>
                  </a:rPr>
                </a:br>
                <a:endParaRPr lang="en-US" sz="400" dirty="0">
                  <a:solidFill>
                    <a:schemeClr val="accent6"/>
                  </a:solidFill>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solidFill>
                      <a:schemeClr val="tx1"/>
                    </a:solidFill>
                    <a:ea typeface="Calibri" panose="020F0502020204030204" pitchFamily="34" charset="0"/>
                    <a:cs typeface="Times New Roman" panose="02020603050405020304" pitchFamily="18" charset="0"/>
                  </a:rPr>
                  <a:t>Data matrix  </a:t>
                </a:r>
                <a14:m>
                  <m:oMath xmlns:m="http://schemas.openxmlformats.org/officeDocument/2006/math">
                    <m:r>
                      <a:rPr lang="en-US" sz="2000" b="1" i="1" dirty="0" smtClean="0">
                        <a:latin typeface="Cambria Math" panose="02040503050406030204" pitchFamily="18" charset="0"/>
                        <a:cs typeface="Times New Roman" panose="02020603050405020304" pitchFamily="18" charset="0"/>
                      </a:rPr>
                      <m:t>𝑿</m:t>
                    </m:r>
                    <m:r>
                      <a:rPr lang="en-US" sz="2000" b="0" i="1" dirty="0" smtClean="0">
                        <a:latin typeface="Cambria Math" panose="02040503050406030204" pitchFamily="18" charset="0"/>
                        <a:cs typeface="Times New Roman" panose="02020603050405020304" pitchFamily="18" charset="0"/>
                      </a:rPr>
                      <m:t>≈</m:t>
                    </m:r>
                    <m:r>
                      <a:rPr lang="en-US" sz="2000" b="1" i="1" dirty="0" smtClean="0">
                        <a:latin typeface="Cambria Math" panose="02040503050406030204" pitchFamily="18" charset="0"/>
                        <a:cs typeface="Times New Roman" panose="02020603050405020304" pitchFamily="18" charset="0"/>
                      </a:rPr>
                      <m:t>𝑼</m:t>
                    </m:r>
                    <m:r>
                      <a:rPr lang="en-US" sz="2000" b="1" i="0" dirty="0" smtClean="0">
                        <a:latin typeface="Cambria Math" panose="02040503050406030204" pitchFamily="18" charset="0"/>
                        <a:cs typeface="Times New Roman" panose="02020603050405020304" pitchFamily="18" charset="0"/>
                      </a:rPr>
                      <m:t>𝚺</m:t>
                    </m:r>
                    <m:sSup>
                      <m:sSupPr>
                        <m:ctrlPr>
                          <a:rPr lang="en-US" sz="2000" b="1" i="1" dirty="0" smtClean="0">
                            <a:latin typeface="Cambria Math" panose="02040503050406030204" pitchFamily="18" charset="0"/>
                            <a:cs typeface="Times New Roman" panose="02020603050405020304" pitchFamily="18" charset="0"/>
                          </a:rPr>
                        </m:ctrlPr>
                      </m:sSupPr>
                      <m:e>
                        <m:r>
                          <a:rPr lang="en-US" sz="2000" b="1" i="0" dirty="0" smtClean="0">
                            <a:latin typeface="Cambria Math" panose="02040503050406030204" pitchFamily="18" charset="0"/>
                            <a:cs typeface="Times New Roman" panose="02020603050405020304" pitchFamily="18" charset="0"/>
                          </a:rPr>
                          <m:t>𝐕</m:t>
                        </m:r>
                      </m:e>
                      <m:sup>
                        <m:r>
                          <m:rPr>
                            <m:sty m:val="p"/>
                          </m:rPr>
                          <a:rPr lang="en-US" sz="2000" b="0" i="0" dirty="0" smtClean="0">
                            <a:latin typeface="Cambria Math" panose="02040503050406030204" pitchFamily="18" charset="0"/>
                            <a:cs typeface="Times New Roman" panose="02020603050405020304" pitchFamily="18" charset="0"/>
                          </a:rPr>
                          <m:t>T</m:t>
                        </m:r>
                      </m:sup>
                    </m:sSup>
                  </m:oMath>
                </a14:m>
                <a:endParaRPr lang="en-US" sz="2000" b="1" dirty="0">
                  <a:solidFill>
                    <a:schemeClr val="tx1"/>
                  </a:solidFill>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solidFill>
                      <a:schemeClr val="tx1"/>
                    </a:solidFill>
                    <a:ea typeface="Calibri" panose="020F0502020204030204" pitchFamily="34" charset="0"/>
                    <a:cs typeface="Times New Roman" panose="02020603050405020304" pitchFamily="18" charset="0"/>
                  </a:rPr>
                  <a:t>POD </a:t>
                </a:r>
                <a:r>
                  <a:rPr lang="en-US" sz="2000" dirty="0">
                    <a:ea typeface="Calibri" panose="020F0502020204030204" pitchFamily="34" charset="0"/>
                    <a:cs typeface="Times New Roman" panose="02020603050405020304" pitchFamily="18" charset="0"/>
                  </a:rPr>
                  <a:t>approximation  </a:t>
                </a:r>
                <a14:m>
                  <m:oMath xmlns:m="http://schemas.openxmlformats.org/officeDocument/2006/math">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𝒙</m:t>
                        </m:r>
                      </m:e>
                    </m:acc>
                    <m:r>
                      <a:rPr lang="en-US" sz="2000" b="0" i="1" dirty="0" smtClean="0">
                        <a:latin typeface="Cambria Math" panose="02040503050406030204" pitchFamily="18" charset="0"/>
                        <a:cs typeface="Times New Roman" panose="02020603050405020304" pitchFamily="18" charset="0"/>
                      </a:rPr>
                      <m:t>=</m:t>
                    </m:r>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𝒙</m:t>
                        </m:r>
                      </m:e>
                    </m:acc>
                  </m:oMath>
                </a14:m>
                <a:endParaRPr lang="en-US" sz="2000" b="1" dirty="0">
                  <a:solidFill>
                    <a:schemeClr val="tx1"/>
                  </a:solidFill>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9E898FA5-F403-4C15-AA2E-2DDD02564D4D}"/>
                  </a:ext>
                </a:extLst>
              </p:cNvPr>
              <p:cNvSpPr txBox="1">
                <a:spLocks noRot="1" noChangeAspect="1" noMove="1" noResize="1" noEditPoints="1" noAdjustHandles="1" noChangeArrowheads="1" noChangeShapeType="1" noTextEdit="1"/>
              </p:cNvSpPr>
              <p:nvPr/>
            </p:nvSpPr>
            <p:spPr>
              <a:xfrm>
                <a:off x="370451" y="1079678"/>
                <a:ext cx="5582182" cy="1240853"/>
              </a:xfrm>
              <a:prstGeom prst="rect">
                <a:avLst/>
              </a:prstGeom>
              <a:blipFill>
                <a:blip r:embed="rId5"/>
                <a:stretch>
                  <a:fillRect l="-1136" b="-8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C265339-7FAC-8051-EC52-324C06F1DDBA}"/>
                  </a:ext>
                </a:extLst>
              </p:cNvPr>
              <p:cNvSpPr txBox="1"/>
              <p:nvPr/>
            </p:nvSpPr>
            <p:spPr>
              <a:xfrm>
                <a:off x="370450" y="2423402"/>
                <a:ext cx="5582181" cy="1601400"/>
              </a:xfrm>
              <a:prstGeom prst="rect">
                <a:avLst/>
              </a:prstGeom>
              <a:noFill/>
            </p:spPr>
            <p:txBody>
              <a:bodyPr wrap="square" rtlCol="0">
                <a:spAutoFit/>
              </a:bodyPr>
              <a:lstStyle/>
              <a:p>
                <a:pPr marL="342900" indent="-342900">
                  <a:lnSpc>
                    <a:spcPct val="115000"/>
                  </a:lnSpc>
                  <a:spcBef>
                    <a:spcPts val="0"/>
                  </a:spcBef>
                  <a:buClr>
                    <a:schemeClr val="tx1"/>
                  </a:buClr>
                  <a:buFont typeface="Arial" panose="020B0604020202020204" pitchFamily="34" charset="0"/>
                  <a:buChar char="•"/>
                  <a:tabLst>
                    <a:tab pos="457200" algn="l"/>
                  </a:tabLst>
                </a:pPr>
                <a:r>
                  <a:rPr lang="en-US" sz="2000" dirty="0">
                    <a:solidFill>
                      <a:schemeClr val="accent4"/>
                    </a:solidFill>
                    <a:ea typeface="Calibri" panose="020F0502020204030204" pitchFamily="34" charset="0"/>
                    <a:cs typeface="Times New Roman" panose="02020603050405020304" pitchFamily="18" charset="0"/>
                  </a:rPr>
                  <a:t>Not</a:t>
                </a:r>
                <a:r>
                  <a:rPr lang="en-US" sz="2000" dirty="0">
                    <a:ea typeface="Calibri" panose="020F0502020204030204" pitchFamily="34" charset="0"/>
                    <a:cs typeface="Times New Roman" panose="02020603050405020304" pitchFamily="18" charset="0"/>
                  </a:rPr>
                  <a:t> </a:t>
                </a:r>
                <a:r>
                  <a:rPr lang="en-US" sz="2000" dirty="0">
                    <a:solidFill>
                      <a:schemeClr val="accent6"/>
                    </a:solidFill>
                    <a:ea typeface="Calibri" panose="020F0502020204030204" pitchFamily="34" charset="0"/>
                    <a:cs typeface="Times New Roman" panose="02020603050405020304" pitchFamily="18" charset="0"/>
                  </a:rPr>
                  <a:t>Hamiltonian!   </a:t>
                </a:r>
                <a14:m>
                  <m:oMath xmlns:m="http://schemas.openxmlformats.org/officeDocument/2006/math">
                    <m:sSup>
                      <m:sSup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e>
                              <m:sup>
                                <m:r>
                                  <a:rPr lang="en-US" sz="2000" b="0" i="1" smtClean="0">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e>
                        </m:d>
                      </m:e>
                      <m:sup>
                        <m:r>
                          <a:rPr lang="en-US" sz="2000" b="0" i="1" smtClean="0">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e>
                      <m:sup>
                        <m:r>
                          <a:rPr lang="en-US" sz="2000" b="0" i="1" smtClean="0">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e>
                      <m:sup>
                        <m:r>
                          <a:rPr lang="en-US" sz="2000" b="0" i="1" smtClean="0">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oMath>
                </a14:m>
                <a:endParaRPr lang="en-US" sz="2000" b="1" dirty="0">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cs typeface="Times New Roman" panose="02020603050405020304" pitchFamily="18" charset="0"/>
                  </a:rPr>
                  <a:t>(energy not conserved)</a:t>
                </a:r>
                <a:endParaRPr lang="en-US" sz="2000" b="0" dirty="0">
                  <a:cs typeface="Times New Roman" panose="02020603050405020304" pitchFamily="18" charset="0"/>
                </a:endParaRPr>
              </a:p>
              <a:p>
                <a:pPr marL="342900" indent="-342900">
                  <a:lnSpc>
                    <a:spcPct val="115000"/>
                  </a:lnSpc>
                  <a:buClr>
                    <a:schemeClr val="tx1"/>
                  </a:buClr>
                  <a:buFont typeface="Arial" panose="020B0604020202020204" pitchFamily="34" charset="0"/>
                  <a:buChar char="•"/>
                  <a:tabLst>
                    <a:tab pos="457200" algn="l"/>
                  </a:tabLst>
                </a:pPr>
                <a:r>
                  <a:rPr lang="en-US" sz="2000" dirty="0">
                    <a:solidFill>
                      <a:schemeClr val="accent4"/>
                    </a:solidFill>
                    <a:ea typeface="Calibri" panose="020F0502020204030204" pitchFamily="34" charset="0"/>
                    <a:cs typeface="Times New Roman" panose="02020603050405020304" pitchFamily="18" charset="0"/>
                  </a:rPr>
                  <a:t>Not </a:t>
                </a:r>
                <a:r>
                  <a:rPr lang="en-US" sz="2000" dirty="0" err="1">
                    <a:solidFill>
                      <a:schemeClr val="accent6"/>
                    </a:solidFill>
                    <a:ea typeface="Calibri" panose="020F0502020204030204" pitchFamily="34" charset="0"/>
                    <a:cs typeface="Times New Roman" panose="02020603050405020304" pitchFamily="18" charset="0"/>
                  </a:rPr>
                  <a:t>symplectic</a:t>
                </a:r>
                <a:r>
                  <a:rPr lang="en-US" sz="2000" dirty="0">
                    <a:solidFill>
                      <a:schemeClr val="accent6"/>
                    </a:solidFill>
                    <a:ea typeface="Calibri" panose="020F0502020204030204" pitchFamily="34" charset="0"/>
                    <a:cs typeface="Times New Roman" panose="02020603050405020304" pitchFamily="18" charset="0"/>
                  </a:rPr>
                  <a:t>!</a:t>
                </a:r>
              </a:p>
              <a:p>
                <a:pPr marL="800100" lvl="1" indent="-342900">
                  <a:lnSpc>
                    <a:spcPct val="115000"/>
                  </a:lnSpc>
                  <a:buFont typeface="Wingdings" panose="05000000000000000000" pitchFamily="2" charset="2"/>
                  <a:buChar char="Ø"/>
                  <a:tabLst>
                    <a:tab pos="457200" algn="l"/>
                  </a:tabLst>
                </a:pPr>
                <a:r>
                  <a:rPr lang="en-US" sz="2000" dirty="0">
                    <a:ea typeface="Calibri" panose="020F0502020204030204" pitchFamily="34" charset="0"/>
                    <a:cs typeface="Times New Roman" panose="02020603050405020304" pitchFamily="18" charset="0"/>
                  </a:rPr>
                  <a:t>(no Jacobi identity)</a:t>
                </a:r>
              </a:p>
            </p:txBody>
          </p:sp>
        </mc:Choice>
        <mc:Fallback xmlns="">
          <p:sp>
            <p:nvSpPr>
              <p:cNvPr id="9" name="TextBox 8">
                <a:extLst>
                  <a:ext uri="{FF2B5EF4-FFF2-40B4-BE49-F238E27FC236}">
                    <a16:creationId xmlns:a16="http://schemas.microsoft.com/office/drawing/2014/main" id="{AC265339-7FAC-8051-EC52-324C06F1DDBA}"/>
                  </a:ext>
                </a:extLst>
              </p:cNvPr>
              <p:cNvSpPr txBox="1">
                <a:spLocks noRot="1" noChangeAspect="1" noMove="1" noResize="1" noEditPoints="1" noAdjustHandles="1" noChangeArrowheads="1" noChangeShapeType="1" noTextEdit="1"/>
              </p:cNvSpPr>
              <p:nvPr/>
            </p:nvSpPr>
            <p:spPr>
              <a:xfrm>
                <a:off x="370450" y="2423402"/>
                <a:ext cx="5582181" cy="1601400"/>
              </a:xfrm>
              <a:prstGeom prst="rect">
                <a:avLst/>
              </a:prstGeom>
              <a:blipFill>
                <a:blip r:embed="rId6"/>
                <a:stretch>
                  <a:fillRect l="-1136" t="-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A4F7FCF-2DE5-35A5-30C1-E2408D440811}"/>
                  </a:ext>
                </a:extLst>
              </p:cNvPr>
              <p:cNvSpPr txBox="1"/>
              <p:nvPr/>
            </p:nvSpPr>
            <p:spPr>
              <a:xfrm>
                <a:off x="370450" y="4127673"/>
                <a:ext cx="6944750" cy="2011448"/>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Conversely, Hamiltonian ROM satisfies </a:t>
                </a:r>
                <a14:m>
                  <m:oMath xmlns:m="http://schemas.openxmlformats.org/officeDocument/2006/math">
                    <m:r>
                      <m:rPr>
                        <m:sty m:val="p"/>
                      </m:rPr>
                      <a:rPr lang="en-US" sz="2000" b="0" i="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bot</m:t>
                    </m:r>
                    <m:sSup>
                      <m:sSupPr>
                        <m:ctrlPr>
                          <a:rPr lang="en-US" sz="2000" b="0" i="1"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b="0" i="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h</m:t>
                        </m:r>
                      </m:e>
                      <m:sup>
                        <m:r>
                          <a:rPr lang="en-US" sz="2000" b="0" i="1"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2000" b="0" i="1"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dirty="0">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ea typeface="Calibri" panose="020F0502020204030204" pitchFamily="34" charset="0"/>
                    <a:cs typeface="Times New Roman" panose="02020603050405020304" pitchFamily="18" charset="0"/>
                  </a:rPr>
                  <a:t>Solve overdetermined system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a:latin typeface="Cambria Math" panose="02040503050406030204" pitchFamily="18" charset="0"/>
                            <a:ea typeface="Calibri" panose="020F0502020204030204" pitchFamily="34" charset="0"/>
                            <a:cs typeface="Times New Roman" panose="02020603050405020304" pitchFamily="18" charset="0"/>
                          </a:rPr>
                          <m:t>𝑼</m:t>
                        </m:r>
                      </m:e>
                      <m:sup>
                        <m:r>
                          <a:rPr lang="en-US" sz="2000" i="1">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a:latin typeface="Cambria Math" panose="02040503050406030204" pitchFamily="18" charset="0"/>
                        <a:ea typeface="Calibri" panose="020F0502020204030204" pitchFamily="34" charset="0"/>
                        <a:cs typeface="Times New Roman" panose="02020603050405020304" pitchFamily="18" charset="0"/>
                      </a:rPr>
                      <m:t>𝑳</m:t>
                    </m:r>
                    <m:r>
                      <a:rPr lang="en-US" sz="2000" b="1" i="1"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e>
                    </m:acc>
                    <m:sSup>
                      <m:sSupPr>
                        <m:ctrlPr>
                          <a:rPr lang="en-US" sz="2000" b="1" i="1" dirty="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dirty="0" smtClean="0">
                            <a:latin typeface="Cambria Math" panose="02040503050406030204" pitchFamily="18" charset="0"/>
                            <a:ea typeface="Calibri" panose="020F0502020204030204" pitchFamily="34" charset="0"/>
                            <a:cs typeface="Times New Roman" panose="02020603050405020304" pitchFamily="18" charset="0"/>
                          </a:rPr>
                          <m:t>𝑼</m:t>
                        </m:r>
                      </m:e>
                      <m:sup>
                        <m:r>
                          <a:rPr lang="en-US" sz="2000" b="0" i="1" dirty="0" smtClean="0">
                            <a:latin typeface="Cambria Math" panose="02040503050406030204" pitchFamily="18" charset="0"/>
                            <a:ea typeface="Calibri" panose="020F0502020204030204" pitchFamily="34" charset="0"/>
                            <a:cs typeface="Times New Roman" panose="02020603050405020304" pitchFamily="18" charset="0"/>
                          </a:rPr>
                          <m:t>𝑇</m:t>
                        </m:r>
                      </m:sup>
                    </m:sSup>
                  </m:oMath>
                </a14:m>
                <a:r>
                  <a:rPr lang="en-US" sz="2000" dirty="0">
                    <a:ea typeface="Calibri" panose="020F0502020204030204" pitchFamily="34" charset="0"/>
                    <a:cs typeface="Times New Roman" panose="02020603050405020304" pitchFamily="18" charset="0"/>
                  </a:rPr>
                  <a:t>.</a:t>
                </a:r>
              </a:p>
              <a:p>
                <a:pPr marL="800100" lvl="1" indent="-342900">
                  <a:lnSpc>
                    <a:spcPct val="115000"/>
                  </a:lnSpc>
                  <a:buFont typeface="Wingdings" panose="05000000000000000000" pitchFamily="2" charset="2"/>
                  <a:buChar char="Ø"/>
                  <a:tabLst>
                    <a:tab pos="457200" algn="l"/>
                  </a:tabLst>
                </a:pPr>
                <a:r>
                  <a:rPr lang="en-US" sz="2000" dirty="0">
                    <a:ea typeface="Calibri" panose="020F0502020204030204" pitchFamily="34" charset="0"/>
                    <a:cs typeface="Times New Roman" panose="02020603050405020304" pitchFamily="18" charset="0"/>
                  </a:rPr>
                  <a:t>Evolution equation:</a:t>
                </a:r>
                <a:br>
                  <a:rPr lang="en-US" sz="2000" dirty="0">
                    <a:ea typeface="Calibri" panose="020F0502020204030204" pitchFamily="34" charset="0"/>
                    <a:cs typeface="Times New Roman" panose="02020603050405020304" pitchFamily="18" charset="0"/>
                  </a:rPr>
                </a:br>
                <a:br>
                  <a:rPr lang="en-US" sz="400" dirty="0">
                    <a:ea typeface="Calibri" panose="020F0502020204030204" pitchFamily="34" charset="0"/>
                    <a:cs typeface="Times New Roman" panose="02020603050405020304" pitchFamily="18" charset="0"/>
                  </a:rPr>
                </a:br>
                <a14:m>
                  <m:oMath xmlns:m="http://schemas.openxmlformats.org/officeDocument/2006/math">
                    <m:acc>
                      <m:accPr>
                        <m:chr m:val="̇"/>
                        <m:ctrlPr>
                          <a:rPr lang="en-US" sz="2000" i="1">
                            <a:latin typeface="Cambria Math" panose="02040503050406030204" pitchFamily="18" charset="0"/>
                            <a:cs typeface="Times New Roman" panose="02020603050405020304" pitchFamily="18" charset="0"/>
                          </a:rPr>
                        </m:ctrlPr>
                      </m:accPr>
                      <m:e>
                        <m:acc>
                          <m:accPr>
                            <m:chr m:val="̂"/>
                            <m:ctrlPr>
                              <a:rPr lang="en-US" sz="2000" b="1" i="1">
                                <a:latin typeface="Cambria Math" panose="02040503050406030204" pitchFamily="18" charset="0"/>
                                <a:cs typeface="Times New Roman" panose="02020603050405020304" pitchFamily="18" charset="0"/>
                              </a:rPr>
                            </m:ctrlPr>
                          </m:accPr>
                          <m:e>
                            <m:r>
                              <a:rPr lang="en-US" sz="2000" b="1" i="1">
                                <a:latin typeface="Cambria Math" panose="02040503050406030204" pitchFamily="18" charset="0"/>
                                <a:cs typeface="Times New Roman" panose="02020603050405020304" pitchFamily="18" charset="0"/>
                              </a:rPr>
                              <m:t>𝒙</m:t>
                            </m:r>
                          </m:e>
                        </m:acc>
                      </m:e>
                    </m:acc>
                    <m:r>
                      <a:rPr lang="en-US" sz="2000" i="1" dirty="0">
                        <a:latin typeface="Cambria Math" panose="02040503050406030204" pitchFamily="18" charset="0"/>
                        <a:cs typeface="Times New Roman" panose="02020603050405020304" pitchFamily="18" charset="0"/>
                      </a:rPr>
                      <m:t>=</m:t>
                    </m:r>
                    <m:acc>
                      <m:accPr>
                        <m:chr m:val="̂"/>
                        <m:ctrlPr>
                          <a:rPr lang="en-US" sz="2000" b="1" i="1" dirty="0" smtClean="0">
                            <a:latin typeface="Cambria Math" panose="02040503050406030204" pitchFamily="18" charset="0"/>
                            <a:cs typeface="Times New Roman" panose="02020603050405020304" pitchFamily="18" charset="0"/>
                          </a:rPr>
                        </m:ctrlPr>
                      </m:accPr>
                      <m:e>
                        <m:r>
                          <a:rPr lang="en-US" sz="2000" b="1" i="1" dirty="0" smtClean="0">
                            <a:latin typeface="Cambria Math" panose="02040503050406030204" pitchFamily="18" charset="0"/>
                            <a:cs typeface="Times New Roman" panose="02020603050405020304" pitchFamily="18" charset="0"/>
                          </a:rPr>
                          <m:t>𝑳</m:t>
                        </m:r>
                      </m:e>
                    </m:acc>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i="1">
                            <a:latin typeface="Cambria Math" panose="02040503050406030204" pitchFamily="18" charset="0"/>
                            <a:ea typeface="Calibri" panose="020F0502020204030204" pitchFamily="34" charset="0"/>
                            <a:cs typeface="Times New Roman" panose="02020603050405020304" pitchFamily="18" charset="0"/>
                          </a:rPr>
                          <m:t>𝐻</m:t>
                        </m:r>
                      </m:e>
                    </m:acc>
                    <m:d>
                      <m:dPr>
                        <m:ctrlPr>
                          <a:rPr lang="en-US" sz="2000" i="1" dirty="0" smtClean="0">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2000" b="1" i="1">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a:latin typeface="Cambria Math" panose="02040503050406030204" pitchFamily="18" charset="0"/>
                                <a:ea typeface="Calibri" panose="020F0502020204030204" pitchFamily="34" charset="0"/>
                                <a:cs typeface="Times New Roman" panose="02020603050405020304" pitchFamily="18" charset="0"/>
                              </a:rPr>
                              <m:t>𝒙</m:t>
                            </m:r>
                          </m:e>
                        </m:acc>
                      </m:e>
                    </m:d>
                    <m:r>
                      <a:rPr lang="en-US" sz="2000" b="1"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e>
                      <m:sup>
                        <m:r>
                          <a:rPr lang="en-US" sz="2000" b="0" i="1" smtClean="0">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r>
                      <a:rPr lang="en-US" sz="2000" b="1" i="1" smtClean="0">
                        <a:latin typeface="Cambria Math" panose="02040503050406030204" pitchFamily="18" charset="0"/>
                        <a:ea typeface="Calibri" panose="020F0502020204030204" pitchFamily="34" charset="0"/>
                        <a:cs typeface="Times New Roman" panose="02020603050405020304" pitchFamily="18" charset="0"/>
                      </a:rPr>
                      <m:t>(</m:t>
                    </m:r>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𝒙</m:t>
                        </m:r>
                      </m:e>
                    </m:acc>
                    <m:r>
                      <a:rPr lang="en-US" sz="2000" b="1" i="1" smtClean="0">
                        <a:latin typeface="Cambria Math" panose="02040503050406030204" pitchFamily="18" charset="0"/>
                        <a:ea typeface="Calibri" panose="020F0502020204030204" pitchFamily="34" charset="0"/>
                        <a:cs typeface="Times New Roman" panose="02020603050405020304" pitchFamily="18" charset="0"/>
                      </a:rPr>
                      <m:t>)</m:t>
                    </m:r>
                    <m:r>
                      <a:rPr lang="en-US" sz="2000" b="1" i="1" smtClean="0">
                        <a:solidFill>
                          <a:schemeClr val="accent2"/>
                        </a:solidFill>
                        <a:latin typeface="Cambria Math" panose="02040503050406030204" pitchFamily="18" charset="0"/>
                        <a:ea typeface="Calibri" panose="020F0502020204030204" pitchFamily="34" charset="0"/>
                        <a:cs typeface="Times New Roman" panose="02020603050405020304" pitchFamily="18" charset="0"/>
                      </a:rPr>
                      <m:t>𝑼</m:t>
                    </m:r>
                    <m:sSup>
                      <m:sSupPr>
                        <m:ctrlPr>
                          <a:rPr lang="en-US" sz="2000" b="1" i="1" smtClean="0">
                            <a:solidFill>
                              <a:schemeClr val="accent2"/>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smtClean="0">
                            <a:solidFill>
                              <a:schemeClr val="accent2"/>
                            </a:solidFill>
                            <a:latin typeface="Cambria Math" panose="02040503050406030204" pitchFamily="18" charset="0"/>
                            <a:ea typeface="Calibri" panose="020F0502020204030204" pitchFamily="34" charset="0"/>
                            <a:cs typeface="Times New Roman" panose="02020603050405020304" pitchFamily="18" charset="0"/>
                          </a:rPr>
                          <m:t>𝑼</m:t>
                        </m:r>
                      </m:e>
                      <m:sup>
                        <m:r>
                          <a:rPr lang="en-US" sz="2000" b="0" i="1" smtClean="0">
                            <a:solidFill>
                              <a:schemeClr val="accent2"/>
                            </a:solidFill>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latin typeface="Cambria Math" panose="02040503050406030204" pitchFamily="18" charset="0"/>
                        <a:ea typeface="Calibri" panose="020F0502020204030204" pitchFamily="34" charset="0"/>
                        <a:cs typeface="Times New Roman" panose="02020603050405020304" pitchFamily="18" charset="0"/>
                      </a:rPr>
                      <m:t>𝐻</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acc>
                      <m:accPr>
                        <m:chr m:val="̂"/>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𝒙</m:t>
                        </m:r>
                      </m:e>
                    </m:acc>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i="1" dirty="0">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endParaRPr lang="en-US" sz="400" i="1" dirty="0">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ea typeface="Calibri" panose="020F0502020204030204" pitchFamily="34" charset="0"/>
                    <a:cs typeface="Times New Roman" panose="02020603050405020304" pitchFamily="18" charset="0"/>
                  </a:rPr>
                  <a:t>Closed orbits are preserved.</a:t>
                </a:r>
              </a:p>
            </p:txBody>
          </p:sp>
        </mc:Choice>
        <mc:Fallback xmlns="">
          <p:sp>
            <p:nvSpPr>
              <p:cNvPr id="10" name="TextBox 9">
                <a:extLst>
                  <a:ext uri="{FF2B5EF4-FFF2-40B4-BE49-F238E27FC236}">
                    <a16:creationId xmlns:a16="http://schemas.microsoft.com/office/drawing/2014/main" id="{2A4F7FCF-2DE5-35A5-30C1-E2408D440811}"/>
                  </a:ext>
                </a:extLst>
              </p:cNvPr>
              <p:cNvSpPr txBox="1">
                <a:spLocks noRot="1" noChangeAspect="1" noMove="1" noResize="1" noEditPoints="1" noAdjustHandles="1" noChangeArrowheads="1" noChangeShapeType="1" noTextEdit="1"/>
              </p:cNvSpPr>
              <p:nvPr/>
            </p:nvSpPr>
            <p:spPr>
              <a:xfrm>
                <a:off x="370450" y="4127673"/>
                <a:ext cx="6944750" cy="2011448"/>
              </a:xfrm>
              <a:prstGeom prst="rect">
                <a:avLst/>
              </a:prstGeom>
              <a:blipFill>
                <a:blip r:embed="rId7"/>
                <a:stretch>
                  <a:fillRect l="-914" b="-500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13A1C6F-34FE-172B-06C4-7FCEAA4118E8}"/>
              </a:ext>
            </a:extLst>
          </p:cNvPr>
          <p:cNvPicPr>
            <a:picLocks noChangeAspect="1"/>
          </p:cNvPicPr>
          <p:nvPr/>
        </p:nvPicPr>
        <p:blipFill rotWithShape="1">
          <a:blip r:embed="rId8">
            <a:extLst>
              <a:ext uri="{28A0092B-C50C-407E-A947-70E740481C1C}">
                <a14:useLocalDpi xmlns:a14="http://schemas.microsoft.com/office/drawing/2010/main" val="0"/>
              </a:ext>
            </a:extLst>
          </a:blip>
          <a:srcRect l="8938" t="7347" r="9010" b="5736"/>
          <a:stretch/>
        </p:blipFill>
        <p:spPr>
          <a:xfrm>
            <a:off x="6313443" y="4583413"/>
            <a:ext cx="2547259" cy="2023742"/>
          </a:xfrm>
          <a:prstGeom prst="rect">
            <a:avLst/>
          </a:prstGeom>
        </p:spPr>
      </p:pic>
      <p:pic>
        <p:nvPicPr>
          <p:cNvPr id="8" name="Picture 7">
            <a:extLst>
              <a:ext uri="{FF2B5EF4-FFF2-40B4-BE49-F238E27FC236}">
                <a16:creationId xmlns:a16="http://schemas.microsoft.com/office/drawing/2014/main" id="{B528620D-CB50-66F8-4E6B-A1C870E4FAC9}"/>
              </a:ext>
            </a:extLst>
          </p:cNvPr>
          <p:cNvPicPr>
            <a:picLocks noChangeAspect="1"/>
          </p:cNvPicPr>
          <p:nvPr/>
        </p:nvPicPr>
        <p:blipFill rotWithShape="1">
          <a:blip r:embed="rId9">
            <a:extLst>
              <a:ext uri="{28A0092B-C50C-407E-A947-70E740481C1C}">
                <a14:useLocalDpi xmlns:a14="http://schemas.microsoft.com/office/drawing/2010/main" val="0"/>
              </a:ext>
            </a:extLst>
          </a:blip>
          <a:srcRect l="7177" t="7379" r="9010" b="5705"/>
          <a:stretch/>
        </p:blipFill>
        <p:spPr>
          <a:xfrm>
            <a:off x="8991332" y="4583413"/>
            <a:ext cx="2601955" cy="202374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1535163-035A-387E-0D5B-5645AD749971}"/>
                  </a:ext>
                </a:extLst>
              </p:cNvPr>
              <p:cNvSpPr txBox="1"/>
              <p:nvPr/>
            </p:nvSpPr>
            <p:spPr>
              <a:xfrm>
                <a:off x="720647" y="6213652"/>
                <a:ext cx="5867400" cy="351828"/>
              </a:xfrm>
              <a:prstGeom prst="rect">
                <a:avLst/>
              </a:prstGeom>
              <a:noFill/>
            </p:spPr>
            <p:txBody>
              <a:bodyPr wrap="square" rtlCol="0">
                <a:spAutoFit/>
              </a:bodyPr>
              <a:lstStyle/>
              <a:p>
                <a:pPr>
                  <a:lnSpc>
                    <a:spcPct val="115000"/>
                  </a:lnSpc>
                  <a:spcBef>
                    <a:spcPts val="0"/>
                  </a:spcBef>
                  <a:tabLst>
                    <a:tab pos="457200" algn="l"/>
                  </a:tabLst>
                </a:pPr>
                <a:r>
                  <a:rPr lang="en-US" sz="1600" dirty="0">
                    <a:ea typeface="Calibri" panose="020F0502020204030204" pitchFamily="34" charset="0"/>
                    <a:cs typeface="Times New Roman" panose="02020603050405020304" pitchFamily="18" charset="0"/>
                  </a:rPr>
                  <a:t>* When </a:t>
                </a:r>
                <a14:m>
                  <m:oMath xmlns:m="http://schemas.openxmlformats.org/officeDocument/2006/math">
                    <m:r>
                      <a:rPr lang="en-US" sz="1600" b="1" i="1" smtClean="0">
                        <a:latin typeface="Cambria Math" panose="02040503050406030204" pitchFamily="18" charset="0"/>
                        <a:ea typeface="Calibri" panose="020F0502020204030204" pitchFamily="34" charset="0"/>
                        <a:cs typeface="Times New Roman" panose="02020603050405020304" pitchFamily="18" charset="0"/>
                      </a:rPr>
                      <m:t>𝑳</m:t>
                    </m:r>
                  </m:oMath>
                </a14:m>
                <a:r>
                  <a:rPr lang="en-US" sz="1600" dirty="0">
                    <a:ea typeface="Calibri" panose="020F0502020204030204" pitchFamily="34" charset="0"/>
                    <a:cs typeface="Times New Roman" panose="02020603050405020304" pitchFamily="18" charset="0"/>
                  </a:rPr>
                  <a:t> is </a:t>
                </a:r>
                <a14:m>
                  <m:oMath xmlns:m="http://schemas.openxmlformats.org/officeDocument/2006/math">
                    <m:r>
                      <a:rPr lang="en-US" sz="1600" b="1" i="1" dirty="0" smtClean="0">
                        <a:latin typeface="Cambria Math" panose="02040503050406030204" pitchFamily="18" charset="0"/>
                        <a:ea typeface="Calibri" panose="020F0502020204030204" pitchFamily="34" charset="0"/>
                        <a:cs typeface="Times New Roman" panose="02020603050405020304" pitchFamily="18" charset="0"/>
                      </a:rPr>
                      <m:t>𝒙</m:t>
                    </m:r>
                  </m:oMath>
                </a14:m>
                <a:r>
                  <a:rPr lang="en-US" sz="1600" dirty="0">
                    <a:ea typeface="Calibri" panose="020F0502020204030204" pitchFamily="34" charset="0"/>
                    <a:cs typeface="Times New Roman" panose="02020603050405020304" pitchFamily="18" charset="0"/>
                  </a:rPr>
                  <a:t>-independent</a:t>
                </a:r>
              </a:p>
            </p:txBody>
          </p:sp>
        </mc:Choice>
        <mc:Fallback xmlns="">
          <p:sp>
            <p:nvSpPr>
              <p:cNvPr id="11" name="TextBox 10">
                <a:extLst>
                  <a:ext uri="{FF2B5EF4-FFF2-40B4-BE49-F238E27FC236}">
                    <a16:creationId xmlns:a16="http://schemas.microsoft.com/office/drawing/2014/main" id="{F1535163-035A-387E-0D5B-5645AD749971}"/>
                  </a:ext>
                </a:extLst>
              </p:cNvPr>
              <p:cNvSpPr txBox="1">
                <a:spLocks noRot="1" noChangeAspect="1" noMove="1" noResize="1" noEditPoints="1" noAdjustHandles="1" noChangeArrowheads="1" noChangeShapeType="1" noTextEdit="1"/>
              </p:cNvSpPr>
              <p:nvPr/>
            </p:nvSpPr>
            <p:spPr>
              <a:xfrm>
                <a:off x="720647" y="6213652"/>
                <a:ext cx="5867400" cy="351828"/>
              </a:xfrm>
              <a:prstGeom prst="rect">
                <a:avLst/>
              </a:prstGeom>
              <a:blipFill>
                <a:blip r:embed="rId10"/>
                <a:stretch>
                  <a:fillRect l="-432" t="-3571" b="-25000"/>
                </a:stretch>
              </a:blipFill>
            </p:spPr>
            <p:txBody>
              <a:bodyPr/>
              <a:lstStyle/>
              <a:p>
                <a:r>
                  <a:rPr lang="en-US">
                    <a:noFill/>
                  </a:rPr>
                  <a:t> </a:t>
                </a:r>
              </a:p>
            </p:txBody>
          </p:sp>
        </mc:Fallback>
      </mc:AlternateContent>
      <p:pic>
        <p:nvPicPr>
          <p:cNvPr id="5" name="myarray (online-video-cutter.com).mp4">
            <a:hlinkClick r:id="" action="ppaction://media"/>
            <a:extLst>
              <a:ext uri="{FF2B5EF4-FFF2-40B4-BE49-F238E27FC236}">
                <a16:creationId xmlns:a16="http://schemas.microsoft.com/office/drawing/2014/main" id="{27D75E7E-64A0-4CE6-28D4-DBE5D531C3F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591345" y="957888"/>
            <a:ext cx="4734659" cy="3550994"/>
          </a:xfrm>
          <a:prstGeom prst="rect">
            <a:avLst/>
          </a:prstGeom>
        </p:spPr>
      </p:pic>
    </p:spTree>
    <p:extLst>
      <p:ext uri="{BB962C8B-B14F-4D97-AF65-F5344CB8AC3E}">
        <p14:creationId xmlns:p14="http://schemas.microsoft.com/office/powerpoint/2010/main" val="39106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endCondLst>
                    <p:cond evt="onNext" delay="0">
                      <p:tgtEl>
                        <p:sldTgt/>
                      </p:tgtEl>
                    </p:cond>
                  </p:end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dirty="0"/>
              <a:t>Hamiltonian Operator Inference (H-</a:t>
            </a:r>
            <a:r>
              <a:rPr lang="en-US" dirty="0" err="1"/>
              <a:t>OpInf</a:t>
            </a:r>
            <a:r>
              <a:rPr lang="en-US" dirty="0"/>
              <a:t>)</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26</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409362" y="1175751"/>
            <a:ext cx="5340483" cy="1549335"/>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Naïve model reduction can </a:t>
            </a:r>
            <a:r>
              <a:rPr lang="en-US" sz="2000" dirty="0">
                <a:solidFill>
                  <a:schemeClr val="accent4"/>
                </a:solidFill>
                <a:ea typeface="Calibri" panose="020F0502020204030204" pitchFamily="34" charset="0"/>
                <a:cs typeface="Times New Roman" panose="02020603050405020304" pitchFamily="18" charset="0"/>
              </a:rPr>
              <a:t>fail spectacularly</a:t>
            </a:r>
            <a:r>
              <a:rPr lang="en-US" sz="2000" dirty="0">
                <a:ea typeface="Calibri" panose="020F0502020204030204" pitchFamily="34" charset="0"/>
                <a:cs typeface="Times New Roman" panose="02020603050405020304" pitchFamily="18" charset="0"/>
              </a:rPr>
              <a:t> in the predictive regime.</a:t>
            </a:r>
            <a:br>
              <a:rPr lang="en-US" sz="2000" dirty="0">
                <a:ea typeface="Calibri" panose="020F0502020204030204" pitchFamily="34" charset="0"/>
                <a:cs typeface="Times New Roman" panose="02020603050405020304" pitchFamily="18" charset="0"/>
              </a:rPr>
            </a:br>
            <a:endParaRPr lang="en-US" sz="400" dirty="0">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ea typeface="Calibri" panose="020F0502020204030204" pitchFamily="34" charset="0"/>
                <a:cs typeface="Times New Roman" panose="02020603050405020304" pitchFamily="18" charset="0"/>
              </a:rPr>
              <a:t>Structure-preserving model reduction comes with </a:t>
            </a:r>
            <a:r>
              <a:rPr lang="en-US" sz="2000" dirty="0">
                <a:solidFill>
                  <a:srgbClr val="00ACD9"/>
                </a:solidFill>
                <a:ea typeface="Calibri" panose="020F0502020204030204" pitchFamily="34" charset="0"/>
                <a:cs typeface="Times New Roman" panose="02020603050405020304" pitchFamily="18" charset="0"/>
              </a:rPr>
              <a:t>guarantees.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C265339-7FAC-8051-EC52-324C06F1DDBA}"/>
                  </a:ext>
                </a:extLst>
              </p:cNvPr>
              <p:cNvSpPr txBox="1"/>
              <p:nvPr/>
            </p:nvSpPr>
            <p:spPr>
              <a:xfrm>
                <a:off x="409362" y="2980843"/>
                <a:ext cx="5029198" cy="1562031"/>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Instead of optimizing over </a:t>
                </a:r>
                <a14:m>
                  <m:oMath xmlns:m="http://schemas.openxmlformats.org/officeDocument/2006/math">
                    <m:r>
                      <a:rPr lang="en-US" sz="2000" b="1" i="1" smtClean="0">
                        <a:latin typeface="Cambria Math" panose="02040503050406030204" pitchFamily="18" charset="0"/>
                        <a:ea typeface="Calibri" panose="020F0502020204030204" pitchFamily="34" charset="0"/>
                        <a:cs typeface="Times New Roman" panose="02020603050405020304" pitchFamily="18" charset="0"/>
                      </a:rPr>
                      <m:t>𝑨</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smtClean="0">
                            <a:latin typeface="Cambria Math" panose="02040503050406030204" pitchFamily="18" charset="0"/>
                            <a:ea typeface="Cambria Math" panose="02040503050406030204" pitchFamily="18" charset="0"/>
                            <a:cs typeface="Times New Roman" panose="02020603050405020304" pitchFamily="18" charset="0"/>
                          </a:rPr>
                          <m:t>ℝ</m:t>
                        </m:r>
                      </m:e>
                      <m:sup>
                        <m:r>
                          <a:rPr lang="en-US" sz="2000" b="0" i="1" smtClean="0">
                            <a:latin typeface="Cambria Math" panose="02040503050406030204" pitchFamily="18" charset="0"/>
                            <a:ea typeface="Calibri" panose="020F0502020204030204" pitchFamily="34" charset="0"/>
                            <a:cs typeface="Times New Roman" panose="02020603050405020304" pitchFamily="18" charset="0"/>
                          </a:rPr>
                          <m:t>𝑁</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latin typeface="Cambria Math" panose="02040503050406030204" pitchFamily="18" charset="0"/>
                            <a:ea typeface="Calibri" panose="020F0502020204030204" pitchFamily="34" charset="0"/>
                            <a:cs typeface="Times New Roman" panose="02020603050405020304" pitchFamily="18" charset="0"/>
                          </a:rPr>
                          <m:t>𝑁</m:t>
                        </m:r>
                      </m:sup>
                    </m:sSup>
                  </m:oMath>
                </a14:m>
                <a:r>
                  <a:rPr lang="en-US" sz="2000" dirty="0">
                    <a:ea typeface="Calibri" panose="020F0502020204030204" pitchFamily="34" charset="0"/>
                    <a:cs typeface="Times New Roman" panose="02020603050405020304" pitchFamily="18" charset="0"/>
                  </a:rPr>
                  <a:t>, optimize over </a:t>
                </a:r>
                <a14:m>
                  <m:oMath xmlns:m="http://schemas.openxmlformats.org/officeDocument/2006/math">
                    <m:r>
                      <a:rPr lang="en-US" sz="2000" b="1" i="1">
                        <a:latin typeface="Cambria Math" panose="02040503050406030204" pitchFamily="18" charset="0"/>
                        <a:ea typeface="Calibri" panose="020F0502020204030204" pitchFamily="34" charset="0"/>
                        <a:cs typeface="Times New Roman" panose="02020603050405020304" pitchFamily="18" charset="0"/>
                      </a:rPr>
                      <m:t>𝑨</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ℳ</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mbria Math" panose="02040503050406030204" pitchFamily="18" charset="0"/>
                            <a:cs typeface="Times New Roman" panose="02020603050405020304" pitchFamily="18" charset="0"/>
                          </a:rPr>
                          <m:t>ℝ</m:t>
                        </m:r>
                      </m:e>
                      <m:sup>
                        <m:r>
                          <a:rPr lang="en-US" sz="2000" i="1">
                            <a:latin typeface="Cambria Math" panose="02040503050406030204" pitchFamily="18" charset="0"/>
                            <a:ea typeface="Calibri" panose="020F0502020204030204" pitchFamily="34" charset="0"/>
                            <a:cs typeface="Times New Roman" panose="02020603050405020304" pitchFamily="18" charset="0"/>
                          </a:rPr>
                          <m:t>𝑁</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𝑁</m:t>
                        </m:r>
                      </m:sup>
                    </m:sSup>
                  </m:oMath>
                </a14:m>
                <a:r>
                  <a:rPr lang="en-US" sz="2000" dirty="0">
                    <a:ea typeface="Calibri" panose="020F0502020204030204" pitchFamily="34" charset="0"/>
                    <a:cs typeface="Times New Roman" panose="02020603050405020304" pitchFamily="18" charset="0"/>
                  </a:rPr>
                  <a:t>.</a:t>
                </a:r>
                <a:br>
                  <a:rPr lang="en-US" sz="2000" dirty="0">
                    <a:ea typeface="Calibri" panose="020F0502020204030204" pitchFamily="34" charset="0"/>
                    <a:cs typeface="Times New Roman" panose="02020603050405020304" pitchFamily="18" charset="0"/>
                  </a:rPr>
                </a:br>
                <a:endParaRPr lang="en-US" sz="400" dirty="0">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ea typeface="Calibri" panose="020F0502020204030204" pitchFamily="34" charset="0"/>
                    <a:cs typeface="Times New Roman" panose="02020603050405020304" pitchFamily="18" charset="0"/>
                  </a:rPr>
                  <a:t>Model class </a:t>
                </a:r>
                <a14:m>
                  <m:oMath xmlns:m="http://schemas.openxmlformats.org/officeDocument/2006/math">
                    <m:r>
                      <a:rPr lang="en-US" sz="2000" b="0" i="1" smtClean="0">
                        <a:latin typeface="Cambria Math" panose="02040503050406030204" pitchFamily="18" charset="0"/>
                        <a:ea typeface="Cambria Math" panose="02040503050406030204" pitchFamily="18" charset="0"/>
                        <a:cs typeface="Times New Roman" panose="02020603050405020304" pitchFamily="18" charset="0"/>
                      </a:rPr>
                      <m:t>ℳ</m:t>
                    </m:r>
                    <m:r>
                      <a:rPr lang="en-US" sz="2000" b="0" i="0"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US" sz="2000" dirty="0">
                    <a:ea typeface="Calibri" panose="020F0502020204030204" pitchFamily="34" charset="0"/>
                    <a:cs typeface="Times New Roman" panose="02020603050405020304" pitchFamily="18" charset="0"/>
                  </a:rPr>
                  <a:t>contains </a:t>
                </a:r>
                <a:r>
                  <a:rPr lang="en-US" sz="2000" dirty="0">
                    <a:solidFill>
                      <a:srgbClr val="00ACD9"/>
                    </a:solidFill>
                    <a:ea typeface="Calibri" panose="020F0502020204030204" pitchFamily="34" charset="0"/>
                    <a:cs typeface="Times New Roman" panose="02020603050405020304" pitchFamily="18" charset="0"/>
                  </a:rPr>
                  <a:t>inductive biases.</a:t>
                </a:r>
              </a:p>
            </p:txBody>
          </p:sp>
        </mc:Choice>
        <mc:Fallback xmlns="">
          <p:sp>
            <p:nvSpPr>
              <p:cNvPr id="9" name="TextBox 8">
                <a:extLst>
                  <a:ext uri="{FF2B5EF4-FFF2-40B4-BE49-F238E27FC236}">
                    <a16:creationId xmlns:a16="http://schemas.microsoft.com/office/drawing/2014/main" id="{AC265339-7FAC-8051-EC52-324C06F1DDBA}"/>
                  </a:ext>
                </a:extLst>
              </p:cNvPr>
              <p:cNvSpPr txBox="1">
                <a:spLocks noRot="1" noChangeAspect="1" noMove="1" noResize="1" noEditPoints="1" noAdjustHandles="1" noChangeArrowheads="1" noChangeShapeType="1" noTextEdit="1"/>
              </p:cNvSpPr>
              <p:nvPr/>
            </p:nvSpPr>
            <p:spPr>
              <a:xfrm>
                <a:off x="409362" y="2980843"/>
                <a:ext cx="5029198" cy="1562031"/>
              </a:xfrm>
              <a:prstGeom prst="rect">
                <a:avLst/>
              </a:prstGeom>
              <a:blipFill>
                <a:blip r:embed="rId5"/>
                <a:stretch>
                  <a:fillRect l="-1091" t="-1172" b="-585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A4F7FCF-2DE5-35A5-30C1-E2408D440811}"/>
              </a:ext>
            </a:extLst>
          </p:cNvPr>
          <p:cNvSpPr txBox="1"/>
          <p:nvPr/>
        </p:nvSpPr>
        <p:spPr>
          <a:xfrm>
            <a:off x="409362" y="4795764"/>
            <a:ext cx="4940851" cy="1124603"/>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Good algebraic/geometric ways of formulating </a:t>
            </a:r>
            <a:r>
              <a:rPr lang="en-US" sz="2000" dirty="0">
                <a:solidFill>
                  <a:srgbClr val="C00000"/>
                </a:solidFill>
                <a:ea typeface="Calibri" panose="020F0502020204030204" pitchFamily="34" charset="0"/>
                <a:cs typeface="Times New Roman" panose="02020603050405020304" pitchFamily="18" charset="0"/>
              </a:rPr>
              <a:t>constrained</a:t>
            </a:r>
            <a:r>
              <a:rPr lang="en-US" sz="2000" dirty="0">
                <a:ea typeface="Calibri" panose="020F0502020204030204" pitchFamily="34" charset="0"/>
                <a:cs typeface="Times New Roman" panose="02020603050405020304" pitchFamily="18" charset="0"/>
              </a:rPr>
              <a:t> optimizations as </a:t>
            </a:r>
            <a:r>
              <a:rPr lang="en-US" sz="2000" dirty="0">
                <a:solidFill>
                  <a:srgbClr val="00B050"/>
                </a:solidFill>
                <a:ea typeface="Calibri" panose="020F0502020204030204" pitchFamily="34" charset="0"/>
                <a:cs typeface="Times New Roman" panose="02020603050405020304" pitchFamily="18" charset="0"/>
              </a:rPr>
              <a:t>unconstrained</a:t>
            </a:r>
            <a:r>
              <a:rPr lang="en-US" sz="2000" dirty="0">
                <a:ea typeface="Calibri" panose="020F0502020204030204" pitchFamily="34" charset="0"/>
                <a:cs typeface="Times New Roman" panose="02020603050405020304" pitchFamily="18" charset="0"/>
              </a:rPr>
              <a:t> ones.</a:t>
            </a:r>
          </a:p>
        </p:txBody>
      </p:sp>
      <p:pic>
        <p:nvPicPr>
          <p:cNvPr id="6" name="myarray (online-video-cutter.com).mp4">
            <a:hlinkClick r:id="" action="ppaction://media"/>
            <a:extLst>
              <a:ext uri="{FF2B5EF4-FFF2-40B4-BE49-F238E27FC236}">
                <a16:creationId xmlns:a16="http://schemas.microsoft.com/office/drawing/2014/main" id="{2ABEA5E3-134C-61AF-CD94-1B43BF705CB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49846" y="1287156"/>
            <a:ext cx="6300013" cy="4725010"/>
          </a:xfrm>
          <a:prstGeom prst="rect">
            <a:avLst/>
          </a:prstGeom>
        </p:spPr>
      </p:pic>
    </p:spTree>
    <p:extLst>
      <p:ext uri="{BB962C8B-B14F-4D97-AF65-F5344CB8AC3E}">
        <p14:creationId xmlns:p14="http://schemas.microsoft.com/office/powerpoint/2010/main" val="154120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dirty="0"/>
              <a:t>Hamiltonian Operator Inference (H-</a:t>
            </a:r>
            <a:r>
              <a:rPr lang="en-US" dirty="0" err="1"/>
              <a:t>OpInf</a:t>
            </a:r>
            <a:r>
              <a:rPr lang="en-US" dirty="0"/>
              <a:t>)</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27</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E898FA5-F403-4C15-AA2E-2DDD02564D4D}"/>
                  </a:ext>
                </a:extLst>
              </p:cNvPr>
              <p:cNvSpPr txBox="1"/>
              <p:nvPr/>
            </p:nvSpPr>
            <p:spPr>
              <a:xfrm>
                <a:off x="370451" y="1079678"/>
                <a:ext cx="5582182" cy="1240853"/>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Naïve </a:t>
                </a:r>
                <a:r>
                  <a:rPr lang="en-US" sz="2000" dirty="0" err="1">
                    <a:ea typeface="Calibri" panose="020F0502020204030204" pitchFamily="34" charset="0"/>
                    <a:cs typeface="Times New Roman" panose="02020603050405020304" pitchFamily="18" charset="0"/>
                  </a:rPr>
                  <a:t>Galerkin</a:t>
                </a:r>
                <a:r>
                  <a:rPr lang="en-US" sz="2000" dirty="0">
                    <a:ea typeface="Calibri" panose="020F0502020204030204" pitchFamily="34" charset="0"/>
                    <a:cs typeface="Times New Roman" panose="02020603050405020304" pitchFamily="18" charset="0"/>
                  </a:rPr>
                  <a:t> ROM:   </a:t>
                </a:r>
                <a14:m>
                  <m:oMath xmlns:m="http://schemas.openxmlformats.org/officeDocument/2006/math">
                    <m:acc>
                      <m:accPr>
                        <m:chr m:val="̇"/>
                        <m:ctrlPr>
                          <a:rPr lang="en-US" sz="2000" b="0" i="1" smtClean="0">
                            <a:latin typeface="Cambria Math" panose="02040503050406030204" pitchFamily="18" charset="0"/>
                            <a:cs typeface="Times New Roman" panose="02020603050405020304" pitchFamily="18" charset="0"/>
                          </a:rPr>
                        </m:ctrlPr>
                      </m:accPr>
                      <m:e>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𝒙</m:t>
                            </m:r>
                          </m:e>
                        </m:acc>
                      </m:e>
                    </m:acc>
                    <m:r>
                      <a:rPr lang="en-US" sz="2000" b="0" i="1" dirty="0" smtClean="0">
                        <a:latin typeface="Cambria Math" panose="02040503050406030204" pitchFamily="18" charset="0"/>
                        <a:cs typeface="Times New Roman" panose="02020603050405020304" pitchFamily="18" charset="0"/>
                      </a:rPr>
                      <m:t>=</m:t>
                    </m:r>
                    <m:sSup>
                      <m:sSupPr>
                        <m:ctrlPr>
                          <a:rPr lang="en-US" sz="2000" b="1" i="1" dirty="0" smtClean="0">
                            <a:latin typeface="Cambria Math" panose="02040503050406030204" pitchFamily="18" charset="0"/>
                            <a:cs typeface="Times New Roman" panose="02020603050405020304" pitchFamily="18" charset="0"/>
                          </a:rPr>
                        </m:ctrlPr>
                      </m:sSupPr>
                      <m:e>
                        <m:r>
                          <a:rPr lang="en-US" sz="2000" b="1" i="1" dirty="0" smtClean="0">
                            <a:latin typeface="Cambria Math" panose="02040503050406030204" pitchFamily="18" charset="0"/>
                            <a:cs typeface="Times New Roman" panose="02020603050405020304" pitchFamily="18" charset="0"/>
                          </a:rPr>
                          <m:t>𝑼</m:t>
                        </m:r>
                      </m:e>
                      <m:sup>
                        <m:r>
                          <a:rPr lang="en-US" sz="2000" b="0" i="1" dirty="0" smtClean="0">
                            <a:latin typeface="Cambria Math" panose="02040503050406030204" pitchFamily="18" charset="0"/>
                            <a:cs typeface="Times New Roman" panose="02020603050405020304" pitchFamily="18" charset="0"/>
                          </a:rPr>
                          <m:t>𝑇</m:t>
                        </m:r>
                      </m:sup>
                    </m:sSup>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latin typeface="Cambria Math" panose="02040503050406030204" pitchFamily="18" charset="0"/>
                        <a:ea typeface="Calibri" panose="020F0502020204030204" pitchFamily="34" charset="0"/>
                        <a:cs typeface="Times New Roman" panose="02020603050405020304" pitchFamily="18" charset="0"/>
                      </a:rPr>
                      <m:t>𝐻</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𝒙</m:t>
                        </m:r>
                      </m:e>
                    </m:acc>
                    <m:r>
                      <a:rPr lang="en-US" sz="2000" b="1" i="1" smtClean="0">
                        <a:latin typeface="Cambria Math" panose="02040503050406030204" pitchFamily="18" charset="0"/>
                        <a:ea typeface="Calibri" panose="020F0502020204030204" pitchFamily="34" charset="0"/>
                        <a:cs typeface="Times New Roman" panose="02020603050405020304" pitchFamily="18" charset="0"/>
                      </a:rPr>
                      <m:t>)</m:t>
                    </m:r>
                  </m:oMath>
                </a14:m>
                <a:br>
                  <a:rPr lang="en-US" sz="2000" dirty="0">
                    <a:solidFill>
                      <a:schemeClr val="accent6"/>
                    </a:solidFill>
                    <a:ea typeface="Calibri" panose="020F0502020204030204" pitchFamily="34" charset="0"/>
                    <a:cs typeface="Times New Roman" panose="02020603050405020304" pitchFamily="18" charset="0"/>
                  </a:rPr>
                </a:br>
                <a:endParaRPr lang="en-US" sz="400" dirty="0">
                  <a:solidFill>
                    <a:schemeClr val="accent6"/>
                  </a:solidFill>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solidFill>
                      <a:schemeClr val="tx1"/>
                    </a:solidFill>
                    <a:ea typeface="Calibri" panose="020F0502020204030204" pitchFamily="34" charset="0"/>
                    <a:cs typeface="Times New Roman" panose="02020603050405020304" pitchFamily="18" charset="0"/>
                  </a:rPr>
                  <a:t>Data matrix  </a:t>
                </a:r>
                <a14:m>
                  <m:oMath xmlns:m="http://schemas.openxmlformats.org/officeDocument/2006/math">
                    <m:r>
                      <a:rPr lang="en-US" sz="2000" b="1" i="1" dirty="0" smtClean="0">
                        <a:latin typeface="Cambria Math" panose="02040503050406030204" pitchFamily="18" charset="0"/>
                        <a:cs typeface="Times New Roman" panose="02020603050405020304" pitchFamily="18" charset="0"/>
                      </a:rPr>
                      <m:t>𝑿</m:t>
                    </m:r>
                    <m:r>
                      <a:rPr lang="en-US" sz="2000" b="0" i="1" dirty="0" smtClean="0">
                        <a:latin typeface="Cambria Math" panose="02040503050406030204" pitchFamily="18" charset="0"/>
                        <a:cs typeface="Times New Roman" panose="02020603050405020304" pitchFamily="18" charset="0"/>
                      </a:rPr>
                      <m:t>≈</m:t>
                    </m:r>
                    <m:r>
                      <a:rPr lang="en-US" sz="2000" b="1" i="1" dirty="0" smtClean="0">
                        <a:latin typeface="Cambria Math" panose="02040503050406030204" pitchFamily="18" charset="0"/>
                        <a:cs typeface="Times New Roman" panose="02020603050405020304" pitchFamily="18" charset="0"/>
                      </a:rPr>
                      <m:t>𝑼</m:t>
                    </m:r>
                    <m:r>
                      <a:rPr lang="en-US" sz="2000" b="1" i="0" dirty="0" smtClean="0">
                        <a:latin typeface="Cambria Math" panose="02040503050406030204" pitchFamily="18" charset="0"/>
                        <a:cs typeface="Times New Roman" panose="02020603050405020304" pitchFamily="18" charset="0"/>
                      </a:rPr>
                      <m:t>𝚺</m:t>
                    </m:r>
                    <m:sSup>
                      <m:sSupPr>
                        <m:ctrlPr>
                          <a:rPr lang="en-US" sz="2000" b="1" i="1" dirty="0" smtClean="0">
                            <a:latin typeface="Cambria Math" panose="02040503050406030204" pitchFamily="18" charset="0"/>
                            <a:cs typeface="Times New Roman" panose="02020603050405020304" pitchFamily="18" charset="0"/>
                          </a:rPr>
                        </m:ctrlPr>
                      </m:sSupPr>
                      <m:e>
                        <m:r>
                          <a:rPr lang="en-US" sz="2000" b="1" i="0" dirty="0" smtClean="0">
                            <a:latin typeface="Cambria Math" panose="02040503050406030204" pitchFamily="18" charset="0"/>
                            <a:cs typeface="Times New Roman" panose="02020603050405020304" pitchFamily="18" charset="0"/>
                          </a:rPr>
                          <m:t>𝐕</m:t>
                        </m:r>
                      </m:e>
                      <m:sup>
                        <m:r>
                          <m:rPr>
                            <m:sty m:val="p"/>
                          </m:rPr>
                          <a:rPr lang="en-US" sz="2000" b="0" i="0" dirty="0" smtClean="0">
                            <a:latin typeface="Cambria Math" panose="02040503050406030204" pitchFamily="18" charset="0"/>
                            <a:cs typeface="Times New Roman" panose="02020603050405020304" pitchFamily="18" charset="0"/>
                          </a:rPr>
                          <m:t>T</m:t>
                        </m:r>
                      </m:sup>
                    </m:sSup>
                  </m:oMath>
                </a14:m>
                <a:endParaRPr lang="en-US" sz="2000" b="1" dirty="0">
                  <a:solidFill>
                    <a:schemeClr val="tx1"/>
                  </a:solidFill>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solidFill>
                      <a:schemeClr val="tx1"/>
                    </a:solidFill>
                    <a:ea typeface="Calibri" panose="020F0502020204030204" pitchFamily="34" charset="0"/>
                    <a:cs typeface="Times New Roman" panose="02020603050405020304" pitchFamily="18" charset="0"/>
                  </a:rPr>
                  <a:t>POD </a:t>
                </a:r>
                <a:r>
                  <a:rPr lang="en-US" sz="2000" dirty="0">
                    <a:ea typeface="Calibri" panose="020F0502020204030204" pitchFamily="34" charset="0"/>
                    <a:cs typeface="Times New Roman" panose="02020603050405020304" pitchFamily="18" charset="0"/>
                  </a:rPr>
                  <a:t>approximation  </a:t>
                </a:r>
                <a14:m>
                  <m:oMath xmlns:m="http://schemas.openxmlformats.org/officeDocument/2006/math">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𝒙</m:t>
                        </m:r>
                      </m:e>
                    </m:acc>
                    <m:r>
                      <a:rPr lang="en-US" sz="2000" b="0" i="1" dirty="0" smtClean="0">
                        <a:latin typeface="Cambria Math" panose="02040503050406030204" pitchFamily="18" charset="0"/>
                        <a:cs typeface="Times New Roman" panose="02020603050405020304" pitchFamily="18" charset="0"/>
                      </a:rPr>
                      <m:t>=</m:t>
                    </m:r>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𝒙</m:t>
                        </m:r>
                      </m:e>
                    </m:acc>
                  </m:oMath>
                </a14:m>
                <a:endParaRPr lang="en-US" sz="2000" b="1" dirty="0">
                  <a:solidFill>
                    <a:schemeClr val="tx1"/>
                  </a:solidFill>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9E898FA5-F403-4C15-AA2E-2DDD02564D4D}"/>
                  </a:ext>
                </a:extLst>
              </p:cNvPr>
              <p:cNvSpPr txBox="1">
                <a:spLocks noRot="1" noChangeAspect="1" noMove="1" noResize="1" noEditPoints="1" noAdjustHandles="1" noChangeArrowheads="1" noChangeShapeType="1" noTextEdit="1"/>
              </p:cNvSpPr>
              <p:nvPr/>
            </p:nvSpPr>
            <p:spPr>
              <a:xfrm>
                <a:off x="370451" y="1079678"/>
                <a:ext cx="5582182" cy="1240853"/>
              </a:xfrm>
              <a:prstGeom prst="rect">
                <a:avLst/>
              </a:prstGeom>
              <a:blipFill>
                <a:blip r:embed="rId4"/>
                <a:stretch>
                  <a:fillRect l="-984" b="-63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C265339-7FAC-8051-EC52-324C06F1DDBA}"/>
                  </a:ext>
                </a:extLst>
              </p:cNvPr>
              <p:cNvSpPr txBox="1"/>
              <p:nvPr/>
            </p:nvSpPr>
            <p:spPr>
              <a:xfrm>
                <a:off x="370450" y="2423402"/>
                <a:ext cx="5582181" cy="1601400"/>
              </a:xfrm>
              <a:prstGeom prst="rect">
                <a:avLst/>
              </a:prstGeom>
              <a:noFill/>
            </p:spPr>
            <p:txBody>
              <a:bodyPr wrap="square" rtlCol="0">
                <a:spAutoFit/>
              </a:bodyPr>
              <a:lstStyle/>
              <a:p>
                <a:pPr marL="342900" indent="-342900">
                  <a:lnSpc>
                    <a:spcPct val="115000"/>
                  </a:lnSpc>
                  <a:spcBef>
                    <a:spcPts val="0"/>
                  </a:spcBef>
                  <a:buClr>
                    <a:schemeClr val="tx1"/>
                  </a:buClr>
                  <a:buFont typeface="Arial" panose="020B0604020202020204" pitchFamily="34" charset="0"/>
                  <a:buChar char="•"/>
                  <a:tabLst>
                    <a:tab pos="457200" algn="l"/>
                  </a:tabLst>
                </a:pPr>
                <a:r>
                  <a:rPr lang="en-US" sz="2000" dirty="0">
                    <a:solidFill>
                      <a:schemeClr val="accent4"/>
                    </a:solidFill>
                    <a:ea typeface="Calibri" panose="020F0502020204030204" pitchFamily="34" charset="0"/>
                    <a:cs typeface="Times New Roman" panose="02020603050405020304" pitchFamily="18" charset="0"/>
                  </a:rPr>
                  <a:t>Not</a:t>
                </a:r>
                <a:r>
                  <a:rPr lang="en-US" sz="2000" dirty="0">
                    <a:ea typeface="Calibri" panose="020F0502020204030204" pitchFamily="34" charset="0"/>
                    <a:cs typeface="Times New Roman" panose="02020603050405020304" pitchFamily="18" charset="0"/>
                  </a:rPr>
                  <a:t> </a:t>
                </a:r>
                <a:r>
                  <a:rPr lang="en-US" sz="2000" dirty="0">
                    <a:solidFill>
                      <a:schemeClr val="accent6"/>
                    </a:solidFill>
                    <a:ea typeface="Calibri" panose="020F0502020204030204" pitchFamily="34" charset="0"/>
                    <a:cs typeface="Times New Roman" panose="02020603050405020304" pitchFamily="18" charset="0"/>
                  </a:rPr>
                  <a:t>Hamiltonian!   </a:t>
                </a:r>
                <a14:m>
                  <m:oMath xmlns:m="http://schemas.openxmlformats.org/officeDocument/2006/math">
                    <m:sSup>
                      <m:sSup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e>
                              <m:sup>
                                <m:r>
                                  <a:rPr lang="en-US" sz="2000" b="0" i="1" smtClean="0">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e>
                        </m:d>
                      </m:e>
                      <m:sup>
                        <m:r>
                          <a:rPr lang="en-US" sz="2000" b="0" i="1" smtClean="0">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e>
                      <m:sup>
                        <m:r>
                          <a:rPr lang="en-US" sz="2000" b="0" i="1" smtClean="0">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e>
                      <m:sup>
                        <m:r>
                          <a:rPr lang="en-US" sz="2000" b="0" i="1" smtClean="0">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oMath>
                </a14:m>
                <a:endParaRPr lang="en-US" sz="2000" b="1" dirty="0">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cs typeface="Times New Roman" panose="02020603050405020304" pitchFamily="18" charset="0"/>
                  </a:rPr>
                  <a:t>(energy not conserved)</a:t>
                </a:r>
                <a:endParaRPr lang="en-US" sz="2000" b="0" dirty="0">
                  <a:cs typeface="Times New Roman" panose="02020603050405020304" pitchFamily="18" charset="0"/>
                </a:endParaRPr>
              </a:p>
              <a:p>
                <a:pPr marL="342900" indent="-342900">
                  <a:lnSpc>
                    <a:spcPct val="115000"/>
                  </a:lnSpc>
                  <a:buClr>
                    <a:schemeClr val="tx1"/>
                  </a:buClr>
                  <a:buFont typeface="Arial" panose="020B0604020202020204" pitchFamily="34" charset="0"/>
                  <a:buChar char="•"/>
                  <a:tabLst>
                    <a:tab pos="457200" algn="l"/>
                  </a:tabLst>
                </a:pPr>
                <a:r>
                  <a:rPr lang="en-US" sz="2000" dirty="0">
                    <a:solidFill>
                      <a:schemeClr val="accent4"/>
                    </a:solidFill>
                    <a:ea typeface="Calibri" panose="020F0502020204030204" pitchFamily="34" charset="0"/>
                    <a:cs typeface="Times New Roman" panose="02020603050405020304" pitchFamily="18" charset="0"/>
                  </a:rPr>
                  <a:t>Not </a:t>
                </a:r>
                <a:r>
                  <a:rPr lang="en-US" sz="2000" dirty="0" err="1">
                    <a:solidFill>
                      <a:schemeClr val="accent6"/>
                    </a:solidFill>
                    <a:ea typeface="Calibri" panose="020F0502020204030204" pitchFamily="34" charset="0"/>
                    <a:cs typeface="Times New Roman" panose="02020603050405020304" pitchFamily="18" charset="0"/>
                  </a:rPr>
                  <a:t>symplectic</a:t>
                </a:r>
                <a:r>
                  <a:rPr lang="en-US" sz="2000" dirty="0">
                    <a:solidFill>
                      <a:schemeClr val="accent6"/>
                    </a:solidFill>
                    <a:ea typeface="Calibri" panose="020F0502020204030204" pitchFamily="34" charset="0"/>
                    <a:cs typeface="Times New Roman" panose="02020603050405020304" pitchFamily="18" charset="0"/>
                  </a:rPr>
                  <a:t>!</a:t>
                </a:r>
              </a:p>
              <a:p>
                <a:pPr marL="800100" lvl="1" indent="-342900">
                  <a:lnSpc>
                    <a:spcPct val="115000"/>
                  </a:lnSpc>
                  <a:buFont typeface="Wingdings" panose="05000000000000000000" pitchFamily="2" charset="2"/>
                  <a:buChar char="Ø"/>
                  <a:tabLst>
                    <a:tab pos="457200" algn="l"/>
                  </a:tabLst>
                </a:pPr>
                <a:r>
                  <a:rPr lang="en-US" sz="2000" dirty="0">
                    <a:ea typeface="Calibri" panose="020F0502020204030204" pitchFamily="34" charset="0"/>
                    <a:cs typeface="Times New Roman" panose="02020603050405020304" pitchFamily="18" charset="0"/>
                  </a:rPr>
                  <a:t>(no Jacobi identity)</a:t>
                </a:r>
              </a:p>
            </p:txBody>
          </p:sp>
        </mc:Choice>
        <mc:Fallback xmlns="">
          <p:sp>
            <p:nvSpPr>
              <p:cNvPr id="9" name="TextBox 8">
                <a:extLst>
                  <a:ext uri="{FF2B5EF4-FFF2-40B4-BE49-F238E27FC236}">
                    <a16:creationId xmlns:a16="http://schemas.microsoft.com/office/drawing/2014/main" id="{AC265339-7FAC-8051-EC52-324C06F1DDBA}"/>
                  </a:ext>
                </a:extLst>
              </p:cNvPr>
              <p:cNvSpPr txBox="1">
                <a:spLocks noRot="1" noChangeAspect="1" noMove="1" noResize="1" noEditPoints="1" noAdjustHandles="1" noChangeArrowheads="1" noChangeShapeType="1" noTextEdit="1"/>
              </p:cNvSpPr>
              <p:nvPr/>
            </p:nvSpPr>
            <p:spPr>
              <a:xfrm>
                <a:off x="370450" y="2423402"/>
                <a:ext cx="5582181" cy="1601400"/>
              </a:xfrm>
              <a:prstGeom prst="rect">
                <a:avLst/>
              </a:prstGeom>
              <a:blipFill>
                <a:blip r:embed="rId5"/>
                <a:stretch>
                  <a:fillRect l="-984" b="-6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A4F7FCF-2DE5-35A5-30C1-E2408D440811}"/>
                  </a:ext>
                </a:extLst>
              </p:cNvPr>
              <p:cNvSpPr txBox="1"/>
              <p:nvPr/>
            </p:nvSpPr>
            <p:spPr>
              <a:xfrm>
                <a:off x="370450" y="4127673"/>
                <a:ext cx="6944750" cy="2011448"/>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Conversely, Hamiltonian ROM satisfies </a:t>
                </a:r>
                <a14:m>
                  <m:oMath xmlns:m="http://schemas.openxmlformats.org/officeDocument/2006/math">
                    <m:r>
                      <m:rPr>
                        <m:sty m:val="p"/>
                      </m:rPr>
                      <a:rPr lang="en-US" sz="2000" b="0" i="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bot</m:t>
                    </m:r>
                    <m:sSup>
                      <m:sSupPr>
                        <m:ctrlPr>
                          <a:rPr lang="en-US" sz="2000" b="0" i="1"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b="0" i="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h</m:t>
                        </m:r>
                      </m:e>
                      <m:sup>
                        <m:r>
                          <a:rPr lang="en-US" sz="2000" b="0" i="1"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2000" b="0" i="1"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dirty="0">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ea typeface="Calibri" panose="020F0502020204030204" pitchFamily="34" charset="0"/>
                    <a:cs typeface="Times New Roman" panose="02020603050405020304" pitchFamily="18" charset="0"/>
                  </a:rPr>
                  <a:t>Solve overdetermined system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a:latin typeface="Cambria Math" panose="02040503050406030204" pitchFamily="18" charset="0"/>
                            <a:ea typeface="Calibri" panose="020F0502020204030204" pitchFamily="34" charset="0"/>
                            <a:cs typeface="Times New Roman" panose="02020603050405020304" pitchFamily="18" charset="0"/>
                          </a:rPr>
                          <m:t>𝑼</m:t>
                        </m:r>
                      </m:e>
                      <m:sup>
                        <m:r>
                          <a:rPr lang="en-US" sz="2000" i="1">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a:latin typeface="Cambria Math" panose="02040503050406030204" pitchFamily="18" charset="0"/>
                        <a:ea typeface="Calibri" panose="020F0502020204030204" pitchFamily="34" charset="0"/>
                        <a:cs typeface="Times New Roman" panose="02020603050405020304" pitchFamily="18" charset="0"/>
                      </a:rPr>
                      <m:t>𝑳</m:t>
                    </m:r>
                    <m:r>
                      <a:rPr lang="en-US" sz="2000" b="1" i="1"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e>
                    </m:acc>
                    <m:sSup>
                      <m:sSupPr>
                        <m:ctrlPr>
                          <a:rPr lang="en-US" sz="2000" b="1" i="1" dirty="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dirty="0" smtClean="0">
                            <a:latin typeface="Cambria Math" panose="02040503050406030204" pitchFamily="18" charset="0"/>
                            <a:ea typeface="Calibri" panose="020F0502020204030204" pitchFamily="34" charset="0"/>
                            <a:cs typeface="Times New Roman" panose="02020603050405020304" pitchFamily="18" charset="0"/>
                          </a:rPr>
                          <m:t>𝑼</m:t>
                        </m:r>
                      </m:e>
                      <m:sup>
                        <m:r>
                          <a:rPr lang="en-US" sz="2000" b="0" i="1" dirty="0" smtClean="0">
                            <a:latin typeface="Cambria Math" panose="02040503050406030204" pitchFamily="18" charset="0"/>
                            <a:ea typeface="Calibri" panose="020F0502020204030204" pitchFamily="34" charset="0"/>
                            <a:cs typeface="Times New Roman" panose="02020603050405020304" pitchFamily="18" charset="0"/>
                          </a:rPr>
                          <m:t>𝑇</m:t>
                        </m:r>
                      </m:sup>
                    </m:sSup>
                  </m:oMath>
                </a14:m>
                <a:r>
                  <a:rPr lang="en-US" sz="2000" dirty="0">
                    <a:ea typeface="Calibri" panose="020F0502020204030204" pitchFamily="34" charset="0"/>
                    <a:cs typeface="Times New Roman" panose="02020603050405020304" pitchFamily="18" charset="0"/>
                  </a:rPr>
                  <a:t>.</a:t>
                </a:r>
              </a:p>
              <a:p>
                <a:pPr marL="800100" lvl="1" indent="-342900">
                  <a:lnSpc>
                    <a:spcPct val="115000"/>
                  </a:lnSpc>
                  <a:buFont typeface="Wingdings" panose="05000000000000000000" pitchFamily="2" charset="2"/>
                  <a:buChar char="Ø"/>
                  <a:tabLst>
                    <a:tab pos="457200" algn="l"/>
                  </a:tabLst>
                </a:pPr>
                <a:r>
                  <a:rPr lang="en-US" sz="2000" dirty="0">
                    <a:ea typeface="Calibri" panose="020F0502020204030204" pitchFamily="34" charset="0"/>
                    <a:cs typeface="Times New Roman" panose="02020603050405020304" pitchFamily="18" charset="0"/>
                  </a:rPr>
                  <a:t>Evolution equation:</a:t>
                </a:r>
                <a:br>
                  <a:rPr lang="en-US" sz="2000" dirty="0">
                    <a:ea typeface="Calibri" panose="020F0502020204030204" pitchFamily="34" charset="0"/>
                    <a:cs typeface="Times New Roman" panose="02020603050405020304" pitchFamily="18" charset="0"/>
                  </a:rPr>
                </a:br>
                <a:br>
                  <a:rPr lang="en-US" sz="400" dirty="0">
                    <a:ea typeface="Calibri" panose="020F0502020204030204" pitchFamily="34" charset="0"/>
                    <a:cs typeface="Times New Roman" panose="02020603050405020304" pitchFamily="18" charset="0"/>
                  </a:rPr>
                </a:br>
                <a14:m>
                  <m:oMath xmlns:m="http://schemas.openxmlformats.org/officeDocument/2006/math">
                    <m:acc>
                      <m:accPr>
                        <m:chr m:val="̇"/>
                        <m:ctrlPr>
                          <a:rPr lang="en-US" sz="2000" i="1">
                            <a:latin typeface="Cambria Math" panose="02040503050406030204" pitchFamily="18" charset="0"/>
                            <a:cs typeface="Times New Roman" panose="02020603050405020304" pitchFamily="18" charset="0"/>
                          </a:rPr>
                        </m:ctrlPr>
                      </m:accPr>
                      <m:e>
                        <m:acc>
                          <m:accPr>
                            <m:chr m:val="̂"/>
                            <m:ctrlPr>
                              <a:rPr lang="en-US" sz="2000" b="1" i="1">
                                <a:latin typeface="Cambria Math" panose="02040503050406030204" pitchFamily="18" charset="0"/>
                                <a:cs typeface="Times New Roman" panose="02020603050405020304" pitchFamily="18" charset="0"/>
                              </a:rPr>
                            </m:ctrlPr>
                          </m:accPr>
                          <m:e>
                            <m:r>
                              <a:rPr lang="en-US" sz="2000" b="1" i="1">
                                <a:latin typeface="Cambria Math" panose="02040503050406030204" pitchFamily="18" charset="0"/>
                                <a:cs typeface="Times New Roman" panose="02020603050405020304" pitchFamily="18" charset="0"/>
                              </a:rPr>
                              <m:t>𝒙</m:t>
                            </m:r>
                          </m:e>
                        </m:acc>
                      </m:e>
                    </m:acc>
                    <m:r>
                      <a:rPr lang="en-US" sz="2000" i="1" dirty="0">
                        <a:latin typeface="Cambria Math" panose="02040503050406030204" pitchFamily="18" charset="0"/>
                        <a:cs typeface="Times New Roman" panose="02020603050405020304" pitchFamily="18" charset="0"/>
                      </a:rPr>
                      <m:t>=</m:t>
                    </m:r>
                    <m:acc>
                      <m:accPr>
                        <m:chr m:val="̂"/>
                        <m:ctrlPr>
                          <a:rPr lang="en-US" sz="2000" b="1" i="1" dirty="0" smtClean="0">
                            <a:latin typeface="Cambria Math" panose="02040503050406030204" pitchFamily="18" charset="0"/>
                            <a:cs typeface="Times New Roman" panose="02020603050405020304" pitchFamily="18" charset="0"/>
                          </a:rPr>
                        </m:ctrlPr>
                      </m:accPr>
                      <m:e>
                        <m:r>
                          <a:rPr lang="en-US" sz="2000" b="1" i="1" dirty="0" smtClean="0">
                            <a:latin typeface="Cambria Math" panose="02040503050406030204" pitchFamily="18" charset="0"/>
                            <a:cs typeface="Times New Roman" panose="02020603050405020304" pitchFamily="18" charset="0"/>
                          </a:rPr>
                          <m:t>𝑳</m:t>
                        </m:r>
                      </m:e>
                    </m:acc>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i="1">
                            <a:latin typeface="Cambria Math" panose="02040503050406030204" pitchFamily="18" charset="0"/>
                            <a:ea typeface="Calibri" panose="020F0502020204030204" pitchFamily="34" charset="0"/>
                            <a:cs typeface="Times New Roman" panose="02020603050405020304" pitchFamily="18" charset="0"/>
                          </a:rPr>
                          <m:t>𝐻</m:t>
                        </m:r>
                      </m:e>
                    </m:acc>
                    <m:d>
                      <m:dPr>
                        <m:ctrlPr>
                          <a:rPr lang="en-US" sz="2000" i="1" dirty="0" smtClean="0">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2000" b="1" i="1">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a:latin typeface="Cambria Math" panose="02040503050406030204" pitchFamily="18" charset="0"/>
                                <a:ea typeface="Calibri" panose="020F0502020204030204" pitchFamily="34" charset="0"/>
                                <a:cs typeface="Times New Roman" panose="02020603050405020304" pitchFamily="18" charset="0"/>
                              </a:rPr>
                              <m:t>𝒙</m:t>
                            </m:r>
                          </m:e>
                        </m:acc>
                      </m:e>
                    </m:d>
                    <m:r>
                      <a:rPr lang="en-US" sz="2000" b="1"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e>
                      <m:sup>
                        <m:r>
                          <a:rPr lang="en-US" sz="2000" b="0" i="1" smtClean="0">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r>
                      <a:rPr lang="en-US" sz="2000" b="1" i="1" smtClean="0">
                        <a:latin typeface="Cambria Math" panose="02040503050406030204" pitchFamily="18" charset="0"/>
                        <a:ea typeface="Calibri" panose="020F0502020204030204" pitchFamily="34" charset="0"/>
                        <a:cs typeface="Times New Roman" panose="02020603050405020304" pitchFamily="18" charset="0"/>
                      </a:rPr>
                      <m:t>(</m:t>
                    </m:r>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𝒙</m:t>
                        </m:r>
                      </m:e>
                    </m:acc>
                    <m:r>
                      <a:rPr lang="en-US" sz="2000" b="1" i="1" smtClean="0">
                        <a:latin typeface="Cambria Math" panose="02040503050406030204" pitchFamily="18" charset="0"/>
                        <a:ea typeface="Calibri" panose="020F0502020204030204" pitchFamily="34" charset="0"/>
                        <a:cs typeface="Times New Roman" panose="02020603050405020304" pitchFamily="18" charset="0"/>
                      </a:rPr>
                      <m:t>)</m:t>
                    </m:r>
                    <m:r>
                      <a:rPr lang="en-US" sz="2000" b="1" i="1" smtClean="0">
                        <a:solidFill>
                          <a:schemeClr val="accent2"/>
                        </a:solidFill>
                        <a:latin typeface="Cambria Math" panose="02040503050406030204" pitchFamily="18" charset="0"/>
                        <a:ea typeface="Calibri" panose="020F0502020204030204" pitchFamily="34" charset="0"/>
                        <a:cs typeface="Times New Roman" panose="02020603050405020304" pitchFamily="18" charset="0"/>
                      </a:rPr>
                      <m:t>𝑼</m:t>
                    </m:r>
                    <m:sSup>
                      <m:sSupPr>
                        <m:ctrlPr>
                          <a:rPr lang="en-US" sz="2000" b="1" i="1" smtClean="0">
                            <a:solidFill>
                              <a:schemeClr val="accent2"/>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smtClean="0">
                            <a:solidFill>
                              <a:schemeClr val="accent2"/>
                            </a:solidFill>
                            <a:latin typeface="Cambria Math" panose="02040503050406030204" pitchFamily="18" charset="0"/>
                            <a:ea typeface="Calibri" panose="020F0502020204030204" pitchFamily="34" charset="0"/>
                            <a:cs typeface="Times New Roman" panose="02020603050405020304" pitchFamily="18" charset="0"/>
                          </a:rPr>
                          <m:t>𝑼</m:t>
                        </m:r>
                      </m:e>
                      <m:sup>
                        <m:r>
                          <a:rPr lang="en-US" sz="2000" b="0" i="1" smtClean="0">
                            <a:solidFill>
                              <a:schemeClr val="accent2"/>
                            </a:solidFill>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latin typeface="Cambria Math" panose="02040503050406030204" pitchFamily="18" charset="0"/>
                        <a:ea typeface="Calibri" panose="020F0502020204030204" pitchFamily="34" charset="0"/>
                        <a:cs typeface="Times New Roman" panose="02020603050405020304" pitchFamily="18" charset="0"/>
                      </a:rPr>
                      <m:t>𝐻</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acc>
                      <m:accPr>
                        <m:chr m:val="̂"/>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𝒙</m:t>
                        </m:r>
                      </m:e>
                    </m:acc>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i="1" dirty="0">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endParaRPr lang="en-US" sz="400" i="1" dirty="0">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ea typeface="Calibri" panose="020F0502020204030204" pitchFamily="34" charset="0"/>
                    <a:cs typeface="Times New Roman" panose="02020603050405020304" pitchFamily="18" charset="0"/>
                  </a:rPr>
                  <a:t>Closed orbits are preserved.</a:t>
                </a:r>
              </a:p>
            </p:txBody>
          </p:sp>
        </mc:Choice>
        <mc:Fallback xmlns="">
          <p:sp>
            <p:nvSpPr>
              <p:cNvPr id="10" name="TextBox 9">
                <a:extLst>
                  <a:ext uri="{FF2B5EF4-FFF2-40B4-BE49-F238E27FC236}">
                    <a16:creationId xmlns:a16="http://schemas.microsoft.com/office/drawing/2014/main" id="{2A4F7FCF-2DE5-35A5-30C1-E2408D440811}"/>
                  </a:ext>
                </a:extLst>
              </p:cNvPr>
              <p:cNvSpPr txBox="1">
                <a:spLocks noRot="1" noChangeAspect="1" noMove="1" noResize="1" noEditPoints="1" noAdjustHandles="1" noChangeArrowheads="1" noChangeShapeType="1" noTextEdit="1"/>
              </p:cNvSpPr>
              <p:nvPr/>
            </p:nvSpPr>
            <p:spPr>
              <a:xfrm>
                <a:off x="370450" y="4127673"/>
                <a:ext cx="6944750" cy="2011448"/>
              </a:xfrm>
              <a:prstGeom prst="rect">
                <a:avLst/>
              </a:prstGeom>
              <a:blipFill>
                <a:blip r:embed="rId6"/>
                <a:stretch>
                  <a:fillRect l="-914" b="-5000"/>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528620D-CB50-66F8-4E6B-A1C870E4FAC9}"/>
              </a:ext>
            </a:extLst>
          </p:cNvPr>
          <p:cNvPicPr>
            <a:picLocks noChangeAspect="1"/>
          </p:cNvPicPr>
          <p:nvPr/>
        </p:nvPicPr>
        <p:blipFill rotWithShape="1">
          <a:blip r:embed="rId7">
            <a:extLst>
              <a:ext uri="{28A0092B-C50C-407E-A947-70E740481C1C}">
                <a14:useLocalDpi xmlns:a14="http://schemas.microsoft.com/office/drawing/2010/main" val="0"/>
              </a:ext>
            </a:extLst>
          </a:blip>
          <a:srcRect l="7177" t="7379" r="9010" b="5705"/>
          <a:stretch/>
        </p:blipFill>
        <p:spPr>
          <a:xfrm>
            <a:off x="7652658" y="3907972"/>
            <a:ext cx="3624944" cy="28194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1535163-035A-387E-0D5B-5645AD749971}"/>
                  </a:ext>
                </a:extLst>
              </p:cNvPr>
              <p:cNvSpPr txBox="1"/>
              <p:nvPr/>
            </p:nvSpPr>
            <p:spPr>
              <a:xfrm>
                <a:off x="720647" y="6213652"/>
                <a:ext cx="5867400" cy="351828"/>
              </a:xfrm>
              <a:prstGeom prst="rect">
                <a:avLst/>
              </a:prstGeom>
              <a:noFill/>
            </p:spPr>
            <p:txBody>
              <a:bodyPr wrap="square" rtlCol="0">
                <a:spAutoFit/>
              </a:bodyPr>
              <a:lstStyle/>
              <a:p>
                <a:pPr>
                  <a:lnSpc>
                    <a:spcPct val="115000"/>
                  </a:lnSpc>
                  <a:spcBef>
                    <a:spcPts val="0"/>
                  </a:spcBef>
                  <a:tabLst>
                    <a:tab pos="457200" algn="l"/>
                  </a:tabLst>
                </a:pPr>
                <a:r>
                  <a:rPr lang="en-US" sz="1600" dirty="0">
                    <a:ea typeface="Calibri" panose="020F0502020204030204" pitchFamily="34" charset="0"/>
                    <a:cs typeface="Times New Roman" panose="02020603050405020304" pitchFamily="18" charset="0"/>
                  </a:rPr>
                  <a:t>* When </a:t>
                </a:r>
                <a14:m>
                  <m:oMath xmlns:m="http://schemas.openxmlformats.org/officeDocument/2006/math">
                    <m:r>
                      <a:rPr lang="en-US" sz="1600" b="1" i="1" smtClean="0">
                        <a:latin typeface="Cambria Math" panose="02040503050406030204" pitchFamily="18" charset="0"/>
                        <a:ea typeface="Calibri" panose="020F0502020204030204" pitchFamily="34" charset="0"/>
                        <a:cs typeface="Times New Roman" panose="02020603050405020304" pitchFamily="18" charset="0"/>
                      </a:rPr>
                      <m:t>𝑳</m:t>
                    </m:r>
                  </m:oMath>
                </a14:m>
                <a:r>
                  <a:rPr lang="en-US" sz="1600" dirty="0">
                    <a:ea typeface="Calibri" panose="020F0502020204030204" pitchFamily="34" charset="0"/>
                    <a:cs typeface="Times New Roman" panose="02020603050405020304" pitchFamily="18" charset="0"/>
                  </a:rPr>
                  <a:t> is </a:t>
                </a:r>
                <a14:m>
                  <m:oMath xmlns:m="http://schemas.openxmlformats.org/officeDocument/2006/math">
                    <m:r>
                      <a:rPr lang="en-US" sz="1600" b="1" i="1" dirty="0" smtClean="0">
                        <a:latin typeface="Cambria Math" panose="02040503050406030204" pitchFamily="18" charset="0"/>
                        <a:ea typeface="Calibri" panose="020F0502020204030204" pitchFamily="34" charset="0"/>
                        <a:cs typeface="Times New Roman" panose="02020603050405020304" pitchFamily="18" charset="0"/>
                      </a:rPr>
                      <m:t>𝒙</m:t>
                    </m:r>
                  </m:oMath>
                </a14:m>
                <a:r>
                  <a:rPr lang="en-US" sz="1600" dirty="0">
                    <a:ea typeface="Calibri" panose="020F0502020204030204" pitchFamily="34" charset="0"/>
                    <a:cs typeface="Times New Roman" panose="02020603050405020304" pitchFamily="18" charset="0"/>
                  </a:rPr>
                  <a:t>-independent</a:t>
                </a:r>
              </a:p>
            </p:txBody>
          </p:sp>
        </mc:Choice>
        <mc:Fallback xmlns="">
          <p:sp>
            <p:nvSpPr>
              <p:cNvPr id="11" name="TextBox 10">
                <a:extLst>
                  <a:ext uri="{FF2B5EF4-FFF2-40B4-BE49-F238E27FC236}">
                    <a16:creationId xmlns:a16="http://schemas.microsoft.com/office/drawing/2014/main" id="{F1535163-035A-387E-0D5B-5645AD749971}"/>
                  </a:ext>
                </a:extLst>
              </p:cNvPr>
              <p:cNvSpPr txBox="1">
                <a:spLocks noRot="1" noChangeAspect="1" noMove="1" noResize="1" noEditPoints="1" noAdjustHandles="1" noChangeArrowheads="1" noChangeShapeType="1" noTextEdit="1"/>
              </p:cNvSpPr>
              <p:nvPr/>
            </p:nvSpPr>
            <p:spPr>
              <a:xfrm>
                <a:off x="720647" y="6213652"/>
                <a:ext cx="5867400" cy="351828"/>
              </a:xfrm>
              <a:prstGeom prst="rect">
                <a:avLst/>
              </a:prstGeom>
              <a:blipFill>
                <a:blip r:embed="rId9"/>
                <a:stretch>
                  <a:fillRect l="-519" t="-1724" b="-2069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F8A7B32-D59B-B3A9-4ED1-795CE8F7C712}"/>
              </a:ext>
            </a:extLst>
          </p:cNvPr>
          <p:cNvPicPr>
            <a:picLocks noChangeAspect="1"/>
          </p:cNvPicPr>
          <p:nvPr/>
        </p:nvPicPr>
        <p:blipFill rotWithShape="1">
          <a:blip r:embed="rId10">
            <a:extLst>
              <a:ext uri="{28A0092B-C50C-407E-A947-70E740481C1C}">
                <a14:useLocalDpi xmlns:a14="http://schemas.microsoft.com/office/drawing/2010/main" val="0"/>
              </a:ext>
            </a:extLst>
          </a:blip>
          <a:srcRect l="8938" t="7347" r="9010" b="5736"/>
          <a:stretch/>
        </p:blipFill>
        <p:spPr>
          <a:xfrm>
            <a:off x="7728859" y="976864"/>
            <a:ext cx="3548743" cy="2819400"/>
          </a:xfrm>
          <a:prstGeom prst="rect">
            <a:avLst/>
          </a:prstGeom>
        </p:spPr>
      </p:pic>
    </p:spTree>
    <p:extLst>
      <p:ext uri="{BB962C8B-B14F-4D97-AF65-F5344CB8AC3E}">
        <p14:creationId xmlns:p14="http://schemas.microsoft.com/office/powerpoint/2010/main" val="309016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dirty="0"/>
              <a:t>Hamiltonian Operator Inference (H-</a:t>
            </a:r>
            <a:r>
              <a:rPr lang="en-US" dirty="0" err="1"/>
              <a:t>OpInf</a:t>
            </a:r>
            <a:r>
              <a:rPr lang="en-US" dirty="0"/>
              <a:t>)</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28</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E898FA5-F403-4C15-AA2E-2DDD02564D4D}"/>
                  </a:ext>
                </a:extLst>
              </p:cNvPr>
              <p:cNvSpPr txBox="1"/>
              <p:nvPr/>
            </p:nvSpPr>
            <p:spPr>
              <a:xfrm>
                <a:off x="274649" y="1119590"/>
                <a:ext cx="6583667" cy="1771254"/>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Non-intrusive case:  </a:t>
                </a:r>
                <a:r>
                  <a:rPr lang="en-US" sz="2000" dirty="0">
                    <a:solidFill>
                      <a:schemeClr val="accent6"/>
                    </a:solidFill>
                    <a:ea typeface="Calibri" panose="020F0502020204030204" pitchFamily="34" charset="0"/>
                    <a:cs typeface="Times New Roman" panose="02020603050405020304" pitchFamily="18" charset="0"/>
                  </a:rPr>
                  <a:t>operator inference</a:t>
                </a:r>
                <a:endParaRPr lang="en-US" sz="400" dirty="0">
                  <a:solidFill>
                    <a:schemeClr val="accent6"/>
                  </a:solidFill>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solidFill>
                      <a:schemeClr val="tx1"/>
                    </a:solidFill>
                    <a:ea typeface="Calibri" panose="020F0502020204030204" pitchFamily="34" charset="0"/>
                    <a:cs typeface="Times New Roman" panose="02020603050405020304" pitchFamily="18" charset="0"/>
                  </a:rPr>
                  <a:t>Solve a minimization for RO operators </a:t>
                </a:r>
                <a14:m>
                  <m:oMath xmlns:m="http://schemas.openxmlformats.org/officeDocument/2006/math">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e>
                    </m:acc>
                    <m:r>
                      <a:rPr lang="en-US" sz="2000" b="1" i="1" smtClean="0">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𝑨</m:t>
                        </m:r>
                      </m:e>
                    </m:acc>
                  </m:oMath>
                </a14:m>
                <a:r>
                  <a:rPr lang="en-US" sz="2000" dirty="0">
                    <a:ea typeface="Calibri" panose="020F0502020204030204" pitchFamily="34" charset="0"/>
                    <a:cs typeface="Times New Roman" panose="02020603050405020304" pitchFamily="18" charset="0"/>
                  </a:rPr>
                  <a:t>:</a:t>
                </a:r>
                <a:br>
                  <a:rPr lang="en-US" sz="2000" b="1" dirty="0">
                    <a:ea typeface="Calibri" panose="020F0502020204030204" pitchFamily="34" charset="0"/>
                    <a:cs typeface="Times New Roman" panose="02020603050405020304" pitchFamily="18" charset="0"/>
                  </a:rPr>
                </a:br>
                <a14:m>
                  <m:oMath xmlns:m="http://schemas.openxmlformats.org/officeDocument/2006/math">
                    <m:limLow>
                      <m:limLowPr>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limLowPr>
                      <m:e>
                        <m:r>
                          <a:rPr lang="en-US" sz="2000" b="0" i="1" smtClean="0">
                            <a:latin typeface="Cambria Math" panose="02040503050406030204" pitchFamily="18" charset="0"/>
                            <a:ea typeface="Calibri" panose="020F0502020204030204" pitchFamily="34" charset="0"/>
                            <a:cs typeface="Times New Roman" panose="02020603050405020304" pitchFamily="18" charset="0"/>
                          </a:rPr>
                          <m:t>𝑎𝑟𝑔𝑚𝑖𝑛</m:t>
                        </m:r>
                      </m:e>
                      <m:lim>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𝑨</m:t>
                            </m:r>
                          </m:e>
                        </m:acc>
                        <m:r>
                          <a:rPr lang="en-US" sz="2000" b="1" i="1" dirty="0" smtClean="0">
                            <a:latin typeface="Cambria Math" panose="02040503050406030204" pitchFamily="18" charset="0"/>
                            <a:cs typeface="Times New Roman" panose="02020603050405020304" pitchFamily="18" charset="0"/>
                          </a:rPr>
                          <m:t> </m:t>
                        </m:r>
                        <m:r>
                          <m:rPr>
                            <m:sty m:val="p"/>
                          </m:rPr>
                          <a:rPr lang="en-US" sz="2000" b="0" i="0" dirty="0" smtClean="0">
                            <a:latin typeface="Cambria Math" panose="02040503050406030204" pitchFamily="18" charset="0"/>
                            <a:cs typeface="Times New Roman" panose="02020603050405020304" pitchFamily="18" charset="0"/>
                          </a:rPr>
                          <m:t>or</m:t>
                        </m:r>
                        <m:r>
                          <a:rPr lang="en-US" sz="2000" b="1" i="1" dirty="0" smtClean="0">
                            <a:latin typeface="Cambria Math" panose="02040503050406030204" pitchFamily="18" charset="0"/>
                            <a:cs typeface="Times New Roman" panose="02020603050405020304" pitchFamily="18" charset="0"/>
                          </a:rPr>
                          <m:t> </m:t>
                        </m:r>
                        <m:acc>
                          <m:accPr>
                            <m:chr m:val="̂"/>
                            <m:ctrlPr>
                              <a:rPr lang="en-US" sz="2000" b="1" i="1" dirty="0" smtClean="0">
                                <a:latin typeface="Cambria Math" panose="02040503050406030204" pitchFamily="18" charset="0"/>
                                <a:cs typeface="Times New Roman" panose="02020603050405020304" pitchFamily="18" charset="0"/>
                              </a:rPr>
                            </m:ctrlPr>
                          </m:accPr>
                          <m:e>
                            <m:r>
                              <a:rPr lang="en-US" sz="2000" b="1" i="1" dirty="0" smtClean="0">
                                <a:latin typeface="Cambria Math" panose="02040503050406030204" pitchFamily="18" charset="0"/>
                                <a:cs typeface="Times New Roman" panose="02020603050405020304" pitchFamily="18" charset="0"/>
                              </a:rPr>
                              <m:t>𝑳</m:t>
                            </m:r>
                          </m:e>
                        </m:acc>
                      </m:lim>
                    </m:limLow>
                    <m:r>
                      <a:rPr lang="en-US" sz="2000" b="1" i="1"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b="1" i="1" smtClean="0">
                            <a:latin typeface="Cambria Math" panose="02040503050406030204" pitchFamily="18" charset="0"/>
                            <a:cs typeface="Times New Roman" panose="02020603050405020304" pitchFamily="18" charset="0"/>
                          </a:rPr>
                        </m:ctrlPr>
                      </m:sSupPr>
                      <m:e>
                        <m:d>
                          <m:dPr>
                            <m:begChr m:val="|"/>
                            <m:endChr m:val="|"/>
                            <m:ctrlPr>
                              <a:rPr lang="en-US" sz="2000" b="1" i="1" smtClean="0">
                                <a:latin typeface="Cambria Math" panose="02040503050406030204" pitchFamily="18" charset="0"/>
                                <a:cs typeface="Times New Roman" panose="02020603050405020304" pitchFamily="18" charset="0"/>
                              </a:rPr>
                            </m:ctrlPr>
                          </m:dPr>
                          <m:e>
                            <m:sSub>
                              <m:sSubPr>
                                <m:ctrlPr>
                                  <a:rPr lang="en-US" sz="2000" b="1" i="1" smtClean="0">
                                    <a:latin typeface="Cambria Math" panose="02040503050406030204" pitchFamily="18" charset="0"/>
                                    <a:cs typeface="Times New Roman" panose="02020603050405020304" pitchFamily="18" charset="0"/>
                                  </a:rPr>
                                </m:ctrlPr>
                              </m:sSubPr>
                              <m:e>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𝑿</m:t>
                                    </m:r>
                                  </m:e>
                                </m:acc>
                              </m:e>
                              <m:sub>
                                <m:r>
                                  <a:rPr lang="en-US" sz="2000" b="1" i="1" smtClean="0">
                                    <a:latin typeface="Cambria Math" panose="02040503050406030204" pitchFamily="18" charset="0"/>
                                    <a:cs typeface="Times New Roman" panose="02020603050405020304" pitchFamily="18" charset="0"/>
                                  </a:rPr>
                                  <m:t>𝒕</m:t>
                                </m:r>
                              </m:sub>
                            </m:sSub>
                            <m:r>
                              <a:rPr lang="en-US" sz="2000" b="1" i="1" smtClean="0">
                                <a:latin typeface="Cambria Math" panose="02040503050406030204" pitchFamily="18" charset="0"/>
                                <a:cs typeface="Times New Roman" panose="02020603050405020304" pitchFamily="18" charset="0"/>
                              </a:rPr>
                              <m:t>−</m:t>
                            </m:r>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𝑳</m:t>
                                </m:r>
                              </m:e>
                            </m:acc>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𝑨</m:t>
                                </m:r>
                              </m:e>
                            </m:acc>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𝑿</m:t>
                                </m:r>
                              </m:e>
                            </m:acc>
                          </m:e>
                        </m:d>
                      </m:e>
                      <m:sup>
                        <m:r>
                          <a:rPr lang="en-US" sz="2000" b="1" i="1" smtClean="0">
                            <a:latin typeface="Cambria Math" panose="02040503050406030204" pitchFamily="18" charset="0"/>
                            <a:cs typeface="Times New Roman" panose="02020603050405020304" pitchFamily="18" charset="0"/>
                          </a:rPr>
                          <m:t>𝟐</m:t>
                        </m:r>
                      </m:sup>
                    </m:sSup>
                    <m:r>
                      <a:rPr lang="en-US" sz="2000" b="1" i="1" smtClean="0">
                        <a:latin typeface="Cambria Math" panose="02040503050406030204" pitchFamily="18" charset="0"/>
                        <a:cs typeface="Times New Roman" panose="02020603050405020304" pitchFamily="18" charset="0"/>
                      </a:rPr>
                      <m:t>,  </m:t>
                    </m:r>
                    <m:sSup>
                      <m:sSupPr>
                        <m:ctrlPr>
                          <a:rPr lang="en-US" sz="2000" b="1" i="1">
                            <a:latin typeface="Cambria Math" panose="02040503050406030204" pitchFamily="18" charset="0"/>
                            <a:ea typeface="Calibri" panose="020F0502020204030204" pitchFamily="34" charset="0"/>
                            <a:cs typeface="Times New Roman" panose="02020603050405020304" pitchFamily="18" charset="0"/>
                          </a:rPr>
                        </m:ctrlPr>
                      </m:sSupPr>
                      <m:e>
                        <m:acc>
                          <m:accPr>
                            <m:chr m:val="̂"/>
                            <m:ctrlPr>
                              <a:rPr lang="en-US" sz="2000" b="1" i="1">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a:latin typeface="Cambria Math" panose="02040503050406030204" pitchFamily="18" charset="0"/>
                                <a:ea typeface="Calibri" panose="020F0502020204030204" pitchFamily="34" charset="0"/>
                                <a:cs typeface="Times New Roman" panose="02020603050405020304" pitchFamily="18" charset="0"/>
                              </a:rPr>
                              <m:t>𝑳</m:t>
                            </m:r>
                          </m:e>
                        </m:acc>
                      </m:e>
                      <m:sup>
                        <m:r>
                          <a:rPr lang="en-US" sz="2000" i="1">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b="1" i="1">
                            <a:latin typeface="Cambria Math" panose="02040503050406030204" pitchFamily="18" charset="0"/>
                            <a:cs typeface="Times New Roman" panose="02020603050405020304" pitchFamily="18" charset="0"/>
                          </a:rPr>
                        </m:ctrlPr>
                      </m:accPr>
                      <m:e>
                        <m:r>
                          <a:rPr lang="en-US" sz="2000" b="1" i="1">
                            <a:latin typeface="Cambria Math" panose="02040503050406030204" pitchFamily="18" charset="0"/>
                            <a:cs typeface="Times New Roman" panose="02020603050405020304" pitchFamily="18" charset="0"/>
                          </a:rPr>
                          <m:t>𝑳</m:t>
                        </m:r>
                      </m:e>
                    </m:acc>
                    <m:r>
                      <m:rPr>
                        <m:nor/>
                      </m:rPr>
                      <a:rPr lang="en-US" sz="2000" b="1" dirty="0">
                        <a:ea typeface="Calibri" panose="020F0502020204030204" pitchFamily="34" charset="0"/>
                        <a:cs typeface="Times New Roman" panose="02020603050405020304" pitchFamily="18" charset="0"/>
                      </a:rPr>
                      <m:t>, </m:t>
                    </m:r>
                    <m:sSup>
                      <m:sSupPr>
                        <m:ctrlPr>
                          <a:rPr lang="en-US" sz="2000" b="1" i="1">
                            <a:latin typeface="Cambria Math" panose="02040503050406030204" pitchFamily="18" charset="0"/>
                            <a:ea typeface="Calibri" panose="020F0502020204030204" pitchFamily="34" charset="0"/>
                            <a:cs typeface="Times New Roman" panose="02020603050405020304" pitchFamily="18" charset="0"/>
                          </a:rPr>
                        </m:ctrlPr>
                      </m:sSupPr>
                      <m:e>
                        <m:acc>
                          <m:accPr>
                            <m:chr m:val="̂"/>
                            <m:ctrlPr>
                              <a:rPr lang="en-US" sz="2000" b="1" i="1">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a:latin typeface="Cambria Math" panose="02040503050406030204" pitchFamily="18" charset="0"/>
                                <a:ea typeface="Calibri" panose="020F0502020204030204" pitchFamily="34" charset="0"/>
                                <a:cs typeface="Times New Roman" panose="02020603050405020304" pitchFamily="18" charset="0"/>
                              </a:rPr>
                              <m:t>𝑨</m:t>
                            </m:r>
                          </m:e>
                        </m:acc>
                      </m:e>
                      <m:sup>
                        <m:r>
                          <a:rPr lang="en-US" sz="2000" i="1">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a:latin typeface="Cambria Math" panose="02040503050406030204" pitchFamily="18" charset="0"/>
                            <a:ea typeface="Calibri" panose="020F0502020204030204" pitchFamily="34" charset="0"/>
                            <a:cs typeface="Times New Roman" panose="02020603050405020304" pitchFamily="18" charset="0"/>
                          </a:rPr>
                          <m:t>𝑨</m:t>
                        </m:r>
                      </m:e>
                    </m:acc>
                    <m:r>
                      <a:rPr lang="en-US" sz="2000" b="1"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b="1" dirty="0">
                  <a:ea typeface="Calibri" panose="020F0502020204030204" pitchFamily="34" charset="0"/>
                  <a:cs typeface="Times New Roman" panose="02020603050405020304" pitchFamily="18" charset="0"/>
                </a:endParaRPr>
              </a:p>
              <a:p>
                <a:pPr marL="746125" lvl="1" indent="-288925">
                  <a:lnSpc>
                    <a:spcPct val="115000"/>
                  </a:lnSpc>
                  <a:buFont typeface="Arial" panose="020B0604020202020204" pitchFamily="34" charset="0"/>
                  <a:buChar char="•"/>
                  <a:tabLst>
                    <a:tab pos="457200" algn="l"/>
                  </a:tabLst>
                </a:pPr>
                <a:endParaRPr lang="en-US" b="1" dirty="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9E898FA5-F403-4C15-AA2E-2DDD02564D4D}"/>
                  </a:ext>
                </a:extLst>
              </p:cNvPr>
              <p:cNvSpPr txBox="1">
                <a:spLocks noRot="1" noChangeAspect="1" noMove="1" noResize="1" noEditPoints="1" noAdjustHandles="1" noChangeArrowheads="1" noChangeShapeType="1" noTextEdit="1"/>
              </p:cNvSpPr>
              <p:nvPr/>
            </p:nvSpPr>
            <p:spPr>
              <a:xfrm>
                <a:off x="274649" y="1119590"/>
                <a:ext cx="6583667" cy="1771254"/>
              </a:xfrm>
              <a:prstGeom prst="rect">
                <a:avLst/>
              </a:prstGeom>
              <a:blipFill>
                <a:blip r:embed="rId7"/>
                <a:stretch>
                  <a:fillRect l="-771" t="-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C265339-7FAC-8051-EC52-324C06F1DDBA}"/>
                  </a:ext>
                </a:extLst>
              </p:cNvPr>
              <p:cNvSpPr txBox="1"/>
              <p:nvPr/>
            </p:nvSpPr>
            <p:spPr>
              <a:xfrm>
                <a:off x="274649" y="3868268"/>
                <a:ext cx="6845998" cy="2611164"/>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solidFill>
                      <a:srgbClr val="000000"/>
                    </a:solidFill>
                    <a:ea typeface="Calibri" panose="020F0502020204030204" pitchFamily="34" charset="0"/>
                    <a:cs typeface="Times New Roman" panose="02020603050405020304" pitchFamily="18" charset="0"/>
                  </a:rPr>
                  <a:t>If </a:t>
                </a:r>
                <a14:m>
                  <m:oMath xmlns:m="http://schemas.openxmlformats.org/officeDocument/2006/math">
                    <m:r>
                      <a:rPr lang="en-US" sz="2000" b="1"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𝑳</m:t>
                    </m:r>
                  </m:oMath>
                </a14:m>
                <a:r>
                  <a:rPr lang="en-US" sz="2000" dirty="0">
                    <a:solidFill>
                      <a:srgbClr val="000000"/>
                    </a:solidFill>
                    <a:ea typeface="Calibri" panose="020F0502020204030204" pitchFamily="34" charset="0"/>
                    <a:cs typeface="Times New Roman" panose="02020603050405020304" pitchFamily="18" charset="0"/>
                  </a:rPr>
                  <a:t> is known, this is </a:t>
                </a:r>
                <a:r>
                  <a:rPr lang="en-US" sz="2000" dirty="0">
                    <a:solidFill>
                      <a:schemeClr val="accent6"/>
                    </a:solidFill>
                    <a:ea typeface="Calibri" panose="020F0502020204030204" pitchFamily="34" charset="0"/>
                    <a:cs typeface="Times New Roman" panose="02020603050405020304" pitchFamily="18" charset="0"/>
                  </a:rPr>
                  <a:t>“canonical inference”. </a:t>
                </a:r>
              </a:p>
              <a:p>
                <a:pPr marL="800100" lvl="1" indent="-342900">
                  <a:lnSpc>
                    <a:spcPct val="115000"/>
                  </a:lnSpc>
                  <a:buFont typeface="Wingdings" panose="05000000000000000000" pitchFamily="2" charset="2"/>
                  <a:buChar char="Ø"/>
                  <a:tabLst>
                    <a:tab pos="457200" algn="l"/>
                  </a:tabLst>
                </a:pPr>
                <a:r>
                  <a:rPr lang="en-US" sz="2000" b="0" dirty="0">
                    <a:cs typeface="Times New Roman" panose="02020603050405020304" pitchFamily="18" charset="0"/>
                  </a:rPr>
                  <a:t>Extends previous work </a:t>
                </a:r>
                <a:r>
                  <a:rPr lang="en-US" sz="2000" dirty="0">
                    <a:cs typeface="Times New Roman" panose="02020603050405020304" pitchFamily="18" charset="0"/>
                  </a:rPr>
                  <a:t>(H. Sharma,</a:t>
                </a:r>
                <a:br>
                  <a:rPr lang="en-US" sz="2000" dirty="0">
                    <a:cs typeface="Times New Roman" panose="02020603050405020304" pitchFamily="18" charset="0"/>
                  </a:rPr>
                </a:br>
                <a:r>
                  <a:rPr lang="en-US" sz="2000" dirty="0">
                    <a:cs typeface="Times New Roman" panose="02020603050405020304" pitchFamily="18" charset="0"/>
                  </a:rPr>
                  <a:t>B. Kramer, Z. Wang, 2022)</a:t>
                </a:r>
              </a:p>
              <a:p>
                <a:pPr marL="1257300" lvl="2" indent="-342900">
                  <a:lnSpc>
                    <a:spcPct val="115000"/>
                  </a:lnSpc>
                  <a:buFont typeface="Wingdings" panose="05000000000000000000" pitchFamily="2" charset="2"/>
                  <a:buChar char="v"/>
                  <a:tabLst>
                    <a:tab pos="457200" algn="l"/>
                  </a:tabLst>
                </a:pPr>
                <a:r>
                  <a:rPr lang="en-US" sz="2000" b="0" dirty="0">
                    <a:cs typeface="Times New Roman" panose="02020603050405020304" pitchFamily="18" charset="0"/>
                  </a:rPr>
                  <a:t>To </a:t>
                </a:r>
                <a:r>
                  <a:rPr lang="en-US" sz="2000" b="0" dirty="0">
                    <a:solidFill>
                      <a:schemeClr val="accent2"/>
                    </a:solidFill>
                    <a:cs typeface="Times New Roman" panose="02020603050405020304" pitchFamily="18" charset="0"/>
                  </a:rPr>
                  <a:t>arbitrary basis</a:t>
                </a:r>
                <a:r>
                  <a:rPr lang="en-US" sz="2000" b="0" dirty="0">
                    <a:cs typeface="Times New Roman" panose="02020603050405020304" pitchFamily="18" charset="0"/>
                  </a:rPr>
                  <a:t> </a:t>
                </a:r>
                <a14:m>
                  <m:oMath xmlns:m="http://schemas.openxmlformats.org/officeDocument/2006/math">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oMath>
                </a14:m>
                <a:endParaRPr lang="en-US" sz="2000" b="1" dirty="0">
                  <a:cs typeface="Times New Roman" panose="02020603050405020304" pitchFamily="18" charset="0"/>
                </a:endParaRPr>
              </a:p>
              <a:p>
                <a:pPr marL="1257300" lvl="2" indent="-342900">
                  <a:lnSpc>
                    <a:spcPct val="115000"/>
                  </a:lnSpc>
                  <a:buFont typeface="Wingdings" panose="05000000000000000000" pitchFamily="2" charset="2"/>
                  <a:buChar char="v"/>
                  <a:tabLst>
                    <a:tab pos="457200" algn="l"/>
                  </a:tabLst>
                </a:pPr>
                <a:r>
                  <a:rPr lang="en-US" sz="2000" dirty="0">
                    <a:cs typeface="Times New Roman" panose="02020603050405020304" pitchFamily="18" charset="0"/>
                  </a:rPr>
                  <a:t>To </a:t>
                </a:r>
                <a:r>
                  <a:rPr lang="en-US" sz="2000" dirty="0">
                    <a:solidFill>
                      <a:schemeClr val="accent2"/>
                    </a:solidFill>
                    <a:cs typeface="Times New Roman" panose="02020603050405020304" pitchFamily="18" charset="0"/>
                  </a:rPr>
                  <a:t>arbitrary</a:t>
                </a:r>
                <a:r>
                  <a:rPr lang="en-US" sz="2000" dirty="0">
                    <a:cs typeface="Times New Roman" panose="02020603050405020304" pitchFamily="18" charset="0"/>
                  </a:rPr>
                  <a:t> </a:t>
                </a:r>
                <a14:m>
                  <m:oMath xmlns:m="http://schemas.openxmlformats.org/officeDocument/2006/math">
                    <m:r>
                      <a:rPr lang="en-US" sz="2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latin typeface="Cambria Math" panose="02040503050406030204" pitchFamily="18" charset="0"/>
                        <a:ea typeface="Calibri" panose="020F0502020204030204" pitchFamily="34" charset="0"/>
                        <a:cs typeface="Times New Roman" panose="02020603050405020304" pitchFamily="18" charset="0"/>
                      </a:rPr>
                      <m:t>𝐻</m:t>
                    </m:r>
                    <m:d>
                      <m:d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𝒙</m:t>
                        </m:r>
                      </m:e>
                    </m:d>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b="1" i="1" smtClean="0">
                        <a:latin typeface="Cambria Math" panose="02040503050406030204" pitchFamily="18" charset="0"/>
                        <a:ea typeface="Calibri" panose="020F0502020204030204" pitchFamily="34" charset="0"/>
                        <a:cs typeface="Times New Roman" panose="02020603050405020304" pitchFamily="18" charset="0"/>
                      </a:rPr>
                      <m:t>𝑨𝒙</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smtClean="0">
                            <a:latin typeface="Cambria Math" panose="02040503050406030204" pitchFamily="18" charset="0"/>
                            <a:ea typeface="Calibri" panose="020F0502020204030204" pitchFamily="34" charset="0"/>
                            <a:cs typeface="Times New Roman" panose="02020603050405020304" pitchFamily="18" charset="0"/>
                          </a:rPr>
                          <m:t>𝑥</m:t>
                        </m:r>
                      </m:e>
                    </m:d>
                  </m:oMath>
                </a14:m>
                <a:endParaRPr lang="en-US" sz="2000" b="0" dirty="0">
                  <a:ea typeface="Calibri" panose="020F0502020204030204" pitchFamily="34" charset="0"/>
                  <a:cs typeface="Times New Roman" panose="02020603050405020304" pitchFamily="18" charset="0"/>
                </a:endParaRPr>
              </a:p>
              <a:p>
                <a:pPr lvl="2">
                  <a:lnSpc>
                    <a:spcPct val="115000"/>
                  </a:lnSpc>
                  <a:tabLst>
                    <a:tab pos="457200" algn="l"/>
                  </a:tabLst>
                </a:pPr>
                <a:endParaRPr lang="en-US" sz="400" dirty="0">
                  <a:cs typeface="Times New Roman" panose="02020603050405020304" pitchFamily="18" charset="0"/>
                </a:endParaRPr>
              </a:p>
              <a:p>
                <a:pPr marL="288925" indent="-288925">
                  <a:lnSpc>
                    <a:spcPct val="115000"/>
                  </a:lnSpc>
                  <a:buFont typeface="Arial" panose="020B0604020202020204" pitchFamily="34" charset="0"/>
                  <a:buChar char="•"/>
                  <a:tabLst>
                    <a:tab pos="457200" algn="l"/>
                  </a:tabLst>
                </a:pPr>
                <a:r>
                  <a:rPr lang="en-US" sz="2000" dirty="0">
                    <a:solidFill>
                      <a:srgbClr val="000000"/>
                    </a:solidFill>
                    <a:ea typeface="Calibri" panose="020F0502020204030204" pitchFamily="34" charset="0"/>
                    <a:cs typeface="Times New Roman" panose="02020603050405020304" pitchFamily="18" charset="0"/>
                  </a:rPr>
                  <a:t>If </a:t>
                </a:r>
                <a14:m>
                  <m:oMath xmlns:m="http://schemas.openxmlformats.org/officeDocument/2006/math">
                    <m:r>
                      <a:rPr lang="en-US" sz="20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𝑨</m:t>
                    </m:r>
                  </m:oMath>
                </a14:m>
                <a:r>
                  <a:rPr lang="en-US" sz="2000" dirty="0">
                    <a:solidFill>
                      <a:srgbClr val="000000"/>
                    </a:solidFill>
                    <a:ea typeface="Calibri" panose="020F0502020204030204" pitchFamily="34" charset="0"/>
                    <a:cs typeface="Times New Roman" panose="02020603050405020304" pitchFamily="18" charset="0"/>
                  </a:rPr>
                  <a:t> is known, this is </a:t>
                </a:r>
                <a:r>
                  <a:rPr lang="en-US" sz="2000" dirty="0">
                    <a:solidFill>
                      <a:schemeClr val="accent6"/>
                    </a:solidFill>
                    <a:ea typeface="Calibri" panose="020F0502020204030204" pitchFamily="34" charset="0"/>
                    <a:cs typeface="Times New Roman" panose="02020603050405020304" pitchFamily="18" charset="0"/>
                  </a:rPr>
                  <a:t>noncanonical inference.</a:t>
                </a:r>
              </a:p>
              <a:p>
                <a:pPr marL="800100" lvl="1" indent="-342900">
                  <a:lnSpc>
                    <a:spcPct val="115000"/>
                  </a:lnSpc>
                  <a:buFont typeface="Wingdings" panose="05000000000000000000" pitchFamily="2" charset="2"/>
                  <a:buChar char="Ø"/>
                  <a:tabLst>
                    <a:tab pos="457200" algn="l"/>
                  </a:tabLst>
                </a:pPr>
                <a:r>
                  <a:rPr lang="en-US" sz="2000" dirty="0">
                    <a:ea typeface="Calibri" panose="020F0502020204030204" pitchFamily="34" charset="0"/>
                    <a:cs typeface="Times New Roman" panose="02020603050405020304" pitchFamily="18" charset="0"/>
                  </a:rPr>
                  <a:t>Poisson structure is learned instead.</a:t>
                </a:r>
              </a:p>
            </p:txBody>
          </p:sp>
        </mc:Choice>
        <mc:Fallback xmlns="">
          <p:sp>
            <p:nvSpPr>
              <p:cNvPr id="9" name="TextBox 8">
                <a:extLst>
                  <a:ext uri="{FF2B5EF4-FFF2-40B4-BE49-F238E27FC236}">
                    <a16:creationId xmlns:a16="http://schemas.microsoft.com/office/drawing/2014/main" id="{AC265339-7FAC-8051-EC52-324C06F1DDBA}"/>
                  </a:ext>
                </a:extLst>
              </p:cNvPr>
              <p:cNvSpPr txBox="1">
                <a:spLocks noRot="1" noChangeAspect="1" noMove="1" noResize="1" noEditPoints="1" noAdjustHandles="1" noChangeArrowheads="1" noChangeShapeType="1" noTextEdit="1"/>
              </p:cNvSpPr>
              <p:nvPr/>
            </p:nvSpPr>
            <p:spPr>
              <a:xfrm>
                <a:off x="274649" y="3868268"/>
                <a:ext cx="6845998" cy="2611164"/>
              </a:xfrm>
              <a:prstGeom prst="rect">
                <a:avLst/>
              </a:prstGeom>
              <a:blipFill>
                <a:blip r:embed="rId8"/>
                <a:stretch>
                  <a:fillRect l="-741" t="-483" b="-338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A4F7FCF-2DE5-35A5-30C1-E2408D440811}"/>
              </a:ext>
            </a:extLst>
          </p:cNvPr>
          <p:cNvSpPr txBox="1"/>
          <p:nvPr/>
        </p:nvSpPr>
        <p:spPr>
          <a:xfrm>
            <a:off x="274649" y="2672941"/>
            <a:ext cx="6452722" cy="1195327"/>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Reduces to a single linear solve.</a:t>
            </a:r>
          </a:p>
          <a:p>
            <a:pPr marL="288925" indent="-288925">
              <a:lnSpc>
                <a:spcPct val="115000"/>
              </a:lnSpc>
              <a:spcBef>
                <a:spcPts val="0"/>
              </a:spcBef>
              <a:buFont typeface="Arial" panose="020B0604020202020204" pitchFamily="34" charset="0"/>
              <a:buChar char="•"/>
              <a:tabLst>
                <a:tab pos="457200" algn="l"/>
              </a:tabLst>
            </a:pPr>
            <a:endParaRPr lang="en-US" sz="400" dirty="0">
              <a:ea typeface="Calibri" panose="020F0502020204030204" pitchFamily="34" charset="0"/>
              <a:cs typeface="Times New Roman" panose="02020603050405020304" pitchFamily="18" charset="0"/>
            </a:endParaRPr>
          </a:p>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Converges to intrusive ROM in the limit of infinite data.</a:t>
            </a:r>
          </a:p>
        </p:txBody>
      </p:sp>
      <p:pic>
        <p:nvPicPr>
          <p:cNvPr id="7" name="KdV_36modes">
            <a:hlinkClick r:id="" action="ppaction://media"/>
            <a:extLst>
              <a:ext uri="{FF2B5EF4-FFF2-40B4-BE49-F238E27FC236}">
                <a16:creationId xmlns:a16="http://schemas.microsoft.com/office/drawing/2014/main" id="{784A0BAA-E8F8-1B01-13AA-FCB64E20AC3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586564" y="2275120"/>
            <a:ext cx="5330787" cy="3998090"/>
          </a:xfrm>
          <a:prstGeom prst="rect">
            <a:avLst/>
          </a:prstGeom>
        </p:spPr>
      </p:pic>
      <p:sp>
        <p:nvSpPr>
          <p:cNvPr id="6" name="TextBox 5">
            <a:extLst>
              <a:ext uri="{FF2B5EF4-FFF2-40B4-BE49-F238E27FC236}">
                <a16:creationId xmlns:a16="http://schemas.microsoft.com/office/drawing/2014/main" id="{6EADFDDD-2E33-C33C-3CC2-452FE4F434EC}"/>
              </a:ext>
            </a:extLst>
          </p:cNvPr>
          <p:cNvSpPr txBox="1"/>
          <p:nvPr/>
        </p:nvSpPr>
        <p:spPr>
          <a:xfrm>
            <a:off x="7161704" y="1840292"/>
            <a:ext cx="4452258" cy="646331"/>
          </a:xfrm>
          <a:prstGeom prst="rect">
            <a:avLst/>
          </a:prstGeom>
          <a:noFill/>
        </p:spPr>
        <p:txBody>
          <a:bodyPr wrap="square" rtlCol="0">
            <a:spAutoFit/>
          </a:bodyPr>
          <a:lstStyle/>
          <a:p>
            <a:r>
              <a:rPr lang="en-US" b="1" dirty="0">
                <a:solidFill>
                  <a:srgbClr val="0070C0"/>
                </a:solidFill>
              </a:rPr>
              <a:t>Model Problem 1: </a:t>
            </a:r>
            <a:r>
              <a:rPr lang="en-US" dirty="0"/>
              <a:t>1D </a:t>
            </a:r>
            <a:r>
              <a:rPr lang="en-US" dirty="0" err="1"/>
              <a:t>Korteweg</a:t>
            </a:r>
            <a:r>
              <a:rPr lang="en-US" dirty="0"/>
              <a:t>-De Vries (</a:t>
            </a:r>
            <a:r>
              <a:rPr lang="en-US" dirty="0" err="1"/>
              <a:t>KdV</a:t>
            </a:r>
            <a:r>
              <a:rPr lang="en-US" dirty="0"/>
              <a:t>) equation</a:t>
            </a:r>
          </a:p>
        </p:txBody>
      </p:sp>
    </p:spTree>
    <p:extLst>
      <p:ext uri="{BB962C8B-B14F-4D97-AF65-F5344CB8AC3E}">
        <p14:creationId xmlns:p14="http://schemas.microsoft.com/office/powerpoint/2010/main" val="201543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endCondLst>
                    <p:cond evt="onNext" delay="0">
                      <p:tgtEl>
                        <p:sldTgt/>
                      </p:tgtEl>
                    </p:cond>
                  </p:end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dirty="0"/>
              <a:t>Hamiltonian Operator Inference (H-</a:t>
            </a:r>
            <a:r>
              <a:rPr lang="en-US" dirty="0" err="1"/>
              <a:t>OpInf</a:t>
            </a:r>
            <a:r>
              <a:rPr lang="en-US" dirty="0"/>
              <a:t>)</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29</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E898FA5-F403-4C15-AA2E-2DDD02564D4D}"/>
                  </a:ext>
                </a:extLst>
              </p:cNvPr>
              <p:cNvSpPr txBox="1"/>
              <p:nvPr/>
            </p:nvSpPr>
            <p:spPr>
              <a:xfrm>
                <a:off x="274649" y="1119590"/>
                <a:ext cx="6583667" cy="1771254"/>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Non-intrusive case:  </a:t>
                </a:r>
                <a:r>
                  <a:rPr lang="en-US" sz="2000" dirty="0">
                    <a:solidFill>
                      <a:schemeClr val="accent6"/>
                    </a:solidFill>
                    <a:ea typeface="Calibri" panose="020F0502020204030204" pitchFamily="34" charset="0"/>
                    <a:cs typeface="Times New Roman" panose="02020603050405020304" pitchFamily="18" charset="0"/>
                  </a:rPr>
                  <a:t>operator inference</a:t>
                </a:r>
                <a:endParaRPr lang="en-US" sz="400" dirty="0">
                  <a:solidFill>
                    <a:schemeClr val="accent6"/>
                  </a:solidFill>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sz="2000" dirty="0">
                    <a:solidFill>
                      <a:schemeClr val="tx1"/>
                    </a:solidFill>
                    <a:ea typeface="Calibri" panose="020F0502020204030204" pitchFamily="34" charset="0"/>
                    <a:cs typeface="Times New Roman" panose="02020603050405020304" pitchFamily="18" charset="0"/>
                  </a:rPr>
                  <a:t>Solve a minimization for RO operators </a:t>
                </a:r>
                <a14:m>
                  <m:oMath xmlns:m="http://schemas.openxmlformats.org/officeDocument/2006/math">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𝑳</m:t>
                        </m:r>
                      </m:e>
                    </m:acc>
                    <m:r>
                      <a:rPr lang="en-US" sz="2000" b="1" i="1" smtClean="0">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𝑨</m:t>
                        </m:r>
                      </m:e>
                    </m:acc>
                  </m:oMath>
                </a14:m>
                <a:r>
                  <a:rPr lang="en-US" sz="2000" dirty="0">
                    <a:ea typeface="Calibri" panose="020F0502020204030204" pitchFamily="34" charset="0"/>
                    <a:cs typeface="Times New Roman" panose="02020603050405020304" pitchFamily="18" charset="0"/>
                  </a:rPr>
                  <a:t>:</a:t>
                </a:r>
                <a:br>
                  <a:rPr lang="en-US" sz="2000" b="1" dirty="0">
                    <a:ea typeface="Calibri" panose="020F0502020204030204" pitchFamily="34" charset="0"/>
                    <a:cs typeface="Times New Roman" panose="02020603050405020304" pitchFamily="18" charset="0"/>
                  </a:rPr>
                </a:br>
                <a14:m>
                  <m:oMath xmlns:m="http://schemas.openxmlformats.org/officeDocument/2006/math">
                    <m:limLow>
                      <m:limLowPr>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limLowPr>
                      <m:e>
                        <m:r>
                          <a:rPr lang="en-US" sz="2000" b="0" i="1" smtClean="0">
                            <a:latin typeface="Cambria Math" panose="02040503050406030204" pitchFamily="18" charset="0"/>
                            <a:ea typeface="Calibri" panose="020F0502020204030204" pitchFamily="34" charset="0"/>
                            <a:cs typeface="Times New Roman" panose="02020603050405020304" pitchFamily="18" charset="0"/>
                          </a:rPr>
                          <m:t>𝑎𝑟𝑔𝑚𝑖𝑛</m:t>
                        </m:r>
                      </m:e>
                      <m:lim>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𝑨</m:t>
                            </m:r>
                          </m:e>
                        </m:acc>
                        <m:r>
                          <a:rPr lang="en-US" sz="2000" b="1" i="1" dirty="0" smtClean="0">
                            <a:latin typeface="Cambria Math" panose="02040503050406030204" pitchFamily="18" charset="0"/>
                            <a:cs typeface="Times New Roman" panose="02020603050405020304" pitchFamily="18" charset="0"/>
                          </a:rPr>
                          <m:t> </m:t>
                        </m:r>
                        <m:r>
                          <m:rPr>
                            <m:sty m:val="p"/>
                          </m:rPr>
                          <a:rPr lang="en-US" sz="2000" b="0" i="0" dirty="0" smtClean="0">
                            <a:latin typeface="Cambria Math" panose="02040503050406030204" pitchFamily="18" charset="0"/>
                            <a:cs typeface="Times New Roman" panose="02020603050405020304" pitchFamily="18" charset="0"/>
                          </a:rPr>
                          <m:t>or</m:t>
                        </m:r>
                        <m:r>
                          <a:rPr lang="en-US" sz="2000" b="1" i="1" dirty="0" smtClean="0">
                            <a:latin typeface="Cambria Math" panose="02040503050406030204" pitchFamily="18" charset="0"/>
                            <a:cs typeface="Times New Roman" panose="02020603050405020304" pitchFamily="18" charset="0"/>
                          </a:rPr>
                          <m:t> </m:t>
                        </m:r>
                        <m:acc>
                          <m:accPr>
                            <m:chr m:val="̂"/>
                            <m:ctrlPr>
                              <a:rPr lang="en-US" sz="2000" b="1" i="1" dirty="0" smtClean="0">
                                <a:latin typeface="Cambria Math" panose="02040503050406030204" pitchFamily="18" charset="0"/>
                                <a:cs typeface="Times New Roman" panose="02020603050405020304" pitchFamily="18" charset="0"/>
                              </a:rPr>
                            </m:ctrlPr>
                          </m:accPr>
                          <m:e>
                            <m:r>
                              <a:rPr lang="en-US" sz="2000" b="1" i="1" dirty="0" smtClean="0">
                                <a:latin typeface="Cambria Math" panose="02040503050406030204" pitchFamily="18" charset="0"/>
                                <a:cs typeface="Times New Roman" panose="02020603050405020304" pitchFamily="18" charset="0"/>
                              </a:rPr>
                              <m:t>𝑳</m:t>
                            </m:r>
                          </m:e>
                        </m:acc>
                      </m:lim>
                    </m:limLow>
                    <m:r>
                      <a:rPr lang="en-US" sz="2000" b="1" i="1"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b="1" i="1" smtClean="0">
                            <a:latin typeface="Cambria Math" panose="02040503050406030204" pitchFamily="18" charset="0"/>
                            <a:cs typeface="Times New Roman" panose="02020603050405020304" pitchFamily="18" charset="0"/>
                          </a:rPr>
                        </m:ctrlPr>
                      </m:sSupPr>
                      <m:e>
                        <m:d>
                          <m:dPr>
                            <m:begChr m:val="|"/>
                            <m:endChr m:val="|"/>
                            <m:ctrlPr>
                              <a:rPr lang="en-US" sz="2000" b="1" i="1" smtClean="0">
                                <a:latin typeface="Cambria Math" panose="02040503050406030204" pitchFamily="18" charset="0"/>
                                <a:cs typeface="Times New Roman" panose="02020603050405020304" pitchFamily="18" charset="0"/>
                              </a:rPr>
                            </m:ctrlPr>
                          </m:dPr>
                          <m:e>
                            <m:sSub>
                              <m:sSubPr>
                                <m:ctrlPr>
                                  <a:rPr lang="en-US" sz="2000" b="1" i="1" smtClean="0">
                                    <a:latin typeface="Cambria Math" panose="02040503050406030204" pitchFamily="18" charset="0"/>
                                    <a:cs typeface="Times New Roman" panose="02020603050405020304" pitchFamily="18" charset="0"/>
                                  </a:rPr>
                                </m:ctrlPr>
                              </m:sSubPr>
                              <m:e>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𝑿</m:t>
                                    </m:r>
                                  </m:e>
                                </m:acc>
                              </m:e>
                              <m:sub>
                                <m:r>
                                  <a:rPr lang="en-US" sz="2000" b="1" i="1" smtClean="0">
                                    <a:latin typeface="Cambria Math" panose="02040503050406030204" pitchFamily="18" charset="0"/>
                                    <a:cs typeface="Times New Roman" panose="02020603050405020304" pitchFamily="18" charset="0"/>
                                  </a:rPr>
                                  <m:t>𝒕</m:t>
                                </m:r>
                              </m:sub>
                            </m:sSub>
                            <m:r>
                              <a:rPr lang="en-US" sz="2000" b="1" i="1" smtClean="0">
                                <a:latin typeface="Cambria Math" panose="02040503050406030204" pitchFamily="18" charset="0"/>
                                <a:cs typeface="Times New Roman" panose="02020603050405020304" pitchFamily="18" charset="0"/>
                              </a:rPr>
                              <m:t>−</m:t>
                            </m:r>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𝑳</m:t>
                                </m:r>
                              </m:e>
                            </m:acc>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𝑨</m:t>
                                </m:r>
                              </m:e>
                            </m:acc>
                            <m:acc>
                              <m:accPr>
                                <m:chr m:val="̂"/>
                                <m:ctrlPr>
                                  <a:rPr lang="en-US" sz="2000" b="1" i="1" smtClean="0">
                                    <a:latin typeface="Cambria Math" panose="02040503050406030204" pitchFamily="18" charset="0"/>
                                    <a:cs typeface="Times New Roman" panose="02020603050405020304" pitchFamily="18" charset="0"/>
                                  </a:rPr>
                                </m:ctrlPr>
                              </m:accPr>
                              <m:e>
                                <m:r>
                                  <a:rPr lang="en-US" sz="2000" b="1" i="1" smtClean="0">
                                    <a:latin typeface="Cambria Math" panose="02040503050406030204" pitchFamily="18" charset="0"/>
                                    <a:cs typeface="Times New Roman" panose="02020603050405020304" pitchFamily="18" charset="0"/>
                                  </a:rPr>
                                  <m:t>𝑿</m:t>
                                </m:r>
                              </m:e>
                            </m:acc>
                          </m:e>
                        </m:d>
                      </m:e>
                      <m:sup>
                        <m:r>
                          <a:rPr lang="en-US" sz="2000" b="1" i="1" smtClean="0">
                            <a:latin typeface="Cambria Math" panose="02040503050406030204" pitchFamily="18" charset="0"/>
                            <a:cs typeface="Times New Roman" panose="02020603050405020304" pitchFamily="18" charset="0"/>
                          </a:rPr>
                          <m:t>𝟐</m:t>
                        </m:r>
                      </m:sup>
                    </m:sSup>
                    <m:r>
                      <a:rPr lang="en-US" sz="2000" b="1" i="1" smtClean="0">
                        <a:latin typeface="Cambria Math" panose="02040503050406030204" pitchFamily="18" charset="0"/>
                        <a:cs typeface="Times New Roman" panose="02020603050405020304" pitchFamily="18" charset="0"/>
                      </a:rPr>
                      <m:t>,  </m:t>
                    </m:r>
                    <m:sSup>
                      <m:sSupPr>
                        <m:ctrlPr>
                          <a:rPr lang="en-US" sz="2000" b="1" i="1">
                            <a:latin typeface="Cambria Math" panose="02040503050406030204" pitchFamily="18" charset="0"/>
                            <a:ea typeface="Calibri" panose="020F0502020204030204" pitchFamily="34" charset="0"/>
                            <a:cs typeface="Times New Roman" panose="02020603050405020304" pitchFamily="18" charset="0"/>
                          </a:rPr>
                        </m:ctrlPr>
                      </m:sSupPr>
                      <m:e>
                        <m:acc>
                          <m:accPr>
                            <m:chr m:val="̂"/>
                            <m:ctrlPr>
                              <a:rPr lang="en-US" sz="2000" b="1" i="1">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a:latin typeface="Cambria Math" panose="02040503050406030204" pitchFamily="18" charset="0"/>
                                <a:ea typeface="Calibri" panose="020F0502020204030204" pitchFamily="34" charset="0"/>
                                <a:cs typeface="Times New Roman" panose="02020603050405020304" pitchFamily="18" charset="0"/>
                              </a:rPr>
                              <m:t>𝑳</m:t>
                            </m:r>
                          </m:e>
                        </m:acc>
                      </m:e>
                      <m:sup>
                        <m:r>
                          <a:rPr lang="en-US" sz="2000" i="1">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b="1" i="1">
                            <a:latin typeface="Cambria Math" panose="02040503050406030204" pitchFamily="18" charset="0"/>
                            <a:cs typeface="Times New Roman" panose="02020603050405020304" pitchFamily="18" charset="0"/>
                          </a:rPr>
                        </m:ctrlPr>
                      </m:accPr>
                      <m:e>
                        <m:r>
                          <a:rPr lang="en-US" sz="2000" b="1" i="1">
                            <a:latin typeface="Cambria Math" panose="02040503050406030204" pitchFamily="18" charset="0"/>
                            <a:cs typeface="Times New Roman" panose="02020603050405020304" pitchFamily="18" charset="0"/>
                          </a:rPr>
                          <m:t>𝑳</m:t>
                        </m:r>
                      </m:e>
                    </m:acc>
                    <m:r>
                      <m:rPr>
                        <m:nor/>
                      </m:rPr>
                      <a:rPr lang="en-US" sz="2000" b="1" dirty="0">
                        <a:ea typeface="Calibri" panose="020F0502020204030204" pitchFamily="34" charset="0"/>
                        <a:cs typeface="Times New Roman" panose="02020603050405020304" pitchFamily="18" charset="0"/>
                      </a:rPr>
                      <m:t>, </m:t>
                    </m:r>
                    <m:sSup>
                      <m:sSupPr>
                        <m:ctrlPr>
                          <a:rPr lang="en-US" sz="2000" b="1" i="1">
                            <a:latin typeface="Cambria Math" panose="02040503050406030204" pitchFamily="18" charset="0"/>
                            <a:ea typeface="Calibri" panose="020F0502020204030204" pitchFamily="34" charset="0"/>
                            <a:cs typeface="Times New Roman" panose="02020603050405020304" pitchFamily="18" charset="0"/>
                          </a:rPr>
                        </m:ctrlPr>
                      </m:sSupPr>
                      <m:e>
                        <m:acc>
                          <m:accPr>
                            <m:chr m:val="̂"/>
                            <m:ctrlPr>
                              <a:rPr lang="en-US" sz="2000" b="1" i="1">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a:latin typeface="Cambria Math" panose="02040503050406030204" pitchFamily="18" charset="0"/>
                                <a:ea typeface="Calibri" panose="020F0502020204030204" pitchFamily="34" charset="0"/>
                                <a:cs typeface="Times New Roman" panose="02020603050405020304" pitchFamily="18" charset="0"/>
                              </a:rPr>
                              <m:t>𝑨</m:t>
                            </m:r>
                          </m:e>
                        </m:acc>
                      </m:e>
                      <m:sup>
                        <m:r>
                          <a:rPr lang="en-US" sz="2000" i="1">
                            <a:latin typeface="Cambria Math" panose="02040503050406030204" pitchFamily="18" charset="0"/>
                            <a:ea typeface="Calibri" panose="020F0502020204030204" pitchFamily="34" charset="0"/>
                            <a:cs typeface="Times New Roman" panose="02020603050405020304" pitchFamily="18" charset="0"/>
                          </a:rPr>
                          <m:t>𝑇</m:t>
                        </m:r>
                      </m:sup>
                    </m:sSup>
                    <m:r>
                      <a:rPr lang="en-US" sz="2000" b="1"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b="1"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2000" b="1" i="1">
                            <a:latin typeface="Cambria Math" panose="02040503050406030204" pitchFamily="18" charset="0"/>
                            <a:ea typeface="Calibri" panose="020F0502020204030204" pitchFamily="34" charset="0"/>
                            <a:cs typeface="Times New Roman" panose="02020603050405020304" pitchFamily="18" charset="0"/>
                          </a:rPr>
                          <m:t>𝑨</m:t>
                        </m:r>
                      </m:e>
                    </m:acc>
                    <m:r>
                      <a:rPr lang="en-US" sz="2000" b="1"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b="1" dirty="0">
                  <a:ea typeface="Calibri" panose="020F0502020204030204" pitchFamily="34" charset="0"/>
                  <a:cs typeface="Times New Roman" panose="02020603050405020304" pitchFamily="18" charset="0"/>
                </a:endParaRPr>
              </a:p>
              <a:p>
                <a:pPr marL="746125" lvl="1" indent="-288925">
                  <a:lnSpc>
                    <a:spcPct val="115000"/>
                  </a:lnSpc>
                  <a:buFont typeface="Arial" panose="020B0604020202020204" pitchFamily="34" charset="0"/>
                  <a:buChar char="•"/>
                  <a:tabLst>
                    <a:tab pos="457200" algn="l"/>
                  </a:tabLst>
                </a:pPr>
                <a:endParaRPr lang="en-US" b="1" dirty="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9E898FA5-F403-4C15-AA2E-2DDD02564D4D}"/>
                  </a:ext>
                </a:extLst>
              </p:cNvPr>
              <p:cNvSpPr txBox="1">
                <a:spLocks noRot="1" noChangeAspect="1" noMove="1" noResize="1" noEditPoints="1" noAdjustHandles="1" noChangeArrowheads="1" noChangeShapeType="1" noTextEdit="1"/>
              </p:cNvSpPr>
              <p:nvPr/>
            </p:nvSpPr>
            <p:spPr>
              <a:xfrm>
                <a:off x="274649" y="1119590"/>
                <a:ext cx="6583667" cy="1771254"/>
              </a:xfrm>
              <a:prstGeom prst="rect">
                <a:avLst/>
              </a:prstGeom>
              <a:blipFill>
                <a:blip r:embed="rId7"/>
                <a:stretch>
                  <a:fillRect l="-771" t="-7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C265339-7FAC-8051-EC52-324C06F1DDBA}"/>
                  </a:ext>
                </a:extLst>
              </p:cNvPr>
              <p:cNvSpPr txBox="1"/>
              <p:nvPr/>
            </p:nvSpPr>
            <p:spPr>
              <a:xfrm>
                <a:off x="274649" y="3531411"/>
                <a:ext cx="6845998" cy="2611164"/>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solidFill>
                      <a:srgbClr val="000000"/>
                    </a:solidFill>
                    <a:ea typeface="Calibri" panose="020F0502020204030204" pitchFamily="34" charset="0"/>
                    <a:cs typeface="Times New Roman" panose="02020603050405020304" pitchFamily="18" charset="0"/>
                  </a:rPr>
                  <a:t>If </a:t>
                </a:r>
                <a14:m>
                  <m:oMath xmlns:m="http://schemas.openxmlformats.org/officeDocument/2006/math">
                    <m:r>
                      <a:rPr lang="en-US" sz="2000" b="1"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𝑳</m:t>
                    </m:r>
                  </m:oMath>
                </a14:m>
                <a:r>
                  <a:rPr lang="en-US" sz="2000" dirty="0">
                    <a:solidFill>
                      <a:srgbClr val="000000"/>
                    </a:solidFill>
                    <a:ea typeface="Calibri" panose="020F0502020204030204" pitchFamily="34" charset="0"/>
                    <a:cs typeface="Times New Roman" panose="02020603050405020304" pitchFamily="18" charset="0"/>
                  </a:rPr>
                  <a:t> is known, this is </a:t>
                </a:r>
                <a:r>
                  <a:rPr lang="en-US" sz="2000" dirty="0">
                    <a:solidFill>
                      <a:schemeClr val="accent6"/>
                    </a:solidFill>
                    <a:ea typeface="Calibri" panose="020F0502020204030204" pitchFamily="34" charset="0"/>
                    <a:cs typeface="Times New Roman" panose="02020603050405020304" pitchFamily="18" charset="0"/>
                  </a:rPr>
                  <a:t>“canonical inference”. </a:t>
                </a:r>
              </a:p>
              <a:p>
                <a:pPr marL="800100" lvl="1" indent="-342900">
                  <a:lnSpc>
                    <a:spcPct val="115000"/>
                  </a:lnSpc>
                  <a:buFont typeface="Wingdings" panose="05000000000000000000" pitchFamily="2" charset="2"/>
                  <a:buChar char="Ø"/>
                  <a:tabLst>
                    <a:tab pos="457200" algn="l"/>
                  </a:tabLst>
                </a:pPr>
                <a:r>
                  <a:rPr lang="en-US" sz="2000" b="0" dirty="0">
                    <a:cs typeface="Times New Roman" panose="02020603050405020304" pitchFamily="18" charset="0"/>
                  </a:rPr>
                  <a:t>Extends previous work </a:t>
                </a:r>
                <a:r>
                  <a:rPr lang="en-US" sz="2000" dirty="0">
                    <a:cs typeface="Times New Roman" panose="02020603050405020304" pitchFamily="18" charset="0"/>
                  </a:rPr>
                  <a:t>(H. Sharma,</a:t>
                </a:r>
                <a:br>
                  <a:rPr lang="en-US" sz="2000" dirty="0">
                    <a:cs typeface="Times New Roman" panose="02020603050405020304" pitchFamily="18" charset="0"/>
                  </a:rPr>
                </a:br>
                <a:r>
                  <a:rPr lang="en-US" sz="2000" dirty="0">
                    <a:cs typeface="Times New Roman" panose="02020603050405020304" pitchFamily="18" charset="0"/>
                  </a:rPr>
                  <a:t>B. Kramer, Z. Wang, 2022)</a:t>
                </a:r>
              </a:p>
              <a:p>
                <a:pPr marL="1257300" lvl="2" indent="-342900">
                  <a:lnSpc>
                    <a:spcPct val="115000"/>
                  </a:lnSpc>
                  <a:buFont typeface="Wingdings" panose="05000000000000000000" pitchFamily="2" charset="2"/>
                  <a:buChar char="v"/>
                  <a:tabLst>
                    <a:tab pos="457200" algn="l"/>
                  </a:tabLst>
                </a:pPr>
                <a:r>
                  <a:rPr lang="en-US" sz="2000" b="0" dirty="0">
                    <a:cs typeface="Times New Roman" panose="02020603050405020304" pitchFamily="18" charset="0"/>
                  </a:rPr>
                  <a:t>To </a:t>
                </a:r>
                <a:r>
                  <a:rPr lang="en-US" sz="2000" b="0" dirty="0">
                    <a:solidFill>
                      <a:schemeClr val="accent2"/>
                    </a:solidFill>
                    <a:cs typeface="Times New Roman" panose="02020603050405020304" pitchFamily="18" charset="0"/>
                  </a:rPr>
                  <a:t>arbitrary basis</a:t>
                </a:r>
                <a:r>
                  <a:rPr lang="en-US" sz="2000" b="0" dirty="0">
                    <a:cs typeface="Times New Roman" panose="02020603050405020304" pitchFamily="18" charset="0"/>
                  </a:rPr>
                  <a:t> </a:t>
                </a:r>
                <a14:m>
                  <m:oMath xmlns:m="http://schemas.openxmlformats.org/officeDocument/2006/math">
                    <m:r>
                      <a:rPr lang="en-US" sz="2000" b="1" i="1" smtClean="0">
                        <a:latin typeface="Cambria Math" panose="02040503050406030204" pitchFamily="18" charset="0"/>
                        <a:ea typeface="Calibri" panose="020F0502020204030204" pitchFamily="34" charset="0"/>
                        <a:cs typeface="Times New Roman" panose="02020603050405020304" pitchFamily="18" charset="0"/>
                      </a:rPr>
                      <m:t>𝑼</m:t>
                    </m:r>
                  </m:oMath>
                </a14:m>
                <a:endParaRPr lang="en-US" sz="2000" b="1" dirty="0">
                  <a:cs typeface="Times New Roman" panose="02020603050405020304" pitchFamily="18" charset="0"/>
                </a:endParaRPr>
              </a:p>
              <a:p>
                <a:pPr marL="1257300" lvl="2" indent="-342900">
                  <a:lnSpc>
                    <a:spcPct val="115000"/>
                  </a:lnSpc>
                  <a:buFont typeface="Wingdings" panose="05000000000000000000" pitchFamily="2" charset="2"/>
                  <a:buChar char="v"/>
                  <a:tabLst>
                    <a:tab pos="457200" algn="l"/>
                  </a:tabLst>
                </a:pPr>
                <a:r>
                  <a:rPr lang="en-US" sz="2000" dirty="0">
                    <a:cs typeface="Times New Roman" panose="02020603050405020304" pitchFamily="18" charset="0"/>
                  </a:rPr>
                  <a:t>To </a:t>
                </a:r>
                <a:r>
                  <a:rPr lang="en-US" sz="2000" dirty="0">
                    <a:solidFill>
                      <a:schemeClr val="accent2"/>
                    </a:solidFill>
                    <a:cs typeface="Times New Roman" panose="02020603050405020304" pitchFamily="18" charset="0"/>
                  </a:rPr>
                  <a:t>arbitrary</a:t>
                </a:r>
                <a:r>
                  <a:rPr lang="en-US" sz="2000" dirty="0">
                    <a:cs typeface="Times New Roman" panose="02020603050405020304" pitchFamily="18" charset="0"/>
                  </a:rPr>
                  <a:t> </a:t>
                </a:r>
                <a14:m>
                  <m:oMath xmlns:m="http://schemas.openxmlformats.org/officeDocument/2006/math">
                    <m:r>
                      <a:rPr lang="en-US" sz="2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latin typeface="Cambria Math" panose="02040503050406030204" pitchFamily="18" charset="0"/>
                        <a:ea typeface="Calibri" panose="020F0502020204030204" pitchFamily="34" charset="0"/>
                        <a:cs typeface="Times New Roman" panose="02020603050405020304" pitchFamily="18" charset="0"/>
                      </a:rPr>
                      <m:t>𝐻</m:t>
                    </m:r>
                    <m:d>
                      <m:d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𝒙</m:t>
                        </m:r>
                      </m:e>
                    </m:d>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b="1" i="1" smtClean="0">
                        <a:latin typeface="Cambria Math" panose="02040503050406030204" pitchFamily="18" charset="0"/>
                        <a:ea typeface="Calibri" panose="020F0502020204030204" pitchFamily="34" charset="0"/>
                        <a:cs typeface="Times New Roman" panose="02020603050405020304" pitchFamily="18" charset="0"/>
                      </a:rPr>
                      <m:t>𝑨𝒙</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b="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1" i="1" smtClean="0">
                            <a:latin typeface="Cambria Math" panose="02040503050406030204" pitchFamily="18" charset="0"/>
                            <a:ea typeface="Calibri" panose="020F0502020204030204" pitchFamily="34" charset="0"/>
                            <a:cs typeface="Times New Roman" panose="02020603050405020304" pitchFamily="18" charset="0"/>
                          </a:rPr>
                          <m:t>𝒙</m:t>
                        </m:r>
                      </m:e>
                    </m:d>
                  </m:oMath>
                </a14:m>
                <a:endParaRPr lang="en-US" sz="2000" b="0" dirty="0">
                  <a:ea typeface="Calibri" panose="020F0502020204030204" pitchFamily="34" charset="0"/>
                  <a:cs typeface="Times New Roman" panose="02020603050405020304" pitchFamily="18" charset="0"/>
                </a:endParaRPr>
              </a:p>
              <a:p>
                <a:pPr lvl="2">
                  <a:lnSpc>
                    <a:spcPct val="115000"/>
                  </a:lnSpc>
                  <a:tabLst>
                    <a:tab pos="457200" algn="l"/>
                  </a:tabLst>
                </a:pPr>
                <a:endParaRPr lang="en-US" sz="400" dirty="0">
                  <a:cs typeface="Times New Roman" panose="02020603050405020304" pitchFamily="18" charset="0"/>
                </a:endParaRPr>
              </a:p>
              <a:p>
                <a:pPr marL="288925" indent="-288925">
                  <a:lnSpc>
                    <a:spcPct val="115000"/>
                  </a:lnSpc>
                  <a:buFont typeface="Arial" panose="020B0604020202020204" pitchFamily="34" charset="0"/>
                  <a:buChar char="•"/>
                  <a:tabLst>
                    <a:tab pos="457200" algn="l"/>
                  </a:tabLst>
                </a:pPr>
                <a:r>
                  <a:rPr lang="en-US" sz="2000" dirty="0">
                    <a:solidFill>
                      <a:srgbClr val="000000"/>
                    </a:solidFill>
                    <a:ea typeface="Calibri" panose="020F0502020204030204" pitchFamily="34" charset="0"/>
                    <a:cs typeface="Times New Roman" panose="02020603050405020304" pitchFamily="18" charset="0"/>
                  </a:rPr>
                  <a:t>If </a:t>
                </a:r>
                <a14:m>
                  <m:oMath xmlns:m="http://schemas.openxmlformats.org/officeDocument/2006/math">
                    <m:r>
                      <a:rPr lang="en-US" sz="2000" b="1"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𝑨</m:t>
                    </m:r>
                  </m:oMath>
                </a14:m>
                <a:r>
                  <a:rPr lang="en-US" sz="2000" dirty="0">
                    <a:solidFill>
                      <a:srgbClr val="000000"/>
                    </a:solidFill>
                    <a:ea typeface="Calibri" panose="020F0502020204030204" pitchFamily="34" charset="0"/>
                    <a:cs typeface="Times New Roman" panose="02020603050405020304" pitchFamily="18" charset="0"/>
                  </a:rPr>
                  <a:t> is known, this is </a:t>
                </a:r>
                <a:r>
                  <a:rPr lang="en-US" sz="2000" dirty="0">
                    <a:solidFill>
                      <a:schemeClr val="accent6"/>
                    </a:solidFill>
                    <a:ea typeface="Calibri" panose="020F0502020204030204" pitchFamily="34" charset="0"/>
                    <a:cs typeface="Times New Roman" panose="02020603050405020304" pitchFamily="18" charset="0"/>
                  </a:rPr>
                  <a:t>noncanonical inference.</a:t>
                </a:r>
              </a:p>
              <a:p>
                <a:pPr marL="800100" lvl="1" indent="-342900">
                  <a:lnSpc>
                    <a:spcPct val="115000"/>
                  </a:lnSpc>
                  <a:buFont typeface="Wingdings" panose="05000000000000000000" pitchFamily="2" charset="2"/>
                  <a:buChar char="Ø"/>
                  <a:tabLst>
                    <a:tab pos="457200" algn="l"/>
                  </a:tabLst>
                </a:pPr>
                <a:r>
                  <a:rPr lang="en-US" sz="2000" dirty="0">
                    <a:ea typeface="Calibri" panose="020F0502020204030204" pitchFamily="34" charset="0"/>
                    <a:cs typeface="Times New Roman" panose="02020603050405020304" pitchFamily="18" charset="0"/>
                  </a:rPr>
                  <a:t>Poisson structure is learned instead.</a:t>
                </a:r>
              </a:p>
            </p:txBody>
          </p:sp>
        </mc:Choice>
        <mc:Fallback>
          <p:sp>
            <p:nvSpPr>
              <p:cNvPr id="9" name="TextBox 8">
                <a:extLst>
                  <a:ext uri="{FF2B5EF4-FFF2-40B4-BE49-F238E27FC236}">
                    <a16:creationId xmlns:a16="http://schemas.microsoft.com/office/drawing/2014/main" id="{AC265339-7FAC-8051-EC52-324C06F1DDBA}"/>
                  </a:ext>
                </a:extLst>
              </p:cNvPr>
              <p:cNvSpPr txBox="1">
                <a:spLocks noRot="1" noChangeAspect="1" noMove="1" noResize="1" noEditPoints="1" noAdjustHandles="1" noChangeArrowheads="1" noChangeShapeType="1" noTextEdit="1"/>
              </p:cNvSpPr>
              <p:nvPr/>
            </p:nvSpPr>
            <p:spPr>
              <a:xfrm>
                <a:off x="274649" y="3531411"/>
                <a:ext cx="6845998" cy="2611164"/>
              </a:xfrm>
              <a:prstGeom prst="rect">
                <a:avLst/>
              </a:prstGeom>
              <a:blipFill>
                <a:blip r:embed="rId8"/>
                <a:stretch>
                  <a:fillRect l="-801" t="-699" b="-303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A4F7FCF-2DE5-35A5-30C1-E2408D440811}"/>
              </a:ext>
            </a:extLst>
          </p:cNvPr>
          <p:cNvSpPr txBox="1"/>
          <p:nvPr/>
        </p:nvSpPr>
        <p:spPr>
          <a:xfrm>
            <a:off x="274649" y="2672941"/>
            <a:ext cx="6845998" cy="841449"/>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Reduces to a single linear solve.</a:t>
            </a:r>
          </a:p>
          <a:p>
            <a:pPr marL="288925" indent="-288925">
              <a:lnSpc>
                <a:spcPct val="115000"/>
              </a:lnSpc>
              <a:spcBef>
                <a:spcPts val="0"/>
              </a:spcBef>
              <a:buFont typeface="Arial" panose="020B0604020202020204" pitchFamily="34" charset="0"/>
              <a:buChar char="•"/>
              <a:tabLst>
                <a:tab pos="457200" algn="l"/>
              </a:tabLst>
            </a:pPr>
            <a:endParaRPr lang="en-US" sz="400" dirty="0">
              <a:ea typeface="Calibri" panose="020F0502020204030204" pitchFamily="34" charset="0"/>
              <a:cs typeface="Times New Roman" panose="02020603050405020304" pitchFamily="18" charset="0"/>
            </a:endParaRPr>
          </a:p>
          <a:p>
            <a:pPr marL="288925" indent="-288925">
              <a:lnSpc>
                <a:spcPct val="115000"/>
              </a:lnSpc>
              <a:spcBef>
                <a:spcPts val="0"/>
              </a:spcBef>
              <a:buFont typeface="Arial" panose="020B0604020202020204" pitchFamily="34" charset="0"/>
              <a:buChar char="•"/>
              <a:tabLst>
                <a:tab pos="457200" algn="l"/>
              </a:tabLst>
            </a:pPr>
            <a:r>
              <a:rPr lang="en-US" sz="2000" dirty="0">
                <a:ea typeface="Calibri" panose="020F0502020204030204" pitchFamily="34" charset="0"/>
                <a:cs typeface="Times New Roman" panose="02020603050405020304" pitchFamily="18" charset="0"/>
              </a:rPr>
              <a:t>Converges to intrusive ROM in the limit of infinite data.</a:t>
            </a:r>
          </a:p>
        </p:txBody>
      </p:sp>
      <p:pic>
        <p:nvPicPr>
          <p:cNvPr id="5" name="KdV_48modes">
            <a:hlinkClick r:id="" action="ppaction://media"/>
            <a:extLst>
              <a:ext uri="{FF2B5EF4-FFF2-40B4-BE49-F238E27FC236}">
                <a16:creationId xmlns:a16="http://schemas.microsoft.com/office/drawing/2014/main" id="{12A70BB4-2414-6169-6526-3660145449A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00262" y="3771898"/>
            <a:ext cx="4115170" cy="3086102"/>
          </a:xfrm>
          <a:prstGeom prst="rect">
            <a:avLst/>
          </a:prstGeom>
        </p:spPr>
      </p:pic>
      <p:pic>
        <p:nvPicPr>
          <p:cNvPr id="7" name="KdV_36modes">
            <a:hlinkClick r:id="" action="ppaction://media"/>
            <a:extLst>
              <a:ext uri="{FF2B5EF4-FFF2-40B4-BE49-F238E27FC236}">
                <a16:creationId xmlns:a16="http://schemas.microsoft.com/office/drawing/2014/main" id="{784A0BAA-E8F8-1B01-13AA-FCB64E20AC37}"/>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7500262" y="607527"/>
            <a:ext cx="4114801" cy="3086101"/>
          </a:xfrm>
          <a:prstGeom prst="rect">
            <a:avLst/>
          </a:prstGeom>
        </p:spPr>
      </p:pic>
    </p:spTree>
    <p:extLst>
      <p:ext uri="{BB962C8B-B14F-4D97-AF65-F5344CB8AC3E}">
        <p14:creationId xmlns:p14="http://schemas.microsoft.com/office/powerpoint/2010/main" val="4710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7"/>
                                        </p:tgtEl>
                                      </p:cBhvr>
                                    </p:cmd>
                                  </p:childTnLst>
                                </p:cTn>
                              </p:par>
                              <p:par>
                                <p:cTn id="7" presetID="1" presetClass="mediacall" presetSubtype="0" fill="hold" nodeType="withEffect">
                                  <p:stCondLst>
                                    <p:cond delay="0"/>
                                  </p:stCondLst>
                                  <p:childTnLst>
                                    <p:cmd type="call" cmd="playFrom(0.0)">
                                      <p:cBhvr>
                                        <p:cTn id="8" dur="2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repeatCount="indefinite" fill="hold" display="0">
                  <p:stCondLst>
                    <p:cond delay="indefinite"/>
                  </p:stCondLst>
                  <p:endCondLst>
                    <p:cond evt="onNext" delay="0">
                      <p:tgtEl>
                        <p:sldTgt/>
                      </p:tgtEl>
                    </p:cond>
                  </p:endCondLst>
                </p:cTn>
                <p:tgtEl>
                  <p:spTgt spid="5"/>
                </p:tgtEl>
              </p:cMediaNode>
            </p:video>
            <p:video>
              <p:cMediaNode vol="80000">
                <p:cTn id="20" repeatCount="indefinite" fill="hold" display="0">
                  <p:stCondLst>
                    <p:cond delay="indefinite"/>
                  </p:stCondLst>
                  <p:endCondLst>
                    <p:cond evt="onNext" delay="0">
                      <p:tgtEl>
                        <p:sldTgt/>
                      </p:tgtEl>
                    </p:cond>
                  </p:end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728402" cy="649878"/>
          </a:xfrm>
        </p:spPr>
        <p:txBody>
          <a:bodyPr/>
          <a:lstStyle/>
          <a:p>
            <a:r>
              <a:rPr lang="en-US" dirty="0"/>
              <a:t>Team</a:t>
            </a:r>
          </a:p>
        </p:txBody>
      </p:sp>
      <p:pic>
        <p:nvPicPr>
          <p:cNvPr id="25" name="Picture 24">
            <a:extLst>
              <a:ext uri="{FF2B5EF4-FFF2-40B4-BE49-F238E27FC236}">
                <a16:creationId xmlns:a16="http://schemas.microsoft.com/office/drawing/2014/main" id="{8089DDC0-8857-40E9-9AAB-514B4D1E6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286" y="1326388"/>
            <a:ext cx="766168" cy="1043904"/>
          </a:xfrm>
          <a:prstGeom prst="rect">
            <a:avLst/>
          </a:prstGeom>
        </p:spPr>
      </p:pic>
      <p:pic>
        <p:nvPicPr>
          <p:cNvPr id="26" name="Picture 2">
            <a:extLst>
              <a:ext uri="{FF2B5EF4-FFF2-40B4-BE49-F238E27FC236}">
                <a16:creationId xmlns:a16="http://schemas.microsoft.com/office/drawing/2014/main" id="{8C992B87-49A2-4537-8346-F3A33BE2C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399" y="1326390"/>
            <a:ext cx="1043903" cy="10439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ric J. Parish">
            <a:extLst>
              <a:ext uri="{FF2B5EF4-FFF2-40B4-BE49-F238E27FC236}">
                <a16:creationId xmlns:a16="http://schemas.microsoft.com/office/drawing/2014/main" id="{C399B35D-F943-4F9C-B5CD-FF51EE297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2090" y="1325646"/>
            <a:ext cx="1034606" cy="10346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Patrick Blonigan – Sandia National Laboratories">
            <a:extLst>
              <a:ext uri="{FF2B5EF4-FFF2-40B4-BE49-F238E27FC236}">
                <a16:creationId xmlns:a16="http://schemas.microsoft.com/office/drawing/2014/main" id="{764B3A21-8F5B-48C3-B78A-DB04A6257B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7922" y="1338829"/>
            <a:ext cx="1032129" cy="103212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Paul Allen Kuberry – Center for Computing Research (CCR)">
            <a:extLst>
              <a:ext uri="{FF2B5EF4-FFF2-40B4-BE49-F238E27FC236}">
                <a16:creationId xmlns:a16="http://schemas.microsoft.com/office/drawing/2014/main" id="{F0602CF8-35E0-4209-87E2-86F4A53367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5456" y="1302787"/>
            <a:ext cx="1057465" cy="10574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AED8D16E-C281-403A-83E3-B8BEBBED76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7073" y="1326388"/>
            <a:ext cx="844403" cy="1043905"/>
          </a:xfrm>
          <a:prstGeom prst="rect">
            <a:avLst/>
          </a:prstGeom>
        </p:spPr>
      </p:pic>
      <p:sp>
        <p:nvSpPr>
          <p:cNvPr id="6" name="TextBox 5">
            <a:extLst>
              <a:ext uri="{FF2B5EF4-FFF2-40B4-BE49-F238E27FC236}">
                <a16:creationId xmlns:a16="http://schemas.microsoft.com/office/drawing/2014/main" id="{C03C9A82-5F45-4F39-BF4C-055E7B777FFA}"/>
              </a:ext>
            </a:extLst>
          </p:cNvPr>
          <p:cNvSpPr txBox="1"/>
          <p:nvPr/>
        </p:nvSpPr>
        <p:spPr>
          <a:xfrm>
            <a:off x="349462" y="2423516"/>
            <a:ext cx="2527443" cy="276999"/>
          </a:xfrm>
          <a:prstGeom prst="rect">
            <a:avLst/>
          </a:prstGeom>
          <a:noFill/>
        </p:spPr>
        <p:txBody>
          <a:bodyPr wrap="square" rtlCol="0">
            <a:spAutoFit/>
          </a:bodyPr>
          <a:lstStyle/>
          <a:p>
            <a:pPr algn="ctr"/>
            <a:r>
              <a:rPr lang="en-US" sz="1200" dirty="0"/>
              <a:t>Irina Tezaur</a:t>
            </a:r>
            <a:endParaRPr lang="en-US" sz="1200" i="1" dirty="0"/>
          </a:p>
        </p:txBody>
      </p:sp>
      <p:sp>
        <p:nvSpPr>
          <p:cNvPr id="33" name="TextBox 32">
            <a:extLst>
              <a:ext uri="{FF2B5EF4-FFF2-40B4-BE49-F238E27FC236}">
                <a16:creationId xmlns:a16="http://schemas.microsoft.com/office/drawing/2014/main" id="{15BECB12-B066-4EE5-8E87-C0F3391B8883}"/>
              </a:ext>
            </a:extLst>
          </p:cNvPr>
          <p:cNvSpPr txBox="1"/>
          <p:nvPr/>
        </p:nvSpPr>
        <p:spPr>
          <a:xfrm>
            <a:off x="1960558" y="2433099"/>
            <a:ext cx="1859623" cy="276999"/>
          </a:xfrm>
          <a:prstGeom prst="rect">
            <a:avLst/>
          </a:prstGeom>
          <a:noFill/>
        </p:spPr>
        <p:txBody>
          <a:bodyPr wrap="square" rtlCol="0">
            <a:spAutoFit/>
          </a:bodyPr>
          <a:lstStyle/>
          <a:p>
            <a:pPr algn="ctr"/>
            <a:r>
              <a:rPr lang="en-US" sz="1200" dirty="0"/>
              <a:t>Pavel Bochev</a:t>
            </a:r>
            <a:endParaRPr lang="en-US" sz="1200" i="1" dirty="0"/>
          </a:p>
        </p:txBody>
      </p:sp>
      <p:sp>
        <p:nvSpPr>
          <p:cNvPr id="34" name="TextBox 33">
            <a:extLst>
              <a:ext uri="{FF2B5EF4-FFF2-40B4-BE49-F238E27FC236}">
                <a16:creationId xmlns:a16="http://schemas.microsoft.com/office/drawing/2014/main" id="{EA1C218D-C1EC-4AA6-8D7F-4D299A2A94B4}"/>
              </a:ext>
            </a:extLst>
          </p:cNvPr>
          <p:cNvSpPr txBox="1"/>
          <p:nvPr/>
        </p:nvSpPr>
        <p:spPr>
          <a:xfrm>
            <a:off x="3168538" y="2433097"/>
            <a:ext cx="1859623" cy="276999"/>
          </a:xfrm>
          <a:prstGeom prst="rect">
            <a:avLst/>
          </a:prstGeom>
          <a:noFill/>
        </p:spPr>
        <p:txBody>
          <a:bodyPr wrap="square" rtlCol="0">
            <a:spAutoFit/>
          </a:bodyPr>
          <a:lstStyle/>
          <a:p>
            <a:pPr algn="ctr"/>
            <a:r>
              <a:rPr lang="en-US" sz="1200" dirty="0"/>
              <a:t>Chris Eldred</a:t>
            </a:r>
          </a:p>
        </p:txBody>
      </p:sp>
      <p:sp>
        <p:nvSpPr>
          <p:cNvPr id="35" name="TextBox 34">
            <a:extLst>
              <a:ext uri="{FF2B5EF4-FFF2-40B4-BE49-F238E27FC236}">
                <a16:creationId xmlns:a16="http://schemas.microsoft.com/office/drawing/2014/main" id="{8ADB3779-30FD-4881-A6F3-A634C4C2A6FB}"/>
              </a:ext>
            </a:extLst>
          </p:cNvPr>
          <p:cNvSpPr txBox="1"/>
          <p:nvPr/>
        </p:nvSpPr>
        <p:spPr>
          <a:xfrm>
            <a:off x="4432770" y="2427043"/>
            <a:ext cx="1859623" cy="276999"/>
          </a:xfrm>
          <a:prstGeom prst="rect">
            <a:avLst/>
          </a:prstGeom>
          <a:noFill/>
        </p:spPr>
        <p:txBody>
          <a:bodyPr wrap="square" rtlCol="0">
            <a:spAutoFit/>
          </a:bodyPr>
          <a:lstStyle/>
          <a:p>
            <a:pPr algn="ctr"/>
            <a:r>
              <a:rPr lang="en-US" sz="1200" dirty="0"/>
              <a:t>Anthony Gruber</a:t>
            </a:r>
          </a:p>
        </p:txBody>
      </p:sp>
      <p:sp>
        <p:nvSpPr>
          <p:cNvPr id="36" name="TextBox 35">
            <a:extLst>
              <a:ext uri="{FF2B5EF4-FFF2-40B4-BE49-F238E27FC236}">
                <a16:creationId xmlns:a16="http://schemas.microsoft.com/office/drawing/2014/main" id="{E11D2A35-A49D-4996-BBDF-5807992A9877}"/>
              </a:ext>
            </a:extLst>
          </p:cNvPr>
          <p:cNvSpPr txBox="1"/>
          <p:nvPr/>
        </p:nvSpPr>
        <p:spPr>
          <a:xfrm>
            <a:off x="5667678" y="2442945"/>
            <a:ext cx="1859623" cy="276999"/>
          </a:xfrm>
          <a:prstGeom prst="rect">
            <a:avLst/>
          </a:prstGeom>
          <a:noFill/>
        </p:spPr>
        <p:txBody>
          <a:bodyPr wrap="square" rtlCol="0">
            <a:spAutoFit/>
          </a:bodyPr>
          <a:lstStyle/>
          <a:p>
            <a:pPr algn="ctr"/>
            <a:r>
              <a:rPr lang="en-US" sz="1200" dirty="0"/>
              <a:t>Eric Parish</a:t>
            </a:r>
          </a:p>
        </p:txBody>
      </p:sp>
      <p:sp>
        <p:nvSpPr>
          <p:cNvPr id="42" name="TextBox 41">
            <a:extLst>
              <a:ext uri="{FF2B5EF4-FFF2-40B4-BE49-F238E27FC236}">
                <a16:creationId xmlns:a16="http://schemas.microsoft.com/office/drawing/2014/main" id="{CC325ABF-62DE-4A50-9AE5-921E6B2182A2}"/>
              </a:ext>
            </a:extLst>
          </p:cNvPr>
          <p:cNvSpPr txBox="1"/>
          <p:nvPr/>
        </p:nvSpPr>
        <p:spPr>
          <a:xfrm>
            <a:off x="6875658" y="2436211"/>
            <a:ext cx="1859623" cy="276999"/>
          </a:xfrm>
          <a:prstGeom prst="rect">
            <a:avLst/>
          </a:prstGeom>
          <a:noFill/>
        </p:spPr>
        <p:txBody>
          <a:bodyPr wrap="square" rtlCol="0">
            <a:spAutoFit/>
          </a:bodyPr>
          <a:lstStyle/>
          <a:p>
            <a:pPr algn="ctr"/>
            <a:r>
              <a:rPr lang="en-US" sz="1200" dirty="0"/>
              <a:t>Patrick Blonigan</a:t>
            </a:r>
          </a:p>
        </p:txBody>
      </p:sp>
      <p:sp>
        <p:nvSpPr>
          <p:cNvPr id="43" name="TextBox 42">
            <a:extLst>
              <a:ext uri="{FF2B5EF4-FFF2-40B4-BE49-F238E27FC236}">
                <a16:creationId xmlns:a16="http://schemas.microsoft.com/office/drawing/2014/main" id="{1F26ECC0-4EB0-4BFE-9410-03C93F52E1EB}"/>
              </a:ext>
            </a:extLst>
          </p:cNvPr>
          <p:cNvSpPr txBox="1"/>
          <p:nvPr/>
        </p:nvSpPr>
        <p:spPr>
          <a:xfrm>
            <a:off x="8184376" y="2433097"/>
            <a:ext cx="1859623" cy="276999"/>
          </a:xfrm>
          <a:prstGeom prst="rect">
            <a:avLst/>
          </a:prstGeom>
          <a:noFill/>
        </p:spPr>
        <p:txBody>
          <a:bodyPr wrap="square" rtlCol="0">
            <a:spAutoFit/>
          </a:bodyPr>
          <a:lstStyle/>
          <a:p>
            <a:pPr algn="ctr"/>
            <a:r>
              <a:rPr lang="en-US" sz="1200" dirty="0"/>
              <a:t>Paul Kuberry</a:t>
            </a:r>
          </a:p>
        </p:txBody>
      </p:sp>
      <p:grpSp>
        <p:nvGrpSpPr>
          <p:cNvPr id="7" name="Group 6">
            <a:extLst>
              <a:ext uri="{FF2B5EF4-FFF2-40B4-BE49-F238E27FC236}">
                <a16:creationId xmlns:a16="http://schemas.microsoft.com/office/drawing/2014/main" id="{3B68162D-9EF4-05B7-6F90-2CC430DE6C0C}"/>
              </a:ext>
            </a:extLst>
          </p:cNvPr>
          <p:cNvGrpSpPr/>
          <p:nvPr/>
        </p:nvGrpSpPr>
        <p:grpSpPr>
          <a:xfrm>
            <a:off x="9551009" y="3163255"/>
            <a:ext cx="2142927" cy="1140351"/>
            <a:chOff x="6411871" y="4519856"/>
            <a:chExt cx="2692583" cy="1499468"/>
          </a:xfrm>
        </p:grpSpPr>
        <p:pic>
          <p:nvPicPr>
            <p:cNvPr id="22" name="Picture 21">
              <a:extLst>
                <a:ext uri="{FF2B5EF4-FFF2-40B4-BE49-F238E27FC236}">
                  <a16:creationId xmlns:a16="http://schemas.microsoft.com/office/drawing/2014/main" id="{A7FCE311-4DD2-40AD-A1BA-33EB815BD4C2}"/>
                </a:ext>
              </a:extLst>
            </p:cNvPr>
            <p:cNvPicPr>
              <a:picLocks noChangeAspect="1"/>
            </p:cNvPicPr>
            <p:nvPr/>
          </p:nvPicPr>
          <p:blipFill>
            <a:blip r:embed="rId9"/>
            <a:stretch>
              <a:fillRect/>
            </a:stretch>
          </p:blipFill>
          <p:spPr>
            <a:xfrm>
              <a:off x="6554495" y="4674742"/>
              <a:ext cx="2549959" cy="995379"/>
            </a:xfrm>
            <a:prstGeom prst="rect">
              <a:avLst/>
            </a:prstGeom>
          </p:spPr>
        </p:pic>
        <p:sp>
          <p:nvSpPr>
            <p:cNvPr id="23" name="Rectangle 22">
              <a:extLst>
                <a:ext uri="{FF2B5EF4-FFF2-40B4-BE49-F238E27FC236}">
                  <a16:creationId xmlns:a16="http://schemas.microsoft.com/office/drawing/2014/main" id="{390AADEB-58CF-4DD4-8598-D1E93DB72A1C}"/>
                </a:ext>
              </a:extLst>
            </p:cNvPr>
            <p:cNvSpPr/>
            <p:nvPr/>
          </p:nvSpPr>
          <p:spPr>
            <a:xfrm>
              <a:off x="6411871" y="4519856"/>
              <a:ext cx="262171" cy="1499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907F2DB2-AA60-D89A-5A47-E50E63BECB10}"/>
              </a:ext>
            </a:extLst>
          </p:cNvPr>
          <p:cNvSpPr txBox="1"/>
          <p:nvPr/>
        </p:nvSpPr>
        <p:spPr>
          <a:xfrm>
            <a:off x="184933" y="2831369"/>
            <a:ext cx="10547076" cy="369332"/>
          </a:xfrm>
          <a:prstGeom prst="rect">
            <a:avLst/>
          </a:prstGeom>
          <a:noFill/>
        </p:spPr>
        <p:txBody>
          <a:bodyPr wrap="square" rtlCol="0">
            <a:spAutoFit/>
          </a:bodyPr>
          <a:lstStyle/>
          <a:p>
            <a:r>
              <a:rPr lang="en-US" b="1" dirty="0">
                <a:solidFill>
                  <a:srgbClr val="0070C0"/>
                </a:solidFill>
              </a:rPr>
              <a:t>Other Sandia contributors not officially part of M2dt</a:t>
            </a:r>
            <a:endParaRPr lang="en-US" dirty="0"/>
          </a:p>
        </p:txBody>
      </p:sp>
      <p:sp>
        <p:nvSpPr>
          <p:cNvPr id="9" name="TextBox 8">
            <a:extLst>
              <a:ext uri="{FF2B5EF4-FFF2-40B4-BE49-F238E27FC236}">
                <a16:creationId xmlns:a16="http://schemas.microsoft.com/office/drawing/2014/main" id="{26875462-AE79-49B9-EA3B-EC2A2A48F3B9}"/>
              </a:ext>
            </a:extLst>
          </p:cNvPr>
          <p:cNvSpPr txBox="1"/>
          <p:nvPr/>
        </p:nvSpPr>
        <p:spPr>
          <a:xfrm>
            <a:off x="165943" y="4832928"/>
            <a:ext cx="10547076" cy="369332"/>
          </a:xfrm>
          <a:prstGeom prst="rect">
            <a:avLst/>
          </a:prstGeom>
          <a:noFill/>
        </p:spPr>
        <p:txBody>
          <a:bodyPr wrap="square" rtlCol="0">
            <a:spAutoFit/>
          </a:bodyPr>
          <a:lstStyle/>
          <a:p>
            <a:r>
              <a:rPr lang="en-US" b="1" dirty="0">
                <a:solidFill>
                  <a:srgbClr val="0070C0"/>
                </a:solidFill>
              </a:rPr>
              <a:t>Collaborations within M2dt</a:t>
            </a:r>
            <a:endParaRPr lang="en-US" dirty="0"/>
          </a:p>
        </p:txBody>
      </p:sp>
      <p:sp>
        <p:nvSpPr>
          <p:cNvPr id="11" name="TextBox 10">
            <a:extLst>
              <a:ext uri="{FF2B5EF4-FFF2-40B4-BE49-F238E27FC236}">
                <a16:creationId xmlns:a16="http://schemas.microsoft.com/office/drawing/2014/main" id="{DAB67665-EEE8-7F6F-EA35-5A089EC3D17D}"/>
              </a:ext>
            </a:extLst>
          </p:cNvPr>
          <p:cNvSpPr txBox="1"/>
          <p:nvPr/>
        </p:nvSpPr>
        <p:spPr>
          <a:xfrm>
            <a:off x="244531" y="812360"/>
            <a:ext cx="10547076" cy="369332"/>
          </a:xfrm>
          <a:prstGeom prst="rect">
            <a:avLst/>
          </a:prstGeom>
          <a:noFill/>
        </p:spPr>
        <p:txBody>
          <a:bodyPr wrap="square" rtlCol="0">
            <a:spAutoFit/>
          </a:bodyPr>
          <a:lstStyle/>
          <a:p>
            <a:r>
              <a:rPr lang="en-US" b="1" dirty="0">
                <a:solidFill>
                  <a:srgbClr val="0070C0"/>
                </a:solidFill>
              </a:rPr>
              <a:t>Core Sandia M2dt team </a:t>
            </a:r>
          </a:p>
        </p:txBody>
      </p:sp>
      <p:grpSp>
        <p:nvGrpSpPr>
          <p:cNvPr id="52" name="Group 51">
            <a:extLst>
              <a:ext uri="{FF2B5EF4-FFF2-40B4-BE49-F238E27FC236}">
                <a16:creationId xmlns:a16="http://schemas.microsoft.com/office/drawing/2014/main" id="{284F7DE6-3A8F-DD0B-1724-20A487D3ACCE}"/>
              </a:ext>
            </a:extLst>
          </p:cNvPr>
          <p:cNvGrpSpPr/>
          <p:nvPr/>
        </p:nvGrpSpPr>
        <p:grpSpPr>
          <a:xfrm>
            <a:off x="2033856" y="3375477"/>
            <a:ext cx="7772939" cy="1398818"/>
            <a:chOff x="180166" y="3391091"/>
            <a:chExt cx="7772939" cy="1398818"/>
          </a:xfrm>
        </p:grpSpPr>
        <p:pic>
          <p:nvPicPr>
            <p:cNvPr id="12" name="Picture 11">
              <a:extLst>
                <a:ext uri="{FF2B5EF4-FFF2-40B4-BE49-F238E27FC236}">
                  <a16:creationId xmlns:a16="http://schemas.microsoft.com/office/drawing/2014/main" id="{DD41E3E4-C756-D559-7195-15AA539B7C23}"/>
                </a:ext>
              </a:extLst>
            </p:cNvPr>
            <p:cNvPicPr>
              <a:picLocks noChangeAspect="1"/>
            </p:cNvPicPr>
            <p:nvPr/>
          </p:nvPicPr>
          <p:blipFill>
            <a:blip r:embed="rId10"/>
            <a:stretch>
              <a:fillRect/>
            </a:stretch>
          </p:blipFill>
          <p:spPr>
            <a:xfrm>
              <a:off x="2735050" y="3391092"/>
              <a:ext cx="1037741" cy="1084430"/>
            </a:xfrm>
            <a:prstGeom prst="rect">
              <a:avLst/>
            </a:prstGeom>
          </p:spPr>
        </p:pic>
        <p:pic>
          <p:nvPicPr>
            <p:cNvPr id="13" name="Picture 12">
              <a:extLst>
                <a:ext uri="{FF2B5EF4-FFF2-40B4-BE49-F238E27FC236}">
                  <a16:creationId xmlns:a16="http://schemas.microsoft.com/office/drawing/2014/main" id="{3E23BE63-8A0A-A873-13BF-4688AF08801C}"/>
                </a:ext>
              </a:extLst>
            </p:cNvPr>
            <p:cNvPicPr>
              <a:picLocks noChangeAspect="1"/>
            </p:cNvPicPr>
            <p:nvPr/>
          </p:nvPicPr>
          <p:blipFill>
            <a:blip r:embed="rId11"/>
            <a:stretch>
              <a:fillRect/>
            </a:stretch>
          </p:blipFill>
          <p:spPr>
            <a:xfrm>
              <a:off x="286451" y="3427612"/>
              <a:ext cx="1044584" cy="1044584"/>
            </a:xfrm>
            <a:prstGeom prst="rect">
              <a:avLst/>
            </a:prstGeom>
          </p:spPr>
        </p:pic>
        <p:pic>
          <p:nvPicPr>
            <p:cNvPr id="14" name="Picture 13">
              <a:extLst>
                <a:ext uri="{FF2B5EF4-FFF2-40B4-BE49-F238E27FC236}">
                  <a16:creationId xmlns:a16="http://schemas.microsoft.com/office/drawing/2014/main" id="{D928C747-74A5-B978-D8F8-8DE5D1CFC183}"/>
                </a:ext>
              </a:extLst>
            </p:cNvPr>
            <p:cNvPicPr>
              <a:picLocks noChangeAspect="1"/>
            </p:cNvPicPr>
            <p:nvPr/>
          </p:nvPicPr>
          <p:blipFill>
            <a:blip r:embed="rId12"/>
            <a:stretch>
              <a:fillRect/>
            </a:stretch>
          </p:blipFill>
          <p:spPr>
            <a:xfrm>
              <a:off x="3952451" y="3391091"/>
              <a:ext cx="1033755" cy="1084429"/>
            </a:xfrm>
            <a:prstGeom prst="rect">
              <a:avLst/>
            </a:prstGeom>
          </p:spPr>
        </p:pic>
        <p:pic>
          <p:nvPicPr>
            <p:cNvPr id="15" name="Picture 14">
              <a:extLst>
                <a:ext uri="{FF2B5EF4-FFF2-40B4-BE49-F238E27FC236}">
                  <a16:creationId xmlns:a16="http://schemas.microsoft.com/office/drawing/2014/main" id="{0B066C87-36C5-6E20-10A3-504FD947B23F}"/>
                </a:ext>
              </a:extLst>
            </p:cNvPr>
            <p:cNvPicPr>
              <a:picLocks noChangeAspect="1"/>
            </p:cNvPicPr>
            <p:nvPr/>
          </p:nvPicPr>
          <p:blipFill>
            <a:blip r:embed="rId13"/>
            <a:stretch>
              <a:fillRect/>
            </a:stretch>
          </p:blipFill>
          <p:spPr>
            <a:xfrm>
              <a:off x="1483528" y="3441134"/>
              <a:ext cx="1031533" cy="1031533"/>
            </a:xfrm>
            <a:prstGeom prst="rect">
              <a:avLst/>
            </a:prstGeom>
          </p:spPr>
        </p:pic>
        <p:pic>
          <p:nvPicPr>
            <p:cNvPr id="17" name="Picture 16">
              <a:extLst>
                <a:ext uri="{FF2B5EF4-FFF2-40B4-BE49-F238E27FC236}">
                  <a16:creationId xmlns:a16="http://schemas.microsoft.com/office/drawing/2014/main" id="{6EC69D45-CE88-552D-5013-F4F15B8DD165}"/>
                </a:ext>
              </a:extLst>
            </p:cNvPr>
            <p:cNvPicPr>
              <a:picLocks noChangeAspect="1"/>
            </p:cNvPicPr>
            <p:nvPr/>
          </p:nvPicPr>
          <p:blipFill>
            <a:blip r:embed="rId14"/>
            <a:stretch>
              <a:fillRect/>
            </a:stretch>
          </p:blipFill>
          <p:spPr>
            <a:xfrm>
              <a:off x="5176806" y="3396300"/>
              <a:ext cx="1076367" cy="1076367"/>
            </a:xfrm>
            <a:prstGeom prst="rect">
              <a:avLst/>
            </a:prstGeom>
          </p:spPr>
        </p:pic>
        <p:sp>
          <p:nvSpPr>
            <p:cNvPr id="44" name="TextBox 43">
              <a:extLst>
                <a:ext uri="{FF2B5EF4-FFF2-40B4-BE49-F238E27FC236}">
                  <a16:creationId xmlns:a16="http://schemas.microsoft.com/office/drawing/2014/main" id="{CD14F2EA-E7AF-0529-B684-6E8B6C003C45}"/>
                </a:ext>
              </a:extLst>
            </p:cNvPr>
            <p:cNvSpPr txBox="1"/>
            <p:nvPr/>
          </p:nvSpPr>
          <p:spPr>
            <a:xfrm>
              <a:off x="180166" y="4491755"/>
              <a:ext cx="2870804" cy="276999"/>
            </a:xfrm>
            <a:prstGeom prst="rect">
              <a:avLst/>
            </a:prstGeom>
            <a:noFill/>
          </p:spPr>
          <p:txBody>
            <a:bodyPr wrap="square" rtlCol="0">
              <a:spAutoFit/>
            </a:bodyPr>
            <a:lstStyle/>
            <a:p>
              <a:r>
                <a:rPr lang="en-US" sz="1200" dirty="0"/>
                <a:t>Joshua Barnett</a:t>
              </a:r>
            </a:p>
          </p:txBody>
        </p:sp>
        <p:sp>
          <p:nvSpPr>
            <p:cNvPr id="45" name="TextBox 44">
              <a:extLst>
                <a:ext uri="{FF2B5EF4-FFF2-40B4-BE49-F238E27FC236}">
                  <a16:creationId xmlns:a16="http://schemas.microsoft.com/office/drawing/2014/main" id="{9634D98A-127F-1DF9-BD5C-A459C0BBEAF0}"/>
                </a:ext>
              </a:extLst>
            </p:cNvPr>
            <p:cNvSpPr txBox="1"/>
            <p:nvPr/>
          </p:nvSpPr>
          <p:spPr>
            <a:xfrm>
              <a:off x="1390237" y="4498357"/>
              <a:ext cx="2870804" cy="276999"/>
            </a:xfrm>
            <a:prstGeom prst="rect">
              <a:avLst/>
            </a:prstGeom>
            <a:noFill/>
          </p:spPr>
          <p:txBody>
            <a:bodyPr wrap="square" rtlCol="0">
              <a:spAutoFit/>
            </a:bodyPr>
            <a:lstStyle/>
            <a:p>
              <a:r>
                <a:rPr lang="en-US" sz="1200" dirty="0"/>
                <a:t>Chris Wentland</a:t>
              </a:r>
            </a:p>
          </p:txBody>
        </p:sp>
        <p:sp>
          <p:nvSpPr>
            <p:cNvPr id="46" name="TextBox 45">
              <a:extLst>
                <a:ext uri="{FF2B5EF4-FFF2-40B4-BE49-F238E27FC236}">
                  <a16:creationId xmlns:a16="http://schemas.microsoft.com/office/drawing/2014/main" id="{7556D0CF-9FE2-7570-90EF-C561E87C012C}"/>
                </a:ext>
              </a:extLst>
            </p:cNvPr>
            <p:cNvSpPr txBox="1"/>
            <p:nvPr/>
          </p:nvSpPr>
          <p:spPr>
            <a:xfrm>
              <a:off x="2647265" y="4498357"/>
              <a:ext cx="2870804" cy="276999"/>
            </a:xfrm>
            <a:prstGeom prst="rect">
              <a:avLst/>
            </a:prstGeom>
            <a:noFill/>
          </p:spPr>
          <p:txBody>
            <a:bodyPr wrap="square" rtlCol="0">
              <a:spAutoFit/>
            </a:bodyPr>
            <a:lstStyle/>
            <a:p>
              <a:r>
                <a:rPr lang="en-US" sz="1200" dirty="0"/>
                <a:t>Amy de Castro</a:t>
              </a:r>
            </a:p>
          </p:txBody>
        </p:sp>
        <p:sp>
          <p:nvSpPr>
            <p:cNvPr id="47" name="TextBox 46">
              <a:extLst>
                <a:ext uri="{FF2B5EF4-FFF2-40B4-BE49-F238E27FC236}">
                  <a16:creationId xmlns:a16="http://schemas.microsoft.com/office/drawing/2014/main" id="{3E7B3A40-239F-F797-1F3C-C0E441218DA7}"/>
                </a:ext>
              </a:extLst>
            </p:cNvPr>
            <p:cNvSpPr txBox="1"/>
            <p:nvPr/>
          </p:nvSpPr>
          <p:spPr>
            <a:xfrm>
              <a:off x="3888843" y="4507940"/>
              <a:ext cx="2870804" cy="276999"/>
            </a:xfrm>
            <a:prstGeom prst="rect">
              <a:avLst/>
            </a:prstGeom>
            <a:noFill/>
          </p:spPr>
          <p:txBody>
            <a:bodyPr wrap="square" rtlCol="0">
              <a:spAutoFit/>
            </a:bodyPr>
            <a:lstStyle/>
            <a:p>
              <a:r>
                <a:rPr lang="en-US" sz="1200" dirty="0"/>
                <a:t>Alejandro Mota</a:t>
              </a:r>
            </a:p>
          </p:txBody>
        </p:sp>
        <p:sp>
          <p:nvSpPr>
            <p:cNvPr id="48" name="TextBox 47">
              <a:extLst>
                <a:ext uri="{FF2B5EF4-FFF2-40B4-BE49-F238E27FC236}">
                  <a16:creationId xmlns:a16="http://schemas.microsoft.com/office/drawing/2014/main" id="{1DCC311B-4072-3182-807E-71B54CE65505}"/>
                </a:ext>
              </a:extLst>
            </p:cNvPr>
            <p:cNvSpPr txBox="1"/>
            <p:nvPr/>
          </p:nvSpPr>
          <p:spPr>
            <a:xfrm>
              <a:off x="5082301" y="4512910"/>
              <a:ext cx="2870804" cy="276999"/>
            </a:xfrm>
            <a:prstGeom prst="rect">
              <a:avLst/>
            </a:prstGeom>
            <a:noFill/>
          </p:spPr>
          <p:txBody>
            <a:bodyPr wrap="square" rtlCol="0">
              <a:spAutoFit/>
            </a:bodyPr>
            <a:lstStyle/>
            <a:p>
              <a:r>
                <a:rPr lang="en-US" sz="1200" dirty="0"/>
                <a:t>Francesco Rizzi</a:t>
              </a:r>
            </a:p>
          </p:txBody>
        </p:sp>
      </p:grpSp>
      <p:grpSp>
        <p:nvGrpSpPr>
          <p:cNvPr id="53" name="Group 52">
            <a:extLst>
              <a:ext uri="{FF2B5EF4-FFF2-40B4-BE49-F238E27FC236}">
                <a16:creationId xmlns:a16="http://schemas.microsoft.com/office/drawing/2014/main" id="{4208B799-7944-4AF5-3B4A-F35C985A21A6}"/>
              </a:ext>
            </a:extLst>
          </p:cNvPr>
          <p:cNvGrpSpPr/>
          <p:nvPr/>
        </p:nvGrpSpPr>
        <p:grpSpPr>
          <a:xfrm>
            <a:off x="2994653" y="5247370"/>
            <a:ext cx="8454397" cy="1547236"/>
            <a:chOff x="123849" y="5163046"/>
            <a:chExt cx="8454397" cy="1547236"/>
          </a:xfrm>
        </p:grpSpPr>
        <p:pic>
          <p:nvPicPr>
            <p:cNvPr id="18" name="Picture 17">
              <a:extLst>
                <a:ext uri="{FF2B5EF4-FFF2-40B4-BE49-F238E27FC236}">
                  <a16:creationId xmlns:a16="http://schemas.microsoft.com/office/drawing/2014/main" id="{11A14EBC-B2B2-B7C5-EEAB-DF08C64E0B52}"/>
                </a:ext>
              </a:extLst>
            </p:cNvPr>
            <p:cNvPicPr>
              <a:picLocks noChangeAspect="1"/>
            </p:cNvPicPr>
            <p:nvPr/>
          </p:nvPicPr>
          <p:blipFill>
            <a:blip r:embed="rId15"/>
            <a:stretch>
              <a:fillRect/>
            </a:stretch>
          </p:blipFill>
          <p:spPr>
            <a:xfrm>
              <a:off x="313179" y="5259831"/>
              <a:ext cx="997419" cy="1127324"/>
            </a:xfrm>
            <a:prstGeom prst="rect">
              <a:avLst/>
            </a:prstGeom>
          </p:spPr>
        </p:pic>
        <p:pic>
          <p:nvPicPr>
            <p:cNvPr id="32" name="Picture 31">
              <a:extLst>
                <a:ext uri="{FF2B5EF4-FFF2-40B4-BE49-F238E27FC236}">
                  <a16:creationId xmlns:a16="http://schemas.microsoft.com/office/drawing/2014/main" id="{6CF8ACF3-4AA2-59B9-CC12-A8D79E1C989F}"/>
                </a:ext>
              </a:extLst>
            </p:cNvPr>
            <p:cNvPicPr>
              <a:picLocks noChangeAspect="1"/>
            </p:cNvPicPr>
            <p:nvPr/>
          </p:nvPicPr>
          <p:blipFill>
            <a:blip r:embed="rId16"/>
            <a:stretch>
              <a:fillRect/>
            </a:stretch>
          </p:blipFill>
          <p:spPr>
            <a:xfrm>
              <a:off x="7237349" y="5163046"/>
              <a:ext cx="1340897" cy="1340897"/>
            </a:xfrm>
            <a:prstGeom prst="rect">
              <a:avLst/>
            </a:prstGeom>
          </p:spPr>
        </p:pic>
        <p:pic>
          <p:nvPicPr>
            <p:cNvPr id="39" name="Picture 38">
              <a:extLst>
                <a:ext uri="{FF2B5EF4-FFF2-40B4-BE49-F238E27FC236}">
                  <a16:creationId xmlns:a16="http://schemas.microsoft.com/office/drawing/2014/main" id="{FE3EC123-08AB-5288-2580-BFC574F798F5}"/>
                </a:ext>
              </a:extLst>
            </p:cNvPr>
            <p:cNvPicPr>
              <a:picLocks noChangeAspect="1"/>
            </p:cNvPicPr>
            <p:nvPr/>
          </p:nvPicPr>
          <p:blipFill>
            <a:blip r:embed="rId17"/>
            <a:stretch>
              <a:fillRect/>
            </a:stretch>
          </p:blipFill>
          <p:spPr>
            <a:xfrm>
              <a:off x="2712868" y="5259832"/>
              <a:ext cx="997420" cy="1134902"/>
            </a:xfrm>
            <a:prstGeom prst="rect">
              <a:avLst/>
            </a:prstGeom>
          </p:spPr>
        </p:pic>
        <p:pic>
          <p:nvPicPr>
            <p:cNvPr id="41" name="Picture 40">
              <a:extLst>
                <a:ext uri="{FF2B5EF4-FFF2-40B4-BE49-F238E27FC236}">
                  <a16:creationId xmlns:a16="http://schemas.microsoft.com/office/drawing/2014/main" id="{82DD705B-8459-7A44-DDF5-065A33DC18A6}"/>
                </a:ext>
              </a:extLst>
            </p:cNvPr>
            <p:cNvPicPr>
              <a:picLocks noChangeAspect="1"/>
            </p:cNvPicPr>
            <p:nvPr/>
          </p:nvPicPr>
          <p:blipFill>
            <a:blip r:embed="rId18"/>
            <a:stretch>
              <a:fillRect/>
            </a:stretch>
          </p:blipFill>
          <p:spPr>
            <a:xfrm>
              <a:off x="1550141" y="5279834"/>
              <a:ext cx="923183" cy="1107322"/>
            </a:xfrm>
            <a:prstGeom prst="rect">
              <a:avLst/>
            </a:prstGeom>
          </p:spPr>
        </p:pic>
        <p:sp>
          <p:nvSpPr>
            <p:cNvPr id="49" name="TextBox 48">
              <a:extLst>
                <a:ext uri="{FF2B5EF4-FFF2-40B4-BE49-F238E27FC236}">
                  <a16:creationId xmlns:a16="http://schemas.microsoft.com/office/drawing/2014/main" id="{B61FB3B8-D738-0EDE-A0DE-B59BA662B369}"/>
                </a:ext>
              </a:extLst>
            </p:cNvPr>
            <p:cNvSpPr txBox="1"/>
            <p:nvPr/>
          </p:nvSpPr>
          <p:spPr>
            <a:xfrm>
              <a:off x="123849" y="6424517"/>
              <a:ext cx="2870804" cy="276999"/>
            </a:xfrm>
            <a:prstGeom prst="rect">
              <a:avLst/>
            </a:prstGeom>
            <a:noFill/>
          </p:spPr>
          <p:txBody>
            <a:bodyPr wrap="square" rtlCol="0">
              <a:spAutoFit/>
            </a:bodyPr>
            <a:lstStyle/>
            <a:p>
              <a:r>
                <a:rPr lang="en-US" sz="1200" dirty="0"/>
                <a:t>Max Gunzburger</a:t>
              </a:r>
            </a:p>
          </p:txBody>
        </p:sp>
        <p:sp>
          <p:nvSpPr>
            <p:cNvPr id="50" name="TextBox 49">
              <a:extLst>
                <a:ext uri="{FF2B5EF4-FFF2-40B4-BE49-F238E27FC236}">
                  <a16:creationId xmlns:a16="http://schemas.microsoft.com/office/drawing/2014/main" id="{874C68D8-3F2B-3C1B-3E09-4AEDBFEFFC48}"/>
                </a:ext>
              </a:extLst>
            </p:cNvPr>
            <p:cNvSpPr txBox="1"/>
            <p:nvPr/>
          </p:nvSpPr>
          <p:spPr>
            <a:xfrm>
              <a:off x="1483528" y="6433283"/>
              <a:ext cx="2870804" cy="276999"/>
            </a:xfrm>
            <a:prstGeom prst="rect">
              <a:avLst/>
            </a:prstGeom>
            <a:noFill/>
          </p:spPr>
          <p:txBody>
            <a:bodyPr wrap="square" rtlCol="0">
              <a:spAutoFit/>
            </a:bodyPr>
            <a:lstStyle/>
            <a:p>
              <a:r>
                <a:rPr lang="en-US" sz="1200" dirty="0"/>
                <a:t>Rudy Geelen</a:t>
              </a:r>
            </a:p>
          </p:txBody>
        </p:sp>
        <p:sp>
          <p:nvSpPr>
            <p:cNvPr id="51" name="TextBox 50">
              <a:extLst>
                <a:ext uri="{FF2B5EF4-FFF2-40B4-BE49-F238E27FC236}">
                  <a16:creationId xmlns:a16="http://schemas.microsoft.com/office/drawing/2014/main" id="{3D4CD3AA-46C3-31A3-7CDC-29C5CD40C4C4}"/>
                </a:ext>
              </a:extLst>
            </p:cNvPr>
            <p:cNvSpPr txBox="1"/>
            <p:nvPr/>
          </p:nvSpPr>
          <p:spPr>
            <a:xfrm>
              <a:off x="2671118" y="6424517"/>
              <a:ext cx="2870804" cy="276999"/>
            </a:xfrm>
            <a:prstGeom prst="rect">
              <a:avLst/>
            </a:prstGeom>
            <a:noFill/>
          </p:spPr>
          <p:txBody>
            <a:bodyPr wrap="square" rtlCol="0">
              <a:spAutoFit/>
            </a:bodyPr>
            <a:lstStyle/>
            <a:p>
              <a:r>
                <a:rPr lang="en-US" sz="1200" dirty="0"/>
                <a:t>Nicole Aretz</a:t>
              </a:r>
            </a:p>
          </p:txBody>
        </p:sp>
      </p:grpSp>
      <p:pic>
        <p:nvPicPr>
          <p:cNvPr id="8" name="Picture 7">
            <a:extLst>
              <a:ext uri="{FF2B5EF4-FFF2-40B4-BE49-F238E27FC236}">
                <a16:creationId xmlns:a16="http://schemas.microsoft.com/office/drawing/2014/main" id="{5B952068-6E0E-5319-9C3A-B95646163278}"/>
              </a:ext>
            </a:extLst>
          </p:cNvPr>
          <p:cNvPicPr>
            <a:picLocks noChangeAspect="1"/>
          </p:cNvPicPr>
          <p:nvPr/>
        </p:nvPicPr>
        <p:blipFill>
          <a:blip r:embed="rId19"/>
          <a:stretch>
            <a:fillRect/>
          </a:stretch>
        </p:blipFill>
        <p:spPr>
          <a:xfrm>
            <a:off x="4947852" y="1321785"/>
            <a:ext cx="754557" cy="1056380"/>
          </a:xfrm>
          <a:prstGeom prst="rect">
            <a:avLst/>
          </a:prstGeom>
        </p:spPr>
      </p:pic>
    </p:spTree>
    <p:extLst>
      <p:ext uri="{BB962C8B-B14F-4D97-AF65-F5344CB8AC3E}">
        <p14:creationId xmlns:p14="http://schemas.microsoft.com/office/powerpoint/2010/main" val="4869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dirty="0"/>
              <a:t>Hamiltonian Operator Inference (H-</a:t>
            </a:r>
            <a:r>
              <a:rPr lang="en-US" dirty="0" err="1"/>
              <a:t>OpInf</a:t>
            </a:r>
            <a:r>
              <a:rPr lang="en-US" dirty="0"/>
              <a:t>)</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30</a:t>
            </a:fld>
            <a:endParaRPr lang="en-US" dirty="0"/>
          </a:p>
        </p:txBody>
      </p:sp>
      <p:pic>
        <p:nvPicPr>
          <p:cNvPr id="6" name="Picture 5">
            <a:extLst>
              <a:ext uri="{FF2B5EF4-FFF2-40B4-BE49-F238E27FC236}">
                <a16:creationId xmlns:a16="http://schemas.microsoft.com/office/drawing/2014/main" id="{A69674BA-CC98-89FB-89FD-6679039FA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358" y="2114056"/>
            <a:ext cx="4754528" cy="3565896"/>
          </a:xfrm>
          <a:prstGeom prst="rect">
            <a:avLst/>
          </a:prstGeom>
        </p:spPr>
      </p:pic>
      <p:pic>
        <p:nvPicPr>
          <p:cNvPr id="8" name="Picture 7">
            <a:extLst>
              <a:ext uri="{FF2B5EF4-FFF2-40B4-BE49-F238E27FC236}">
                <a16:creationId xmlns:a16="http://schemas.microsoft.com/office/drawing/2014/main" id="{960866AA-7972-BFA7-4300-1367C3DC2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14" y="1763315"/>
            <a:ext cx="6401066" cy="4267377"/>
          </a:xfrm>
          <a:prstGeom prst="rect">
            <a:avLst/>
          </a:prstGeom>
        </p:spPr>
      </p:pic>
      <p:sp>
        <p:nvSpPr>
          <p:cNvPr id="4" name="TextBox 3">
            <a:extLst>
              <a:ext uri="{FF2B5EF4-FFF2-40B4-BE49-F238E27FC236}">
                <a16:creationId xmlns:a16="http://schemas.microsoft.com/office/drawing/2014/main" id="{97619C46-4939-E36A-47BC-704973FBFB9E}"/>
              </a:ext>
            </a:extLst>
          </p:cNvPr>
          <p:cNvSpPr txBox="1"/>
          <p:nvPr/>
        </p:nvSpPr>
        <p:spPr>
          <a:xfrm>
            <a:off x="484348" y="993382"/>
            <a:ext cx="9772153" cy="369332"/>
          </a:xfrm>
          <a:prstGeom prst="rect">
            <a:avLst/>
          </a:prstGeom>
          <a:noFill/>
        </p:spPr>
        <p:txBody>
          <a:bodyPr wrap="square" rtlCol="0">
            <a:spAutoFit/>
          </a:bodyPr>
          <a:lstStyle/>
          <a:p>
            <a:r>
              <a:rPr lang="en-US" b="1" dirty="0">
                <a:solidFill>
                  <a:srgbClr val="0070C0"/>
                </a:solidFill>
              </a:rPr>
              <a:t>Model Problem 1: </a:t>
            </a:r>
            <a:r>
              <a:rPr lang="en-US" dirty="0"/>
              <a:t>1D </a:t>
            </a:r>
            <a:r>
              <a:rPr lang="en-US" dirty="0" err="1"/>
              <a:t>Korteweg</a:t>
            </a:r>
            <a:r>
              <a:rPr lang="en-US" dirty="0"/>
              <a:t>-De Vries (</a:t>
            </a:r>
            <a:r>
              <a:rPr lang="en-US" dirty="0" err="1"/>
              <a:t>KdV</a:t>
            </a:r>
            <a:r>
              <a:rPr lang="en-US" dirty="0"/>
              <a:t>) equation</a:t>
            </a:r>
          </a:p>
        </p:txBody>
      </p:sp>
    </p:spTree>
    <p:extLst>
      <p:ext uri="{BB962C8B-B14F-4D97-AF65-F5344CB8AC3E}">
        <p14:creationId xmlns:p14="http://schemas.microsoft.com/office/powerpoint/2010/main" val="347234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dirty="0"/>
              <a:t>Hamiltonian Operator Inference (H-</a:t>
            </a:r>
            <a:r>
              <a:rPr lang="en-US" dirty="0" err="1"/>
              <a:t>OpInf</a:t>
            </a:r>
            <a:r>
              <a:rPr lang="en-US" dirty="0"/>
              <a:t>)</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31</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274649" y="1316711"/>
            <a:ext cx="6583667" cy="1410707"/>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dirty="0">
                <a:ea typeface="Calibri" panose="020F0502020204030204" pitchFamily="34" charset="0"/>
                <a:cs typeface="Times New Roman" panose="02020603050405020304" pitchFamily="18" charset="0"/>
              </a:rPr>
              <a:t>Noticed </a:t>
            </a:r>
            <a:r>
              <a:rPr lang="en-US" dirty="0">
                <a:solidFill>
                  <a:schemeClr val="accent4"/>
                </a:solidFill>
                <a:ea typeface="Calibri" panose="020F0502020204030204" pitchFamily="34" charset="0"/>
                <a:cs typeface="Times New Roman" panose="02020603050405020304" pitchFamily="18" charset="0"/>
              </a:rPr>
              <a:t>mixed results</a:t>
            </a:r>
            <a:r>
              <a:rPr lang="en-US" dirty="0">
                <a:ea typeface="Calibri" panose="020F0502020204030204" pitchFamily="34" charset="0"/>
                <a:cs typeface="Times New Roman" panose="02020603050405020304" pitchFamily="18" charset="0"/>
              </a:rPr>
              <a:t> for larger, 3D problems.</a:t>
            </a:r>
          </a:p>
          <a:p>
            <a:pPr marL="288925" indent="-288925">
              <a:lnSpc>
                <a:spcPct val="115000"/>
              </a:lnSpc>
              <a:spcBef>
                <a:spcPts val="0"/>
              </a:spcBef>
              <a:buFont typeface="Arial" panose="020B0604020202020204" pitchFamily="34" charset="0"/>
              <a:buChar char="•"/>
              <a:tabLst>
                <a:tab pos="457200" algn="l"/>
              </a:tabLst>
            </a:pPr>
            <a:endParaRPr lang="en-US" sz="400" dirty="0">
              <a:ea typeface="Calibri" panose="020F0502020204030204" pitchFamily="34" charset="0"/>
              <a:cs typeface="Times New Roman" panose="02020603050405020304" pitchFamily="18" charset="0"/>
            </a:endParaRPr>
          </a:p>
          <a:p>
            <a:pPr marL="800100" lvl="1" indent="-342900">
              <a:lnSpc>
                <a:spcPct val="115000"/>
              </a:lnSpc>
              <a:buFont typeface="Wingdings" panose="05000000000000000000" pitchFamily="2" charset="2"/>
              <a:buChar char="Ø"/>
              <a:tabLst>
                <a:tab pos="457200" algn="l"/>
              </a:tabLst>
            </a:pPr>
            <a:r>
              <a:rPr lang="en-US" dirty="0">
                <a:ea typeface="Calibri" panose="020F0502020204030204" pitchFamily="34" charset="0"/>
                <a:cs typeface="Times New Roman" panose="02020603050405020304" pitchFamily="18" charset="0"/>
              </a:rPr>
              <a:t>Linear elasticity with material parameters of </a:t>
            </a:r>
            <a:r>
              <a:rPr lang="en-US" dirty="0">
                <a:solidFill>
                  <a:schemeClr val="accent6"/>
                </a:solidFill>
                <a:ea typeface="Calibri" panose="020F0502020204030204" pitchFamily="34" charset="0"/>
                <a:cs typeface="Times New Roman" panose="02020603050405020304" pitchFamily="18" charset="0"/>
              </a:rPr>
              <a:t>steel:</a:t>
            </a:r>
          </a:p>
          <a:p>
            <a:pPr lvl="1">
              <a:lnSpc>
                <a:spcPct val="115000"/>
              </a:lnSpc>
              <a:tabLst>
                <a:tab pos="457200" algn="l"/>
              </a:tabLst>
            </a:pPr>
            <a:br>
              <a:rPr lang="en-US" b="1" dirty="0">
                <a:ea typeface="Calibri" panose="020F0502020204030204" pitchFamily="34" charset="0"/>
                <a:cs typeface="Times New Roman" panose="02020603050405020304" pitchFamily="18" charset="0"/>
              </a:rPr>
            </a:br>
            <a:endParaRPr lang="en-US" b="1" dirty="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A947749D-2821-4A77-22D6-84B22CE3B5A7}"/>
              </a:ext>
            </a:extLst>
          </p:cNvPr>
          <p:cNvPicPr>
            <a:picLocks noChangeAspect="1"/>
          </p:cNvPicPr>
          <p:nvPr/>
        </p:nvPicPr>
        <p:blipFill>
          <a:blip r:embed="rId7"/>
          <a:stretch>
            <a:fillRect/>
          </a:stretch>
        </p:blipFill>
        <p:spPr>
          <a:xfrm>
            <a:off x="716266" y="2347171"/>
            <a:ext cx="4533440" cy="1111480"/>
          </a:xfrm>
          <a:prstGeom prst="rect">
            <a:avLst/>
          </a:prstGeom>
        </p:spPr>
      </p:pic>
      <p:pic>
        <p:nvPicPr>
          <p:cNvPr id="13" name="Picture 12">
            <a:extLst>
              <a:ext uri="{FF2B5EF4-FFF2-40B4-BE49-F238E27FC236}">
                <a16:creationId xmlns:a16="http://schemas.microsoft.com/office/drawing/2014/main" id="{A4E3BCA5-7976-A5BE-8DF4-025798505F15}"/>
              </a:ext>
            </a:extLst>
          </p:cNvPr>
          <p:cNvPicPr>
            <a:picLocks noChangeAspect="1"/>
          </p:cNvPicPr>
          <p:nvPr/>
        </p:nvPicPr>
        <p:blipFill>
          <a:blip r:embed="rId8"/>
          <a:stretch>
            <a:fillRect/>
          </a:stretch>
        </p:blipFill>
        <p:spPr>
          <a:xfrm>
            <a:off x="716266" y="3633132"/>
            <a:ext cx="5777495" cy="650654"/>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AC8235C-F412-BEC7-0492-7503C8483DF2}"/>
                  </a:ext>
                </a:extLst>
              </p:cNvPr>
              <p:cNvSpPr txBox="1"/>
              <p:nvPr/>
            </p:nvSpPr>
            <p:spPr>
              <a:xfrm>
                <a:off x="-317196" y="4925857"/>
                <a:ext cx="7035705" cy="13706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200" i="1" smtClean="0">
                              <a:latin typeface="Cambria Math" panose="02040503050406030204" pitchFamily="18" charset="0"/>
                              <a:cs typeface="Times New Roman" panose="02020603050405020304" pitchFamily="18" charset="0"/>
                            </a:rPr>
                          </m:ctrlPr>
                        </m:dPr>
                        <m:e>
                          <m:m>
                            <m:mPr>
                              <m:mcs>
                                <m:mc>
                                  <m:mcPr>
                                    <m:count m:val="1"/>
                                    <m:mcJc m:val="center"/>
                                  </m:mcPr>
                                </m:mc>
                              </m:mcs>
                              <m:ctrlPr>
                                <a:rPr lang="en-US" sz="2200" i="1" smtClean="0">
                                  <a:latin typeface="Cambria Math" panose="02040503050406030204" pitchFamily="18" charset="0"/>
                                  <a:cs typeface="Times New Roman" panose="02020603050405020304" pitchFamily="18" charset="0"/>
                                </a:rPr>
                              </m:ctrlPr>
                            </m:mPr>
                            <m:mr>
                              <m:e>
                                <m:acc>
                                  <m:accPr>
                                    <m:chr m:val="̇"/>
                                    <m:ctrlPr>
                                      <a:rPr lang="en-US" sz="2200" b="1" i="1" smtClean="0">
                                        <a:latin typeface="Cambria Math" panose="02040503050406030204" pitchFamily="18" charset="0"/>
                                        <a:cs typeface="Times New Roman" panose="02020603050405020304" pitchFamily="18" charset="0"/>
                                      </a:rPr>
                                    </m:ctrlPr>
                                  </m:accPr>
                                  <m:e>
                                    <m:acc>
                                      <m:accPr>
                                        <m:chr m:val="̂"/>
                                        <m:ctrlPr>
                                          <a:rPr lang="en-US" sz="2200" b="1" i="1" smtClean="0">
                                            <a:latin typeface="Cambria Math" panose="02040503050406030204" pitchFamily="18" charset="0"/>
                                            <a:cs typeface="Times New Roman" panose="02020603050405020304" pitchFamily="18" charset="0"/>
                                          </a:rPr>
                                        </m:ctrlPr>
                                      </m:accPr>
                                      <m:e>
                                        <m:r>
                                          <a:rPr lang="en-US" sz="2200" b="1" i="1" smtClean="0">
                                            <a:latin typeface="Cambria Math" panose="02040503050406030204" pitchFamily="18" charset="0"/>
                                            <a:cs typeface="Times New Roman" panose="02020603050405020304" pitchFamily="18" charset="0"/>
                                          </a:rPr>
                                          <m:t>𝒒</m:t>
                                        </m:r>
                                      </m:e>
                                    </m:acc>
                                  </m:e>
                                </m:acc>
                              </m:e>
                            </m:mr>
                            <m:mr>
                              <m:e>
                                <m:acc>
                                  <m:accPr>
                                    <m:chr m:val="̇"/>
                                    <m:ctrlPr>
                                      <a:rPr lang="en-US" sz="2200" b="1" i="1" smtClean="0">
                                        <a:latin typeface="Cambria Math" panose="02040503050406030204" pitchFamily="18" charset="0"/>
                                        <a:cs typeface="Times New Roman" panose="02020603050405020304" pitchFamily="18" charset="0"/>
                                      </a:rPr>
                                    </m:ctrlPr>
                                  </m:accPr>
                                  <m:e>
                                    <m:acc>
                                      <m:accPr>
                                        <m:chr m:val="̂"/>
                                        <m:ctrlPr>
                                          <a:rPr lang="en-US" sz="2200" b="1" i="1" smtClean="0">
                                            <a:latin typeface="Cambria Math" panose="02040503050406030204" pitchFamily="18" charset="0"/>
                                            <a:cs typeface="Times New Roman" panose="02020603050405020304" pitchFamily="18" charset="0"/>
                                          </a:rPr>
                                        </m:ctrlPr>
                                      </m:accPr>
                                      <m:e>
                                        <m:r>
                                          <a:rPr lang="en-US" sz="2200" b="1" i="1" smtClean="0">
                                            <a:latin typeface="Cambria Math" panose="02040503050406030204" pitchFamily="18" charset="0"/>
                                            <a:cs typeface="Times New Roman" panose="02020603050405020304" pitchFamily="18" charset="0"/>
                                          </a:rPr>
                                          <m:t>𝒑</m:t>
                                        </m:r>
                                      </m:e>
                                    </m:acc>
                                  </m:e>
                                </m:acc>
                              </m:e>
                            </m:mr>
                          </m:m>
                        </m:e>
                      </m:d>
                      <m:r>
                        <a:rPr lang="en-US" sz="2200" b="0" i="1" smtClean="0">
                          <a:latin typeface="Cambria Math" panose="02040503050406030204" pitchFamily="18" charset="0"/>
                          <a:cs typeface="Times New Roman" panose="02020603050405020304" pitchFamily="18" charset="0"/>
                        </a:rPr>
                        <m:t>=</m:t>
                      </m:r>
                      <m:d>
                        <m:dPr>
                          <m:ctrlPr>
                            <a:rPr lang="en-US" sz="2200" b="0" i="1" smtClean="0">
                              <a:latin typeface="Cambria Math" panose="02040503050406030204" pitchFamily="18" charset="0"/>
                              <a:cs typeface="Times New Roman" panose="02020603050405020304" pitchFamily="18" charset="0"/>
                            </a:rPr>
                          </m:ctrlPr>
                        </m:dPr>
                        <m:e>
                          <m:m>
                            <m:mPr>
                              <m:mcs>
                                <m:mc>
                                  <m:mcPr>
                                    <m:count m:val="2"/>
                                    <m:mcJc m:val="center"/>
                                  </m:mcPr>
                                </m:mc>
                              </m:mcs>
                              <m:ctrlPr>
                                <a:rPr lang="en-US" sz="2200" b="0" i="1" smtClean="0">
                                  <a:latin typeface="Cambria Math" panose="02040503050406030204" pitchFamily="18" charset="0"/>
                                  <a:cs typeface="Times New Roman" panose="02020603050405020304" pitchFamily="18" charset="0"/>
                                </a:rPr>
                              </m:ctrlPr>
                            </m:mPr>
                            <m:mr>
                              <m:e>
                                <m:r>
                                  <m:rPr>
                                    <m:brk m:alnAt="7"/>
                                  </m:rPr>
                                  <a:rPr lang="en-US" sz="2200" b="1" i="1" smtClean="0">
                                    <a:latin typeface="Cambria Math" panose="02040503050406030204" pitchFamily="18" charset="0"/>
                                    <a:cs typeface="Times New Roman" panose="02020603050405020304" pitchFamily="18" charset="0"/>
                                  </a:rPr>
                                  <m:t>𝟎</m:t>
                                </m:r>
                              </m:e>
                              <m:e>
                                <m:r>
                                  <a:rPr lang="en-US" sz="2200" b="1" i="1" smtClean="0">
                                    <a:latin typeface="Cambria Math" panose="02040503050406030204" pitchFamily="18" charset="0"/>
                                    <a:cs typeface="Times New Roman" panose="02020603050405020304" pitchFamily="18" charset="0"/>
                                  </a:rPr>
                                  <m:t>𝑰</m:t>
                                </m:r>
                              </m:e>
                            </m:mr>
                            <m:mr>
                              <m:e>
                                <m:r>
                                  <a:rPr lang="en-US" sz="2200" b="0" i="1" smtClean="0">
                                    <a:latin typeface="Cambria Math" panose="02040503050406030204" pitchFamily="18" charset="0"/>
                                    <a:cs typeface="Times New Roman" panose="02020603050405020304" pitchFamily="18" charset="0"/>
                                  </a:rPr>
                                  <m:t>−</m:t>
                                </m:r>
                                <m:r>
                                  <a:rPr lang="en-US" sz="2200" b="1" i="1" smtClean="0">
                                    <a:latin typeface="Cambria Math" panose="02040503050406030204" pitchFamily="18" charset="0"/>
                                    <a:cs typeface="Times New Roman" panose="02020603050405020304" pitchFamily="18" charset="0"/>
                                  </a:rPr>
                                  <m:t>𝑰</m:t>
                                </m:r>
                              </m:e>
                              <m:e>
                                <m:r>
                                  <a:rPr lang="en-US" sz="2200" b="1" i="1" smtClean="0">
                                    <a:latin typeface="Cambria Math" panose="02040503050406030204" pitchFamily="18" charset="0"/>
                                    <a:cs typeface="Times New Roman" panose="02020603050405020304" pitchFamily="18" charset="0"/>
                                  </a:rPr>
                                  <m:t>𝟎</m:t>
                                </m:r>
                              </m:e>
                            </m:mr>
                          </m:m>
                        </m:e>
                      </m:d>
                      <m:d>
                        <m:dPr>
                          <m:ctrlPr>
                            <a:rPr lang="en-US" sz="2200" i="1">
                              <a:latin typeface="Cambria Math" panose="02040503050406030204" pitchFamily="18" charset="0"/>
                              <a:cs typeface="Times New Roman" panose="02020603050405020304" pitchFamily="18" charset="0"/>
                            </a:rPr>
                          </m:ctrlPr>
                        </m:dPr>
                        <m:e>
                          <m:m>
                            <m:mPr>
                              <m:mcs>
                                <m:mc>
                                  <m:mcPr>
                                    <m:count m:val="2"/>
                                    <m:mcJc m:val="center"/>
                                  </m:mcPr>
                                </m:mc>
                              </m:mcs>
                              <m:ctrlPr>
                                <a:rPr lang="en-US" sz="2200" i="1">
                                  <a:latin typeface="Cambria Math" panose="02040503050406030204" pitchFamily="18" charset="0"/>
                                  <a:cs typeface="Times New Roman" panose="02020603050405020304" pitchFamily="18" charset="0"/>
                                </a:rPr>
                              </m:ctrlPr>
                            </m:mPr>
                            <m:mr>
                              <m:e>
                                <m:acc>
                                  <m:accPr>
                                    <m:chr m:val="̂"/>
                                    <m:ctrlPr>
                                      <a:rPr lang="en-US" sz="2200" b="0" i="1" dirty="0" smtClean="0">
                                        <a:latin typeface="Cambria Math" panose="02040503050406030204" pitchFamily="18" charset="0"/>
                                        <a:cs typeface="Times New Roman" panose="02020603050405020304" pitchFamily="18" charset="0"/>
                                      </a:rPr>
                                    </m:ctrlPr>
                                  </m:accPr>
                                  <m:e>
                                    <m:r>
                                      <a:rPr lang="en-US" sz="2200" b="1" i="1" dirty="0" smtClean="0">
                                        <a:latin typeface="Cambria Math" panose="02040503050406030204" pitchFamily="18" charset="0"/>
                                        <a:cs typeface="Times New Roman" panose="02020603050405020304" pitchFamily="18" charset="0"/>
                                      </a:rPr>
                                      <m:t>𝑲</m:t>
                                    </m:r>
                                  </m:e>
                                </m:acc>
                              </m:e>
                              <m:e>
                                <m:r>
                                  <a:rPr lang="en-US" sz="2200" b="1" i="1" smtClean="0">
                                    <a:latin typeface="Cambria Math" panose="02040503050406030204" pitchFamily="18" charset="0"/>
                                    <a:cs typeface="Times New Roman" panose="02020603050405020304" pitchFamily="18" charset="0"/>
                                  </a:rPr>
                                  <m:t>𝟎</m:t>
                                </m:r>
                              </m:e>
                            </m:mr>
                            <m:mr>
                              <m:e>
                                <m:r>
                                  <a:rPr lang="en-US" sz="2200" b="1" i="1" smtClean="0">
                                    <a:latin typeface="Cambria Math" panose="02040503050406030204" pitchFamily="18" charset="0"/>
                                    <a:cs typeface="Times New Roman" panose="02020603050405020304" pitchFamily="18" charset="0"/>
                                  </a:rPr>
                                  <m:t>𝟎</m:t>
                                </m:r>
                              </m:e>
                              <m:e>
                                <m:acc>
                                  <m:accPr>
                                    <m:chr m:val="̂"/>
                                    <m:ctrlPr>
                                      <a:rPr lang="en-US" sz="2200" b="0" i="1" smtClean="0">
                                        <a:latin typeface="Cambria Math" panose="02040503050406030204" pitchFamily="18" charset="0"/>
                                        <a:cs typeface="Times New Roman" panose="02020603050405020304" pitchFamily="18" charset="0"/>
                                      </a:rPr>
                                    </m:ctrlPr>
                                  </m:accPr>
                                  <m:e>
                                    <m:sSup>
                                      <m:sSupPr>
                                        <m:ctrlPr>
                                          <a:rPr lang="en-US" sz="2200" b="0" i="1" smtClean="0">
                                            <a:latin typeface="Cambria Math" panose="02040503050406030204" pitchFamily="18" charset="0"/>
                                            <a:cs typeface="Times New Roman" panose="02020603050405020304" pitchFamily="18" charset="0"/>
                                          </a:rPr>
                                        </m:ctrlPr>
                                      </m:sSupPr>
                                      <m:e>
                                        <m:r>
                                          <a:rPr lang="en-US" sz="2200" b="1" i="1" smtClean="0">
                                            <a:latin typeface="Cambria Math" panose="02040503050406030204" pitchFamily="18" charset="0"/>
                                            <a:cs typeface="Times New Roman" panose="02020603050405020304" pitchFamily="18" charset="0"/>
                                          </a:rPr>
                                          <m:t>𝑴</m:t>
                                        </m:r>
                                      </m:e>
                                      <m:sup>
                                        <m:r>
                                          <a:rPr lang="en-US" sz="2200" b="0" i="1" smtClean="0">
                                            <a:latin typeface="Cambria Math" panose="02040503050406030204" pitchFamily="18" charset="0"/>
                                            <a:cs typeface="Times New Roman" panose="02020603050405020304" pitchFamily="18" charset="0"/>
                                          </a:rPr>
                                          <m:t>−1</m:t>
                                        </m:r>
                                      </m:sup>
                                    </m:sSup>
                                  </m:e>
                                </m:acc>
                              </m:e>
                            </m:mr>
                          </m:m>
                        </m:e>
                      </m:d>
                      <m:d>
                        <m:dPr>
                          <m:ctrlPr>
                            <a:rPr lang="en-US" sz="2200" i="1">
                              <a:latin typeface="Cambria Math" panose="02040503050406030204" pitchFamily="18" charset="0"/>
                              <a:cs typeface="Times New Roman" panose="02020603050405020304" pitchFamily="18" charset="0"/>
                            </a:rPr>
                          </m:ctrlPr>
                        </m:dPr>
                        <m:e>
                          <m:m>
                            <m:mPr>
                              <m:mcs>
                                <m:mc>
                                  <m:mcPr>
                                    <m:count m:val="1"/>
                                    <m:mcJc m:val="center"/>
                                  </m:mcPr>
                                </m:mc>
                              </m:mcs>
                              <m:ctrlPr>
                                <a:rPr lang="en-US" sz="2200" i="1">
                                  <a:latin typeface="Cambria Math" panose="02040503050406030204" pitchFamily="18" charset="0"/>
                                  <a:cs typeface="Times New Roman" panose="02020603050405020304" pitchFamily="18" charset="0"/>
                                </a:rPr>
                              </m:ctrlPr>
                            </m:mPr>
                            <m:mr>
                              <m:e>
                                <m:acc>
                                  <m:accPr>
                                    <m:chr m:val="̂"/>
                                    <m:ctrlPr>
                                      <a:rPr lang="en-US" sz="2200" b="1" i="1" smtClean="0">
                                        <a:latin typeface="Cambria Math" panose="02040503050406030204" pitchFamily="18" charset="0"/>
                                        <a:cs typeface="Times New Roman" panose="02020603050405020304" pitchFamily="18" charset="0"/>
                                      </a:rPr>
                                    </m:ctrlPr>
                                  </m:accPr>
                                  <m:e>
                                    <m:r>
                                      <m:rPr>
                                        <m:brk m:alnAt="7"/>
                                      </m:rPr>
                                      <a:rPr lang="en-US" sz="2200" b="1" i="1">
                                        <a:latin typeface="Cambria Math" panose="02040503050406030204" pitchFamily="18" charset="0"/>
                                        <a:cs typeface="Times New Roman" panose="02020603050405020304" pitchFamily="18" charset="0"/>
                                      </a:rPr>
                                      <m:t>𝒒</m:t>
                                    </m:r>
                                  </m:e>
                                </m:acc>
                              </m:e>
                            </m:mr>
                            <m:mr>
                              <m:e>
                                <m:acc>
                                  <m:accPr>
                                    <m:chr m:val="̂"/>
                                    <m:ctrlPr>
                                      <a:rPr lang="en-US" sz="2200" b="1" i="1" smtClean="0">
                                        <a:latin typeface="Cambria Math" panose="02040503050406030204" pitchFamily="18" charset="0"/>
                                        <a:cs typeface="Times New Roman" panose="02020603050405020304" pitchFamily="18" charset="0"/>
                                      </a:rPr>
                                    </m:ctrlPr>
                                  </m:accPr>
                                  <m:e>
                                    <m:r>
                                      <a:rPr lang="en-US" sz="2200" b="1" i="1">
                                        <a:latin typeface="Cambria Math" panose="02040503050406030204" pitchFamily="18" charset="0"/>
                                        <a:cs typeface="Times New Roman" panose="02020603050405020304" pitchFamily="18" charset="0"/>
                                      </a:rPr>
                                      <m:t>𝒑</m:t>
                                    </m:r>
                                  </m:e>
                                </m:acc>
                              </m:e>
                            </m:mr>
                          </m:m>
                        </m:e>
                      </m:d>
                      <m:r>
                        <a:rPr lang="en-US" sz="2200" b="1" i="1" smtClean="0">
                          <a:latin typeface="Cambria Math" panose="02040503050406030204" pitchFamily="18" charset="0"/>
                          <a:cs typeface="Times New Roman" panose="02020603050405020304" pitchFamily="18" charset="0"/>
                        </a:rPr>
                        <m:t>,  </m:t>
                      </m:r>
                    </m:oMath>
                  </m:oMathPara>
                </a14:m>
                <a:br>
                  <a:rPr lang="en-US" sz="2200" b="1" i="1" dirty="0">
                    <a:latin typeface="Cambria Math" panose="02040503050406030204" pitchFamily="18" charset="0"/>
                    <a:cs typeface="Times New Roman" panose="02020603050405020304" pitchFamily="18" charset="0"/>
                  </a:rPr>
                </a:br>
                <a:br>
                  <a:rPr lang="en-US" sz="800" b="1" i="1" dirty="0">
                    <a:latin typeface="Cambria Math" panose="02040503050406030204" pitchFamily="18" charset="0"/>
                    <a:cs typeface="Times New Roman" panose="02020603050405020304" pitchFamily="18" charset="0"/>
                  </a:rPr>
                </a:br>
                <a14:m>
                  <m:oMathPara xmlns:m="http://schemas.openxmlformats.org/officeDocument/2006/math">
                    <m:oMathParaPr>
                      <m:jc m:val="centerGroup"/>
                    </m:oMathParaPr>
                    <m:oMath xmlns:m="http://schemas.openxmlformats.org/officeDocument/2006/math">
                      <m:acc>
                        <m:accPr>
                          <m:chr m:val="̂"/>
                          <m:ctrlPr>
                            <a:rPr lang="en-US" sz="2200" b="1" i="1" smtClean="0">
                              <a:latin typeface="Cambria Math" panose="02040503050406030204" pitchFamily="18" charset="0"/>
                              <a:cs typeface="Times New Roman" panose="02020603050405020304" pitchFamily="18" charset="0"/>
                            </a:rPr>
                          </m:ctrlPr>
                        </m:accPr>
                        <m:e>
                          <m:sSup>
                            <m:sSupPr>
                              <m:ctrlPr>
                                <a:rPr lang="en-US" sz="2200" b="1" i="1" smtClean="0">
                                  <a:latin typeface="Cambria Math" panose="02040503050406030204" pitchFamily="18" charset="0"/>
                                  <a:cs typeface="Times New Roman" panose="02020603050405020304" pitchFamily="18" charset="0"/>
                                </a:rPr>
                              </m:ctrlPr>
                            </m:sSupPr>
                            <m:e>
                              <m:r>
                                <a:rPr lang="en-US" sz="2200" b="1" i="1" smtClean="0">
                                  <a:latin typeface="Cambria Math" panose="02040503050406030204" pitchFamily="18" charset="0"/>
                                  <a:cs typeface="Times New Roman" panose="02020603050405020304" pitchFamily="18" charset="0"/>
                                </a:rPr>
                                <m:t>𝑴</m:t>
                              </m:r>
                            </m:e>
                            <m:sup>
                              <m:r>
                                <a:rPr lang="en-US" sz="2200" b="1" i="1" smtClean="0">
                                  <a:latin typeface="Cambria Math" panose="02040503050406030204" pitchFamily="18" charset="0"/>
                                  <a:cs typeface="Times New Roman" panose="02020603050405020304" pitchFamily="18" charset="0"/>
                                </a:rPr>
                                <m:t>−</m:t>
                              </m:r>
                              <m:r>
                                <a:rPr lang="en-US" sz="2200" b="1" i="1" smtClean="0">
                                  <a:latin typeface="Cambria Math" panose="02040503050406030204" pitchFamily="18" charset="0"/>
                                  <a:cs typeface="Times New Roman" panose="02020603050405020304" pitchFamily="18" charset="0"/>
                                </a:rPr>
                                <m:t>𝟏</m:t>
                              </m:r>
                            </m:sup>
                          </m:sSup>
                        </m:e>
                      </m:acc>
                      <m:r>
                        <a:rPr lang="en-US" sz="2200" b="1" i="1" smtClean="0">
                          <a:latin typeface="Cambria Math" panose="02040503050406030204" pitchFamily="18" charset="0"/>
                          <a:cs typeface="Times New Roman" panose="02020603050405020304" pitchFamily="18" charset="0"/>
                        </a:rPr>
                        <m:t>=</m:t>
                      </m:r>
                      <m:sSup>
                        <m:sSupPr>
                          <m:ctrlPr>
                            <a:rPr lang="en-US" sz="2200" b="1" i="1" smtClean="0">
                              <a:latin typeface="Cambria Math" panose="02040503050406030204" pitchFamily="18" charset="0"/>
                              <a:cs typeface="Times New Roman" panose="02020603050405020304" pitchFamily="18" charset="0"/>
                            </a:rPr>
                          </m:ctrlPr>
                        </m:sSupPr>
                        <m:e>
                          <m:r>
                            <a:rPr lang="en-US" sz="2200" b="1" i="1" smtClean="0">
                              <a:latin typeface="Cambria Math" panose="02040503050406030204" pitchFamily="18" charset="0"/>
                              <a:cs typeface="Times New Roman" panose="02020603050405020304" pitchFamily="18" charset="0"/>
                            </a:rPr>
                            <m:t>𝑼</m:t>
                          </m:r>
                        </m:e>
                        <m:sup>
                          <m:r>
                            <a:rPr lang="en-US" sz="2200" b="0" i="1" smtClean="0">
                              <a:latin typeface="Cambria Math" panose="02040503050406030204" pitchFamily="18" charset="0"/>
                              <a:cs typeface="Times New Roman" panose="02020603050405020304" pitchFamily="18" charset="0"/>
                            </a:rPr>
                            <m:t>𝑇</m:t>
                          </m:r>
                        </m:sup>
                      </m:sSup>
                      <m:sSup>
                        <m:sSupPr>
                          <m:ctrlPr>
                            <a:rPr lang="en-US" sz="2200" b="1" i="1" smtClean="0">
                              <a:latin typeface="Cambria Math" panose="02040503050406030204" pitchFamily="18" charset="0"/>
                              <a:cs typeface="Times New Roman" panose="02020603050405020304" pitchFamily="18" charset="0"/>
                            </a:rPr>
                          </m:ctrlPr>
                        </m:sSupPr>
                        <m:e>
                          <m:r>
                            <a:rPr lang="en-US" sz="2200" b="1" i="1" smtClean="0">
                              <a:latin typeface="Cambria Math" panose="02040503050406030204" pitchFamily="18" charset="0"/>
                              <a:cs typeface="Times New Roman" panose="02020603050405020304" pitchFamily="18" charset="0"/>
                            </a:rPr>
                            <m:t>𝑴</m:t>
                          </m:r>
                        </m:e>
                        <m:sup>
                          <m:r>
                            <a:rPr lang="en-US" sz="2200" b="1" i="1" smtClean="0">
                              <a:latin typeface="Cambria Math" panose="02040503050406030204" pitchFamily="18" charset="0"/>
                              <a:cs typeface="Times New Roman" panose="02020603050405020304" pitchFamily="18" charset="0"/>
                            </a:rPr>
                            <m:t>−</m:t>
                          </m:r>
                          <m:r>
                            <a:rPr lang="en-US" sz="2200" b="1" i="1" smtClean="0">
                              <a:latin typeface="Cambria Math" panose="02040503050406030204" pitchFamily="18" charset="0"/>
                              <a:cs typeface="Times New Roman" panose="02020603050405020304" pitchFamily="18" charset="0"/>
                            </a:rPr>
                            <m:t>𝟏</m:t>
                          </m:r>
                        </m:sup>
                      </m:sSup>
                      <m:r>
                        <a:rPr lang="en-US" sz="2200" b="1" i="1" smtClean="0">
                          <a:latin typeface="Cambria Math" panose="02040503050406030204" pitchFamily="18" charset="0"/>
                          <a:cs typeface="Times New Roman" panose="02020603050405020304" pitchFamily="18" charset="0"/>
                        </a:rPr>
                        <m:t>𝑼</m:t>
                      </m:r>
                      <m:r>
                        <a:rPr lang="en-US" sz="2200" b="1" i="1" smtClean="0">
                          <a:latin typeface="Cambria Math" panose="02040503050406030204" pitchFamily="18" charset="0"/>
                          <a:cs typeface="Times New Roman" panose="02020603050405020304" pitchFamily="18" charset="0"/>
                        </a:rPr>
                        <m:t>,  </m:t>
                      </m:r>
                      <m:acc>
                        <m:accPr>
                          <m:chr m:val="̂"/>
                          <m:ctrlPr>
                            <a:rPr lang="en-US" sz="2200" b="1" i="1" smtClean="0">
                              <a:latin typeface="Cambria Math" panose="02040503050406030204" pitchFamily="18" charset="0"/>
                              <a:cs typeface="Times New Roman" panose="02020603050405020304" pitchFamily="18" charset="0"/>
                            </a:rPr>
                          </m:ctrlPr>
                        </m:accPr>
                        <m:e>
                          <m:r>
                            <a:rPr lang="en-US" sz="2200" b="1" i="1" smtClean="0">
                              <a:latin typeface="Cambria Math" panose="02040503050406030204" pitchFamily="18" charset="0"/>
                              <a:cs typeface="Times New Roman" panose="02020603050405020304" pitchFamily="18" charset="0"/>
                            </a:rPr>
                            <m:t>𝑲</m:t>
                          </m:r>
                        </m:e>
                      </m:acc>
                      <m:r>
                        <a:rPr lang="en-US" sz="2200" b="1" i="1" smtClean="0">
                          <a:latin typeface="Cambria Math" panose="02040503050406030204" pitchFamily="18" charset="0"/>
                          <a:cs typeface="Times New Roman" panose="02020603050405020304" pitchFamily="18" charset="0"/>
                        </a:rPr>
                        <m:t>=</m:t>
                      </m:r>
                      <m:sSup>
                        <m:sSupPr>
                          <m:ctrlPr>
                            <a:rPr lang="en-US" sz="2200" b="1" i="1" smtClean="0">
                              <a:latin typeface="Cambria Math" panose="02040503050406030204" pitchFamily="18" charset="0"/>
                              <a:cs typeface="Times New Roman" panose="02020603050405020304" pitchFamily="18" charset="0"/>
                            </a:rPr>
                          </m:ctrlPr>
                        </m:sSupPr>
                        <m:e>
                          <m:r>
                            <a:rPr lang="en-US" sz="2200" b="1" i="1" smtClean="0">
                              <a:latin typeface="Cambria Math" panose="02040503050406030204" pitchFamily="18" charset="0"/>
                              <a:cs typeface="Times New Roman" panose="02020603050405020304" pitchFamily="18" charset="0"/>
                            </a:rPr>
                            <m:t>𝑼</m:t>
                          </m:r>
                        </m:e>
                        <m:sup>
                          <m:r>
                            <a:rPr lang="en-US" sz="2200" b="0" i="1" smtClean="0">
                              <a:latin typeface="Cambria Math" panose="02040503050406030204" pitchFamily="18" charset="0"/>
                              <a:cs typeface="Times New Roman" panose="02020603050405020304" pitchFamily="18" charset="0"/>
                            </a:rPr>
                            <m:t>𝑇</m:t>
                          </m:r>
                        </m:sup>
                      </m:sSup>
                      <m:r>
                        <a:rPr lang="en-US" sz="2200" b="1" i="1" smtClean="0">
                          <a:latin typeface="Cambria Math" panose="02040503050406030204" pitchFamily="18" charset="0"/>
                          <a:cs typeface="Times New Roman" panose="02020603050405020304" pitchFamily="18" charset="0"/>
                        </a:rPr>
                        <m:t>𝑲𝑼</m:t>
                      </m:r>
                      <m:r>
                        <a:rPr lang="en-US" sz="2200" b="1" i="1" smtClean="0">
                          <a:latin typeface="Cambria Math" panose="02040503050406030204" pitchFamily="18" charset="0"/>
                          <a:cs typeface="Times New Roman" panose="02020603050405020304" pitchFamily="18" charset="0"/>
                        </a:rPr>
                        <m:t>.</m:t>
                      </m:r>
                    </m:oMath>
                  </m:oMathPara>
                </a14:m>
                <a:endParaRPr lang="en-US" sz="2200" dirty="0"/>
              </a:p>
            </p:txBody>
          </p:sp>
        </mc:Choice>
        <mc:Fallback xmlns="">
          <p:sp>
            <p:nvSpPr>
              <p:cNvPr id="16" name="TextBox 15">
                <a:extLst>
                  <a:ext uri="{FF2B5EF4-FFF2-40B4-BE49-F238E27FC236}">
                    <a16:creationId xmlns:a16="http://schemas.microsoft.com/office/drawing/2014/main" id="{0AC8235C-F412-BEC7-0492-7503C8483DF2}"/>
                  </a:ext>
                </a:extLst>
              </p:cNvPr>
              <p:cNvSpPr txBox="1">
                <a:spLocks noRot="1" noChangeAspect="1" noMove="1" noResize="1" noEditPoints="1" noAdjustHandles="1" noChangeArrowheads="1" noChangeShapeType="1" noTextEdit="1"/>
              </p:cNvSpPr>
              <p:nvPr/>
            </p:nvSpPr>
            <p:spPr>
              <a:xfrm>
                <a:off x="-317196" y="4925857"/>
                <a:ext cx="7035705" cy="1370696"/>
              </a:xfrm>
              <a:prstGeom prst="rect">
                <a:avLst/>
              </a:prstGeom>
              <a:blipFill>
                <a:blip r:embed="rId9"/>
                <a:stretch>
                  <a:fillRect/>
                </a:stretch>
              </a:blipFill>
            </p:spPr>
            <p:txBody>
              <a:bodyPr/>
              <a:lstStyle/>
              <a:p>
                <a:r>
                  <a:rPr lang="en-US">
                    <a:noFill/>
                  </a:rPr>
                  <a:t> </a:t>
                </a:r>
              </a:p>
            </p:txBody>
          </p:sp>
        </mc:Fallback>
      </mc:AlternateContent>
      <p:pic>
        <p:nvPicPr>
          <p:cNvPr id="17" name="bracket_orig.avi">
            <a:hlinkClick r:id="" action="ppaction://media"/>
            <a:extLst>
              <a:ext uri="{FF2B5EF4-FFF2-40B4-BE49-F238E27FC236}">
                <a16:creationId xmlns:a16="http://schemas.microsoft.com/office/drawing/2014/main" id="{1A90F371-D0D2-9E39-661A-DFA4A831BBA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018912" y="2830815"/>
            <a:ext cx="3456822" cy="3604507"/>
          </a:xfrm>
          <a:prstGeom prst="rect">
            <a:avLst/>
          </a:prstGeom>
        </p:spPr>
      </p:pic>
      <p:pic>
        <p:nvPicPr>
          <p:cNvPr id="18" name="ezgif.com-crop">
            <a:hlinkClick r:id="" action="ppaction://media"/>
            <a:extLst>
              <a:ext uri="{FF2B5EF4-FFF2-40B4-BE49-F238E27FC236}">
                <a16:creationId xmlns:a16="http://schemas.microsoft.com/office/drawing/2014/main" id="{3A9A58BD-3033-AAB7-98BF-857BBB2AEFF5}"/>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7304313" y="1033951"/>
            <a:ext cx="4769157" cy="1976226"/>
          </a:xfrm>
          <a:prstGeom prst="rect">
            <a:avLst/>
          </a:prstGeom>
        </p:spPr>
      </p:pic>
      <p:sp>
        <p:nvSpPr>
          <p:cNvPr id="19" name="TextBox 18">
            <a:extLst>
              <a:ext uri="{FF2B5EF4-FFF2-40B4-BE49-F238E27FC236}">
                <a16:creationId xmlns:a16="http://schemas.microsoft.com/office/drawing/2014/main" id="{135FD16D-E6D8-727B-4516-DA59DDA9A0B1}"/>
              </a:ext>
            </a:extLst>
          </p:cNvPr>
          <p:cNvSpPr txBox="1"/>
          <p:nvPr/>
        </p:nvSpPr>
        <p:spPr>
          <a:xfrm>
            <a:off x="274648" y="4455232"/>
            <a:ext cx="6583667" cy="702821"/>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dirty="0">
                <a:ea typeface="Calibri" panose="020F0502020204030204" pitchFamily="34" charset="0"/>
                <a:cs typeface="Times New Roman" panose="02020603050405020304" pitchFamily="18" charset="0"/>
              </a:rPr>
              <a:t>After discretization, system looks like</a:t>
            </a:r>
            <a:r>
              <a:rPr lang="en-US" baseline="30000" dirty="0">
                <a:ea typeface="Calibri" panose="020F0502020204030204" pitchFamily="34" charset="0"/>
                <a:cs typeface="Times New Roman" panose="02020603050405020304" pitchFamily="18" charset="0"/>
              </a:rPr>
              <a:t>2</a:t>
            </a:r>
            <a:r>
              <a:rPr lang="en-US" dirty="0">
                <a:ea typeface="Calibri" panose="020F0502020204030204" pitchFamily="34" charset="0"/>
                <a:cs typeface="Times New Roman" panose="02020603050405020304" pitchFamily="18" charset="0"/>
              </a:rPr>
              <a:t>:</a:t>
            </a:r>
            <a:br>
              <a:rPr lang="en-US" b="1" dirty="0">
                <a:ea typeface="Calibri" panose="020F0502020204030204" pitchFamily="34" charset="0"/>
                <a:cs typeface="Times New Roman" panose="02020603050405020304" pitchFamily="18" charset="0"/>
              </a:rPr>
            </a:br>
            <a:endParaRPr lang="en-US" b="1"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BEB9363-50C8-8F54-B783-AFE143B6A502}"/>
              </a:ext>
            </a:extLst>
          </p:cNvPr>
          <p:cNvSpPr txBox="1"/>
          <p:nvPr/>
        </p:nvSpPr>
        <p:spPr>
          <a:xfrm>
            <a:off x="280098" y="869728"/>
            <a:ext cx="9772153" cy="369332"/>
          </a:xfrm>
          <a:prstGeom prst="rect">
            <a:avLst/>
          </a:prstGeom>
          <a:noFill/>
        </p:spPr>
        <p:txBody>
          <a:bodyPr wrap="square" rtlCol="0">
            <a:spAutoFit/>
          </a:bodyPr>
          <a:lstStyle/>
          <a:p>
            <a:r>
              <a:rPr lang="en-US" b="1" dirty="0">
                <a:solidFill>
                  <a:srgbClr val="0070C0"/>
                </a:solidFill>
              </a:rPr>
              <a:t>Model Problem 2: </a:t>
            </a:r>
            <a:r>
              <a:rPr lang="en-US" dirty="0"/>
              <a:t>3D transient solid mechanics</a:t>
            </a:r>
            <a:r>
              <a:rPr lang="en-US" baseline="30000" dirty="0"/>
              <a:t>1</a:t>
            </a:r>
          </a:p>
        </p:txBody>
      </p:sp>
      <p:sp>
        <p:nvSpPr>
          <p:cNvPr id="7" name="TextBox 6">
            <a:extLst>
              <a:ext uri="{FF2B5EF4-FFF2-40B4-BE49-F238E27FC236}">
                <a16:creationId xmlns:a16="http://schemas.microsoft.com/office/drawing/2014/main" id="{47B55AD7-AEE3-6C2A-3CA6-4288DFFB90CB}"/>
              </a:ext>
            </a:extLst>
          </p:cNvPr>
          <p:cNvSpPr txBox="1"/>
          <p:nvPr/>
        </p:nvSpPr>
        <p:spPr>
          <a:xfrm>
            <a:off x="179109" y="6496731"/>
            <a:ext cx="12158227" cy="307777"/>
          </a:xfrm>
          <a:prstGeom prst="rect">
            <a:avLst/>
          </a:prstGeom>
          <a:noFill/>
        </p:spPr>
        <p:txBody>
          <a:bodyPr wrap="square" rtlCol="0">
            <a:spAutoFit/>
          </a:bodyPr>
          <a:lstStyle/>
          <a:p>
            <a:r>
              <a:rPr lang="en-US" sz="1400" baseline="30000" dirty="0"/>
              <a:t>1</a:t>
            </a:r>
            <a:r>
              <a:rPr lang="en-US" sz="1400" dirty="0"/>
              <a:t>Albany-LCM HPC code: </a:t>
            </a:r>
            <a:r>
              <a:rPr lang="en-US" sz="1400" dirty="0">
                <a:hlinkClick r:id="rId12"/>
              </a:rPr>
              <a:t>https://github.com/sandialabs/LCM</a:t>
            </a:r>
            <a:r>
              <a:rPr lang="en-US" sz="1400" dirty="0"/>
              <a:t>.  </a:t>
            </a:r>
            <a:r>
              <a:rPr lang="en-US" sz="1400" baseline="30000" dirty="0"/>
              <a:t>2</a:t>
            </a:r>
            <a:r>
              <a:rPr lang="en-US" sz="1400" dirty="0"/>
              <a:t>Data/matrices: </a:t>
            </a:r>
            <a:r>
              <a:rPr lang="en-US" sz="1400" dirty="0">
                <a:hlinkClick r:id="rId13"/>
              </a:rPr>
              <a:t>https://github.com/sandialabs/HamiltonianOpInf</a:t>
            </a:r>
            <a:r>
              <a:rPr lang="en-US" sz="1400" dirty="0"/>
              <a:t>.   </a:t>
            </a:r>
          </a:p>
        </p:txBody>
      </p:sp>
      <p:pic>
        <p:nvPicPr>
          <p:cNvPr id="9" name="Picture 8">
            <a:extLst>
              <a:ext uri="{FF2B5EF4-FFF2-40B4-BE49-F238E27FC236}">
                <a16:creationId xmlns:a16="http://schemas.microsoft.com/office/drawing/2014/main" id="{10271489-6186-1EAC-599C-36A4588235D9}"/>
              </a:ext>
            </a:extLst>
          </p:cNvPr>
          <p:cNvPicPr>
            <a:picLocks noChangeAspect="1"/>
          </p:cNvPicPr>
          <p:nvPr/>
        </p:nvPicPr>
        <p:blipFill>
          <a:blip r:embed="rId14"/>
          <a:stretch>
            <a:fillRect/>
          </a:stretch>
        </p:blipFill>
        <p:spPr>
          <a:xfrm>
            <a:off x="8353642" y="302426"/>
            <a:ext cx="2074378" cy="782582"/>
          </a:xfrm>
          <a:prstGeom prst="rect">
            <a:avLst/>
          </a:prstGeom>
        </p:spPr>
      </p:pic>
      <p:sp>
        <p:nvSpPr>
          <p:cNvPr id="10" name="TextBox 9">
            <a:extLst>
              <a:ext uri="{FF2B5EF4-FFF2-40B4-BE49-F238E27FC236}">
                <a16:creationId xmlns:a16="http://schemas.microsoft.com/office/drawing/2014/main" id="{8A1FDA69-B4AB-F152-04E7-F7DA2D6EE508}"/>
              </a:ext>
            </a:extLst>
          </p:cNvPr>
          <p:cNvSpPr txBox="1"/>
          <p:nvPr/>
        </p:nvSpPr>
        <p:spPr>
          <a:xfrm>
            <a:off x="10233468" y="387115"/>
            <a:ext cx="389104" cy="276999"/>
          </a:xfrm>
          <a:prstGeom prst="rect">
            <a:avLst/>
          </a:prstGeom>
          <a:noFill/>
        </p:spPr>
        <p:txBody>
          <a:bodyPr wrap="square" rtlCol="0">
            <a:spAutoFit/>
          </a:bodyPr>
          <a:lstStyle/>
          <a:p>
            <a:r>
              <a:rPr lang="en-US" sz="1200" dirty="0"/>
              <a:t>1</a:t>
            </a:r>
          </a:p>
        </p:txBody>
      </p:sp>
    </p:spTree>
    <p:extLst>
      <p:ext uri="{BB962C8B-B14F-4D97-AF65-F5344CB8AC3E}">
        <p14:creationId xmlns:p14="http://schemas.microsoft.com/office/powerpoint/2010/main" val="196687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5" fill="hold"/>
                                        <p:tgtEl>
                                          <p:spTgt spid="17"/>
                                        </p:tgtEl>
                                      </p:cBhvr>
                                    </p:cmd>
                                  </p:childTnLst>
                                </p:cTn>
                              </p:par>
                              <p:par>
                                <p:cTn id="7" presetID="1" presetClass="mediacall" presetSubtype="0" fill="hold" nodeType="withEffect">
                                  <p:stCondLst>
                                    <p:cond delay="0"/>
                                  </p:stCondLst>
                                  <p:childTnLst>
                                    <p:cmd type="call" cmd="playFrom(0.0)">
                                      <p:cBhvr>
                                        <p:cTn id="8" dur="204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7"/>
                </p:tgtEl>
              </p:cMediaNode>
            </p:video>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7"/>
                                        </p:tgtEl>
                                      </p:cBhvr>
                                    </p:cmd>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8"/>
                                        </p:tgtEl>
                                      </p:cBhvr>
                                    </p:cmd>
                                  </p:childTnLst>
                                </p:cTn>
                              </p:par>
                            </p:childTnLst>
                          </p:cTn>
                        </p:par>
                      </p:childTnLst>
                    </p:cTn>
                  </p:par>
                </p:childTnLst>
              </p:cTn>
              <p:nextCondLst>
                <p:cond evt="onClick" delay="0">
                  <p:tgtEl>
                    <p:spTgt spid="18"/>
                  </p:tgtEl>
                </p:cond>
              </p:nextCondLst>
            </p:seq>
            <p:video>
              <p:cMediaNode vol="80000">
                <p:cTn id="20" repeatCount="indefinite" fill="hold" display="0">
                  <p:stCondLst>
                    <p:cond delay="indefinite"/>
                  </p:stCondLst>
                </p:cTn>
                <p:tgtEl>
                  <p:spTgt spid="18"/>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dirty="0"/>
              <a:t>Hamiltonian Operator Inference (H-</a:t>
            </a:r>
            <a:r>
              <a:rPr lang="en-US" dirty="0" err="1"/>
              <a:t>OpInf</a:t>
            </a:r>
            <a:r>
              <a:rPr lang="en-US" dirty="0"/>
              <a:t>)</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32</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484348" y="1298060"/>
            <a:ext cx="6819965" cy="2047740"/>
          </a:xfrm>
          <a:prstGeom prst="rect">
            <a:avLst/>
          </a:prstGeom>
          <a:noFill/>
        </p:spPr>
        <p:txBody>
          <a:bodyPr wrap="square" rtlCol="0">
            <a:spAutoFit/>
          </a:bodyPr>
          <a:lstStyle/>
          <a:p>
            <a:pPr marL="288925" indent="-288925">
              <a:lnSpc>
                <a:spcPct val="115000"/>
              </a:lnSpc>
              <a:spcBef>
                <a:spcPts val="0"/>
              </a:spcBef>
              <a:buClr>
                <a:schemeClr val="tx1"/>
              </a:buClr>
              <a:buFont typeface="Arial" panose="020B0604020202020204" pitchFamily="34" charset="0"/>
              <a:buChar char="•"/>
              <a:tabLst>
                <a:tab pos="457200" algn="l"/>
              </a:tabLst>
            </a:pPr>
            <a:r>
              <a:rPr lang="en-US" dirty="0">
                <a:solidFill>
                  <a:schemeClr val="accent4"/>
                </a:solidFill>
                <a:ea typeface="Calibri" panose="020F0502020204030204" pitchFamily="34" charset="0"/>
                <a:cs typeface="Times New Roman" panose="02020603050405020304" pitchFamily="18" charset="0"/>
              </a:rPr>
              <a:t>Neither</a:t>
            </a:r>
            <a:r>
              <a:rPr lang="en-US" dirty="0">
                <a:ea typeface="Calibri" panose="020F0502020204030204" pitchFamily="34" charset="0"/>
                <a:cs typeface="Times New Roman" panose="02020603050405020304" pitchFamily="18" charset="0"/>
              </a:rPr>
              <a:t> </a:t>
            </a:r>
            <a:r>
              <a:rPr lang="en-US" dirty="0">
                <a:solidFill>
                  <a:srgbClr val="9467BD"/>
                </a:solidFill>
                <a:ea typeface="Calibri" panose="020F0502020204030204" pitchFamily="34" charset="0"/>
                <a:cs typeface="Times New Roman" panose="02020603050405020304" pitchFamily="18" charset="0"/>
              </a:rPr>
              <a:t>Hamiltonian</a:t>
            </a:r>
            <a:r>
              <a:rPr lang="en-US" dirty="0">
                <a:ea typeface="Calibri" panose="020F0502020204030204" pitchFamily="34" charset="0"/>
                <a:cs typeface="Times New Roman" panose="02020603050405020304" pitchFamily="18" charset="0"/>
              </a:rPr>
              <a:t> nor </a:t>
            </a:r>
            <a:r>
              <a:rPr lang="en-US" dirty="0" err="1">
                <a:solidFill>
                  <a:srgbClr val="2AA02B"/>
                </a:solidFill>
                <a:ea typeface="Calibri" panose="020F0502020204030204" pitchFamily="34" charset="0"/>
                <a:cs typeface="Times New Roman" panose="02020603050405020304" pitchFamily="18" charset="0"/>
              </a:rPr>
              <a:t>Galerkin</a:t>
            </a:r>
            <a:r>
              <a:rPr lang="en-US" dirty="0">
                <a:ea typeface="Calibri" panose="020F0502020204030204" pitchFamily="34" charset="0"/>
                <a:cs typeface="Times New Roman" panose="02020603050405020304" pitchFamily="18" charset="0"/>
              </a:rPr>
              <a:t> ROM worked well.</a:t>
            </a:r>
          </a:p>
          <a:p>
            <a:pPr marL="800100" lvl="1" indent="-342900">
              <a:lnSpc>
                <a:spcPct val="115000"/>
              </a:lnSpc>
              <a:buClr>
                <a:schemeClr val="tx1"/>
              </a:buClr>
              <a:buFont typeface="Wingdings" panose="05000000000000000000" pitchFamily="2" charset="2"/>
              <a:buChar char="Ø"/>
              <a:tabLst>
                <a:tab pos="457200" algn="l"/>
              </a:tabLst>
            </a:pPr>
            <a:r>
              <a:rPr lang="en-US" dirty="0" err="1">
                <a:solidFill>
                  <a:srgbClr val="66C2A5"/>
                </a:solidFill>
                <a:ea typeface="Calibri" panose="020F0502020204030204" pitchFamily="34" charset="0"/>
                <a:cs typeface="Times New Roman" panose="02020603050405020304" pitchFamily="18" charset="0"/>
              </a:rPr>
              <a:t>Lagrangian</a:t>
            </a:r>
            <a:r>
              <a:rPr lang="en-US" dirty="0">
                <a:solidFill>
                  <a:srgbClr val="66C2A5"/>
                </a:solidFill>
                <a:ea typeface="Calibri" panose="020F0502020204030204" pitchFamily="34" charset="0"/>
                <a:cs typeface="Times New Roman" panose="02020603050405020304" pitchFamily="18" charset="0"/>
              </a:rPr>
              <a:t> ROM* </a:t>
            </a:r>
            <a:r>
              <a:rPr lang="en-US" dirty="0">
                <a:ea typeface="Calibri" panose="020F0502020204030204" pitchFamily="34" charset="0"/>
                <a:cs typeface="Times New Roman" panose="02020603050405020304" pitchFamily="18" charset="0"/>
              </a:rPr>
              <a:t>and equivalent </a:t>
            </a:r>
            <a:r>
              <a:rPr lang="en-US" dirty="0">
                <a:solidFill>
                  <a:srgbClr val="FC8E62"/>
                </a:solidFill>
                <a:ea typeface="Calibri" panose="020F0502020204030204" pitchFamily="34" charset="0"/>
                <a:cs typeface="Times New Roman" panose="02020603050405020304" pitchFamily="18" charset="0"/>
              </a:rPr>
              <a:t>Hamiltonian ROM </a:t>
            </a:r>
            <a:r>
              <a:rPr lang="en-US" dirty="0">
                <a:ea typeface="Calibri" panose="020F0502020204030204" pitchFamily="34" charset="0"/>
                <a:cs typeface="Times New Roman" panose="02020603050405020304" pitchFamily="18" charset="0"/>
              </a:rPr>
              <a:t>were stable, but not much better.</a:t>
            </a:r>
          </a:p>
          <a:p>
            <a:pPr marL="1257300" lvl="2" indent="-342900">
              <a:lnSpc>
                <a:spcPct val="115000"/>
              </a:lnSpc>
              <a:buClr>
                <a:schemeClr val="tx1"/>
              </a:buClr>
              <a:buFont typeface="Wingdings" pitchFamily="2" charset="2"/>
              <a:buChar char="v"/>
              <a:tabLst>
                <a:tab pos="457200" algn="l"/>
              </a:tabLst>
            </a:pPr>
            <a:r>
              <a:rPr lang="en-US" dirty="0">
                <a:ea typeface="Calibri" panose="020F0502020204030204" pitchFamily="34" charset="0"/>
                <a:cs typeface="Times New Roman" panose="02020603050405020304" pitchFamily="18" charset="0"/>
              </a:rPr>
              <a:t>*</a:t>
            </a:r>
            <a:r>
              <a:rPr lang="en-US" dirty="0" err="1">
                <a:ea typeface="Calibri" panose="020F0502020204030204" pitchFamily="34" charset="0"/>
                <a:cs typeface="Times New Roman" panose="02020603050405020304" pitchFamily="18" charset="0"/>
              </a:rPr>
              <a:t>Galerkin</a:t>
            </a:r>
            <a:r>
              <a:rPr lang="en-US" dirty="0">
                <a:ea typeface="Calibri" panose="020F0502020204030204" pitchFamily="34" charset="0"/>
                <a:cs typeface="Times New Roman" panose="02020603050405020304" pitchFamily="18" charset="0"/>
              </a:rPr>
              <a:t> projection from </a:t>
            </a:r>
            <a:r>
              <a:rPr lang="en-US" dirty="0" err="1">
                <a:ea typeface="Calibri" panose="020F0502020204030204" pitchFamily="34" charset="0"/>
                <a:cs typeface="Times New Roman" panose="02020603050405020304" pitchFamily="18" charset="0"/>
              </a:rPr>
              <a:t>Lagrangian</a:t>
            </a:r>
            <a:r>
              <a:rPr lang="en-US" dirty="0">
                <a:ea typeface="Calibri" panose="020F0502020204030204" pitchFamily="34" charset="0"/>
                <a:cs typeface="Times New Roman" panose="02020603050405020304" pitchFamily="18" charset="0"/>
              </a:rPr>
              <a:t> FOM.</a:t>
            </a:r>
          </a:p>
          <a:p>
            <a:pPr marL="800100" lvl="1" indent="-342900">
              <a:lnSpc>
                <a:spcPct val="115000"/>
              </a:lnSpc>
              <a:buClr>
                <a:schemeClr val="tx1"/>
              </a:buClr>
              <a:buFont typeface="Wingdings" panose="05000000000000000000" pitchFamily="2" charset="2"/>
              <a:buChar char="Ø"/>
              <a:tabLst>
                <a:tab pos="457200" algn="l"/>
              </a:tabLst>
            </a:pPr>
            <a:endParaRPr lang="en-US" sz="400" b="1" dirty="0">
              <a:ea typeface="Calibri" panose="020F0502020204030204" pitchFamily="34" charset="0"/>
              <a:cs typeface="Times New Roman" panose="02020603050405020304" pitchFamily="18" charset="0"/>
            </a:endParaRPr>
          </a:p>
          <a:p>
            <a:pPr marL="288925" indent="-288925">
              <a:lnSpc>
                <a:spcPct val="115000"/>
              </a:lnSpc>
              <a:buFont typeface="Arial" panose="020B0604020202020204" pitchFamily="34" charset="0"/>
              <a:buChar char="•"/>
              <a:tabLst>
                <a:tab pos="457200" algn="l"/>
              </a:tabLst>
            </a:pPr>
            <a:r>
              <a:rPr lang="en-US" dirty="0" err="1">
                <a:ea typeface="Calibri" panose="020F0502020204030204" pitchFamily="34" charset="0"/>
                <a:cs typeface="Times New Roman" panose="02020603050405020304" pitchFamily="18" charset="0"/>
              </a:rPr>
              <a:t>Opinf</a:t>
            </a:r>
            <a:r>
              <a:rPr lang="en-US" dirty="0">
                <a:ea typeface="Calibri" panose="020F0502020204030204" pitchFamily="34" charset="0"/>
                <a:cs typeface="Times New Roman" panose="02020603050405020304" pitchFamily="18" charset="0"/>
              </a:rPr>
              <a:t> solutions do not match intrusive due to </a:t>
            </a:r>
            <a:r>
              <a:rPr lang="en-US" dirty="0">
                <a:solidFill>
                  <a:schemeClr val="accent4"/>
                </a:solidFill>
                <a:ea typeface="Calibri" panose="020F0502020204030204" pitchFamily="34" charset="0"/>
                <a:cs typeface="Times New Roman" panose="02020603050405020304" pitchFamily="18" charset="0"/>
              </a:rPr>
              <a:t>closure error.</a:t>
            </a:r>
          </a:p>
          <a:p>
            <a:pPr marL="800100" lvl="1" indent="-342900">
              <a:lnSpc>
                <a:spcPct val="115000"/>
              </a:lnSpc>
              <a:buFont typeface="Wingdings" panose="05000000000000000000" pitchFamily="2" charset="2"/>
              <a:buChar char="Ø"/>
              <a:tabLst>
                <a:tab pos="457200" algn="l"/>
              </a:tabLst>
            </a:pPr>
            <a:r>
              <a:rPr lang="en-US" dirty="0">
                <a:ea typeface="Calibri" panose="020F0502020204030204" pitchFamily="34" charset="0"/>
                <a:cs typeface="Times New Roman" panose="02020603050405020304" pitchFamily="18" charset="0"/>
              </a:rPr>
              <a:t>(actually beneficial in this case)</a:t>
            </a:r>
          </a:p>
        </p:txBody>
      </p:sp>
      <p:pic>
        <p:nvPicPr>
          <p:cNvPr id="11" name="Picture 10">
            <a:extLst>
              <a:ext uri="{FF2B5EF4-FFF2-40B4-BE49-F238E27FC236}">
                <a16:creationId xmlns:a16="http://schemas.microsoft.com/office/drawing/2014/main" id="{CE97D652-188C-8A61-DDB6-9ADE316361E0}"/>
              </a:ext>
            </a:extLst>
          </p:cNvPr>
          <p:cNvPicPr>
            <a:picLocks noChangeAspect="1"/>
          </p:cNvPicPr>
          <p:nvPr/>
        </p:nvPicPr>
        <p:blipFill>
          <a:blip r:embed="rId4"/>
          <a:stretch>
            <a:fillRect/>
          </a:stretch>
        </p:blipFill>
        <p:spPr>
          <a:xfrm>
            <a:off x="720646" y="3520577"/>
            <a:ext cx="9948597" cy="3316199"/>
          </a:xfrm>
          <a:prstGeom prst="rect">
            <a:avLst/>
          </a:prstGeom>
        </p:spPr>
      </p:pic>
      <p:pic>
        <p:nvPicPr>
          <p:cNvPr id="5" name="Picture 4">
            <a:extLst>
              <a:ext uri="{FF2B5EF4-FFF2-40B4-BE49-F238E27FC236}">
                <a16:creationId xmlns:a16="http://schemas.microsoft.com/office/drawing/2014/main" id="{D407FDAC-4E83-3205-6F98-4A39F0A292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0613" y="646747"/>
            <a:ext cx="2873830" cy="2873830"/>
          </a:xfrm>
          <a:prstGeom prst="rect">
            <a:avLst/>
          </a:prstGeom>
        </p:spPr>
      </p:pic>
      <p:sp>
        <p:nvSpPr>
          <p:cNvPr id="6" name="TextBox 5">
            <a:extLst>
              <a:ext uri="{FF2B5EF4-FFF2-40B4-BE49-F238E27FC236}">
                <a16:creationId xmlns:a16="http://schemas.microsoft.com/office/drawing/2014/main" id="{814D095F-FC5A-C4B0-F4C5-667889423C60}"/>
              </a:ext>
            </a:extLst>
          </p:cNvPr>
          <p:cNvSpPr txBox="1"/>
          <p:nvPr/>
        </p:nvSpPr>
        <p:spPr>
          <a:xfrm>
            <a:off x="280098" y="869728"/>
            <a:ext cx="9772153" cy="369332"/>
          </a:xfrm>
          <a:prstGeom prst="rect">
            <a:avLst/>
          </a:prstGeom>
          <a:noFill/>
        </p:spPr>
        <p:txBody>
          <a:bodyPr wrap="square" rtlCol="0">
            <a:spAutoFit/>
          </a:bodyPr>
          <a:lstStyle/>
          <a:p>
            <a:r>
              <a:rPr lang="en-US" b="1" dirty="0">
                <a:solidFill>
                  <a:srgbClr val="0070C0"/>
                </a:solidFill>
              </a:rPr>
              <a:t>Model Problem 2: </a:t>
            </a:r>
            <a:r>
              <a:rPr lang="en-US" dirty="0"/>
              <a:t>3D transient solid mechanics </a:t>
            </a:r>
          </a:p>
        </p:txBody>
      </p:sp>
    </p:spTree>
    <p:extLst>
      <p:ext uri="{BB962C8B-B14F-4D97-AF65-F5344CB8AC3E}">
        <p14:creationId xmlns:p14="http://schemas.microsoft.com/office/powerpoint/2010/main" val="214126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dirty="0"/>
              <a:t>Hamiltonian Operator Inference (H-</a:t>
            </a:r>
            <a:r>
              <a:rPr lang="en-US" dirty="0" err="1"/>
              <a:t>OpInf</a:t>
            </a:r>
            <a:r>
              <a:rPr lang="en-US" dirty="0"/>
              <a:t>)</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33</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E898FA5-F403-4C15-AA2E-2DDD02564D4D}"/>
                  </a:ext>
                </a:extLst>
              </p:cNvPr>
              <p:cNvSpPr txBox="1"/>
              <p:nvPr/>
            </p:nvSpPr>
            <p:spPr>
              <a:xfrm>
                <a:off x="280098" y="1486222"/>
                <a:ext cx="6583667" cy="2445606"/>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dirty="0">
                    <a:ea typeface="Calibri" panose="020F0502020204030204" pitchFamily="34" charset="0"/>
                    <a:cs typeface="Times New Roman" panose="02020603050405020304" pitchFamily="18" charset="0"/>
                  </a:rPr>
                  <a:t>Projection errors are reasonable.</a:t>
                </a:r>
              </a:p>
              <a:p>
                <a:pPr marL="746125" lvl="1" indent="-288925">
                  <a:lnSpc>
                    <a:spcPct val="115000"/>
                  </a:lnSpc>
                  <a:buFont typeface="Wingdings" panose="05000000000000000000" pitchFamily="2" charset="2"/>
                  <a:buChar char="Ø"/>
                  <a:tabLst>
                    <a:tab pos="457200" algn="l"/>
                  </a:tabLst>
                </a:pPr>
                <a:r>
                  <a:rPr lang="en-US" dirty="0">
                    <a:ea typeface="Calibri" panose="020F0502020204030204" pitchFamily="34" charset="0"/>
                    <a:cs typeface="Times New Roman" panose="02020603050405020304" pitchFamily="18" charset="0"/>
                  </a:rPr>
                  <a:t>A good ROM should be possible.</a:t>
                </a:r>
              </a:p>
              <a:p>
                <a:pPr marL="746125" lvl="1" indent="-288925">
                  <a:lnSpc>
                    <a:spcPct val="115000"/>
                  </a:lnSpc>
                  <a:buFont typeface="Arial" panose="020B0604020202020204" pitchFamily="34" charset="0"/>
                  <a:buChar char="•"/>
                  <a:tabLst>
                    <a:tab pos="457200" algn="l"/>
                  </a:tabLst>
                </a:pPr>
                <a:endParaRPr lang="en-US" sz="400" dirty="0">
                  <a:ea typeface="Calibri" panose="020F0502020204030204" pitchFamily="34" charset="0"/>
                  <a:cs typeface="Times New Roman" panose="02020603050405020304" pitchFamily="18" charset="0"/>
                </a:endParaRPr>
              </a:p>
              <a:p>
                <a:pPr marL="288925" indent="-288925">
                  <a:lnSpc>
                    <a:spcPct val="115000"/>
                  </a:lnSpc>
                  <a:spcBef>
                    <a:spcPts val="0"/>
                  </a:spcBef>
                  <a:buFont typeface="Arial" panose="020B0604020202020204" pitchFamily="34" charset="0"/>
                  <a:buChar char="•"/>
                  <a:tabLst>
                    <a:tab pos="457200" algn="l"/>
                  </a:tabLst>
                </a:pPr>
                <a:r>
                  <a:rPr lang="en-US" dirty="0">
                    <a:ea typeface="Calibri" panose="020F0502020204030204" pitchFamily="34" charset="0"/>
                    <a:cs typeface="Times New Roman" panose="02020603050405020304" pitchFamily="18" charset="0"/>
                  </a:rPr>
                  <a:t>Latest thinking uses a </a:t>
                </a:r>
                <a:r>
                  <a:rPr lang="en-US" dirty="0">
                    <a:solidFill>
                      <a:schemeClr val="accent6"/>
                    </a:solidFill>
                    <a:ea typeface="Calibri" panose="020F0502020204030204" pitchFamily="34" charset="0"/>
                    <a:cs typeface="Times New Roman" panose="02020603050405020304" pitchFamily="18" charset="0"/>
                  </a:rPr>
                  <a:t>Petrov-</a:t>
                </a:r>
                <a:r>
                  <a:rPr lang="en-US" dirty="0" err="1">
                    <a:solidFill>
                      <a:schemeClr val="accent6"/>
                    </a:solidFill>
                    <a:ea typeface="Calibri" panose="020F0502020204030204" pitchFamily="34" charset="0"/>
                    <a:cs typeface="Times New Roman" panose="02020603050405020304" pitchFamily="18" charset="0"/>
                  </a:rPr>
                  <a:t>Galerkin</a:t>
                </a:r>
                <a:r>
                  <a:rPr lang="en-US" dirty="0">
                    <a:ea typeface="Calibri" panose="020F0502020204030204" pitchFamily="34" charset="0"/>
                    <a:cs typeface="Times New Roman" panose="02020603050405020304" pitchFamily="18" charset="0"/>
                  </a:rPr>
                  <a:t> (PG) projection:</a:t>
                </a:r>
              </a:p>
              <a:p>
                <a:pPr marL="746125" lvl="1" indent="-288925">
                  <a:lnSpc>
                    <a:spcPct val="115000"/>
                  </a:lnSpc>
                  <a:buFont typeface="Wingdings" panose="05000000000000000000" pitchFamily="2" charset="2"/>
                  <a:buChar char="Ø"/>
                  <a:tabLst>
                    <a:tab pos="457200" algn="l"/>
                  </a:tabLst>
                </a:pPr>
                <a:r>
                  <a:rPr lang="en-US" dirty="0">
                    <a:ea typeface="Calibri" panose="020F0502020204030204" pitchFamily="34" charset="0"/>
                    <a:cs typeface="Times New Roman" panose="02020603050405020304" pitchFamily="18" charset="0"/>
                  </a:rPr>
                  <a:t>Linear elasticity has a </a:t>
                </a:r>
                <a:r>
                  <a:rPr lang="en-US" dirty="0">
                    <a:solidFill>
                      <a:schemeClr val="accent2"/>
                    </a:solidFill>
                    <a:ea typeface="Calibri" panose="020F0502020204030204" pitchFamily="34" charset="0"/>
                    <a:cs typeface="Times New Roman" panose="02020603050405020304" pitchFamily="18" charset="0"/>
                  </a:rPr>
                  <a:t>canonical</a:t>
                </a:r>
                <a:r>
                  <a:rPr lang="en-US" dirty="0">
                    <a:ea typeface="Calibri" panose="020F0502020204030204" pitchFamily="34" charset="0"/>
                    <a:cs typeface="Times New Roman" panose="02020603050405020304" pitchFamily="18" charset="0"/>
                  </a:rPr>
                  <a:t> Hamiltonian form</a:t>
                </a:r>
              </a:p>
              <a:p>
                <a:pPr marL="1203325" lvl="2" indent="-288925">
                  <a:lnSpc>
                    <a:spcPct val="115000"/>
                  </a:lnSpc>
                  <a:buFont typeface="Wingdings" panose="05000000000000000000" pitchFamily="2" charset="2"/>
                  <a:buChar char="v"/>
                  <a:tabLst>
                    <a:tab pos="457200" algn="l"/>
                  </a:tabLst>
                </a:pPr>
                <a:r>
                  <a:rPr lang="en-US" dirty="0">
                    <a:ea typeface="Calibri" panose="020F0502020204030204" pitchFamily="34" charset="0"/>
                    <a:cs typeface="Times New Roman" panose="02020603050405020304" pitchFamily="18" charset="0"/>
                  </a:rPr>
                  <a:t>So,</a:t>
                </a:r>
                <a:r>
                  <a:rPr lang="en-US" b="1" dirty="0">
                    <a:cs typeface="Times New Roman" panose="02020603050405020304" pitchFamily="18" charset="0"/>
                  </a:rPr>
                  <a:t> </a:t>
                </a:r>
                <a14:m>
                  <m:oMath xmlns:m="http://schemas.openxmlformats.org/officeDocument/2006/math">
                    <m:r>
                      <a:rPr lang="en-US" b="1" i="1" smtClean="0">
                        <a:latin typeface="Cambria Math" panose="02040503050406030204" pitchFamily="18" charset="0"/>
                        <a:cs typeface="Times New Roman" panose="02020603050405020304" pitchFamily="18" charset="0"/>
                      </a:rPr>
                      <m:t>𝑱𝑼</m:t>
                    </m:r>
                  </m:oMath>
                </a14:m>
                <a:r>
                  <a:rPr lang="en-US" dirty="0">
                    <a:ea typeface="Calibri" panose="020F0502020204030204" pitchFamily="34" charset="0"/>
                    <a:cs typeface="Times New Roman" panose="02020603050405020304" pitchFamily="18" charset="0"/>
                  </a:rPr>
                  <a:t> is a valid test basis, implying:</a:t>
                </a:r>
                <a:br>
                  <a:rPr lang="en-US" sz="400" dirty="0">
                    <a:ea typeface="Calibri" panose="020F0502020204030204" pitchFamily="34" charset="0"/>
                    <a:cs typeface="Times New Roman" panose="02020603050405020304" pitchFamily="18" charset="0"/>
                  </a:rPr>
                </a:br>
                <a:endParaRPr lang="en-US" sz="400" dirty="0">
                  <a:ea typeface="Calibri" panose="020F0502020204030204" pitchFamily="34" charset="0"/>
                  <a:cs typeface="Times New Roman" panose="02020603050405020304" pitchFamily="18" charset="0"/>
                </a:endParaRPr>
              </a:p>
              <a:p>
                <a:pPr lvl="1">
                  <a:lnSpc>
                    <a:spcPct val="115000"/>
                  </a:lnSpc>
                  <a:tabLst>
                    <a:tab pos="457200" algn="l"/>
                  </a:tabLst>
                </a:pPr>
                <a:r>
                  <a:rPr lang="en-US" b="1" dirty="0">
                    <a:solidFill>
                      <a:schemeClr val="accent6"/>
                    </a:solidFill>
                    <a:ea typeface="Calibri" panose="020F0502020204030204" pitchFamily="34" charset="0"/>
                    <a:cs typeface="Times New Roman" panose="02020603050405020304" pitchFamily="18" charset="0"/>
                  </a:rPr>
                  <a:t>	     </a:t>
                </a:r>
                <a14:m>
                  <m:oMath xmlns:m="http://schemas.openxmlformats.org/officeDocument/2006/math">
                    <m:sSup>
                      <m:sSupPr>
                        <m:ctrlPr>
                          <a:rPr lang="en-US" b="1" i="1" dirty="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ctrlPr>
                      </m:sSupPr>
                      <m:e>
                        <m:acc>
                          <m:accPr>
                            <m:chr m:val="̂"/>
                            <m:ctrlPr>
                              <a:rPr lang="en-US" b="1" i="1"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𝑱</m:t>
                            </m:r>
                          </m:e>
                        </m:acc>
                      </m:e>
                      <m:sup>
                        <m:r>
                          <a:rPr lang="en-US" b="0" i="1" dirty="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𝑇</m:t>
                        </m:r>
                      </m:sup>
                    </m:sSup>
                    <m:acc>
                      <m:accPr>
                        <m:chr m:val="̂"/>
                        <m:ctrlPr>
                          <a:rPr lang="en-US" b="1" i="1" dirty="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ctrlPr>
                      </m:accPr>
                      <m:e>
                        <m:r>
                          <a:rPr lang="en-US" b="1" i="1" dirty="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𝒙</m:t>
                        </m:r>
                      </m:e>
                    </m:acc>
                    <m:r>
                      <a:rPr lang="en-US" b="1" i="1" dirty="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b="1" i="1" dirty="0" smtClean="0">
                            <a:latin typeface="Cambria Math" panose="02040503050406030204" pitchFamily="18" charset="0"/>
                            <a:ea typeface="Calibri" panose="020F0502020204030204" pitchFamily="34" charset="0"/>
                            <a:cs typeface="Times New Roman" panose="02020603050405020304" pitchFamily="18" charset="0"/>
                          </a:rPr>
                        </m:ctrlPr>
                      </m:sSupPr>
                      <m:e>
                        <m:r>
                          <a:rPr lang="en-US" b="1" i="1" dirty="0" smtClean="0">
                            <a:latin typeface="Cambria Math" panose="02040503050406030204" pitchFamily="18" charset="0"/>
                            <a:ea typeface="Calibri" panose="020F0502020204030204" pitchFamily="34" charset="0"/>
                            <a:cs typeface="Times New Roman" panose="02020603050405020304" pitchFamily="18" charset="0"/>
                          </a:rPr>
                          <m:t>𝑼</m:t>
                        </m:r>
                      </m:e>
                      <m:sup>
                        <m:r>
                          <a:rPr lang="en-US" b="0" i="1" dirty="0" smtClean="0">
                            <a:latin typeface="Cambria Math" panose="02040503050406030204" pitchFamily="18" charset="0"/>
                            <a:ea typeface="Calibri" panose="020F0502020204030204" pitchFamily="34" charset="0"/>
                            <a:cs typeface="Times New Roman" panose="02020603050405020304" pitchFamily="18" charset="0"/>
                          </a:rPr>
                          <m:t>𝑇</m:t>
                        </m:r>
                      </m:sup>
                    </m:sSup>
                    <m:sSup>
                      <m:sSupPr>
                        <m:ctrlPr>
                          <a:rPr lang="en-US" b="1" i="1" dirty="0" smtClean="0">
                            <a:latin typeface="Cambria Math" panose="02040503050406030204" pitchFamily="18" charset="0"/>
                            <a:ea typeface="Calibri" panose="020F0502020204030204" pitchFamily="34" charset="0"/>
                            <a:cs typeface="Times New Roman" panose="02020603050405020304" pitchFamily="18" charset="0"/>
                          </a:rPr>
                        </m:ctrlPr>
                      </m:sSupPr>
                      <m:e>
                        <m:r>
                          <a:rPr lang="en-US" b="1" i="1" dirty="0" smtClean="0">
                            <a:latin typeface="Cambria Math" panose="02040503050406030204" pitchFamily="18" charset="0"/>
                            <a:ea typeface="Calibri" panose="020F0502020204030204" pitchFamily="34" charset="0"/>
                            <a:cs typeface="Times New Roman" panose="02020603050405020304" pitchFamily="18" charset="0"/>
                          </a:rPr>
                          <m:t>𝑱</m:t>
                        </m:r>
                      </m:e>
                      <m:sup>
                        <m:r>
                          <a:rPr lang="en-US" b="0" i="1" dirty="0" smtClean="0">
                            <a:latin typeface="Cambria Math" panose="02040503050406030204" pitchFamily="18" charset="0"/>
                            <a:ea typeface="Calibri" panose="020F0502020204030204" pitchFamily="34" charset="0"/>
                            <a:cs typeface="Times New Roman" panose="02020603050405020304" pitchFamily="18" charset="0"/>
                          </a:rPr>
                          <m:t>𝑇</m:t>
                        </m:r>
                      </m:sup>
                    </m:sSup>
                    <m:r>
                      <a:rPr lang="en-US" b="1" i="1" dirty="0" smtClean="0">
                        <a:latin typeface="Cambria Math" panose="02040503050406030204" pitchFamily="18" charset="0"/>
                        <a:ea typeface="Calibri" panose="020F0502020204030204" pitchFamily="34" charset="0"/>
                        <a:cs typeface="Times New Roman" panose="02020603050405020304" pitchFamily="18" charset="0"/>
                      </a:rPr>
                      <m:t>𝑼</m:t>
                    </m:r>
                    <m:acc>
                      <m:accPr>
                        <m:chr m:val="̂"/>
                        <m:ctrlPr>
                          <a:rPr lang="en-US" b="1" i="1" dirty="0" smtClean="0">
                            <a:latin typeface="Cambria Math" panose="02040503050406030204" pitchFamily="18" charset="0"/>
                            <a:ea typeface="Calibri" panose="020F0502020204030204" pitchFamily="34" charset="0"/>
                            <a:cs typeface="Times New Roman" panose="02020603050405020304" pitchFamily="18" charset="0"/>
                          </a:rPr>
                        </m:ctrlPr>
                      </m:accPr>
                      <m:e>
                        <m:r>
                          <a:rPr lang="en-US" b="1" i="1" dirty="0" smtClean="0">
                            <a:latin typeface="Cambria Math" panose="02040503050406030204" pitchFamily="18" charset="0"/>
                            <a:ea typeface="Calibri" panose="020F0502020204030204" pitchFamily="34" charset="0"/>
                            <a:cs typeface="Times New Roman" panose="02020603050405020304" pitchFamily="18" charset="0"/>
                          </a:rPr>
                          <m:t>𝒙</m:t>
                        </m:r>
                      </m:e>
                    </m:acc>
                    <m:r>
                      <a:rPr lang="en-US" b="1" i="1" dirty="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b="1" i="1" dirty="0" smtClean="0">
                            <a:latin typeface="Cambria Math" panose="02040503050406030204" pitchFamily="18" charset="0"/>
                            <a:ea typeface="Calibri" panose="020F0502020204030204" pitchFamily="34" charset="0"/>
                            <a:cs typeface="Times New Roman" panose="02020603050405020304" pitchFamily="18" charset="0"/>
                          </a:rPr>
                        </m:ctrlPr>
                      </m:sSupPr>
                      <m:e>
                        <m:r>
                          <a:rPr lang="en-US" b="1" i="1" dirty="0" smtClean="0">
                            <a:latin typeface="Cambria Math" panose="02040503050406030204" pitchFamily="18" charset="0"/>
                            <a:ea typeface="Calibri" panose="020F0502020204030204" pitchFamily="34" charset="0"/>
                            <a:cs typeface="Times New Roman" panose="02020603050405020304" pitchFamily="18" charset="0"/>
                          </a:rPr>
                          <m:t>𝑼</m:t>
                        </m:r>
                      </m:e>
                      <m:sup>
                        <m:r>
                          <a:rPr lang="en-US" b="1" i="1" dirty="0" smtClean="0">
                            <a:latin typeface="Cambria Math" panose="02040503050406030204" pitchFamily="18" charset="0"/>
                            <a:ea typeface="Calibri" panose="020F0502020204030204" pitchFamily="34" charset="0"/>
                            <a:cs typeface="Times New Roman" panose="02020603050405020304" pitchFamily="18" charset="0"/>
                          </a:rPr>
                          <m:t>𝑻</m:t>
                        </m:r>
                      </m:sup>
                    </m:sSup>
                    <m:sSup>
                      <m:sSupPr>
                        <m:ctrlPr>
                          <a:rPr lang="en-US" b="1" i="1" dirty="0" smtClean="0">
                            <a:solidFill>
                              <a:schemeClr val="accent2"/>
                            </a:solidFill>
                            <a:latin typeface="Cambria Math" panose="02040503050406030204" pitchFamily="18" charset="0"/>
                            <a:ea typeface="Calibri" panose="020F0502020204030204" pitchFamily="34" charset="0"/>
                            <a:cs typeface="Times New Roman" panose="02020603050405020304" pitchFamily="18" charset="0"/>
                          </a:rPr>
                        </m:ctrlPr>
                      </m:sSupPr>
                      <m:e>
                        <m:r>
                          <a:rPr lang="en-US" b="1" i="1" dirty="0" smtClean="0">
                            <a:solidFill>
                              <a:schemeClr val="accent2"/>
                            </a:solidFill>
                            <a:latin typeface="Cambria Math" panose="02040503050406030204" pitchFamily="18" charset="0"/>
                            <a:ea typeface="Calibri" panose="020F0502020204030204" pitchFamily="34" charset="0"/>
                            <a:cs typeface="Times New Roman" panose="02020603050405020304" pitchFamily="18" charset="0"/>
                          </a:rPr>
                          <m:t>𝑱</m:t>
                        </m:r>
                      </m:e>
                      <m:sup>
                        <m:r>
                          <a:rPr lang="en-US" b="1" i="1" dirty="0" smtClean="0">
                            <a:solidFill>
                              <a:schemeClr val="accent2"/>
                            </a:solidFill>
                            <a:latin typeface="Cambria Math" panose="02040503050406030204" pitchFamily="18" charset="0"/>
                            <a:ea typeface="Calibri" panose="020F0502020204030204" pitchFamily="34" charset="0"/>
                            <a:cs typeface="Times New Roman" panose="02020603050405020304" pitchFamily="18" charset="0"/>
                          </a:rPr>
                          <m:t>𝑻</m:t>
                        </m:r>
                      </m:sup>
                    </m:sSup>
                    <m:r>
                      <a:rPr lang="en-US" b="1" i="1" dirty="0" smtClean="0">
                        <a:solidFill>
                          <a:schemeClr val="accent2"/>
                        </a:solidFill>
                        <a:latin typeface="Cambria Math" panose="02040503050406030204" pitchFamily="18" charset="0"/>
                        <a:ea typeface="Calibri" panose="020F0502020204030204" pitchFamily="34" charset="0"/>
                        <a:cs typeface="Times New Roman" panose="02020603050405020304" pitchFamily="18" charset="0"/>
                      </a:rPr>
                      <m:t>𝑱</m:t>
                    </m:r>
                    <m:r>
                      <m:rPr>
                        <m:sty m:val="p"/>
                      </m:rPr>
                      <a:rPr lang="en-US" b="0" i="0" dirty="0" smtClean="0">
                        <a:latin typeface="Cambria Math" panose="02040503050406030204" pitchFamily="18" charset="0"/>
                        <a:ea typeface="Calibri" panose="020F0502020204030204" pitchFamily="34" charset="0"/>
                        <a:cs typeface="Times New Roman" panose="02020603050405020304" pitchFamily="18" charset="0"/>
                      </a:rPr>
                      <m:t>∇</m:t>
                    </m:r>
                    <m:r>
                      <a:rPr lang="en-US" b="0" i="1" dirty="0" smtClean="0">
                        <a:latin typeface="Cambria Math" panose="02040503050406030204" pitchFamily="18" charset="0"/>
                        <a:ea typeface="Calibri" panose="020F0502020204030204" pitchFamily="34" charset="0"/>
                        <a:cs typeface="Times New Roman" panose="02020603050405020304" pitchFamily="18" charset="0"/>
                      </a:rPr>
                      <m:t>𝐻</m:t>
                    </m:r>
                    <m:d>
                      <m:dPr>
                        <m:ctrlPr>
                          <a:rPr lang="en-US" b="0" i="1" dirty="0" smtClean="0">
                            <a:latin typeface="Cambria Math" panose="02040503050406030204" pitchFamily="18" charset="0"/>
                            <a:ea typeface="Calibri" panose="020F0502020204030204" pitchFamily="34" charset="0"/>
                            <a:cs typeface="Times New Roman" panose="02020603050405020304" pitchFamily="18" charset="0"/>
                          </a:rPr>
                        </m:ctrlPr>
                      </m:dPr>
                      <m:e>
                        <m:r>
                          <a:rPr lang="en-US" b="1" i="1" dirty="0" smtClean="0">
                            <a:latin typeface="Cambria Math" panose="02040503050406030204" pitchFamily="18" charset="0"/>
                            <a:ea typeface="Calibri" panose="020F0502020204030204" pitchFamily="34" charset="0"/>
                            <a:cs typeface="Times New Roman" panose="02020603050405020304" pitchFamily="18" charset="0"/>
                          </a:rPr>
                          <m:t>𝑼</m:t>
                        </m:r>
                        <m:acc>
                          <m:accPr>
                            <m:chr m:val="̂"/>
                            <m:ctrlPr>
                              <a:rPr lang="en-US" b="1" i="1" dirty="0" smtClean="0">
                                <a:latin typeface="Cambria Math" panose="02040503050406030204" pitchFamily="18" charset="0"/>
                                <a:ea typeface="Calibri" panose="020F0502020204030204" pitchFamily="34" charset="0"/>
                                <a:cs typeface="Times New Roman" panose="02020603050405020304" pitchFamily="18" charset="0"/>
                              </a:rPr>
                            </m:ctrlPr>
                          </m:accPr>
                          <m:e>
                            <m:r>
                              <a:rPr lang="en-US" b="1" i="1" dirty="0" smtClean="0">
                                <a:latin typeface="Cambria Math" panose="02040503050406030204" pitchFamily="18" charset="0"/>
                                <a:ea typeface="Calibri" panose="020F0502020204030204" pitchFamily="34" charset="0"/>
                                <a:cs typeface="Times New Roman" panose="02020603050405020304" pitchFamily="18" charset="0"/>
                              </a:rPr>
                              <m:t>𝒙</m:t>
                            </m:r>
                          </m:e>
                        </m:acc>
                      </m:e>
                    </m:d>
                    <m:r>
                      <a:rPr lang="en-US" b="1" i="1" dirty="0"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en-US" b="0" i="0" dirty="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b="0" i="1" dirty="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ctrlPr>
                      </m:accPr>
                      <m:e>
                        <m:r>
                          <a:rPr lang="en-US" b="0" i="1" dirty="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𝐻</m:t>
                        </m:r>
                      </m:e>
                    </m:acc>
                    <m:r>
                      <a:rPr lang="en-US" b="0" i="1" dirty="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b="1" i="1" dirty="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ctrlPr>
                      </m:accPr>
                      <m:e>
                        <m:r>
                          <a:rPr lang="en-US" b="1" i="1" dirty="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𝒙</m:t>
                        </m:r>
                      </m:e>
                    </m:acc>
                    <m:r>
                      <a:rPr lang="en-US" b="0" i="1" dirty="0" smtClean="0">
                        <a:solidFill>
                          <a:schemeClr val="accent6"/>
                        </a:solidFill>
                        <a:latin typeface="Cambria Math" panose="02040503050406030204" pitchFamily="18" charset="0"/>
                        <a:ea typeface="Calibri" panose="020F0502020204030204" pitchFamily="34" charset="0"/>
                        <a:cs typeface="Times New Roman" panose="02020603050405020304" pitchFamily="18" charset="0"/>
                      </a:rPr>
                      <m:t>)</m:t>
                    </m:r>
                  </m:oMath>
                </a14:m>
                <a:br>
                  <a:rPr lang="en-US" b="1" dirty="0">
                    <a:solidFill>
                      <a:schemeClr val="accent6"/>
                    </a:solidFill>
                    <a:ea typeface="Calibri" panose="020F0502020204030204" pitchFamily="34" charset="0"/>
                    <a:cs typeface="Times New Roman" panose="02020603050405020304" pitchFamily="18" charset="0"/>
                  </a:rPr>
                </a:br>
                <a:endParaRPr lang="en-US" b="1" dirty="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9E898FA5-F403-4C15-AA2E-2DDD02564D4D}"/>
                  </a:ext>
                </a:extLst>
              </p:cNvPr>
              <p:cNvSpPr txBox="1">
                <a:spLocks noRot="1" noChangeAspect="1" noMove="1" noResize="1" noEditPoints="1" noAdjustHandles="1" noChangeArrowheads="1" noChangeShapeType="1" noTextEdit="1"/>
              </p:cNvSpPr>
              <p:nvPr/>
            </p:nvSpPr>
            <p:spPr>
              <a:xfrm>
                <a:off x="280098" y="1486222"/>
                <a:ext cx="6583667" cy="2445606"/>
              </a:xfrm>
              <a:prstGeom prst="rect">
                <a:avLst/>
              </a:prstGeom>
              <a:blipFill>
                <a:blip r:embed="rId4"/>
                <a:stretch>
                  <a:fillRect l="-57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CBA239A5-9D12-3C02-2583-46D939BAB25C}"/>
              </a:ext>
            </a:extLst>
          </p:cNvPr>
          <p:cNvPicPr>
            <a:picLocks noChangeAspect="1"/>
          </p:cNvPicPr>
          <p:nvPr/>
        </p:nvPicPr>
        <p:blipFill rotWithShape="1">
          <a:blip r:embed="rId5"/>
          <a:srcRect l="48993" t="3358" r="868" b="3405"/>
          <a:stretch/>
        </p:blipFill>
        <p:spPr>
          <a:xfrm>
            <a:off x="7368849" y="878892"/>
            <a:ext cx="3775796" cy="2340429"/>
          </a:xfrm>
          <a:prstGeom prst="rect">
            <a:avLst/>
          </a:prstGeom>
        </p:spPr>
      </p:pic>
      <p:pic>
        <p:nvPicPr>
          <p:cNvPr id="10" name="Picture 9">
            <a:extLst>
              <a:ext uri="{FF2B5EF4-FFF2-40B4-BE49-F238E27FC236}">
                <a16:creationId xmlns:a16="http://schemas.microsoft.com/office/drawing/2014/main" id="{9901E2D6-F3AF-7595-AA3F-61F28B72617E}"/>
              </a:ext>
            </a:extLst>
          </p:cNvPr>
          <p:cNvPicPr>
            <a:picLocks noChangeAspect="1"/>
          </p:cNvPicPr>
          <p:nvPr/>
        </p:nvPicPr>
        <p:blipFill rotWithShape="1">
          <a:blip r:embed="rId6"/>
          <a:srcRect l="1797" t="2300" r="2183" b="2806"/>
          <a:stretch/>
        </p:blipFill>
        <p:spPr>
          <a:xfrm>
            <a:off x="7609114" y="3287486"/>
            <a:ext cx="3535531" cy="349404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F288FF9-830C-3EEA-0C57-962FE06765C9}"/>
                  </a:ext>
                </a:extLst>
              </p:cNvPr>
              <p:cNvSpPr txBox="1"/>
              <p:nvPr/>
            </p:nvSpPr>
            <p:spPr>
              <a:xfrm>
                <a:off x="280098" y="3736554"/>
                <a:ext cx="6888469" cy="2489912"/>
              </a:xfrm>
              <a:prstGeom prst="rect">
                <a:avLst/>
              </a:prstGeom>
              <a:noFill/>
            </p:spPr>
            <p:txBody>
              <a:bodyPr wrap="square" rtlCol="0">
                <a:spAutoFit/>
              </a:bodyPr>
              <a:lstStyle/>
              <a:p>
                <a:pPr marL="288925" indent="-288925">
                  <a:lnSpc>
                    <a:spcPct val="115000"/>
                  </a:lnSpc>
                  <a:spcBef>
                    <a:spcPts val="0"/>
                  </a:spcBef>
                  <a:buFont typeface="Arial" panose="020B0604020202020204" pitchFamily="34" charset="0"/>
                  <a:buChar char="•"/>
                  <a:tabLst>
                    <a:tab pos="457200" algn="l"/>
                  </a:tabLst>
                </a:pPr>
                <a:r>
                  <a:rPr lang="en-US" dirty="0">
                    <a:ea typeface="Calibri" panose="020F0502020204030204" pitchFamily="34" charset="0"/>
                    <a:cs typeface="Times New Roman" panose="02020603050405020304" pitchFamily="18" charset="0"/>
                  </a:rPr>
                  <a:t>Provably Hamiltonian: </a:t>
                </a:r>
                <a:r>
                  <a:rPr lang="en-US" dirty="0">
                    <a:solidFill>
                      <a:schemeClr val="accent6"/>
                    </a:solidFill>
                    <a:ea typeface="Calibri" panose="020F0502020204030204" pitchFamily="34" charset="0"/>
                    <a:cs typeface="Times New Roman" panose="02020603050405020304" pitchFamily="18" charset="0"/>
                  </a:rPr>
                  <a:t>energy/</a:t>
                </a:r>
                <a:r>
                  <a:rPr lang="en-US" dirty="0" err="1">
                    <a:solidFill>
                      <a:schemeClr val="accent6"/>
                    </a:solidFill>
                    <a:ea typeface="Calibri" panose="020F0502020204030204" pitchFamily="34" charset="0"/>
                    <a:cs typeface="Times New Roman" panose="02020603050405020304" pitchFamily="18" charset="0"/>
                  </a:rPr>
                  <a:t>symplecticity</a:t>
                </a:r>
                <a:r>
                  <a:rPr lang="en-US" dirty="0">
                    <a:solidFill>
                      <a:schemeClr val="accent6"/>
                    </a:solidFill>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are conserved.</a:t>
                </a:r>
              </a:p>
              <a:p>
                <a:pPr marL="288925" indent="-288925">
                  <a:lnSpc>
                    <a:spcPct val="115000"/>
                  </a:lnSpc>
                  <a:spcBef>
                    <a:spcPts val="0"/>
                  </a:spcBef>
                  <a:buFont typeface="Arial" panose="020B0604020202020204" pitchFamily="34" charset="0"/>
                  <a:buChar char="•"/>
                  <a:tabLst>
                    <a:tab pos="457200" algn="l"/>
                  </a:tabLst>
                </a:pPr>
                <a:r>
                  <a:rPr lang="en-US" dirty="0">
                    <a:ea typeface="Calibri" panose="020F0502020204030204" pitchFamily="34" charset="0"/>
                    <a:cs typeface="Times New Roman" panose="02020603050405020304" pitchFamily="18" charset="0"/>
                  </a:rPr>
                  <a:t>Removes the need for an extra column-space projection </a:t>
                </a:r>
                <a14:m>
                  <m:oMath xmlns:m="http://schemas.openxmlformats.org/officeDocument/2006/math">
                    <m:r>
                      <a:rPr lang="en-US" b="1" i="1">
                        <a:latin typeface="Cambria Math" panose="02040503050406030204" pitchFamily="18" charset="0"/>
                        <a:cs typeface="Times New Roman" panose="02020603050405020304" pitchFamily="18" charset="0"/>
                      </a:rPr>
                      <m:t>𝑼</m:t>
                    </m:r>
                    <m:sSup>
                      <m:sSupPr>
                        <m:ctrlPr>
                          <a:rPr lang="en-US" b="0" i="1" smtClean="0">
                            <a:latin typeface="Cambria Math" panose="02040503050406030204" pitchFamily="18" charset="0"/>
                            <a:cs typeface="Times New Roman" panose="02020603050405020304" pitchFamily="18" charset="0"/>
                          </a:rPr>
                        </m:ctrlPr>
                      </m:sSupPr>
                      <m:e>
                        <m:r>
                          <a:rPr lang="en-US" b="1" i="1">
                            <a:latin typeface="Cambria Math" panose="02040503050406030204" pitchFamily="18" charset="0"/>
                            <a:cs typeface="Times New Roman" panose="02020603050405020304" pitchFamily="18" charset="0"/>
                          </a:rPr>
                          <m:t>𝑼</m:t>
                        </m:r>
                      </m:e>
                      <m:sup>
                        <m:r>
                          <m:rPr>
                            <m:sty m:val="p"/>
                          </m:rPr>
                          <a:rPr lang="en-US" b="0" i="0" smtClean="0">
                            <a:latin typeface="Cambria Math" panose="02040503050406030204" pitchFamily="18" charset="0"/>
                            <a:cs typeface="Times New Roman" panose="02020603050405020304" pitchFamily="18" charset="0"/>
                          </a:rPr>
                          <m:t>T</m:t>
                        </m:r>
                      </m:sup>
                    </m:sSup>
                  </m:oMath>
                </a14:m>
                <a:r>
                  <a:rPr lang="en-US" dirty="0">
                    <a:ea typeface="Calibri" panose="020F0502020204030204" pitchFamily="34" charset="0"/>
                    <a:cs typeface="Times New Roman" panose="02020603050405020304" pitchFamily="18" charset="0"/>
                  </a:rPr>
                  <a:t>. </a:t>
                </a:r>
              </a:p>
              <a:p>
                <a:pPr marL="746125" lvl="1" indent="-288925">
                  <a:lnSpc>
                    <a:spcPct val="115000"/>
                  </a:lnSpc>
                  <a:buFont typeface="Wingdings" panose="05000000000000000000" pitchFamily="2" charset="2"/>
                  <a:buChar char="Ø"/>
                  <a:tabLst>
                    <a:tab pos="457200" algn="l"/>
                  </a:tabLst>
                </a:pPr>
                <a:r>
                  <a:rPr lang="en-US" dirty="0">
                    <a:ea typeface="Calibri" panose="020F0502020204030204" pitchFamily="34" charset="0"/>
                    <a:cs typeface="Times New Roman" panose="02020603050405020304" pitchFamily="18" charset="0"/>
                  </a:rPr>
                  <a:t>Improved </a:t>
                </a:r>
                <a:r>
                  <a:rPr lang="en-US" dirty="0">
                    <a:solidFill>
                      <a:schemeClr val="accent6"/>
                    </a:solidFill>
                    <a:ea typeface="Calibri" panose="020F0502020204030204" pitchFamily="34" charset="0"/>
                    <a:cs typeface="Times New Roman" panose="02020603050405020304" pitchFamily="18" charset="0"/>
                  </a:rPr>
                  <a:t>accuracy</a:t>
                </a:r>
                <a:r>
                  <a:rPr lang="en-US" dirty="0">
                    <a:ea typeface="Calibri" panose="020F0502020204030204" pitchFamily="34" charset="0"/>
                    <a:cs typeface="Times New Roman" panose="02020603050405020304" pitchFamily="18" charset="0"/>
                  </a:rPr>
                  <a:t> without harming </a:t>
                </a:r>
                <a:r>
                  <a:rPr lang="en-US" dirty="0">
                    <a:solidFill>
                      <a:schemeClr val="accent6"/>
                    </a:solidFill>
                    <a:ea typeface="Calibri" panose="020F0502020204030204" pitchFamily="34" charset="0"/>
                    <a:cs typeface="Times New Roman" panose="02020603050405020304" pitchFamily="18" charset="0"/>
                  </a:rPr>
                  <a:t>generalizability.</a:t>
                </a:r>
                <a:endParaRPr lang="en-US" b="1" dirty="0">
                  <a:solidFill>
                    <a:schemeClr val="accent6"/>
                  </a:solidFill>
                  <a:ea typeface="Calibri" panose="020F0502020204030204" pitchFamily="34" charset="0"/>
                  <a:cs typeface="Times New Roman" panose="02020603050405020304" pitchFamily="18" charset="0"/>
                </a:endParaRPr>
              </a:p>
              <a:p>
                <a:pPr marL="746125" lvl="1" indent="-288925">
                  <a:lnSpc>
                    <a:spcPct val="115000"/>
                  </a:lnSpc>
                  <a:buFont typeface="Arial" panose="020B0604020202020204" pitchFamily="34" charset="0"/>
                  <a:buChar char="•"/>
                  <a:tabLst>
                    <a:tab pos="457200" algn="l"/>
                  </a:tabLst>
                </a:pPr>
                <a:endParaRPr lang="en-US" sz="800" b="1" dirty="0">
                  <a:solidFill>
                    <a:schemeClr val="accent6"/>
                  </a:solidFill>
                  <a:ea typeface="Calibri" panose="020F0502020204030204" pitchFamily="34" charset="0"/>
                  <a:cs typeface="Times New Roman" panose="02020603050405020304" pitchFamily="18" charset="0"/>
                </a:endParaRPr>
              </a:p>
              <a:p>
                <a:pPr marL="288925" indent="-288925">
                  <a:lnSpc>
                    <a:spcPct val="115000"/>
                  </a:lnSpc>
                  <a:buFont typeface="Arial" panose="020B0604020202020204" pitchFamily="34" charset="0"/>
                  <a:buChar char="•"/>
                  <a:tabLst>
                    <a:tab pos="457200" algn="l"/>
                  </a:tabLst>
                </a:pPr>
                <a:r>
                  <a:rPr lang="en-US" dirty="0">
                    <a:ea typeface="Calibri" panose="020F0502020204030204" pitchFamily="34" charset="0"/>
                    <a:cs typeface="Times New Roman" panose="02020603050405020304" pitchFamily="18" charset="0"/>
                  </a:rPr>
                  <a:t>Can show that </a:t>
                </a:r>
                <a:r>
                  <a:rPr lang="en-US" dirty="0">
                    <a:solidFill>
                      <a:schemeClr val="accent4"/>
                    </a:solidFill>
                    <a:ea typeface="Calibri" panose="020F0502020204030204" pitchFamily="34" charset="0"/>
                    <a:cs typeface="Times New Roman" panose="02020603050405020304" pitchFamily="18" charset="0"/>
                  </a:rPr>
                  <a:t>error</a:t>
                </a:r>
                <a:r>
                  <a:rPr lang="en-US" dirty="0">
                    <a:ea typeface="Calibri" panose="020F0502020204030204" pitchFamily="34" charset="0"/>
                    <a:cs typeface="Times New Roman" panose="02020603050405020304" pitchFamily="18" charset="0"/>
                  </a:rPr>
                  <a:t> (in reproductive case) is balanced between:</a:t>
                </a:r>
              </a:p>
              <a:p>
                <a:pPr marL="746125" lvl="1" indent="-288925">
                  <a:lnSpc>
                    <a:spcPct val="115000"/>
                  </a:lnSpc>
                  <a:buFont typeface="Wingdings" panose="05000000000000000000" pitchFamily="2" charset="2"/>
                  <a:buChar char="Ø"/>
                  <a:tabLst>
                    <a:tab pos="457200" algn="l"/>
                  </a:tabLst>
                </a:pPr>
                <a:r>
                  <a:rPr lang="en-US" dirty="0">
                    <a:ea typeface="Calibri" panose="020F0502020204030204" pitchFamily="34" charset="0"/>
                    <a:cs typeface="Times New Roman" panose="02020603050405020304" pitchFamily="18" charset="0"/>
                  </a:rPr>
                  <a:t>POD projection error </a:t>
                </a:r>
                <a14:m>
                  <m:oMath xmlns:m="http://schemas.openxmlformats.org/officeDocument/2006/math">
                    <m:r>
                      <a:rPr lang="en-US" b="0" i="0" smtClean="0">
                        <a:latin typeface="Cambria Math" panose="02040503050406030204" pitchFamily="18" charset="0"/>
                        <a:cs typeface="Times New Roman" panose="02020603050405020304" pitchFamily="18" charset="0"/>
                      </a:rPr>
                      <m:t> |</m:t>
                    </m:r>
                    <m:d>
                      <m:dPr>
                        <m:ctrlPr>
                          <a:rPr lang="en-US" b="1" i="1" smtClean="0">
                            <a:latin typeface="Cambria Math" panose="02040503050406030204" pitchFamily="18" charset="0"/>
                            <a:cs typeface="Times New Roman" panose="02020603050405020304" pitchFamily="18" charset="0"/>
                          </a:rPr>
                        </m:ctrlPr>
                      </m:dPr>
                      <m:e>
                        <m:r>
                          <a:rPr lang="en-US" b="1" i="0" smtClean="0">
                            <a:latin typeface="Cambria Math" panose="02040503050406030204" pitchFamily="18" charset="0"/>
                            <a:cs typeface="Times New Roman" panose="02020603050405020304" pitchFamily="18" charset="0"/>
                          </a:rPr>
                          <m:t>𝐈</m:t>
                        </m:r>
                        <m:r>
                          <a:rPr lang="en-US" b="0" i="0" smtClean="0">
                            <a:latin typeface="Cambria Math" panose="02040503050406030204" pitchFamily="18" charset="0"/>
                            <a:cs typeface="Times New Roman" panose="02020603050405020304" pitchFamily="18" charset="0"/>
                          </a:rPr>
                          <m:t>−</m:t>
                        </m:r>
                        <m:r>
                          <a:rPr lang="en-US" b="1" i="1" smtClean="0">
                            <a:latin typeface="Cambria Math" panose="02040503050406030204" pitchFamily="18" charset="0"/>
                            <a:cs typeface="Times New Roman" panose="02020603050405020304" pitchFamily="18" charset="0"/>
                          </a:rPr>
                          <m:t>𝑼</m:t>
                        </m:r>
                        <m:sSup>
                          <m:sSupPr>
                            <m:ctrlPr>
                              <a:rPr lang="en-US" b="1" i="1" smtClean="0">
                                <a:latin typeface="Cambria Math" panose="02040503050406030204" pitchFamily="18" charset="0"/>
                                <a:cs typeface="Times New Roman" panose="02020603050405020304" pitchFamily="18" charset="0"/>
                              </a:rPr>
                            </m:ctrlPr>
                          </m:sSupPr>
                          <m:e>
                            <m:r>
                              <a:rPr lang="en-US" b="1" i="1" smtClean="0">
                                <a:latin typeface="Cambria Math" panose="02040503050406030204" pitchFamily="18" charset="0"/>
                                <a:cs typeface="Times New Roman" panose="02020603050405020304" pitchFamily="18" charset="0"/>
                              </a:rPr>
                              <m:t>𝑼</m:t>
                            </m:r>
                          </m:e>
                          <m:sup>
                            <m:r>
                              <a:rPr lang="en-US" b="0" i="1" smtClean="0">
                                <a:latin typeface="Cambria Math" panose="02040503050406030204" pitchFamily="18" charset="0"/>
                                <a:cs typeface="Times New Roman" panose="02020603050405020304" pitchFamily="18" charset="0"/>
                              </a:rPr>
                              <m:t>𝑇</m:t>
                            </m:r>
                          </m:sup>
                        </m:sSup>
                      </m:e>
                    </m:d>
                    <m:r>
                      <a:rPr lang="en-US" b="1" i="1" smtClean="0">
                        <a:latin typeface="Cambria Math" panose="02040503050406030204" pitchFamily="18" charset="0"/>
                        <a:cs typeface="Times New Roman" panose="02020603050405020304" pitchFamily="18" charset="0"/>
                      </a:rPr>
                      <m:t>𝒙</m:t>
                    </m:r>
                    <m:r>
                      <a:rPr lang="en-US" b="1" i="1" smtClean="0">
                        <a:latin typeface="Cambria Math" panose="02040503050406030204" pitchFamily="18" charset="0"/>
                        <a:cs typeface="Times New Roman" panose="02020603050405020304" pitchFamily="18" charset="0"/>
                      </a:rPr>
                      <m:t>|</m:t>
                    </m:r>
                  </m:oMath>
                </a14:m>
                <a:endParaRPr lang="en-US" dirty="0">
                  <a:ea typeface="Calibri" panose="020F0502020204030204" pitchFamily="34" charset="0"/>
                  <a:cs typeface="Times New Roman" panose="02020603050405020304" pitchFamily="18" charset="0"/>
                </a:endParaRPr>
              </a:p>
              <a:p>
                <a:pPr marL="746125" lvl="1" indent="-288925">
                  <a:lnSpc>
                    <a:spcPct val="115000"/>
                  </a:lnSpc>
                  <a:buFont typeface="Wingdings" panose="05000000000000000000" pitchFamily="2" charset="2"/>
                  <a:buChar char="Ø"/>
                  <a:tabLst>
                    <a:tab pos="457200" algn="l"/>
                  </a:tabLst>
                </a:pPr>
                <a:r>
                  <a:rPr lang="en-US" dirty="0">
                    <a:ea typeface="Calibri" panose="020F0502020204030204" pitchFamily="34" charset="0"/>
                    <a:cs typeface="Times New Roman" panose="02020603050405020304" pitchFamily="18" charset="0"/>
                  </a:rPr>
                  <a:t>Max eigenvalue of  </a:t>
                </a:r>
                <a14:m>
                  <m:oMath xmlns:m="http://schemas.openxmlformats.org/officeDocument/2006/math">
                    <m:sSup>
                      <m:sSupPr>
                        <m:ctrlPr>
                          <a:rPr lang="en-US" b="1" i="1" dirty="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acc>
                          <m:accPr>
                            <m:chr m:val="̂"/>
                            <m:ctrlPr>
                              <a:rPr lang="en-US"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𝑱</m:t>
                            </m:r>
                          </m:e>
                        </m:acc>
                      </m:e>
                      <m:sup>
                        <m:r>
                          <a:rPr lang="en-US" b="0" i="1" dirty="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𝑇</m:t>
                        </m:r>
                      </m:sup>
                    </m:sSup>
                    <m:acc>
                      <m:accPr>
                        <m:chr m:val="̂"/>
                        <m:ctrlPr>
                          <a:rPr lang="en-US" b="1" i="1" dirty="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accPr>
                      <m:e>
                        <m:r>
                          <a:rPr lang="en-US" b="1" i="1" dirty="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𝑱</m:t>
                        </m:r>
                      </m:e>
                    </m:acc>
                    <m:r>
                      <a:rPr lang="en-US" b="1" i="1" dirty="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b="1" i="1" dirty="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𝑰</m:t>
                    </m:r>
                  </m:oMath>
                </a14:m>
                <a:endParaRPr lang="en-US" dirty="0">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AF288FF9-830C-3EEA-0C57-962FE06765C9}"/>
                  </a:ext>
                </a:extLst>
              </p:cNvPr>
              <p:cNvSpPr txBox="1">
                <a:spLocks noRot="1" noChangeAspect="1" noMove="1" noResize="1" noEditPoints="1" noAdjustHandles="1" noChangeArrowheads="1" noChangeShapeType="1" noTextEdit="1"/>
              </p:cNvSpPr>
              <p:nvPr/>
            </p:nvSpPr>
            <p:spPr>
              <a:xfrm>
                <a:off x="280098" y="3736554"/>
                <a:ext cx="6888469" cy="2489912"/>
              </a:xfrm>
              <a:prstGeom prst="rect">
                <a:avLst/>
              </a:prstGeom>
              <a:blipFill>
                <a:blip r:embed="rId7"/>
                <a:stretch>
                  <a:fillRect l="-619" t="-980" r="-796" b="-294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33D8AEA-78BD-4F15-A135-666315AABCF2}"/>
              </a:ext>
            </a:extLst>
          </p:cNvPr>
          <p:cNvSpPr txBox="1"/>
          <p:nvPr/>
        </p:nvSpPr>
        <p:spPr>
          <a:xfrm>
            <a:off x="274649" y="1023692"/>
            <a:ext cx="9772153" cy="369332"/>
          </a:xfrm>
          <a:prstGeom prst="rect">
            <a:avLst/>
          </a:prstGeom>
          <a:noFill/>
        </p:spPr>
        <p:txBody>
          <a:bodyPr wrap="square" rtlCol="0">
            <a:spAutoFit/>
          </a:bodyPr>
          <a:lstStyle/>
          <a:p>
            <a:r>
              <a:rPr lang="en-US" b="1" dirty="0">
                <a:solidFill>
                  <a:srgbClr val="0070C0"/>
                </a:solidFill>
              </a:rPr>
              <a:t>Model Problem 2: </a:t>
            </a:r>
            <a:r>
              <a:rPr lang="en-US" dirty="0"/>
              <a:t>3D transient solid mechanics </a:t>
            </a:r>
          </a:p>
        </p:txBody>
      </p:sp>
    </p:spTree>
    <p:extLst>
      <p:ext uri="{BB962C8B-B14F-4D97-AF65-F5344CB8AC3E}">
        <p14:creationId xmlns:p14="http://schemas.microsoft.com/office/powerpoint/2010/main" val="6264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ABFF-DA26-4306-A43F-9DEEA3E3DF96}"/>
              </a:ext>
            </a:extLst>
          </p:cNvPr>
          <p:cNvSpPr>
            <a:spLocks noGrp="1"/>
          </p:cNvSpPr>
          <p:nvPr>
            <p:ph type="title"/>
          </p:nvPr>
        </p:nvSpPr>
        <p:spPr/>
        <p:txBody>
          <a:bodyPr/>
          <a:lstStyle/>
          <a:p>
            <a:r>
              <a:rPr lang="en-US" dirty="0"/>
              <a:t>Hamiltonian Operator Inference (H-</a:t>
            </a:r>
            <a:r>
              <a:rPr lang="en-US" dirty="0" err="1"/>
              <a:t>OpInf</a:t>
            </a:r>
            <a:r>
              <a:rPr lang="en-US" dirty="0"/>
              <a:t>)</a:t>
            </a:r>
          </a:p>
        </p:txBody>
      </p:sp>
      <p:sp>
        <p:nvSpPr>
          <p:cNvPr id="3" name="Slide Number Placeholder 2">
            <a:extLst>
              <a:ext uri="{FF2B5EF4-FFF2-40B4-BE49-F238E27FC236}">
                <a16:creationId xmlns:a16="http://schemas.microsoft.com/office/drawing/2014/main" id="{16BBE80D-01C4-45B1-87D3-8055EA53CCED}"/>
              </a:ext>
            </a:extLst>
          </p:cNvPr>
          <p:cNvSpPr>
            <a:spLocks noGrp="1"/>
          </p:cNvSpPr>
          <p:nvPr>
            <p:ph type="sldNum" sz="quarter" idx="4"/>
          </p:nvPr>
        </p:nvSpPr>
        <p:spPr/>
        <p:txBody>
          <a:bodyPr/>
          <a:lstStyle/>
          <a:p>
            <a:fld id="{4FAB73BC-B049-4115-A692-8D63A059BFB8}" type="slidenum">
              <a:rPr lang="en-US" smtClean="0"/>
              <a:pPr/>
              <a:t>34</a:t>
            </a:fld>
            <a:endParaRPr lang="en-US" dirty="0"/>
          </a:p>
        </p:txBody>
      </p:sp>
      <p:sp>
        <p:nvSpPr>
          <p:cNvPr id="4" name="TextBox 3">
            <a:extLst>
              <a:ext uri="{FF2B5EF4-FFF2-40B4-BE49-F238E27FC236}">
                <a16:creationId xmlns:a16="http://schemas.microsoft.com/office/drawing/2014/main" id="{9E898FA5-F403-4C15-AA2E-2DDD02564D4D}"/>
              </a:ext>
            </a:extLst>
          </p:cNvPr>
          <p:cNvSpPr txBox="1"/>
          <p:nvPr/>
        </p:nvSpPr>
        <p:spPr>
          <a:xfrm>
            <a:off x="111917" y="1004127"/>
            <a:ext cx="5483978" cy="3357394"/>
          </a:xfrm>
          <a:prstGeom prst="rect">
            <a:avLst/>
          </a:prstGeom>
          <a:noFill/>
        </p:spPr>
        <p:txBody>
          <a:bodyPr wrap="square" rtlCol="0">
            <a:spAutoFit/>
          </a:bodyPr>
          <a:lstStyle/>
          <a:p>
            <a:pPr>
              <a:lnSpc>
                <a:spcPct val="115000"/>
              </a:lnSpc>
              <a:spcBef>
                <a:spcPts val="0"/>
              </a:spcBef>
              <a:tabLst>
                <a:tab pos="457200" algn="l"/>
              </a:tabLst>
            </a:pPr>
            <a:r>
              <a:rPr lang="en-US" sz="2000" b="1" dirty="0">
                <a:solidFill>
                  <a:srgbClr val="0070C0"/>
                </a:solidFill>
                <a:ea typeface="Calibri" panose="020F0502020204030204" pitchFamily="34" charset="0"/>
                <a:cs typeface="Times New Roman" panose="02020603050405020304" pitchFamily="18" charset="0"/>
              </a:rPr>
              <a:t>Takeaways:</a:t>
            </a:r>
          </a:p>
          <a:p>
            <a:pPr>
              <a:lnSpc>
                <a:spcPct val="115000"/>
              </a:lnSpc>
              <a:spcBef>
                <a:spcPts val="0"/>
              </a:spcBef>
              <a:tabLst>
                <a:tab pos="457200" algn="l"/>
              </a:tabLst>
            </a:pPr>
            <a:endParaRPr lang="en-US" sz="400" b="1" dirty="0">
              <a:solidFill>
                <a:srgbClr val="0070C0"/>
              </a:solidFill>
              <a:ea typeface="Calibri" panose="020F0502020204030204" pitchFamily="34" charset="0"/>
              <a:cs typeface="Times New Roman" panose="02020603050405020304" pitchFamily="18" charset="0"/>
            </a:endParaRPr>
          </a:p>
          <a:p>
            <a:pPr marL="288925" indent="-288925">
              <a:lnSpc>
                <a:spcPct val="115000"/>
              </a:lnSpc>
              <a:buFont typeface="Arial" panose="020B0604020202020204" pitchFamily="34" charset="0"/>
              <a:buChar char="•"/>
              <a:tabLst>
                <a:tab pos="457200" algn="l"/>
              </a:tabLst>
            </a:pPr>
            <a:r>
              <a:rPr lang="en-US" dirty="0">
                <a:ea typeface="Calibri" panose="020F0502020204030204" pitchFamily="34" charset="0"/>
                <a:cs typeface="Times New Roman" panose="02020603050405020304" pitchFamily="18" charset="0"/>
              </a:rPr>
              <a:t>Structure-preservation is </a:t>
            </a:r>
            <a:r>
              <a:rPr lang="en-US" dirty="0">
                <a:solidFill>
                  <a:schemeClr val="accent6"/>
                </a:solidFill>
                <a:ea typeface="Calibri" panose="020F0502020204030204" pitchFamily="34" charset="0"/>
                <a:cs typeface="Times New Roman" panose="02020603050405020304" pitchFamily="18" charset="0"/>
              </a:rPr>
              <a:t>necessary</a:t>
            </a:r>
            <a:r>
              <a:rPr lang="en-US" dirty="0">
                <a:ea typeface="Calibri" panose="020F0502020204030204" pitchFamily="34" charset="0"/>
                <a:cs typeface="Times New Roman" panose="02020603050405020304" pitchFamily="18" charset="0"/>
              </a:rPr>
              <a:t> but </a:t>
            </a:r>
            <a:r>
              <a:rPr lang="en-US" dirty="0">
                <a:solidFill>
                  <a:schemeClr val="accent6"/>
                </a:solidFill>
                <a:ea typeface="Calibri" panose="020F0502020204030204" pitchFamily="34" charset="0"/>
                <a:cs typeface="Times New Roman" panose="02020603050405020304" pitchFamily="18" charset="0"/>
              </a:rPr>
              <a:t>not sufficient </a:t>
            </a:r>
            <a:r>
              <a:rPr lang="en-US" dirty="0">
                <a:ea typeface="Calibri" panose="020F0502020204030204" pitchFamily="34" charset="0"/>
                <a:cs typeface="Times New Roman" panose="02020603050405020304" pitchFamily="18" charset="0"/>
              </a:rPr>
              <a:t>for good predictive accuracy.</a:t>
            </a:r>
            <a:endParaRPr lang="en-US" b="1" dirty="0">
              <a:ea typeface="Calibri" panose="020F0502020204030204" pitchFamily="34" charset="0"/>
              <a:cs typeface="Times New Roman" panose="02020603050405020304" pitchFamily="18" charset="0"/>
            </a:endParaRPr>
          </a:p>
          <a:p>
            <a:pPr marL="288925" indent="-288925">
              <a:lnSpc>
                <a:spcPct val="115000"/>
              </a:lnSpc>
              <a:buFont typeface="Arial" panose="020B0604020202020204" pitchFamily="34" charset="0"/>
              <a:buChar char="•"/>
              <a:tabLst>
                <a:tab pos="457200" algn="l"/>
              </a:tabLst>
            </a:pPr>
            <a:r>
              <a:rPr lang="en-US" dirty="0">
                <a:ea typeface="Calibri" panose="020F0502020204030204" pitchFamily="34" charset="0"/>
                <a:cs typeface="Times New Roman" panose="02020603050405020304" pitchFamily="18" charset="0"/>
              </a:rPr>
              <a:t>The </a:t>
            </a:r>
            <a:r>
              <a:rPr lang="en-US" dirty="0">
                <a:solidFill>
                  <a:schemeClr val="accent2"/>
                </a:solidFill>
                <a:ea typeface="Calibri" panose="020F0502020204030204" pitchFamily="34" charset="0"/>
                <a:cs typeface="Times New Roman" panose="02020603050405020304" pitchFamily="18" charset="0"/>
              </a:rPr>
              <a:t>best Hamiltonian ROM </a:t>
            </a:r>
            <a:r>
              <a:rPr lang="en-US" dirty="0">
                <a:ea typeface="Calibri" panose="020F0502020204030204" pitchFamily="34" charset="0"/>
                <a:cs typeface="Times New Roman" panose="02020603050405020304" pitchFamily="18" charset="0"/>
              </a:rPr>
              <a:t>balances </a:t>
            </a:r>
            <a:r>
              <a:rPr lang="en-US" dirty="0">
                <a:solidFill>
                  <a:schemeClr val="accent4"/>
                </a:solidFill>
                <a:ea typeface="Calibri" panose="020F0502020204030204" pitchFamily="34" charset="0"/>
                <a:cs typeface="Times New Roman" panose="02020603050405020304" pitchFamily="18" charset="0"/>
              </a:rPr>
              <a:t>projection error</a:t>
            </a:r>
            <a:r>
              <a:rPr lang="en-US" dirty="0">
                <a:ea typeface="Calibri" panose="020F0502020204030204" pitchFamily="34" charset="0"/>
                <a:cs typeface="Times New Roman" panose="02020603050405020304" pitchFamily="18" charset="0"/>
              </a:rPr>
              <a:t> and </a:t>
            </a:r>
            <a:r>
              <a:rPr lang="en-US" dirty="0" err="1">
                <a:solidFill>
                  <a:schemeClr val="accent4"/>
                </a:solidFill>
                <a:ea typeface="Calibri" panose="020F0502020204030204" pitchFamily="34" charset="0"/>
                <a:cs typeface="Times New Roman" panose="02020603050405020304" pitchFamily="18" charset="0"/>
              </a:rPr>
              <a:t>symplecticity</a:t>
            </a:r>
            <a:r>
              <a:rPr lang="en-US" dirty="0">
                <a:solidFill>
                  <a:schemeClr val="accent4"/>
                </a:solidFill>
                <a:ea typeface="Calibri" panose="020F0502020204030204" pitchFamily="34" charset="0"/>
                <a:cs typeface="Times New Roman" panose="02020603050405020304" pitchFamily="18" charset="0"/>
              </a:rPr>
              <a:t> error.</a:t>
            </a:r>
          </a:p>
          <a:p>
            <a:pPr marL="746125" lvl="1" indent="-288925">
              <a:lnSpc>
                <a:spcPct val="115000"/>
              </a:lnSpc>
              <a:buFont typeface="Wingdings" panose="05000000000000000000" pitchFamily="2" charset="2"/>
              <a:buChar char="Ø"/>
              <a:tabLst>
                <a:tab pos="457200" algn="l"/>
              </a:tabLst>
            </a:pPr>
            <a:r>
              <a:rPr lang="en-US" dirty="0">
                <a:ea typeface="Calibri" panose="020F0502020204030204" pitchFamily="34" charset="0"/>
                <a:cs typeface="Times New Roman" panose="02020603050405020304" pitchFamily="18" charset="0"/>
              </a:rPr>
              <a:t>Explains why “cotangent lift” basis is best when projection error is low.</a:t>
            </a:r>
          </a:p>
          <a:p>
            <a:pPr marL="288925" indent="-288925">
              <a:lnSpc>
                <a:spcPct val="115000"/>
              </a:lnSpc>
              <a:buFont typeface="Arial" panose="020B0604020202020204" pitchFamily="34" charset="0"/>
              <a:buChar char="•"/>
              <a:tabLst>
                <a:tab pos="457200" algn="l"/>
              </a:tabLst>
            </a:pPr>
            <a:r>
              <a:rPr lang="en-US" dirty="0">
                <a:ea typeface="Calibri" panose="020F0502020204030204" pitchFamily="34" charset="0"/>
                <a:cs typeface="Times New Roman" panose="02020603050405020304" pitchFamily="18" charset="0"/>
              </a:rPr>
              <a:t>More work to do to extend to </a:t>
            </a:r>
            <a:r>
              <a:rPr lang="en-US" dirty="0">
                <a:solidFill>
                  <a:schemeClr val="accent2"/>
                </a:solidFill>
                <a:ea typeface="Calibri" panose="020F0502020204030204" pitchFamily="34" charset="0"/>
                <a:cs typeface="Times New Roman" panose="02020603050405020304" pitchFamily="18" charset="0"/>
              </a:rPr>
              <a:t>noncanonical</a:t>
            </a:r>
            <a:r>
              <a:rPr lang="en-US" dirty="0">
                <a:ea typeface="Calibri" panose="020F0502020204030204" pitchFamily="34" charset="0"/>
                <a:cs typeface="Times New Roman" panose="02020603050405020304" pitchFamily="18" charset="0"/>
              </a:rPr>
              <a:t> systems.</a:t>
            </a:r>
          </a:p>
          <a:p>
            <a:pPr marL="746125" lvl="1" indent="-288925">
              <a:lnSpc>
                <a:spcPct val="115000"/>
              </a:lnSpc>
              <a:buFont typeface="Wingdings" panose="05000000000000000000" pitchFamily="2" charset="2"/>
              <a:buChar char="Ø"/>
              <a:tabLst>
                <a:tab pos="457200" algn="l"/>
              </a:tabLst>
            </a:pPr>
            <a:r>
              <a:rPr lang="en-US" dirty="0">
                <a:ea typeface="Calibri" panose="020F0502020204030204" pitchFamily="34" charset="0"/>
                <a:cs typeface="Times New Roman" panose="02020603050405020304" pitchFamily="18" charset="0"/>
              </a:rPr>
              <a:t>PG projection </a:t>
            </a:r>
            <a:r>
              <a:rPr lang="en-US" b="1" dirty="0">
                <a:ea typeface="Calibri" panose="020F0502020204030204" pitchFamily="34" charset="0"/>
                <a:cs typeface="Times New Roman" panose="02020603050405020304" pitchFamily="18" charset="0"/>
              </a:rPr>
              <a:t>not</a:t>
            </a:r>
            <a:r>
              <a:rPr lang="en-US" dirty="0">
                <a:ea typeface="Calibri" panose="020F0502020204030204" pitchFamily="34" charset="0"/>
                <a:cs typeface="Times New Roman" panose="02020603050405020304" pitchFamily="18" charset="0"/>
              </a:rPr>
              <a:t> full rank…</a:t>
            </a:r>
          </a:p>
        </p:txBody>
      </p:sp>
      <p:pic>
        <p:nvPicPr>
          <p:cNvPr id="6" name="bracket_disp_true_vs_OpInfROMs_v2_slower2">
            <a:hlinkClick r:id="" action="ppaction://media"/>
            <a:extLst>
              <a:ext uri="{FF2B5EF4-FFF2-40B4-BE49-F238E27FC236}">
                <a16:creationId xmlns:a16="http://schemas.microsoft.com/office/drawing/2014/main" id="{0DCFD80B-43B8-7D22-D180-F3A3A95B59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64523" y="1036894"/>
            <a:ext cx="6472136" cy="4309437"/>
          </a:xfrm>
          <a:prstGeom prst="rect">
            <a:avLst/>
          </a:prstGeom>
        </p:spPr>
      </p:pic>
      <p:pic>
        <p:nvPicPr>
          <p:cNvPr id="7" name="Picture 6">
            <a:extLst>
              <a:ext uri="{FF2B5EF4-FFF2-40B4-BE49-F238E27FC236}">
                <a16:creationId xmlns:a16="http://schemas.microsoft.com/office/drawing/2014/main" id="{17AE0C3A-2C1D-0847-EB7D-BA76BC8520A5}"/>
              </a:ext>
            </a:extLst>
          </p:cNvPr>
          <p:cNvPicPr>
            <a:picLocks noChangeAspect="1"/>
          </p:cNvPicPr>
          <p:nvPr/>
        </p:nvPicPr>
        <p:blipFill>
          <a:blip r:embed="rId6"/>
          <a:stretch>
            <a:fillRect/>
          </a:stretch>
        </p:blipFill>
        <p:spPr>
          <a:xfrm>
            <a:off x="1884538" y="4620455"/>
            <a:ext cx="3534574" cy="2040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5117CD16-030D-9263-73CB-254B29861EDB}"/>
              </a:ext>
            </a:extLst>
          </p:cNvPr>
          <p:cNvSpPr txBox="1"/>
          <p:nvPr/>
        </p:nvSpPr>
        <p:spPr>
          <a:xfrm>
            <a:off x="5749848" y="5734121"/>
            <a:ext cx="6157608" cy="702821"/>
          </a:xfrm>
          <a:prstGeom prst="rect">
            <a:avLst/>
          </a:prstGeom>
          <a:solidFill>
            <a:srgbClr val="FEFDD7"/>
          </a:solidFill>
        </p:spPr>
        <p:txBody>
          <a:bodyPr wrap="square">
            <a:spAutoFit/>
          </a:bodyPr>
          <a:lstStyle/>
          <a:p>
            <a:pPr algn="ctr">
              <a:lnSpc>
                <a:spcPct val="115000"/>
              </a:lnSpc>
              <a:tabLst>
                <a:tab pos="457200" algn="l"/>
              </a:tabLst>
            </a:pPr>
            <a:r>
              <a:rPr lang="en-US" dirty="0">
                <a:ea typeface="Calibri" panose="020F0502020204030204" pitchFamily="34" charset="0"/>
                <a:cs typeface="Times New Roman" panose="02020603050405020304" pitchFamily="18" charset="0"/>
              </a:rPr>
              <a:t>Need to </a:t>
            </a:r>
            <a:r>
              <a:rPr lang="en-US" b="1" i="1" dirty="0">
                <a:ea typeface="Calibri" panose="020F0502020204030204" pitchFamily="34" charset="0"/>
                <a:cs typeface="Times New Roman" panose="02020603050405020304" pitchFamily="18" charset="0"/>
              </a:rPr>
              <a:t>understand structure present in exemplars </a:t>
            </a:r>
            <a:r>
              <a:rPr lang="en-US" dirty="0">
                <a:ea typeface="Calibri" panose="020F0502020204030204" pitchFamily="34" charset="0"/>
                <a:cs typeface="Times New Roman" panose="02020603050405020304" pitchFamily="18" charset="0"/>
              </a:rPr>
              <a:t>to see if similar techniques are useful there.</a:t>
            </a:r>
          </a:p>
        </p:txBody>
      </p:sp>
      <p:sp>
        <p:nvSpPr>
          <p:cNvPr id="10" name="TextBox 9">
            <a:extLst>
              <a:ext uri="{FF2B5EF4-FFF2-40B4-BE49-F238E27FC236}">
                <a16:creationId xmlns:a16="http://schemas.microsoft.com/office/drawing/2014/main" id="{7CC4DA5F-E680-01E1-A81D-238934DDAF50}"/>
              </a:ext>
            </a:extLst>
          </p:cNvPr>
          <p:cNvSpPr txBox="1"/>
          <p:nvPr/>
        </p:nvSpPr>
        <p:spPr>
          <a:xfrm>
            <a:off x="111917" y="5082442"/>
            <a:ext cx="1713657" cy="738664"/>
          </a:xfrm>
          <a:prstGeom prst="rect">
            <a:avLst/>
          </a:prstGeom>
          <a:noFill/>
        </p:spPr>
        <p:txBody>
          <a:bodyPr wrap="square" rtlCol="0">
            <a:spAutoFit/>
          </a:bodyPr>
          <a:lstStyle/>
          <a:p>
            <a:pPr algn="ctr"/>
            <a:r>
              <a:rPr lang="en-US" sz="1400" i="1" dirty="0">
                <a:solidFill>
                  <a:srgbClr val="0070C0"/>
                </a:solidFill>
              </a:rPr>
              <a:t>For details on new H-</a:t>
            </a:r>
            <a:r>
              <a:rPr lang="en-US" sz="1400" i="1" dirty="0" err="1">
                <a:solidFill>
                  <a:srgbClr val="0070C0"/>
                </a:solidFill>
              </a:rPr>
              <a:t>OpInf</a:t>
            </a:r>
            <a:r>
              <a:rPr lang="en-US" sz="1400" i="1" dirty="0">
                <a:solidFill>
                  <a:srgbClr val="0070C0"/>
                </a:solidFill>
              </a:rPr>
              <a:t> ROM approach, see: </a:t>
            </a:r>
          </a:p>
        </p:txBody>
      </p:sp>
    </p:spTree>
    <p:extLst>
      <p:ext uri="{BB962C8B-B14F-4D97-AF65-F5344CB8AC3E}">
        <p14:creationId xmlns:p14="http://schemas.microsoft.com/office/powerpoint/2010/main" val="36283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35</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Progress in relation to project plan milestones</a:t>
            </a:r>
          </a:p>
        </p:txBody>
      </p:sp>
      <p:sp>
        <p:nvSpPr>
          <p:cNvPr id="6" name="TextBox 5">
            <a:extLst>
              <a:ext uri="{FF2B5EF4-FFF2-40B4-BE49-F238E27FC236}">
                <a16:creationId xmlns:a16="http://schemas.microsoft.com/office/drawing/2014/main" id="{86945B5E-34CE-1B34-B78D-ADB70EDD3022}"/>
              </a:ext>
            </a:extLst>
          </p:cNvPr>
          <p:cNvSpPr txBox="1"/>
          <p:nvPr/>
        </p:nvSpPr>
        <p:spPr>
          <a:xfrm>
            <a:off x="196132" y="945594"/>
            <a:ext cx="11846516" cy="6340197"/>
          </a:xfrm>
          <a:prstGeom prst="rect">
            <a:avLst/>
          </a:prstGeom>
          <a:noFill/>
        </p:spPr>
        <p:txBody>
          <a:bodyPr wrap="square" rtlCol="0">
            <a:spAutoFit/>
          </a:bodyPr>
          <a:lstStyle/>
          <a:p>
            <a:pPr marL="285750" indent="-285750">
              <a:buFont typeface="Wingdings" panose="05000000000000000000" pitchFamily="2" charset="2"/>
              <a:buChar char="J"/>
            </a:pPr>
            <a:r>
              <a:rPr lang="en-US" dirty="0">
                <a:sym typeface="Wingdings" panose="05000000000000000000" pitchFamily="2" charset="2"/>
              </a:rPr>
              <a:t>Created set of </a:t>
            </a:r>
            <a:r>
              <a:rPr lang="en-US" b="1" dirty="0">
                <a:sym typeface="Wingdings" panose="05000000000000000000" pitchFamily="2" charset="2"/>
              </a:rPr>
              <a:t>model problems </a:t>
            </a:r>
            <a:r>
              <a:rPr lang="en-US" dirty="0">
                <a:sym typeface="Wingdings" panose="05000000000000000000" pitchFamily="2" charset="2"/>
              </a:rPr>
              <a:t>to develop RT3.1 and RT2.2 methods on</a:t>
            </a:r>
          </a:p>
          <a:p>
            <a:pPr marL="285750" indent="-285750">
              <a:buFont typeface="Wingdings" panose="05000000000000000000" pitchFamily="2" charset="2"/>
              <a:buChar char="J"/>
            </a:pPr>
            <a:endParaRPr lang="en-US" sz="400" dirty="0">
              <a:sym typeface="Wingdings" panose="05000000000000000000" pitchFamily="2" charset="2"/>
            </a:endParaRPr>
          </a:p>
          <a:p>
            <a:pPr marL="742950" lvl="1" indent="-285750">
              <a:buClr>
                <a:schemeClr val="tx1"/>
              </a:buClr>
              <a:buFont typeface="Wingdings" panose="05000000000000000000" pitchFamily="2" charset="2"/>
              <a:buChar char="K"/>
            </a:pPr>
            <a:r>
              <a:rPr lang="en-US" i="1" dirty="0">
                <a:solidFill>
                  <a:schemeClr val="accent3">
                    <a:lumMod val="75000"/>
                  </a:schemeClr>
                </a:solidFill>
                <a:sym typeface="Wingdings" panose="05000000000000000000" pitchFamily="2" charset="2"/>
              </a:rPr>
              <a:t>Still need to better define </a:t>
            </a:r>
            <a:r>
              <a:rPr lang="en-US" b="1" i="1" dirty="0">
                <a:solidFill>
                  <a:schemeClr val="accent3">
                    <a:lumMod val="75000"/>
                  </a:schemeClr>
                </a:solidFill>
                <a:sym typeface="Wingdings" panose="05000000000000000000" pitchFamily="2" charset="2"/>
              </a:rPr>
              <a:t>connections</a:t>
            </a:r>
            <a:r>
              <a:rPr lang="en-US" i="1" dirty="0">
                <a:solidFill>
                  <a:schemeClr val="accent3">
                    <a:lumMod val="75000"/>
                  </a:schemeClr>
                </a:solidFill>
                <a:sym typeface="Wingdings" panose="05000000000000000000" pitchFamily="2" charset="2"/>
              </a:rPr>
              <a:t> to driving testbeds</a:t>
            </a:r>
          </a:p>
          <a:p>
            <a:pPr lvl="1"/>
            <a:endParaRPr lang="en-US" sz="1400" dirty="0">
              <a:sym typeface="Wingdings" panose="05000000000000000000" pitchFamily="2" charset="2"/>
            </a:endParaRPr>
          </a:p>
          <a:p>
            <a:pPr marL="285750" indent="-285750">
              <a:buFont typeface="Wingdings" panose="05000000000000000000" pitchFamily="2" charset="2"/>
              <a:buChar char="J"/>
            </a:pPr>
            <a:r>
              <a:rPr lang="en-US" dirty="0">
                <a:sym typeface="Wingdings" panose="05000000000000000000" pitchFamily="2" charset="2"/>
              </a:rPr>
              <a:t>Defined </a:t>
            </a:r>
            <a:r>
              <a:rPr lang="en-US" b="1" dirty="0">
                <a:sym typeface="Wingdings" panose="05000000000000000000" pitchFamily="2" charset="2"/>
              </a:rPr>
              <a:t>research roadmap </a:t>
            </a:r>
            <a:r>
              <a:rPr lang="en-US" dirty="0">
                <a:sym typeface="Wingdings" panose="05000000000000000000" pitchFamily="2" charset="2"/>
              </a:rPr>
              <a:t>for various tasks (see Pavel &amp; Chris’s talk)</a:t>
            </a:r>
          </a:p>
          <a:p>
            <a:pPr marL="285750" indent="-285750">
              <a:buFont typeface="Wingdings" panose="05000000000000000000" pitchFamily="2" charset="2"/>
              <a:buChar char="J"/>
            </a:pPr>
            <a:endParaRPr lang="en-US" sz="400" dirty="0">
              <a:sym typeface="Wingdings" panose="05000000000000000000" pitchFamily="2" charset="2"/>
            </a:endParaRPr>
          </a:p>
          <a:p>
            <a:r>
              <a:rPr lang="en-US" dirty="0">
                <a:sym typeface="Wingdings" panose="05000000000000000000" pitchFamily="2" charset="2"/>
              </a:rPr>
              <a:t>	  </a:t>
            </a:r>
            <a:r>
              <a:rPr lang="en-US" i="1" dirty="0">
                <a:solidFill>
                  <a:schemeClr val="accent3">
                    <a:lumMod val="75000"/>
                  </a:schemeClr>
                </a:solidFill>
                <a:sym typeface="Wingdings" panose="05000000000000000000" pitchFamily="2" charset="2"/>
              </a:rPr>
              <a:t>Interested in improving </a:t>
            </a:r>
            <a:r>
              <a:rPr lang="en-US" b="1" i="1" dirty="0">
                <a:solidFill>
                  <a:schemeClr val="accent3">
                    <a:lumMod val="75000"/>
                  </a:schemeClr>
                </a:solidFill>
                <a:sym typeface="Wingdings" panose="05000000000000000000" pitchFamily="2" charset="2"/>
              </a:rPr>
              <a:t>cross-institution collaboration </a:t>
            </a:r>
            <a:r>
              <a:rPr lang="en-US" i="1" dirty="0">
                <a:solidFill>
                  <a:schemeClr val="accent3">
                    <a:lumMod val="75000"/>
                  </a:schemeClr>
                </a:solidFill>
                <a:sym typeface="Wingdings" panose="05000000000000000000" pitchFamily="2" charset="2"/>
              </a:rPr>
              <a:t>and </a:t>
            </a:r>
            <a:r>
              <a:rPr lang="en-US" b="1" i="1" dirty="0">
                <a:solidFill>
                  <a:schemeClr val="accent3">
                    <a:lumMod val="75000"/>
                  </a:schemeClr>
                </a:solidFill>
                <a:sym typeface="Wingdings" panose="05000000000000000000" pitchFamily="2" charset="2"/>
              </a:rPr>
              <a:t>integration across </a:t>
            </a:r>
            <a:r>
              <a:rPr lang="en-US" b="1" i="1" dirty="0" err="1">
                <a:solidFill>
                  <a:schemeClr val="accent3">
                    <a:lumMod val="75000"/>
                  </a:schemeClr>
                </a:solidFill>
                <a:sym typeface="Wingdings" panose="05000000000000000000" pitchFamily="2" charset="2"/>
              </a:rPr>
              <a:t>subthrusts</a:t>
            </a:r>
            <a:endParaRPr lang="en-US" b="1" i="1" dirty="0">
              <a:solidFill>
                <a:schemeClr val="accent3">
                  <a:lumMod val="75000"/>
                </a:schemeClr>
              </a:solidFill>
              <a:sym typeface="Wingdings" panose="05000000000000000000" pitchFamily="2" charset="2"/>
            </a:endParaRPr>
          </a:p>
          <a:p>
            <a:endParaRPr lang="en-US" sz="400" b="1" i="1" dirty="0">
              <a:solidFill>
                <a:schemeClr val="accent3">
                  <a:lumMod val="75000"/>
                </a:schemeClr>
              </a:solidFill>
              <a:sym typeface="Wingdings" panose="05000000000000000000" pitchFamily="2" charset="2"/>
            </a:endParaRPr>
          </a:p>
          <a:p>
            <a:r>
              <a:rPr lang="en-US" dirty="0">
                <a:sym typeface="Wingdings" panose="05000000000000000000" pitchFamily="2" charset="2"/>
              </a:rPr>
              <a:t>	  </a:t>
            </a:r>
            <a:r>
              <a:rPr lang="en-US" b="1" i="1" dirty="0">
                <a:solidFill>
                  <a:schemeClr val="accent1"/>
                </a:solidFill>
                <a:sym typeface="Wingdings" panose="05000000000000000000" pitchFamily="2" charset="2"/>
              </a:rPr>
              <a:t>Opportunity:</a:t>
            </a:r>
            <a:r>
              <a:rPr lang="en-US" dirty="0">
                <a:sym typeface="Wingdings" panose="05000000000000000000" pitchFamily="2" charset="2"/>
              </a:rPr>
              <a:t> collaboration on </a:t>
            </a:r>
            <a:r>
              <a:rPr lang="en-US" b="1" dirty="0">
                <a:sym typeface="Wingdings" panose="05000000000000000000" pitchFamily="2" charset="2"/>
              </a:rPr>
              <a:t>nonlinear manifold ROMs </a:t>
            </a:r>
            <a:r>
              <a:rPr lang="en-US" dirty="0">
                <a:sym typeface="Wingdings" panose="05000000000000000000" pitchFamily="2" charset="2"/>
              </a:rPr>
              <a:t>(RT2.1) and use of ROMs to </a:t>
            </a:r>
            <a:r>
              <a:rPr lang="en-US" b="1" dirty="0">
                <a:sym typeface="Wingdings" panose="05000000000000000000" pitchFamily="2" charset="2"/>
              </a:rPr>
              <a:t>enable   			  	</a:t>
            </a:r>
            <a:r>
              <a:rPr lang="en-US" b="1" dirty="0" err="1">
                <a:solidFill>
                  <a:schemeClr val="bg1"/>
                </a:solidFill>
                <a:sym typeface="Wingdings" panose="05000000000000000000" pitchFamily="2" charset="2"/>
              </a:rPr>
              <a:t>ccc</a:t>
            </a:r>
            <a:r>
              <a:rPr lang="en-US" b="1" dirty="0" err="1">
                <a:sym typeface="Wingdings" panose="05000000000000000000" pitchFamily="2" charset="2"/>
              </a:rPr>
              <a:t>OED</a:t>
            </a:r>
            <a:r>
              <a:rPr lang="en-US" b="1" dirty="0">
                <a:sym typeface="Wingdings" panose="05000000000000000000" pitchFamily="2" charset="2"/>
              </a:rPr>
              <a:t>/optimal control </a:t>
            </a:r>
            <a:r>
              <a:rPr lang="en-US" dirty="0">
                <a:sym typeface="Wingdings" panose="05000000000000000000" pitchFamily="2" charset="2"/>
              </a:rPr>
              <a:t>(RT1)</a:t>
            </a:r>
          </a:p>
          <a:p>
            <a:endParaRPr lang="en-US" sz="1400" dirty="0">
              <a:sym typeface="Wingdings" panose="05000000000000000000" pitchFamily="2" charset="2"/>
            </a:endParaRPr>
          </a:p>
          <a:p>
            <a:pPr marL="285750" indent="-285750">
              <a:buFont typeface="Wingdings" panose="05000000000000000000" pitchFamily="2" charset="2"/>
              <a:buChar char="J"/>
            </a:pPr>
            <a:r>
              <a:rPr lang="en-US" dirty="0">
                <a:sym typeface="Wingdings" panose="05000000000000000000" pitchFamily="2" charset="2"/>
              </a:rPr>
              <a:t>Developed ROM formulations that preserve </a:t>
            </a:r>
            <a:r>
              <a:rPr lang="en-US" b="1" dirty="0">
                <a:sym typeface="Wingdings" panose="05000000000000000000" pitchFamily="2" charset="2"/>
              </a:rPr>
              <a:t>Hamiltonian</a:t>
            </a:r>
            <a:r>
              <a:rPr lang="en-US" dirty="0">
                <a:sym typeface="Wingdings" panose="05000000000000000000" pitchFamily="2" charset="2"/>
              </a:rPr>
              <a:t> and </a:t>
            </a:r>
            <a:r>
              <a:rPr lang="en-US" b="1" dirty="0">
                <a:sym typeface="Wingdings" panose="05000000000000000000" pitchFamily="2" charset="2"/>
              </a:rPr>
              <a:t>energy-/entropy-stability structure</a:t>
            </a:r>
          </a:p>
          <a:p>
            <a:pPr marL="285750" indent="-285750">
              <a:buFont typeface="Wingdings" panose="05000000000000000000" pitchFamily="2" charset="2"/>
              <a:buChar char="J"/>
            </a:pPr>
            <a:endParaRPr lang="en-US" sz="400" b="1" dirty="0">
              <a:sym typeface="Wingdings" panose="05000000000000000000" pitchFamily="2" charset="2"/>
            </a:endParaRPr>
          </a:p>
          <a:p>
            <a:pPr lvl="1"/>
            <a:r>
              <a:rPr lang="en-US" b="1" dirty="0">
                <a:sym typeface="Wingdings" panose="05000000000000000000" pitchFamily="2" charset="2"/>
              </a:rPr>
              <a:t>  </a:t>
            </a:r>
            <a:r>
              <a:rPr lang="en-US" i="1" dirty="0">
                <a:solidFill>
                  <a:schemeClr val="accent3">
                    <a:lumMod val="75000"/>
                  </a:schemeClr>
                </a:solidFill>
                <a:sym typeface="Wingdings" panose="05000000000000000000" pitchFamily="2" charset="2"/>
              </a:rPr>
              <a:t>Discussing and defining </a:t>
            </a:r>
            <a:r>
              <a:rPr lang="en-US" b="1" i="1" dirty="0">
                <a:solidFill>
                  <a:schemeClr val="accent3">
                    <a:lumMod val="75000"/>
                  </a:schemeClr>
                </a:solidFill>
                <a:sym typeface="Wingdings" panose="05000000000000000000" pitchFamily="2" charset="2"/>
              </a:rPr>
              <a:t>structure relevant to exemplars </a:t>
            </a:r>
            <a:r>
              <a:rPr lang="en-US" i="1" dirty="0">
                <a:solidFill>
                  <a:schemeClr val="accent3">
                    <a:lumMod val="75000"/>
                  </a:schemeClr>
                </a:solidFill>
                <a:sym typeface="Wingdings" panose="05000000000000000000" pitchFamily="2" charset="2"/>
              </a:rPr>
              <a:t>would be worthwhile</a:t>
            </a:r>
            <a:endParaRPr lang="en-US" b="1" i="1" dirty="0">
              <a:solidFill>
                <a:schemeClr val="accent3">
                  <a:lumMod val="75000"/>
                </a:schemeClr>
              </a:solidFill>
              <a:sym typeface="Wingdings" panose="05000000000000000000" pitchFamily="2" charset="2"/>
            </a:endParaRPr>
          </a:p>
          <a:p>
            <a:pPr marL="285750" indent="-285750">
              <a:buFont typeface="Wingdings" panose="05000000000000000000" pitchFamily="2" charset="2"/>
              <a:buChar char="J"/>
            </a:pPr>
            <a:endParaRPr lang="en-US" sz="1400" dirty="0">
              <a:sym typeface="Wingdings" panose="05000000000000000000" pitchFamily="2" charset="2"/>
            </a:endParaRPr>
          </a:p>
          <a:p>
            <a:pPr marL="285750" indent="-285750">
              <a:buFont typeface="Wingdings" panose="05000000000000000000" pitchFamily="2" charset="2"/>
              <a:buChar char="J"/>
            </a:pPr>
            <a:r>
              <a:rPr lang="en-US" dirty="0">
                <a:sym typeface="Wingdings" panose="05000000000000000000" pitchFamily="2" charset="2"/>
              </a:rPr>
              <a:t>Formulated ROM formulations that preserve </a:t>
            </a:r>
            <a:r>
              <a:rPr lang="en-US" b="1" dirty="0">
                <a:sym typeface="Wingdings" panose="05000000000000000000" pitchFamily="2" charset="2"/>
              </a:rPr>
              <a:t>topological structure </a:t>
            </a:r>
            <a:r>
              <a:rPr lang="en-US" dirty="0">
                <a:sym typeface="Wingdings" panose="05000000000000000000" pitchFamily="2" charset="2"/>
              </a:rPr>
              <a:t>(see Pavel &amp; Chris’s talk)</a:t>
            </a:r>
          </a:p>
          <a:p>
            <a:endParaRPr lang="en-US" sz="1400" dirty="0">
              <a:solidFill>
                <a:schemeClr val="accent1"/>
              </a:solidFill>
              <a:sym typeface="Wingdings" panose="05000000000000000000" pitchFamily="2" charset="2"/>
            </a:endParaRPr>
          </a:p>
          <a:p>
            <a:r>
              <a:rPr lang="en-US" b="1" dirty="0">
                <a:sym typeface="Wingdings" panose="05000000000000000000" pitchFamily="2" charset="2"/>
              </a:rPr>
              <a:t></a:t>
            </a:r>
            <a:r>
              <a:rPr lang="en-US" b="1" i="1" dirty="0">
                <a:solidFill>
                  <a:schemeClr val="accent1"/>
                </a:solidFill>
                <a:sym typeface="Wingdings" panose="05000000000000000000" pitchFamily="2" charset="2"/>
              </a:rPr>
              <a:t> Ahead of schedule</a:t>
            </a:r>
            <a:r>
              <a:rPr lang="en-US" b="1" dirty="0">
                <a:sym typeface="Wingdings" panose="05000000000000000000" pitchFamily="2" charset="2"/>
              </a:rPr>
              <a:t>: </a:t>
            </a:r>
            <a:r>
              <a:rPr lang="en-US" dirty="0">
                <a:sym typeface="Wingdings" panose="05000000000000000000" pitchFamily="2" charset="2"/>
              </a:rPr>
              <a:t>developed </a:t>
            </a:r>
            <a:r>
              <a:rPr lang="en-US" b="1" dirty="0">
                <a:sym typeface="Wingdings" panose="05000000000000000000" pitchFamily="2" charset="2"/>
              </a:rPr>
              <a:t>monolithic</a:t>
            </a:r>
            <a:r>
              <a:rPr lang="en-US" dirty="0">
                <a:sym typeface="Wingdings" panose="05000000000000000000" pitchFamily="2" charset="2"/>
              </a:rPr>
              <a:t> and </a:t>
            </a:r>
            <a:r>
              <a:rPr lang="en-US" b="1" dirty="0">
                <a:sym typeface="Wingdings" panose="05000000000000000000" pitchFamily="2" charset="2"/>
              </a:rPr>
              <a:t>iterative</a:t>
            </a:r>
            <a:r>
              <a:rPr lang="en-US" dirty="0">
                <a:sym typeface="Wingdings" panose="05000000000000000000" pitchFamily="2" charset="2"/>
              </a:rPr>
              <a:t> </a:t>
            </a:r>
            <a:r>
              <a:rPr lang="en-US" b="1" dirty="0">
                <a:sym typeface="Wingdings" panose="05000000000000000000" pitchFamily="2" charset="2"/>
              </a:rPr>
              <a:t>DD-based</a:t>
            </a:r>
            <a:r>
              <a:rPr lang="en-US" dirty="0">
                <a:sym typeface="Wingdings" panose="05000000000000000000" pitchFamily="2" charset="2"/>
              </a:rPr>
              <a:t> ROM-ROM and ROM-FOM </a:t>
            </a:r>
            <a:r>
              <a:rPr lang="en-US" b="1" dirty="0">
                <a:sym typeface="Wingdings" panose="05000000000000000000" pitchFamily="2" charset="2"/>
              </a:rPr>
              <a:t>coupling methods</a:t>
            </a:r>
          </a:p>
          <a:p>
            <a:pPr marL="285750" indent="-285750">
              <a:buFont typeface="Wingdings" panose="05000000000000000000" pitchFamily="2" charset="2"/>
              <a:buChar char="J"/>
            </a:pPr>
            <a:endParaRPr lang="en-US" dirty="0">
              <a:sym typeface="Wingdings" panose="05000000000000000000" pitchFamily="2" charset="2"/>
            </a:endParaRPr>
          </a:p>
          <a:p>
            <a:pPr marL="285750" indent="-285750">
              <a:buFont typeface="Wingdings" panose="05000000000000000000" pitchFamily="2" charset="2"/>
              <a:buChar char="J"/>
            </a:pPr>
            <a:r>
              <a:rPr lang="en-US" b="1" dirty="0">
                <a:sym typeface="Wingdings" panose="05000000000000000000" pitchFamily="2" charset="2"/>
              </a:rPr>
              <a:t>3 proceedings papers </a:t>
            </a:r>
            <a:r>
              <a:rPr lang="en-US" dirty="0">
                <a:sym typeface="Wingdings" panose="05000000000000000000" pitchFamily="2" charset="2"/>
              </a:rPr>
              <a:t>and</a:t>
            </a:r>
            <a:r>
              <a:rPr lang="en-US" b="1" dirty="0">
                <a:sym typeface="Wingdings" panose="05000000000000000000" pitchFamily="2" charset="2"/>
              </a:rPr>
              <a:t> 5 journal articles </a:t>
            </a:r>
            <a:r>
              <a:rPr lang="en-US" dirty="0">
                <a:sym typeface="Wingdings" panose="05000000000000000000" pitchFamily="2" charset="2"/>
              </a:rPr>
              <a:t>partially or fully funded by M2dt have been </a:t>
            </a:r>
            <a:r>
              <a:rPr lang="en-US" b="1" dirty="0">
                <a:sym typeface="Wingdings" panose="05000000000000000000" pitchFamily="2" charset="2"/>
              </a:rPr>
              <a:t>published</a:t>
            </a:r>
            <a:r>
              <a:rPr lang="en-US" dirty="0">
                <a:sym typeface="Wingdings" panose="05000000000000000000" pitchFamily="2" charset="2"/>
              </a:rPr>
              <a:t> during FY23, with others submitted/in review and in preparation.</a:t>
            </a:r>
          </a:p>
          <a:p>
            <a:pPr marL="285750" indent="-285750">
              <a:buFont typeface="Wingdings" panose="05000000000000000000" pitchFamily="2" charset="2"/>
              <a:buChar char="J"/>
            </a:pPr>
            <a:endParaRPr lang="en-US" sz="1400" dirty="0">
              <a:sym typeface="Wingdings" panose="05000000000000000000" pitchFamily="2" charset="2"/>
            </a:endParaRPr>
          </a:p>
          <a:p>
            <a:pPr marL="285750" indent="-285750">
              <a:buFont typeface="Wingdings" panose="05000000000000000000" pitchFamily="2" charset="2"/>
              <a:buChar char="J"/>
            </a:pPr>
            <a:r>
              <a:rPr lang="en-US" b="1" dirty="0">
                <a:sym typeface="Wingdings" panose="05000000000000000000" pitchFamily="2" charset="2"/>
              </a:rPr>
              <a:t>16 conference/workshop/seminar talks </a:t>
            </a:r>
            <a:r>
              <a:rPr lang="en-US" dirty="0">
                <a:sym typeface="Wingdings" panose="05000000000000000000" pitchFamily="2" charset="2"/>
              </a:rPr>
              <a:t>were given on M2dt work during FY23 (U Reno, SIAM CS&amp;E, ARIA ROM Workshop, </a:t>
            </a:r>
            <a:r>
              <a:rPr lang="en-US" dirty="0" err="1">
                <a:sym typeface="Wingdings" panose="05000000000000000000" pitchFamily="2" charset="2"/>
              </a:rPr>
              <a:t>CoDA</a:t>
            </a:r>
            <a:r>
              <a:rPr lang="en-US" dirty="0">
                <a:sym typeface="Wingdings" panose="05000000000000000000" pitchFamily="2" charset="2"/>
              </a:rPr>
              <a:t>, CFC, INI workshop, COUPLED, USNCCM, MMLDE-CSET, NA G-ROMs seminar, etc.).  Abstracts are being submitted for FY24 presentations. </a:t>
            </a:r>
          </a:p>
          <a:p>
            <a:endParaRPr lang="en-US" dirty="0">
              <a:sym typeface="Wingdings" panose="05000000000000000000" pitchFamily="2" charset="2"/>
            </a:endParaRPr>
          </a:p>
        </p:txBody>
      </p:sp>
    </p:spTree>
    <p:extLst>
      <p:ext uri="{BB962C8B-B14F-4D97-AF65-F5344CB8AC3E}">
        <p14:creationId xmlns:p14="http://schemas.microsoft.com/office/powerpoint/2010/main" val="9866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36</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3223818" y="2966449"/>
            <a:ext cx="10471608" cy="570225"/>
          </a:xfrm>
        </p:spPr>
        <p:txBody>
          <a:bodyPr/>
          <a:lstStyle/>
          <a:p>
            <a:r>
              <a:rPr lang="en-US" sz="3600" dirty="0"/>
              <a:t>Start of Backup Slides</a:t>
            </a:r>
          </a:p>
        </p:txBody>
      </p:sp>
    </p:spTree>
    <p:extLst>
      <p:ext uri="{BB962C8B-B14F-4D97-AF65-F5344CB8AC3E}">
        <p14:creationId xmlns:p14="http://schemas.microsoft.com/office/powerpoint/2010/main" val="255192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37</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Motivation for reduced order &amp; surrogate modeling</a:t>
            </a:r>
          </a:p>
        </p:txBody>
      </p:sp>
      <p:sp>
        <p:nvSpPr>
          <p:cNvPr id="7" name="TextBox 6">
            <a:extLst>
              <a:ext uri="{FF2B5EF4-FFF2-40B4-BE49-F238E27FC236}">
                <a16:creationId xmlns:a16="http://schemas.microsoft.com/office/drawing/2014/main" id="{43370169-4707-473D-AD6F-432F575C9533}"/>
              </a:ext>
            </a:extLst>
          </p:cNvPr>
          <p:cNvSpPr txBox="1"/>
          <p:nvPr/>
        </p:nvSpPr>
        <p:spPr>
          <a:xfrm>
            <a:off x="883916" y="876935"/>
            <a:ext cx="10086898" cy="785135"/>
          </a:xfrm>
          <a:prstGeom prst="rect">
            <a:avLst/>
          </a:prstGeom>
          <a:solidFill>
            <a:srgbClr val="FFCCCC"/>
          </a:solidFill>
        </p:spPr>
        <p:txBody>
          <a:bodyPr wrap="square" rtlCol="0">
            <a:spAutoFit/>
          </a:bodyPr>
          <a:lstStyle/>
          <a:p>
            <a:pPr algn="ctr"/>
            <a:r>
              <a:rPr lang="en-US" sz="2200" dirty="0"/>
              <a:t>Despite improved algorithms and powerful supercomputers, </a:t>
            </a:r>
            <a:r>
              <a:rPr lang="en-US" sz="2200" b="1" dirty="0"/>
              <a:t>“high-fidelity” models</a:t>
            </a:r>
            <a:r>
              <a:rPr lang="en-US" sz="2200" dirty="0"/>
              <a:t> are often too expensive for use in a design or analysis setting.</a:t>
            </a:r>
          </a:p>
        </p:txBody>
      </p:sp>
      <p:sp>
        <p:nvSpPr>
          <p:cNvPr id="10" name="TextBox 9">
            <a:extLst>
              <a:ext uri="{FF2B5EF4-FFF2-40B4-BE49-F238E27FC236}">
                <a16:creationId xmlns:a16="http://schemas.microsoft.com/office/drawing/2014/main" id="{F1F50C50-0088-4657-84C8-357F33206454}"/>
              </a:ext>
            </a:extLst>
          </p:cNvPr>
          <p:cNvSpPr txBox="1"/>
          <p:nvPr/>
        </p:nvSpPr>
        <p:spPr>
          <a:xfrm>
            <a:off x="1901115" y="3242084"/>
            <a:ext cx="9443780" cy="132343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Testbed 2: ice-ocean coupling</a:t>
            </a:r>
            <a:r>
              <a:rPr lang="en-US" sz="2000" dirty="0"/>
              <a:t>. decadal-century scale simulations can require millions of CPU-hours; high-fidelity simulations are too costly for UQ; Bayesian inference of high-dimensional parameter fields is intractable</a:t>
            </a:r>
          </a:p>
          <a:p>
            <a:pPr marL="285750" indent="-285750">
              <a:buFont typeface="Arial" panose="020B0604020202020204" pitchFamily="34" charset="0"/>
              <a:buChar char="•"/>
            </a:pPr>
            <a:endParaRPr lang="en-US" sz="2000" b="1" dirty="0"/>
          </a:p>
        </p:txBody>
      </p:sp>
      <p:sp>
        <p:nvSpPr>
          <p:cNvPr id="13" name="TextBox 12">
            <a:extLst>
              <a:ext uri="{FF2B5EF4-FFF2-40B4-BE49-F238E27FC236}">
                <a16:creationId xmlns:a16="http://schemas.microsoft.com/office/drawing/2014/main" id="{DFD0D25A-DB8E-4DAD-9131-2855873852F7}"/>
              </a:ext>
            </a:extLst>
          </p:cNvPr>
          <p:cNvSpPr txBox="1"/>
          <p:nvPr/>
        </p:nvSpPr>
        <p:spPr>
          <a:xfrm>
            <a:off x="49231" y="1791273"/>
            <a:ext cx="9953413" cy="136000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Testbed 1: self-assembling block copolymer thin films in nanomaterials.</a:t>
            </a:r>
            <a:r>
              <a:rPr lang="en-US" sz="2000" dirty="0"/>
              <a:t> material design  involves multi-component compositions and is extremely high-dimensional; optimal experimental design &amp; optimal control under uncertainty requires reduced order models (ROMs).</a:t>
            </a:r>
            <a:endParaRPr lang="en-US" sz="2000" b="1" dirty="0"/>
          </a:p>
        </p:txBody>
      </p:sp>
      <p:pic>
        <p:nvPicPr>
          <p:cNvPr id="3" name="Picture 2">
            <a:extLst>
              <a:ext uri="{FF2B5EF4-FFF2-40B4-BE49-F238E27FC236}">
                <a16:creationId xmlns:a16="http://schemas.microsoft.com/office/drawing/2014/main" id="{BB4C9FFC-D5BE-45BC-A9DC-A77B6211673B}"/>
              </a:ext>
            </a:extLst>
          </p:cNvPr>
          <p:cNvPicPr>
            <a:picLocks noChangeAspect="1"/>
          </p:cNvPicPr>
          <p:nvPr/>
        </p:nvPicPr>
        <p:blipFill>
          <a:blip r:embed="rId3"/>
          <a:stretch>
            <a:fillRect/>
          </a:stretch>
        </p:blipFill>
        <p:spPr>
          <a:xfrm>
            <a:off x="10128449" y="1709287"/>
            <a:ext cx="1870263" cy="1456043"/>
          </a:xfrm>
          <a:prstGeom prst="rect">
            <a:avLst/>
          </a:prstGeom>
        </p:spPr>
      </p:pic>
      <p:sp>
        <p:nvSpPr>
          <p:cNvPr id="6" name="TextBox 5">
            <a:extLst>
              <a:ext uri="{FF2B5EF4-FFF2-40B4-BE49-F238E27FC236}">
                <a16:creationId xmlns:a16="http://schemas.microsoft.com/office/drawing/2014/main" id="{9183E945-568C-4396-BD7C-3B39B9FFB169}"/>
              </a:ext>
            </a:extLst>
          </p:cNvPr>
          <p:cNvSpPr txBox="1"/>
          <p:nvPr/>
        </p:nvSpPr>
        <p:spPr>
          <a:xfrm>
            <a:off x="0" y="4458729"/>
            <a:ext cx="11526819"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Numerous other </a:t>
            </a:r>
            <a:r>
              <a:rPr lang="en-US" sz="2000" b="1" dirty="0"/>
              <a:t>DOE DT application areas </a:t>
            </a:r>
            <a:r>
              <a:rPr lang="en-US" sz="2000" dirty="0"/>
              <a:t>require </a:t>
            </a:r>
            <a:r>
              <a:rPr lang="en-US" sz="2000" b="1" dirty="0"/>
              <a:t>reduced order </a:t>
            </a:r>
            <a:r>
              <a:rPr lang="en-US" sz="2000" dirty="0"/>
              <a:t>&amp; </a:t>
            </a:r>
            <a:r>
              <a:rPr lang="en-US" sz="2000" b="1" dirty="0"/>
              <a:t>surrogate modeling</a:t>
            </a:r>
            <a:r>
              <a:rPr lang="en-US" sz="2000" dirty="0"/>
              <a:t>, e.g., </a:t>
            </a:r>
          </a:p>
        </p:txBody>
      </p:sp>
      <p:pic>
        <p:nvPicPr>
          <p:cNvPr id="19" name="Picture 18">
            <a:extLst>
              <a:ext uri="{FF2B5EF4-FFF2-40B4-BE49-F238E27FC236}">
                <a16:creationId xmlns:a16="http://schemas.microsoft.com/office/drawing/2014/main" id="{334498E8-CDFA-4F89-90B7-B3B09E600E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598" y="5202168"/>
            <a:ext cx="1290494" cy="1342114"/>
          </a:xfrm>
          <a:prstGeom prst="rect">
            <a:avLst/>
          </a:prstGeom>
        </p:spPr>
      </p:pic>
      <p:pic>
        <p:nvPicPr>
          <p:cNvPr id="21" name="Picture 20">
            <a:extLst>
              <a:ext uri="{FF2B5EF4-FFF2-40B4-BE49-F238E27FC236}">
                <a16:creationId xmlns:a16="http://schemas.microsoft.com/office/drawing/2014/main" id="{162A0C97-4E82-42A5-BAD7-F93440612FA0}"/>
              </a:ext>
            </a:extLst>
          </p:cNvPr>
          <p:cNvPicPr>
            <a:picLocks noChangeAspect="1"/>
          </p:cNvPicPr>
          <p:nvPr/>
        </p:nvPicPr>
        <p:blipFill>
          <a:blip r:embed="rId5"/>
          <a:stretch>
            <a:fillRect/>
          </a:stretch>
        </p:blipFill>
        <p:spPr>
          <a:xfrm>
            <a:off x="196570" y="3242084"/>
            <a:ext cx="1686887" cy="1175478"/>
          </a:xfrm>
          <a:prstGeom prst="rect">
            <a:avLst/>
          </a:prstGeom>
        </p:spPr>
      </p:pic>
      <p:pic>
        <p:nvPicPr>
          <p:cNvPr id="22" name="Picture 21">
            <a:extLst>
              <a:ext uri="{FF2B5EF4-FFF2-40B4-BE49-F238E27FC236}">
                <a16:creationId xmlns:a16="http://schemas.microsoft.com/office/drawing/2014/main" id="{1834BF83-6FAD-4046-A813-7B290D3D2E2D}"/>
              </a:ext>
            </a:extLst>
          </p:cNvPr>
          <p:cNvPicPr>
            <a:picLocks noChangeAspect="1"/>
          </p:cNvPicPr>
          <p:nvPr/>
        </p:nvPicPr>
        <p:blipFill>
          <a:blip r:embed="rId6"/>
          <a:stretch>
            <a:fillRect/>
          </a:stretch>
        </p:blipFill>
        <p:spPr>
          <a:xfrm>
            <a:off x="1793111" y="5553098"/>
            <a:ext cx="2081620" cy="991184"/>
          </a:xfrm>
          <a:prstGeom prst="rect">
            <a:avLst/>
          </a:prstGeom>
        </p:spPr>
      </p:pic>
      <p:pic>
        <p:nvPicPr>
          <p:cNvPr id="8" name="Picture 7">
            <a:extLst>
              <a:ext uri="{FF2B5EF4-FFF2-40B4-BE49-F238E27FC236}">
                <a16:creationId xmlns:a16="http://schemas.microsoft.com/office/drawing/2014/main" id="{5B78032C-0417-418B-B5A5-D5FFB4ED73D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24" b="89744" l="2548" r="96338">
                        <a14:foregroundMark x1="89650" y1="88462" x2="96417" y2="77991"/>
                        <a14:foregroundMark x1="9076" y1="6624" x2="40207" y2="30342"/>
                        <a14:foregroundMark x1="40207" y1="30342" x2="39411" y2="30556"/>
                        <a14:foregroundMark x1="8201" y1="8761" x2="26354" y2="33547"/>
                        <a14:foregroundMark x1="26354" y1="33547" x2="34634" y2="34188"/>
                        <a14:foregroundMark x1="2548" y1="13034" x2="35748" y2="40812"/>
                        <a14:foregroundMark x1="48567" y1="37179" x2="64252" y2="62393"/>
                        <a14:foregroundMark x1="64252" y1="62393" x2="86306" y2="79487"/>
                        <a14:foregroundMark x1="45064" y1="50214" x2="63455" y2="60684"/>
                        <a14:foregroundMark x1="63455" y1="60684" x2="71099" y2="71368"/>
                        <a14:foregroundMark x1="44666" y1="48291" x2="48567" y2="41026"/>
                      </a14:backgroundRemoval>
                    </a14:imgEffect>
                  </a14:imgLayer>
                </a14:imgProps>
              </a:ext>
            </a:extLst>
          </a:blip>
          <a:stretch>
            <a:fillRect/>
          </a:stretch>
        </p:blipFill>
        <p:spPr>
          <a:xfrm>
            <a:off x="4153921" y="5043352"/>
            <a:ext cx="3317437" cy="1236115"/>
          </a:xfrm>
          <a:prstGeom prst="rect">
            <a:avLst/>
          </a:prstGeom>
        </p:spPr>
      </p:pic>
      <p:sp>
        <p:nvSpPr>
          <p:cNvPr id="9" name="TextBox 8">
            <a:extLst>
              <a:ext uri="{FF2B5EF4-FFF2-40B4-BE49-F238E27FC236}">
                <a16:creationId xmlns:a16="http://schemas.microsoft.com/office/drawing/2014/main" id="{E86DB28D-4713-4428-8311-0BB19299A3D6}"/>
              </a:ext>
            </a:extLst>
          </p:cNvPr>
          <p:cNvSpPr txBox="1"/>
          <p:nvPr/>
        </p:nvSpPr>
        <p:spPr>
          <a:xfrm>
            <a:off x="1297221" y="5004195"/>
            <a:ext cx="3073400" cy="584775"/>
          </a:xfrm>
          <a:prstGeom prst="rect">
            <a:avLst/>
          </a:prstGeom>
          <a:noFill/>
        </p:spPr>
        <p:txBody>
          <a:bodyPr wrap="square" rtlCol="0">
            <a:spAutoFit/>
          </a:bodyPr>
          <a:lstStyle/>
          <a:p>
            <a:pPr algn="ctr"/>
            <a:r>
              <a:rPr lang="en-US" sz="1600" dirty="0"/>
              <a:t>Hypersonic vehicles</a:t>
            </a:r>
          </a:p>
          <a:p>
            <a:pPr algn="ctr"/>
            <a:r>
              <a:rPr lang="en-US" sz="1600" dirty="0"/>
              <a:t>[Tencer et al., 2020]</a:t>
            </a:r>
          </a:p>
        </p:txBody>
      </p:sp>
      <p:sp>
        <p:nvSpPr>
          <p:cNvPr id="23" name="TextBox 22">
            <a:extLst>
              <a:ext uri="{FF2B5EF4-FFF2-40B4-BE49-F238E27FC236}">
                <a16:creationId xmlns:a16="http://schemas.microsoft.com/office/drawing/2014/main" id="{7CD75F18-6F2E-4174-A54C-DF61C6FA4593}"/>
              </a:ext>
            </a:extLst>
          </p:cNvPr>
          <p:cNvSpPr txBox="1"/>
          <p:nvPr/>
        </p:nvSpPr>
        <p:spPr>
          <a:xfrm>
            <a:off x="3874731" y="6058530"/>
            <a:ext cx="3073400" cy="584775"/>
          </a:xfrm>
          <a:prstGeom prst="rect">
            <a:avLst/>
          </a:prstGeom>
          <a:noFill/>
        </p:spPr>
        <p:txBody>
          <a:bodyPr wrap="square" rtlCol="0">
            <a:spAutoFit/>
          </a:bodyPr>
          <a:lstStyle/>
          <a:p>
            <a:pPr algn="ctr"/>
            <a:r>
              <a:rPr lang="en-US" sz="1600" dirty="0"/>
              <a:t>Additive manufacturing</a:t>
            </a:r>
          </a:p>
          <a:p>
            <a:pPr algn="ctr"/>
            <a:r>
              <a:rPr lang="en-US" sz="1600" dirty="0"/>
              <a:t>[Shephard et al., 2019]</a:t>
            </a:r>
          </a:p>
        </p:txBody>
      </p:sp>
      <p:pic>
        <p:nvPicPr>
          <p:cNvPr id="25" name="Picture 24">
            <a:extLst>
              <a:ext uri="{FF2B5EF4-FFF2-40B4-BE49-F238E27FC236}">
                <a16:creationId xmlns:a16="http://schemas.microsoft.com/office/drawing/2014/main" id="{43615AA9-8E01-457E-8738-627C6CFA1D48}"/>
              </a:ext>
            </a:extLst>
          </p:cNvPr>
          <p:cNvPicPr>
            <a:picLocks noChangeAspect="1"/>
          </p:cNvPicPr>
          <p:nvPr/>
        </p:nvPicPr>
        <p:blipFill>
          <a:blip r:embed="rId9"/>
          <a:stretch>
            <a:fillRect/>
          </a:stretch>
        </p:blipFill>
        <p:spPr>
          <a:xfrm rot="5400000">
            <a:off x="8590937" y="4215787"/>
            <a:ext cx="1322024" cy="2743200"/>
          </a:xfrm>
          <a:prstGeom prst="rect">
            <a:avLst/>
          </a:prstGeom>
        </p:spPr>
      </p:pic>
      <p:sp>
        <p:nvSpPr>
          <p:cNvPr id="26" name="TextBox 25">
            <a:extLst>
              <a:ext uri="{FF2B5EF4-FFF2-40B4-BE49-F238E27FC236}">
                <a16:creationId xmlns:a16="http://schemas.microsoft.com/office/drawing/2014/main" id="{70EAF7F2-B022-43BC-BBBC-B619DE9CB7D5}"/>
              </a:ext>
            </a:extLst>
          </p:cNvPr>
          <p:cNvSpPr txBox="1"/>
          <p:nvPr/>
        </p:nvSpPr>
        <p:spPr>
          <a:xfrm>
            <a:off x="7962900" y="6175876"/>
            <a:ext cx="2743200" cy="584775"/>
          </a:xfrm>
          <a:prstGeom prst="rect">
            <a:avLst/>
          </a:prstGeom>
          <a:noFill/>
        </p:spPr>
        <p:txBody>
          <a:bodyPr wrap="square" rtlCol="0">
            <a:spAutoFit/>
          </a:bodyPr>
          <a:lstStyle/>
          <a:p>
            <a:pPr algn="ctr"/>
            <a:r>
              <a:rPr lang="en-US" sz="1600" dirty="0"/>
              <a:t>Turbulent reacting flows</a:t>
            </a:r>
          </a:p>
          <a:p>
            <a:pPr algn="ctr"/>
            <a:r>
              <a:rPr lang="en-US" sz="1600" dirty="0"/>
              <a:t>[Chan et al., 2017]</a:t>
            </a:r>
          </a:p>
        </p:txBody>
      </p:sp>
      <p:sp>
        <p:nvSpPr>
          <p:cNvPr id="28" name="TextBox 27">
            <a:extLst>
              <a:ext uri="{FF2B5EF4-FFF2-40B4-BE49-F238E27FC236}">
                <a16:creationId xmlns:a16="http://schemas.microsoft.com/office/drawing/2014/main" id="{4E9B4C2C-6815-453E-88EC-755F2CC9C999}"/>
              </a:ext>
            </a:extLst>
          </p:cNvPr>
          <p:cNvSpPr txBox="1"/>
          <p:nvPr/>
        </p:nvSpPr>
        <p:spPr>
          <a:xfrm>
            <a:off x="10948969" y="5317302"/>
            <a:ext cx="1155700" cy="400110"/>
          </a:xfrm>
          <a:prstGeom prst="rect">
            <a:avLst/>
          </a:prstGeom>
          <a:noFill/>
        </p:spPr>
        <p:txBody>
          <a:bodyPr wrap="square" rtlCol="0">
            <a:spAutoFit/>
          </a:bodyPr>
          <a:lstStyle/>
          <a:p>
            <a:r>
              <a:rPr lang="en-US" sz="2000" dirty="0"/>
              <a:t>...</a:t>
            </a:r>
          </a:p>
        </p:txBody>
      </p:sp>
    </p:spTree>
    <p:extLst>
      <p:ext uri="{BB962C8B-B14F-4D97-AF65-F5344CB8AC3E}">
        <p14:creationId xmlns:p14="http://schemas.microsoft.com/office/powerpoint/2010/main" val="112605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6" grpId="0"/>
      <p:bldP spid="9" grpId="0"/>
      <p:bldP spid="23" grpId="0"/>
      <p:bldP spid="26" grpId="0"/>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a:xfrm>
            <a:off x="64951" y="667867"/>
            <a:ext cx="419397" cy="365125"/>
          </a:xfrm>
        </p:spPr>
        <p:txBody>
          <a:bodyPr/>
          <a:lstStyle/>
          <a:p>
            <a:fld id="{6113E31D-E2AB-40D1-8B51-AFA5AFEF393A}" type="slidenum">
              <a:rPr lang="en-US" smtClean="0"/>
              <a:t>38</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679727" y="103075"/>
            <a:ext cx="10471608" cy="570225"/>
          </a:xfrm>
        </p:spPr>
        <p:txBody>
          <a:bodyPr/>
          <a:lstStyle/>
          <a:p>
            <a:r>
              <a:rPr lang="en-US" dirty="0"/>
              <a:t>Approaches to reduced order: Projection-Based Model Order Reduction (MOR)</a:t>
            </a:r>
          </a:p>
        </p:txBody>
      </p:sp>
      <p:sp>
        <p:nvSpPr>
          <p:cNvPr id="7" name="Slide Number Placeholder 3"/>
          <p:cNvSpPr txBox="1">
            <a:spLocks/>
          </p:cNvSpPr>
          <p:nvPr/>
        </p:nvSpPr>
        <p:spPr>
          <a:xfrm>
            <a:off x="64951" y="667867"/>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38</a:t>
            </a:fld>
            <a:endParaRPr lang="en-US" dirty="0"/>
          </a:p>
        </p:txBody>
      </p:sp>
      <mc:AlternateContent xmlns:mc="http://schemas.openxmlformats.org/markup-compatibility/2006" xmlns:a14="http://schemas.microsoft.com/office/drawing/2010/main">
        <mc:Choice Requires="a14">
          <p:sp>
            <p:nvSpPr>
              <p:cNvPr id="8" name="Content Placeholder 5">
                <a:extLst>
                  <a:ext uri="{FF2B5EF4-FFF2-40B4-BE49-F238E27FC236}">
                    <a16:creationId xmlns:a16="http://schemas.microsoft.com/office/drawing/2014/main" id="{CF1629D0-95ED-F74C-8DEB-0A5C2253BB5A}"/>
                  </a:ext>
                </a:extLst>
              </p:cNvPr>
              <p:cNvSpPr txBox="1">
                <a:spLocks/>
              </p:cNvSpPr>
              <p:nvPr/>
            </p:nvSpPr>
            <p:spPr>
              <a:xfrm>
                <a:off x="2860712" y="1082625"/>
                <a:ext cx="8777609" cy="873420"/>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latin typeface="+mn-lt"/>
                  </a:rPr>
                  <a:t>Full Order Model (FOM):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𝑑</m:t>
                        </m:r>
                        <m:r>
                          <a:rPr lang="en-US" b="1" i="1" smtClean="0">
                            <a:latin typeface="Cambria Math" panose="02040503050406030204" pitchFamily="18" charset="0"/>
                          </a:rPr>
                          <m:t>𝒙</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1" i="1" smtClean="0">
                        <a:latin typeface="Cambria Math" panose="02040503050406030204" pitchFamily="18" charset="0"/>
                      </a:rPr>
                      <m:t>𝒇</m:t>
                    </m:r>
                    <m:r>
                      <a:rPr lang="en-US" b="0" i="1" smtClean="0">
                        <a:latin typeface="Cambria Math" panose="02040503050406030204" pitchFamily="18" charset="0"/>
                      </a:rPr>
                      <m:t>(</m:t>
                    </m:r>
                    <m:r>
                      <a:rPr lang="en-US" b="1" i="1" smtClean="0">
                        <a:latin typeface="Cambria Math" panose="02040503050406030204" pitchFamily="18" charset="0"/>
                      </a:rPr>
                      <m:t>𝒙</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1" i="1" dirty="0" smtClean="0">
                        <a:latin typeface="Cambria Math" panose="02040503050406030204" pitchFamily="18" charset="0"/>
                        <a:ea typeface="Cambria Math" panose="02040503050406030204" pitchFamily="18" charset="0"/>
                      </a:rPr>
                      <m:t>𝝁</m:t>
                    </m:r>
                    <m:r>
                      <a:rPr lang="en-US" b="0" i="1" dirty="0" smtClean="0">
                        <a:latin typeface="Cambria Math" panose="02040503050406030204" pitchFamily="18" charset="0"/>
                        <a:ea typeface="Cambria Math" panose="02040503050406030204" pitchFamily="18" charset="0"/>
                      </a:rPr>
                      <m:t>)</m:t>
                    </m:r>
                  </m:oMath>
                </a14:m>
                <a:endParaRPr lang="en-US" dirty="0">
                  <a:latin typeface="+mn-lt"/>
                </a:endParaRPr>
              </a:p>
              <a:p>
                <a:pPr marL="0" indent="0">
                  <a:buNone/>
                </a:pPr>
                <a:endParaRPr lang="en-US" dirty="0">
                  <a:latin typeface="+mn-lt"/>
                </a:endParaRPr>
              </a:p>
              <a:p>
                <a:endParaRPr lang="en-US" dirty="0">
                  <a:latin typeface="+mn-lt"/>
                </a:endParaRPr>
              </a:p>
            </p:txBody>
          </p:sp>
        </mc:Choice>
        <mc:Fallback xmlns="">
          <p:sp>
            <p:nvSpPr>
              <p:cNvPr id="8" name="Content Placeholder 5">
                <a:extLst>
                  <a:ext uri="{FF2B5EF4-FFF2-40B4-BE49-F238E27FC236}">
                    <a16:creationId xmlns:a16="http://schemas.microsoft.com/office/drawing/2014/main" id="{CF1629D0-95ED-F74C-8DEB-0A5C2253BB5A}"/>
                  </a:ext>
                </a:extLst>
              </p:cNvPr>
              <p:cNvSpPr txBox="1">
                <a:spLocks noRot="1" noChangeAspect="1" noMove="1" noResize="1" noEditPoints="1" noAdjustHandles="1" noChangeArrowheads="1" noChangeShapeType="1" noTextEdit="1"/>
              </p:cNvSpPr>
              <p:nvPr/>
            </p:nvSpPr>
            <p:spPr>
              <a:xfrm>
                <a:off x="2860712" y="1082625"/>
                <a:ext cx="8777609" cy="873420"/>
              </a:xfrm>
              <a:prstGeom prst="rect">
                <a:avLst/>
              </a:prstGeom>
              <a:blipFill>
                <a:blip r:embed="rId3"/>
                <a:stretch>
                  <a:fillRect l="-1736" t="-1399"/>
                </a:stretch>
              </a:blipFill>
            </p:spPr>
            <p:txBody>
              <a:bodyPr/>
              <a:lstStyle/>
              <a:p>
                <a:r>
                  <a:rPr lang="en-US">
                    <a:noFill/>
                  </a:rPr>
                  <a:t> </a:t>
                </a:r>
              </a:p>
            </p:txBody>
          </p:sp>
        </mc:Fallback>
      </mc:AlternateContent>
      <p:sp>
        <p:nvSpPr>
          <p:cNvPr id="9" name="Right Arrow 8">
            <a:extLst>
              <a:ext uri="{FF2B5EF4-FFF2-40B4-BE49-F238E27FC236}">
                <a16:creationId xmlns:a16="http://schemas.microsoft.com/office/drawing/2014/main" id="{D88858CE-E89A-384E-AE31-01332057A311}"/>
              </a:ext>
            </a:extLst>
          </p:cNvPr>
          <p:cNvSpPr/>
          <p:nvPr/>
        </p:nvSpPr>
        <p:spPr>
          <a:xfrm>
            <a:off x="3250113" y="2849087"/>
            <a:ext cx="306616" cy="307777"/>
          </a:xfrm>
          <a:prstGeom prst="rightArrow">
            <a:avLst>
              <a:gd name="adj1" fmla="val 50000"/>
              <a:gd name="adj2" fmla="val 482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1A47A8F-FE22-1C44-95E7-4447F404F311}"/>
              </a:ext>
            </a:extLst>
          </p:cNvPr>
          <p:cNvGrpSpPr/>
          <p:nvPr/>
        </p:nvGrpSpPr>
        <p:grpSpPr>
          <a:xfrm>
            <a:off x="9395606" y="2246077"/>
            <a:ext cx="1663700" cy="1194408"/>
            <a:chOff x="6050334" y="5224185"/>
            <a:chExt cx="1663700" cy="1194408"/>
          </a:xfrm>
        </p:grpSpPr>
        <p:pic>
          <p:nvPicPr>
            <p:cNvPr id="11" name="Picture 10">
              <a:extLst>
                <a:ext uri="{FF2B5EF4-FFF2-40B4-BE49-F238E27FC236}">
                  <a16:creationId xmlns:a16="http://schemas.microsoft.com/office/drawing/2014/main" id="{C8BC7EBA-BC1D-8A4A-92FB-6289996367C9}"/>
                </a:ext>
              </a:extLst>
            </p:cNvPr>
            <p:cNvPicPr>
              <a:picLocks noChangeAspect="1"/>
            </p:cNvPicPr>
            <p:nvPr/>
          </p:nvPicPr>
          <p:blipFill>
            <a:blip r:embed="rId4"/>
            <a:stretch>
              <a:fillRect/>
            </a:stretch>
          </p:blipFill>
          <p:spPr>
            <a:xfrm>
              <a:off x="6050334" y="5224185"/>
              <a:ext cx="1663700" cy="203200"/>
            </a:xfrm>
            <a:prstGeom prst="rect">
              <a:avLst/>
            </a:prstGeom>
          </p:spPr>
        </p:pic>
        <p:pic>
          <p:nvPicPr>
            <p:cNvPr id="12" name="Picture 11">
              <a:extLst>
                <a:ext uri="{FF2B5EF4-FFF2-40B4-BE49-F238E27FC236}">
                  <a16:creationId xmlns:a16="http://schemas.microsoft.com/office/drawing/2014/main" id="{D464407C-87FA-3B4C-96B2-7D167697D24F}"/>
                </a:ext>
              </a:extLst>
            </p:cNvPr>
            <p:cNvPicPr>
              <a:picLocks noChangeAspect="1"/>
            </p:cNvPicPr>
            <p:nvPr/>
          </p:nvPicPr>
          <p:blipFill>
            <a:blip r:embed="rId5"/>
            <a:stretch>
              <a:fillRect/>
            </a:stretch>
          </p:blipFill>
          <p:spPr>
            <a:xfrm>
              <a:off x="6181717" y="5453393"/>
              <a:ext cx="63500" cy="965200"/>
            </a:xfrm>
            <a:prstGeom prst="rect">
              <a:avLst/>
            </a:prstGeom>
          </p:spPr>
        </p:pic>
        <p:pic>
          <p:nvPicPr>
            <p:cNvPr id="13" name="Picture 12">
              <a:extLst>
                <a:ext uri="{FF2B5EF4-FFF2-40B4-BE49-F238E27FC236}">
                  <a16:creationId xmlns:a16="http://schemas.microsoft.com/office/drawing/2014/main" id="{EEF8DD96-772C-4540-92AB-8F6541963980}"/>
                </a:ext>
              </a:extLst>
            </p:cNvPr>
            <p:cNvPicPr>
              <a:picLocks noChangeAspect="1"/>
            </p:cNvPicPr>
            <p:nvPr/>
          </p:nvPicPr>
          <p:blipFill>
            <a:blip r:embed="rId6"/>
            <a:stretch>
              <a:fillRect/>
            </a:stretch>
          </p:blipFill>
          <p:spPr>
            <a:xfrm>
              <a:off x="6725781" y="5453393"/>
              <a:ext cx="63500" cy="965200"/>
            </a:xfrm>
            <a:prstGeom prst="rect">
              <a:avLst/>
            </a:prstGeom>
          </p:spPr>
        </p:pic>
        <p:pic>
          <p:nvPicPr>
            <p:cNvPr id="14" name="Picture 13">
              <a:extLst>
                <a:ext uri="{FF2B5EF4-FFF2-40B4-BE49-F238E27FC236}">
                  <a16:creationId xmlns:a16="http://schemas.microsoft.com/office/drawing/2014/main" id="{47C2C3A3-9D86-7F4B-B873-31142F09F063}"/>
                </a:ext>
              </a:extLst>
            </p:cNvPr>
            <p:cNvPicPr>
              <a:picLocks noChangeAspect="1"/>
            </p:cNvPicPr>
            <p:nvPr/>
          </p:nvPicPr>
          <p:blipFill>
            <a:blip r:embed="rId7"/>
            <a:stretch>
              <a:fillRect/>
            </a:stretch>
          </p:blipFill>
          <p:spPr>
            <a:xfrm>
              <a:off x="7148962" y="5453393"/>
              <a:ext cx="254000" cy="965200"/>
            </a:xfrm>
            <a:prstGeom prst="rect">
              <a:avLst/>
            </a:prstGeom>
          </p:spPr>
        </p:pic>
        <p:pic>
          <p:nvPicPr>
            <p:cNvPr id="15" name="Picture 14">
              <a:extLst>
                <a:ext uri="{FF2B5EF4-FFF2-40B4-BE49-F238E27FC236}">
                  <a16:creationId xmlns:a16="http://schemas.microsoft.com/office/drawing/2014/main" id="{1EE853F2-CD10-9B41-A415-8BEDC700F2F0}"/>
                </a:ext>
              </a:extLst>
            </p:cNvPr>
            <p:cNvPicPr>
              <a:picLocks noChangeAspect="1"/>
            </p:cNvPicPr>
            <p:nvPr/>
          </p:nvPicPr>
          <p:blipFill>
            <a:blip r:embed="rId8"/>
            <a:stretch>
              <a:fillRect/>
            </a:stretch>
          </p:blipFill>
          <p:spPr>
            <a:xfrm>
              <a:off x="7475318" y="5465485"/>
              <a:ext cx="50800" cy="266700"/>
            </a:xfrm>
            <a:prstGeom prst="rect">
              <a:avLst/>
            </a:prstGeom>
          </p:spPr>
        </p:pic>
      </p:grpSp>
      <p:pic>
        <p:nvPicPr>
          <p:cNvPr id="18" name="Picture 17">
            <a:extLst>
              <a:ext uri="{FF2B5EF4-FFF2-40B4-BE49-F238E27FC236}">
                <a16:creationId xmlns:a16="http://schemas.microsoft.com/office/drawing/2014/main" id="{B20809C6-0CA0-8146-85FD-DF15A43EE754}"/>
              </a:ext>
            </a:extLst>
          </p:cNvPr>
          <p:cNvPicPr>
            <a:picLocks noChangeAspect="1"/>
          </p:cNvPicPr>
          <p:nvPr/>
        </p:nvPicPr>
        <p:blipFill>
          <a:blip r:embed="rId9"/>
          <a:stretch>
            <a:fillRect/>
          </a:stretch>
        </p:blipFill>
        <p:spPr>
          <a:xfrm>
            <a:off x="2355323" y="5295768"/>
            <a:ext cx="2882900" cy="1282700"/>
          </a:xfrm>
          <a:prstGeom prst="rect">
            <a:avLst/>
          </a:prstGeom>
        </p:spPr>
      </p:pic>
      <p:grpSp>
        <p:nvGrpSpPr>
          <p:cNvPr id="19" name="Group 18">
            <a:extLst>
              <a:ext uri="{FF2B5EF4-FFF2-40B4-BE49-F238E27FC236}">
                <a16:creationId xmlns:a16="http://schemas.microsoft.com/office/drawing/2014/main" id="{4C8EC4E6-1213-A24A-9A26-21947460FC0C}"/>
              </a:ext>
            </a:extLst>
          </p:cNvPr>
          <p:cNvGrpSpPr/>
          <p:nvPr/>
        </p:nvGrpSpPr>
        <p:grpSpPr>
          <a:xfrm>
            <a:off x="969846" y="5294559"/>
            <a:ext cx="1330455" cy="1288095"/>
            <a:chOff x="773160" y="5202145"/>
            <a:chExt cx="1330455" cy="1288095"/>
          </a:xfrm>
        </p:grpSpPr>
        <p:grpSp>
          <p:nvGrpSpPr>
            <p:cNvPr id="20" name="Group 19">
              <a:extLst>
                <a:ext uri="{FF2B5EF4-FFF2-40B4-BE49-F238E27FC236}">
                  <a16:creationId xmlns:a16="http://schemas.microsoft.com/office/drawing/2014/main" id="{02F8CBD7-1F76-A945-9BDE-292CFB45317F}"/>
                </a:ext>
              </a:extLst>
            </p:cNvPr>
            <p:cNvGrpSpPr/>
            <p:nvPr/>
          </p:nvGrpSpPr>
          <p:grpSpPr>
            <a:xfrm>
              <a:off x="1274627" y="5202145"/>
              <a:ext cx="828988" cy="1288095"/>
              <a:chOff x="6994965" y="3205731"/>
              <a:chExt cx="828988" cy="1288095"/>
            </a:xfrm>
          </p:grpSpPr>
          <p:pic>
            <p:nvPicPr>
              <p:cNvPr id="22" name="Picture 21">
                <a:extLst>
                  <a:ext uri="{FF2B5EF4-FFF2-40B4-BE49-F238E27FC236}">
                    <a16:creationId xmlns:a16="http://schemas.microsoft.com/office/drawing/2014/main" id="{44825E05-A84C-4D49-8C53-4B9D67897D2F}"/>
                  </a:ext>
                </a:extLst>
              </p:cNvPr>
              <p:cNvPicPr>
                <a:picLocks noChangeAspect="1"/>
              </p:cNvPicPr>
              <p:nvPr/>
            </p:nvPicPr>
            <p:blipFill>
              <a:blip r:embed="rId10"/>
              <a:stretch>
                <a:fillRect/>
              </a:stretch>
            </p:blipFill>
            <p:spPr>
              <a:xfrm>
                <a:off x="7255734" y="3211126"/>
                <a:ext cx="292100" cy="1282700"/>
              </a:xfrm>
              <a:prstGeom prst="rect">
                <a:avLst/>
              </a:prstGeom>
            </p:spPr>
          </p:pic>
          <p:pic>
            <p:nvPicPr>
              <p:cNvPr id="23" name="Picture 22">
                <a:extLst>
                  <a:ext uri="{FF2B5EF4-FFF2-40B4-BE49-F238E27FC236}">
                    <a16:creationId xmlns:a16="http://schemas.microsoft.com/office/drawing/2014/main" id="{CA912C53-1FC1-354F-A0EC-BC278E923958}"/>
                  </a:ext>
                </a:extLst>
              </p:cNvPr>
              <p:cNvPicPr>
                <a:picLocks noChangeAspect="1"/>
              </p:cNvPicPr>
              <p:nvPr/>
            </p:nvPicPr>
            <p:blipFill>
              <a:blip r:embed="rId11"/>
              <a:stretch>
                <a:fillRect/>
              </a:stretch>
            </p:blipFill>
            <p:spPr>
              <a:xfrm>
                <a:off x="7529366" y="3205731"/>
                <a:ext cx="294587" cy="1280812"/>
              </a:xfrm>
              <a:prstGeom prst="rect">
                <a:avLst/>
              </a:prstGeom>
            </p:spPr>
          </p:pic>
          <p:pic>
            <p:nvPicPr>
              <p:cNvPr id="24" name="Picture 23">
                <a:extLst>
                  <a:ext uri="{FF2B5EF4-FFF2-40B4-BE49-F238E27FC236}">
                    <a16:creationId xmlns:a16="http://schemas.microsoft.com/office/drawing/2014/main" id="{C6E93666-4B6E-2E4B-996A-07DCC28A7B74}"/>
                  </a:ext>
                </a:extLst>
              </p:cNvPr>
              <p:cNvPicPr>
                <a:picLocks noChangeAspect="1"/>
              </p:cNvPicPr>
              <p:nvPr/>
            </p:nvPicPr>
            <p:blipFill>
              <a:blip r:embed="rId12"/>
              <a:stretch>
                <a:fillRect/>
              </a:stretch>
            </p:blipFill>
            <p:spPr>
              <a:xfrm>
                <a:off x="6994965" y="3210806"/>
                <a:ext cx="292100" cy="1282700"/>
              </a:xfrm>
              <a:prstGeom prst="rect">
                <a:avLst/>
              </a:prstGeom>
            </p:spPr>
          </p:pic>
        </p:grpSp>
        <p:pic>
          <p:nvPicPr>
            <p:cNvPr id="21" name="Picture 20">
              <a:extLst>
                <a:ext uri="{FF2B5EF4-FFF2-40B4-BE49-F238E27FC236}">
                  <a16:creationId xmlns:a16="http://schemas.microsoft.com/office/drawing/2014/main" id="{9213EA9F-1EA4-E440-9E2C-0DE01FAF7FC9}"/>
                </a:ext>
              </a:extLst>
            </p:cNvPr>
            <p:cNvPicPr>
              <a:picLocks noChangeAspect="1"/>
            </p:cNvPicPr>
            <p:nvPr/>
          </p:nvPicPr>
          <p:blipFill>
            <a:blip r:embed="rId13"/>
            <a:stretch>
              <a:fillRect/>
            </a:stretch>
          </p:blipFill>
          <p:spPr>
            <a:xfrm>
              <a:off x="773160" y="5536007"/>
              <a:ext cx="435934" cy="188050"/>
            </a:xfrm>
            <a:prstGeom prst="rect">
              <a:avLst/>
            </a:prstGeom>
          </p:spPr>
        </p:pic>
      </p:grpSp>
      <p:sp>
        <p:nvSpPr>
          <p:cNvPr id="25" name="TextBox 24">
            <a:extLst>
              <a:ext uri="{FF2B5EF4-FFF2-40B4-BE49-F238E27FC236}">
                <a16:creationId xmlns:a16="http://schemas.microsoft.com/office/drawing/2014/main" id="{364CD227-375D-4047-8997-3709496BD17B}"/>
              </a:ext>
            </a:extLst>
          </p:cNvPr>
          <p:cNvSpPr txBox="1"/>
          <p:nvPr/>
        </p:nvSpPr>
        <p:spPr>
          <a:xfrm>
            <a:off x="321219" y="4689797"/>
            <a:ext cx="5654784" cy="553998"/>
          </a:xfrm>
          <a:prstGeom prst="rect">
            <a:avLst/>
          </a:prstGeom>
          <a:noFill/>
        </p:spPr>
        <p:txBody>
          <a:bodyPr wrap="square" rtlCol="0">
            <a:spAutoFit/>
          </a:bodyPr>
          <a:lstStyle/>
          <a:p>
            <a:pPr algn="ctr"/>
            <a:r>
              <a:rPr lang="en-US" sz="1500" dirty="0"/>
              <a:t>Unsupervised Learning of Reduced Basis (via Proper Orthogonal Decomposition, Nonlinear Manifold Learning, …):</a:t>
            </a:r>
          </a:p>
        </p:txBody>
      </p:sp>
      <p:sp>
        <p:nvSpPr>
          <p:cNvPr id="26" name="TextBox 25">
            <a:extLst>
              <a:ext uri="{FF2B5EF4-FFF2-40B4-BE49-F238E27FC236}">
                <a16:creationId xmlns:a16="http://schemas.microsoft.com/office/drawing/2014/main" id="{93ACDFA0-2D1D-904B-B8E3-D0C72E83E044}"/>
              </a:ext>
            </a:extLst>
          </p:cNvPr>
          <p:cNvSpPr txBox="1"/>
          <p:nvPr/>
        </p:nvSpPr>
        <p:spPr>
          <a:xfrm>
            <a:off x="709474" y="3655716"/>
            <a:ext cx="2098261" cy="523220"/>
          </a:xfrm>
          <a:prstGeom prst="rect">
            <a:avLst/>
          </a:prstGeom>
          <a:noFill/>
        </p:spPr>
        <p:txBody>
          <a:bodyPr wrap="square" rtlCol="0">
            <a:spAutoFit/>
          </a:bodyPr>
          <a:lstStyle/>
          <a:p>
            <a:pPr algn="ctr"/>
            <a:r>
              <a:rPr lang="en-US" sz="1400" dirty="0"/>
              <a:t>Solve ODE at different design points</a:t>
            </a:r>
          </a:p>
        </p:txBody>
      </p:sp>
      <p:grpSp>
        <p:nvGrpSpPr>
          <p:cNvPr id="27" name="Group 26">
            <a:extLst>
              <a:ext uri="{FF2B5EF4-FFF2-40B4-BE49-F238E27FC236}">
                <a16:creationId xmlns:a16="http://schemas.microsoft.com/office/drawing/2014/main" id="{31427FD6-8DA0-7E49-8CDF-E3AD524D9C75}"/>
              </a:ext>
            </a:extLst>
          </p:cNvPr>
          <p:cNvGrpSpPr/>
          <p:nvPr/>
        </p:nvGrpSpPr>
        <p:grpSpPr>
          <a:xfrm>
            <a:off x="366094" y="1662717"/>
            <a:ext cx="5589135" cy="2516219"/>
            <a:chOff x="169408" y="1792427"/>
            <a:chExt cx="5589135" cy="2294095"/>
          </a:xfrm>
        </p:grpSpPr>
        <p:sp>
          <p:nvSpPr>
            <p:cNvPr id="28" name="Rectangle 27">
              <a:extLst>
                <a:ext uri="{FF2B5EF4-FFF2-40B4-BE49-F238E27FC236}">
                  <a16:creationId xmlns:a16="http://schemas.microsoft.com/office/drawing/2014/main" id="{640CA836-0835-924B-B7EF-F78C48744FB6}"/>
                </a:ext>
              </a:extLst>
            </p:cNvPr>
            <p:cNvSpPr/>
            <p:nvPr/>
          </p:nvSpPr>
          <p:spPr>
            <a:xfrm>
              <a:off x="176609" y="1834317"/>
              <a:ext cx="5581934" cy="22522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85038E-4DCC-C141-8C9B-63DDBC513958}"/>
                </a:ext>
              </a:extLst>
            </p:cNvPr>
            <p:cNvSpPr txBox="1"/>
            <p:nvPr/>
          </p:nvSpPr>
          <p:spPr>
            <a:xfrm>
              <a:off x="169408" y="1792427"/>
              <a:ext cx="2194075" cy="420911"/>
            </a:xfrm>
            <a:prstGeom prst="rect">
              <a:avLst/>
            </a:prstGeom>
            <a:noFill/>
          </p:spPr>
          <p:txBody>
            <a:bodyPr wrap="square" rtlCol="0">
              <a:spAutoFit/>
            </a:bodyPr>
            <a:lstStyle/>
            <a:p>
              <a:r>
                <a:rPr lang="en-US" sz="2400" dirty="0">
                  <a:solidFill>
                    <a:srgbClr val="0070C0"/>
                  </a:solidFill>
                </a:rPr>
                <a:t>1. Acquisition</a:t>
              </a:r>
            </a:p>
          </p:txBody>
        </p:sp>
      </p:grpSp>
      <p:grpSp>
        <p:nvGrpSpPr>
          <p:cNvPr id="30" name="Group 29">
            <a:extLst>
              <a:ext uri="{FF2B5EF4-FFF2-40B4-BE49-F238E27FC236}">
                <a16:creationId xmlns:a16="http://schemas.microsoft.com/office/drawing/2014/main" id="{4024DAAF-DE05-3B43-9CB8-9FE0E6266686}"/>
              </a:ext>
            </a:extLst>
          </p:cNvPr>
          <p:cNvGrpSpPr/>
          <p:nvPr/>
        </p:nvGrpSpPr>
        <p:grpSpPr>
          <a:xfrm>
            <a:off x="366094" y="4197680"/>
            <a:ext cx="5589135" cy="2543652"/>
            <a:chOff x="169408" y="4105266"/>
            <a:chExt cx="5589135" cy="2501766"/>
          </a:xfrm>
        </p:grpSpPr>
        <p:sp>
          <p:nvSpPr>
            <p:cNvPr id="31" name="Rectangle 30">
              <a:extLst>
                <a:ext uri="{FF2B5EF4-FFF2-40B4-BE49-F238E27FC236}">
                  <a16:creationId xmlns:a16="http://schemas.microsoft.com/office/drawing/2014/main" id="{CCE2B41F-332C-D843-94DB-4D815FC50477}"/>
                </a:ext>
              </a:extLst>
            </p:cNvPr>
            <p:cNvSpPr/>
            <p:nvPr/>
          </p:nvSpPr>
          <p:spPr>
            <a:xfrm>
              <a:off x="176609" y="4130440"/>
              <a:ext cx="5581934" cy="2476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0E89F9E-85B7-764E-A577-39DC6ABB01D6}"/>
                </a:ext>
              </a:extLst>
            </p:cNvPr>
            <p:cNvSpPr txBox="1"/>
            <p:nvPr/>
          </p:nvSpPr>
          <p:spPr>
            <a:xfrm>
              <a:off x="169408" y="4105266"/>
              <a:ext cx="1741939" cy="461665"/>
            </a:xfrm>
            <a:prstGeom prst="rect">
              <a:avLst/>
            </a:prstGeom>
            <a:noFill/>
          </p:spPr>
          <p:txBody>
            <a:bodyPr wrap="square" rtlCol="0">
              <a:spAutoFit/>
            </a:bodyPr>
            <a:lstStyle/>
            <a:p>
              <a:r>
                <a:rPr lang="en-US" sz="2400" dirty="0">
                  <a:solidFill>
                    <a:srgbClr val="0070C0"/>
                  </a:solidFill>
                </a:rPr>
                <a:t>2. Learning</a:t>
              </a:r>
            </a:p>
          </p:txBody>
        </p:sp>
      </p:grpSp>
      <p:grpSp>
        <p:nvGrpSpPr>
          <p:cNvPr id="33" name="Group 32">
            <a:extLst>
              <a:ext uri="{FF2B5EF4-FFF2-40B4-BE49-F238E27FC236}">
                <a16:creationId xmlns:a16="http://schemas.microsoft.com/office/drawing/2014/main" id="{2A051604-5C13-1147-9068-E51B9BD4AC0B}"/>
              </a:ext>
            </a:extLst>
          </p:cNvPr>
          <p:cNvGrpSpPr/>
          <p:nvPr/>
        </p:nvGrpSpPr>
        <p:grpSpPr>
          <a:xfrm>
            <a:off x="6215998" y="1700986"/>
            <a:ext cx="5589135" cy="5036728"/>
            <a:chOff x="6350453" y="1843255"/>
            <a:chExt cx="5589135" cy="4781598"/>
          </a:xfrm>
        </p:grpSpPr>
        <p:sp>
          <p:nvSpPr>
            <p:cNvPr id="34" name="Rectangle 33">
              <a:extLst>
                <a:ext uri="{FF2B5EF4-FFF2-40B4-BE49-F238E27FC236}">
                  <a16:creationId xmlns:a16="http://schemas.microsoft.com/office/drawing/2014/main" id="{7F98F57E-A32B-6944-A6DB-127413F939CA}"/>
                </a:ext>
              </a:extLst>
            </p:cNvPr>
            <p:cNvSpPr/>
            <p:nvPr/>
          </p:nvSpPr>
          <p:spPr>
            <a:xfrm>
              <a:off x="6350453" y="1843255"/>
              <a:ext cx="5589135" cy="47815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5BC953A-0626-7346-A869-8DA41CA56FFE}"/>
                </a:ext>
              </a:extLst>
            </p:cNvPr>
            <p:cNvSpPr txBox="1"/>
            <p:nvPr/>
          </p:nvSpPr>
          <p:spPr>
            <a:xfrm>
              <a:off x="6373044" y="1865668"/>
              <a:ext cx="5095044" cy="438280"/>
            </a:xfrm>
            <a:prstGeom prst="rect">
              <a:avLst/>
            </a:prstGeom>
            <a:noFill/>
          </p:spPr>
          <p:txBody>
            <a:bodyPr wrap="square" rtlCol="0">
              <a:spAutoFit/>
            </a:bodyPr>
            <a:lstStyle/>
            <a:p>
              <a:r>
                <a:rPr lang="en-US" sz="2400" dirty="0">
                  <a:solidFill>
                    <a:srgbClr val="0070C0"/>
                  </a:solidFill>
                </a:rPr>
                <a:t>3. Projection-Based Reduction</a:t>
              </a:r>
            </a:p>
          </p:txBody>
        </p:sp>
      </p:grpSp>
      <p:grpSp>
        <p:nvGrpSpPr>
          <p:cNvPr id="36" name="Group 35">
            <a:extLst>
              <a:ext uri="{FF2B5EF4-FFF2-40B4-BE49-F238E27FC236}">
                <a16:creationId xmlns:a16="http://schemas.microsoft.com/office/drawing/2014/main" id="{048A6715-0104-9045-8C43-8CA9D3DF8BF7}"/>
              </a:ext>
            </a:extLst>
          </p:cNvPr>
          <p:cNvGrpSpPr/>
          <p:nvPr/>
        </p:nvGrpSpPr>
        <p:grpSpPr>
          <a:xfrm>
            <a:off x="3606861" y="1931650"/>
            <a:ext cx="1821559" cy="1773866"/>
            <a:chOff x="3431947" y="1719493"/>
            <a:chExt cx="1821559" cy="1773866"/>
          </a:xfrm>
        </p:grpSpPr>
        <p:sp>
          <p:nvSpPr>
            <p:cNvPr id="37" name="TextBox 36">
              <a:extLst>
                <a:ext uri="{FF2B5EF4-FFF2-40B4-BE49-F238E27FC236}">
                  <a16:creationId xmlns:a16="http://schemas.microsoft.com/office/drawing/2014/main" id="{0541826E-4434-264E-8738-700982C9FA29}"/>
                </a:ext>
              </a:extLst>
            </p:cNvPr>
            <p:cNvSpPr txBox="1"/>
            <p:nvPr/>
          </p:nvSpPr>
          <p:spPr>
            <a:xfrm>
              <a:off x="3486554" y="1719493"/>
              <a:ext cx="1078731" cy="415498"/>
            </a:xfrm>
            <a:prstGeom prst="rect">
              <a:avLst/>
            </a:prstGeom>
            <a:noFill/>
          </p:spPr>
          <p:txBody>
            <a:bodyPr wrap="square" rtlCol="0">
              <a:spAutoFit/>
            </a:bodyPr>
            <a:lstStyle/>
            <a:p>
              <a:pPr algn="ctr"/>
              <a:r>
                <a:rPr lang="en-US" sz="1050" dirty="0"/>
                <a:t>Number of time steps</a:t>
              </a:r>
            </a:p>
          </p:txBody>
        </p:sp>
        <p:grpSp>
          <p:nvGrpSpPr>
            <p:cNvPr id="38" name="Group 37">
              <a:extLst>
                <a:ext uri="{FF2B5EF4-FFF2-40B4-BE49-F238E27FC236}">
                  <a16:creationId xmlns:a16="http://schemas.microsoft.com/office/drawing/2014/main" id="{26030D47-CD87-5C4B-A9DF-ACAFB7C7DEC7}"/>
                </a:ext>
              </a:extLst>
            </p:cNvPr>
            <p:cNvGrpSpPr/>
            <p:nvPr/>
          </p:nvGrpSpPr>
          <p:grpSpPr>
            <a:xfrm>
              <a:off x="3431947" y="2147388"/>
              <a:ext cx="1821559" cy="1345971"/>
              <a:chOff x="3431947" y="2147388"/>
              <a:chExt cx="1821559" cy="1345971"/>
            </a:xfrm>
          </p:grpSpPr>
          <p:sp>
            <p:nvSpPr>
              <p:cNvPr id="39" name="TextBox 38">
                <a:extLst>
                  <a:ext uri="{FF2B5EF4-FFF2-40B4-BE49-F238E27FC236}">
                    <a16:creationId xmlns:a16="http://schemas.microsoft.com/office/drawing/2014/main" id="{512A3B5A-C536-2C49-B0D1-38A1B83E0C63}"/>
                  </a:ext>
                </a:extLst>
              </p:cNvPr>
              <p:cNvSpPr txBox="1"/>
              <p:nvPr/>
            </p:nvSpPr>
            <p:spPr>
              <a:xfrm rot="16200000">
                <a:off x="3016485" y="2662400"/>
                <a:ext cx="1246421" cy="415498"/>
              </a:xfrm>
              <a:prstGeom prst="rect">
                <a:avLst/>
              </a:prstGeom>
              <a:noFill/>
            </p:spPr>
            <p:txBody>
              <a:bodyPr wrap="square" rtlCol="0">
                <a:spAutoFit/>
              </a:bodyPr>
              <a:lstStyle/>
              <a:p>
                <a:pPr algn="ctr"/>
                <a:r>
                  <a:rPr lang="en-US" sz="1050" dirty="0"/>
                  <a:t>Number of State Variables</a:t>
                </a:r>
              </a:p>
            </p:txBody>
          </p:sp>
          <p:pic>
            <p:nvPicPr>
              <p:cNvPr id="40" name="Picture 39">
                <a:extLst>
                  <a:ext uri="{FF2B5EF4-FFF2-40B4-BE49-F238E27FC236}">
                    <a16:creationId xmlns:a16="http://schemas.microsoft.com/office/drawing/2014/main" id="{7A4E8510-F103-154A-832F-A4EB57DFD5AA}"/>
                  </a:ext>
                </a:extLst>
              </p:cNvPr>
              <p:cNvPicPr>
                <a:picLocks noChangeAspect="1"/>
              </p:cNvPicPr>
              <p:nvPr/>
            </p:nvPicPr>
            <p:blipFill>
              <a:blip r:embed="rId12"/>
              <a:stretch>
                <a:fillRect/>
              </a:stretch>
            </p:blipFill>
            <p:spPr>
              <a:xfrm>
                <a:off x="3878404" y="2206892"/>
                <a:ext cx="292100" cy="1282700"/>
              </a:xfrm>
              <a:prstGeom prst="rect">
                <a:avLst/>
              </a:prstGeom>
            </p:spPr>
          </p:pic>
          <p:pic>
            <p:nvPicPr>
              <p:cNvPr id="41" name="Picture 40">
                <a:extLst>
                  <a:ext uri="{FF2B5EF4-FFF2-40B4-BE49-F238E27FC236}">
                    <a16:creationId xmlns:a16="http://schemas.microsoft.com/office/drawing/2014/main" id="{D7F521F6-9B42-0745-B6F4-665E7A7E9FA0}"/>
                  </a:ext>
                </a:extLst>
              </p:cNvPr>
              <p:cNvPicPr>
                <a:picLocks noChangeAspect="1"/>
              </p:cNvPicPr>
              <p:nvPr/>
            </p:nvPicPr>
            <p:blipFill>
              <a:blip r:embed="rId11"/>
              <a:stretch>
                <a:fillRect/>
              </a:stretch>
            </p:blipFill>
            <p:spPr>
              <a:xfrm>
                <a:off x="4961406" y="2203079"/>
                <a:ext cx="292100" cy="1270000"/>
              </a:xfrm>
              <a:prstGeom prst="rect">
                <a:avLst/>
              </a:prstGeom>
            </p:spPr>
          </p:pic>
          <p:pic>
            <p:nvPicPr>
              <p:cNvPr id="42" name="Picture 41">
                <a:extLst>
                  <a:ext uri="{FF2B5EF4-FFF2-40B4-BE49-F238E27FC236}">
                    <a16:creationId xmlns:a16="http://schemas.microsoft.com/office/drawing/2014/main" id="{E0A17134-13C1-394D-BABF-87FF6BD1341F}"/>
                  </a:ext>
                </a:extLst>
              </p:cNvPr>
              <p:cNvPicPr>
                <a:picLocks noChangeAspect="1"/>
              </p:cNvPicPr>
              <p:nvPr/>
            </p:nvPicPr>
            <p:blipFill>
              <a:blip r:embed="rId10"/>
              <a:stretch>
                <a:fillRect/>
              </a:stretch>
            </p:blipFill>
            <p:spPr>
              <a:xfrm>
                <a:off x="4419235" y="2195391"/>
                <a:ext cx="292100" cy="1282700"/>
              </a:xfrm>
              <a:prstGeom prst="rect">
                <a:avLst/>
              </a:prstGeom>
            </p:spPr>
          </p:pic>
          <p:cxnSp>
            <p:nvCxnSpPr>
              <p:cNvPr id="43" name="Straight Arrow Connector 42">
                <a:extLst>
                  <a:ext uri="{FF2B5EF4-FFF2-40B4-BE49-F238E27FC236}">
                    <a16:creationId xmlns:a16="http://schemas.microsoft.com/office/drawing/2014/main" id="{03B90BE4-5584-E843-BF06-0584A856E841}"/>
                  </a:ext>
                </a:extLst>
              </p:cNvPr>
              <p:cNvCxnSpPr/>
              <p:nvPr/>
            </p:nvCxnSpPr>
            <p:spPr>
              <a:xfrm>
                <a:off x="3878404" y="2147388"/>
                <a:ext cx="2921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3030ACD-8D3E-3446-89D1-61E8F35F27B0}"/>
                  </a:ext>
                </a:extLst>
              </p:cNvPr>
              <p:cNvCxnSpPr>
                <a:cxnSpLocks/>
              </p:cNvCxnSpPr>
              <p:nvPr/>
            </p:nvCxnSpPr>
            <p:spPr>
              <a:xfrm>
                <a:off x="3816482" y="2210376"/>
                <a:ext cx="0" cy="12787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grpSp>
        <p:nvGrpSpPr>
          <p:cNvPr id="45" name="Group 44">
            <a:extLst>
              <a:ext uri="{FF2B5EF4-FFF2-40B4-BE49-F238E27FC236}">
                <a16:creationId xmlns:a16="http://schemas.microsoft.com/office/drawing/2014/main" id="{BCF4F874-DC83-1F41-A223-338EA355428E}"/>
              </a:ext>
            </a:extLst>
          </p:cNvPr>
          <p:cNvGrpSpPr/>
          <p:nvPr/>
        </p:nvGrpSpPr>
        <p:grpSpPr>
          <a:xfrm>
            <a:off x="509755" y="2328060"/>
            <a:ext cx="2654507" cy="1271187"/>
            <a:chOff x="5743106" y="1272423"/>
            <a:chExt cx="2654507" cy="1271187"/>
          </a:xfrm>
        </p:grpSpPr>
        <p:pic>
          <p:nvPicPr>
            <p:cNvPr id="46" name="Picture 45">
              <a:extLst>
                <a:ext uri="{FF2B5EF4-FFF2-40B4-BE49-F238E27FC236}">
                  <a16:creationId xmlns:a16="http://schemas.microsoft.com/office/drawing/2014/main" id="{7157D173-D8FD-B848-9321-BAD0AE9065DD}"/>
                </a:ext>
              </a:extLst>
            </p:cNvPr>
            <p:cNvPicPr>
              <a:picLocks noChangeAspect="1"/>
            </p:cNvPicPr>
            <p:nvPr/>
          </p:nvPicPr>
          <p:blipFill>
            <a:blip r:embed="rId14"/>
            <a:stretch>
              <a:fillRect/>
            </a:stretch>
          </p:blipFill>
          <p:spPr>
            <a:xfrm>
              <a:off x="6233063" y="1445570"/>
              <a:ext cx="1651000" cy="1028700"/>
            </a:xfrm>
            <a:prstGeom prst="rect">
              <a:avLst/>
            </a:prstGeom>
          </p:spPr>
        </p:pic>
        <p:pic>
          <p:nvPicPr>
            <p:cNvPr id="47" name="Picture 46">
              <a:extLst>
                <a:ext uri="{FF2B5EF4-FFF2-40B4-BE49-F238E27FC236}">
                  <a16:creationId xmlns:a16="http://schemas.microsoft.com/office/drawing/2014/main" id="{C4B317EB-12C5-3E48-94A7-758C7872744F}"/>
                </a:ext>
              </a:extLst>
            </p:cNvPr>
            <p:cNvPicPr>
              <a:picLocks noChangeAspect="1"/>
            </p:cNvPicPr>
            <p:nvPr/>
          </p:nvPicPr>
          <p:blipFill rotWithShape="1">
            <a:blip r:embed="rId15"/>
            <a:srcRect r="87451" b="57581"/>
            <a:stretch/>
          </p:blipFill>
          <p:spPr>
            <a:xfrm>
              <a:off x="5748815" y="1272423"/>
              <a:ext cx="431961" cy="600191"/>
            </a:xfrm>
            <a:prstGeom prst="rect">
              <a:avLst/>
            </a:prstGeom>
          </p:spPr>
        </p:pic>
        <p:pic>
          <p:nvPicPr>
            <p:cNvPr id="48" name="Picture 47">
              <a:extLst>
                <a:ext uri="{FF2B5EF4-FFF2-40B4-BE49-F238E27FC236}">
                  <a16:creationId xmlns:a16="http://schemas.microsoft.com/office/drawing/2014/main" id="{684309B5-1191-A24C-B9F1-55ED45B28162}"/>
                </a:ext>
              </a:extLst>
            </p:cNvPr>
            <p:cNvPicPr>
              <a:picLocks noChangeAspect="1"/>
            </p:cNvPicPr>
            <p:nvPr/>
          </p:nvPicPr>
          <p:blipFill rotWithShape="1">
            <a:blip r:embed="rId15"/>
            <a:srcRect l="35" t="52734" r="87416" b="4847"/>
            <a:stretch/>
          </p:blipFill>
          <p:spPr>
            <a:xfrm>
              <a:off x="5743106" y="1935487"/>
              <a:ext cx="437670" cy="608123"/>
            </a:xfrm>
            <a:prstGeom prst="rect">
              <a:avLst/>
            </a:prstGeom>
          </p:spPr>
        </p:pic>
        <p:pic>
          <p:nvPicPr>
            <p:cNvPr id="49" name="Picture 48">
              <a:extLst>
                <a:ext uri="{FF2B5EF4-FFF2-40B4-BE49-F238E27FC236}">
                  <a16:creationId xmlns:a16="http://schemas.microsoft.com/office/drawing/2014/main" id="{3D719F60-6119-AE4A-BE1C-7BAA7545F189}"/>
                </a:ext>
              </a:extLst>
            </p:cNvPr>
            <p:cNvPicPr>
              <a:picLocks noChangeAspect="1"/>
            </p:cNvPicPr>
            <p:nvPr/>
          </p:nvPicPr>
          <p:blipFill rotWithShape="1">
            <a:blip r:embed="rId15"/>
            <a:srcRect l="88421" t="54289" r="-970" b="3292"/>
            <a:stretch/>
          </p:blipFill>
          <p:spPr>
            <a:xfrm>
              <a:off x="7942061" y="1597065"/>
              <a:ext cx="455552" cy="632970"/>
            </a:xfrm>
            <a:prstGeom prst="rect">
              <a:avLst/>
            </a:prstGeom>
          </p:spPr>
        </p:pic>
        <p:cxnSp>
          <p:nvCxnSpPr>
            <p:cNvPr id="50" name="Straight Arrow Connector 49">
              <a:extLst>
                <a:ext uri="{FF2B5EF4-FFF2-40B4-BE49-F238E27FC236}">
                  <a16:creationId xmlns:a16="http://schemas.microsoft.com/office/drawing/2014/main" id="{3067F3F7-5406-A149-A46B-265F310C3684}"/>
                </a:ext>
              </a:extLst>
            </p:cNvPr>
            <p:cNvCxnSpPr>
              <a:stCxn id="47" idx="3"/>
            </p:cNvCxnSpPr>
            <p:nvPr/>
          </p:nvCxnSpPr>
          <p:spPr>
            <a:xfrm>
              <a:off x="6180776" y="1572519"/>
              <a:ext cx="966098" cy="70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D398552-E959-4740-8A27-149F41AA76B4}"/>
                </a:ext>
              </a:extLst>
            </p:cNvPr>
            <p:cNvCxnSpPr>
              <a:stCxn id="48" idx="3"/>
            </p:cNvCxnSpPr>
            <p:nvPr/>
          </p:nvCxnSpPr>
          <p:spPr>
            <a:xfrm flipV="1">
              <a:off x="6180776" y="1958620"/>
              <a:ext cx="550501" cy="280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A92B4C4-6F24-B444-9B67-95403EE54954}"/>
                </a:ext>
              </a:extLst>
            </p:cNvPr>
            <p:cNvCxnSpPr>
              <a:cxnSpLocks/>
              <a:stCxn id="49" idx="1"/>
            </p:cNvCxnSpPr>
            <p:nvPr/>
          </p:nvCxnSpPr>
          <p:spPr>
            <a:xfrm flipH="1">
              <a:off x="7365075" y="1913550"/>
              <a:ext cx="576986" cy="259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C970D9D2-543D-6C42-8BF9-0326FE08103F}"/>
              </a:ext>
            </a:extLst>
          </p:cNvPr>
          <p:cNvSpPr txBox="1"/>
          <p:nvPr/>
        </p:nvSpPr>
        <p:spPr>
          <a:xfrm>
            <a:off x="3606860" y="3762434"/>
            <a:ext cx="2098261" cy="307777"/>
          </a:xfrm>
          <a:prstGeom prst="rect">
            <a:avLst/>
          </a:prstGeom>
          <a:noFill/>
        </p:spPr>
        <p:txBody>
          <a:bodyPr wrap="square" rtlCol="0">
            <a:spAutoFit/>
          </a:bodyPr>
          <a:lstStyle/>
          <a:p>
            <a:pPr algn="ctr"/>
            <a:r>
              <a:rPr lang="en-US" sz="1400" dirty="0"/>
              <a:t>Save solution data</a:t>
            </a:r>
          </a:p>
        </p:txBody>
      </p:sp>
      <p:grpSp>
        <p:nvGrpSpPr>
          <p:cNvPr id="59" name="Group 58">
            <a:extLst>
              <a:ext uri="{FF2B5EF4-FFF2-40B4-BE49-F238E27FC236}">
                <a16:creationId xmlns:a16="http://schemas.microsoft.com/office/drawing/2014/main" id="{A029032C-A2A6-C64C-AB77-8E9CF00C6126}"/>
              </a:ext>
            </a:extLst>
          </p:cNvPr>
          <p:cNvGrpSpPr/>
          <p:nvPr/>
        </p:nvGrpSpPr>
        <p:grpSpPr>
          <a:xfrm>
            <a:off x="6368399" y="2168490"/>
            <a:ext cx="5269922" cy="1389610"/>
            <a:chOff x="6502854" y="3436483"/>
            <a:chExt cx="5269922" cy="1389610"/>
          </a:xfrm>
        </p:grpSpPr>
        <p:sp>
          <p:nvSpPr>
            <p:cNvPr id="60" name="TextBox 59">
              <a:extLst>
                <a:ext uri="{FF2B5EF4-FFF2-40B4-BE49-F238E27FC236}">
                  <a16:creationId xmlns:a16="http://schemas.microsoft.com/office/drawing/2014/main" id="{130932DE-73B5-904B-BB68-A36F5AEDAEA8}"/>
                </a:ext>
              </a:extLst>
            </p:cNvPr>
            <p:cNvSpPr txBox="1"/>
            <p:nvPr/>
          </p:nvSpPr>
          <p:spPr>
            <a:xfrm>
              <a:off x="6602340" y="3565860"/>
              <a:ext cx="1747616" cy="923330"/>
            </a:xfrm>
            <a:prstGeom prst="rect">
              <a:avLst/>
            </a:prstGeom>
            <a:noFill/>
          </p:spPr>
          <p:txBody>
            <a:bodyPr wrap="square" rtlCol="0">
              <a:spAutoFit/>
            </a:bodyPr>
            <a:lstStyle/>
            <a:p>
              <a:r>
                <a:rPr lang="en-US" dirty="0"/>
                <a:t>Reduce the number of unknowns</a:t>
              </a:r>
            </a:p>
          </p:txBody>
        </p:sp>
        <p:sp>
          <p:nvSpPr>
            <p:cNvPr id="61" name="Rectangle 60">
              <a:extLst>
                <a:ext uri="{FF2B5EF4-FFF2-40B4-BE49-F238E27FC236}">
                  <a16:creationId xmlns:a16="http://schemas.microsoft.com/office/drawing/2014/main" id="{6CECA9EF-B087-8646-9A1C-411C31BB6D2A}"/>
                </a:ext>
              </a:extLst>
            </p:cNvPr>
            <p:cNvSpPr/>
            <p:nvPr/>
          </p:nvSpPr>
          <p:spPr>
            <a:xfrm>
              <a:off x="6502854" y="3436483"/>
              <a:ext cx="5269922" cy="138961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247E4F52-1C3D-374A-BDAA-C1D2AA515099}"/>
              </a:ext>
            </a:extLst>
          </p:cNvPr>
          <p:cNvGrpSpPr/>
          <p:nvPr/>
        </p:nvGrpSpPr>
        <p:grpSpPr>
          <a:xfrm>
            <a:off x="6368399" y="3690247"/>
            <a:ext cx="5269922" cy="1037445"/>
            <a:chOff x="6502854" y="4824395"/>
            <a:chExt cx="5269922" cy="1693209"/>
          </a:xfrm>
        </p:grpSpPr>
        <p:sp>
          <p:nvSpPr>
            <p:cNvPr id="63" name="TextBox 62">
              <a:extLst>
                <a:ext uri="{FF2B5EF4-FFF2-40B4-BE49-F238E27FC236}">
                  <a16:creationId xmlns:a16="http://schemas.microsoft.com/office/drawing/2014/main" id="{9A6C5A8B-7EC0-5143-8E2D-A21A41ED90F8}"/>
                </a:ext>
              </a:extLst>
            </p:cNvPr>
            <p:cNvSpPr txBox="1"/>
            <p:nvPr/>
          </p:nvSpPr>
          <p:spPr>
            <a:xfrm>
              <a:off x="6584130" y="4889676"/>
              <a:ext cx="1553241" cy="923330"/>
            </a:xfrm>
            <a:prstGeom prst="rect">
              <a:avLst/>
            </a:prstGeom>
            <a:noFill/>
          </p:spPr>
          <p:txBody>
            <a:bodyPr wrap="square" rtlCol="0">
              <a:spAutoFit/>
            </a:bodyPr>
            <a:lstStyle/>
            <a:p>
              <a:r>
                <a:rPr lang="en-US" dirty="0"/>
                <a:t>Perform </a:t>
              </a:r>
              <a:r>
                <a:rPr lang="en-US" dirty="0" err="1"/>
                <a:t>Galerkin</a:t>
              </a:r>
              <a:r>
                <a:rPr lang="en-US" dirty="0"/>
                <a:t> projection</a:t>
              </a:r>
            </a:p>
          </p:txBody>
        </p:sp>
        <p:sp>
          <p:nvSpPr>
            <p:cNvPr id="64" name="Rectangle 63">
              <a:extLst>
                <a:ext uri="{FF2B5EF4-FFF2-40B4-BE49-F238E27FC236}">
                  <a16:creationId xmlns:a16="http://schemas.microsoft.com/office/drawing/2014/main" id="{518398AA-A3AC-A645-B631-FBBBCA46EAA0}"/>
                </a:ext>
              </a:extLst>
            </p:cNvPr>
            <p:cNvSpPr/>
            <p:nvPr/>
          </p:nvSpPr>
          <p:spPr>
            <a:xfrm>
              <a:off x="6502854" y="4824395"/>
              <a:ext cx="5269922" cy="169320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p:cNvSpPr txBox="1"/>
              <p:nvPr/>
            </p:nvSpPr>
            <p:spPr>
              <a:xfrm>
                <a:off x="7928919" y="3760374"/>
                <a:ext cx="3768334" cy="801181"/>
              </a:xfrm>
              <a:prstGeom prst="rect">
                <a:avLst/>
              </a:prstGeom>
              <a:noFill/>
            </p:spPr>
            <p:txBody>
              <a:bodyPr wrap="square" rtlCol="0">
                <a:spAutoFit/>
              </a:bodyPr>
              <a:lstStyle/>
              <a:p>
                <a14:m>
                  <m:oMath xmlns:m="http://schemas.openxmlformats.org/officeDocument/2006/math">
                    <m:sSup>
                      <m:sSupPr>
                        <m:ctrlPr>
                          <a:rPr lang="en-US" i="1" smtClean="0">
                            <a:latin typeface="Cambria Math" panose="02040503050406030204" pitchFamily="18" charset="0"/>
                          </a:rPr>
                        </m:ctrlPr>
                      </m:sSupPr>
                      <m:e>
                        <m:r>
                          <a:rPr lang="el-GR" b="1" i="1" smtClean="0">
                            <a:latin typeface="Cambria Math" panose="02040503050406030204" pitchFamily="18" charset="0"/>
                            <a:ea typeface="Cambria Math" panose="02040503050406030204" pitchFamily="18" charset="0"/>
                          </a:rPr>
                          <m:t>𝜱</m:t>
                        </m:r>
                      </m:e>
                      <m:sup>
                        <m:r>
                          <a:rPr lang="en-US" b="0" i="1" smtClean="0">
                            <a:latin typeface="Cambria Math" panose="02040503050406030204" pitchFamily="18" charset="0"/>
                          </a:rPr>
                          <m:t>𝑇</m:t>
                        </m:r>
                      </m:sup>
                    </m:sSup>
                    <m:r>
                      <a:rPr lang="el-GR" b="1" i="1" smtClean="0">
                        <a:latin typeface="Cambria Math" panose="02040503050406030204" pitchFamily="18" charset="0"/>
                        <a:ea typeface="Cambria Math" panose="02040503050406030204" pitchFamily="18" charset="0"/>
                      </a:rPr>
                      <m:t>𝜱</m:t>
                    </m:r>
                    <m:f>
                      <m:fPr>
                        <m:ctrlPr>
                          <a:rPr lang="en-US"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acc>
                          <m:accPr>
                            <m:chr m:val="̂"/>
                            <m:ctrlPr>
                              <a:rPr lang="en-US" i="1" smtClean="0">
                                <a:latin typeface="Cambria Math" panose="02040503050406030204" pitchFamily="18" charset="0"/>
                              </a:rPr>
                            </m:ctrlPr>
                          </m:accPr>
                          <m:e>
                            <m:r>
                              <a:rPr lang="en-US" b="1" i="1" smtClean="0">
                                <a:latin typeface="Cambria Math" panose="02040503050406030204" pitchFamily="18" charset="0"/>
                              </a:rPr>
                              <m:t>𝒙</m:t>
                            </m:r>
                          </m:e>
                        </m:acc>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oMath>
                </a14:m>
                <a:r>
                  <a:rPr lang="en-US" dirty="0"/>
                  <a:t>  </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l-GR" b="1" i="1">
                            <a:latin typeface="Cambria Math" panose="02040503050406030204" pitchFamily="18" charset="0"/>
                            <a:ea typeface="Cambria Math" panose="02040503050406030204" pitchFamily="18" charset="0"/>
                          </a:rPr>
                          <m:t>𝜱</m:t>
                        </m:r>
                      </m:e>
                      <m:sup>
                        <m:r>
                          <a:rPr lang="en-US" i="1">
                            <a:latin typeface="Cambria Math" panose="02040503050406030204" pitchFamily="18" charset="0"/>
                          </a:rPr>
                          <m:t>𝑇</m:t>
                        </m:r>
                      </m:sup>
                    </m:sSup>
                    <m:r>
                      <a:rPr lang="en-US" b="1" i="1">
                        <a:latin typeface="Cambria Math" panose="02040503050406030204" pitchFamily="18" charset="0"/>
                      </a:rPr>
                      <m:t>𝒇</m:t>
                    </m:r>
                    <m:r>
                      <a:rPr lang="en-US" i="1">
                        <a:latin typeface="Cambria Math" panose="02040503050406030204" pitchFamily="18" charset="0"/>
                      </a:rPr>
                      <m:t>(</m:t>
                    </m:r>
                    <m:r>
                      <a:rPr lang="el-GR" b="1" i="1">
                        <a:latin typeface="Cambria Math" panose="02040503050406030204" pitchFamily="18" charset="0"/>
                        <a:ea typeface="Cambria Math" panose="02040503050406030204" pitchFamily="18" charset="0"/>
                      </a:rPr>
                      <m:t>𝜱</m:t>
                    </m:r>
                    <m:acc>
                      <m:accPr>
                        <m:chr m:val="̂"/>
                        <m:ctrlPr>
                          <a:rPr lang="en-US" i="1">
                            <a:latin typeface="Cambria Math" panose="02040503050406030204" pitchFamily="18" charset="0"/>
                          </a:rPr>
                        </m:ctrlPr>
                      </m:accPr>
                      <m:e>
                        <m:r>
                          <a:rPr lang="en-US" b="1" i="1">
                            <a:latin typeface="Cambria Math" panose="02040503050406030204" pitchFamily="18" charset="0"/>
                          </a:rPr>
                          <m:t>𝒙</m:t>
                        </m:r>
                      </m:e>
                    </m:acc>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b="1" i="1" dirty="0">
                        <a:latin typeface="Cambria Math" panose="02040503050406030204" pitchFamily="18" charset="0"/>
                        <a:ea typeface="Cambria Math" panose="02040503050406030204" pitchFamily="18" charset="0"/>
                      </a:rPr>
                      <m:t>𝝁</m:t>
                    </m:r>
                    <m:r>
                      <a:rPr lang="en-US" i="1" dirty="0">
                        <a:latin typeface="Cambria Math" panose="02040503050406030204" pitchFamily="18" charset="0"/>
                        <a:ea typeface="Cambria Math" panose="02040503050406030204" pitchFamily="18" charset="0"/>
                      </a:rPr>
                      <m:t>)</m:t>
                    </m:r>
                  </m:oMath>
                </a14:m>
                <a:endParaRPr lang="en-US" dirty="0"/>
              </a:p>
              <a:p>
                <a:r>
                  <a:rPr lang="en-US" dirty="0"/>
                  <a:t> </a:t>
                </a:r>
              </a:p>
            </p:txBody>
          </p:sp>
        </mc:Choice>
        <mc:Fallback xmlns="">
          <p:sp>
            <p:nvSpPr>
              <p:cNvPr id="3" name="TextBox 2"/>
              <p:cNvSpPr txBox="1">
                <a:spLocks noRot="1" noChangeAspect="1" noMove="1" noResize="1" noEditPoints="1" noAdjustHandles="1" noChangeArrowheads="1" noChangeShapeType="1" noTextEdit="1"/>
              </p:cNvSpPr>
              <p:nvPr/>
            </p:nvSpPr>
            <p:spPr>
              <a:xfrm>
                <a:off x="7928919" y="3760374"/>
                <a:ext cx="3768334" cy="801181"/>
              </a:xfrm>
              <a:prstGeom prst="rect">
                <a:avLst/>
              </a:prstGeom>
              <a:blipFill>
                <a:blip r:embed="rId16"/>
                <a:stretch>
                  <a:fillRect/>
                </a:stretch>
              </a:blipFill>
            </p:spPr>
            <p:txBody>
              <a:bodyPr/>
              <a:lstStyle/>
              <a:p>
                <a:r>
                  <a:rPr lang="en-US">
                    <a:noFill/>
                  </a:rPr>
                  <a:t> </a:t>
                </a:r>
              </a:p>
            </p:txBody>
          </p:sp>
        </mc:Fallback>
      </mc:AlternateContent>
      <p:sp>
        <p:nvSpPr>
          <p:cNvPr id="89" name="Rectangle 88">
            <a:extLst>
              <a:ext uri="{FF2B5EF4-FFF2-40B4-BE49-F238E27FC236}">
                <a16:creationId xmlns:a16="http://schemas.microsoft.com/office/drawing/2014/main" id="{518398AA-A3AC-A645-B631-FBBBCA46EAA0}"/>
              </a:ext>
            </a:extLst>
          </p:cNvPr>
          <p:cNvSpPr/>
          <p:nvPr/>
        </p:nvSpPr>
        <p:spPr>
          <a:xfrm>
            <a:off x="6368399" y="4880092"/>
            <a:ext cx="5269922" cy="173435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9A6C5A8B-7EC0-5143-8E2D-A21A41ED90F8}"/>
              </a:ext>
            </a:extLst>
          </p:cNvPr>
          <p:cNvSpPr txBox="1"/>
          <p:nvPr/>
        </p:nvSpPr>
        <p:spPr>
          <a:xfrm>
            <a:off x="6408266" y="4903658"/>
            <a:ext cx="1785966" cy="923330"/>
          </a:xfrm>
          <a:prstGeom prst="rect">
            <a:avLst/>
          </a:prstGeom>
          <a:noFill/>
        </p:spPr>
        <p:txBody>
          <a:bodyPr wrap="square" rtlCol="0">
            <a:spAutoFit/>
          </a:bodyPr>
          <a:lstStyle/>
          <a:p>
            <a:r>
              <a:rPr lang="en-US" dirty="0"/>
              <a:t>Hyper-reduce nonlinear terms</a:t>
            </a:r>
          </a:p>
        </p:txBody>
      </p:sp>
      <p:grpSp>
        <p:nvGrpSpPr>
          <p:cNvPr id="91" name="Group 90">
            <a:extLst>
              <a:ext uri="{FF2B5EF4-FFF2-40B4-BE49-F238E27FC236}">
                <a16:creationId xmlns:a16="http://schemas.microsoft.com/office/drawing/2014/main" id="{46A00F36-9C40-F445-94D9-57D4913D50C3}"/>
              </a:ext>
            </a:extLst>
          </p:cNvPr>
          <p:cNvGrpSpPr/>
          <p:nvPr/>
        </p:nvGrpSpPr>
        <p:grpSpPr>
          <a:xfrm>
            <a:off x="10342040" y="5421608"/>
            <a:ext cx="990547" cy="1192836"/>
            <a:chOff x="10442220" y="5268011"/>
            <a:chExt cx="990547" cy="1192836"/>
          </a:xfrm>
        </p:grpSpPr>
        <p:pic>
          <p:nvPicPr>
            <p:cNvPr id="93" name="Picture 92">
              <a:extLst>
                <a:ext uri="{FF2B5EF4-FFF2-40B4-BE49-F238E27FC236}">
                  <a16:creationId xmlns:a16="http://schemas.microsoft.com/office/drawing/2014/main" id="{EFA1DE02-8A6B-D341-BD27-92F2A2CCCC2F}"/>
                </a:ext>
              </a:extLst>
            </p:cNvPr>
            <p:cNvPicPr>
              <a:picLocks noChangeAspect="1"/>
            </p:cNvPicPr>
            <p:nvPr/>
          </p:nvPicPr>
          <p:blipFill>
            <a:blip r:embed="rId5"/>
            <a:stretch>
              <a:fillRect/>
            </a:stretch>
          </p:blipFill>
          <p:spPr>
            <a:xfrm>
              <a:off x="10442220" y="5350292"/>
              <a:ext cx="69389" cy="1054715"/>
            </a:xfrm>
            <a:prstGeom prst="rect">
              <a:avLst/>
            </a:prstGeom>
          </p:spPr>
        </p:pic>
        <p:pic>
          <p:nvPicPr>
            <p:cNvPr id="94" name="Picture 93">
              <a:extLst>
                <a:ext uri="{FF2B5EF4-FFF2-40B4-BE49-F238E27FC236}">
                  <a16:creationId xmlns:a16="http://schemas.microsoft.com/office/drawing/2014/main" id="{3A9F98B2-2FFA-9D45-B373-4CBCA8E07E6B}"/>
                </a:ext>
              </a:extLst>
            </p:cNvPr>
            <p:cNvPicPr>
              <a:picLocks noChangeAspect="1"/>
            </p:cNvPicPr>
            <p:nvPr/>
          </p:nvPicPr>
          <p:blipFill>
            <a:blip r:embed="rId17"/>
            <a:stretch>
              <a:fillRect/>
            </a:stretch>
          </p:blipFill>
          <p:spPr>
            <a:xfrm>
              <a:off x="10557387" y="5329804"/>
              <a:ext cx="117961" cy="1131043"/>
            </a:xfrm>
            <a:prstGeom prst="rect">
              <a:avLst/>
            </a:prstGeom>
          </p:spPr>
        </p:pic>
        <p:pic>
          <p:nvPicPr>
            <p:cNvPr id="95" name="Picture 94">
              <a:extLst>
                <a:ext uri="{FF2B5EF4-FFF2-40B4-BE49-F238E27FC236}">
                  <a16:creationId xmlns:a16="http://schemas.microsoft.com/office/drawing/2014/main" id="{5E330464-557A-824E-8A9B-BDC9C9C572DF}"/>
                </a:ext>
              </a:extLst>
            </p:cNvPr>
            <p:cNvPicPr>
              <a:picLocks noChangeAspect="1"/>
            </p:cNvPicPr>
            <p:nvPr/>
          </p:nvPicPr>
          <p:blipFill>
            <a:blip r:embed="rId18"/>
            <a:stretch>
              <a:fillRect/>
            </a:stretch>
          </p:blipFill>
          <p:spPr>
            <a:xfrm>
              <a:off x="10678836" y="5345362"/>
              <a:ext cx="291434" cy="1054715"/>
            </a:xfrm>
            <a:prstGeom prst="rect">
              <a:avLst/>
            </a:prstGeom>
          </p:spPr>
        </p:pic>
        <p:pic>
          <p:nvPicPr>
            <p:cNvPr id="96" name="Picture 95">
              <a:extLst>
                <a:ext uri="{FF2B5EF4-FFF2-40B4-BE49-F238E27FC236}">
                  <a16:creationId xmlns:a16="http://schemas.microsoft.com/office/drawing/2014/main" id="{348C4376-0654-334E-9A08-4DCCC24D105C}"/>
                </a:ext>
              </a:extLst>
            </p:cNvPr>
            <p:cNvPicPr>
              <a:picLocks noChangeAspect="1"/>
            </p:cNvPicPr>
            <p:nvPr/>
          </p:nvPicPr>
          <p:blipFill>
            <a:blip r:embed="rId19"/>
            <a:stretch>
              <a:fillRect/>
            </a:stretch>
          </p:blipFill>
          <p:spPr>
            <a:xfrm>
              <a:off x="10993900" y="5345362"/>
              <a:ext cx="69389" cy="291434"/>
            </a:xfrm>
            <a:prstGeom prst="rect">
              <a:avLst/>
            </a:prstGeom>
          </p:spPr>
        </p:pic>
        <p:pic>
          <p:nvPicPr>
            <p:cNvPr id="97" name="Picture 96">
              <a:extLst>
                <a:ext uri="{FF2B5EF4-FFF2-40B4-BE49-F238E27FC236}">
                  <a16:creationId xmlns:a16="http://schemas.microsoft.com/office/drawing/2014/main" id="{EC56761B-27F5-B446-92FE-C61F197D5DEC}"/>
                </a:ext>
              </a:extLst>
            </p:cNvPr>
            <p:cNvPicPr>
              <a:picLocks noChangeAspect="1"/>
            </p:cNvPicPr>
            <p:nvPr/>
          </p:nvPicPr>
          <p:blipFill>
            <a:blip r:embed="rId20"/>
            <a:stretch>
              <a:fillRect/>
            </a:stretch>
          </p:blipFill>
          <p:spPr>
            <a:xfrm>
              <a:off x="11213735" y="5345362"/>
              <a:ext cx="69389" cy="222045"/>
            </a:xfrm>
            <a:prstGeom prst="rect">
              <a:avLst/>
            </a:prstGeom>
          </p:spPr>
        </p:pic>
        <p:pic>
          <p:nvPicPr>
            <p:cNvPr id="98" name="Picture 97">
              <a:extLst>
                <a:ext uri="{FF2B5EF4-FFF2-40B4-BE49-F238E27FC236}">
                  <a16:creationId xmlns:a16="http://schemas.microsoft.com/office/drawing/2014/main" id="{0215BF6C-761C-F74A-B55A-714C50A36447}"/>
                </a:ext>
              </a:extLst>
            </p:cNvPr>
            <p:cNvPicPr>
              <a:picLocks noChangeAspect="1"/>
            </p:cNvPicPr>
            <p:nvPr/>
          </p:nvPicPr>
          <p:blipFill>
            <a:blip r:embed="rId21"/>
            <a:stretch>
              <a:fillRect/>
            </a:stretch>
          </p:blipFill>
          <p:spPr>
            <a:xfrm>
              <a:off x="11335622" y="5268011"/>
              <a:ext cx="97145" cy="1124104"/>
            </a:xfrm>
            <a:prstGeom prst="rect">
              <a:avLst/>
            </a:prstGeom>
          </p:spPr>
        </p:pic>
      </p:grpSp>
      <p:pic>
        <p:nvPicPr>
          <p:cNvPr id="107" name="Picture 106">
            <a:extLst>
              <a:ext uri="{FF2B5EF4-FFF2-40B4-BE49-F238E27FC236}">
                <a16:creationId xmlns:a16="http://schemas.microsoft.com/office/drawing/2014/main" id="{5D3D39F7-3DB6-9A41-820E-77EAD74F5EA3}"/>
              </a:ext>
            </a:extLst>
          </p:cNvPr>
          <p:cNvPicPr>
            <a:picLocks noChangeAspect="1"/>
          </p:cNvPicPr>
          <p:nvPr/>
        </p:nvPicPr>
        <p:blipFill>
          <a:blip r:embed="rId22"/>
          <a:stretch>
            <a:fillRect/>
          </a:stretch>
        </p:blipFill>
        <p:spPr>
          <a:xfrm>
            <a:off x="9211330" y="5507779"/>
            <a:ext cx="1054714" cy="395518"/>
          </a:xfrm>
          <a:prstGeom prst="rect">
            <a:avLst/>
          </a:prstGeom>
        </p:spPr>
      </p:pic>
      <p:pic>
        <p:nvPicPr>
          <p:cNvPr id="108" name="Picture 107">
            <a:extLst>
              <a:ext uri="{FF2B5EF4-FFF2-40B4-BE49-F238E27FC236}">
                <a16:creationId xmlns:a16="http://schemas.microsoft.com/office/drawing/2014/main" id="{61AB5055-F37E-5248-8315-01A41201F5F0}"/>
              </a:ext>
            </a:extLst>
          </p:cNvPr>
          <p:cNvPicPr>
            <a:picLocks noChangeAspect="1"/>
          </p:cNvPicPr>
          <p:nvPr/>
        </p:nvPicPr>
        <p:blipFill>
          <a:blip r:embed="rId23"/>
          <a:stretch>
            <a:fillRect/>
          </a:stretch>
        </p:blipFill>
        <p:spPr>
          <a:xfrm>
            <a:off x="10345509" y="5589165"/>
            <a:ext cx="62450" cy="964509"/>
          </a:xfrm>
          <a:prstGeom prst="rect">
            <a:avLst/>
          </a:prstGeom>
        </p:spPr>
      </p:pic>
      <mc:AlternateContent xmlns:mc="http://schemas.openxmlformats.org/markup-compatibility/2006" xmlns:a14="http://schemas.microsoft.com/office/drawing/2010/main">
        <mc:Choice Requires="a14">
          <p:sp>
            <p:nvSpPr>
              <p:cNvPr id="109" name="Rectangle 108"/>
              <p:cNvSpPr/>
              <p:nvPr/>
            </p:nvSpPr>
            <p:spPr>
              <a:xfrm>
                <a:off x="7043761" y="4995250"/>
                <a:ext cx="5269921"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𝒇</m:t>
                      </m:r>
                      <m:r>
                        <a:rPr lang="en-US" i="1">
                          <a:latin typeface="Cambria Math" panose="02040503050406030204" pitchFamily="18" charset="0"/>
                        </a:rPr>
                        <m:t>(</m:t>
                      </m:r>
                      <m:r>
                        <a:rPr lang="el-GR" b="1" i="1">
                          <a:latin typeface="Cambria Math" panose="02040503050406030204" pitchFamily="18" charset="0"/>
                          <a:ea typeface="Cambria Math" panose="02040503050406030204" pitchFamily="18" charset="0"/>
                        </a:rPr>
                        <m:t>𝜱</m:t>
                      </m:r>
                      <m:acc>
                        <m:accPr>
                          <m:chr m:val="̂"/>
                          <m:ctrlPr>
                            <a:rPr lang="en-US" i="1">
                              <a:latin typeface="Cambria Math" panose="02040503050406030204" pitchFamily="18" charset="0"/>
                            </a:rPr>
                          </m:ctrlPr>
                        </m:accPr>
                        <m:e>
                          <m:r>
                            <a:rPr lang="en-US" b="1" i="1">
                              <a:latin typeface="Cambria Math" panose="02040503050406030204" pitchFamily="18" charset="0"/>
                            </a:rPr>
                            <m:t>𝒙</m:t>
                          </m:r>
                        </m:e>
                      </m:acc>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b="1" i="1" dirty="0">
                          <a:latin typeface="Cambria Math" panose="02040503050406030204" pitchFamily="18" charset="0"/>
                          <a:ea typeface="Cambria Math" panose="02040503050406030204" pitchFamily="18" charset="0"/>
                        </a:rPr>
                        <m:t>𝝁</m:t>
                      </m:r>
                      <m:r>
                        <a:rPr lang="en-US" i="1" dirty="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𝑨</m:t>
                      </m:r>
                      <m:r>
                        <a:rPr lang="en-US" b="1"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b="1" i="1">
                              <a:latin typeface="Cambria Math" panose="02040503050406030204" pitchFamily="18" charset="0"/>
                            </a:rPr>
                            <m:t>𝒇</m:t>
                          </m:r>
                        </m:e>
                        <m:sub>
                          <m:r>
                            <m:rPr>
                              <m:sty m:val="p"/>
                            </m:rPr>
                            <a:rPr lang="en-US">
                              <a:latin typeface="Cambria Math" panose="02040503050406030204" pitchFamily="18" charset="0"/>
                            </a:rPr>
                            <m:t>int</m:t>
                          </m:r>
                        </m:sub>
                      </m:sSub>
                      <m:d>
                        <m:dPr>
                          <m:ctrlPr>
                            <a:rPr lang="en-US" i="1">
                              <a:latin typeface="Cambria Math" panose="02040503050406030204" pitchFamily="18" charset="0"/>
                            </a:rPr>
                          </m:ctrlPr>
                        </m:dPr>
                        <m:e>
                          <m:r>
                            <a:rPr lang="el-GR" b="1" i="1">
                              <a:latin typeface="Cambria Math" panose="02040503050406030204" pitchFamily="18" charset="0"/>
                              <a:ea typeface="Cambria Math" panose="02040503050406030204" pitchFamily="18" charset="0"/>
                            </a:rPr>
                            <m:t>𝜱</m:t>
                          </m:r>
                          <m:acc>
                            <m:accPr>
                              <m:chr m:val="̂"/>
                              <m:ctrlPr>
                                <a:rPr lang="en-US" i="1">
                                  <a:latin typeface="Cambria Math" panose="02040503050406030204" pitchFamily="18" charset="0"/>
                                </a:rPr>
                              </m:ctrlPr>
                            </m:accPr>
                            <m:e>
                              <m:r>
                                <a:rPr lang="en-US" b="1" i="1">
                                  <a:latin typeface="Cambria Math" panose="02040503050406030204" pitchFamily="18" charset="0"/>
                                </a:rPr>
                                <m:t>𝒙</m:t>
                              </m:r>
                            </m:e>
                          </m:acc>
                        </m:e>
                      </m:d>
                    </m:oMath>
                  </m:oMathPara>
                </a14:m>
                <a:endParaRPr lang="en-US" dirty="0"/>
              </a:p>
            </p:txBody>
          </p:sp>
        </mc:Choice>
        <mc:Fallback xmlns="">
          <p:sp>
            <p:nvSpPr>
              <p:cNvPr id="109" name="Rectangle 108"/>
              <p:cNvSpPr>
                <a:spLocks noRot="1" noChangeAspect="1" noMove="1" noResize="1" noEditPoints="1" noAdjustHandles="1" noChangeArrowheads="1" noChangeShapeType="1" noTextEdit="1"/>
              </p:cNvSpPr>
              <p:nvPr/>
            </p:nvSpPr>
            <p:spPr>
              <a:xfrm>
                <a:off x="7043761" y="4995250"/>
                <a:ext cx="5269921" cy="369332"/>
              </a:xfrm>
              <a:prstGeom prst="rect">
                <a:avLst/>
              </a:prstGeom>
              <a:blipFill>
                <a:blip r:embed="rId24"/>
                <a:stretch>
                  <a:fillRect t="-4918" b="-14754"/>
                </a:stretch>
              </a:blipFill>
            </p:spPr>
            <p:txBody>
              <a:bodyPr/>
              <a:lstStyle/>
              <a:p>
                <a:r>
                  <a:rPr lang="en-US">
                    <a:noFill/>
                  </a:rPr>
                  <a:t> </a:t>
                </a:r>
              </a:p>
            </p:txBody>
          </p:sp>
        </mc:Fallback>
      </mc:AlternateContent>
      <p:pic>
        <p:nvPicPr>
          <p:cNvPr id="110" name="Picture 109">
            <a:extLst>
              <a:ext uri="{FF2B5EF4-FFF2-40B4-BE49-F238E27FC236}">
                <a16:creationId xmlns:a16="http://schemas.microsoft.com/office/drawing/2014/main" id="{AD7C3F2D-761B-4EFB-BFE2-6B0FCD17F44B}"/>
              </a:ext>
            </a:extLst>
          </p:cNvPr>
          <p:cNvPicPr>
            <a:picLocks noChangeAspect="1"/>
          </p:cNvPicPr>
          <p:nvPr/>
        </p:nvPicPr>
        <p:blipFill>
          <a:blip r:embed="rId25"/>
          <a:stretch>
            <a:fillRect/>
          </a:stretch>
        </p:blipFill>
        <p:spPr>
          <a:xfrm>
            <a:off x="6477384" y="5791647"/>
            <a:ext cx="1012486" cy="586044"/>
          </a:xfrm>
          <a:prstGeom prst="rect">
            <a:avLst/>
          </a:prstGeom>
        </p:spPr>
      </p:pic>
      <p:pic>
        <p:nvPicPr>
          <p:cNvPr id="111" name="Picture 110">
            <a:extLst>
              <a:ext uri="{FF2B5EF4-FFF2-40B4-BE49-F238E27FC236}">
                <a16:creationId xmlns:a16="http://schemas.microsoft.com/office/drawing/2014/main" id="{1BC5B393-D193-48D4-A675-EA894C0F1C67}"/>
              </a:ext>
            </a:extLst>
          </p:cNvPr>
          <p:cNvPicPr>
            <a:picLocks noChangeAspect="1"/>
          </p:cNvPicPr>
          <p:nvPr/>
        </p:nvPicPr>
        <p:blipFill>
          <a:blip r:embed="rId26"/>
          <a:stretch>
            <a:fillRect/>
          </a:stretch>
        </p:blipFill>
        <p:spPr>
          <a:xfrm>
            <a:off x="7644630" y="5736433"/>
            <a:ext cx="1027448" cy="586044"/>
          </a:xfrm>
          <a:prstGeom prst="rect">
            <a:avLst/>
          </a:prstGeom>
        </p:spPr>
      </p:pic>
      <p:sp>
        <p:nvSpPr>
          <p:cNvPr id="112" name="TextBox 111">
            <a:extLst>
              <a:ext uri="{FF2B5EF4-FFF2-40B4-BE49-F238E27FC236}">
                <a16:creationId xmlns:a16="http://schemas.microsoft.com/office/drawing/2014/main" id="{BF4BA7D5-D11D-4283-A433-CFBA9DD44E3D}"/>
              </a:ext>
            </a:extLst>
          </p:cNvPr>
          <p:cNvSpPr txBox="1"/>
          <p:nvPr/>
        </p:nvSpPr>
        <p:spPr>
          <a:xfrm>
            <a:off x="6443184" y="6365348"/>
            <a:ext cx="2364215" cy="276999"/>
          </a:xfrm>
          <a:prstGeom prst="rect">
            <a:avLst/>
          </a:prstGeom>
          <a:noFill/>
        </p:spPr>
        <p:txBody>
          <a:bodyPr wrap="square" rtlCol="0">
            <a:spAutoFit/>
          </a:bodyPr>
          <a:lstStyle/>
          <a:p>
            <a:r>
              <a:rPr lang="en-US" sz="1200" dirty="0"/>
              <a:t>Hyper-reduction/sample mesh</a:t>
            </a:r>
          </a:p>
        </p:txBody>
      </p:sp>
    </p:spTree>
    <p:extLst>
      <p:ext uri="{BB962C8B-B14F-4D97-AF65-F5344CB8AC3E}">
        <p14:creationId xmlns:p14="http://schemas.microsoft.com/office/powerpoint/2010/main" val="244104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39</a:t>
            </a:fld>
            <a:endParaRPr lang="en-US" dirty="0"/>
          </a:p>
        </p:txBody>
      </p:sp>
      <p:sp>
        <p:nvSpPr>
          <p:cNvPr id="7" name="Title 1">
            <a:extLst>
              <a:ext uri="{FF2B5EF4-FFF2-40B4-BE49-F238E27FC236}">
                <a16:creationId xmlns:a16="http://schemas.microsoft.com/office/drawing/2014/main" id="{FB42BA2F-8E1F-4173-9D11-CD7C4676DB03}"/>
              </a:ext>
            </a:extLst>
          </p:cNvPr>
          <p:cNvSpPr>
            <a:spLocks noGrp="1"/>
          </p:cNvSpPr>
          <p:nvPr>
            <p:ph type="title"/>
          </p:nvPr>
        </p:nvSpPr>
        <p:spPr>
          <a:xfrm>
            <a:off x="679727" y="103075"/>
            <a:ext cx="10471608" cy="1212769"/>
          </a:xfrm>
        </p:spPr>
        <p:txBody>
          <a:bodyPr/>
          <a:lstStyle/>
          <a:p>
            <a:r>
              <a:rPr lang="en-US" dirty="0"/>
              <a:t>Approaches to reduced order modeling: Non-intrusive Operator Inference (</a:t>
            </a:r>
            <a:r>
              <a:rPr lang="en-US" dirty="0" err="1"/>
              <a:t>OpInf</a:t>
            </a:r>
            <a:r>
              <a:rPr lang="en-US" dirty="0"/>
              <a:t>)</a:t>
            </a:r>
          </a:p>
        </p:txBody>
      </p:sp>
      <p:pic>
        <p:nvPicPr>
          <p:cNvPr id="3" name="Picture 2">
            <a:extLst>
              <a:ext uri="{FF2B5EF4-FFF2-40B4-BE49-F238E27FC236}">
                <a16:creationId xmlns:a16="http://schemas.microsoft.com/office/drawing/2014/main" id="{24532083-C487-463F-AC01-72C87F55A7EF}"/>
              </a:ext>
            </a:extLst>
          </p:cNvPr>
          <p:cNvPicPr>
            <a:picLocks noChangeAspect="1"/>
          </p:cNvPicPr>
          <p:nvPr/>
        </p:nvPicPr>
        <p:blipFill>
          <a:blip r:embed="rId3"/>
          <a:stretch>
            <a:fillRect/>
          </a:stretch>
        </p:blipFill>
        <p:spPr>
          <a:xfrm>
            <a:off x="310439" y="2084692"/>
            <a:ext cx="11210183" cy="4989830"/>
          </a:xfrm>
          <a:prstGeom prst="rect">
            <a:avLst/>
          </a:prstGeom>
        </p:spPr>
      </p:pic>
      <p:sp>
        <p:nvSpPr>
          <p:cNvPr id="6" name="TextBox 5">
            <a:extLst>
              <a:ext uri="{FF2B5EF4-FFF2-40B4-BE49-F238E27FC236}">
                <a16:creationId xmlns:a16="http://schemas.microsoft.com/office/drawing/2014/main" id="{4158AEC3-93B9-4FF1-9721-B5AB5AB51800}"/>
              </a:ext>
            </a:extLst>
          </p:cNvPr>
          <p:cNvSpPr txBox="1"/>
          <p:nvPr/>
        </p:nvSpPr>
        <p:spPr>
          <a:xfrm>
            <a:off x="679727" y="1125804"/>
            <a:ext cx="10147930" cy="830997"/>
          </a:xfrm>
          <a:prstGeom prst="rect">
            <a:avLst/>
          </a:prstGeom>
          <a:noFill/>
          <a:ln w="28575">
            <a:solidFill>
              <a:srgbClr val="0070C0"/>
            </a:solidFill>
          </a:ln>
        </p:spPr>
        <p:txBody>
          <a:bodyPr wrap="square" rtlCol="0">
            <a:spAutoFit/>
          </a:bodyPr>
          <a:lstStyle/>
          <a:p>
            <a:pPr algn="ctr"/>
            <a:r>
              <a:rPr lang="en-US" sz="2400" b="1" dirty="0"/>
              <a:t>Non-intrusive Operator Inference (</a:t>
            </a:r>
            <a:r>
              <a:rPr lang="en-US" sz="2400" b="1" dirty="0" err="1"/>
              <a:t>OpInf</a:t>
            </a:r>
            <a:r>
              <a:rPr lang="en-US" sz="2400" b="1" dirty="0"/>
              <a:t>) blends</a:t>
            </a:r>
            <a:r>
              <a:rPr lang="en-US" sz="2400" dirty="0"/>
              <a:t> the perspectives of </a:t>
            </a:r>
            <a:r>
              <a:rPr lang="en-US" sz="2400" b="1" dirty="0"/>
              <a:t>projection-based MOR </a:t>
            </a:r>
            <a:r>
              <a:rPr lang="en-US" sz="2400" dirty="0"/>
              <a:t>and </a:t>
            </a:r>
            <a:r>
              <a:rPr lang="en-US" sz="2400" b="1" dirty="0"/>
              <a:t>machine learning</a:t>
            </a:r>
            <a:r>
              <a:rPr lang="en-US" sz="2400" dirty="0"/>
              <a:t>. </a:t>
            </a:r>
          </a:p>
        </p:txBody>
      </p:sp>
    </p:spTree>
    <p:extLst>
      <p:ext uri="{BB962C8B-B14F-4D97-AF65-F5344CB8AC3E}">
        <p14:creationId xmlns:p14="http://schemas.microsoft.com/office/powerpoint/2010/main" val="63081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4</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Motivation for RT3.1: coupled heterogeneous methods for         multi-scale &amp; multi-physics coupling</a:t>
            </a:r>
          </a:p>
        </p:txBody>
      </p:sp>
      <p:grpSp>
        <p:nvGrpSpPr>
          <p:cNvPr id="83" name="Group 82"/>
          <p:cNvGrpSpPr/>
          <p:nvPr/>
        </p:nvGrpSpPr>
        <p:grpSpPr>
          <a:xfrm>
            <a:off x="440485" y="204225"/>
            <a:ext cx="11295109" cy="5093536"/>
            <a:chOff x="684325" y="615705"/>
            <a:chExt cx="11295109" cy="5093536"/>
          </a:xfrm>
        </p:grpSpPr>
        <p:sp>
          <p:nvSpPr>
            <p:cNvPr id="47" name="TextBox 46">
              <a:extLst>
                <a:ext uri="{FF2B5EF4-FFF2-40B4-BE49-F238E27FC236}">
                  <a16:creationId xmlns:a16="http://schemas.microsoft.com/office/drawing/2014/main" id="{03E78A8F-85A5-8948-94A5-C230761C2842}"/>
                </a:ext>
              </a:extLst>
            </p:cNvPr>
            <p:cNvSpPr txBox="1"/>
            <p:nvPr/>
          </p:nvSpPr>
          <p:spPr>
            <a:xfrm>
              <a:off x="5696868" y="4770036"/>
              <a:ext cx="3959713"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cs typeface="Calibri"/>
                </a:rPr>
                <a:t>Monolithic (Lagrange multipliers)</a:t>
              </a:r>
            </a:p>
            <a:p>
              <a:pPr marL="285750" indent="-285750">
                <a:buFont typeface="Arial" panose="020B0604020202020204" pitchFamily="34" charset="0"/>
                <a:buChar char="•"/>
              </a:pPr>
              <a:r>
                <a:rPr lang="en-US" sz="1400" dirty="0">
                  <a:solidFill>
                    <a:srgbClr val="000000"/>
                  </a:solidFill>
                  <a:cs typeface="Calibri"/>
                </a:rPr>
                <a:t>Partitioned (loose) coupling</a:t>
              </a:r>
            </a:p>
            <a:p>
              <a:pPr marL="285750" indent="-285750">
                <a:buFont typeface="Arial" panose="020B0604020202020204" pitchFamily="34" charset="0"/>
                <a:buChar char="•"/>
              </a:pPr>
              <a:r>
                <a:rPr lang="en-US" sz="1400" dirty="0">
                  <a:solidFill>
                    <a:srgbClr val="000000"/>
                  </a:solidFill>
                  <a:cs typeface="Calibri"/>
                </a:rPr>
                <a:t>Iterative (Schwarz, optimization)</a:t>
              </a:r>
            </a:p>
          </p:txBody>
        </p:sp>
        <p:grpSp>
          <p:nvGrpSpPr>
            <p:cNvPr id="82" name="Group 81"/>
            <p:cNvGrpSpPr/>
            <p:nvPr/>
          </p:nvGrpSpPr>
          <p:grpSpPr>
            <a:xfrm>
              <a:off x="684325" y="615705"/>
              <a:ext cx="11295109" cy="5093536"/>
              <a:chOff x="684325" y="722385"/>
              <a:chExt cx="11295109" cy="5093536"/>
            </a:xfrm>
          </p:grpSpPr>
          <p:grpSp>
            <p:nvGrpSpPr>
              <p:cNvPr id="16" name="Group 15">
                <a:extLst>
                  <a:ext uri="{FF2B5EF4-FFF2-40B4-BE49-F238E27FC236}">
                    <a16:creationId xmlns:a16="http://schemas.microsoft.com/office/drawing/2014/main" id="{3FDA63DF-7C3E-E443-B84A-388E253F20B6}"/>
                  </a:ext>
                </a:extLst>
              </p:cNvPr>
              <p:cNvGrpSpPr/>
              <p:nvPr/>
            </p:nvGrpSpPr>
            <p:grpSpPr>
              <a:xfrm>
                <a:off x="953199" y="3303881"/>
                <a:ext cx="1588534" cy="1087830"/>
                <a:chOff x="681448" y="1788720"/>
                <a:chExt cx="1588534" cy="1087830"/>
              </a:xfrm>
            </p:grpSpPr>
            <p:sp>
              <p:nvSpPr>
                <p:cNvPr id="19" name="AutoShape 17">
                  <a:extLst>
                    <a:ext uri="{FF2B5EF4-FFF2-40B4-BE49-F238E27FC236}">
                      <a16:creationId xmlns:a16="http://schemas.microsoft.com/office/drawing/2014/main" id="{FA4E105A-BEBF-8F4B-BDBB-063AD9002F1F}"/>
                    </a:ext>
                  </a:extLst>
                </p:cNvPr>
                <p:cNvSpPr>
                  <a:spLocks noChangeAspect="1" noChangeArrowheads="1"/>
                </p:cNvSpPr>
                <p:nvPr/>
              </p:nvSpPr>
              <p:spPr bwMode="auto">
                <a:xfrm>
                  <a:off x="681448" y="1788720"/>
                  <a:ext cx="1588534" cy="1087830"/>
                </a:xfrm>
                <a:prstGeom prst="roundRect">
                  <a:avLst>
                    <a:gd name="adj" fmla="val 10260"/>
                  </a:avLst>
                </a:prstGeom>
                <a:solidFill>
                  <a:sysClr val="window" lastClr="FFFFFF"/>
                </a:solidFill>
                <a:ln w="25400" cap="flat" cmpd="sng" algn="ctr">
                  <a:solidFill>
                    <a:srgbClr val="726056"/>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20" name="AutoShape 17">
                  <a:extLst>
                    <a:ext uri="{FF2B5EF4-FFF2-40B4-BE49-F238E27FC236}">
                      <a16:creationId xmlns:a16="http://schemas.microsoft.com/office/drawing/2014/main" id="{197BBF4D-2602-B645-96B5-305427141C2F}"/>
                    </a:ext>
                  </a:extLst>
                </p:cNvPr>
                <p:cNvSpPr>
                  <a:spLocks noChangeArrowheads="1"/>
                </p:cNvSpPr>
                <p:nvPr/>
              </p:nvSpPr>
              <p:spPr bwMode="auto">
                <a:xfrm>
                  <a:off x="807067" y="1877239"/>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1</a:t>
                  </a:r>
                </a:p>
              </p:txBody>
            </p:sp>
            <p:sp>
              <p:nvSpPr>
                <p:cNvPr id="21" name="AutoShape 17">
                  <a:extLst>
                    <a:ext uri="{FF2B5EF4-FFF2-40B4-BE49-F238E27FC236}">
                      <a16:creationId xmlns:a16="http://schemas.microsoft.com/office/drawing/2014/main" id="{48038D20-6216-254E-944B-2279D0A9B0CA}"/>
                    </a:ext>
                  </a:extLst>
                </p:cNvPr>
                <p:cNvSpPr>
                  <a:spLocks noChangeArrowheads="1"/>
                </p:cNvSpPr>
                <p:nvPr/>
              </p:nvSpPr>
              <p:spPr bwMode="auto">
                <a:xfrm>
                  <a:off x="1509482" y="1877422"/>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2</a:t>
                  </a:r>
                </a:p>
              </p:txBody>
            </p:sp>
            <p:sp>
              <p:nvSpPr>
                <p:cNvPr id="22" name="AutoShape 17">
                  <a:extLst>
                    <a:ext uri="{FF2B5EF4-FFF2-40B4-BE49-F238E27FC236}">
                      <a16:creationId xmlns:a16="http://schemas.microsoft.com/office/drawing/2014/main" id="{AC400097-4705-034A-8C72-3A4B440AC77D}"/>
                    </a:ext>
                  </a:extLst>
                </p:cNvPr>
                <p:cNvSpPr>
                  <a:spLocks noChangeArrowheads="1"/>
                </p:cNvSpPr>
                <p:nvPr/>
              </p:nvSpPr>
              <p:spPr bwMode="auto">
                <a:xfrm>
                  <a:off x="807067" y="2352896"/>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Times"/>
                      <a:ea typeface="+mn-ea"/>
                      <a:cs typeface="Times"/>
                    </a:rPr>
                    <a:t>M</a:t>
                  </a:r>
                  <a:r>
                    <a:rPr kumimoji="0" lang="en-US" sz="1200" b="0" i="1" u="none" strike="noStrike" kern="0" cap="none" spc="0" normalizeH="0" baseline="-25000" noProof="0" dirty="0">
                      <a:ln>
                        <a:noFill/>
                      </a:ln>
                      <a:solidFill>
                        <a:prstClr val="white"/>
                      </a:solidFill>
                      <a:effectLst/>
                      <a:uLnTx/>
                      <a:uFillTx/>
                      <a:latin typeface="Times"/>
                      <a:ea typeface="+mn-ea"/>
                      <a:cs typeface="Times"/>
                    </a:rPr>
                    <a:t>3</a:t>
                  </a:r>
                  <a:endParaRPr kumimoji="0" lang="en-US" sz="4000" b="0" i="1" u="none" strike="noStrike" kern="0" cap="none" spc="0" normalizeH="0" baseline="-25000" noProof="0" dirty="0">
                    <a:ln>
                      <a:noFill/>
                    </a:ln>
                    <a:solidFill>
                      <a:prstClr val="white"/>
                    </a:solidFill>
                    <a:effectLst/>
                    <a:uLnTx/>
                    <a:uFillTx/>
                    <a:latin typeface="Times"/>
                    <a:ea typeface="+mn-ea"/>
                    <a:cs typeface="Times"/>
                  </a:endParaRPr>
                </a:p>
              </p:txBody>
            </p:sp>
            <p:sp>
              <p:nvSpPr>
                <p:cNvPr id="23" name="AutoShape 17">
                  <a:extLst>
                    <a:ext uri="{FF2B5EF4-FFF2-40B4-BE49-F238E27FC236}">
                      <a16:creationId xmlns:a16="http://schemas.microsoft.com/office/drawing/2014/main" id="{39A79D6B-77F5-514C-8BD9-3648D9FEE8D4}"/>
                    </a:ext>
                  </a:extLst>
                </p:cNvPr>
                <p:cNvSpPr>
                  <a:spLocks noChangeArrowheads="1"/>
                </p:cNvSpPr>
                <p:nvPr/>
              </p:nvSpPr>
              <p:spPr bwMode="auto">
                <a:xfrm>
                  <a:off x="1509482" y="2353079"/>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4</a:t>
                  </a:r>
                </a:p>
              </p:txBody>
            </p:sp>
          </p:grpSp>
          <p:grpSp>
            <p:nvGrpSpPr>
              <p:cNvPr id="24" name="Group 23">
                <a:extLst>
                  <a:ext uri="{FF2B5EF4-FFF2-40B4-BE49-F238E27FC236}">
                    <a16:creationId xmlns:a16="http://schemas.microsoft.com/office/drawing/2014/main" id="{669D5BF7-1767-354E-8F47-35F03B964595}"/>
                  </a:ext>
                </a:extLst>
              </p:cNvPr>
              <p:cNvGrpSpPr/>
              <p:nvPr/>
            </p:nvGrpSpPr>
            <p:grpSpPr>
              <a:xfrm>
                <a:off x="3421659" y="3250717"/>
                <a:ext cx="1761697" cy="1194158"/>
                <a:chOff x="696262" y="3333655"/>
                <a:chExt cx="1761697" cy="1194158"/>
              </a:xfrm>
            </p:grpSpPr>
            <p:sp>
              <p:nvSpPr>
                <p:cNvPr id="25" name="AutoShape 17">
                  <a:extLst>
                    <a:ext uri="{FF2B5EF4-FFF2-40B4-BE49-F238E27FC236}">
                      <a16:creationId xmlns:a16="http://schemas.microsoft.com/office/drawing/2014/main" id="{55A4E8DF-3808-BC43-BF50-E247A0A78A24}"/>
                    </a:ext>
                  </a:extLst>
                </p:cNvPr>
                <p:cNvSpPr>
                  <a:spLocks noChangeArrowheads="1"/>
                </p:cNvSpPr>
                <p:nvPr/>
              </p:nvSpPr>
              <p:spPr bwMode="auto">
                <a:xfrm>
                  <a:off x="696262" y="4092679"/>
                  <a:ext cx="635418" cy="435134"/>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26" name="AutoShape 17">
                  <a:extLst>
                    <a:ext uri="{FF2B5EF4-FFF2-40B4-BE49-F238E27FC236}">
                      <a16:creationId xmlns:a16="http://schemas.microsoft.com/office/drawing/2014/main" id="{74983DD6-3C3B-FE4D-8108-EC8FD3189A10}"/>
                    </a:ext>
                  </a:extLst>
                </p:cNvPr>
                <p:cNvSpPr>
                  <a:spLocks noChangeArrowheads="1"/>
                </p:cNvSpPr>
                <p:nvPr/>
              </p:nvSpPr>
              <p:spPr bwMode="auto">
                <a:xfrm>
                  <a:off x="1505636" y="3967135"/>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27" name="AutoShape 17">
                  <a:extLst>
                    <a:ext uri="{FF2B5EF4-FFF2-40B4-BE49-F238E27FC236}">
                      <a16:creationId xmlns:a16="http://schemas.microsoft.com/office/drawing/2014/main" id="{8C7F7153-8858-5547-8368-1D74F24B531E}"/>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28" name="AutoShape 17">
                  <a:extLst>
                    <a:ext uri="{FF2B5EF4-FFF2-40B4-BE49-F238E27FC236}">
                      <a16:creationId xmlns:a16="http://schemas.microsoft.com/office/drawing/2014/main" id="{20882266-9F09-1247-816B-505355F40644}"/>
                    </a:ext>
                  </a:extLst>
                </p:cNvPr>
                <p:cNvSpPr>
                  <a:spLocks noChangeArrowheads="1"/>
                </p:cNvSpPr>
                <p:nvPr/>
              </p:nvSpPr>
              <p:spPr bwMode="auto">
                <a:xfrm>
                  <a:off x="1284446" y="3452867"/>
                  <a:ext cx="981724" cy="434769"/>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29" name="AutoShape 17">
                  <a:extLst>
                    <a:ext uri="{FF2B5EF4-FFF2-40B4-BE49-F238E27FC236}">
                      <a16:creationId xmlns:a16="http://schemas.microsoft.com/office/drawing/2014/main" id="{C1762A20-8DBE-4F4F-8196-AD76535291A0}"/>
                    </a:ext>
                  </a:extLst>
                </p:cNvPr>
                <p:cNvSpPr>
                  <a:spLocks noChangeArrowheads="1"/>
                </p:cNvSpPr>
                <p:nvPr/>
              </p:nvSpPr>
              <p:spPr bwMode="auto">
                <a:xfrm>
                  <a:off x="1823077" y="4309508"/>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grpSp>
          <p:grpSp>
            <p:nvGrpSpPr>
              <p:cNvPr id="30" name="Group 29">
                <a:extLst>
                  <a:ext uri="{FF2B5EF4-FFF2-40B4-BE49-F238E27FC236}">
                    <a16:creationId xmlns:a16="http://schemas.microsoft.com/office/drawing/2014/main" id="{A3A96DE4-6114-9147-B611-C1B7ABDC34E2}"/>
                  </a:ext>
                </a:extLst>
              </p:cNvPr>
              <p:cNvGrpSpPr/>
              <p:nvPr/>
            </p:nvGrpSpPr>
            <p:grpSpPr>
              <a:xfrm>
                <a:off x="6301732" y="3303881"/>
                <a:ext cx="1588534" cy="1087830"/>
                <a:chOff x="7125077" y="1982320"/>
                <a:chExt cx="1588534" cy="1087830"/>
              </a:xfrm>
            </p:grpSpPr>
            <p:sp>
              <p:nvSpPr>
                <p:cNvPr id="31" name="AutoShape 17">
                  <a:extLst>
                    <a:ext uri="{FF2B5EF4-FFF2-40B4-BE49-F238E27FC236}">
                      <a16:creationId xmlns:a16="http://schemas.microsoft.com/office/drawing/2014/main" id="{C1548C15-4814-D947-8C95-A651EFCB2637}"/>
                    </a:ext>
                  </a:extLst>
                </p:cNvPr>
                <p:cNvSpPr>
                  <a:spLocks noChangeAspect="1" noChangeArrowheads="1"/>
                </p:cNvSpPr>
                <p:nvPr/>
              </p:nvSpPr>
              <p:spPr bwMode="auto">
                <a:xfrm>
                  <a:off x="7125077" y="1982320"/>
                  <a:ext cx="1588534" cy="1087830"/>
                </a:xfrm>
                <a:prstGeom prst="roundRect">
                  <a:avLst>
                    <a:gd name="adj" fmla="val 6700"/>
                  </a:avLst>
                </a:prstGeom>
                <a:solidFill>
                  <a:sysClr val="window" lastClr="FFFFFF"/>
                </a:solidFill>
                <a:ln w="25400" cap="flat" cmpd="sng" algn="ctr">
                  <a:solidFill>
                    <a:srgbClr val="103160"/>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32" name="AutoShape 17">
                  <a:extLst>
                    <a:ext uri="{FF2B5EF4-FFF2-40B4-BE49-F238E27FC236}">
                      <a16:creationId xmlns:a16="http://schemas.microsoft.com/office/drawing/2014/main" id="{4ED5D731-ED99-DF48-BEFE-0411906A4696}"/>
                    </a:ext>
                  </a:extLst>
                </p:cNvPr>
                <p:cNvSpPr>
                  <a:spLocks noChangeArrowheads="1"/>
                </p:cNvSpPr>
                <p:nvPr/>
              </p:nvSpPr>
              <p:spPr bwMode="auto">
                <a:xfrm>
                  <a:off x="7207613" y="2580820"/>
                  <a:ext cx="635418" cy="435134"/>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33" name="AutoShape 17">
                  <a:extLst>
                    <a:ext uri="{FF2B5EF4-FFF2-40B4-BE49-F238E27FC236}">
                      <a16:creationId xmlns:a16="http://schemas.microsoft.com/office/drawing/2014/main" id="{1F68446A-7FE5-584A-A994-B635CD4079C5}"/>
                    </a:ext>
                  </a:extLst>
                </p:cNvPr>
                <p:cNvSpPr>
                  <a:spLocks noChangeArrowheads="1"/>
                </p:cNvSpPr>
                <p:nvPr/>
              </p:nvSpPr>
              <p:spPr bwMode="auto">
                <a:xfrm>
                  <a:off x="8011160" y="253313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34" name="AutoShape 17">
                  <a:extLst>
                    <a:ext uri="{FF2B5EF4-FFF2-40B4-BE49-F238E27FC236}">
                      <a16:creationId xmlns:a16="http://schemas.microsoft.com/office/drawing/2014/main" id="{9FB0ED0E-E336-E64B-B0CB-E99EBD5EAD72}"/>
                    </a:ext>
                  </a:extLst>
                </p:cNvPr>
                <p:cNvSpPr>
                  <a:spLocks noChangeArrowheads="1"/>
                </p:cNvSpPr>
                <p:nvPr/>
              </p:nvSpPr>
              <p:spPr bwMode="auto">
                <a:xfrm>
                  <a:off x="8011160" y="279764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sp>
              <p:nvSpPr>
                <p:cNvPr id="35" name="AutoShape 17">
                  <a:extLst>
                    <a:ext uri="{FF2B5EF4-FFF2-40B4-BE49-F238E27FC236}">
                      <a16:creationId xmlns:a16="http://schemas.microsoft.com/office/drawing/2014/main" id="{646843DA-ED21-4140-8E7C-260E50259053}"/>
                    </a:ext>
                  </a:extLst>
                </p:cNvPr>
                <p:cNvSpPr>
                  <a:spLocks noChangeArrowheads="1"/>
                </p:cNvSpPr>
                <p:nvPr/>
              </p:nvSpPr>
              <p:spPr bwMode="auto">
                <a:xfrm>
                  <a:off x="7664318" y="2055593"/>
                  <a:ext cx="981724" cy="434769"/>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36" name="AutoShape 17">
                  <a:extLst>
                    <a:ext uri="{FF2B5EF4-FFF2-40B4-BE49-F238E27FC236}">
                      <a16:creationId xmlns:a16="http://schemas.microsoft.com/office/drawing/2014/main" id="{3C8D82BE-E463-6644-8865-00503E464370}"/>
                    </a:ext>
                  </a:extLst>
                </p:cNvPr>
                <p:cNvSpPr>
                  <a:spLocks noChangeAspect="1" noChangeArrowheads="1"/>
                </p:cNvSpPr>
                <p:nvPr/>
              </p:nvSpPr>
              <p:spPr bwMode="auto">
                <a:xfrm>
                  <a:off x="7207613" y="2055593"/>
                  <a:ext cx="314248" cy="435132"/>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grpSp>
          <p:sp>
            <p:nvSpPr>
              <p:cNvPr id="38" name="Rectangle 37">
                <a:extLst>
                  <a:ext uri="{FF2B5EF4-FFF2-40B4-BE49-F238E27FC236}">
                    <a16:creationId xmlns:a16="http://schemas.microsoft.com/office/drawing/2014/main" id="{6FAE6784-1767-B445-A555-AB6CD78B4396}"/>
                  </a:ext>
                </a:extLst>
              </p:cNvPr>
              <p:cNvSpPr/>
              <p:nvPr/>
            </p:nvSpPr>
            <p:spPr>
              <a:xfrm>
                <a:off x="3192698" y="4861814"/>
                <a:ext cx="2468613"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Mesh-based (FE, FV, FD)</a:t>
                </a:r>
              </a:p>
              <a:p>
                <a:pPr marL="285750" indent="-285750">
                  <a:buFont typeface="Arial" panose="020B0604020202020204" pitchFamily="34" charset="0"/>
                  <a:buChar char="•"/>
                </a:pPr>
                <a:r>
                  <a:rPr lang="en-US" sz="1400" dirty="0">
                    <a:solidFill>
                      <a:srgbClr val="000000"/>
                    </a:solidFill>
                  </a:rPr>
                  <a:t>Meshless (SPH,  MLS)</a:t>
                </a:r>
              </a:p>
              <a:p>
                <a:pPr marL="285750" indent="-285750">
                  <a:buFont typeface="Arial" panose="020B0604020202020204" pitchFamily="34" charset="0"/>
                  <a:buChar char="•"/>
                </a:pPr>
                <a:r>
                  <a:rPr lang="en-US" sz="1400" dirty="0">
                    <a:solidFill>
                      <a:srgbClr val="000000"/>
                    </a:solidFill>
                  </a:rPr>
                  <a:t>Implicit, explicit</a:t>
                </a:r>
              </a:p>
              <a:p>
                <a:pPr marL="285750" indent="-285750">
                  <a:buFont typeface="Arial" panose="020B0604020202020204" pitchFamily="34" charset="0"/>
                  <a:buChar char="•"/>
                </a:pPr>
                <a:r>
                  <a:rPr lang="en-US" sz="1400" dirty="0">
                    <a:solidFill>
                      <a:srgbClr val="000000"/>
                    </a:solidFill>
                  </a:rPr>
                  <a:t>Eulerian, </a:t>
                </a:r>
                <a:r>
                  <a:rPr lang="en-US" sz="1400" dirty="0" err="1">
                    <a:solidFill>
                      <a:srgbClr val="000000"/>
                    </a:solidFill>
                  </a:rPr>
                  <a:t>Lagrangian</a:t>
                </a:r>
                <a:r>
                  <a:rPr lang="en-US" sz="1400" dirty="0">
                    <a:solidFill>
                      <a:srgbClr val="000000"/>
                    </a:solidFill>
                  </a:rPr>
                  <a:t>…</a:t>
                </a:r>
              </a:p>
            </p:txBody>
          </p:sp>
          <p:sp>
            <p:nvSpPr>
              <p:cNvPr id="39" name="Right Arrow 38">
                <a:extLst>
                  <a:ext uri="{FF2B5EF4-FFF2-40B4-BE49-F238E27FC236}">
                    <a16:creationId xmlns:a16="http://schemas.microsoft.com/office/drawing/2014/main" id="{FCD0AAA3-8FE9-7542-AB51-AABA4ACF60E3}"/>
                  </a:ext>
                </a:extLst>
              </p:cNvPr>
              <p:cNvSpPr/>
              <p:nvPr/>
            </p:nvSpPr>
            <p:spPr bwMode="auto">
              <a:xfrm>
                <a:off x="5590064" y="377163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0" name="Right Arrow 39">
                <a:extLst>
                  <a:ext uri="{FF2B5EF4-FFF2-40B4-BE49-F238E27FC236}">
                    <a16:creationId xmlns:a16="http://schemas.microsoft.com/office/drawing/2014/main" id="{52F58332-8E42-2545-A91C-FE8F54089D81}"/>
                  </a:ext>
                </a:extLst>
              </p:cNvPr>
              <p:cNvSpPr/>
              <p:nvPr/>
            </p:nvSpPr>
            <p:spPr bwMode="auto">
              <a:xfrm>
                <a:off x="2684357" y="377163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1" name="TextBox 40">
                <a:extLst>
                  <a:ext uri="{FF2B5EF4-FFF2-40B4-BE49-F238E27FC236}">
                    <a16:creationId xmlns:a16="http://schemas.microsoft.com/office/drawing/2014/main" id="{32DEF498-C446-9242-A072-E5B5E0E075C8}"/>
                  </a:ext>
                </a:extLst>
              </p:cNvPr>
              <p:cNvSpPr txBox="1"/>
              <p:nvPr/>
            </p:nvSpPr>
            <p:spPr>
              <a:xfrm>
                <a:off x="684325" y="4545602"/>
                <a:ext cx="2242922" cy="323165"/>
              </a:xfrm>
              <a:prstGeom prst="rect">
                <a:avLst/>
              </a:prstGeom>
              <a:noFill/>
            </p:spPr>
            <p:txBody>
              <a:bodyPr wrap="none" rtlCol="0">
                <a:spAutoFit/>
              </a:bodyPr>
              <a:lstStyle/>
              <a:p>
                <a:r>
                  <a:rPr lang="en-US" sz="1500" b="1" dirty="0">
                    <a:solidFill>
                      <a:srgbClr val="0070C0"/>
                    </a:solidFill>
                  </a:rPr>
                  <a:t>Complex System Model</a:t>
                </a:r>
              </a:p>
            </p:txBody>
          </p:sp>
          <p:sp>
            <p:nvSpPr>
              <p:cNvPr id="42" name="TextBox 41">
                <a:extLst>
                  <a:ext uri="{FF2B5EF4-FFF2-40B4-BE49-F238E27FC236}">
                    <a16:creationId xmlns:a16="http://schemas.microsoft.com/office/drawing/2014/main" id="{3EE36C95-545F-7D42-9007-F94A31FDCEB1}"/>
                  </a:ext>
                </a:extLst>
              </p:cNvPr>
              <p:cNvSpPr txBox="1"/>
              <p:nvPr/>
            </p:nvSpPr>
            <p:spPr>
              <a:xfrm>
                <a:off x="3447019" y="4553297"/>
                <a:ext cx="1952650" cy="323165"/>
              </a:xfrm>
              <a:prstGeom prst="rect">
                <a:avLst/>
              </a:prstGeom>
              <a:noFill/>
            </p:spPr>
            <p:txBody>
              <a:bodyPr wrap="none" rtlCol="0">
                <a:spAutoFit/>
              </a:bodyPr>
              <a:lstStyle/>
              <a:p>
                <a:r>
                  <a:rPr lang="en-US" sz="1500" b="1" dirty="0">
                    <a:solidFill>
                      <a:srgbClr val="0070C0"/>
                    </a:solidFill>
                  </a:rPr>
                  <a:t>Traditional Methods</a:t>
                </a:r>
              </a:p>
            </p:txBody>
          </p:sp>
          <p:sp>
            <p:nvSpPr>
              <p:cNvPr id="43" name="TextBox 42">
                <a:extLst>
                  <a:ext uri="{FF2B5EF4-FFF2-40B4-BE49-F238E27FC236}">
                    <a16:creationId xmlns:a16="http://schemas.microsoft.com/office/drawing/2014/main" id="{D6DD0AF4-0972-264B-996A-4953C6EBA1BA}"/>
                  </a:ext>
                </a:extLst>
              </p:cNvPr>
              <p:cNvSpPr txBox="1"/>
              <p:nvPr/>
            </p:nvSpPr>
            <p:spPr>
              <a:xfrm>
                <a:off x="5944020" y="4553297"/>
                <a:ext cx="2475358" cy="323165"/>
              </a:xfrm>
              <a:prstGeom prst="rect">
                <a:avLst/>
              </a:prstGeom>
              <a:noFill/>
            </p:spPr>
            <p:txBody>
              <a:bodyPr wrap="none" rtlCol="0">
                <a:spAutoFit/>
              </a:bodyPr>
              <a:lstStyle/>
              <a:p>
                <a:r>
                  <a:rPr lang="en-US" sz="1500" b="1" dirty="0">
                    <a:solidFill>
                      <a:srgbClr val="0070C0"/>
                    </a:solidFill>
                  </a:rPr>
                  <a:t>Coupled Numerical Model</a:t>
                </a:r>
              </a:p>
            </p:txBody>
          </p:sp>
          <p:grpSp>
            <p:nvGrpSpPr>
              <p:cNvPr id="48" name="Group 47">
                <a:extLst>
                  <a:ext uri="{FF2B5EF4-FFF2-40B4-BE49-F238E27FC236}">
                    <a16:creationId xmlns:a16="http://schemas.microsoft.com/office/drawing/2014/main" id="{7FFE6853-CECC-5344-A156-3D339E4013BB}"/>
                  </a:ext>
                </a:extLst>
              </p:cNvPr>
              <p:cNvGrpSpPr>
                <a:grpSpLocks noChangeAspect="1"/>
              </p:cNvGrpSpPr>
              <p:nvPr/>
            </p:nvGrpSpPr>
            <p:grpSpPr>
              <a:xfrm>
                <a:off x="9918039" y="722385"/>
                <a:ext cx="2061395" cy="2219973"/>
                <a:chOff x="7210286" y="1292008"/>
                <a:chExt cx="4447383" cy="4789515"/>
              </a:xfrm>
            </p:grpSpPr>
            <p:sp>
              <p:nvSpPr>
                <p:cNvPr id="49" name="Oval 48">
                  <a:extLst>
                    <a:ext uri="{FF2B5EF4-FFF2-40B4-BE49-F238E27FC236}">
                      <a16:creationId xmlns:a16="http://schemas.microsoft.com/office/drawing/2014/main" id="{0415A0C8-216A-074B-8A50-5FEBAF5463E0}"/>
                    </a:ext>
                  </a:extLst>
                </p:cNvPr>
                <p:cNvSpPr/>
                <p:nvPr/>
              </p:nvSpPr>
              <p:spPr>
                <a:xfrm>
                  <a:off x="10017753" y="2292567"/>
                  <a:ext cx="1387736" cy="7266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50" name="Oval 49">
                  <a:extLst>
                    <a:ext uri="{FF2B5EF4-FFF2-40B4-BE49-F238E27FC236}">
                      <a16:creationId xmlns:a16="http://schemas.microsoft.com/office/drawing/2014/main" id="{9BD13BC9-6E63-7649-839E-B80C9976C1C1}"/>
                    </a:ext>
                  </a:extLst>
                </p:cNvPr>
                <p:cNvSpPr/>
                <p:nvPr/>
              </p:nvSpPr>
              <p:spPr>
                <a:xfrm>
                  <a:off x="9323890" y="1292008"/>
                  <a:ext cx="1387736" cy="77469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51" name="Oval 50">
                  <a:extLst>
                    <a:ext uri="{FF2B5EF4-FFF2-40B4-BE49-F238E27FC236}">
                      <a16:creationId xmlns:a16="http://schemas.microsoft.com/office/drawing/2014/main" id="{8BC50C3A-9C3F-5E48-96EC-B70AC1F2CF35}"/>
                    </a:ext>
                  </a:extLst>
                </p:cNvPr>
                <p:cNvSpPr/>
                <p:nvPr/>
              </p:nvSpPr>
              <p:spPr>
                <a:xfrm>
                  <a:off x="10269933" y="3376989"/>
                  <a:ext cx="1387736" cy="69448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52" name="Oval 51">
                  <a:extLst>
                    <a:ext uri="{FF2B5EF4-FFF2-40B4-BE49-F238E27FC236}">
                      <a16:creationId xmlns:a16="http://schemas.microsoft.com/office/drawing/2014/main" id="{4A691D3D-BA8A-AA46-B198-8D3D5DD52302}"/>
                    </a:ext>
                  </a:extLst>
                </p:cNvPr>
                <p:cNvSpPr/>
                <p:nvPr/>
              </p:nvSpPr>
              <p:spPr>
                <a:xfrm>
                  <a:off x="9384447" y="5372638"/>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53" name="Oval 52">
                  <a:extLst>
                    <a:ext uri="{FF2B5EF4-FFF2-40B4-BE49-F238E27FC236}">
                      <a16:creationId xmlns:a16="http://schemas.microsoft.com/office/drawing/2014/main" id="{5D54F681-20FA-5C42-BDFA-67E0E14AE3BD}"/>
                    </a:ext>
                  </a:extLst>
                </p:cNvPr>
                <p:cNvSpPr/>
                <p:nvPr/>
              </p:nvSpPr>
              <p:spPr>
                <a:xfrm>
                  <a:off x="10017758" y="4421571"/>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(ELM)</a:t>
                  </a:r>
                </a:p>
              </p:txBody>
            </p:sp>
            <p:cxnSp>
              <p:nvCxnSpPr>
                <p:cNvPr id="54" name="Straight Connector 53">
                  <a:extLst>
                    <a:ext uri="{FF2B5EF4-FFF2-40B4-BE49-F238E27FC236}">
                      <a16:creationId xmlns:a16="http://schemas.microsoft.com/office/drawing/2014/main" id="{14B2B5B6-73C9-2644-BDB7-AEDFA8541727}"/>
                    </a:ext>
                  </a:extLst>
                </p:cNvPr>
                <p:cNvCxnSpPr>
                  <a:cxnSpLocks/>
                  <a:stCxn id="51" idx="2"/>
                  <a:endCxn id="59" idx="6"/>
                </p:cNvCxnSpPr>
                <p:nvPr/>
              </p:nvCxnSpPr>
              <p:spPr>
                <a:xfrm flipH="1" flipV="1">
                  <a:off x="9862719" y="3716539"/>
                  <a:ext cx="407217" cy="7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6396AF-5468-A04D-BE23-A4CD80A452B0}"/>
                    </a:ext>
                  </a:extLst>
                </p:cNvPr>
                <p:cNvCxnSpPr>
                  <a:cxnSpLocks/>
                  <a:stCxn id="50" idx="3"/>
                </p:cNvCxnSpPr>
                <p:nvPr/>
              </p:nvCxnSpPr>
              <p:spPr>
                <a:xfrm flipH="1">
                  <a:off x="9021687" y="1953252"/>
                  <a:ext cx="505429" cy="59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249BA4-1F66-1148-BD0E-F2381C502141}"/>
                    </a:ext>
                  </a:extLst>
                </p:cNvPr>
                <p:cNvCxnSpPr>
                  <a:cxnSpLocks/>
                  <a:stCxn id="52" idx="1"/>
                </p:cNvCxnSpPr>
                <p:nvPr/>
              </p:nvCxnSpPr>
              <p:spPr>
                <a:xfrm flipH="1" flipV="1">
                  <a:off x="8845914" y="4938166"/>
                  <a:ext cx="741762" cy="538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F871F2E-A791-A245-ADEA-78283722D6F1}"/>
                    </a:ext>
                  </a:extLst>
                </p:cNvPr>
                <p:cNvCxnSpPr>
                  <a:cxnSpLocks/>
                  <a:stCxn id="49" idx="2"/>
                </p:cNvCxnSpPr>
                <p:nvPr/>
              </p:nvCxnSpPr>
              <p:spPr>
                <a:xfrm flipH="1">
                  <a:off x="9527116" y="2655882"/>
                  <a:ext cx="490639" cy="287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3E173B2-5C34-634A-943D-D08786034768}"/>
                    </a:ext>
                  </a:extLst>
                </p:cNvPr>
                <p:cNvCxnSpPr>
                  <a:stCxn id="53" idx="2"/>
                  <a:endCxn id="59" idx="5"/>
                </p:cNvCxnSpPr>
                <p:nvPr/>
              </p:nvCxnSpPr>
              <p:spPr>
                <a:xfrm flipH="1" flipV="1">
                  <a:off x="9474280" y="4636602"/>
                  <a:ext cx="543478" cy="139413"/>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FC224632-FECB-6643-81BF-D4AA92E09DF5}"/>
                    </a:ext>
                  </a:extLst>
                </p:cNvPr>
                <p:cNvPicPr>
                  <a:picLocks noChangeAspect="1"/>
                </p:cNvPicPr>
                <p:nvPr/>
              </p:nvPicPr>
              <p:blipFill>
                <a:blip r:embed="rId3"/>
                <a:stretch>
                  <a:fillRect/>
                </a:stretch>
              </p:blipFill>
              <p:spPr>
                <a:xfrm>
                  <a:off x="7210286" y="2415372"/>
                  <a:ext cx="2652430" cy="2602333"/>
                </a:xfrm>
                <a:prstGeom prst="ellipse">
                  <a:avLst/>
                </a:prstGeom>
              </p:spPr>
            </p:pic>
          </p:grpSp>
          <p:pic>
            <p:nvPicPr>
              <p:cNvPr id="60" name="Picture 59">
                <a:extLst>
                  <a:ext uri="{FF2B5EF4-FFF2-40B4-BE49-F238E27FC236}">
                    <a16:creationId xmlns:a16="http://schemas.microsoft.com/office/drawing/2014/main" id="{A2B1E56D-DCDD-A445-A450-4A0116356617}"/>
                  </a:ext>
                </a:extLst>
              </p:cNvPr>
              <p:cNvPicPr>
                <a:picLocks noChangeAspect="1"/>
              </p:cNvPicPr>
              <p:nvPr/>
            </p:nvPicPr>
            <p:blipFill>
              <a:blip r:embed="rId4"/>
              <a:stretch>
                <a:fillRect/>
              </a:stretch>
            </p:blipFill>
            <p:spPr>
              <a:xfrm>
                <a:off x="9671760" y="2533446"/>
                <a:ext cx="763302" cy="408912"/>
              </a:xfrm>
              <a:prstGeom prst="rect">
                <a:avLst/>
              </a:prstGeom>
            </p:spPr>
          </p:pic>
          <p:cxnSp>
            <p:nvCxnSpPr>
              <p:cNvPr id="61" name="Curved Connector 60">
                <a:extLst>
                  <a:ext uri="{FF2B5EF4-FFF2-40B4-BE49-F238E27FC236}">
                    <a16:creationId xmlns:a16="http://schemas.microsoft.com/office/drawing/2014/main" id="{3E4D568C-7176-6C47-A403-020E6F2C4CE6}"/>
                  </a:ext>
                </a:extLst>
              </p:cNvPr>
              <p:cNvCxnSpPr>
                <a:cxnSpLocks/>
                <a:stCxn id="52" idx="4"/>
              </p:cNvCxnSpPr>
              <p:nvPr/>
            </p:nvCxnSpPr>
            <p:spPr>
              <a:xfrm rot="5400000">
                <a:off x="9174839" y="1590217"/>
                <a:ext cx="720412" cy="3424694"/>
              </a:xfrm>
              <a:prstGeom prst="curved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AD8372F9-C87B-F441-9988-FF556C165665}"/>
                  </a:ext>
                </a:extLst>
              </p:cNvPr>
              <p:cNvCxnSpPr>
                <a:cxnSpLocks/>
                <a:endCxn id="34" idx="3"/>
              </p:cNvCxnSpPr>
              <p:nvPr/>
            </p:nvCxnSpPr>
            <p:spPr>
              <a:xfrm rot="10800000" flipV="1">
                <a:off x="7822698" y="2453413"/>
                <a:ext cx="3945653" cy="1774950"/>
              </a:xfrm>
              <a:prstGeom prst="curvedConnector3">
                <a:avLst>
                  <a:gd name="adj1" fmla="val -137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2EC0B91A-B1FF-004C-BB61-8519701F6B76}"/>
                  </a:ext>
                </a:extLst>
              </p:cNvPr>
              <p:cNvCxnSpPr>
                <a:cxnSpLocks/>
                <a:endCxn id="33" idx="3"/>
              </p:cNvCxnSpPr>
              <p:nvPr/>
            </p:nvCxnSpPr>
            <p:spPr>
              <a:xfrm rot="10800000" flipV="1">
                <a:off x="7822698" y="866413"/>
                <a:ext cx="3712969" cy="3097440"/>
              </a:xfrm>
              <a:prstGeom prst="curvedConnector3">
                <a:avLst>
                  <a:gd name="adj1" fmla="val -1403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58D98B41-7AC7-B144-A83E-1BD58A65CFA5}"/>
                  </a:ext>
                </a:extLst>
              </p:cNvPr>
              <p:cNvCxnSpPr>
                <a:cxnSpLocks/>
                <a:endCxn id="32" idx="3"/>
              </p:cNvCxnSpPr>
              <p:nvPr/>
            </p:nvCxnSpPr>
            <p:spPr>
              <a:xfrm rot="10800000" flipV="1">
                <a:off x="7019686" y="1963542"/>
                <a:ext cx="4865550" cy="2156405"/>
              </a:xfrm>
              <a:prstGeom prst="curvedConnector3">
                <a:avLst>
                  <a:gd name="adj1" fmla="val -2308"/>
                </a:avLst>
              </a:prstGeom>
              <a:ln>
                <a:prstDash val="sysDash"/>
                <a:tailEnd type="triangle"/>
              </a:ln>
            </p:spPr>
            <p:style>
              <a:lnRef idx="1">
                <a:schemeClr val="accent1"/>
              </a:lnRef>
              <a:fillRef idx="0">
                <a:schemeClr val="accent1"/>
              </a:fillRef>
              <a:effectRef idx="0">
                <a:schemeClr val="accent1"/>
              </a:effectRef>
              <a:fontRef idx="minor">
                <a:schemeClr val="tx1"/>
              </a:fontRef>
            </p:style>
          </p:cxnSp>
        </p:grpSp>
      </p:grpSp>
      <p:cxnSp>
        <p:nvCxnSpPr>
          <p:cNvPr id="65" name="Curved Connector 60">
            <a:extLst>
              <a:ext uri="{FF2B5EF4-FFF2-40B4-BE49-F238E27FC236}">
                <a16:creationId xmlns:a16="http://schemas.microsoft.com/office/drawing/2014/main" id="{52612886-B024-424B-905C-C6C271D9913E}"/>
              </a:ext>
            </a:extLst>
          </p:cNvPr>
          <p:cNvCxnSpPr>
            <a:cxnSpLocks/>
            <a:stCxn id="49" idx="4"/>
            <a:endCxn id="36" idx="3"/>
          </p:cNvCxnSpPr>
          <p:nvPr/>
        </p:nvCxnSpPr>
        <p:spPr>
          <a:xfrm rot="5400000">
            <a:off x="7840000" y="-380535"/>
            <a:ext cx="2071771" cy="4842418"/>
          </a:xfrm>
          <a:prstGeom prst="curved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60BCC2E5-83DD-4E3B-A6D0-AEF055D5E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2079" y="2542926"/>
            <a:ext cx="689227" cy="689227"/>
          </a:xfrm>
          <a:prstGeom prst="rect">
            <a:avLst/>
          </a:prstGeom>
        </p:spPr>
      </p:pic>
      <p:sp>
        <p:nvSpPr>
          <p:cNvPr id="67" name="Rectangle 66">
            <a:extLst>
              <a:ext uri="{FF2B5EF4-FFF2-40B4-BE49-F238E27FC236}">
                <a16:creationId xmlns:a16="http://schemas.microsoft.com/office/drawing/2014/main" id="{EF371F04-83E3-473F-AD20-F8E592819B6B}"/>
              </a:ext>
            </a:extLst>
          </p:cNvPr>
          <p:cNvSpPr/>
          <p:nvPr/>
        </p:nvSpPr>
        <p:spPr>
          <a:xfrm>
            <a:off x="494741" y="4343654"/>
            <a:ext cx="2224475" cy="954107"/>
          </a:xfrm>
          <a:prstGeom prst="rect">
            <a:avLst/>
          </a:prstGeom>
        </p:spPr>
        <p:txBody>
          <a:bodyPr wrap="square">
            <a:spAutoFit/>
          </a:bodyPr>
          <a:lstStyle/>
          <a:p>
            <a:pPr marL="285750" indent="-285750">
              <a:buFont typeface="Arial" panose="020B0604020202020204" pitchFamily="34" charset="0"/>
              <a:buChar char="•"/>
            </a:pPr>
            <a:r>
              <a:rPr lang="en-US" sz="1400" dirty="0">
                <a:solidFill>
                  <a:prstClr val="black"/>
                </a:solidFill>
              </a:rPr>
              <a:t>PDEs, ODEs</a:t>
            </a:r>
          </a:p>
          <a:p>
            <a:pPr marL="285750" indent="-285750">
              <a:buFont typeface="Arial" panose="020B0604020202020204" pitchFamily="34" charset="0"/>
              <a:buChar char="•"/>
            </a:pPr>
            <a:r>
              <a:rPr lang="en-US" sz="1400" dirty="0">
                <a:solidFill>
                  <a:prstClr val="black"/>
                </a:solidFill>
              </a:rPr>
              <a:t>Nonlocal integral </a:t>
            </a:r>
          </a:p>
          <a:p>
            <a:pPr marL="285750" indent="-285750">
              <a:buFont typeface="Arial" panose="020B0604020202020204" pitchFamily="34" charset="0"/>
              <a:buChar char="•"/>
            </a:pPr>
            <a:r>
              <a:rPr lang="en-US" sz="1400" dirty="0">
                <a:solidFill>
                  <a:prstClr val="black"/>
                </a:solidFill>
              </a:rPr>
              <a:t>Classical DFT </a:t>
            </a:r>
          </a:p>
          <a:p>
            <a:pPr marL="285750" indent="-285750">
              <a:buFont typeface="Arial" panose="020B0604020202020204" pitchFamily="34" charset="0"/>
              <a:buChar char="•"/>
            </a:pPr>
            <a:r>
              <a:rPr lang="en-US" sz="1400" dirty="0">
                <a:solidFill>
                  <a:prstClr val="black"/>
                </a:solidFill>
              </a:rPr>
              <a:t>Atomistic, …</a:t>
            </a:r>
          </a:p>
        </p:txBody>
      </p:sp>
      <p:sp>
        <p:nvSpPr>
          <p:cNvPr id="68" name="TextBox 67">
            <a:extLst>
              <a:ext uri="{FF2B5EF4-FFF2-40B4-BE49-F238E27FC236}">
                <a16:creationId xmlns:a16="http://schemas.microsoft.com/office/drawing/2014/main" id="{6E3DCB59-A276-4CCA-9045-7913CF52D9C2}"/>
              </a:ext>
            </a:extLst>
          </p:cNvPr>
          <p:cNvSpPr txBox="1"/>
          <p:nvPr/>
        </p:nvSpPr>
        <p:spPr>
          <a:xfrm>
            <a:off x="1017669" y="1305538"/>
            <a:ext cx="7970300" cy="1015663"/>
          </a:xfrm>
          <a:prstGeom prst="rect">
            <a:avLst/>
          </a:prstGeom>
          <a:solidFill>
            <a:schemeClr val="accent2">
              <a:lumMod val="20000"/>
              <a:lumOff val="80000"/>
            </a:schemeClr>
          </a:solidFill>
        </p:spPr>
        <p:txBody>
          <a:bodyPr wrap="square" rtlCol="0">
            <a:spAutoFit/>
          </a:bodyPr>
          <a:lstStyle/>
          <a:p>
            <a:pPr algn="ctr"/>
            <a:r>
              <a:rPr lang="en-US" sz="2000" dirty="0"/>
              <a:t>There exist established </a:t>
            </a:r>
            <a:r>
              <a:rPr lang="en-US" sz="2000" b="1" dirty="0"/>
              <a:t>rigorous mathematical theories </a:t>
            </a:r>
            <a:r>
              <a:rPr lang="en-US" sz="2000" dirty="0"/>
              <a:t>for </a:t>
            </a:r>
            <a:r>
              <a:rPr lang="en-US" sz="2000" b="1" dirty="0"/>
              <a:t>coupling</a:t>
            </a:r>
            <a:r>
              <a:rPr lang="en-US" sz="2000" dirty="0"/>
              <a:t> multi-scale and multi-physics components based on </a:t>
            </a:r>
            <a:r>
              <a:rPr lang="en-US" sz="2000" b="1" dirty="0"/>
              <a:t>traditional discretization methods </a:t>
            </a:r>
            <a:r>
              <a:rPr lang="en-US" sz="2000" dirty="0"/>
              <a:t>(“Full Order Models” or FOMs).</a:t>
            </a:r>
          </a:p>
        </p:txBody>
      </p:sp>
      <p:sp>
        <p:nvSpPr>
          <p:cNvPr id="69" name="TextBox 68">
            <a:extLst>
              <a:ext uri="{FF2B5EF4-FFF2-40B4-BE49-F238E27FC236}">
                <a16:creationId xmlns:a16="http://schemas.microsoft.com/office/drawing/2014/main" id="{9D3A08F6-C111-42D1-9883-021DA98D64BB}"/>
              </a:ext>
            </a:extLst>
          </p:cNvPr>
          <p:cNvSpPr txBox="1"/>
          <p:nvPr/>
        </p:nvSpPr>
        <p:spPr>
          <a:xfrm>
            <a:off x="340782" y="1375756"/>
            <a:ext cx="540212" cy="769441"/>
          </a:xfrm>
          <a:prstGeom prst="rect">
            <a:avLst/>
          </a:prstGeom>
          <a:noFill/>
        </p:spPr>
        <p:txBody>
          <a:bodyPr wrap="none" lIns="0" tIns="0" rIns="0" bIns="0" rtlCol="0">
            <a:spAutoFit/>
          </a:bodyPr>
          <a:lstStyle/>
          <a:p>
            <a:r>
              <a:rPr lang="en-US" sz="5000" dirty="0">
                <a:solidFill>
                  <a:srgbClr val="00B050"/>
                </a:solidFill>
                <a:sym typeface="Wingdings" panose="05000000000000000000" pitchFamily="2" charset="2"/>
              </a:rPr>
              <a:t></a:t>
            </a:r>
            <a:endParaRPr lang="en-US" sz="5000" dirty="0">
              <a:solidFill>
                <a:srgbClr val="00B050"/>
              </a:solidFill>
            </a:endParaRPr>
          </a:p>
        </p:txBody>
      </p:sp>
    </p:spTree>
    <p:extLst>
      <p:ext uri="{BB962C8B-B14F-4D97-AF65-F5344CB8AC3E}">
        <p14:creationId xmlns:p14="http://schemas.microsoft.com/office/powerpoint/2010/main" val="304681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40</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169329"/>
            <a:ext cx="10471608" cy="570225"/>
          </a:xfrm>
        </p:spPr>
        <p:txBody>
          <a:bodyPr/>
          <a:lstStyle/>
          <a:p>
            <a:r>
              <a:rPr lang="en-US" dirty="0"/>
              <a:t>Comparison of Methods</a:t>
            </a:r>
            <a:endParaRPr lang="en-US" sz="2400" dirty="0"/>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40</a:t>
            </a:fld>
            <a:endParaRPr lang="en-US" dirty="0"/>
          </a:p>
        </p:txBody>
      </p:sp>
      <p:sp>
        <p:nvSpPr>
          <p:cNvPr id="2" name="TextBox 1">
            <a:extLst>
              <a:ext uri="{FF2B5EF4-FFF2-40B4-BE49-F238E27FC236}">
                <a16:creationId xmlns:a16="http://schemas.microsoft.com/office/drawing/2014/main" id="{402094CE-75C9-4BC4-95F0-76E2FE747EBD}"/>
              </a:ext>
            </a:extLst>
          </p:cNvPr>
          <p:cNvSpPr txBox="1"/>
          <p:nvPr/>
        </p:nvSpPr>
        <p:spPr>
          <a:xfrm>
            <a:off x="639219" y="820089"/>
            <a:ext cx="5570483" cy="369332"/>
          </a:xfrm>
          <a:prstGeom prst="rect">
            <a:avLst/>
          </a:prstGeom>
          <a:noFill/>
        </p:spPr>
        <p:txBody>
          <a:bodyPr wrap="square" rtlCol="0">
            <a:spAutoFit/>
          </a:bodyPr>
          <a:lstStyle/>
          <a:p>
            <a:r>
              <a:rPr lang="en-US" b="1" dirty="0">
                <a:solidFill>
                  <a:srgbClr val="0070C0"/>
                </a:solidFill>
              </a:rPr>
              <a:t>Alternating Schwarz-based Coupling Method</a:t>
            </a:r>
          </a:p>
        </p:txBody>
      </p:sp>
      <p:sp>
        <p:nvSpPr>
          <p:cNvPr id="6" name="TextBox 5">
            <a:extLst>
              <a:ext uri="{FF2B5EF4-FFF2-40B4-BE49-F238E27FC236}">
                <a16:creationId xmlns:a16="http://schemas.microsoft.com/office/drawing/2014/main" id="{B794A286-9896-4085-A31F-174EEB76A51E}"/>
              </a:ext>
            </a:extLst>
          </p:cNvPr>
          <p:cNvSpPr txBox="1"/>
          <p:nvPr/>
        </p:nvSpPr>
        <p:spPr>
          <a:xfrm>
            <a:off x="5989355" y="802777"/>
            <a:ext cx="6284401" cy="369332"/>
          </a:xfrm>
          <a:prstGeom prst="rect">
            <a:avLst/>
          </a:prstGeom>
          <a:noFill/>
        </p:spPr>
        <p:txBody>
          <a:bodyPr wrap="square" rtlCol="0">
            <a:spAutoFit/>
          </a:bodyPr>
          <a:lstStyle/>
          <a:p>
            <a:r>
              <a:rPr lang="en-US" b="1" dirty="0">
                <a:solidFill>
                  <a:srgbClr val="0070C0"/>
                </a:solidFill>
              </a:rPr>
              <a:t>Lagrange Multiplier-Based Partitioned Coupling Method</a:t>
            </a:r>
          </a:p>
        </p:txBody>
      </p:sp>
      <p:sp>
        <p:nvSpPr>
          <p:cNvPr id="8" name="TextBox 7">
            <a:extLst>
              <a:ext uri="{FF2B5EF4-FFF2-40B4-BE49-F238E27FC236}">
                <a16:creationId xmlns:a16="http://schemas.microsoft.com/office/drawing/2014/main" id="{CFBFEABF-15CD-4965-AC8F-9DEBE762BE3A}"/>
              </a:ext>
            </a:extLst>
          </p:cNvPr>
          <p:cNvSpPr txBox="1"/>
          <p:nvPr/>
        </p:nvSpPr>
        <p:spPr>
          <a:xfrm>
            <a:off x="6209702" y="1269956"/>
            <a:ext cx="5570480" cy="6001643"/>
          </a:xfrm>
          <a:prstGeom prst="rect">
            <a:avLst/>
          </a:prstGeom>
          <a:noFill/>
        </p:spPr>
        <p:txBody>
          <a:bodyPr wrap="square" rtlCol="0">
            <a:spAutoFit/>
          </a:bodyPr>
          <a:lstStyle/>
          <a:p>
            <a:pPr marL="285750" indent="-285750">
              <a:buFont typeface="Arial" panose="020B0604020202020204" pitchFamily="34" charset="0"/>
              <a:buChar char="•"/>
            </a:pPr>
            <a:r>
              <a:rPr lang="en-US" dirty="0"/>
              <a:t>Can do </a:t>
            </a:r>
            <a:r>
              <a:rPr lang="en-US" b="1" dirty="0"/>
              <a:t>FOM-FOM</a:t>
            </a:r>
            <a:r>
              <a:rPr lang="en-US" dirty="0"/>
              <a:t>, </a:t>
            </a:r>
            <a:r>
              <a:rPr lang="en-US" b="1" dirty="0"/>
              <a:t>FOM-ROM, ROM-ROM</a:t>
            </a:r>
            <a:r>
              <a:rPr lang="en-US" dirty="0"/>
              <a:t> coupling</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solidFill>
                  <a:schemeClr val="accent1">
                    <a:lumMod val="75000"/>
                  </a:schemeClr>
                </a:solidFill>
              </a:rPr>
              <a:t>Non-overlapping</a:t>
            </a:r>
            <a:r>
              <a:rPr lang="en-US" dirty="0">
                <a:solidFill>
                  <a:schemeClr val="accent1">
                    <a:lumMod val="75000"/>
                  </a:schemeClr>
                </a:solidFill>
              </a:rPr>
              <a:t> DD</a:t>
            </a:r>
          </a:p>
          <a:p>
            <a:pPr marL="285750" indent="-285750">
              <a:buFont typeface="Arial" panose="020B0604020202020204" pitchFamily="34" charset="0"/>
              <a:buChar char="•"/>
            </a:pPr>
            <a:endParaRPr lang="en-US" sz="400" dirty="0">
              <a:solidFill>
                <a:schemeClr val="accent1">
                  <a:lumMod val="75000"/>
                </a:schemeClr>
              </a:solidFill>
            </a:endParaRPr>
          </a:p>
          <a:p>
            <a:pPr marL="285750" indent="-285750">
              <a:buFont typeface="Arial" panose="020B0604020202020204" pitchFamily="34" charset="0"/>
              <a:buChar char="•"/>
            </a:pPr>
            <a:r>
              <a:rPr lang="en-US" b="1" dirty="0">
                <a:solidFill>
                  <a:schemeClr val="accent1">
                    <a:lumMod val="75000"/>
                  </a:schemeClr>
                </a:solidFill>
              </a:rPr>
              <a:t>Monolithic</a:t>
            </a:r>
            <a:r>
              <a:rPr lang="en-US" dirty="0">
                <a:solidFill>
                  <a:schemeClr val="accent1">
                    <a:lumMod val="75000"/>
                  </a:schemeClr>
                </a:solidFill>
              </a:rPr>
              <a:t> formulation requiring hybrid formulation (more intrusive but more efficient)</a:t>
            </a:r>
          </a:p>
          <a:p>
            <a:pPr marL="285750" indent="-285750">
              <a:buFont typeface="Arial" panose="020B0604020202020204" pitchFamily="34" charset="0"/>
              <a:buChar char="•"/>
            </a:pPr>
            <a:endParaRPr lang="en-US" sz="400" dirty="0">
              <a:solidFill>
                <a:schemeClr val="accent1">
                  <a:lumMod val="75000"/>
                </a:schemeClr>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Can couple </a:t>
            </a:r>
            <a:r>
              <a:rPr lang="en-US" b="1" dirty="0"/>
              <a:t>different mesh resolutions </a:t>
            </a:r>
            <a:r>
              <a:rPr lang="en-US" dirty="0"/>
              <a:t>and </a:t>
            </a:r>
            <a:r>
              <a:rPr lang="en-US" b="1" dirty="0"/>
              <a:t>element types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Can use </a:t>
            </a:r>
            <a:r>
              <a:rPr lang="en-US" b="1" dirty="0"/>
              <a:t>different </a:t>
            </a:r>
            <a:r>
              <a:rPr lang="en-US" b="1" dirty="0">
                <a:solidFill>
                  <a:schemeClr val="accent1">
                    <a:lumMod val="75000"/>
                  </a:schemeClr>
                </a:solidFill>
              </a:rPr>
              <a:t>explicit</a:t>
            </a:r>
            <a:r>
              <a:rPr lang="en-US" b="1" dirty="0"/>
              <a:t> time-integrators </a:t>
            </a:r>
            <a:r>
              <a:rPr lang="en-US" dirty="0"/>
              <a:t>with </a:t>
            </a:r>
            <a:r>
              <a:rPr lang="en-US" b="1" dirty="0"/>
              <a:t>different time-steps </a:t>
            </a:r>
            <a:r>
              <a:rPr lang="en-US" dirty="0"/>
              <a:t>in different subdomains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solidFill>
                  <a:schemeClr val="accent1">
                    <a:lumMod val="75000"/>
                  </a:schemeClr>
                </a:solidFill>
              </a:rPr>
              <a:t>Provably convergent variant requires </a:t>
            </a:r>
            <a:r>
              <a:rPr lang="en-US" b="1" dirty="0">
                <a:solidFill>
                  <a:schemeClr val="accent1">
                    <a:lumMod val="75000"/>
                  </a:schemeClr>
                </a:solidFill>
              </a:rPr>
              <a:t>interface bases</a:t>
            </a:r>
          </a:p>
          <a:p>
            <a:pPr marL="285750" indent="-285750">
              <a:buFont typeface="Arial" panose="020B0604020202020204" pitchFamily="34" charset="0"/>
              <a:buChar char="•"/>
            </a:pPr>
            <a:endParaRPr lang="en-US" sz="400" dirty="0">
              <a:solidFill>
                <a:schemeClr val="accent1">
                  <a:lumMod val="75000"/>
                </a:schemeClr>
              </a:solidFill>
            </a:endParaRPr>
          </a:p>
          <a:p>
            <a:pPr marL="285750" indent="-285750">
              <a:buFont typeface="Arial" panose="020B0604020202020204" pitchFamily="34" charset="0"/>
              <a:buChar char="•"/>
            </a:pPr>
            <a:r>
              <a:rPr lang="en-US" b="1" dirty="0">
                <a:solidFill>
                  <a:schemeClr val="accent1">
                    <a:lumMod val="75000"/>
                  </a:schemeClr>
                </a:solidFill>
              </a:rPr>
              <a:t>Parallel subdomain solves </a:t>
            </a:r>
            <a:r>
              <a:rPr lang="en-US" dirty="0">
                <a:solidFill>
                  <a:schemeClr val="accent1">
                    <a:lumMod val="75000"/>
                  </a:schemeClr>
                </a:solidFill>
              </a:rPr>
              <a:t>if explicit or IMEX time-integrator is employed</a:t>
            </a:r>
          </a:p>
          <a:p>
            <a:pPr marL="285750" indent="-285750">
              <a:buFont typeface="Arial" panose="020B0604020202020204" pitchFamily="34" charset="0"/>
              <a:buChar char="•"/>
            </a:pPr>
            <a:endParaRPr lang="en-US" dirty="0">
              <a:solidFill>
                <a:schemeClr val="accent1">
                  <a:lumMod val="75000"/>
                </a:schemeClr>
              </a:solidFill>
            </a:endParaRPr>
          </a:p>
          <a:p>
            <a:pPr marL="285750" indent="-285750">
              <a:buFont typeface="Arial" panose="020B0604020202020204" pitchFamily="34" charset="0"/>
              <a:buChar char="•"/>
            </a:pPr>
            <a:endParaRPr lang="en-US" dirty="0">
              <a:solidFill>
                <a:schemeClr val="accent1">
                  <a:lumMod val="75000"/>
                </a:schemeClr>
              </a:solidFill>
            </a:endParaRPr>
          </a:p>
          <a:p>
            <a:pPr marL="285750" indent="-285750">
              <a:buFont typeface="Arial" panose="020B0604020202020204" pitchFamily="34" charset="0"/>
              <a:buChar char="•"/>
            </a:pPr>
            <a:endParaRPr lang="en-US" dirty="0">
              <a:solidFill>
                <a:schemeClr val="accent1">
                  <a:lumMod val="75000"/>
                </a:schemeClr>
              </a:solidFill>
            </a:endParaRPr>
          </a:p>
          <a:p>
            <a:pPr marL="285750" indent="-285750">
              <a:buFont typeface="Arial" panose="020B0604020202020204" pitchFamily="34" charset="0"/>
              <a:buChar char="•"/>
            </a:pPr>
            <a:r>
              <a:rPr lang="en-US" b="1" dirty="0">
                <a:solidFill>
                  <a:schemeClr val="accent1">
                    <a:lumMod val="75000"/>
                  </a:schemeClr>
                </a:solidFill>
              </a:rPr>
              <a:t>Extensions</a:t>
            </a:r>
            <a:r>
              <a:rPr lang="en-US" dirty="0">
                <a:solidFill>
                  <a:schemeClr val="accent1">
                    <a:lumMod val="75000"/>
                  </a:schemeClr>
                </a:solidFill>
              </a:rPr>
              <a:t> to </a:t>
            </a:r>
            <a:r>
              <a:rPr lang="en-US" b="1" dirty="0">
                <a:solidFill>
                  <a:schemeClr val="accent1">
                    <a:lumMod val="75000"/>
                  </a:schemeClr>
                </a:solidFill>
              </a:rPr>
              <a:t>PINN/DMD</a:t>
            </a:r>
            <a:r>
              <a:rPr lang="en-US" dirty="0">
                <a:solidFill>
                  <a:schemeClr val="accent1">
                    <a:lumMod val="75000"/>
                  </a:schemeClr>
                </a:solidFill>
              </a:rPr>
              <a:t> data-driven models are </a:t>
            </a:r>
            <a:r>
              <a:rPr lang="en-US" b="1" dirty="0">
                <a:solidFill>
                  <a:schemeClr val="accent1">
                    <a:lumMod val="75000"/>
                  </a:schemeClr>
                </a:solidFill>
              </a:rPr>
              <a:t>not obvious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E10BDEA8-CEAE-4872-BA06-DA1A206D2CB2}"/>
              </a:ext>
            </a:extLst>
          </p:cNvPr>
          <p:cNvSpPr txBox="1"/>
          <p:nvPr/>
        </p:nvSpPr>
        <p:spPr>
          <a:xfrm>
            <a:off x="194629" y="1243813"/>
            <a:ext cx="5570852" cy="5509200"/>
          </a:xfrm>
          <a:prstGeom prst="rect">
            <a:avLst/>
          </a:prstGeom>
          <a:noFill/>
        </p:spPr>
        <p:txBody>
          <a:bodyPr wrap="square" rtlCol="0">
            <a:spAutoFit/>
          </a:bodyPr>
          <a:lstStyle/>
          <a:p>
            <a:pPr marL="285750" indent="-285750">
              <a:buFont typeface="Arial" panose="020B0604020202020204" pitchFamily="34" charset="0"/>
              <a:buChar char="•"/>
            </a:pPr>
            <a:r>
              <a:rPr lang="en-US" dirty="0"/>
              <a:t>Can do </a:t>
            </a:r>
            <a:r>
              <a:rPr lang="en-US" b="1" dirty="0"/>
              <a:t>FOM-FOM</a:t>
            </a:r>
            <a:r>
              <a:rPr lang="en-US" dirty="0"/>
              <a:t>, </a:t>
            </a:r>
            <a:r>
              <a:rPr lang="en-US" b="1" dirty="0"/>
              <a:t>FOM-ROM</a:t>
            </a:r>
            <a:r>
              <a:rPr lang="en-US" dirty="0"/>
              <a:t>, </a:t>
            </a:r>
            <a:r>
              <a:rPr lang="en-US" b="1" dirty="0"/>
              <a:t>ROM-ROM</a:t>
            </a:r>
            <a:r>
              <a:rPr lang="en-US" dirty="0"/>
              <a:t> coupling</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solidFill>
                  <a:schemeClr val="accent1">
                    <a:lumMod val="75000"/>
                  </a:schemeClr>
                </a:solidFill>
              </a:rPr>
              <a:t>Overlapping</a:t>
            </a:r>
            <a:r>
              <a:rPr lang="en-US" dirty="0">
                <a:solidFill>
                  <a:schemeClr val="accent1">
                    <a:lumMod val="75000"/>
                  </a:schemeClr>
                </a:solidFill>
              </a:rPr>
              <a:t> or </a:t>
            </a:r>
            <a:r>
              <a:rPr lang="en-US" b="1" dirty="0">
                <a:solidFill>
                  <a:schemeClr val="accent1">
                    <a:lumMod val="75000"/>
                  </a:schemeClr>
                </a:solidFill>
              </a:rPr>
              <a:t>non-overlapping</a:t>
            </a:r>
            <a:r>
              <a:rPr lang="en-US" dirty="0">
                <a:solidFill>
                  <a:schemeClr val="accent1">
                    <a:lumMod val="75000"/>
                  </a:schemeClr>
                </a:solidFill>
              </a:rPr>
              <a:t> DD </a:t>
            </a:r>
          </a:p>
          <a:p>
            <a:pPr marL="285750" indent="-285750">
              <a:buFont typeface="Arial" panose="020B0604020202020204" pitchFamily="34" charset="0"/>
              <a:buChar char="•"/>
            </a:pPr>
            <a:endParaRPr lang="en-US" sz="400" dirty="0">
              <a:solidFill>
                <a:schemeClr val="accent1">
                  <a:lumMod val="75000"/>
                </a:schemeClr>
              </a:solidFill>
            </a:endParaRPr>
          </a:p>
          <a:p>
            <a:pPr marL="285750" indent="-285750">
              <a:buFont typeface="Arial" panose="020B0604020202020204" pitchFamily="34" charset="0"/>
              <a:buChar char="•"/>
            </a:pPr>
            <a:r>
              <a:rPr lang="en-US" b="1" dirty="0">
                <a:solidFill>
                  <a:schemeClr val="accent1">
                    <a:lumMod val="75000"/>
                  </a:schemeClr>
                </a:solidFill>
              </a:rPr>
              <a:t>Iterative</a:t>
            </a:r>
            <a:r>
              <a:rPr lang="en-US" dirty="0">
                <a:solidFill>
                  <a:schemeClr val="accent1">
                    <a:lumMod val="75000"/>
                  </a:schemeClr>
                </a:solidFill>
              </a:rPr>
              <a:t> formulation (less intrusive but likely requires more CPU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Can couple </a:t>
            </a:r>
            <a:r>
              <a:rPr lang="en-US" b="1" dirty="0"/>
              <a:t>different mesh resolutions </a:t>
            </a:r>
            <a:r>
              <a:rPr lang="en-US" dirty="0"/>
              <a:t>and </a:t>
            </a:r>
            <a:r>
              <a:rPr lang="en-US" b="1" dirty="0"/>
              <a:t>element types </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Can use </a:t>
            </a:r>
            <a:r>
              <a:rPr lang="en-US" b="1" dirty="0"/>
              <a:t>different time-integrators </a:t>
            </a:r>
            <a:r>
              <a:rPr lang="en-US" dirty="0"/>
              <a:t>with </a:t>
            </a:r>
            <a:r>
              <a:rPr lang="en-US" b="1" dirty="0"/>
              <a:t>different time-steps </a:t>
            </a:r>
            <a:r>
              <a:rPr lang="en-US" dirty="0"/>
              <a:t>in different subdomains</a:t>
            </a:r>
          </a:p>
          <a:p>
            <a:endParaRPr lang="en-US" sz="400" dirty="0"/>
          </a:p>
          <a:p>
            <a:pPr marL="285750" indent="-285750">
              <a:buFont typeface="Arial" panose="020B0604020202020204" pitchFamily="34" charset="0"/>
              <a:buChar char="•"/>
            </a:pPr>
            <a:r>
              <a:rPr lang="en-US" b="1" dirty="0">
                <a:solidFill>
                  <a:schemeClr val="accent1">
                    <a:lumMod val="75000"/>
                  </a:schemeClr>
                </a:solidFill>
              </a:rPr>
              <a:t>No interface bases </a:t>
            </a:r>
            <a:r>
              <a:rPr lang="en-US" dirty="0">
                <a:solidFill>
                  <a:schemeClr val="accent1">
                    <a:lumMod val="75000"/>
                  </a:schemeClr>
                </a:solidFill>
              </a:rPr>
              <a:t>required</a:t>
            </a:r>
          </a:p>
          <a:p>
            <a:pPr marL="285750" indent="-285750">
              <a:buFont typeface="Arial" panose="020B0604020202020204" pitchFamily="34" charset="0"/>
              <a:buChar char="•"/>
            </a:pPr>
            <a:endParaRPr lang="en-US" dirty="0">
              <a:solidFill>
                <a:schemeClr val="accent1">
                  <a:lumMod val="75000"/>
                </a:schemeClr>
              </a:solidFill>
            </a:endParaRPr>
          </a:p>
          <a:p>
            <a:pPr marL="285750" indent="-285750">
              <a:buFont typeface="Arial" panose="020B0604020202020204" pitchFamily="34" charset="0"/>
              <a:buChar char="•"/>
            </a:pPr>
            <a:endParaRPr lang="en-US" sz="400" dirty="0">
              <a:solidFill>
                <a:schemeClr val="accent1">
                  <a:lumMod val="75000"/>
                </a:schemeClr>
              </a:solidFill>
            </a:endParaRPr>
          </a:p>
          <a:p>
            <a:pPr marL="285750" indent="-285750">
              <a:buFont typeface="Arial" panose="020B0604020202020204" pitchFamily="34" charset="0"/>
              <a:buChar char="•"/>
            </a:pPr>
            <a:r>
              <a:rPr lang="en-US" b="1" dirty="0">
                <a:solidFill>
                  <a:schemeClr val="accent1">
                    <a:lumMod val="75000"/>
                  </a:schemeClr>
                </a:solidFill>
              </a:rPr>
              <a:t>Sequential subdomain solves</a:t>
            </a:r>
            <a:r>
              <a:rPr lang="en-US" dirty="0">
                <a:solidFill>
                  <a:schemeClr val="accent1">
                    <a:lumMod val="75000"/>
                  </a:schemeClr>
                </a:solidFill>
              </a:rPr>
              <a:t> in multiplicative Schwarz variant</a:t>
            </a:r>
          </a:p>
          <a:p>
            <a:pPr marL="285750" indent="-285750">
              <a:buFont typeface="Arial" panose="020B0604020202020204" pitchFamily="34" charset="0"/>
              <a:buChar char="•"/>
            </a:pPr>
            <a:endParaRPr lang="en-US" sz="400" dirty="0">
              <a:solidFill>
                <a:schemeClr val="accent1">
                  <a:lumMod val="75000"/>
                </a:schemeClr>
              </a:solidFill>
            </a:endParaRPr>
          </a:p>
          <a:p>
            <a:pPr marL="742950" lvl="1" indent="-285750">
              <a:buFont typeface="Wingdings" panose="05000000000000000000" pitchFamily="2" charset="2"/>
              <a:buChar char="Ø"/>
            </a:pPr>
            <a:r>
              <a:rPr lang="en-US" b="1" dirty="0">
                <a:solidFill>
                  <a:schemeClr val="accent1">
                    <a:lumMod val="75000"/>
                  </a:schemeClr>
                </a:solidFill>
              </a:rPr>
              <a:t>Parallel</a:t>
            </a:r>
            <a:r>
              <a:rPr lang="en-US" dirty="0">
                <a:solidFill>
                  <a:schemeClr val="accent1">
                    <a:lumMod val="75000"/>
                  </a:schemeClr>
                </a:solidFill>
              </a:rPr>
              <a:t> subdomain solves possible with </a:t>
            </a:r>
            <a:r>
              <a:rPr lang="en-US" b="1" dirty="0">
                <a:solidFill>
                  <a:schemeClr val="accent1">
                    <a:lumMod val="75000"/>
                  </a:schemeClr>
                </a:solidFill>
              </a:rPr>
              <a:t>additive Schwarz </a:t>
            </a:r>
            <a:r>
              <a:rPr lang="en-US" dirty="0">
                <a:solidFill>
                  <a:schemeClr val="accent1">
                    <a:lumMod val="75000"/>
                  </a:schemeClr>
                </a:solidFill>
              </a:rPr>
              <a:t>variant (not shown)</a:t>
            </a:r>
          </a:p>
          <a:p>
            <a:pPr marL="742950" lvl="1" indent="-285750">
              <a:buFont typeface="Wingdings" panose="05000000000000000000" pitchFamily="2" charset="2"/>
              <a:buChar char="Ø"/>
            </a:pPr>
            <a:endParaRPr lang="en-US" dirty="0">
              <a:solidFill>
                <a:schemeClr val="accent1">
                  <a:lumMod val="75000"/>
                </a:schemeClr>
              </a:solidFill>
            </a:endParaRPr>
          </a:p>
          <a:p>
            <a:pPr marL="285750" indent="-285750">
              <a:buFont typeface="Arial" panose="020B0604020202020204" pitchFamily="34" charset="0"/>
              <a:buChar char="•"/>
            </a:pPr>
            <a:r>
              <a:rPr lang="en-US" b="1" dirty="0">
                <a:solidFill>
                  <a:schemeClr val="accent1">
                    <a:lumMod val="75000"/>
                  </a:schemeClr>
                </a:solidFill>
              </a:rPr>
              <a:t>Extensible </a:t>
            </a:r>
            <a:r>
              <a:rPr lang="en-US" dirty="0">
                <a:solidFill>
                  <a:schemeClr val="accent1">
                    <a:lumMod val="75000"/>
                  </a:schemeClr>
                </a:solidFill>
              </a:rPr>
              <a:t>in </a:t>
            </a:r>
            <a:r>
              <a:rPr lang="en-US" b="1" dirty="0">
                <a:solidFill>
                  <a:schemeClr val="accent1">
                    <a:lumMod val="75000"/>
                  </a:schemeClr>
                </a:solidFill>
              </a:rPr>
              <a:t>straightforward</a:t>
            </a:r>
            <a:r>
              <a:rPr lang="en-US" dirty="0">
                <a:solidFill>
                  <a:schemeClr val="accent1">
                    <a:lumMod val="75000"/>
                  </a:schemeClr>
                </a:solidFill>
              </a:rPr>
              <a:t> way to </a:t>
            </a:r>
            <a:r>
              <a:rPr lang="en-US" b="1" dirty="0">
                <a:solidFill>
                  <a:schemeClr val="accent1">
                    <a:lumMod val="75000"/>
                  </a:schemeClr>
                </a:solidFill>
              </a:rPr>
              <a:t>PINN/DMD </a:t>
            </a:r>
            <a:r>
              <a:rPr lang="en-US" dirty="0">
                <a:solidFill>
                  <a:schemeClr val="accent1">
                    <a:lumMod val="75000"/>
                  </a:schemeClr>
                </a:solidFill>
              </a:rPr>
              <a:t>data-driven model</a:t>
            </a:r>
          </a:p>
        </p:txBody>
      </p:sp>
      <p:cxnSp>
        <p:nvCxnSpPr>
          <p:cNvPr id="10" name="Straight Connector 9">
            <a:extLst>
              <a:ext uri="{FF2B5EF4-FFF2-40B4-BE49-F238E27FC236}">
                <a16:creationId xmlns:a16="http://schemas.microsoft.com/office/drawing/2014/main" id="{688CB716-A265-46BF-BEB1-0BE6D019A9C4}"/>
              </a:ext>
            </a:extLst>
          </p:cNvPr>
          <p:cNvCxnSpPr>
            <a:cxnSpLocks/>
          </p:cNvCxnSpPr>
          <p:nvPr/>
        </p:nvCxnSpPr>
        <p:spPr>
          <a:xfrm>
            <a:off x="5824100" y="760621"/>
            <a:ext cx="0" cy="5947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1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Curved Connector 76">
            <a:extLst>
              <a:ext uri="{FF2B5EF4-FFF2-40B4-BE49-F238E27FC236}">
                <a16:creationId xmlns:a16="http://schemas.microsoft.com/office/drawing/2014/main" id="{3E4D568C-7176-6C47-A403-020E6F2C4CE6}"/>
              </a:ext>
            </a:extLst>
          </p:cNvPr>
          <p:cNvCxnSpPr>
            <a:cxnSpLocks/>
          </p:cNvCxnSpPr>
          <p:nvPr/>
        </p:nvCxnSpPr>
        <p:spPr>
          <a:xfrm rot="5400000">
            <a:off x="10105910" y="2182727"/>
            <a:ext cx="549491" cy="788593"/>
          </a:xfrm>
          <a:prstGeom prst="curvedConnector3">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5</a:t>
            </a:fld>
            <a:endParaRPr lang="en-US" dirty="0"/>
          </a:p>
        </p:txBody>
      </p:sp>
      <p:sp>
        <p:nvSpPr>
          <p:cNvPr id="47" name="TextBox 46">
            <a:extLst>
              <a:ext uri="{FF2B5EF4-FFF2-40B4-BE49-F238E27FC236}">
                <a16:creationId xmlns:a16="http://schemas.microsoft.com/office/drawing/2014/main" id="{03E78A8F-85A5-8948-94A5-C230761C2842}"/>
              </a:ext>
            </a:extLst>
          </p:cNvPr>
          <p:cNvSpPr txBox="1"/>
          <p:nvPr/>
        </p:nvSpPr>
        <p:spPr>
          <a:xfrm>
            <a:off x="5456568" y="4358556"/>
            <a:ext cx="3959713"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cs typeface="Calibri"/>
              </a:rPr>
              <a:t>Monolithic (Lagrange multipliers)</a:t>
            </a:r>
          </a:p>
          <a:p>
            <a:pPr marL="285750" indent="-285750">
              <a:buFont typeface="Arial" panose="020B0604020202020204" pitchFamily="34" charset="0"/>
              <a:buChar char="•"/>
            </a:pPr>
            <a:r>
              <a:rPr lang="en-US" sz="1400" dirty="0">
                <a:solidFill>
                  <a:srgbClr val="000000"/>
                </a:solidFill>
                <a:cs typeface="Calibri"/>
              </a:rPr>
              <a:t>Partitioned (loose) coupling</a:t>
            </a:r>
          </a:p>
          <a:p>
            <a:pPr marL="285750" indent="-285750">
              <a:buFont typeface="Arial" panose="020B0604020202020204" pitchFamily="34" charset="0"/>
              <a:buChar char="•"/>
            </a:pPr>
            <a:r>
              <a:rPr lang="en-US" sz="1400" dirty="0">
                <a:solidFill>
                  <a:srgbClr val="000000"/>
                </a:solidFill>
                <a:cs typeface="Calibri"/>
              </a:rPr>
              <a:t>Iterative (Schwarz, optimization)</a:t>
            </a:r>
          </a:p>
        </p:txBody>
      </p:sp>
      <p:grpSp>
        <p:nvGrpSpPr>
          <p:cNvPr id="16" name="Group 15">
            <a:extLst>
              <a:ext uri="{FF2B5EF4-FFF2-40B4-BE49-F238E27FC236}">
                <a16:creationId xmlns:a16="http://schemas.microsoft.com/office/drawing/2014/main" id="{3FDA63DF-7C3E-E443-B84A-388E253F20B6}"/>
              </a:ext>
            </a:extLst>
          </p:cNvPr>
          <p:cNvGrpSpPr/>
          <p:nvPr/>
        </p:nvGrpSpPr>
        <p:grpSpPr>
          <a:xfrm>
            <a:off x="712899" y="2785721"/>
            <a:ext cx="1588534" cy="1087830"/>
            <a:chOff x="681448" y="1788720"/>
            <a:chExt cx="1588534" cy="1087830"/>
          </a:xfrm>
        </p:grpSpPr>
        <p:sp>
          <p:nvSpPr>
            <p:cNvPr id="19" name="AutoShape 17">
              <a:extLst>
                <a:ext uri="{FF2B5EF4-FFF2-40B4-BE49-F238E27FC236}">
                  <a16:creationId xmlns:a16="http://schemas.microsoft.com/office/drawing/2014/main" id="{FA4E105A-BEBF-8F4B-BDBB-063AD9002F1F}"/>
                </a:ext>
              </a:extLst>
            </p:cNvPr>
            <p:cNvSpPr>
              <a:spLocks noChangeAspect="1" noChangeArrowheads="1"/>
            </p:cNvSpPr>
            <p:nvPr/>
          </p:nvSpPr>
          <p:spPr bwMode="auto">
            <a:xfrm>
              <a:off x="681448" y="1788720"/>
              <a:ext cx="1588534" cy="1087830"/>
            </a:xfrm>
            <a:prstGeom prst="roundRect">
              <a:avLst>
                <a:gd name="adj" fmla="val 10260"/>
              </a:avLst>
            </a:prstGeom>
            <a:solidFill>
              <a:sysClr val="window" lastClr="FFFFFF"/>
            </a:solidFill>
            <a:ln w="25400" cap="flat" cmpd="sng" algn="ctr">
              <a:solidFill>
                <a:srgbClr val="726056"/>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0" name="AutoShape 17">
              <a:extLst>
                <a:ext uri="{FF2B5EF4-FFF2-40B4-BE49-F238E27FC236}">
                  <a16:creationId xmlns:a16="http://schemas.microsoft.com/office/drawing/2014/main" id="{197BBF4D-2602-B645-96B5-305427141C2F}"/>
                </a:ext>
              </a:extLst>
            </p:cNvPr>
            <p:cNvSpPr>
              <a:spLocks noChangeArrowheads="1"/>
            </p:cNvSpPr>
            <p:nvPr/>
          </p:nvSpPr>
          <p:spPr bwMode="auto">
            <a:xfrm>
              <a:off x="807067" y="1877239"/>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1</a:t>
              </a:r>
            </a:p>
          </p:txBody>
        </p:sp>
        <p:sp>
          <p:nvSpPr>
            <p:cNvPr id="21" name="AutoShape 17">
              <a:extLst>
                <a:ext uri="{FF2B5EF4-FFF2-40B4-BE49-F238E27FC236}">
                  <a16:creationId xmlns:a16="http://schemas.microsoft.com/office/drawing/2014/main" id="{48038D20-6216-254E-944B-2279D0A9B0CA}"/>
                </a:ext>
              </a:extLst>
            </p:cNvPr>
            <p:cNvSpPr>
              <a:spLocks noChangeArrowheads="1"/>
            </p:cNvSpPr>
            <p:nvPr/>
          </p:nvSpPr>
          <p:spPr bwMode="auto">
            <a:xfrm>
              <a:off x="1509482" y="1877422"/>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2</a:t>
              </a:r>
            </a:p>
          </p:txBody>
        </p:sp>
        <p:sp>
          <p:nvSpPr>
            <p:cNvPr id="22" name="AutoShape 17">
              <a:extLst>
                <a:ext uri="{FF2B5EF4-FFF2-40B4-BE49-F238E27FC236}">
                  <a16:creationId xmlns:a16="http://schemas.microsoft.com/office/drawing/2014/main" id="{AC400097-4705-034A-8C72-3A4B440AC77D}"/>
                </a:ext>
              </a:extLst>
            </p:cNvPr>
            <p:cNvSpPr>
              <a:spLocks noChangeArrowheads="1"/>
            </p:cNvSpPr>
            <p:nvPr/>
          </p:nvSpPr>
          <p:spPr bwMode="auto">
            <a:xfrm>
              <a:off x="807067" y="2352896"/>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Times"/>
                  <a:ea typeface="+mn-ea"/>
                  <a:cs typeface="Times"/>
                </a:rPr>
                <a:t>M</a:t>
              </a:r>
              <a:r>
                <a:rPr kumimoji="0" lang="en-US" sz="1200" b="0" i="1" u="none" strike="noStrike" kern="0" cap="none" spc="0" normalizeH="0" baseline="-25000" noProof="0" dirty="0">
                  <a:ln>
                    <a:noFill/>
                  </a:ln>
                  <a:solidFill>
                    <a:prstClr val="white"/>
                  </a:solidFill>
                  <a:effectLst/>
                  <a:uLnTx/>
                  <a:uFillTx/>
                  <a:latin typeface="Times"/>
                  <a:ea typeface="+mn-ea"/>
                  <a:cs typeface="Times"/>
                </a:rPr>
                <a:t>3</a:t>
              </a:r>
              <a:endParaRPr kumimoji="0" lang="en-US" sz="4000" b="0" i="1" u="none" strike="noStrike" kern="0" cap="none" spc="0" normalizeH="0" baseline="-25000" noProof="0" dirty="0">
                <a:ln>
                  <a:noFill/>
                </a:ln>
                <a:solidFill>
                  <a:prstClr val="white"/>
                </a:solidFill>
                <a:effectLst/>
                <a:uLnTx/>
                <a:uFillTx/>
                <a:latin typeface="Times"/>
                <a:ea typeface="+mn-ea"/>
                <a:cs typeface="Times"/>
              </a:endParaRPr>
            </a:p>
          </p:txBody>
        </p:sp>
        <p:sp>
          <p:nvSpPr>
            <p:cNvPr id="23" name="AutoShape 17">
              <a:extLst>
                <a:ext uri="{FF2B5EF4-FFF2-40B4-BE49-F238E27FC236}">
                  <a16:creationId xmlns:a16="http://schemas.microsoft.com/office/drawing/2014/main" id="{39A79D6B-77F5-514C-8BD9-3648D9FEE8D4}"/>
                </a:ext>
              </a:extLst>
            </p:cNvPr>
            <p:cNvSpPr>
              <a:spLocks noChangeArrowheads="1"/>
            </p:cNvSpPr>
            <p:nvPr/>
          </p:nvSpPr>
          <p:spPr bwMode="auto">
            <a:xfrm>
              <a:off x="1509482" y="2353079"/>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4</a:t>
              </a:r>
            </a:p>
          </p:txBody>
        </p:sp>
      </p:grpSp>
      <p:grpSp>
        <p:nvGrpSpPr>
          <p:cNvPr id="24" name="Group 23">
            <a:extLst>
              <a:ext uri="{FF2B5EF4-FFF2-40B4-BE49-F238E27FC236}">
                <a16:creationId xmlns:a16="http://schemas.microsoft.com/office/drawing/2014/main" id="{669D5BF7-1767-354E-8F47-35F03B964595}"/>
              </a:ext>
            </a:extLst>
          </p:cNvPr>
          <p:cNvGrpSpPr/>
          <p:nvPr/>
        </p:nvGrpSpPr>
        <p:grpSpPr>
          <a:xfrm>
            <a:off x="3181359" y="2732557"/>
            <a:ext cx="1761697" cy="1194158"/>
            <a:chOff x="696262" y="3333655"/>
            <a:chExt cx="1761697" cy="1194158"/>
          </a:xfrm>
        </p:grpSpPr>
        <p:sp>
          <p:nvSpPr>
            <p:cNvPr id="25" name="AutoShape 17">
              <a:extLst>
                <a:ext uri="{FF2B5EF4-FFF2-40B4-BE49-F238E27FC236}">
                  <a16:creationId xmlns:a16="http://schemas.microsoft.com/office/drawing/2014/main" id="{55A4E8DF-3808-BC43-BF50-E247A0A78A24}"/>
                </a:ext>
              </a:extLst>
            </p:cNvPr>
            <p:cNvSpPr>
              <a:spLocks noChangeArrowheads="1"/>
            </p:cNvSpPr>
            <p:nvPr/>
          </p:nvSpPr>
          <p:spPr bwMode="auto">
            <a:xfrm>
              <a:off x="696262" y="4092679"/>
              <a:ext cx="635418" cy="435134"/>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26" name="AutoShape 17">
              <a:extLst>
                <a:ext uri="{FF2B5EF4-FFF2-40B4-BE49-F238E27FC236}">
                  <a16:creationId xmlns:a16="http://schemas.microsoft.com/office/drawing/2014/main" id="{74983DD6-3C3B-FE4D-8108-EC8FD3189A10}"/>
                </a:ext>
              </a:extLst>
            </p:cNvPr>
            <p:cNvSpPr>
              <a:spLocks noChangeArrowheads="1"/>
            </p:cNvSpPr>
            <p:nvPr/>
          </p:nvSpPr>
          <p:spPr bwMode="auto">
            <a:xfrm>
              <a:off x="1505636" y="3967135"/>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27" name="AutoShape 17">
              <a:extLst>
                <a:ext uri="{FF2B5EF4-FFF2-40B4-BE49-F238E27FC236}">
                  <a16:creationId xmlns:a16="http://schemas.microsoft.com/office/drawing/2014/main" id="{8C7F7153-8858-5547-8368-1D74F24B531E}"/>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28" name="AutoShape 17">
              <a:extLst>
                <a:ext uri="{FF2B5EF4-FFF2-40B4-BE49-F238E27FC236}">
                  <a16:creationId xmlns:a16="http://schemas.microsoft.com/office/drawing/2014/main" id="{20882266-9F09-1247-816B-505355F40644}"/>
                </a:ext>
              </a:extLst>
            </p:cNvPr>
            <p:cNvSpPr>
              <a:spLocks noChangeArrowheads="1"/>
            </p:cNvSpPr>
            <p:nvPr/>
          </p:nvSpPr>
          <p:spPr bwMode="auto">
            <a:xfrm>
              <a:off x="1284446" y="3452867"/>
              <a:ext cx="981724" cy="434769"/>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29" name="AutoShape 17">
              <a:extLst>
                <a:ext uri="{FF2B5EF4-FFF2-40B4-BE49-F238E27FC236}">
                  <a16:creationId xmlns:a16="http://schemas.microsoft.com/office/drawing/2014/main" id="{C1762A20-8DBE-4F4F-8196-AD76535291A0}"/>
                </a:ext>
              </a:extLst>
            </p:cNvPr>
            <p:cNvSpPr>
              <a:spLocks noChangeArrowheads="1"/>
            </p:cNvSpPr>
            <p:nvPr/>
          </p:nvSpPr>
          <p:spPr bwMode="auto">
            <a:xfrm>
              <a:off x="1823077" y="4309508"/>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grpSp>
      <p:grpSp>
        <p:nvGrpSpPr>
          <p:cNvPr id="30" name="Group 29">
            <a:extLst>
              <a:ext uri="{FF2B5EF4-FFF2-40B4-BE49-F238E27FC236}">
                <a16:creationId xmlns:a16="http://schemas.microsoft.com/office/drawing/2014/main" id="{A3A96DE4-6114-9147-B611-C1B7ABDC34E2}"/>
              </a:ext>
            </a:extLst>
          </p:cNvPr>
          <p:cNvGrpSpPr/>
          <p:nvPr/>
        </p:nvGrpSpPr>
        <p:grpSpPr>
          <a:xfrm>
            <a:off x="6061432" y="2785721"/>
            <a:ext cx="1588534" cy="1087830"/>
            <a:chOff x="7125077" y="1982320"/>
            <a:chExt cx="1588534" cy="1087830"/>
          </a:xfrm>
        </p:grpSpPr>
        <p:sp>
          <p:nvSpPr>
            <p:cNvPr id="31" name="AutoShape 17">
              <a:extLst>
                <a:ext uri="{FF2B5EF4-FFF2-40B4-BE49-F238E27FC236}">
                  <a16:creationId xmlns:a16="http://schemas.microsoft.com/office/drawing/2014/main" id="{C1548C15-4814-D947-8C95-A651EFCB2637}"/>
                </a:ext>
              </a:extLst>
            </p:cNvPr>
            <p:cNvSpPr>
              <a:spLocks noChangeAspect="1" noChangeArrowheads="1"/>
            </p:cNvSpPr>
            <p:nvPr/>
          </p:nvSpPr>
          <p:spPr bwMode="auto">
            <a:xfrm>
              <a:off x="7125077" y="1982320"/>
              <a:ext cx="1588534" cy="1087830"/>
            </a:xfrm>
            <a:prstGeom prst="roundRect">
              <a:avLst>
                <a:gd name="adj" fmla="val 6700"/>
              </a:avLst>
            </a:prstGeom>
            <a:solidFill>
              <a:sysClr val="window" lastClr="FFFFFF"/>
            </a:solidFill>
            <a:ln w="25400" cap="flat" cmpd="sng" algn="ctr">
              <a:solidFill>
                <a:srgbClr val="103160"/>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32" name="AutoShape 17">
              <a:extLst>
                <a:ext uri="{FF2B5EF4-FFF2-40B4-BE49-F238E27FC236}">
                  <a16:creationId xmlns:a16="http://schemas.microsoft.com/office/drawing/2014/main" id="{4ED5D731-ED99-DF48-BEFE-0411906A4696}"/>
                </a:ext>
              </a:extLst>
            </p:cNvPr>
            <p:cNvSpPr>
              <a:spLocks noChangeArrowheads="1"/>
            </p:cNvSpPr>
            <p:nvPr/>
          </p:nvSpPr>
          <p:spPr bwMode="auto">
            <a:xfrm>
              <a:off x="7207613" y="2580820"/>
              <a:ext cx="635418" cy="435134"/>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33" name="AutoShape 17">
              <a:extLst>
                <a:ext uri="{FF2B5EF4-FFF2-40B4-BE49-F238E27FC236}">
                  <a16:creationId xmlns:a16="http://schemas.microsoft.com/office/drawing/2014/main" id="{1F68446A-7FE5-584A-A994-B635CD4079C5}"/>
                </a:ext>
              </a:extLst>
            </p:cNvPr>
            <p:cNvSpPr>
              <a:spLocks noChangeArrowheads="1"/>
            </p:cNvSpPr>
            <p:nvPr/>
          </p:nvSpPr>
          <p:spPr bwMode="auto">
            <a:xfrm>
              <a:off x="8011160" y="253313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34" name="AutoShape 17">
              <a:extLst>
                <a:ext uri="{FF2B5EF4-FFF2-40B4-BE49-F238E27FC236}">
                  <a16:creationId xmlns:a16="http://schemas.microsoft.com/office/drawing/2014/main" id="{9FB0ED0E-E336-E64B-B0CB-E99EBD5EAD72}"/>
                </a:ext>
              </a:extLst>
            </p:cNvPr>
            <p:cNvSpPr>
              <a:spLocks noChangeArrowheads="1"/>
            </p:cNvSpPr>
            <p:nvPr/>
          </p:nvSpPr>
          <p:spPr bwMode="auto">
            <a:xfrm>
              <a:off x="8011160" y="279764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sp>
          <p:nvSpPr>
            <p:cNvPr id="35" name="AutoShape 17">
              <a:extLst>
                <a:ext uri="{FF2B5EF4-FFF2-40B4-BE49-F238E27FC236}">
                  <a16:creationId xmlns:a16="http://schemas.microsoft.com/office/drawing/2014/main" id="{646843DA-ED21-4140-8E7C-260E50259053}"/>
                </a:ext>
              </a:extLst>
            </p:cNvPr>
            <p:cNvSpPr>
              <a:spLocks noChangeArrowheads="1"/>
            </p:cNvSpPr>
            <p:nvPr/>
          </p:nvSpPr>
          <p:spPr bwMode="auto">
            <a:xfrm>
              <a:off x="7664318" y="2055593"/>
              <a:ext cx="981724" cy="434769"/>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36" name="AutoShape 17">
              <a:extLst>
                <a:ext uri="{FF2B5EF4-FFF2-40B4-BE49-F238E27FC236}">
                  <a16:creationId xmlns:a16="http://schemas.microsoft.com/office/drawing/2014/main" id="{3C8D82BE-E463-6644-8865-00503E464370}"/>
                </a:ext>
              </a:extLst>
            </p:cNvPr>
            <p:cNvSpPr>
              <a:spLocks noChangeAspect="1" noChangeArrowheads="1"/>
            </p:cNvSpPr>
            <p:nvPr/>
          </p:nvSpPr>
          <p:spPr bwMode="auto">
            <a:xfrm>
              <a:off x="7207613" y="2055593"/>
              <a:ext cx="314248" cy="435132"/>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grpSp>
      <p:sp>
        <p:nvSpPr>
          <p:cNvPr id="37" name="Rectangle 36">
            <a:extLst>
              <a:ext uri="{FF2B5EF4-FFF2-40B4-BE49-F238E27FC236}">
                <a16:creationId xmlns:a16="http://schemas.microsoft.com/office/drawing/2014/main" id="{3F3194C8-2676-FF4C-8DBE-FD6445571AA8}"/>
              </a:ext>
            </a:extLst>
          </p:cNvPr>
          <p:cNvSpPr/>
          <p:nvPr/>
        </p:nvSpPr>
        <p:spPr>
          <a:xfrm>
            <a:off x="494741" y="4343654"/>
            <a:ext cx="2224475" cy="954107"/>
          </a:xfrm>
          <a:prstGeom prst="rect">
            <a:avLst/>
          </a:prstGeom>
        </p:spPr>
        <p:txBody>
          <a:bodyPr wrap="square">
            <a:spAutoFit/>
          </a:bodyPr>
          <a:lstStyle/>
          <a:p>
            <a:pPr marL="285750" indent="-285750">
              <a:buFont typeface="Arial" panose="020B0604020202020204" pitchFamily="34" charset="0"/>
              <a:buChar char="•"/>
            </a:pPr>
            <a:r>
              <a:rPr lang="en-US" sz="1400" dirty="0">
                <a:solidFill>
                  <a:prstClr val="black"/>
                </a:solidFill>
              </a:rPr>
              <a:t>PDEs, ODEs</a:t>
            </a:r>
          </a:p>
          <a:p>
            <a:pPr marL="285750" indent="-285750">
              <a:buFont typeface="Arial" panose="020B0604020202020204" pitchFamily="34" charset="0"/>
              <a:buChar char="•"/>
            </a:pPr>
            <a:r>
              <a:rPr lang="en-US" sz="1400" dirty="0">
                <a:solidFill>
                  <a:prstClr val="black"/>
                </a:solidFill>
              </a:rPr>
              <a:t>Nonlocal integral </a:t>
            </a:r>
          </a:p>
          <a:p>
            <a:pPr marL="285750" indent="-285750">
              <a:buFont typeface="Arial" panose="020B0604020202020204" pitchFamily="34" charset="0"/>
              <a:buChar char="•"/>
            </a:pPr>
            <a:r>
              <a:rPr lang="en-US" sz="1400" dirty="0">
                <a:solidFill>
                  <a:prstClr val="black"/>
                </a:solidFill>
              </a:rPr>
              <a:t>Classical DFT </a:t>
            </a:r>
          </a:p>
          <a:p>
            <a:pPr marL="285750" indent="-285750">
              <a:buFont typeface="Arial" panose="020B0604020202020204" pitchFamily="34" charset="0"/>
              <a:buChar char="•"/>
            </a:pPr>
            <a:r>
              <a:rPr lang="en-US" sz="1400" dirty="0">
                <a:solidFill>
                  <a:prstClr val="black"/>
                </a:solidFill>
              </a:rPr>
              <a:t>Atomistic, …</a:t>
            </a:r>
          </a:p>
        </p:txBody>
      </p:sp>
      <p:sp>
        <p:nvSpPr>
          <p:cNvPr id="38" name="Rectangle 37">
            <a:extLst>
              <a:ext uri="{FF2B5EF4-FFF2-40B4-BE49-F238E27FC236}">
                <a16:creationId xmlns:a16="http://schemas.microsoft.com/office/drawing/2014/main" id="{6FAE6784-1767-B445-A555-AB6CD78B4396}"/>
              </a:ext>
            </a:extLst>
          </p:cNvPr>
          <p:cNvSpPr/>
          <p:nvPr/>
        </p:nvSpPr>
        <p:spPr>
          <a:xfrm>
            <a:off x="2962023" y="4343654"/>
            <a:ext cx="2468613"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Mesh-based (FE, FV, FD)</a:t>
            </a:r>
          </a:p>
          <a:p>
            <a:pPr marL="285750" indent="-285750">
              <a:buFont typeface="Arial" panose="020B0604020202020204" pitchFamily="34" charset="0"/>
              <a:buChar char="•"/>
            </a:pPr>
            <a:r>
              <a:rPr lang="en-US" sz="1400" dirty="0">
                <a:solidFill>
                  <a:srgbClr val="000000"/>
                </a:solidFill>
              </a:rPr>
              <a:t>Meshless (SPH,  MLS)</a:t>
            </a:r>
          </a:p>
          <a:p>
            <a:pPr marL="285750" indent="-285750">
              <a:buFont typeface="Arial" panose="020B0604020202020204" pitchFamily="34" charset="0"/>
              <a:buChar char="•"/>
            </a:pPr>
            <a:r>
              <a:rPr lang="en-US" sz="1400" dirty="0">
                <a:solidFill>
                  <a:srgbClr val="000000"/>
                </a:solidFill>
              </a:rPr>
              <a:t>Implicit, explicit</a:t>
            </a:r>
          </a:p>
          <a:p>
            <a:pPr marL="285750" indent="-285750">
              <a:buFont typeface="Arial" panose="020B0604020202020204" pitchFamily="34" charset="0"/>
              <a:buChar char="•"/>
            </a:pPr>
            <a:r>
              <a:rPr lang="en-US" sz="1400" dirty="0">
                <a:solidFill>
                  <a:srgbClr val="000000"/>
                </a:solidFill>
              </a:rPr>
              <a:t>Eulerian, </a:t>
            </a:r>
            <a:r>
              <a:rPr lang="en-US" sz="1400" dirty="0" err="1">
                <a:solidFill>
                  <a:srgbClr val="000000"/>
                </a:solidFill>
              </a:rPr>
              <a:t>Lagrangian</a:t>
            </a:r>
            <a:r>
              <a:rPr lang="en-US" sz="1400" dirty="0">
                <a:solidFill>
                  <a:srgbClr val="000000"/>
                </a:solidFill>
              </a:rPr>
              <a:t>, …</a:t>
            </a:r>
          </a:p>
        </p:txBody>
      </p:sp>
      <p:sp>
        <p:nvSpPr>
          <p:cNvPr id="39" name="Right Arrow 38">
            <a:extLst>
              <a:ext uri="{FF2B5EF4-FFF2-40B4-BE49-F238E27FC236}">
                <a16:creationId xmlns:a16="http://schemas.microsoft.com/office/drawing/2014/main" id="{FCD0AAA3-8FE9-7542-AB51-AABA4ACF60E3}"/>
              </a:ext>
            </a:extLst>
          </p:cNvPr>
          <p:cNvSpPr/>
          <p:nvPr/>
        </p:nvSpPr>
        <p:spPr bwMode="auto">
          <a:xfrm>
            <a:off x="5349764" y="325347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0" name="Right Arrow 39">
            <a:extLst>
              <a:ext uri="{FF2B5EF4-FFF2-40B4-BE49-F238E27FC236}">
                <a16:creationId xmlns:a16="http://schemas.microsoft.com/office/drawing/2014/main" id="{52F58332-8E42-2545-A91C-FE8F54089D81}"/>
              </a:ext>
            </a:extLst>
          </p:cNvPr>
          <p:cNvSpPr/>
          <p:nvPr/>
        </p:nvSpPr>
        <p:spPr bwMode="auto">
          <a:xfrm>
            <a:off x="2444057" y="325347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1" name="TextBox 40">
            <a:extLst>
              <a:ext uri="{FF2B5EF4-FFF2-40B4-BE49-F238E27FC236}">
                <a16:creationId xmlns:a16="http://schemas.microsoft.com/office/drawing/2014/main" id="{32DEF498-C446-9242-A072-E5B5E0E075C8}"/>
              </a:ext>
            </a:extLst>
          </p:cNvPr>
          <p:cNvSpPr txBox="1"/>
          <p:nvPr/>
        </p:nvSpPr>
        <p:spPr>
          <a:xfrm>
            <a:off x="444025" y="4027442"/>
            <a:ext cx="2242922" cy="323165"/>
          </a:xfrm>
          <a:prstGeom prst="rect">
            <a:avLst/>
          </a:prstGeom>
          <a:noFill/>
        </p:spPr>
        <p:txBody>
          <a:bodyPr wrap="none" rtlCol="0">
            <a:spAutoFit/>
          </a:bodyPr>
          <a:lstStyle/>
          <a:p>
            <a:r>
              <a:rPr lang="en-US" sz="1500" b="1" dirty="0">
                <a:solidFill>
                  <a:srgbClr val="0070C0"/>
                </a:solidFill>
              </a:rPr>
              <a:t>Complex System Model</a:t>
            </a:r>
          </a:p>
        </p:txBody>
      </p:sp>
      <p:sp>
        <p:nvSpPr>
          <p:cNvPr id="42" name="TextBox 41">
            <a:extLst>
              <a:ext uri="{FF2B5EF4-FFF2-40B4-BE49-F238E27FC236}">
                <a16:creationId xmlns:a16="http://schemas.microsoft.com/office/drawing/2014/main" id="{3EE36C95-545F-7D42-9007-F94A31FDCEB1}"/>
              </a:ext>
            </a:extLst>
          </p:cNvPr>
          <p:cNvSpPr txBox="1"/>
          <p:nvPr/>
        </p:nvSpPr>
        <p:spPr>
          <a:xfrm>
            <a:off x="3206719" y="4035137"/>
            <a:ext cx="1952650" cy="323165"/>
          </a:xfrm>
          <a:prstGeom prst="rect">
            <a:avLst/>
          </a:prstGeom>
          <a:noFill/>
        </p:spPr>
        <p:txBody>
          <a:bodyPr wrap="none" rtlCol="0">
            <a:spAutoFit/>
          </a:bodyPr>
          <a:lstStyle/>
          <a:p>
            <a:r>
              <a:rPr lang="en-US" sz="1500" b="1" dirty="0">
                <a:solidFill>
                  <a:srgbClr val="0070C0"/>
                </a:solidFill>
              </a:rPr>
              <a:t>Traditional Methods</a:t>
            </a:r>
          </a:p>
        </p:txBody>
      </p:sp>
      <p:sp>
        <p:nvSpPr>
          <p:cNvPr id="43" name="TextBox 42">
            <a:extLst>
              <a:ext uri="{FF2B5EF4-FFF2-40B4-BE49-F238E27FC236}">
                <a16:creationId xmlns:a16="http://schemas.microsoft.com/office/drawing/2014/main" id="{D6DD0AF4-0972-264B-996A-4953C6EBA1BA}"/>
              </a:ext>
            </a:extLst>
          </p:cNvPr>
          <p:cNvSpPr txBox="1"/>
          <p:nvPr/>
        </p:nvSpPr>
        <p:spPr>
          <a:xfrm>
            <a:off x="5703720" y="4035137"/>
            <a:ext cx="2475358" cy="323165"/>
          </a:xfrm>
          <a:prstGeom prst="rect">
            <a:avLst/>
          </a:prstGeom>
          <a:noFill/>
        </p:spPr>
        <p:txBody>
          <a:bodyPr wrap="none" rtlCol="0">
            <a:spAutoFit/>
          </a:bodyPr>
          <a:lstStyle/>
          <a:p>
            <a:r>
              <a:rPr lang="en-US" sz="1500" b="1" dirty="0">
                <a:solidFill>
                  <a:srgbClr val="0070C0"/>
                </a:solidFill>
              </a:rPr>
              <a:t>Coupled Numerical Model</a:t>
            </a:r>
          </a:p>
        </p:txBody>
      </p:sp>
      <p:pic>
        <p:nvPicPr>
          <p:cNvPr id="45" name="Picture 44">
            <a:extLst>
              <a:ext uri="{FF2B5EF4-FFF2-40B4-BE49-F238E27FC236}">
                <a16:creationId xmlns:a16="http://schemas.microsoft.com/office/drawing/2014/main" id="{A27397ED-C2E0-BA44-BD8A-A4145D451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2079" y="2542926"/>
            <a:ext cx="689227" cy="689227"/>
          </a:xfrm>
          <a:prstGeom prst="rect">
            <a:avLst/>
          </a:prstGeom>
        </p:spPr>
      </p:pic>
      <p:grpSp>
        <p:nvGrpSpPr>
          <p:cNvPr id="48" name="Group 47">
            <a:extLst>
              <a:ext uri="{FF2B5EF4-FFF2-40B4-BE49-F238E27FC236}">
                <a16:creationId xmlns:a16="http://schemas.microsoft.com/office/drawing/2014/main" id="{7FFE6853-CECC-5344-A156-3D339E4013BB}"/>
              </a:ext>
            </a:extLst>
          </p:cNvPr>
          <p:cNvGrpSpPr>
            <a:grpSpLocks noChangeAspect="1"/>
          </p:cNvGrpSpPr>
          <p:nvPr/>
        </p:nvGrpSpPr>
        <p:grpSpPr>
          <a:xfrm>
            <a:off x="9648864" y="204225"/>
            <a:ext cx="2061395" cy="2219973"/>
            <a:chOff x="7210288" y="1292008"/>
            <a:chExt cx="4447384" cy="4789516"/>
          </a:xfrm>
        </p:grpSpPr>
        <p:sp>
          <p:nvSpPr>
            <p:cNvPr id="49" name="Oval 48">
              <a:extLst>
                <a:ext uri="{FF2B5EF4-FFF2-40B4-BE49-F238E27FC236}">
                  <a16:creationId xmlns:a16="http://schemas.microsoft.com/office/drawing/2014/main" id="{0415A0C8-216A-074B-8A50-5FEBAF5463E0}"/>
                </a:ext>
              </a:extLst>
            </p:cNvPr>
            <p:cNvSpPr/>
            <p:nvPr/>
          </p:nvSpPr>
          <p:spPr>
            <a:xfrm>
              <a:off x="10017756" y="2292567"/>
              <a:ext cx="1387736" cy="7266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50" name="Oval 49">
              <a:extLst>
                <a:ext uri="{FF2B5EF4-FFF2-40B4-BE49-F238E27FC236}">
                  <a16:creationId xmlns:a16="http://schemas.microsoft.com/office/drawing/2014/main" id="{9BD13BC9-6E63-7649-839E-B80C9976C1C1}"/>
                </a:ext>
              </a:extLst>
            </p:cNvPr>
            <p:cNvSpPr/>
            <p:nvPr/>
          </p:nvSpPr>
          <p:spPr>
            <a:xfrm>
              <a:off x="9323889" y="1292008"/>
              <a:ext cx="1387736" cy="77469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51" name="Oval 50">
              <a:extLst>
                <a:ext uri="{FF2B5EF4-FFF2-40B4-BE49-F238E27FC236}">
                  <a16:creationId xmlns:a16="http://schemas.microsoft.com/office/drawing/2014/main" id="{8BC50C3A-9C3F-5E48-96EC-B70AC1F2CF35}"/>
                </a:ext>
              </a:extLst>
            </p:cNvPr>
            <p:cNvSpPr/>
            <p:nvPr/>
          </p:nvSpPr>
          <p:spPr>
            <a:xfrm>
              <a:off x="10269936" y="3376990"/>
              <a:ext cx="1387736" cy="69448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52" name="Oval 51">
              <a:extLst>
                <a:ext uri="{FF2B5EF4-FFF2-40B4-BE49-F238E27FC236}">
                  <a16:creationId xmlns:a16="http://schemas.microsoft.com/office/drawing/2014/main" id="{4A691D3D-BA8A-AA46-B198-8D3D5DD52302}"/>
                </a:ext>
              </a:extLst>
            </p:cNvPr>
            <p:cNvSpPr/>
            <p:nvPr/>
          </p:nvSpPr>
          <p:spPr>
            <a:xfrm>
              <a:off x="9384447" y="5372639"/>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53" name="Oval 52">
              <a:extLst>
                <a:ext uri="{FF2B5EF4-FFF2-40B4-BE49-F238E27FC236}">
                  <a16:creationId xmlns:a16="http://schemas.microsoft.com/office/drawing/2014/main" id="{5D54F681-20FA-5C42-BDFA-67E0E14AE3BD}"/>
                </a:ext>
              </a:extLst>
            </p:cNvPr>
            <p:cNvSpPr/>
            <p:nvPr/>
          </p:nvSpPr>
          <p:spPr>
            <a:xfrm>
              <a:off x="10017757" y="4421572"/>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(ELM)</a:t>
              </a:r>
            </a:p>
          </p:txBody>
        </p:sp>
        <p:cxnSp>
          <p:nvCxnSpPr>
            <p:cNvPr id="54" name="Straight Connector 53">
              <a:extLst>
                <a:ext uri="{FF2B5EF4-FFF2-40B4-BE49-F238E27FC236}">
                  <a16:creationId xmlns:a16="http://schemas.microsoft.com/office/drawing/2014/main" id="{14B2B5B6-73C9-2644-BDB7-AEDFA8541727}"/>
                </a:ext>
              </a:extLst>
            </p:cNvPr>
            <p:cNvCxnSpPr>
              <a:cxnSpLocks/>
              <a:stCxn id="51" idx="2"/>
              <a:endCxn id="59" idx="6"/>
            </p:cNvCxnSpPr>
            <p:nvPr/>
          </p:nvCxnSpPr>
          <p:spPr>
            <a:xfrm flipH="1" flipV="1">
              <a:off x="9862719" y="3716539"/>
              <a:ext cx="407217" cy="7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6396AF-5468-A04D-BE23-A4CD80A452B0}"/>
                </a:ext>
              </a:extLst>
            </p:cNvPr>
            <p:cNvCxnSpPr>
              <a:cxnSpLocks/>
              <a:stCxn id="50" idx="3"/>
            </p:cNvCxnSpPr>
            <p:nvPr/>
          </p:nvCxnSpPr>
          <p:spPr>
            <a:xfrm flipH="1">
              <a:off x="9021690" y="1953251"/>
              <a:ext cx="505428" cy="59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249BA4-1F66-1148-BD0E-F2381C502141}"/>
                </a:ext>
              </a:extLst>
            </p:cNvPr>
            <p:cNvCxnSpPr>
              <a:cxnSpLocks/>
              <a:stCxn id="52" idx="1"/>
            </p:cNvCxnSpPr>
            <p:nvPr/>
          </p:nvCxnSpPr>
          <p:spPr>
            <a:xfrm flipH="1" flipV="1">
              <a:off x="8845915" y="4938164"/>
              <a:ext cx="741761" cy="5382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F871F2E-A791-A245-ADEA-78283722D6F1}"/>
                </a:ext>
              </a:extLst>
            </p:cNvPr>
            <p:cNvCxnSpPr>
              <a:cxnSpLocks/>
              <a:stCxn id="49" idx="2"/>
            </p:cNvCxnSpPr>
            <p:nvPr/>
          </p:nvCxnSpPr>
          <p:spPr>
            <a:xfrm flipH="1">
              <a:off x="9527118" y="2655883"/>
              <a:ext cx="490639" cy="287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3E173B2-5C34-634A-943D-D08786034768}"/>
                </a:ext>
              </a:extLst>
            </p:cNvPr>
            <p:cNvCxnSpPr>
              <a:stCxn id="53" idx="2"/>
              <a:endCxn id="59" idx="5"/>
            </p:cNvCxnSpPr>
            <p:nvPr/>
          </p:nvCxnSpPr>
          <p:spPr>
            <a:xfrm flipH="1" flipV="1">
              <a:off x="9474279" y="4636602"/>
              <a:ext cx="543478" cy="139413"/>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FC224632-FECB-6643-81BF-D4AA92E09DF5}"/>
                </a:ext>
              </a:extLst>
            </p:cNvPr>
            <p:cNvPicPr>
              <a:picLocks noChangeAspect="1"/>
            </p:cNvPicPr>
            <p:nvPr/>
          </p:nvPicPr>
          <p:blipFill>
            <a:blip r:embed="rId4"/>
            <a:stretch>
              <a:fillRect/>
            </a:stretch>
          </p:blipFill>
          <p:spPr>
            <a:xfrm>
              <a:off x="7210288" y="2415372"/>
              <a:ext cx="2652431" cy="2602333"/>
            </a:xfrm>
            <a:prstGeom prst="ellipse">
              <a:avLst/>
            </a:prstGeom>
          </p:spPr>
        </p:pic>
      </p:grpSp>
      <p:pic>
        <p:nvPicPr>
          <p:cNvPr id="60" name="Picture 59">
            <a:extLst>
              <a:ext uri="{FF2B5EF4-FFF2-40B4-BE49-F238E27FC236}">
                <a16:creationId xmlns:a16="http://schemas.microsoft.com/office/drawing/2014/main" id="{A2B1E56D-DCDD-A445-A450-4A0116356617}"/>
              </a:ext>
            </a:extLst>
          </p:cNvPr>
          <p:cNvPicPr>
            <a:picLocks noChangeAspect="1"/>
          </p:cNvPicPr>
          <p:nvPr/>
        </p:nvPicPr>
        <p:blipFill>
          <a:blip r:embed="rId5"/>
          <a:stretch>
            <a:fillRect/>
          </a:stretch>
        </p:blipFill>
        <p:spPr>
          <a:xfrm>
            <a:off x="9402585" y="2015286"/>
            <a:ext cx="763302" cy="408912"/>
          </a:xfrm>
          <a:prstGeom prst="rect">
            <a:avLst/>
          </a:prstGeom>
        </p:spPr>
      </p:pic>
      <p:grpSp>
        <p:nvGrpSpPr>
          <p:cNvPr id="65" name="Group 64">
            <a:extLst>
              <a:ext uri="{FF2B5EF4-FFF2-40B4-BE49-F238E27FC236}">
                <a16:creationId xmlns:a16="http://schemas.microsoft.com/office/drawing/2014/main" id="{E369A0C0-28D5-A942-8085-0E60A9FEC4AB}"/>
              </a:ext>
            </a:extLst>
          </p:cNvPr>
          <p:cNvGrpSpPr/>
          <p:nvPr/>
        </p:nvGrpSpPr>
        <p:grpSpPr>
          <a:xfrm>
            <a:off x="9135912" y="2747797"/>
            <a:ext cx="1761697" cy="1194158"/>
            <a:chOff x="696262" y="3333655"/>
            <a:chExt cx="1761697" cy="1194158"/>
          </a:xfrm>
        </p:grpSpPr>
        <p:sp>
          <p:nvSpPr>
            <p:cNvPr id="66" name="AutoShape 17">
              <a:extLst>
                <a:ext uri="{FF2B5EF4-FFF2-40B4-BE49-F238E27FC236}">
                  <a16:creationId xmlns:a16="http://schemas.microsoft.com/office/drawing/2014/main" id="{C399EB7E-F000-3645-81D6-ED2FD800C5C7}"/>
                </a:ext>
              </a:extLst>
            </p:cNvPr>
            <p:cNvSpPr>
              <a:spLocks noChangeArrowheads="1"/>
            </p:cNvSpPr>
            <p:nvPr/>
          </p:nvSpPr>
          <p:spPr bwMode="auto">
            <a:xfrm>
              <a:off x="696262" y="4092679"/>
              <a:ext cx="635418" cy="435134"/>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latin typeface="Times"/>
                  <a:cs typeface="Times"/>
                </a:rPr>
                <a:t>DMD</a:t>
              </a:r>
              <a:r>
                <a:rPr kumimoji="0" lang="en-US" sz="1100" b="0" i="1" u="none" strike="noStrike" kern="0" cap="none" spc="0" normalizeH="0" baseline="0" noProof="0" dirty="0">
                  <a:ln>
                    <a:noFill/>
                  </a:ln>
                  <a:effectLst/>
                  <a:uLnTx/>
                  <a:uFillTx/>
                  <a:latin typeface="Times"/>
                  <a:ea typeface="+mn-ea"/>
                  <a:cs typeface="Times"/>
                </a:rPr>
                <a:t>=N</a:t>
              </a:r>
              <a:r>
                <a:rPr kumimoji="0" lang="en-US" sz="1100" b="0" i="1" u="none" strike="noStrike" kern="0" cap="none" spc="0" normalizeH="0" baseline="-25000" noProof="0" dirty="0">
                  <a:ln>
                    <a:noFill/>
                  </a:ln>
                  <a:effectLst/>
                  <a:uLnTx/>
                  <a:uFillTx/>
                  <a:latin typeface="Times"/>
                  <a:ea typeface="+mn-ea"/>
                  <a:cs typeface="Times"/>
                </a:rPr>
                <a:t>3</a:t>
              </a:r>
            </a:p>
          </p:txBody>
        </p:sp>
        <p:sp>
          <p:nvSpPr>
            <p:cNvPr id="67" name="AutoShape 17">
              <a:extLst>
                <a:ext uri="{FF2B5EF4-FFF2-40B4-BE49-F238E27FC236}">
                  <a16:creationId xmlns:a16="http://schemas.microsoft.com/office/drawing/2014/main" id="{4280E07C-A27D-1D40-8B54-569224095AD9}"/>
                </a:ext>
              </a:extLst>
            </p:cNvPr>
            <p:cNvSpPr>
              <a:spLocks noChangeArrowheads="1"/>
            </p:cNvSpPr>
            <p:nvPr/>
          </p:nvSpPr>
          <p:spPr bwMode="auto">
            <a:xfrm>
              <a:off x="1505636" y="3967135"/>
              <a:ext cx="634882" cy="218305"/>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Times"/>
                  <a:ea typeface="+mn-ea"/>
                  <a:cs typeface="Times"/>
                </a:rPr>
                <a:t>ROM=N</a:t>
              </a:r>
              <a:r>
                <a:rPr kumimoji="0" lang="en-US" sz="1100" b="0" i="1" u="none" strike="noStrike" kern="0" cap="none" spc="0" normalizeH="0" baseline="-25000" noProof="0" dirty="0">
                  <a:ln>
                    <a:noFill/>
                  </a:ln>
                  <a:effectLst/>
                  <a:uLnTx/>
                  <a:uFillTx/>
                  <a:latin typeface="Times"/>
                  <a:ea typeface="+mn-ea"/>
                  <a:cs typeface="Times"/>
                </a:rPr>
                <a:t>4</a:t>
              </a:r>
              <a:endParaRPr kumimoji="0" lang="en-US" sz="5400" b="0" i="1" u="none" strike="noStrike" kern="0" cap="none" spc="0" normalizeH="0" baseline="-25000" noProof="0" dirty="0">
                <a:ln>
                  <a:noFill/>
                </a:ln>
                <a:effectLst/>
                <a:uLnTx/>
                <a:uFillTx/>
                <a:latin typeface="Times"/>
                <a:ea typeface="+mn-ea"/>
                <a:cs typeface="Times"/>
              </a:endParaRPr>
            </a:p>
          </p:txBody>
        </p:sp>
        <p:sp>
          <p:nvSpPr>
            <p:cNvPr id="68" name="AutoShape 17">
              <a:extLst>
                <a:ext uri="{FF2B5EF4-FFF2-40B4-BE49-F238E27FC236}">
                  <a16:creationId xmlns:a16="http://schemas.microsoft.com/office/drawing/2014/main" id="{7B278625-4582-724E-A8ED-9ED6E5F37DBD}"/>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69" name="AutoShape 17">
              <a:extLst>
                <a:ext uri="{FF2B5EF4-FFF2-40B4-BE49-F238E27FC236}">
                  <a16:creationId xmlns:a16="http://schemas.microsoft.com/office/drawing/2014/main" id="{17480500-B7EA-5440-94C2-A88FEB66BA02}"/>
                </a:ext>
              </a:extLst>
            </p:cNvPr>
            <p:cNvSpPr>
              <a:spLocks noChangeArrowheads="1"/>
            </p:cNvSpPr>
            <p:nvPr/>
          </p:nvSpPr>
          <p:spPr bwMode="auto">
            <a:xfrm>
              <a:off x="1284446" y="3452867"/>
              <a:ext cx="981724" cy="434769"/>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latin typeface="Times"/>
                  <a:cs typeface="Times"/>
                </a:rPr>
                <a:t>PINN</a:t>
              </a:r>
              <a:r>
                <a:rPr kumimoji="0" lang="en-US" sz="1100" b="0" i="1" u="none" strike="noStrike" kern="0" cap="none" spc="0" normalizeH="0" baseline="0" noProof="0" dirty="0">
                  <a:ln>
                    <a:noFill/>
                  </a:ln>
                  <a:effectLst/>
                  <a:uLnTx/>
                  <a:uFillTx/>
                  <a:latin typeface="Times"/>
                  <a:ea typeface="+mn-ea"/>
                  <a:cs typeface="Times"/>
                </a:rPr>
                <a:t>=N</a:t>
              </a:r>
              <a:r>
                <a:rPr kumimoji="0" lang="en-US" sz="1100" b="0" i="1" u="none" strike="noStrike" kern="0" cap="none" spc="0" normalizeH="0" baseline="-25000" noProof="0" dirty="0">
                  <a:ln>
                    <a:noFill/>
                  </a:ln>
                  <a:effectLst/>
                  <a:uLnTx/>
                  <a:uFillTx/>
                  <a:latin typeface="Times"/>
                  <a:ea typeface="+mn-ea"/>
                  <a:cs typeface="Times"/>
                </a:rPr>
                <a:t>2</a:t>
              </a:r>
              <a:endParaRPr kumimoji="0" lang="en-US" sz="3600" b="0" i="1" u="none" strike="noStrike" kern="0" cap="none" spc="0" normalizeH="0" baseline="-25000" noProof="0" dirty="0">
                <a:ln>
                  <a:noFill/>
                </a:ln>
                <a:effectLst/>
                <a:uLnTx/>
                <a:uFillTx/>
                <a:latin typeface="Times"/>
                <a:ea typeface="+mn-ea"/>
                <a:cs typeface="Times"/>
              </a:endParaRPr>
            </a:p>
          </p:txBody>
        </p:sp>
        <p:sp>
          <p:nvSpPr>
            <p:cNvPr id="70" name="AutoShape 17">
              <a:extLst>
                <a:ext uri="{FF2B5EF4-FFF2-40B4-BE49-F238E27FC236}">
                  <a16:creationId xmlns:a16="http://schemas.microsoft.com/office/drawing/2014/main" id="{AF0C1E71-C41E-B343-BDEF-F3035E927334}"/>
                </a:ext>
              </a:extLst>
            </p:cNvPr>
            <p:cNvSpPr>
              <a:spLocks noChangeArrowheads="1"/>
            </p:cNvSpPr>
            <p:nvPr/>
          </p:nvSpPr>
          <p:spPr bwMode="auto">
            <a:xfrm>
              <a:off x="1823077" y="4309508"/>
              <a:ext cx="634882" cy="218305"/>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Times"/>
                  <a:ea typeface="+mn-ea"/>
                  <a:cs typeface="Times"/>
                </a:rPr>
                <a:t>UDE=N</a:t>
              </a:r>
              <a:r>
                <a:rPr kumimoji="0" lang="en-US" sz="1100" b="0" i="1" u="none" strike="noStrike" kern="0" cap="none" spc="0" normalizeH="0" baseline="-25000" noProof="0" dirty="0">
                  <a:ln>
                    <a:noFill/>
                  </a:ln>
                  <a:effectLst/>
                  <a:uLnTx/>
                  <a:uFillTx/>
                  <a:latin typeface="Times"/>
                  <a:ea typeface="+mn-ea"/>
                  <a:cs typeface="Times"/>
                </a:rPr>
                <a:t>5</a:t>
              </a:r>
            </a:p>
          </p:txBody>
        </p:sp>
      </p:grpSp>
      <p:sp>
        <p:nvSpPr>
          <p:cNvPr id="71" name="Right Arrow 70">
            <a:extLst>
              <a:ext uri="{FF2B5EF4-FFF2-40B4-BE49-F238E27FC236}">
                <a16:creationId xmlns:a16="http://schemas.microsoft.com/office/drawing/2014/main" id="{6F2429FD-1E57-B94E-8E8F-111D872B28A7}"/>
              </a:ext>
            </a:extLst>
          </p:cNvPr>
          <p:cNvSpPr/>
          <p:nvPr/>
        </p:nvSpPr>
        <p:spPr bwMode="auto">
          <a:xfrm rot="10800000">
            <a:off x="8219897" y="326871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72" name="TextBox 71">
            <a:extLst>
              <a:ext uri="{FF2B5EF4-FFF2-40B4-BE49-F238E27FC236}">
                <a16:creationId xmlns:a16="http://schemas.microsoft.com/office/drawing/2014/main" id="{3E01C51F-CA50-8849-8B98-C27F497A9B0C}"/>
              </a:ext>
            </a:extLst>
          </p:cNvPr>
          <p:cNvSpPr txBox="1"/>
          <p:nvPr/>
        </p:nvSpPr>
        <p:spPr>
          <a:xfrm>
            <a:off x="8778008" y="4035716"/>
            <a:ext cx="3244671" cy="323165"/>
          </a:xfrm>
          <a:prstGeom prst="rect">
            <a:avLst/>
          </a:prstGeom>
          <a:noFill/>
        </p:spPr>
        <p:txBody>
          <a:bodyPr wrap="none" rtlCol="0">
            <a:spAutoFit/>
          </a:bodyPr>
          <a:lstStyle/>
          <a:p>
            <a:r>
              <a:rPr lang="en-US" sz="1500" b="1" dirty="0">
                <a:solidFill>
                  <a:srgbClr val="0070C0"/>
                </a:solidFill>
              </a:rPr>
              <a:t>Traditional + Data-Driven Methods</a:t>
            </a:r>
          </a:p>
        </p:txBody>
      </p:sp>
      <p:sp>
        <p:nvSpPr>
          <p:cNvPr id="73" name="Rectangle 72">
            <a:extLst>
              <a:ext uri="{FF2B5EF4-FFF2-40B4-BE49-F238E27FC236}">
                <a16:creationId xmlns:a16="http://schemas.microsoft.com/office/drawing/2014/main" id="{1E40DEB7-A1A9-4242-A06B-563E66176CD5}"/>
              </a:ext>
            </a:extLst>
          </p:cNvPr>
          <p:cNvSpPr/>
          <p:nvPr/>
        </p:nvSpPr>
        <p:spPr>
          <a:xfrm>
            <a:off x="8903281" y="4358894"/>
            <a:ext cx="2806978" cy="738664"/>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PINNs</a:t>
            </a:r>
          </a:p>
          <a:p>
            <a:pPr marL="285750" indent="-285750">
              <a:buFont typeface="Arial" panose="020B0604020202020204" pitchFamily="34" charset="0"/>
              <a:buChar char="•"/>
            </a:pPr>
            <a:r>
              <a:rPr lang="en-US" sz="1400" dirty="0">
                <a:solidFill>
                  <a:srgbClr val="000000"/>
                </a:solidFill>
              </a:rPr>
              <a:t>Neural ODEs</a:t>
            </a:r>
          </a:p>
          <a:p>
            <a:pPr marL="285750" indent="-285750">
              <a:buFont typeface="Arial" panose="020B0604020202020204" pitchFamily="34" charset="0"/>
              <a:buChar char="•"/>
            </a:pPr>
            <a:r>
              <a:rPr lang="en-US" sz="1400" dirty="0">
                <a:solidFill>
                  <a:srgbClr val="000000"/>
                </a:solidFill>
              </a:rPr>
              <a:t>Projection-based ROMs, …</a:t>
            </a:r>
          </a:p>
        </p:txBody>
      </p:sp>
      <p:cxnSp>
        <p:nvCxnSpPr>
          <p:cNvPr id="75" name="Curved Connector 74">
            <a:extLst>
              <a:ext uri="{FF2B5EF4-FFF2-40B4-BE49-F238E27FC236}">
                <a16:creationId xmlns:a16="http://schemas.microsoft.com/office/drawing/2014/main" id="{AD8372F9-C87B-F441-9988-FF556C165665}"/>
              </a:ext>
            </a:extLst>
          </p:cNvPr>
          <p:cNvCxnSpPr>
            <a:cxnSpLocks/>
            <a:stCxn id="49" idx="4"/>
            <a:endCxn id="67" idx="3"/>
          </p:cNvCxnSpPr>
          <p:nvPr/>
        </p:nvCxnSpPr>
        <p:spPr>
          <a:xfrm rot="5400000">
            <a:off x="9683144" y="1901814"/>
            <a:ext cx="2485641" cy="691591"/>
          </a:xfrm>
          <a:prstGeom prst="curved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58D98B41-7AC7-B144-A83E-1BD58A65CFA5}"/>
              </a:ext>
            </a:extLst>
          </p:cNvPr>
          <p:cNvCxnSpPr>
            <a:cxnSpLocks/>
            <a:stCxn id="51" idx="5"/>
            <a:endCxn id="66" idx="2"/>
          </p:cNvCxnSpPr>
          <p:nvPr/>
        </p:nvCxnSpPr>
        <p:spPr>
          <a:xfrm rot="5400000">
            <a:off x="9286556" y="1612449"/>
            <a:ext cx="2496571" cy="2162440"/>
          </a:xfrm>
          <a:prstGeom prst="curvedConnector3">
            <a:avLst>
              <a:gd name="adj1" fmla="val 105245"/>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2EC0B91A-B1FF-004C-BB61-8519701F6B76}"/>
              </a:ext>
            </a:extLst>
          </p:cNvPr>
          <p:cNvCxnSpPr>
            <a:cxnSpLocks/>
            <a:stCxn id="50" idx="7"/>
          </p:cNvCxnSpPr>
          <p:nvPr/>
        </p:nvCxnSpPr>
        <p:spPr>
          <a:xfrm rot="16200000" flipH="1" flipV="1">
            <a:off x="9246348" y="1895150"/>
            <a:ext cx="3569555" cy="292873"/>
          </a:xfrm>
          <a:prstGeom prst="curvedConnector5">
            <a:avLst>
              <a:gd name="adj1" fmla="val -1281"/>
              <a:gd name="adj2" fmla="val -265517"/>
              <a:gd name="adj3" fmla="val 99314"/>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CF10749A-0F79-C243-9B4B-C8F0A6459CCF}"/>
              </a:ext>
            </a:extLst>
          </p:cNvPr>
          <p:cNvSpPr/>
          <p:nvPr/>
        </p:nvSpPr>
        <p:spPr>
          <a:xfrm>
            <a:off x="373224" y="5580486"/>
            <a:ext cx="10612153" cy="1015663"/>
          </a:xfrm>
          <a:prstGeom prst="rect">
            <a:avLst/>
          </a:prstGeom>
          <a:solidFill>
            <a:schemeClr val="accent4">
              <a:lumMod val="20000"/>
              <a:lumOff val="80000"/>
            </a:schemeClr>
          </a:solidFill>
          <a:ln>
            <a:noFill/>
          </a:ln>
        </p:spPr>
        <p:txBody>
          <a:bodyPr wrap="square">
            <a:spAutoFit/>
          </a:bodyPr>
          <a:lstStyle/>
          <a:p>
            <a:pPr algn="ctr">
              <a:spcAft>
                <a:spcPts val="600"/>
              </a:spcAft>
            </a:pPr>
            <a:r>
              <a:rPr lang="en-US" sz="2000" dirty="0"/>
              <a:t>While there is currently a big push to integrate </a:t>
            </a:r>
            <a:r>
              <a:rPr lang="en-US" sz="2000" b="1" dirty="0"/>
              <a:t>data-driven methods </a:t>
            </a:r>
            <a:r>
              <a:rPr lang="en-US" sz="2000" dirty="0"/>
              <a:t>into modeling &amp; simulation toolchains, existing algorithmic and software infrastructures are </a:t>
            </a:r>
            <a:r>
              <a:rPr lang="en-US" sz="2000" b="1" dirty="0"/>
              <a:t>ill-equipped</a:t>
            </a:r>
            <a:r>
              <a:rPr lang="en-US" sz="2000" dirty="0"/>
              <a:t> to handle </a:t>
            </a:r>
            <a:r>
              <a:rPr lang="en-US" sz="2000" b="1" dirty="0"/>
              <a:t>rigorous</a:t>
            </a:r>
            <a:r>
              <a:rPr lang="en-US" sz="2000" dirty="0"/>
              <a:t> plug-and-play integration of </a:t>
            </a:r>
            <a:r>
              <a:rPr lang="en-US" sz="2000" b="1" dirty="0"/>
              <a:t>non-traditional, data-driven models</a:t>
            </a:r>
            <a:r>
              <a:rPr lang="en-US" sz="2000" dirty="0"/>
              <a:t>!</a:t>
            </a:r>
          </a:p>
        </p:txBody>
      </p:sp>
      <p:pic>
        <p:nvPicPr>
          <p:cNvPr id="80" name="Picture 79">
            <a:extLst>
              <a:ext uri="{FF2B5EF4-FFF2-40B4-BE49-F238E27FC236}">
                <a16:creationId xmlns:a16="http://schemas.microsoft.com/office/drawing/2014/main" id="{9EB4FDA2-A43A-FE43-BC70-4175AD9E14B0}"/>
              </a:ext>
            </a:extLst>
          </p:cNvPr>
          <p:cNvPicPr>
            <a:picLocks noChangeAspect="1"/>
          </p:cNvPicPr>
          <p:nvPr/>
        </p:nvPicPr>
        <p:blipFill>
          <a:blip r:embed="rId6"/>
          <a:stretch>
            <a:fillRect/>
          </a:stretch>
        </p:blipFill>
        <p:spPr>
          <a:xfrm>
            <a:off x="8151295" y="2776807"/>
            <a:ext cx="457200" cy="431800"/>
          </a:xfrm>
          <a:prstGeom prst="rect">
            <a:avLst/>
          </a:prstGeom>
        </p:spPr>
      </p:pic>
      <p:cxnSp>
        <p:nvCxnSpPr>
          <p:cNvPr id="63" name="Curved Connector 60">
            <a:extLst>
              <a:ext uri="{FF2B5EF4-FFF2-40B4-BE49-F238E27FC236}">
                <a16:creationId xmlns:a16="http://schemas.microsoft.com/office/drawing/2014/main" id="{148A2859-BD09-47AF-B165-EC6815CB1A71}"/>
              </a:ext>
            </a:extLst>
          </p:cNvPr>
          <p:cNvCxnSpPr>
            <a:cxnSpLocks/>
            <a:stCxn id="53" idx="6"/>
            <a:endCxn id="68" idx="3"/>
          </p:cNvCxnSpPr>
          <p:nvPr/>
        </p:nvCxnSpPr>
        <p:spPr>
          <a:xfrm flipH="1">
            <a:off x="9560965" y="1819086"/>
            <a:ext cx="2032407" cy="1146277"/>
          </a:xfrm>
          <a:prstGeom prst="curvedConnector3">
            <a:avLst>
              <a:gd name="adj1" fmla="val -11248"/>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C9FC6F1-91BD-4C60-A5F3-2DE087E37A13}"/>
              </a:ext>
            </a:extLst>
          </p:cNvPr>
          <p:cNvSpPr txBox="1"/>
          <p:nvPr/>
        </p:nvSpPr>
        <p:spPr>
          <a:xfrm>
            <a:off x="11067033" y="5636454"/>
            <a:ext cx="626520" cy="861774"/>
          </a:xfrm>
          <a:prstGeom prst="rect">
            <a:avLst/>
          </a:prstGeom>
          <a:noFill/>
        </p:spPr>
        <p:txBody>
          <a:bodyPr wrap="square" rtlCol="0">
            <a:spAutoFit/>
          </a:bodyPr>
          <a:lstStyle/>
          <a:p>
            <a:r>
              <a:rPr lang="en-US" sz="5000" dirty="0">
                <a:solidFill>
                  <a:srgbClr val="FF0000"/>
                </a:solidFill>
                <a:sym typeface="Wingdings" panose="05000000000000000000" pitchFamily="2" charset="2"/>
              </a:rPr>
              <a:t></a:t>
            </a:r>
            <a:endParaRPr lang="en-US" sz="5000" dirty="0">
              <a:solidFill>
                <a:srgbClr val="FF0000"/>
              </a:solidFill>
            </a:endParaRPr>
          </a:p>
        </p:txBody>
      </p:sp>
      <p:sp>
        <p:nvSpPr>
          <p:cNvPr id="8" name="Title 1">
            <a:extLst>
              <a:ext uri="{FF2B5EF4-FFF2-40B4-BE49-F238E27FC236}">
                <a16:creationId xmlns:a16="http://schemas.microsoft.com/office/drawing/2014/main" id="{B32EE5EC-3DA0-4BA5-ECA1-E8AB734C685B}"/>
              </a:ext>
            </a:extLst>
          </p:cNvPr>
          <p:cNvSpPr>
            <a:spLocks noGrp="1"/>
          </p:cNvSpPr>
          <p:nvPr>
            <p:ph type="title"/>
          </p:nvPr>
        </p:nvSpPr>
        <p:spPr>
          <a:xfrm>
            <a:off x="720648" y="359772"/>
            <a:ext cx="10471608" cy="570225"/>
          </a:xfrm>
        </p:spPr>
        <p:txBody>
          <a:bodyPr/>
          <a:lstStyle/>
          <a:p>
            <a:r>
              <a:rPr lang="en-US" dirty="0"/>
              <a:t>Motivation for RT3.1: coupled heterogeneous methods for         multi-scale &amp; multi-physics coupling</a:t>
            </a:r>
          </a:p>
        </p:txBody>
      </p:sp>
      <p:sp>
        <p:nvSpPr>
          <p:cNvPr id="9" name="TextBox 8">
            <a:extLst>
              <a:ext uri="{FF2B5EF4-FFF2-40B4-BE49-F238E27FC236}">
                <a16:creationId xmlns:a16="http://schemas.microsoft.com/office/drawing/2014/main" id="{A1EBD94F-EC9F-04EF-9F33-3D131946050D}"/>
              </a:ext>
            </a:extLst>
          </p:cNvPr>
          <p:cNvSpPr txBox="1"/>
          <p:nvPr/>
        </p:nvSpPr>
        <p:spPr>
          <a:xfrm>
            <a:off x="1017669" y="1305538"/>
            <a:ext cx="7970300" cy="1015663"/>
          </a:xfrm>
          <a:prstGeom prst="rect">
            <a:avLst/>
          </a:prstGeom>
          <a:solidFill>
            <a:schemeClr val="accent2">
              <a:lumMod val="20000"/>
              <a:lumOff val="80000"/>
            </a:schemeClr>
          </a:solidFill>
        </p:spPr>
        <p:txBody>
          <a:bodyPr wrap="square" rtlCol="0">
            <a:spAutoFit/>
          </a:bodyPr>
          <a:lstStyle/>
          <a:p>
            <a:pPr algn="ctr"/>
            <a:r>
              <a:rPr lang="en-US" sz="2000" dirty="0"/>
              <a:t>There exist established </a:t>
            </a:r>
            <a:r>
              <a:rPr lang="en-US" sz="2000" b="1" dirty="0"/>
              <a:t>rigorous mathematical theories </a:t>
            </a:r>
            <a:r>
              <a:rPr lang="en-US" sz="2000" dirty="0"/>
              <a:t>for </a:t>
            </a:r>
            <a:r>
              <a:rPr lang="en-US" sz="2000" b="1" dirty="0"/>
              <a:t>coupling</a:t>
            </a:r>
            <a:r>
              <a:rPr lang="en-US" sz="2000" dirty="0"/>
              <a:t> multi-scale and multi-physics components based on </a:t>
            </a:r>
            <a:r>
              <a:rPr lang="en-US" sz="2000" b="1" dirty="0"/>
              <a:t>traditional discretization methods </a:t>
            </a:r>
            <a:r>
              <a:rPr lang="en-US" sz="2000" dirty="0"/>
              <a:t>(“Full Order Models” or FOMs).</a:t>
            </a:r>
          </a:p>
        </p:txBody>
      </p:sp>
      <p:sp>
        <p:nvSpPr>
          <p:cNvPr id="10" name="TextBox 9">
            <a:extLst>
              <a:ext uri="{FF2B5EF4-FFF2-40B4-BE49-F238E27FC236}">
                <a16:creationId xmlns:a16="http://schemas.microsoft.com/office/drawing/2014/main" id="{ED81C774-3AD6-F354-CB32-17B71DDD17DE}"/>
              </a:ext>
            </a:extLst>
          </p:cNvPr>
          <p:cNvSpPr txBox="1"/>
          <p:nvPr/>
        </p:nvSpPr>
        <p:spPr>
          <a:xfrm>
            <a:off x="340782" y="1375756"/>
            <a:ext cx="540212" cy="769441"/>
          </a:xfrm>
          <a:prstGeom prst="rect">
            <a:avLst/>
          </a:prstGeom>
          <a:noFill/>
        </p:spPr>
        <p:txBody>
          <a:bodyPr wrap="none" lIns="0" tIns="0" rIns="0" bIns="0" rtlCol="0">
            <a:spAutoFit/>
          </a:bodyPr>
          <a:lstStyle/>
          <a:p>
            <a:r>
              <a:rPr lang="en-US" sz="5000" dirty="0">
                <a:solidFill>
                  <a:srgbClr val="00B050"/>
                </a:solidFill>
                <a:sym typeface="Wingdings" panose="05000000000000000000" pitchFamily="2" charset="2"/>
              </a:rPr>
              <a:t></a:t>
            </a:r>
            <a:endParaRPr lang="en-US" sz="5000" dirty="0">
              <a:solidFill>
                <a:srgbClr val="00B050"/>
              </a:solidFill>
            </a:endParaRPr>
          </a:p>
        </p:txBody>
      </p:sp>
    </p:spTree>
    <p:extLst>
      <p:ext uri="{BB962C8B-B14F-4D97-AF65-F5344CB8AC3E}">
        <p14:creationId xmlns:p14="http://schemas.microsoft.com/office/powerpoint/2010/main" val="267864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6</a:t>
            </a:fld>
            <a:endParaRPr lang="en-US" dirty="0"/>
          </a:p>
        </p:txBody>
      </p:sp>
      <p:sp>
        <p:nvSpPr>
          <p:cNvPr id="74" name="TextBox 73">
            <a:extLst>
              <a:ext uri="{FF2B5EF4-FFF2-40B4-BE49-F238E27FC236}">
                <a16:creationId xmlns:a16="http://schemas.microsoft.com/office/drawing/2014/main" id="{0EDF2515-DD75-8644-978B-97B54CAAC6C7}"/>
              </a:ext>
            </a:extLst>
          </p:cNvPr>
          <p:cNvSpPr txBox="1"/>
          <p:nvPr/>
        </p:nvSpPr>
        <p:spPr>
          <a:xfrm>
            <a:off x="64951" y="3602382"/>
            <a:ext cx="11091498" cy="1538883"/>
          </a:xfrm>
          <a:prstGeom prst="rect">
            <a:avLst/>
          </a:prstGeom>
          <a:noFill/>
        </p:spPr>
        <p:txBody>
          <a:bodyPr wrap="none" rtlCol="0">
            <a:spAutoFit/>
          </a:bodyPr>
          <a:lstStyle/>
          <a:p>
            <a:r>
              <a:rPr lang="en-US" sz="2000" b="1" dirty="0">
                <a:solidFill>
                  <a:srgbClr val="0070C0"/>
                </a:solidFill>
              </a:rPr>
              <a:t>Data-driven models:</a:t>
            </a:r>
            <a:r>
              <a:rPr lang="en-US" sz="2000" dirty="0"/>
              <a:t> to be “mixed-and-matched” with each other and first-principles models</a:t>
            </a:r>
          </a:p>
          <a:p>
            <a:endParaRPr lang="en-US" sz="200" dirty="0"/>
          </a:p>
          <a:p>
            <a:endParaRPr lang="en-US" sz="200" dirty="0"/>
          </a:p>
          <a:p>
            <a:pPr marL="342900" indent="-342900">
              <a:spcAft>
                <a:spcPts val="600"/>
              </a:spcAft>
              <a:buFont typeface="Arial" panose="020B0604020202020204" pitchFamily="34" charset="0"/>
              <a:buChar char="•"/>
            </a:pPr>
            <a:r>
              <a:rPr lang="en-US" sz="2000" i="1" dirty="0"/>
              <a:t>Class A:</a:t>
            </a:r>
            <a:r>
              <a:rPr lang="en-US" sz="2000" dirty="0"/>
              <a:t> projection-based reduced order models (ROMs)</a:t>
            </a:r>
          </a:p>
          <a:p>
            <a:pPr marL="342900" indent="-342900">
              <a:spcAft>
                <a:spcPts val="600"/>
              </a:spcAft>
              <a:buFont typeface="Arial" panose="020B0604020202020204" pitchFamily="34" charset="0"/>
              <a:buChar char="•"/>
            </a:pPr>
            <a:r>
              <a:rPr lang="en-US" sz="2000" i="1" dirty="0"/>
              <a:t>Class B: </a:t>
            </a:r>
            <a:r>
              <a:rPr lang="en-US" sz="2000" dirty="0"/>
              <a:t>machine-learned models, i.e., Neural Networks (NNs)</a:t>
            </a:r>
          </a:p>
          <a:p>
            <a:pPr marL="342900" indent="-342900">
              <a:spcAft>
                <a:spcPts val="600"/>
              </a:spcAft>
              <a:buFont typeface="Arial" panose="020B0604020202020204" pitchFamily="34" charset="0"/>
              <a:buChar char="•"/>
            </a:pPr>
            <a:r>
              <a:rPr lang="en-US" sz="2000" i="1" dirty="0"/>
              <a:t>Class C:</a:t>
            </a:r>
            <a:r>
              <a:rPr lang="en-US" sz="2000" dirty="0"/>
              <a:t> flow map approximation models, i.e., dynamic model decomposition (DMD) models</a:t>
            </a:r>
          </a:p>
        </p:txBody>
      </p:sp>
      <p:sp>
        <p:nvSpPr>
          <p:cNvPr id="6" name="TextBox 5"/>
          <p:cNvSpPr txBox="1"/>
          <p:nvPr/>
        </p:nvSpPr>
        <p:spPr>
          <a:xfrm>
            <a:off x="41528" y="5235764"/>
            <a:ext cx="11397355" cy="2246769"/>
          </a:xfrm>
          <a:prstGeom prst="rect">
            <a:avLst/>
          </a:prstGeom>
          <a:noFill/>
        </p:spPr>
        <p:txBody>
          <a:bodyPr wrap="square" rtlCol="0">
            <a:spAutoFit/>
          </a:bodyPr>
          <a:lstStyle/>
          <a:p>
            <a:r>
              <a:rPr lang="en-US" sz="2000" b="1" dirty="0">
                <a:solidFill>
                  <a:srgbClr val="0070C0"/>
                </a:solidFill>
              </a:rPr>
              <a:t>Coupling methods:</a:t>
            </a:r>
          </a:p>
          <a:p>
            <a:endParaRPr lang="en-US" sz="200" b="1" dirty="0">
              <a:solidFill>
                <a:srgbClr val="0070C0"/>
              </a:solidFill>
            </a:endParaRPr>
          </a:p>
          <a:p>
            <a:endParaRPr lang="en-US" sz="200" b="1" dirty="0">
              <a:solidFill>
                <a:srgbClr val="0070C0"/>
              </a:solidFill>
            </a:endParaRPr>
          </a:p>
          <a:p>
            <a:pPr marL="342900" indent="-342900">
              <a:buFont typeface="Arial" panose="020B0604020202020204" pitchFamily="34" charset="0"/>
              <a:buChar char="•"/>
            </a:pPr>
            <a:r>
              <a:rPr lang="en-US" sz="2000" i="1" dirty="0"/>
              <a:t>Method 1: </a:t>
            </a:r>
            <a:r>
              <a:rPr lang="en-US" sz="2000" dirty="0"/>
              <a:t>Alternating Schwarz-based coupling</a:t>
            </a:r>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800100" lvl="1" indent="-342900">
              <a:buFont typeface="Wingdings" panose="05000000000000000000" pitchFamily="2" charset="2"/>
              <a:buChar char="Ø"/>
            </a:pPr>
            <a:endParaRPr lang="en-US" sz="200" dirty="0"/>
          </a:p>
          <a:p>
            <a:pPr marL="342900" indent="-342900">
              <a:buFont typeface="Arial" panose="020B0604020202020204" pitchFamily="34" charset="0"/>
              <a:buChar char="•"/>
            </a:pPr>
            <a:r>
              <a:rPr lang="en-US" sz="2000" i="1" dirty="0"/>
              <a:t>Method 2:</a:t>
            </a:r>
            <a:r>
              <a:rPr lang="en-US" sz="2000" dirty="0"/>
              <a:t> Coupling via generalized mortar methods (GMMs)</a:t>
            </a:r>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342900" indent="-342900">
              <a:buFont typeface="Arial" panose="020B0604020202020204" pitchFamily="34" charset="0"/>
              <a:buChar char="•"/>
            </a:pPr>
            <a:r>
              <a:rPr lang="en-US" sz="2000" i="1" dirty="0"/>
              <a:t>Method 3: </a:t>
            </a:r>
            <a:r>
              <a:rPr lang="en-US" sz="2000" dirty="0"/>
              <a:t>Optimization-based coupling</a:t>
            </a:r>
          </a:p>
          <a:p>
            <a:endParaRPr lang="en-US" sz="2000" b="1" dirty="0">
              <a:solidFill>
                <a:srgbClr val="0070C0"/>
              </a:solidFill>
            </a:endParaRPr>
          </a:p>
          <a:p>
            <a:endParaRPr lang="en-US" sz="2000" b="1" dirty="0">
              <a:solidFill>
                <a:srgbClr val="0070C0"/>
              </a:solidFill>
            </a:endParaRPr>
          </a:p>
          <a:p>
            <a:endParaRPr lang="en-US" sz="200" b="1" dirty="0">
              <a:solidFill>
                <a:srgbClr val="0070C0"/>
              </a:solidFill>
            </a:endParaRPr>
          </a:p>
          <a:p>
            <a:endParaRPr lang="en-US" sz="200" b="1" dirty="0">
              <a:solidFill>
                <a:srgbClr val="0070C0"/>
              </a:solidFill>
            </a:endParaRPr>
          </a:p>
        </p:txBody>
      </p:sp>
      <p:pic>
        <p:nvPicPr>
          <p:cNvPr id="93" name="Picture 92"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3"/>
          <a:stretch>
            <a:fillRect/>
          </a:stretch>
        </p:blipFill>
        <p:spPr>
          <a:xfrm>
            <a:off x="5110133" y="1099898"/>
            <a:ext cx="4425151" cy="2372136"/>
          </a:xfrm>
          <a:prstGeom prst="rect">
            <a:avLst/>
          </a:prstGeom>
        </p:spPr>
      </p:pic>
      <p:sp>
        <p:nvSpPr>
          <p:cNvPr id="7" name="Title 6">
            <a:extLst>
              <a:ext uri="{FF2B5EF4-FFF2-40B4-BE49-F238E27FC236}">
                <a16:creationId xmlns:a16="http://schemas.microsoft.com/office/drawing/2014/main" id="{BD3285CE-75D0-4DD0-93E1-995C546CDD21}"/>
              </a:ext>
            </a:extLst>
          </p:cNvPr>
          <p:cNvSpPr>
            <a:spLocks noGrp="1"/>
          </p:cNvSpPr>
          <p:nvPr>
            <p:ph type="title"/>
          </p:nvPr>
        </p:nvSpPr>
        <p:spPr/>
        <p:txBody>
          <a:bodyPr/>
          <a:lstStyle/>
          <a:p>
            <a:r>
              <a:rPr lang="en-US" dirty="0"/>
              <a:t>Coupling scenarios, models and methods</a:t>
            </a:r>
          </a:p>
        </p:txBody>
      </p:sp>
      <p:sp>
        <p:nvSpPr>
          <p:cNvPr id="20" name="TextBox 19">
            <a:extLst>
              <a:ext uri="{FF2B5EF4-FFF2-40B4-BE49-F238E27FC236}">
                <a16:creationId xmlns:a16="http://schemas.microsoft.com/office/drawing/2014/main" id="{FFF94604-F23E-4C4E-B4F3-75C027196A24}"/>
              </a:ext>
            </a:extLst>
          </p:cNvPr>
          <p:cNvSpPr txBox="1"/>
          <p:nvPr/>
        </p:nvSpPr>
        <p:spPr>
          <a:xfrm>
            <a:off x="146092" y="957340"/>
            <a:ext cx="2510624" cy="400110"/>
          </a:xfrm>
          <a:prstGeom prst="rect">
            <a:avLst/>
          </a:prstGeom>
          <a:noFill/>
        </p:spPr>
        <p:txBody>
          <a:bodyPr wrap="none" rtlCol="0">
            <a:spAutoFit/>
          </a:bodyPr>
          <a:lstStyle/>
          <a:p>
            <a:r>
              <a:rPr lang="en-US" sz="2000" b="1" dirty="0">
                <a:solidFill>
                  <a:srgbClr val="0070C0"/>
                </a:solidFill>
              </a:rPr>
              <a:t>Coupling scenarios:</a:t>
            </a:r>
            <a:endParaRPr lang="en-US" sz="2000" b="1" dirty="0"/>
          </a:p>
        </p:txBody>
      </p:sp>
      <p:sp>
        <p:nvSpPr>
          <p:cNvPr id="8" name="TextBox 7">
            <a:extLst>
              <a:ext uri="{FF2B5EF4-FFF2-40B4-BE49-F238E27FC236}">
                <a16:creationId xmlns:a16="http://schemas.microsoft.com/office/drawing/2014/main" id="{02E5A3B7-4941-4DCE-B757-38CAC1854B85}"/>
              </a:ext>
            </a:extLst>
          </p:cNvPr>
          <p:cNvSpPr txBox="1"/>
          <p:nvPr/>
        </p:nvSpPr>
        <p:spPr>
          <a:xfrm>
            <a:off x="-46611" y="1372804"/>
            <a:ext cx="2738244" cy="2031325"/>
          </a:xfrm>
          <a:prstGeom prst="rect">
            <a:avLst/>
          </a:prstGeom>
          <a:noFill/>
        </p:spPr>
        <p:txBody>
          <a:bodyPr wrap="square" rtlCol="0">
            <a:spAutoFit/>
          </a:bodyPr>
          <a:lstStyle/>
          <a:p>
            <a:pPr algn="ctr"/>
            <a:r>
              <a:rPr lang="en-US" i="1" dirty="0"/>
              <a:t>Scenario I: </a:t>
            </a:r>
          </a:p>
          <a:p>
            <a:pPr algn="ctr"/>
            <a:r>
              <a:rPr lang="en-US" dirty="0"/>
              <a:t>multi-component coupling with a given</a:t>
            </a:r>
            <a:r>
              <a:rPr lang="en-US" b="1" dirty="0"/>
              <a:t> </a:t>
            </a:r>
            <a:r>
              <a:rPr lang="en-US" dirty="0"/>
              <a:t>domain/component decomposition (for reuse of single-component codes)</a:t>
            </a:r>
          </a:p>
        </p:txBody>
      </p:sp>
      <p:grpSp>
        <p:nvGrpSpPr>
          <p:cNvPr id="10" name="Group 9">
            <a:extLst>
              <a:ext uri="{FF2B5EF4-FFF2-40B4-BE49-F238E27FC236}">
                <a16:creationId xmlns:a16="http://schemas.microsoft.com/office/drawing/2014/main" id="{004B83F5-7097-4ED1-95F5-70E18E545E82}"/>
              </a:ext>
            </a:extLst>
          </p:cNvPr>
          <p:cNvGrpSpPr/>
          <p:nvPr/>
        </p:nvGrpSpPr>
        <p:grpSpPr>
          <a:xfrm>
            <a:off x="2513192" y="1162180"/>
            <a:ext cx="2307674" cy="2219973"/>
            <a:chOff x="9427920" y="204225"/>
            <a:chExt cx="2307674" cy="2219973"/>
          </a:xfrm>
        </p:grpSpPr>
        <p:sp>
          <p:nvSpPr>
            <p:cNvPr id="23" name="Oval 22">
              <a:extLst>
                <a:ext uri="{FF2B5EF4-FFF2-40B4-BE49-F238E27FC236}">
                  <a16:creationId xmlns:a16="http://schemas.microsoft.com/office/drawing/2014/main" id="{A530B742-4E57-4D95-9E6C-1D4A82515A0F}"/>
                </a:ext>
              </a:extLst>
            </p:cNvPr>
            <p:cNvSpPr/>
            <p:nvPr/>
          </p:nvSpPr>
          <p:spPr>
            <a:xfrm>
              <a:off x="10975481" y="667991"/>
              <a:ext cx="643226" cy="336798"/>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24" name="Oval 23">
              <a:extLst>
                <a:ext uri="{FF2B5EF4-FFF2-40B4-BE49-F238E27FC236}">
                  <a16:creationId xmlns:a16="http://schemas.microsoft.com/office/drawing/2014/main" id="{423BD8E3-265B-4347-BBC6-4EECFBAD32CD}"/>
                </a:ext>
              </a:extLst>
            </p:cNvPr>
            <p:cNvSpPr/>
            <p:nvPr/>
          </p:nvSpPr>
          <p:spPr>
            <a:xfrm>
              <a:off x="10653870" y="204225"/>
              <a:ext cx="643226" cy="35907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25" name="Oval 24">
              <a:extLst>
                <a:ext uri="{FF2B5EF4-FFF2-40B4-BE49-F238E27FC236}">
                  <a16:creationId xmlns:a16="http://schemas.microsoft.com/office/drawing/2014/main" id="{86BA2849-F286-4476-9C44-ABABDA2E5D56}"/>
                </a:ext>
              </a:extLst>
            </p:cNvPr>
            <p:cNvSpPr/>
            <p:nvPr/>
          </p:nvSpPr>
          <p:spPr>
            <a:xfrm>
              <a:off x="11092368" y="1170628"/>
              <a:ext cx="643226" cy="32189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26" name="Oval 25">
              <a:extLst>
                <a:ext uri="{FF2B5EF4-FFF2-40B4-BE49-F238E27FC236}">
                  <a16:creationId xmlns:a16="http://schemas.microsoft.com/office/drawing/2014/main" id="{23C0F6C9-4DED-4EB8-99FE-256AEF5DABA5}"/>
                </a:ext>
              </a:extLst>
            </p:cNvPr>
            <p:cNvSpPr/>
            <p:nvPr/>
          </p:nvSpPr>
          <p:spPr>
            <a:xfrm>
              <a:off x="10681939" y="2095625"/>
              <a:ext cx="643226" cy="328573"/>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27" name="Oval 26">
              <a:extLst>
                <a:ext uri="{FF2B5EF4-FFF2-40B4-BE49-F238E27FC236}">
                  <a16:creationId xmlns:a16="http://schemas.microsoft.com/office/drawing/2014/main" id="{B082AD51-B226-41A2-AEB5-1431449F031C}"/>
                </a:ext>
              </a:extLst>
            </p:cNvPr>
            <p:cNvSpPr/>
            <p:nvPr/>
          </p:nvSpPr>
          <p:spPr>
            <a:xfrm>
              <a:off x="10975483" y="1654799"/>
              <a:ext cx="643226" cy="328573"/>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(ELM)</a:t>
              </a:r>
            </a:p>
          </p:txBody>
        </p:sp>
        <p:cxnSp>
          <p:nvCxnSpPr>
            <p:cNvPr id="28" name="Straight Connector 27">
              <a:extLst>
                <a:ext uri="{FF2B5EF4-FFF2-40B4-BE49-F238E27FC236}">
                  <a16:creationId xmlns:a16="http://schemas.microsoft.com/office/drawing/2014/main" id="{F1AB54F3-190D-4110-A1CB-BE31957D3C3F}"/>
                </a:ext>
              </a:extLst>
            </p:cNvPr>
            <p:cNvCxnSpPr>
              <a:cxnSpLocks/>
              <a:stCxn id="25" idx="2"/>
              <a:endCxn id="33" idx="6"/>
            </p:cNvCxnSpPr>
            <p:nvPr/>
          </p:nvCxnSpPr>
          <p:spPr>
            <a:xfrm flipH="1" flipV="1">
              <a:off x="10903621" y="1328012"/>
              <a:ext cx="188748" cy="3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516D952-1B34-4116-9966-D9C763433DC4}"/>
                </a:ext>
              </a:extLst>
            </p:cNvPr>
            <p:cNvCxnSpPr>
              <a:cxnSpLocks/>
              <a:stCxn id="24" idx="3"/>
            </p:cNvCxnSpPr>
            <p:nvPr/>
          </p:nvCxnSpPr>
          <p:spPr>
            <a:xfrm flipH="1">
              <a:off x="10513797" y="510716"/>
              <a:ext cx="234270" cy="275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5380CE-AB34-41E0-A8FB-624DC92DA88C}"/>
                </a:ext>
              </a:extLst>
            </p:cNvPr>
            <p:cNvCxnSpPr>
              <a:cxnSpLocks/>
              <a:stCxn id="26" idx="1"/>
            </p:cNvCxnSpPr>
            <p:nvPr/>
          </p:nvCxnSpPr>
          <p:spPr>
            <a:xfrm flipH="1" flipV="1">
              <a:off x="10432325" y="1894244"/>
              <a:ext cx="343812" cy="2495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2484AD-9E9E-461C-80C8-61AC654DC8A6}"/>
                </a:ext>
              </a:extLst>
            </p:cNvPr>
            <p:cNvCxnSpPr>
              <a:cxnSpLocks/>
              <a:stCxn id="23" idx="2"/>
            </p:cNvCxnSpPr>
            <p:nvPr/>
          </p:nvCxnSpPr>
          <p:spPr>
            <a:xfrm flipH="1">
              <a:off x="10748067" y="836390"/>
              <a:ext cx="227415" cy="133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6182EA6-F689-487A-9AF5-4D3BC84F8790}"/>
                </a:ext>
              </a:extLst>
            </p:cNvPr>
            <p:cNvCxnSpPr>
              <a:stCxn id="27" idx="2"/>
              <a:endCxn id="33" idx="5"/>
            </p:cNvCxnSpPr>
            <p:nvPr/>
          </p:nvCxnSpPr>
          <p:spPr>
            <a:xfrm flipH="1" flipV="1">
              <a:off x="10723577" y="1754467"/>
              <a:ext cx="251906" cy="64619"/>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EC17B5F-CDE8-487B-95DF-3D418B2D2A26}"/>
                </a:ext>
              </a:extLst>
            </p:cNvPr>
            <p:cNvPicPr>
              <a:picLocks noChangeAspect="1"/>
            </p:cNvPicPr>
            <p:nvPr/>
          </p:nvPicPr>
          <p:blipFill>
            <a:blip r:embed="rId4"/>
            <a:stretch>
              <a:fillRect/>
            </a:stretch>
          </p:blipFill>
          <p:spPr>
            <a:xfrm>
              <a:off x="9674199" y="724912"/>
              <a:ext cx="1229421" cy="1206199"/>
            </a:xfrm>
            <a:prstGeom prst="ellipse">
              <a:avLst/>
            </a:prstGeom>
          </p:spPr>
        </p:pic>
        <p:pic>
          <p:nvPicPr>
            <p:cNvPr id="34" name="Picture 33">
              <a:extLst>
                <a:ext uri="{FF2B5EF4-FFF2-40B4-BE49-F238E27FC236}">
                  <a16:creationId xmlns:a16="http://schemas.microsoft.com/office/drawing/2014/main" id="{AC92935E-AB4B-4E8D-9031-9F67E7272E2E}"/>
                </a:ext>
              </a:extLst>
            </p:cNvPr>
            <p:cNvPicPr>
              <a:picLocks noChangeAspect="1"/>
            </p:cNvPicPr>
            <p:nvPr/>
          </p:nvPicPr>
          <p:blipFill>
            <a:blip r:embed="rId5"/>
            <a:stretch>
              <a:fillRect/>
            </a:stretch>
          </p:blipFill>
          <p:spPr>
            <a:xfrm>
              <a:off x="9427920" y="2015286"/>
              <a:ext cx="763302" cy="408912"/>
            </a:xfrm>
            <a:prstGeom prst="rect">
              <a:avLst/>
            </a:prstGeom>
          </p:spPr>
        </p:pic>
      </p:grpSp>
      <p:cxnSp>
        <p:nvCxnSpPr>
          <p:cNvPr id="13" name="Straight Connector 12">
            <a:extLst>
              <a:ext uri="{FF2B5EF4-FFF2-40B4-BE49-F238E27FC236}">
                <a16:creationId xmlns:a16="http://schemas.microsoft.com/office/drawing/2014/main" id="{0EFB1CA9-7479-43CC-B776-8F357D2905D5}"/>
              </a:ext>
            </a:extLst>
          </p:cNvPr>
          <p:cNvCxnSpPr>
            <a:cxnSpLocks/>
          </p:cNvCxnSpPr>
          <p:nvPr/>
        </p:nvCxnSpPr>
        <p:spPr>
          <a:xfrm>
            <a:off x="-134470" y="3585879"/>
            <a:ext cx="12425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F3DBF75-A1E3-4F4A-B8BD-A61E4821D63B}"/>
              </a:ext>
            </a:extLst>
          </p:cNvPr>
          <p:cNvCxnSpPr>
            <a:cxnSpLocks/>
          </p:cNvCxnSpPr>
          <p:nvPr/>
        </p:nvCxnSpPr>
        <p:spPr>
          <a:xfrm>
            <a:off x="5139928" y="957340"/>
            <a:ext cx="0" cy="26285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27D1EDD-E603-403A-84C2-7BC6EFB0C6CA}"/>
              </a:ext>
            </a:extLst>
          </p:cNvPr>
          <p:cNvCxnSpPr>
            <a:cxnSpLocks/>
          </p:cNvCxnSpPr>
          <p:nvPr/>
        </p:nvCxnSpPr>
        <p:spPr>
          <a:xfrm>
            <a:off x="-25342" y="5202340"/>
            <a:ext cx="12425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9681F0B-D215-49F2-83F8-C59B401BE532}"/>
              </a:ext>
            </a:extLst>
          </p:cNvPr>
          <p:cNvCxnSpPr>
            <a:cxnSpLocks/>
          </p:cNvCxnSpPr>
          <p:nvPr/>
        </p:nvCxnSpPr>
        <p:spPr>
          <a:xfrm>
            <a:off x="17930" y="957340"/>
            <a:ext cx="12425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19F712F-5398-49F2-BD32-3485E4F8A9C7}"/>
              </a:ext>
            </a:extLst>
          </p:cNvPr>
          <p:cNvSpPr txBox="1"/>
          <p:nvPr/>
        </p:nvSpPr>
        <p:spPr>
          <a:xfrm>
            <a:off x="9392359" y="1331363"/>
            <a:ext cx="2653549" cy="2031325"/>
          </a:xfrm>
          <a:prstGeom prst="rect">
            <a:avLst/>
          </a:prstGeom>
          <a:noFill/>
        </p:spPr>
        <p:txBody>
          <a:bodyPr wrap="square" rtlCol="0">
            <a:spAutoFit/>
          </a:bodyPr>
          <a:lstStyle/>
          <a:p>
            <a:pPr algn="ctr"/>
            <a:r>
              <a:rPr lang="en-US" i="1" dirty="0"/>
              <a:t>Scenario II: </a:t>
            </a:r>
          </a:p>
          <a:p>
            <a:pPr algn="ctr"/>
            <a:r>
              <a:rPr lang="en-US" dirty="0"/>
              <a:t>multi-scale coupling where decomposition can be chosen</a:t>
            </a:r>
            <a:r>
              <a:rPr lang="en-US" b="1" dirty="0"/>
              <a:t> </a:t>
            </a:r>
            <a:r>
              <a:rPr lang="en-US" dirty="0"/>
              <a:t>to maximize accuracy, robustness &amp; efficiency of coupled model</a:t>
            </a:r>
            <a:endParaRPr lang="en-US" b="1" dirty="0"/>
          </a:p>
        </p:txBody>
      </p:sp>
    </p:spTree>
    <p:extLst>
      <p:ext uri="{BB962C8B-B14F-4D97-AF65-F5344CB8AC3E}">
        <p14:creationId xmlns:p14="http://schemas.microsoft.com/office/powerpoint/2010/main" val="354360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27D49222-EBA9-4E55-B760-39ECFA13758A}"/>
              </a:ext>
            </a:extLst>
          </p:cNvPr>
          <p:cNvSpPr txBox="1"/>
          <p:nvPr/>
        </p:nvSpPr>
        <p:spPr>
          <a:xfrm>
            <a:off x="41528" y="5235764"/>
            <a:ext cx="11397355" cy="2246769"/>
          </a:xfrm>
          <a:prstGeom prst="rect">
            <a:avLst/>
          </a:prstGeom>
          <a:noFill/>
        </p:spPr>
        <p:txBody>
          <a:bodyPr wrap="square" rtlCol="0">
            <a:spAutoFit/>
          </a:bodyPr>
          <a:lstStyle/>
          <a:p>
            <a:r>
              <a:rPr lang="en-US" sz="2000" b="1" dirty="0">
                <a:solidFill>
                  <a:srgbClr val="0070C0"/>
                </a:solidFill>
              </a:rPr>
              <a:t>Coupling methods:</a:t>
            </a:r>
          </a:p>
          <a:p>
            <a:endParaRPr lang="en-US" sz="200" b="1" dirty="0">
              <a:solidFill>
                <a:srgbClr val="0070C0"/>
              </a:solidFill>
            </a:endParaRPr>
          </a:p>
          <a:p>
            <a:endParaRPr lang="en-US" sz="200" b="1" dirty="0">
              <a:solidFill>
                <a:srgbClr val="0070C0"/>
              </a:solidFill>
            </a:endParaRPr>
          </a:p>
          <a:p>
            <a:pPr marL="342900" indent="-342900">
              <a:buFont typeface="Arial" panose="020B0604020202020204" pitchFamily="34" charset="0"/>
              <a:buChar char="•"/>
            </a:pPr>
            <a:r>
              <a:rPr lang="en-US" sz="2000" i="1" dirty="0"/>
              <a:t>Method 1: </a:t>
            </a:r>
            <a:r>
              <a:rPr lang="en-US" sz="2000" dirty="0"/>
              <a:t>Alternating Schwarz-based coupling</a:t>
            </a:r>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800100" lvl="1" indent="-342900">
              <a:buFont typeface="Wingdings" panose="05000000000000000000" pitchFamily="2" charset="2"/>
              <a:buChar char="Ø"/>
            </a:pPr>
            <a:endParaRPr lang="en-US" sz="200" dirty="0"/>
          </a:p>
          <a:p>
            <a:pPr marL="342900" indent="-342900">
              <a:buFont typeface="Arial" panose="020B0604020202020204" pitchFamily="34" charset="0"/>
              <a:buChar char="•"/>
            </a:pPr>
            <a:r>
              <a:rPr lang="en-US" sz="2000" i="1" dirty="0"/>
              <a:t>Method 2:</a:t>
            </a:r>
            <a:r>
              <a:rPr lang="en-US" sz="2000" dirty="0"/>
              <a:t> Coupling via generalized mortar methods (GMMs)</a:t>
            </a:r>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342900" indent="-342900">
              <a:buFont typeface="Arial" panose="020B0604020202020204" pitchFamily="34" charset="0"/>
              <a:buChar char="•"/>
            </a:pPr>
            <a:r>
              <a:rPr lang="en-US" sz="2000" i="1" dirty="0"/>
              <a:t>Method 3: </a:t>
            </a:r>
            <a:r>
              <a:rPr lang="en-US" sz="2000" dirty="0"/>
              <a:t>Optimization-based coupling</a:t>
            </a:r>
          </a:p>
          <a:p>
            <a:endParaRPr lang="en-US" sz="2000" b="1" dirty="0">
              <a:solidFill>
                <a:srgbClr val="0070C0"/>
              </a:solidFill>
            </a:endParaRPr>
          </a:p>
          <a:p>
            <a:endParaRPr lang="en-US" sz="2000" b="1" dirty="0">
              <a:solidFill>
                <a:srgbClr val="0070C0"/>
              </a:solidFill>
            </a:endParaRPr>
          </a:p>
          <a:p>
            <a:endParaRPr lang="en-US" sz="200" b="1" dirty="0">
              <a:solidFill>
                <a:srgbClr val="0070C0"/>
              </a:solidFill>
            </a:endParaRPr>
          </a:p>
          <a:p>
            <a:endParaRPr lang="en-US" sz="200" b="1" dirty="0">
              <a:solidFill>
                <a:srgbClr val="0070C0"/>
              </a:solidFill>
            </a:endParaRPr>
          </a:p>
        </p:txBody>
      </p:sp>
      <p:sp>
        <p:nvSpPr>
          <p:cNvPr id="51" name="TextBox 50">
            <a:extLst>
              <a:ext uri="{FF2B5EF4-FFF2-40B4-BE49-F238E27FC236}">
                <a16:creationId xmlns:a16="http://schemas.microsoft.com/office/drawing/2014/main" id="{9D09CB2C-D30F-437B-9C50-A14BC069271A}"/>
              </a:ext>
            </a:extLst>
          </p:cNvPr>
          <p:cNvSpPr txBox="1"/>
          <p:nvPr/>
        </p:nvSpPr>
        <p:spPr>
          <a:xfrm>
            <a:off x="64951" y="3602382"/>
            <a:ext cx="11091498" cy="1538883"/>
          </a:xfrm>
          <a:prstGeom prst="rect">
            <a:avLst/>
          </a:prstGeom>
          <a:noFill/>
        </p:spPr>
        <p:txBody>
          <a:bodyPr wrap="none" rtlCol="0">
            <a:spAutoFit/>
          </a:bodyPr>
          <a:lstStyle/>
          <a:p>
            <a:r>
              <a:rPr lang="en-US" sz="2000" b="1" dirty="0">
                <a:solidFill>
                  <a:srgbClr val="0070C0"/>
                </a:solidFill>
              </a:rPr>
              <a:t>Data-driven models:</a:t>
            </a:r>
            <a:r>
              <a:rPr lang="en-US" sz="2000" dirty="0"/>
              <a:t> to be “mixed-and-matched” with each other and first-principles models</a:t>
            </a:r>
          </a:p>
          <a:p>
            <a:endParaRPr lang="en-US" sz="200" dirty="0"/>
          </a:p>
          <a:p>
            <a:endParaRPr lang="en-US" sz="200" dirty="0"/>
          </a:p>
          <a:p>
            <a:pPr marL="342900" indent="-342900">
              <a:spcAft>
                <a:spcPts val="600"/>
              </a:spcAft>
              <a:buFont typeface="Arial" panose="020B0604020202020204" pitchFamily="34" charset="0"/>
              <a:buChar char="•"/>
            </a:pPr>
            <a:r>
              <a:rPr lang="en-US" sz="2000" i="1" dirty="0"/>
              <a:t>Class A:</a:t>
            </a:r>
            <a:r>
              <a:rPr lang="en-US" sz="2000" dirty="0"/>
              <a:t> projection-based reduced order models (ROMs)</a:t>
            </a:r>
          </a:p>
          <a:p>
            <a:pPr marL="342900" indent="-342900">
              <a:spcAft>
                <a:spcPts val="600"/>
              </a:spcAft>
              <a:buFont typeface="Arial" panose="020B0604020202020204" pitchFamily="34" charset="0"/>
              <a:buChar char="•"/>
            </a:pPr>
            <a:r>
              <a:rPr lang="en-US" sz="2000" i="1" dirty="0"/>
              <a:t>Class B: </a:t>
            </a:r>
            <a:r>
              <a:rPr lang="en-US" sz="2000" dirty="0"/>
              <a:t>machine-learned models, i.e., Neural Networks (NNs)</a:t>
            </a:r>
          </a:p>
          <a:p>
            <a:pPr marL="342900" indent="-342900">
              <a:spcAft>
                <a:spcPts val="600"/>
              </a:spcAft>
              <a:buFont typeface="Arial" panose="020B0604020202020204" pitchFamily="34" charset="0"/>
              <a:buChar char="•"/>
            </a:pPr>
            <a:r>
              <a:rPr lang="en-US" sz="2000" i="1" dirty="0"/>
              <a:t>Class C:</a:t>
            </a:r>
            <a:r>
              <a:rPr lang="en-US" sz="2000" dirty="0"/>
              <a:t> flow map approximation models, i.e., dynamic model decomposition (DMD) models</a:t>
            </a:r>
          </a:p>
        </p:txBody>
      </p:sp>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7</a:t>
            </a:fld>
            <a:endParaRPr lang="en-US" dirty="0"/>
          </a:p>
        </p:txBody>
      </p:sp>
      <p:pic>
        <p:nvPicPr>
          <p:cNvPr id="93" name="Picture 92"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3"/>
          <a:stretch>
            <a:fillRect/>
          </a:stretch>
        </p:blipFill>
        <p:spPr>
          <a:xfrm>
            <a:off x="5110133" y="1099898"/>
            <a:ext cx="4425151" cy="2372136"/>
          </a:xfrm>
          <a:prstGeom prst="rect">
            <a:avLst/>
          </a:prstGeom>
        </p:spPr>
      </p:pic>
      <p:sp>
        <p:nvSpPr>
          <p:cNvPr id="7" name="Title 6">
            <a:extLst>
              <a:ext uri="{FF2B5EF4-FFF2-40B4-BE49-F238E27FC236}">
                <a16:creationId xmlns:a16="http://schemas.microsoft.com/office/drawing/2014/main" id="{BD3285CE-75D0-4DD0-93E1-995C546CDD21}"/>
              </a:ext>
            </a:extLst>
          </p:cNvPr>
          <p:cNvSpPr>
            <a:spLocks noGrp="1"/>
          </p:cNvSpPr>
          <p:nvPr>
            <p:ph type="title"/>
          </p:nvPr>
        </p:nvSpPr>
        <p:spPr/>
        <p:txBody>
          <a:bodyPr/>
          <a:lstStyle/>
          <a:p>
            <a:r>
              <a:rPr lang="en-US" dirty="0"/>
              <a:t>Coupling scenarios, models and methods</a:t>
            </a:r>
          </a:p>
        </p:txBody>
      </p:sp>
      <p:sp>
        <p:nvSpPr>
          <p:cNvPr id="20" name="TextBox 19">
            <a:extLst>
              <a:ext uri="{FF2B5EF4-FFF2-40B4-BE49-F238E27FC236}">
                <a16:creationId xmlns:a16="http://schemas.microsoft.com/office/drawing/2014/main" id="{FFF94604-F23E-4C4E-B4F3-75C027196A24}"/>
              </a:ext>
            </a:extLst>
          </p:cNvPr>
          <p:cNvSpPr txBox="1"/>
          <p:nvPr/>
        </p:nvSpPr>
        <p:spPr>
          <a:xfrm>
            <a:off x="146092" y="957340"/>
            <a:ext cx="2510624" cy="400110"/>
          </a:xfrm>
          <a:prstGeom prst="rect">
            <a:avLst/>
          </a:prstGeom>
          <a:noFill/>
        </p:spPr>
        <p:txBody>
          <a:bodyPr wrap="none" rtlCol="0">
            <a:spAutoFit/>
          </a:bodyPr>
          <a:lstStyle/>
          <a:p>
            <a:r>
              <a:rPr lang="en-US" sz="2000" b="1" dirty="0">
                <a:solidFill>
                  <a:srgbClr val="0070C0"/>
                </a:solidFill>
              </a:rPr>
              <a:t>Coupling scenarios:</a:t>
            </a:r>
            <a:endParaRPr lang="en-US" sz="2000" b="1" dirty="0"/>
          </a:p>
        </p:txBody>
      </p:sp>
      <p:grpSp>
        <p:nvGrpSpPr>
          <p:cNvPr id="10" name="Group 9">
            <a:extLst>
              <a:ext uri="{FF2B5EF4-FFF2-40B4-BE49-F238E27FC236}">
                <a16:creationId xmlns:a16="http://schemas.microsoft.com/office/drawing/2014/main" id="{004B83F5-7097-4ED1-95F5-70E18E545E82}"/>
              </a:ext>
            </a:extLst>
          </p:cNvPr>
          <p:cNvGrpSpPr/>
          <p:nvPr/>
        </p:nvGrpSpPr>
        <p:grpSpPr>
          <a:xfrm>
            <a:off x="2513192" y="1162180"/>
            <a:ext cx="2307674" cy="2219973"/>
            <a:chOff x="9427920" y="204225"/>
            <a:chExt cx="2307674" cy="2219973"/>
          </a:xfrm>
        </p:grpSpPr>
        <p:sp>
          <p:nvSpPr>
            <p:cNvPr id="23" name="Oval 22">
              <a:extLst>
                <a:ext uri="{FF2B5EF4-FFF2-40B4-BE49-F238E27FC236}">
                  <a16:creationId xmlns:a16="http://schemas.microsoft.com/office/drawing/2014/main" id="{A530B742-4E57-4D95-9E6C-1D4A82515A0F}"/>
                </a:ext>
              </a:extLst>
            </p:cNvPr>
            <p:cNvSpPr/>
            <p:nvPr/>
          </p:nvSpPr>
          <p:spPr>
            <a:xfrm>
              <a:off x="10975481" y="667991"/>
              <a:ext cx="643226" cy="336798"/>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24" name="Oval 23">
              <a:extLst>
                <a:ext uri="{FF2B5EF4-FFF2-40B4-BE49-F238E27FC236}">
                  <a16:creationId xmlns:a16="http://schemas.microsoft.com/office/drawing/2014/main" id="{423BD8E3-265B-4347-BBC6-4EECFBAD32CD}"/>
                </a:ext>
              </a:extLst>
            </p:cNvPr>
            <p:cNvSpPr/>
            <p:nvPr/>
          </p:nvSpPr>
          <p:spPr>
            <a:xfrm>
              <a:off x="10653870" y="204225"/>
              <a:ext cx="643226" cy="35907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25" name="Oval 24">
              <a:extLst>
                <a:ext uri="{FF2B5EF4-FFF2-40B4-BE49-F238E27FC236}">
                  <a16:creationId xmlns:a16="http://schemas.microsoft.com/office/drawing/2014/main" id="{86BA2849-F286-4476-9C44-ABABDA2E5D56}"/>
                </a:ext>
              </a:extLst>
            </p:cNvPr>
            <p:cNvSpPr/>
            <p:nvPr/>
          </p:nvSpPr>
          <p:spPr>
            <a:xfrm>
              <a:off x="11092368" y="1170628"/>
              <a:ext cx="643226" cy="32189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26" name="Oval 25">
              <a:extLst>
                <a:ext uri="{FF2B5EF4-FFF2-40B4-BE49-F238E27FC236}">
                  <a16:creationId xmlns:a16="http://schemas.microsoft.com/office/drawing/2014/main" id="{23C0F6C9-4DED-4EB8-99FE-256AEF5DABA5}"/>
                </a:ext>
              </a:extLst>
            </p:cNvPr>
            <p:cNvSpPr/>
            <p:nvPr/>
          </p:nvSpPr>
          <p:spPr>
            <a:xfrm>
              <a:off x="10681939" y="2095625"/>
              <a:ext cx="643226" cy="328573"/>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27" name="Oval 26">
              <a:extLst>
                <a:ext uri="{FF2B5EF4-FFF2-40B4-BE49-F238E27FC236}">
                  <a16:creationId xmlns:a16="http://schemas.microsoft.com/office/drawing/2014/main" id="{B082AD51-B226-41A2-AEB5-1431449F031C}"/>
                </a:ext>
              </a:extLst>
            </p:cNvPr>
            <p:cNvSpPr/>
            <p:nvPr/>
          </p:nvSpPr>
          <p:spPr>
            <a:xfrm>
              <a:off x="10975483" y="1654799"/>
              <a:ext cx="643226" cy="328573"/>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(ALM)</a:t>
              </a:r>
            </a:p>
          </p:txBody>
        </p:sp>
        <p:cxnSp>
          <p:nvCxnSpPr>
            <p:cNvPr id="28" name="Straight Connector 27">
              <a:extLst>
                <a:ext uri="{FF2B5EF4-FFF2-40B4-BE49-F238E27FC236}">
                  <a16:creationId xmlns:a16="http://schemas.microsoft.com/office/drawing/2014/main" id="{F1AB54F3-190D-4110-A1CB-BE31957D3C3F}"/>
                </a:ext>
              </a:extLst>
            </p:cNvPr>
            <p:cNvCxnSpPr>
              <a:cxnSpLocks/>
              <a:stCxn id="25" idx="2"/>
              <a:endCxn id="33" idx="6"/>
            </p:cNvCxnSpPr>
            <p:nvPr/>
          </p:nvCxnSpPr>
          <p:spPr>
            <a:xfrm flipH="1" flipV="1">
              <a:off x="10903621" y="1328012"/>
              <a:ext cx="188748" cy="3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516D952-1B34-4116-9966-D9C763433DC4}"/>
                </a:ext>
              </a:extLst>
            </p:cNvPr>
            <p:cNvCxnSpPr>
              <a:cxnSpLocks/>
              <a:stCxn id="24" idx="3"/>
            </p:cNvCxnSpPr>
            <p:nvPr/>
          </p:nvCxnSpPr>
          <p:spPr>
            <a:xfrm flipH="1">
              <a:off x="10513797" y="510716"/>
              <a:ext cx="234270" cy="275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5380CE-AB34-41E0-A8FB-624DC92DA88C}"/>
                </a:ext>
              </a:extLst>
            </p:cNvPr>
            <p:cNvCxnSpPr>
              <a:cxnSpLocks/>
              <a:stCxn id="26" idx="1"/>
            </p:cNvCxnSpPr>
            <p:nvPr/>
          </p:nvCxnSpPr>
          <p:spPr>
            <a:xfrm flipH="1" flipV="1">
              <a:off x="10432325" y="1894244"/>
              <a:ext cx="343812" cy="2495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2484AD-9E9E-461C-80C8-61AC654DC8A6}"/>
                </a:ext>
              </a:extLst>
            </p:cNvPr>
            <p:cNvCxnSpPr>
              <a:cxnSpLocks/>
              <a:stCxn id="23" idx="2"/>
            </p:cNvCxnSpPr>
            <p:nvPr/>
          </p:nvCxnSpPr>
          <p:spPr>
            <a:xfrm flipH="1">
              <a:off x="10748067" y="836390"/>
              <a:ext cx="227415" cy="133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6182EA6-F689-487A-9AF5-4D3BC84F8790}"/>
                </a:ext>
              </a:extLst>
            </p:cNvPr>
            <p:cNvCxnSpPr>
              <a:stCxn id="27" idx="2"/>
              <a:endCxn id="33" idx="5"/>
            </p:cNvCxnSpPr>
            <p:nvPr/>
          </p:nvCxnSpPr>
          <p:spPr>
            <a:xfrm flipH="1" flipV="1">
              <a:off x="10723577" y="1754467"/>
              <a:ext cx="251906" cy="64619"/>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EC17B5F-CDE8-487B-95DF-3D418B2D2A26}"/>
                </a:ext>
              </a:extLst>
            </p:cNvPr>
            <p:cNvPicPr>
              <a:picLocks noChangeAspect="1"/>
            </p:cNvPicPr>
            <p:nvPr/>
          </p:nvPicPr>
          <p:blipFill>
            <a:blip r:embed="rId4"/>
            <a:stretch>
              <a:fillRect/>
            </a:stretch>
          </p:blipFill>
          <p:spPr>
            <a:xfrm>
              <a:off x="9674199" y="724912"/>
              <a:ext cx="1229421" cy="1206199"/>
            </a:xfrm>
            <a:prstGeom prst="ellipse">
              <a:avLst/>
            </a:prstGeom>
          </p:spPr>
        </p:pic>
        <p:pic>
          <p:nvPicPr>
            <p:cNvPr id="34" name="Picture 33">
              <a:extLst>
                <a:ext uri="{FF2B5EF4-FFF2-40B4-BE49-F238E27FC236}">
                  <a16:creationId xmlns:a16="http://schemas.microsoft.com/office/drawing/2014/main" id="{AC92935E-AB4B-4E8D-9031-9F67E7272E2E}"/>
                </a:ext>
              </a:extLst>
            </p:cNvPr>
            <p:cNvPicPr>
              <a:picLocks noChangeAspect="1"/>
            </p:cNvPicPr>
            <p:nvPr/>
          </p:nvPicPr>
          <p:blipFill>
            <a:blip r:embed="rId5"/>
            <a:stretch>
              <a:fillRect/>
            </a:stretch>
          </p:blipFill>
          <p:spPr>
            <a:xfrm>
              <a:off x="9427920" y="2015286"/>
              <a:ext cx="763302" cy="408912"/>
            </a:xfrm>
            <a:prstGeom prst="rect">
              <a:avLst/>
            </a:prstGeom>
          </p:spPr>
        </p:pic>
      </p:grpSp>
      <p:cxnSp>
        <p:nvCxnSpPr>
          <p:cNvPr id="13" name="Straight Connector 12">
            <a:extLst>
              <a:ext uri="{FF2B5EF4-FFF2-40B4-BE49-F238E27FC236}">
                <a16:creationId xmlns:a16="http://schemas.microsoft.com/office/drawing/2014/main" id="{0EFB1CA9-7479-43CC-B776-8F357D2905D5}"/>
              </a:ext>
            </a:extLst>
          </p:cNvPr>
          <p:cNvCxnSpPr>
            <a:cxnSpLocks/>
          </p:cNvCxnSpPr>
          <p:nvPr/>
        </p:nvCxnSpPr>
        <p:spPr>
          <a:xfrm>
            <a:off x="-134470" y="3585879"/>
            <a:ext cx="12425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F3DBF75-A1E3-4F4A-B8BD-A61E4821D63B}"/>
              </a:ext>
            </a:extLst>
          </p:cNvPr>
          <p:cNvCxnSpPr>
            <a:cxnSpLocks/>
          </p:cNvCxnSpPr>
          <p:nvPr/>
        </p:nvCxnSpPr>
        <p:spPr>
          <a:xfrm>
            <a:off x="5139928" y="959845"/>
            <a:ext cx="0" cy="26260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9681F0B-D215-49F2-83F8-C59B401BE532}"/>
              </a:ext>
            </a:extLst>
          </p:cNvPr>
          <p:cNvCxnSpPr>
            <a:cxnSpLocks/>
          </p:cNvCxnSpPr>
          <p:nvPr/>
        </p:nvCxnSpPr>
        <p:spPr>
          <a:xfrm>
            <a:off x="17930" y="957340"/>
            <a:ext cx="12425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C95DCD3-43F3-4E78-B38C-6651478A153F}"/>
              </a:ext>
            </a:extLst>
          </p:cNvPr>
          <p:cNvSpPr/>
          <p:nvPr/>
        </p:nvSpPr>
        <p:spPr>
          <a:xfrm>
            <a:off x="32476" y="4014360"/>
            <a:ext cx="7411983" cy="356491"/>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6B925FE-9EC4-472E-AC33-588487881EBB}"/>
              </a:ext>
            </a:extLst>
          </p:cNvPr>
          <p:cNvSpPr/>
          <p:nvPr/>
        </p:nvSpPr>
        <p:spPr>
          <a:xfrm>
            <a:off x="5139928" y="959846"/>
            <a:ext cx="6971390" cy="262603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D8D8168-4F2A-45BD-A39B-EE37A146BB36}"/>
              </a:ext>
            </a:extLst>
          </p:cNvPr>
          <p:cNvSpPr/>
          <p:nvPr/>
        </p:nvSpPr>
        <p:spPr>
          <a:xfrm>
            <a:off x="-167053" y="4400862"/>
            <a:ext cx="11555506" cy="681993"/>
          </a:xfrm>
          <a:prstGeom prst="rect">
            <a:avLst/>
          </a:prstGeom>
          <a:solidFill>
            <a:schemeClr val="bg1">
              <a:alpha val="88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9DA5068-9C1A-4183-8134-20A3A829AFF4}"/>
              </a:ext>
            </a:extLst>
          </p:cNvPr>
          <p:cNvSpPr txBox="1"/>
          <p:nvPr/>
        </p:nvSpPr>
        <p:spPr>
          <a:xfrm>
            <a:off x="7541648" y="4037264"/>
            <a:ext cx="1993636" cy="369332"/>
          </a:xfrm>
          <a:prstGeom prst="rect">
            <a:avLst/>
          </a:prstGeom>
          <a:noFill/>
        </p:spPr>
        <p:txBody>
          <a:bodyPr wrap="square" rtlCol="0">
            <a:spAutoFit/>
          </a:bodyPr>
          <a:lstStyle/>
          <a:p>
            <a:r>
              <a:rPr lang="en-US" b="1" i="1" dirty="0">
                <a:solidFill>
                  <a:schemeClr val="accent1">
                    <a:lumMod val="75000"/>
                  </a:schemeClr>
                </a:solidFill>
              </a:rPr>
              <a:t>This talk</a:t>
            </a:r>
          </a:p>
        </p:txBody>
      </p:sp>
      <p:sp>
        <p:nvSpPr>
          <p:cNvPr id="48" name="TextBox 47">
            <a:extLst>
              <a:ext uri="{FF2B5EF4-FFF2-40B4-BE49-F238E27FC236}">
                <a16:creationId xmlns:a16="http://schemas.microsoft.com/office/drawing/2014/main" id="{7B368D8F-7ED2-4712-9137-C414E93C217B}"/>
              </a:ext>
            </a:extLst>
          </p:cNvPr>
          <p:cNvSpPr txBox="1"/>
          <p:nvPr/>
        </p:nvSpPr>
        <p:spPr>
          <a:xfrm>
            <a:off x="9392359" y="1331363"/>
            <a:ext cx="2653549" cy="2031325"/>
          </a:xfrm>
          <a:prstGeom prst="rect">
            <a:avLst/>
          </a:prstGeom>
          <a:noFill/>
        </p:spPr>
        <p:txBody>
          <a:bodyPr wrap="square" rtlCol="0">
            <a:spAutoFit/>
          </a:bodyPr>
          <a:lstStyle/>
          <a:p>
            <a:pPr algn="ctr"/>
            <a:r>
              <a:rPr lang="en-US" i="1" dirty="0"/>
              <a:t>Scenario II: </a:t>
            </a:r>
          </a:p>
          <a:p>
            <a:pPr algn="ctr"/>
            <a:r>
              <a:rPr lang="en-US" dirty="0"/>
              <a:t>multi-scale coupling where decomposition can be chosen</a:t>
            </a:r>
            <a:r>
              <a:rPr lang="en-US" b="1" dirty="0"/>
              <a:t> </a:t>
            </a:r>
            <a:r>
              <a:rPr lang="en-US" dirty="0"/>
              <a:t>to maximize accuracy, robustness &amp; efficiency of coupled model</a:t>
            </a:r>
            <a:endParaRPr lang="en-US" b="1" dirty="0"/>
          </a:p>
        </p:txBody>
      </p:sp>
      <p:sp>
        <p:nvSpPr>
          <p:cNvPr id="49" name="Rectangle 48">
            <a:extLst>
              <a:ext uri="{FF2B5EF4-FFF2-40B4-BE49-F238E27FC236}">
                <a16:creationId xmlns:a16="http://schemas.microsoft.com/office/drawing/2014/main" id="{D7690F3F-7355-4A13-9D6C-22B42C0DF65A}"/>
              </a:ext>
            </a:extLst>
          </p:cNvPr>
          <p:cNvSpPr/>
          <p:nvPr/>
        </p:nvSpPr>
        <p:spPr>
          <a:xfrm>
            <a:off x="2609263" y="3694976"/>
            <a:ext cx="9080713" cy="294645"/>
          </a:xfrm>
          <a:prstGeom prst="rect">
            <a:avLst/>
          </a:prstGeom>
          <a:solidFill>
            <a:schemeClr val="bg1">
              <a:alpha val="88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FFD289D5-AC1D-4AC3-A580-E4617930F93E}"/>
              </a:ext>
            </a:extLst>
          </p:cNvPr>
          <p:cNvSpPr txBox="1"/>
          <p:nvPr/>
        </p:nvSpPr>
        <p:spPr>
          <a:xfrm>
            <a:off x="-46611" y="1372804"/>
            <a:ext cx="2738244" cy="2031325"/>
          </a:xfrm>
          <a:prstGeom prst="rect">
            <a:avLst/>
          </a:prstGeom>
          <a:noFill/>
        </p:spPr>
        <p:txBody>
          <a:bodyPr wrap="square" rtlCol="0">
            <a:spAutoFit/>
          </a:bodyPr>
          <a:lstStyle/>
          <a:p>
            <a:pPr algn="ctr"/>
            <a:r>
              <a:rPr lang="en-US" i="1" dirty="0"/>
              <a:t>Scenario I: </a:t>
            </a:r>
          </a:p>
          <a:p>
            <a:pPr algn="ctr"/>
            <a:r>
              <a:rPr lang="en-US" dirty="0"/>
              <a:t>multi-component coupling with a given</a:t>
            </a:r>
            <a:r>
              <a:rPr lang="en-US" b="1" dirty="0"/>
              <a:t> </a:t>
            </a:r>
            <a:r>
              <a:rPr lang="en-US" dirty="0"/>
              <a:t>domain/component decomposition (for reuse of single-component codes)</a:t>
            </a:r>
          </a:p>
        </p:txBody>
      </p:sp>
      <p:cxnSp>
        <p:nvCxnSpPr>
          <p:cNvPr id="53" name="Straight Connector 52">
            <a:extLst>
              <a:ext uri="{FF2B5EF4-FFF2-40B4-BE49-F238E27FC236}">
                <a16:creationId xmlns:a16="http://schemas.microsoft.com/office/drawing/2014/main" id="{152498A2-E26C-45D1-921F-934534F5CE68}"/>
              </a:ext>
            </a:extLst>
          </p:cNvPr>
          <p:cNvCxnSpPr>
            <a:cxnSpLocks/>
          </p:cNvCxnSpPr>
          <p:nvPr/>
        </p:nvCxnSpPr>
        <p:spPr>
          <a:xfrm>
            <a:off x="-25342" y="5202340"/>
            <a:ext cx="12425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06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27D49222-EBA9-4E55-B760-39ECFA13758A}"/>
              </a:ext>
            </a:extLst>
          </p:cNvPr>
          <p:cNvSpPr txBox="1"/>
          <p:nvPr/>
        </p:nvSpPr>
        <p:spPr>
          <a:xfrm>
            <a:off x="41528" y="5235764"/>
            <a:ext cx="11397355" cy="2246769"/>
          </a:xfrm>
          <a:prstGeom prst="rect">
            <a:avLst/>
          </a:prstGeom>
          <a:noFill/>
        </p:spPr>
        <p:txBody>
          <a:bodyPr wrap="square" rtlCol="0">
            <a:spAutoFit/>
          </a:bodyPr>
          <a:lstStyle/>
          <a:p>
            <a:r>
              <a:rPr lang="en-US" sz="2000" b="1" dirty="0">
                <a:solidFill>
                  <a:srgbClr val="0070C0"/>
                </a:solidFill>
              </a:rPr>
              <a:t>Coupling methods:</a:t>
            </a:r>
          </a:p>
          <a:p>
            <a:endParaRPr lang="en-US" sz="200" b="1" dirty="0">
              <a:solidFill>
                <a:srgbClr val="0070C0"/>
              </a:solidFill>
            </a:endParaRPr>
          </a:p>
          <a:p>
            <a:endParaRPr lang="en-US" sz="200" b="1" dirty="0">
              <a:solidFill>
                <a:srgbClr val="0070C0"/>
              </a:solidFill>
            </a:endParaRPr>
          </a:p>
          <a:p>
            <a:pPr marL="342900" indent="-342900">
              <a:buFont typeface="Arial" panose="020B0604020202020204" pitchFamily="34" charset="0"/>
              <a:buChar char="•"/>
            </a:pPr>
            <a:r>
              <a:rPr lang="en-US" sz="2000" i="1" dirty="0"/>
              <a:t>Method 1: </a:t>
            </a:r>
            <a:r>
              <a:rPr lang="en-US" sz="2000" dirty="0"/>
              <a:t>Alternating Schwarz-based coupling</a:t>
            </a:r>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800100" lvl="1" indent="-342900">
              <a:buFont typeface="Wingdings" panose="05000000000000000000" pitchFamily="2" charset="2"/>
              <a:buChar char="Ø"/>
            </a:pPr>
            <a:endParaRPr lang="en-US" sz="200" dirty="0"/>
          </a:p>
          <a:p>
            <a:pPr marL="342900" indent="-342900">
              <a:buFont typeface="Arial" panose="020B0604020202020204" pitchFamily="34" charset="0"/>
              <a:buChar char="•"/>
            </a:pPr>
            <a:r>
              <a:rPr lang="en-US" sz="2000" i="1" dirty="0"/>
              <a:t>Method 2:</a:t>
            </a:r>
            <a:r>
              <a:rPr lang="en-US" sz="2000" dirty="0"/>
              <a:t> Coupling via generalized mortar methods (GMMs)</a:t>
            </a:r>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342900" indent="-342900">
              <a:buFont typeface="Arial" panose="020B0604020202020204" pitchFamily="34" charset="0"/>
              <a:buChar char="•"/>
            </a:pPr>
            <a:r>
              <a:rPr lang="en-US" sz="2000" i="1" dirty="0"/>
              <a:t>Method 3: </a:t>
            </a:r>
            <a:r>
              <a:rPr lang="en-US" sz="2000" dirty="0"/>
              <a:t>Optimization-based coupling</a:t>
            </a:r>
          </a:p>
          <a:p>
            <a:endParaRPr lang="en-US" sz="2000" b="1" dirty="0">
              <a:solidFill>
                <a:srgbClr val="0070C0"/>
              </a:solidFill>
            </a:endParaRPr>
          </a:p>
          <a:p>
            <a:endParaRPr lang="en-US" sz="2000" b="1" dirty="0">
              <a:solidFill>
                <a:srgbClr val="0070C0"/>
              </a:solidFill>
            </a:endParaRPr>
          </a:p>
          <a:p>
            <a:endParaRPr lang="en-US" sz="200" b="1" dirty="0">
              <a:solidFill>
                <a:srgbClr val="0070C0"/>
              </a:solidFill>
            </a:endParaRPr>
          </a:p>
          <a:p>
            <a:endParaRPr lang="en-US" sz="200" b="1" dirty="0">
              <a:solidFill>
                <a:srgbClr val="0070C0"/>
              </a:solidFill>
            </a:endParaRPr>
          </a:p>
        </p:txBody>
      </p:sp>
      <p:sp>
        <p:nvSpPr>
          <p:cNvPr id="51" name="TextBox 50">
            <a:extLst>
              <a:ext uri="{FF2B5EF4-FFF2-40B4-BE49-F238E27FC236}">
                <a16:creationId xmlns:a16="http://schemas.microsoft.com/office/drawing/2014/main" id="{9D09CB2C-D30F-437B-9C50-A14BC069271A}"/>
              </a:ext>
            </a:extLst>
          </p:cNvPr>
          <p:cNvSpPr txBox="1"/>
          <p:nvPr/>
        </p:nvSpPr>
        <p:spPr>
          <a:xfrm>
            <a:off x="64951" y="3602382"/>
            <a:ext cx="11091498" cy="1538883"/>
          </a:xfrm>
          <a:prstGeom prst="rect">
            <a:avLst/>
          </a:prstGeom>
          <a:noFill/>
        </p:spPr>
        <p:txBody>
          <a:bodyPr wrap="none" rtlCol="0">
            <a:spAutoFit/>
          </a:bodyPr>
          <a:lstStyle/>
          <a:p>
            <a:r>
              <a:rPr lang="en-US" sz="2000" b="1" dirty="0">
                <a:solidFill>
                  <a:srgbClr val="0070C0"/>
                </a:solidFill>
              </a:rPr>
              <a:t>Data-driven models:</a:t>
            </a:r>
            <a:r>
              <a:rPr lang="en-US" sz="2000" dirty="0"/>
              <a:t> to be “mixed-and-matched” with each other and first-principles models</a:t>
            </a:r>
          </a:p>
          <a:p>
            <a:endParaRPr lang="en-US" sz="200" dirty="0"/>
          </a:p>
          <a:p>
            <a:endParaRPr lang="en-US" sz="200" dirty="0"/>
          </a:p>
          <a:p>
            <a:pPr marL="342900" indent="-342900">
              <a:spcAft>
                <a:spcPts val="600"/>
              </a:spcAft>
              <a:buFont typeface="Arial" panose="020B0604020202020204" pitchFamily="34" charset="0"/>
              <a:buChar char="•"/>
            </a:pPr>
            <a:r>
              <a:rPr lang="en-US" sz="2000" i="1" dirty="0"/>
              <a:t>Class A:</a:t>
            </a:r>
            <a:r>
              <a:rPr lang="en-US" sz="2000" dirty="0"/>
              <a:t> projection-based reduced order models (ROMs)</a:t>
            </a:r>
          </a:p>
          <a:p>
            <a:pPr marL="342900" indent="-342900">
              <a:spcAft>
                <a:spcPts val="600"/>
              </a:spcAft>
              <a:buFont typeface="Arial" panose="020B0604020202020204" pitchFamily="34" charset="0"/>
              <a:buChar char="•"/>
            </a:pPr>
            <a:r>
              <a:rPr lang="en-US" sz="2000" i="1" dirty="0"/>
              <a:t>Class B: </a:t>
            </a:r>
            <a:r>
              <a:rPr lang="en-US" sz="2000" dirty="0"/>
              <a:t>machine-learned models, i.e., Neural Networks (NNs)</a:t>
            </a:r>
          </a:p>
          <a:p>
            <a:pPr marL="342900" indent="-342900">
              <a:spcAft>
                <a:spcPts val="600"/>
              </a:spcAft>
              <a:buFont typeface="Arial" panose="020B0604020202020204" pitchFamily="34" charset="0"/>
              <a:buChar char="•"/>
            </a:pPr>
            <a:r>
              <a:rPr lang="en-US" sz="2000" i="1" dirty="0"/>
              <a:t>Class C:</a:t>
            </a:r>
            <a:r>
              <a:rPr lang="en-US" sz="2000" dirty="0"/>
              <a:t> flow map approximation models, i.e., dynamic model decomposition (DMD) models</a:t>
            </a:r>
          </a:p>
        </p:txBody>
      </p:sp>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8</a:t>
            </a:fld>
            <a:endParaRPr lang="en-US" dirty="0"/>
          </a:p>
        </p:txBody>
      </p:sp>
      <p:pic>
        <p:nvPicPr>
          <p:cNvPr id="93" name="Picture 92"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3"/>
          <a:stretch>
            <a:fillRect/>
          </a:stretch>
        </p:blipFill>
        <p:spPr>
          <a:xfrm>
            <a:off x="5110133" y="1099898"/>
            <a:ext cx="4425151" cy="2372136"/>
          </a:xfrm>
          <a:prstGeom prst="rect">
            <a:avLst/>
          </a:prstGeom>
        </p:spPr>
      </p:pic>
      <p:sp>
        <p:nvSpPr>
          <p:cNvPr id="7" name="Title 6">
            <a:extLst>
              <a:ext uri="{FF2B5EF4-FFF2-40B4-BE49-F238E27FC236}">
                <a16:creationId xmlns:a16="http://schemas.microsoft.com/office/drawing/2014/main" id="{BD3285CE-75D0-4DD0-93E1-995C546CDD21}"/>
              </a:ext>
            </a:extLst>
          </p:cNvPr>
          <p:cNvSpPr>
            <a:spLocks noGrp="1"/>
          </p:cNvSpPr>
          <p:nvPr>
            <p:ph type="title"/>
          </p:nvPr>
        </p:nvSpPr>
        <p:spPr/>
        <p:txBody>
          <a:bodyPr/>
          <a:lstStyle/>
          <a:p>
            <a:r>
              <a:rPr lang="en-US" dirty="0"/>
              <a:t>Coupling scenarios, models and methods</a:t>
            </a:r>
          </a:p>
        </p:txBody>
      </p:sp>
      <p:sp>
        <p:nvSpPr>
          <p:cNvPr id="20" name="TextBox 19">
            <a:extLst>
              <a:ext uri="{FF2B5EF4-FFF2-40B4-BE49-F238E27FC236}">
                <a16:creationId xmlns:a16="http://schemas.microsoft.com/office/drawing/2014/main" id="{FFF94604-F23E-4C4E-B4F3-75C027196A24}"/>
              </a:ext>
            </a:extLst>
          </p:cNvPr>
          <p:cNvSpPr txBox="1"/>
          <p:nvPr/>
        </p:nvSpPr>
        <p:spPr>
          <a:xfrm>
            <a:off x="146092" y="957340"/>
            <a:ext cx="2510624" cy="400110"/>
          </a:xfrm>
          <a:prstGeom prst="rect">
            <a:avLst/>
          </a:prstGeom>
          <a:noFill/>
        </p:spPr>
        <p:txBody>
          <a:bodyPr wrap="none" rtlCol="0">
            <a:spAutoFit/>
          </a:bodyPr>
          <a:lstStyle/>
          <a:p>
            <a:r>
              <a:rPr lang="en-US" sz="2000" b="1" dirty="0">
                <a:solidFill>
                  <a:srgbClr val="0070C0"/>
                </a:solidFill>
              </a:rPr>
              <a:t>Coupling scenarios:</a:t>
            </a:r>
            <a:endParaRPr lang="en-US" sz="2000" b="1" dirty="0"/>
          </a:p>
        </p:txBody>
      </p:sp>
      <p:grpSp>
        <p:nvGrpSpPr>
          <p:cNvPr id="10" name="Group 9">
            <a:extLst>
              <a:ext uri="{FF2B5EF4-FFF2-40B4-BE49-F238E27FC236}">
                <a16:creationId xmlns:a16="http://schemas.microsoft.com/office/drawing/2014/main" id="{004B83F5-7097-4ED1-95F5-70E18E545E82}"/>
              </a:ext>
            </a:extLst>
          </p:cNvPr>
          <p:cNvGrpSpPr/>
          <p:nvPr/>
        </p:nvGrpSpPr>
        <p:grpSpPr>
          <a:xfrm>
            <a:off x="2513192" y="1162180"/>
            <a:ext cx="2307674" cy="2219973"/>
            <a:chOff x="9427920" y="204225"/>
            <a:chExt cx="2307674" cy="2219973"/>
          </a:xfrm>
        </p:grpSpPr>
        <p:sp>
          <p:nvSpPr>
            <p:cNvPr id="23" name="Oval 22">
              <a:extLst>
                <a:ext uri="{FF2B5EF4-FFF2-40B4-BE49-F238E27FC236}">
                  <a16:creationId xmlns:a16="http://schemas.microsoft.com/office/drawing/2014/main" id="{A530B742-4E57-4D95-9E6C-1D4A82515A0F}"/>
                </a:ext>
              </a:extLst>
            </p:cNvPr>
            <p:cNvSpPr/>
            <p:nvPr/>
          </p:nvSpPr>
          <p:spPr>
            <a:xfrm>
              <a:off x="10975481" y="667991"/>
              <a:ext cx="643226" cy="336798"/>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24" name="Oval 23">
              <a:extLst>
                <a:ext uri="{FF2B5EF4-FFF2-40B4-BE49-F238E27FC236}">
                  <a16:creationId xmlns:a16="http://schemas.microsoft.com/office/drawing/2014/main" id="{423BD8E3-265B-4347-BBC6-4EECFBAD32CD}"/>
                </a:ext>
              </a:extLst>
            </p:cNvPr>
            <p:cNvSpPr/>
            <p:nvPr/>
          </p:nvSpPr>
          <p:spPr>
            <a:xfrm>
              <a:off x="10653870" y="204225"/>
              <a:ext cx="643226" cy="35907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25" name="Oval 24">
              <a:extLst>
                <a:ext uri="{FF2B5EF4-FFF2-40B4-BE49-F238E27FC236}">
                  <a16:creationId xmlns:a16="http://schemas.microsoft.com/office/drawing/2014/main" id="{86BA2849-F286-4476-9C44-ABABDA2E5D56}"/>
                </a:ext>
              </a:extLst>
            </p:cNvPr>
            <p:cNvSpPr/>
            <p:nvPr/>
          </p:nvSpPr>
          <p:spPr>
            <a:xfrm>
              <a:off x="11092368" y="1170628"/>
              <a:ext cx="643226" cy="32189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26" name="Oval 25">
              <a:extLst>
                <a:ext uri="{FF2B5EF4-FFF2-40B4-BE49-F238E27FC236}">
                  <a16:creationId xmlns:a16="http://schemas.microsoft.com/office/drawing/2014/main" id="{23C0F6C9-4DED-4EB8-99FE-256AEF5DABA5}"/>
                </a:ext>
              </a:extLst>
            </p:cNvPr>
            <p:cNvSpPr/>
            <p:nvPr/>
          </p:nvSpPr>
          <p:spPr>
            <a:xfrm>
              <a:off x="10681939" y="2095625"/>
              <a:ext cx="643226" cy="328573"/>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27" name="Oval 26">
              <a:extLst>
                <a:ext uri="{FF2B5EF4-FFF2-40B4-BE49-F238E27FC236}">
                  <a16:creationId xmlns:a16="http://schemas.microsoft.com/office/drawing/2014/main" id="{B082AD51-B226-41A2-AEB5-1431449F031C}"/>
                </a:ext>
              </a:extLst>
            </p:cNvPr>
            <p:cNvSpPr/>
            <p:nvPr/>
          </p:nvSpPr>
          <p:spPr>
            <a:xfrm>
              <a:off x="10975483" y="1654799"/>
              <a:ext cx="643226" cy="328573"/>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(ALM)</a:t>
              </a:r>
            </a:p>
          </p:txBody>
        </p:sp>
        <p:cxnSp>
          <p:nvCxnSpPr>
            <p:cNvPr id="28" name="Straight Connector 27">
              <a:extLst>
                <a:ext uri="{FF2B5EF4-FFF2-40B4-BE49-F238E27FC236}">
                  <a16:creationId xmlns:a16="http://schemas.microsoft.com/office/drawing/2014/main" id="{F1AB54F3-190D-4110-A1CB-BE31957D3C3F}"/>
                </a:ext>
              </a:extLst>
            </p:cNvPr>
            <p:cNvCxnSpPr>
              <a:cxnSpLocks/>
              <a:stCxn id="25" idx="2"/>
              <a:endCxn id="33" idx="6"/>
            </p:cNvCxnSpPr>
            <p:nvPr/>
          </p:nvCxnSpPr>
          <p:spPr>
            <a:xfrm flipH="1" flipV="1">
              <a:off x="10903621" y="1328012"/>
              <a:ext cx="188748" cy="3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516D952-1B34-4116-9966-D9C763433DC4}"/>
                </a:ext>
              </a:extLst>
            </p:cNvPr>
            <p:cNvCxnSpPr>
              <a:cxnSpLocks/>
              <a:stCxn id="24" idx="3"/>
            </p:cNvCxnSpPr>
            <p:nvPr/>
          </p:nvCxnSpPr>
          <p:spPr>
            <a:xfrm flipH="1">
              <a:off x="10513797" y="510716"/>
              <a:ext cx="234270" cy="275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5380CE-AB34-41E0-A8FB-624DC92DA88C}"/>
                </a:ext>
              </a:extLst>
            </p:cNvPr>
            <p:cNvCxnSpPr>
              <a:cxnSpLocks/>
              <a:stCxn id="26" idx="1"/>
            </p:cNvCxnSpPr>
            <p:nvPr/>
          </p:nvCxnSpPr>
          <p:spPr>
            <a:xfrm flipH="1" flipV="1">
              <a:off x="10432325" y="1894244"/>
              <a:ext cx="343812" cy="2495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2484AD-9E9E-461C-80C8-61AC654DC8A6}"/>
                </a:ext>
              </a:extLst>
            </p:cNvPr>
            <p:cNvCxnSpPr>
              <a:cxnSpLocks/>
              <a:stCxn id="23" idx="2"/>
            </p:cNvCxnSpPr>
            <p:nvPr/>
          </p:nvCxnSpPr>
          <p:spPr>
            <a:xfrm flipH="1">
              <a:off x="10748067" y="836390"/>
              <a:ext cx="227415" cy="133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6182EA6-F689-487A-9AF5-4D3BC84F8790}"/>
                </a:ext>
              </a:extLst>
            </p:cNvPr>
            <p:cNvCxnSpPr>
              <a:stCxn id="27" idx="2"/>
              <a:endCxn id="33" idx="5"/>
            </p:cNvCxnSpPr>
            <p:nvPr/>
          </p:nvCxnSpPr>
          <p:spPr>
            <a:xfrm flipH="1" flipV="1">
              <a:off x="10723577" y="1754467"/>
              <a:ext cx="251906" cy="64619"/>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EC17B5F-CDE8-487B-95DF-3D418B2D2A26}"/>
                </a:ext>
              </a:extLst>
            </p:cNvPr>
            <p:cNvPicPr>
              <a:picLocks noChangeAspect="1"/>
            </p:cNvPicPr>
            <p:nvPr/>
          </p:nvPicPr>
          <p:blipFill>
            <a:blip r:embed="rId4"/>
            <a:stretch>
              <a:fillRect/>
            </a:stretch>
          </p:blipFill>
          <p:spPr>
            <a:xfrm>
              <a:off x="9674199" y="724912"/>
              <a:ext cx="1229421" cy="1206199"/>
            </a:xfrm>
            <a:prstGeom prst="ellipse">
              <a:avLst/>
            </a:prstGeom>
          </p:spPr>
        </p:pic>
        <p:pic>
          <p:nvPicPr>
            <p:cNvPr id="34" name="Picture 33">
              <a:extLst>
                <a:ext uri="{FF2B5EF4-FFF2-40B4-BE49-F238E27FC236}">
                  <a16:creationId xmlns:a16="http://schemas.microsoft.com/office/drawing/2014/main" id="{AC92935E-AB4B-4E8D-9031-9F67E7272E2E}"/>
                </a:ext>
              </a:extLst>
            </p:cNvPr>
            <p:cNvPicPr>
              <a:picLocks noChangeAspect="1"/>
            </p:cNvPicPr>
            <p:nvPr/>
          </p:nvPicPr>
          <p:blipFill>
            <a:blip r:embed="rId5"/>
            <a:stretch>
              <a:fillRect/>
            </a:stretch>
          </p:blipFill>
          <p:spPr>
            <a:xfrm>
              <a:off x="9427920" y="2015286"/>
              <a:ext cx="763302" cy="408912"/>
            </a:xfrm>
            <a:prstGeom prst="rect">
              <a:avLst/>
            </a:prstGeom>
          </p:spPr>
        </p:pic>
      </p:grpSp>
      <p:cxnSp>
        <p:nvCxnSpPr>
          <p:cNvPr id="13" name="Straight Connector 12">
            <a:extLst>
              <a:ext uri="{FF2B5EF4-FFF2-40B4-BE49-F238E27FC236}">
                <a16:creationId xmlns:a16="http://schemas.microsoft.com/office/drawing/2014/main" id="{0EFB1CA9-7479-43CC-B776-8F357D2905D5}"/>
              </a:ext>
            </a:extLst>
          </p:cNvPr>
          <p:cNvCxnSpPr>
            <a:cxnSpLocks/>
          </p:cNvCxnSpPr>
          <p:nvPr/>
        </p:nvCxnSpPr>
        <p:spPr>
          <a:xfrm>
            <a:off x="-134470" y="3585879"/>
            <a:ext cx="12425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F3DBF75-A1E3-4F4A-B8BD-A61E4821D63B}"/>
              </a:ext>
            </a:extLst>
          </p:cNvPr>
          <p:cNvCxnSpPr>
            <a:cxnSpLocks/>
          </p:cNvCxnSpPr>
          <p:nvPr/>
        </p:nvCxnSpPr>
        <p:spPr>
          <a:xfrm>
            <a:off x="5139928" y="959845"/>
            <a:ext cx="0" cy="26260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9681F0B-D215-49F2-83F8-C59B401BE532}"/>
              </a:ext>
            </a:extLst>
          </p:cNvPr>
          <p:cNvCxnSpPr>
            <a:cxnSpLocks/>
          </p:cNvCxnSpPr>
          <p:nvPr/>
        </p:nvCxnSpPr>
        <p:spPr>
          <a:xfrm>
            <a:off x="17930" y="957340"/>
            <a:ext cx="12425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C95DCD3-43F3-4E78-B38C-6651478A153F}"/>
              </a:ext>
            </a:extLst>
          </p:cNvPr>
          <p:cNvSpPr/>
          <p:nvPr/>
        </p:nvSpPr>
        <p:spPr>
          <a:xfrm>
            <a:off x="32476" y="4014360"/>
            <a:ext cx="7411983" cy="356491"/>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6B925FE-9EC4-472E-AC33-588487881EBB}"/>
              </a:ext>
            </a:extLst>
          </p:cNvPr>
          <p:cNvSpPr/>
          <p:nvPr/>
        </p:nvSpPr>
        <p:spPr>
          <a:xfrm>
            <a:off x="5139928" y="959846"/>
            <a:ext cx="6971390" cy="262603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D8D8168-4F2A-45BD-A39B-EE37A146BB36}"/>
              </a:ext>
            </a:extLst>
          </p:cNvPr>
          <p:cNvSpPr/>
          <p:nvPr/>
        </p:nvSpPr>
        <p:spPr>
          <a:xfrm>
            <a:off x="-167053" y="4400862"/>
            <a:ext cx="11555506" cy="681993"/>
          </a:xfrm>
          <a:prstGeom prst="rect">
            <a:avLst/>
          </a:prstGeom>
          <a:solidFill>
            <a:schemeClr val="bg1">
              <a:alpha val="88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9DA5068-9C1A-4183-8134-20A3A829AFF4}"/>
              </a:ext>
            </a:extLst>
          </p:cNvPr>
          <p:cNvSpPr txBox="1"/>
          <p:nvPr/>
        </p:nvSpPr>
        <p:spPr>
          <a:xfrm>
            <a:off x="7541648" y="4037264"/>
            <a:ext cx="1993636" cy="369332"/>
          </a:xfrm>
          <a:prstGeom prst="rect">
            <a:avLst/>
          </a:prstGeom>
          <a:noFill/>
        </p:spPr>
        <p:txBody>
          <a:bodyPr wrap="square" rtlCol="0">
            <a:spAutoFit/>
          </a:bodyPr>
          <a:lstStyle/>
          <a:p>
            <a:r>
              <a:rPr lang="en-US" b="1" i="1" dirty="0">
                <a:solidFill>
                  <a:schemeClr val="accent1">
                    <a:lumMod val="75000"/>
                  </a:schemeClr>
                </a:solidFill>
              </a:rPr>
              <a:t>This talk</a:t>
            </a:r>
          </a:p>
        </p:txBody>
      </p:sp>
      <p:sp>
        <p:nvSpPr>
          <p:cNvPr id="48" name="TextBox 47">
            <a:extLst>
              <a:ext uri="{FF2B5EF4-FFF2-40B4-BE49-F238E27FC236}">
                <a16:creationId xmlns:a16="http://schemas.microsoft.com/office/drawing/2014/main" id="{7B368D8F-7ED2-4712-9137-C414E93C217B}"/>
              </a:ext>
            </a:extLst>
          </p:cNvPr>
          <p:cNvSpPr txBox="1"/>
          <p:nvPr/>
        </p:nvSpPr>
        <p:spPr>
          <a:xfrm>
            <a:off x="9392359" y="1331363"/>
            <a:ext cx="2653549" cy="2031325"/>
          </a:xfrm>
          <a:prstGeom prst="rect">
            <a:avLst/>
          </a:prstGeom>
          <a:noFill/>
        </p:spPr>
        <p:txBody>
          <a:bodyPr wrap="square" rtlCol="0">
            <a:spAutoFit/>
          </a:bodyPr>
          <a:lstStyle/>
          <a:p>
            <a:pPr algn="ctr"/>
            <a:r>
              <a:rPr lang="en-US" i="1" dirty="0"/>
              <a:t>Scenario II: </a:t>
            </a:r>
          </a:p>
          <a:p>
            <a:pPr algn="ctr"/>
            <a:r>
              <a:rPr lang="en-US" dirty="0"/>
              <a:t>multi-scale coupling where decomposition can be chosen</a:t>
            </a:r>
            <a:r>
              <a:rPr lang="en-US" b="1" dirty="0"/>
              <a:t> </a:t>
            </a:r>
            <a:r>
              <a:rPr lang="en-US" dirty="0"/>
              <a:t>to maximize accuracy, robustness &amp; efficiency of coupled model</a:t>
            </a:r>
            <a:endParaRPr lang="en-US" b="1" dirty="0"/>
          </a:p>
        </p:txBody>
      </p:sp>
      <p:sp>
        <p:nvSpPr>
          <p:cNvPr id="49" name="Rectangle 48">
            <a:extLst>
              <a:ext uri="{FF2B5EF4-FFF2-40B4-BE49-F238E27FC236}">
                <a16:creationId xmlns:a16="http://schemas.microsoft.com/office/drawing/2014/main" id="{D7690F3F-7355-4A13-9D6C-22B42C0DF65A}"/>
              </a:ext>
            </a:extLst>
          </p:cNvPr>
          <p:cNvSpPr/>
          <p:nvPr/>
        </p:nvSpPr>
        <p:spPr>
          <a:xfrm>
            <a:off x="2609263" y="3694976"/>
            <a:ext cx="9080713" cy="294645"/>
          </a:xfrm>
          <a:prstGeom prst="rect">
            <a:avLst/>
          </a:prstGeom>
          <a:solidFill>
            <a:schemeClr val="bg1">
              <a:alpha val="88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FFD289D5-AC1D-4AC3-A580-E4617930F93E}"/>
              </a:ext>
            </a:extLst>
          </p:cNvPr>
          <p:cNvSpPr txBox="1"/>
          <p:nvPr/>
        </p:nvSpPr>
        <p:spPr>
          <a:xfrm>
            <a:off x="-46611" y="1372804"/>
            <a:ext cx="2738244" cy="2031325"/>
          </a:xfrm>
          <a:prstGeom prst="rect">
            <a:avLst/>
          </a:prstGeom>
          <a:noFill/>
        </p:spPr>
        <p:txBody>
          <a:bodyPr wrap="square" rtlCol="0">
            <a:spAutoFit/>
          </a:bodyPr>
          <a:lstStyle/>
          <a:p>
            <a:pPr algn="ctr"/>
            <a:r>
              <a:rPr lang="en-US" i="1" dirty="0"/>
              <a:t>Scenario I: </a:t>
            </a:r>
          </a:p>
          <a:p>
            <a:pPr algn="ctr"/>
            <a:r>
              <a:rPr lang="en-US" dirty="0"/>
              <a:t>multi-component coupling with a given</a:t>
            </a:r>
            <a:r>
              <a:rPr lang="en-US" b="1" dirty="0"/>
              <a:t> </a:t>
            </a:r>
            <a:r>
              <a:rPr lang="en-US" dirty="0"/>
              <a:t>domain/component decomposition (for reuse of single-component codes)</a:t>
            </a:r>
          </a:p>
        </p:txBody>
      </p:sp>
      <p:cxnSp>
        <p:nvCxnSpPr>
          <p:cNvPr id="53" name="Straight Connector 52">
            <a:extLst>
              <a:ext uri="{FF2B5EF4-FFF2-40B4-BE49-F238E27FC236}">
                <a16:creationId xmlns:a16="http://schemas.microsoft.com/office/drawing/2014/main" id="{152498A2-E26C-45D1-921F-934534F5CE68}"/>
              </a:ext>
            </a:extLst>
          </p:cNvPr>
          <p:cNvCxnSpPr>
            <a:cxnSpLocks/>
          </p:cNvCxnSpPr>
          <p:nvPr/>
        </p:nvCxnSpPr>
        <p:spPr>
          <a:xfrm>
            <a:off x="-25342" y="5202340"/>
            <a:ext cx="12425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5157531-F4AD-716B-37CE-B35D6CAF77D1}"/>
              </a:ext>
            </a:extLst>
          </p:cNvPr>
          <p:cNvSpPr/>
          <p:nvPr/>
        </p:nvSpPr>
        <p:spPr>
          <a:xfrm>
            <a:off x="41527" y="5654200"/>
            <a:ext cx="7402933" cy="69978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265AB0-C203-5C8D-8C5F-912E5A267A7D}"/>
              </a:ext>
            </a:extLst>
          </p:cNvPr>
          <p:cNvSpPr txBox="1"/>
          <p:nvPr/>
        </p:nvSpPr>
        <p:spPr>
          <a:xfrm>
            <a:off x="7555511" y="5838390"/>
            <a:ext cx="1993636" cy="369332"/>
          </a:xfrm>
          <a:prstGeom prst="rect">
            <a:avLst/>
          </a:prstGeom>
          <a:noFill/>
        </p:spPr>
        <p:txBody>
          <a:bodyPr wrap="square" rtlCol="0">
            <a:spAutoFit/>
          </a:bodyPr>
          <a:lstStyle/>
          <a:p>
            <a:r>
              <a:rPr lang="en-US" b="1" i="1" dirty="0">
                <a:solidFill>
                  <a:schemeClr val="accent1">
                    <a:lumMod val="75000"/>
                  </a:schemeClr>
                </a:solidFill>
              </a:rPr>
              <a:t>This talk</a:t>
            </a:r>
          </a:p>
        </p:txBody>
      </p:sp>
      <p:sp>
        <p:nvSpPr>
          <p:cNvPr id="6" name="Rectangle 5">
            <a:extLst>
              <a:ext uri="{FF2B5EF4-FFF2-40B4-BE49-F238E27FC236}">
                <a16:creationId xmlns:a16="http://schemas.microsoft.com/office/drawing/2014/main" id="{9A2D39E6-1147-7A71-5B54-3979224F3471}"/>
              </a:ext>
            </a:extLst>
          </p:cNvPr>
          <p:cNvSpPr/>
          <p:nvPr/>
        </p:nvSpPr>
        <p:spPr>
          <a:xfrm>
            <a:off x="17930" y="6415060"/>
            <a:ext cx="11555506" cy="362807"/>
          </a:xfrm>
          <a:prstGeom prst="rect">
            <a:avLst/>
          </a:prstGeom>
          <a:solidFill>
            <a:schemeClr val="bg1">
              <a:alpha val="88000"/>
            </a:schemeClr>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30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9</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Schwarz alternating method for domain decomposition (DD)</a:t>
            </a:r>
          </a:p>
        </p:txBody>
      </p:sp>
      <p:sp>
        <p:nvSpPr>
          <p:cNvPr id="6" name="Content Placeholder 2">
            <a:extLst>
              <a:ext uri="{FF2B5EF4-FFF2-40B4-BE49-F238E27FC236}">
                <a16:creationId xmlns:a16="http://schemas.microsoft.com/office/drawing/2014/main" id="{D8A0A0C0-1A94-405F-8A7F-0BAFE64EEDAF}"/>
              </a:ext>
            </a:extLst>
          </p:cNvPr>
          <p:cNvSpPr txBox="1">
            <a:spLocks/>
          </p:cNvSpPr>
          <p:nvPr/>
        </p:nvSpPr>
        <p:spPr bwMode="auto">
          <a:xfrm>
            <a:off x="75570" y="906900"/>
            <a:ext cx="9636253" cy="1626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defRPr/>
            </a:pPr>
            <a:r>
              <a:rPr lang="en-US" sz="2000" kern="1200" dirty="0">
                <a:latin typeface="+mn-lt"/>
                <a:cs typeface="Calibri" pitchFamily="34" charset="0"/>
              </a:rPr>
              <a:t>Proposed in 1870 by H. Schwarz for solving Laplace</a:t>
            </a:r>
            <a:r>
              <a:rPr lang="en-US" sz="2000" dirty="0">
                <a:latin typeface="+mn-lt"/>
                <a:cs typeface="Calibri" pitchFamily="34" charset="0"/>
              </a:rPr>
              <a:t> PDE</a:t>
            </a:r>
            <a:r>
              <a:rPr lang="en-US" sz="2000" kern="1200" dirty="0">
                <a:latin typeface="+mn-lt"/>
                <a:cs typeface="Calibri" pitchFamily="34" charset="0"/>
              </a:rPr>
              <a:t> on irregular domains.</a:t>
            </a:r>
          </a:p>
        </p:txBody>
      </p:sp>
      <p:sp>
        <p:nvSpPr>
          <p:cNvPr id="7" name="Subtitle 2">
            <a:extLst>
              <a:ext uri="{FF2B5EF4-FFF2-40B4-BE49-F238E27FC236}">
                <a16:creationId xmlns:a16="http://schemas.microsoft.com/office/drawing/2014/main" id="{50246849-77D0-4BB4-BD3A-9AD6A03843B2}"/>
              </a:ext>
            </a:extLst>
          </p:cNvPr>
          <p:cNvSpPr txBox="1">
            <a:spLocks/>
          </p:cNvSpPr>
          <p:nvPr/>
        </p:nvSpPr>
        <p:spPr bwMode="auto">
          <a:xfrm>
            <a:off x="9239297" y="1760447"/>
            <a:ext cx="3294437" cy="419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400" dirty="0">
                <a:latin typeface="+mn-lt"/>
              </a:rPr>
              <a:t>H. Schwarz (1843–1921)</a:t>
            </a:r>
            <a:endParaRPr lang="en-US" sz="1400" i="1" dirty="0">
              <a:latin typeface="+mn-lt"/>
            </a:endParaRP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53D41122-2A71-4192-8365-409D47AA4BBB}"/>
                  </a:ext>
                </a:extLst>
              </p:cNvPr>
              <p:cNvSpPr txBox="1">
                <a:spLocks/>
              </p:cNvSpPr>
              <p:nvPr/>
            </p:nvSpPr>
            <p:spPr bwMode="auto">
              <a:xfrm>
                <a:off x="125730" y="2470633"/>
                <a:ext cx="8655820" cy="2431385"/>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900" b="1" i="1" dirty="0">
                    <a:latin typeface="+mn-lt"/>
                    <a:cs typeface="Calibri" pitchFamily="34" charset="0"/>
                  </a:rPr>
                  <a:t>Initialize:</a:t>
                </a:r>
              </a:p>
              <a:p>
                <a:pPr>
                  <a:defRPr/>
                </a:pPr>
                <a:r>
                  <a:rPr lang="en-US" sz="1900" dirty="0">
                    <a:latin typeface="+mn-lt"/>
                    <a:cs typeface="Calibri" pitchFamily="34" charset="0"/>
                  </a:rPr>
                  <a:t>Solve PDE by any method on </a:t>
                </a:r>
                <a14:m>
                  <m:oMath xmlns:m="http://schemas.openxmlformats.org/officeDocument/2006/math">
                    <m:sSub>
                      <m:sSubPr>
                        <m:ctrlPr>
                          <a:rPr lang="en-US" sz="1900" i="1" smtClean="0">
                            <a:latin typeface="Cambria Math" panose="02040503050406030204" pitchFamily="18" charset="0"/>
                            <a:cs typeface="Calibri" pitchFamily="34" charset="0"/>
                          </a:rPr>
                        </m:ctrlPr>
                      </m:sSubPr>
                      <m:e>
                        <m:r>
                          <m:rPr>
                            <m:sty m:val="p"/>
                          </m:rPr>
                          <a:rPr lang="el-GR" sz="1900" i="1" smtClean="0">
                            <a:latin typeface="Cambria Math" panose="02040503050406030204" pitchFamily="18" charset="0"/>
                            <a:ea typeface="Cambria Math" panose="02040503050406030204" pitchFamily="18" charset="0"/>
                            <a:cs typeface="Calibri" pitchFamily="34" charset="0"/>
                          </a:rPr>
                          <m:t>Ω</m:t>
                        </m:r>
                      </m:e>
                      <m:sub>
                        <m:r>
                          <a:rPr lang="en-US" sz="1900" b="0" i="1" smtClean="0">
                            <a:latin typeface="Cambria Math" panose="02040503050406030204" pitchFamily="18" charset="0"/>
                            <a:cs typeface="Calibri" pitchFamily="34" charset="0"/>
                          </a:rPr>
                          <m:t>1</m:t>
                        </m:r>
                      </m:sub>
                    </m:sSub>
                  </m:oMath>
                </a14:m>
                <a:r>
                  <a:rPr lang="en-US" sz="1900" dirty="0">
                    <a:latin typeface="+mn-lt"/>
                    <a:cs typeface="Calibri" pitchFamily="34" charset="0"/>
                  </a:rPr>
                  <a:t> w/ initial guess for transmission BCs on </a:t>
                </a:r>
                <a14:m>
                  <m:oMath xmlns:m="http://schemas.openxmlformats.org/officeDocument/2006/math">
                    <m:sSub>
                      <m:sSubPr>
                        <m:ctrlPr>
                          <a:rPr lang="en-US" sz="1900" i="1" smtClean="0">
                            <a:latin typeface="Cambria Math" panose="02040503050406030204" pitchFamily="18" charset="0"/>
                            <a:cs typeface="Calibri" pitchFamily="34" charset="0"/>
                          </a:rPr>
                        </m:ctrlPr>
                      </m:sSubPr>
                      <m:e>
                        <m:r>
                          <m:rPr>
                            <m:sty m:val="p"/>
                          </m:rPr>
                          <a:rPr lang="el-GR" sz="1900" i="1" smtClean="0">
                            <a:latin typeface="Cambria Math" panose="02040503050406030204" pitchFamily="18" charset="0"/>
                            <a:ea typeface="Cambria Math" panose="02040503050406030204" pitchFamily="18" charset="0"/>
                            <a:cs typeface="Calibri" pitchFamily="34" charset="0"/>
                          </a:rPr>
                          <m:t>Γ</m:t>
                        </m:r>
                      </m:e>
                      <m:sub>
                        <m:r>
                          <a:rPr lang="en-US" sz="1900" b="0" i="1" smtClean="0">
                            <a:latin typeface="Cambria Math" panose="02040503050406030204" pitchFamily="18" charset="0"/>
                            <a:cs typeface="Calibri" pitchFamily="34" charset="0"/>
                          </a:rPr>
                          <m:t>1</m:t>
                        </m:r>
                      </m:sub>
                    </m:sSub>
                  </m:oMath>
                </a14:m>
                <a:r>
                  <a:rPr lang="en-US" sz="1900" dirty="0">
                    <a:latin typeface="+mn-lt"/>
                    <a:cs typeface="Calibri" pitchFamily="34" charset="0"/>
                  </a:rPr>
                  <a:t>.</a:t>
                </a:r>
              </a:p>
              <a:p>
                <a:pPr marL="0" indent="0">
                  <a:buNone/>
                  <a:defRPr/>
                </a:pPr>
                <a:r>
                  <a:rPr lang="en-US" sz="1900" b="1" i="1" dirty="0">
                    <a:latin typeface="+mn-lt"/>
                    <a:cs typeface="Calibri" pitchFamily="34" charset="0"/>
                  </a:rPr>
                  <a:t>Iterate until convergence:</a:t>
                </a:r>
              </a:p>
              <a:p>
                <a:pPr>
                  <a:defRPr/>
                </a:pPr>
                <a:r>
                  <a:rPr lang="en-US" sz="1900" dirty="0">
                    <a:latin typeface="+mn-lt"/>
                    <a:cs typeface="Calibri" pitchFamily="34" charset="0"/>
                  </a:rPr>
                  <a:t>Solve PDE by any method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b="0" i="1" smtClean="0">
                            <a:latin typeface="Cambria Math" panose="02040503050406030204" pitchFamily="18" charset="0"/>
                            <a:ea typeface="Cambria Math" panose="02040503050406030204" pitchFamily="18" charset="0"/>
                            <a:cs typeface="Calibri" pitchFamily="34" charset="0"/>
                          </a:rPr>
                          <m:t>2</m:t>
                        </m:r>
                      </m:sub>
                    </m:sSub>
                  </m:oMath>
                </a14:m>
                <a:r>
                  <a:rPr lang="en-US" sz="1900" baseline="-25000" dirty="0">
                    <a:latin typeface="+mn-lt"/>
                    <a:cs typeface="Wingdings 2" charset="2"/>
                  </a:rPr>
                  <a:t> </a:t>
                </a:r>
                <a:r>
                  <a:rPr lang="en-US" sz="1900" dirty="0">
                    <a:latin typeface="+mn-lt"/>
                    <a:cs typeface="Calibri" pitchFamily="34" charset="0"/>
                  </a:rPr>
                  <a:t>w/ transmission BCs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Γ</m:t>
                        </m:r>
                      </m:e>
                      <m:sub>
                        <m:r>
                          <a:rPr lang="en-US" sz="1900" b="0" i="1" smtClean="0">
                            <a:latin typeface="Cambria Math" panose="02040503050406030204" pitchFamily="18" charset="0"/>
                            <a:cs typeface="Calibri" pitchFamily="34" charset="0"/>
                          </a:rPr>
                          <m:t>2</m:t>
                        </m:r>
                      </m:sub>
                    </m:sSub>
                  </m:oMath>
                </a14:m>
                <a:r>
                  <a:rPr lang="en-US" sz="1900" baseline="-25000" dirty="0">
                    <a:latin typeface="+mn-lt"/>
                    <a:cs typeface="Wingdings 2" charset="2"/>
                  </a:rPr>
                  <a:t> </a:t>
                </a:r>
                <a:r>
                  <a:rPr lang="en-US" sz="1900" dirty="0">
                    <a:latin typeface="+mn-lt"/>
                    <a:cs typeface="Calibri" pitchFamily="34" charset="0"/>
                  </a:rPr>
                  <a:t>based on values just obtained for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i="1">
                            <a:latin typeface="Cambria Math" panose="02040503050406030204" pitchFamily="18" charset="0"/>
                            <a:cs typeface="Calibri" pitchFamily="34" charset="0"/>
                          </a:rPr>
                          <m:t>1</m:t>
                        </m:r>
                      </m:sub>
                    </m:sSub>
                  </m:oMath>
                </a14:m>
                <a:r>
                  <a:rPr lang="en-US" sz="1900" dirty="0">
                    <a:latin typeface="+mn-lt"/>
                    <a:cs typeface="Calibri" pitchFamily="34" charset="0"/>
                  </a:rPr>
                  <a:t>.</a:t>
                </a:r>
              </a:p>
              <a:p>
                <a:pPr>
                  <a:defRPr/>
                </a:pPr>
                <a:r>
                  <a:rPr lang="en-US" sz="1900" dirty="0">
                    <a:latin typeface="+mn-lt"/>
                    <a:cs typeface="Calibri" pitchFamily="34" charset="0"/>
                  </a:rPr>
                  <a:t>Solve PDE by any method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i="1">
                            <a:latin typeface="Cambria Math" panose="02040503050406030204" pitchFamily="18" charset="0"/>
                            <a:cs typeface="Calibri" pitchFamily="34" charset="0"/>
                          </a:rPr>
                          <m:t>1</m:t>
                        </m:r>
                      </m:sub>
                    </m:sSub>
                  </m:oMath>
                </a14:m>
                <a:r>
                  <a:rPr lang="en-US" sz="1900" baseline="-25000" dirty="0">
                    <a:latin typeface="+mn-lt"/>
                    <a:cs typeface="Wingdings 2" charset="2"/>
                  </a:rPr>
                  <a:t> </a:t>
                </a:r>
                <a:r>
                  <a:rPr lang="en-US" sz="1900" dirty="0">
                    <a:latin typeface="+mn-lt"/>
                    <a:cs typeface="Calibri" pitchFamily="34" charset="0"/>
                  </a:rPr>
                  <a:t>w/ transmission BCs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Γ</m:t>
                        </m:r>
                      </m:e>
                      <m:sub>
                        <m:r>
                          <a:rPr lang="en-US" sz="1900" i="1">
                            <a:latin typeface="Cambria Math" panose="02040503050406030204" pitchFamily="18" charset="0"/>
                            <a:cs typeface="Calibri" pitchFamily="34" charset="0"/>
                          </a:rPr>
                          <m:t>1</m:t>
                        </m:r>
                      </m:sub>
                    </m:sSub>
                  </m:oMath>
                </a14:m>
                <a:r>
                  <a:rPr lang="en-US" sz="1900" baseline="-25000" dirty="0">
                    <a:latin typeface="+mn-lt"/>
                    <a:cs typeface="Wingdings 2" charset="2"/>
                  </a:rPr>
                  <a:t> </a:t>
                </a:r>
                <a:r>
                  <a:rPr lang="en-US" sz="1900" dirty="0">
                    <a:latin typeface="+mn-lt"/>
                    <a:cs typeface="Calibri" pitchFamily="34" charset="0"/>
                  </a:rPr>
                  <a:t>based on values just obtained for</a:t>
                </a:r>
                <a:r>
                  <a:rPr lang="en-US" sz="1900" dirty="0">
                    <a:cs typeface="Calibri" pitchFamily="34" charset="0"/>
                  </a:rPr>
                  <a:t>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i="1">
                            <a:latin typeface="Cambria Math" panose="02040503050406030204" pitchFamily="18" charset="0"/>
                            <a:ea typeface="Cambria Math" panose="02040503050406030204" pitchFamily="18" charset="0"/>
                            <a:cs typeface="Calibri" pitchFamily="34" charset="0"/>
                          </a:rPr>
                          <m:t>2</m:t>
                        </m:r>
                      </m:sub>
                    </m:sSub>
                  </m:oMath>
                </a14:m>
                <a:r>
                  <a:rPr lang="en-US" sz="1900" dirty="0">
                    <a:latin typeface="+mn-lt"/>
                    <a:cs typeface="Calibri" pitchFamily="34" charset="0"/>
                  </a:rPr>
                  <a:t>.</a:t>
                </a:r>
              </a:p>
            </p:txBody>
          </p:sp>
        </mc:Choice>
        <mc:Fallback xmlns="">
          <p:sp>
            <p:nvSpPr>
              <p:cNvPr id="8" name="Content Placeholder 2">
                <a:extLst>
                  <a:ext uri="{FF2B5EF4-FFF2-40B4-BE49-F238E27FC236}">
                    <a16:creationId xmlns:a16="http://schemas.microsoft.com/office/drawing/2014/main" id="{53D41122-2A71-4192-8365-409D47AA4BBB}"/>
                  </a:ext>
                </a:extLst>
              </p:cNvPr>
              <p:cNvSpPr txBox="1">
                <a:spLocks noRot="1" noChangeAspect="1" noMove="1" noResize="1" noEditPoints="1" noAdjustHandles="1" noChangeArrowheads="1" noChangeShapeType="1" noTextEdit="1"/>
              </p:cNvSpPr>
              <p:nvPr/>
            </p:nvSpPr>
            <p:spPr bwMode="auto">
              <a:xfrm>
                <a:off x="125730" y="2470633"/>
                <a:ext cx="8655820" cy="2431385"/>
              </a:xfrm>
              <a:prstGeom prst="rect">
                <a:avLst/>
              </a:prstGeom>
              <a:blipFill>
                <a:blip r:embed="rId3"/>
                <a:stretch>
                  <a:fillRect l="-633" t="-1247" r="-141" b="-249"/>
                </a:stretch>
              </a:blipFill>
              <a:ln w="9525">
                <a:solidFill>
                  <a:schemeClr val="tx1"/>
                </a:solidFill>
                <a:miter lim="800000"/>
                <a:headEnd/>
                <a:tailEnd/>
              </a:ln>
            </p:spPr>
            <p:txBody>
              <a:bodyPr/>
              <a:lstStyle/>
              <a:p>
                <a:r>
                  <a:rPr lang="en-US">
                    <a:noFill/>
                  </a:rPr>
                  <a:t> </a:t>
                </a:r>
              </a:p>
            </p:txBody>
          </p:sp>
        </mc:Fallback>
      </mc:AlternateContent>
      <p:pic>
        <p:nvPicPr>
          <p:cNvPr id="9" name="Picture 8" descr="schwarz.jpg">
            <a:extLst>
              <a:ext uri="{FF2B5EF4-FFF2-40B4-BE49-F238E27FC236}">
                <a16:creationId xmlns:a16="http://schemas.microsoft.com/office/drawing/2014/main" id="{963202EA-3D7F-44EB-9BB4-B9FA0964D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7554" y="245856"/>
            <a:ext cx="1082378" cy="1488841"/>
          </a:xfrm>
          <a:prstGeom prst="rect">
            <a:avLst/>
          </a:prstGeom>
        </p:spPr>
      </p:pic>
      <p:sp>
        <p:nvSpPr>
          <p:cNvPr id="10" name="TextBox 9">
            <a:extLst>
              <a:ext uri="{FF2B5EF4-FFF2-40B4-BE49-F238E27FC236}">
                <a16:creationId xmlns:a16="http://schemas.microsoft.com/office/drawing/2014/main" id="{07AAF216-7F5D-43E0-A4A4-63164C079A63}"/>
              </a:ext>
            </a:extLst>
          </p:cNvPr>
          <p:cNvSpPr txBox="1"/>
          <p:nvPr/>
        </p:nvSpPr>
        <p:spPr>
          <a:xfrm>
            <a:off x="293620" y="1312389"/>
            <a:ext cx="9265420" cy="707886"/>
          </a:xfrm>
          <a:prstGeom prst="rect">
            <a:avLst/>
          </a:prstGeom>
          <a:solidFill>
            <a:srgbClr val="FFCC99"/>
          </a:solidFill>
        </p:spPr>
        <p:txBody>
          <a:bodyPr wrap="square" rtlCol="0">
            <a:spAutoFit/>
          </a:bodyPr>
          <a:lstStyle/>
          <a:p>
            <a:pPr algn="ctr"/>
            <a:r>
              <a:rPr lang="en-US" sz="2000" b="1" dirty="0">
                <a:cs typeface="Calibri" pitchFamily="34" charset="0"/>
              </a:rPr>
              <a:t>Crux of Method:</a:t>
            </a:r>
            <a:r>
              <a:rPr lang="en-US" sz="2000" dirty="0">
                <a:cs typeface="Calibri" pitchFamily="34" charset="0"/>
              </a:rPr>
              <a:t> if the solution is known in regularly shaped domains, use those as pieces to iteratively build a solution for the more complex domain.</a:t>
            </a:r>
          </a:p>
        </p:txBody>
      </p:sp>
      <p:sp>
        <p:nvSpPr>
          <p:cNvPr id="12" name="TextBox 11">
            <a:extLst>
              <a:ext uri="{FF2B5EF4-FFF2-40B4-BE49-F238E27FC236}">
                <a16:creationId xmlns:a16="http://schemas.microsoft.com/office/drawing/2014/main" id="{B8B9569D-87E4-4567-A923-8B139D0B921B}"/>
              </a:ext>
            </a:extLst>
          </p:cNvPr>
          <p:cNvSpPr txBox="1"/>
          <p:nvPr/>
        </p:nvSpPr>
        <p:spPr>
          <a:xfrm>
            <a:off x="2905282" y="2195961"/>
            <a:ext cx="3096715" cy="400110"/>
          </a:xfrm>
          <a:prstGeom prst="rect">
            <a:avLst/>
          </a:prstGeom>
          <a:solidFill>
            <a:schemeClr val="bg1"/>
          </a:solidFill>
          <a:ln w="19050">
            <a:solidFill>
              <a:srgbClr val="0070C0"/>
            </a:solidFill>
          </a:ln>
        </p:spPr>
        <p:txBody>
          <a:bodyPr wrap="square" rtlCol="0">
            <a:spAutoFit/>
          </a:bodyPr>
          <a:lstStyle/>
          <a:p>
            <a:pPr algn="ctr"/>
            <a:r>
              <a:rPr lang="en-US" sz="2000" b="1" dirty="0">
                <a:solidFill>
                  <a:srgbClr val="0070C0"/>
                </a:solidFill>
                <a:cs typeface="Calibri" panose="020F0502020204030204" pitchFamily="34" charset="0"/>
              </a:rPr>
              <a:t>Basic Schwarz Algorithm</a:t>
            </a:r>
          </a:p>
        </p:txBody>
      </p:sp>
      <p:sp>
        <p:nvSpPr>
          <p:cNvPr id="17" name="Rectangle 16">
            <a:extLst>
              <a:ext uri="{FF2B5EF4-FFF2-40B4-BE49-F238E27FC236}">
                <a16:creationId xmlns:a16="http://schemas.microsoft.com/office/drawing/2014/main" id="{57E1025A-7D5A-4C02-B9AF-9BCFFDAF8B40}"/>
              </a:ext>
            </a:extLst>
          </p:cNvPr>
          <p:cNvSpPr/>
          <p:nvPr/>
        </p:nvSpPr>
        <p:spPr>
          <a:xfrm>
            <a:off x="6959950" y="6377940"/>
            <a:ext cx="3797835" cy="369332"/>
          </a:xfrm>
          <a:prstGeom prst="rect">
            <a:avLst/>
          </a:prstGeom>
        </p:spPr>
        <p:txBody>
          <a:bodyPr wrap="none">
            <a:spAutoFit/>
          </a:bodyPr>
          <a:lstStyle/>
          <a:p>
            <a:r>
              <a:rPr lang="en-US" baseline="30000" dirty="0">
                <a:solidFill>
                  <a:schemeClr val="bg1"/>
                </a:solidFill>
              </a:rPr>
              <a:t>2</a:t>
            </a:r>
            <a:r>
              <a:rPr lang="en-US" dirty="0">
                <a:solidFill>
                  <a:schemeClr val="bg1"/>
                </a:solidFill>
              </a:rPr>
              <a:t>Lions, 1990. </a:t>
            </a:r>
            <a:r>
              <a:rPr lang="en-US" baseline="30000" dirty="0">
                <a:solidFill>
                  <a:schemeClr val="bg1"/>
                </a:solidFill>
              </a:rPr>
              <a:t>3</a:t>
            </a:r>
            <a:r>
              <a:rPr lang="en-US" dirty="0">
                <a:solidFill>
                  <a:schemeClr val="bg1"/>
                </a:solidFill>
              </a:rPr>
              <a:t>Zanolli </a:t>
            </a:r>
            <a:r>
              <a:rPr lang="en-US" i="1" dirty="0">
                <a:solidFill>
                  <a:schemeClr val="bg1"/>
                </a:solidFill>
              </a:rPr>
              <a:t>et al., </a:t>
            </a:r>
            <a:r>
              <a:rPr lang="en-US" dirty="0">
                <a:solidFill>
                  <a:schemeClr val="bg1"/>
                </a:solidFill>
              </a:rPr>
              <a:t>1987. </a:t>
            </a:r>
          </a:p>
        </p:txBody>
      </p:sp>
      <p:pic>
        <p:nvPicPr>
          <p:cNvPr id="3" name="Picture 2">
            <a:extLst>
              <a:ext uri="{FF2B5EF4-FFF2-40B4-BE49-F238E27FC236}">
                <a16:creationId xmlns:a16="http://schemas.microsoft.com/office/drawing/2014/main" id="{A17EF9CF-55CB-4BC6-8856-9A0F58A1A4C4}"/>
              </a:ext>
            </a:extLst>
          </p:cNvPr>
          <p:cNvPicPr>
            <a:picLocks noChangeAspect="1"/>
          </p:cNvPicPr>
          <p:nvPr/>
        </p:nvPicPr>
        <p:blipFill>
          <a:blip r:embed="rId5"/>
          <a:stretch>
            <a:fillRect/>
          </a:stretch>
        </p:blipFill>
        <p:spPr>
          <a:xfrm>
            <a:off x="8858867" y="3635842"/>
            <a:ext cx="3122815" cy="1600200"/>
          </a:xfrm>
          <a:prstGeom prst="rect">
            <a:avLst/>
          </a:prstGeom>
        </p:spPr>
      </p:pic>
      <p:pic>
        <p:nvPicPr>
          <p:cNvPr id="13" name="Picture 12">
            <a:extLst>
              <a:ext uri="{FF2B5EF4-FFF2-40B4-BE49-F238E27FC236}">
                <a16:creationId xmlns:a16="http://schemas.microsoft.com/office/drawing/2014/main" id="{52325D87-8E51-4DD2-B6AE-E124EFEAE38D}"/>
              </a:ext>
            </a:extLst>
          </p:cNvPr>
          <p:cNvPicPr>
            <a:picLocks noChangeAspect="1"/>
          </p:cNvPicPr>
          <p:nvPr/>
        </p:nvPicPr>
        <p:blipFill>
          <a:blip r:embed="rId6"/>
          <a:stretch>
            <a:fillRect/>
          </a:stretch>
        </p:blipFill>
        <p:spPr>
          <a:xfrm>
            <a:off x="8858867" y="2071895"/>
            <a:ext cx="3055658" cy="1600200"/>
          </a:xfrm>
          <a:prstGeom prst="rect">
            <a:avLst/>
          </a:prstGeom>
        </p:spPr>
      </p:pic>
      <p:sp>
        <p:nvSpPr>
          <p:cNvPr id="14" name="TextBox 13">
            <a:extLst>
              <a:ext uri="{FF2B5EF4-FFF2-40B4-BE49-F238E27FC236}">
                <a16:creationId xmlns:a16="http://schemas.microsoft.com/office/drawing/2014/main" id="{6CF87F96-6331-40D0-8FCE-3C7FFC982044}"/>
              </a:ext>
            </a:extLst>
          </p:cNvPr>
          <p:cNvSpPr txBox="1"/>
          <p:nvPr/>
        </p:nvSpPr>
        <p:spPr>
          <a:xfrm>
            <a:off x="10456583" y="2208505"/>
            <a:ext cx="4069583" cy="338554"/>
          </a:xfrm>
          <a:prstGeom prst="rect">
            <a:avLst/>
          </a:prstGeom>
          <a:noFill/>
        </p:spPr>
        <p:txBody>
          <a:bodyPr wrap="square" rtlCol="0">
            <a:spAutoFit/>
          </a:bodyPr>
          <a:lstStyle/>
          <a:p>
            <a:r>
              <a:rPr lang="en-US" sz="1600" i="1" dirty="0">
                <a:solidFill>
                  <a:srgbClr val="0070C0"/>
                </a:solidFill>
              </a:rPr>
              <a:t>overlapping</a:t>
            </a:r>
          </a:p>
        </p:txBody>
      </p:sp>
      <p:sp>
        <p:nvSpPr>
          <p:cNvPr id="18" name="TextBox 17">
            <a:extLst>
              <a:ext uri="{FF2B5EF4-FFF2-40B4-BE49-F238E27FC236}">
                <a16:creationId xmlns:a16="http://schemas.microsoft.com/office/drawing/2014/main" id="{45C15424-0FE5-4BD9-BD06-67EB2ED0F41D}"/>
              </a:ext>
            </a:extLst>
          </p:cNvPr>
          <p:cNvSpPr txBox="1"/>
          <p:nvPr/>
        </p:nvSpPr>
        <p:spPr>
          <a:xfrm>
            <a:off x="10264018" y="3742898"/>
            <a:ext cx="4069583" cy="338554"/>
          </a:xfrm>
          <a:prstGeom prst="rect">
            <a:avLst/>
          </a:prstGeom>
          <a:noFill/>
        </p:spPr>
        <p:txBody>
          <a:bodyPr wrap="square" rtlCol="0">
            <a:spAutoFit/>
          </a:bodyPr>
          <a:lstStyle/>
          <a:p>
            <a:r>
              <a:rPr lang="en-US" sz="1600" i="1" dirty="0">
                <a:solidFill>
                  <a:srgbClr val="0070C0"/>
                </a:solidFill>
              </a:rPr>
              <a:t>non-overlapping</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5B0F1CC-8336-4C85-8AD6-89637D6CA0D9}"/>
                  </a:ext>
                </a:extLst>
              </p:cNvPr>
              <p:cNvSpPr txBox="1"/>
              <p:nvPr/>
            </p:nvSpPr>
            <p:spPr>
              <a:xfrm>
                <a:off x="64951" y="5212436"/>
                <a:ext cx="11950506" cy="1785104"/>
              </a:xfrm>
              <a:prstGeom prst="rect">
                <a:avLst/>
              </a:prstGeom>
              <a:noFill/>
            </p:spPr>
            <p:txBody>
              <a:bodyPr wrap="square" rtlCol="0">
                <a:spAutoFit/>
              </a:bodyPr>
              <a:lstStyle/>
              <a:p>
                <a:r>
                  <a:rPr lang="en-US" sz="2000" b="1" dirty="0">
                    <a:solidFill>
                      <a:srgbClr val="0070C0"/>
                    </a:solidFill>
                  </a:rPr>
                  <a:t>Overlapping Schwarz: </a:t>
                </a:r>
                <a:r>
                  <a:rPr lang="en-US" sz="2000" dirty="0"/>
                  <a:t>convergent with all-Dirichlet transmission BCs</a:t>
                </a:r>
                <a:r>
                  <a:rPr lang="en-US" sz="2000" baseline="30000" dirty="0"/>
                  <a:t>1</a:t>
                </a:r>
                <a:r>
                  <a:rPr lang="en-US" sz="2000" dirty="0"/>
                  <a:t> if </a:t>
                </a:r>
                <a14:m>
                  <m:oMath xmlns:m="http://schemas.openxmlformats.org/officeDocument/2006/math">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Ω</m:t>
                        </m:r>
                      </m:e>
                      <m:sub>
                        <m:r>
                          <a:rPr lang="en-US" sz="2000" i="1">
                            <a:latin typeface="Cambria Math" panose="02040503050406030204" pitchFamily="18" charset="0"/>
                          </a:rPr>
                          <m:t>1</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 </m:t>
                        </m:r>
                        <m:r>
                          <m:rPr>
                            <m:sty m:val="p"/>
                          </m:rPr>
                          <a:rPr lang="el-GR" sz="2000" i="1">
                            <a:latin typeface="Cambria Math" panose="02040503050406030204" pitchFamily="18" charset="0"/>
                            <a:ea typeface="Cambria Math" panose="02040503050406030204" pitchFamily="18" charset="0"/>
                          </a:rPr>
                          <m:t>Ω</m:t>
                        </m:r>
                      </m:e>
                      <m:sub>
                        <m:r>
                          <a:rPr lang="en-US" sz="2000" i="1">
                            <a:latin typeface="Cambria Math" panose="02040503050406030204" pitchFamily="18" charset="0"/>
                            <a:ea typeface="Cambria Math" panose="02040503050406030204" pitchFamily="18" charset="0"/>
                          </a:rPr>
                          <m:t>2</m:t>
                        </m:r>
                      </m:sub>
                    </m:sSub>
                    <m:r>
                      <a:rPr lang="en-US" sz="2000" i="1">
                        <a:latin typeface="Cambria Math" panose="02040503050406030204" pitchFamily="18" charset="0"/>
                        <a:ea typeface="Cambria Math" panose="02040503050406030204" pitchFamily="18" charset="0"/>
                      </a:rPr>
                      <m:t>≠∅</m:t>
                    </m:r>
                  </m:oMath>
                </a14:m>
                <a:r>
                  <a:rPr lang="en-US" sz="2000" dirty="0"/>
                  <a:t>.</a:t>
                </a:r>
              </a:p>
              <a:p>
                <a:endParaRPr lang="en-US" sz="1000" dirty="0"/>
              </a:p>
              <a:p>
                <a:r>
                  <a:rPr lang="en-US" sz="2000" b="1" dirty="0">
                    <a:solidFill>
                      <a:srgbClr val="0070C0"/>
                    </a:solidFill>
                  </a:rPr>
                  <a:t>Non-overlapping Schwarz: </a:t>
                </a:r>
                <a:r>
                  <a:rPr lang="en-US" sz="2000" dirty="0"/>
                  <a:t>convergent with Robin-Robin</a:t>
                </a:r>
                <a:r>
                  <a:rPr lang="en-US" sz="2000" baseline="30000" dirty="0"/>
                  <a:t>2</a:t>
                </a:r>
                <a:r>
                  <a:rPr lang="en-US" sz="2000" dirty="0"/>
                  <a:t> or alternating Neumann-Dirichlet</a:t>
                </a:r>
                <a:r>
                  <a:rPr lang="en-US" sz="2000" baseline="30000" dirty="0"/>
                  <a:t>3</a:t>
                </a:r>
                <a:r>
                  <a:rPr lang="en-US" sz="2000" dirty="0"/>
                  <a:t> transmission BCs.  </a:t>
                </a:r>
              </a:p>
              <a:p>
                <a:r>
                  <a:rPr lang="en-US" sz="2000" b="1" dirty="0">
                    <a:solidFill>
                      <a:schemeClr val="bg1"/>
                    </a:solidFill>
                  </a:rPr>
                  <a:t>z: </a:t>
                </a:r>
                <a:r>
                  <a:rPr lang="en-US" sz="2000" dirty="0">
                    <a:solidFill>
                      <a:schemeClr val="bg1"/>
                    </a:solidFill>
                  </a:rPr>
                  <a:t>convergent with Robin-Robin</a:t>
                </a:r>
                <a:r>
                  <a:rPr lang="en-US" sz="2000" baseline="30000" dirty="0">
                    <a:solidFill>
                      <a:schemeClr val="bg1"/>
                    </a:solidFill>
                  </a:rPr>
                  <a:t>2</a:t>
                </a:r>
                <a:r>
                  <a:rPr lang="en-US" sz="2000" dirty="0">
                    <a:solidFill>
                      <a:schemeClr val="bg1"/>
                    </a:solidFill>
                  </a:rPr>
                  <a:t> or alternating Neumann-Dirichlet</a:t>
                </a:r>
                <a:r>
                  <a:rPr lang="en-US" sz="2000" baseline="30000" dirty="0">
                    <a:solidFill>
                      <a:schemeClr val="bg1"/>
                    </a:solidFill>
                  </a:rPr>
                  <a:t>3</a:t>
                </a:r>
                <a:r>
                  <a:rPr lang="en-US" sz="2000" dirty="0">
                    <a:solidFill>
                      <a:schemeClr val="bg1"/>
                    </a:solidFill>
                  </a:rPr>
                  <a:t> transmission BCs.  </a:t>
                </a:r>
              </a:p>
              <a:p>
                <a:endParaRPr lang="en-US" sz="2000" dirty="0"/>
              </a:p>
            </p:txBody>
          </p:sp>
        </mc:Choice>
        <mc:Fallback xmlns="">
          <p:sp>
            <p:nvSpPr>
              <p:cNvPr id="15" name="TextBox 14">
                <a:extLst>
                  <a:ext uri="{FF2B5EF4-FFF2-40B4-BE49-F238E27FC236}">
                    <a16:creationId xmlns:a16="http://schemas.microsoft.com/office/drawing/2014/main" id="{A5B0F1CC-8336-4C85-8AD6-89637D6CA0D9}"/>
                  </a:ext>
                </a:extLst>
              </p:cNvPr>
              <p:cNvSpPr txBox="1">
                <a:spLocks noRot="1" noChangeAspect="1" noMove="1" noResize="1" noEditPoints="1" noAdjustHandles="1" noChangeArrowheads="1" noChangeShapeType="1" noTextEdit="1"/>
              </p:cNvSpPr>
              <p:nvPr/>
            </p:nvSpPr>
            <p:spPr>
              <a:xfrm>
                <a:off x="64951" y="5212436"/>
                <a:ext cx="11950506" cy="1785104"/>
              </a:xfrm>
              <a:prstGeom prst="rect">
                <a:avLst/>
              </a:prstGeom>
              <a:blipFill>
                <a:blip r:embed="rId7"/>
                <a:stretch>
                  <a:fillRect l="-561" t="-204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B08434E-21E3-4F85-A6F7-E13B7832EA80}"/>
              </a:ext>
            </a:extLst>
          </p:cNvPr>
          <p:cNvSpPr txBox="1"/>
          <p:nvPr/>
        </p:nvSpPr>
        <p:spPr>
          <a:xfrm>
            <a:off x="3326130" y="6377940"/>
            <a:ext cx="3200400" cy="369332"/>
          </a:xfrm>
          <a:prstGeom prst="rect">
            <a:avLst/>
          </a:prstGeom>
          <a:noFill/>
        </p:spPr>
        <p:txBody>
          <a:bodyPr wrap="square" rtlCol="0">
            <a:spAutoFit/>
          </a:bodyPr>
          <a:lstStyle/>
          <a:p>
            <a:r>
              <a:rPr lang="en-US" baseline="30000" dirty="0"/>
              <a:t>1</a:t>
            </a:r>
            <a:r>
              <a:rPr lang="en-US" dirty="0"/>
              <a:t>Schwarz, 1870; Lions, 1988.  </a:t>
            </a:r>
          </a:p>
        </p:txBody>
      </p:sp>
      <p:sp>
        <p:nvSpPr>
          <p:cNvPr id="19" name="Rectangle 18">
            <a:extLst>
              <a:ext uri="{FF2B5EF4-FFF2-40B4-BE49-F238E27FC236}">
                <a16:creationId xmlns:a16="http://schemas.microsoft.com/office/drawing/2014/main" id="{63B1299B-48AC-4DB2-8AB0-12624D729A5C}"/>
              </a:ext>
            </a:extLst>
          </p:cNvPr>
          <p:cNvSpPr/>
          <p:nvPr/>
        </p:nvSpPr>
        <p:spPr>
          <a:xfrm>
            <a:off x="6434170" y="6377940"/>
            <a:ext cx="3935693" cy="369332"/>
          </a:xfrm>
          <a:prstGeom prst="rect">
            <a:avLst/>
          </a:prstGeom>
        </p:spPr>
        <p:txBody>
          <a:bodyPr wrap="none">
            <a:spAutoFit/>
          </a:bodyPr>
          <a:lstStyle/>
          <a:p>
            <a:r>
              <a:rPr lang="en-US" baseline="30000" dirty="0"/>
              <a:t>2</a:t>
            </a:r>
            <a:r>
              <a:rPr lang="en-US" dirty="0"/>
              <a:t>Lions, 1990.  </a:t>
            </a:r>
            <a:r>
              <a:rPr lang="en-US" baseline="30000" dirty="0"/>
              <a:t>3</a:t>
            </a:r>
            <a:r>
              <a:rPr lang="en-US" dirty="0"/>
              <a:t>Zanolli </a:t>
            </a:r>
            <a:r>
              <a:rPr lang="en-US" i="1" dirty="0"/>
              <a:t>et al., </a:t>
            </a:r>
            <a:r>
              <a:rPr lang="en-US" dirty="0"/>
              <a:t>1987. </a:t>
            </a:r>
          </a:p>
        </p:txBody>
      </p:sp>
    </p:spTree>
    <p:extLst>
      <p:ext uri="{BB962C8B-B14F-4D97-AF65-F5344CB8AC3E}">
        <p14:creationId xmlns:p14="http://schemas.microsoft.com/office/powerpoint/2010/main" val="93889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dia Theme (White Background)">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Sandia2018_16x9_1</Template>
  <TotalTime>44213</TotalTime>
  <Words>5649</Words>
  <Application>Microsoft Office PowerPoint</Application>
  <PresentationFormat>Widescreen</PresentationFormat>
  <Paragraphs>908</Paragraphs>
  <Slides>40</Slides>
  <Notes>40</Notes>
  <HiddenSlides>4</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-apple-system</vt:lpstr>
      <vt:lpstr>Arial</vt:lpstr>
      <vt:lpstr>Calibri</vt:lpstr>
      <vt:lpstr>Cambria Math</vt:lpstr>
      <vt:lpstr>Courier New</vt:lpstr>
      <vt:lpstr>Garamond</vt:lpstr>
      <vt:lpstr>Gill Sans MT</vt:lpstr>
      <vt:lpstr>Symbol</vt:lpstr>
      <vt:lpstr>Times</vt:lpstr>
      <vt:lpstr>Trebuchet MS</vt:lpstr>
      <vt:lpstr>Wingdings</vt:lpstr>
      <vt:lpstr>Sandia Theme (White Background)</vt:lpstr>
      <vt:lpstr>SNL progress highlights: data-driven couplings (RT3.1) and preservation of geometric structure in ROM (RT2.2)</vt:lpstr>
      <vt:lpstr>Research thrust organization</vt:lpstr>
      <vt:lpstr>Team</vt:lpstr>
      <vt:lpstr>Motivation for RT3.1: coupled heterogeneous methods for         multi-scale &amp; multi-physics coupling</vt:lpstr>
      <vt:lpstr>Motivation for RT3.1: coupled heterogeneous methods for         multi-scale &amp; multi-physics coupling</vt:lpstr>
      <vt:lpstr>Coupling scenarios, models and methods</vt:lpstr>
      <vt:lpstr>Coupling scenarios, models and methods</vt:lpstr>
      <vt:lpstr>Coupling scenarios, models and methods</vt:lpstr>
      <vt:lpstr>Schwarz alternating method for domain decomposition (DD)</vt:lpstr>
      <vt:lpstr>How we use the Schwarz alternating method</vt:lpstr>
      <vt:lpstr>Schwarz for multiscale FOM-FOM coupling in solid mechanics1</vt:lpstr>
      <vt:lpstr>Schwarz extensions to FOM-(H)ROM and (H)ROM-(H)ROM couplings</vt:lpstr>
      <vt:lpstr>Numerical results</vt:lpstr>
      <vt:lpstr>Numerical results</vt:lpstr>
      <vt:lpstr>PowerPoint Presentation</vt:lpstr>
      <vt:lpstr>Lagrange multiplier-based partitioned coupling formulation</vt:lpstr>
      <vt:lpstr>A Lagrange multiplier-based partitioned scheme </vt:lpstr>
      <vt:lpstr>Lagrange multiplier-based partitioned FOM-FOM coupling</vt:lpstr>
      <vt:lpstr>ROM-ROM/ROM-FOM coupling: split bases &amp; reduced LM spaces</vt:lpstr>
      <vt:lpstr>Numerical results</vt:lpstr>
      <vt:lpstr>Motivation for RT2.2: structure-preserving ROM (SP-ROM)</vt:lpstr>
      <vt:lpstr>SP-ROM: research themes &amp; methods</vt:lpstr>
      <vt:lpstr>SP-ROM: research themes &amp; methods</vt:lpstr>
      <vt:lpstr>Hamiltonian Operator Inference (H-OpInf)</vt:lpstr>
      <vt:lpstr>Hamiltonian Operator Inference (H-OpInf)</vt:lpstr>
      <vt:lpstr>Hamiltonian Operator Inference (H-OpInf)</vt:lpstr>
      <vt:lpstr>Hamiltonian Operator Inference (H-OpInf)</vt:lpstr>
      <vt:lpstr>Hamiltonian Operator Inference (H-OpInf)</vt:lpstr>
      <vt:lpstr>Hamiltonian Operator Inference (H-OpInf)</vt:lpstr>
      <vt:lpstr>Hamiltonian Operator Inference (H-OpInf)</vt:lpstr>
      <vt:lpstr>Hamiltonian Operator Inference (H-OpInf)</vt:lpstr>
      <vt:lpstr>Hamiltonian Operator Inference (H-OpInf)</vt:lpstr>
      <vt:lpstr>Hamiltonian Operator Inference (H-OpInf)</vt:lpstr>
      <vt:lpstr>Hamiltonian Operator Inference (H-OpInf)</vt:lpstr>
      <vt:lpstr>Progress in relation to project plan milestones</vt:lpstr>
      <vt:lpstr>Start of Backup Slides</vt:lpstr>
      <vt:lpstr>Motivation for reduced order &amp; surrogate modeling</vt:lpstr>
      <vt:lpstr>Approaches to reduced order: Projection-Based Model Order Reduction (MOR)</vt:lpstr>
      <vt:lpstr>Approaches to reduced order modeling: Non-intrusive Operator Inference (OpInf)</vt:lpstr>
      <vt:lpstr>Comparison of Methods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Tezaur, Irina Kalashnikova</cp:lastModifiedBy>
  <cp:revision>680</cp:revision>
  <cp:lastPrinted>2019-08-07T18:49:35Z</cp:lastPrinted>
  <dcterms:created xsi:type="dcterms:W3CDTF">2017-10-14T01:15:26Z</dcterms:created>
  <dcterms:modified xsi:type="dcterms:W3CDTF">2023-10-25T20:17:16Z</dcterms:modified>
</cp:coreProperties>
</file>