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96" r:id="rId2"/>
    <p:sldId id="403" r:id="rId3"/>
    <p:sldId id="412" r:id="rId4"/>
    <p:sldId id="425" r:id="rId5"/>
    <p:sldId id="388" r:id="rId6"/>
    <p:sldId id="379" r:id="rId7"/>
    <p:sldId id="426" r:id="rId8"/>
    <p:sldId id="390" r:id="rId9"/>
    <p:sldId id="378" r:id="rId10"/>
    <p:sldId id="393" r:id="rId11"/>
    <p:sldId id="394" r:id="rId12"/>
    <p:sldId id="428" r:id="rId13"/>
    <p:sldId id="381" r:id="rId14"/>
    <p:sldId id="427" r:id="rId15"/>
    <p:sldId id="396" r:id="rId16"/>
    <p:sldId id="397" r:id="rId17"/>
    <p:sldId id="398" r:id="rId18"/>
    <p:sldId id="429" r:id="rId19"/>
    <p:sldId id="383" r:id="rId20"/>
    <p:sldId id="401" r:id="rId21"/>
    <p:sldId id="404" r:id="rId22"/>
    <p:sldId id="405" r:id="rId23"/>
    <p:sldId id="406" r:id="rId24"/>
    <p:sldId id="421" r:id="rId25"/>
    <p:sldId id="423" r:id="rId26"/>
    <p:sldId id="407" r:id="rId27"/>
    <p:sldId id="420" r:id="rId28"/>
    <p:sldId id="386" r:id="rId29"/>
    <p:sldId id="430" r:id="rId30"/>
    <p:sldId id="387" r:id="rId31"/>
    <p:sldId id="410" r:id="rId32"/>
    <p:sldId id="431" r:id="rId33"/>
    <p:sldId id="424" r:id="rId34"/>
    <p:sldId id="432" r:id="rId35"/>
    <p:sldId id="411" r:id="rId36"/>
    <p:sldId id="389" r:id="rId37"/>
    <p:sldId id="419" r:id="rId38"/>
    <p:sldId id="391" r:id="rId39"/>
    <p:sldId id="392" r:id="rId40"/>
    <p:sldId id="422" r:id="rId41"/>
    <p:sldId id="345" r:id="rId42"/>
    <p:sldId id="337" r:id="rId43"/>
    <p:sldId id="364" r:id="rId44"/>
    <p:sldId id="384" r:id="rId45"/>
    <p:sldId id="409" r:id="rId46"/>
    <p:sldId id="399" r:id="rId47"/>
    <p:sldId id="402" r:id="rId48"/>
    <p:sldId id="351" r:id="rId49"/>
    <p:sldId id="352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ACD9"/>
    <a:srgbClr val="0000FF"/>
    <a:srgbClr val="E7F1F7"/>
    <a:srgbClr val="004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3" autoAdjust="0"/>
    <p:restoredTop sz="92443" autoAdjust="0"/>
  </p:normalViewPr>
  <p:slideViewPr>
    <p:cSldViewPr snapToGrid="0" snapToObjects="1">
      <p:cViewPr varScale="1">
        <p:scale>
          <a:sx n="62" d="100"/>
          <a:sy n="62" d="100"/>
        </p:scale>
        <p:origin x="876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D0323F-C9C6-48A4-A80B-409B61C145C9}" type="doc">
      <dgm:prSet loTypeId="urn:microsoft.com/office/officeart/2005/8/layout/venn1" loCatId="relationship" qsTypeId="urn:microsoft.com/office/officeart/2005/8/quickstyle/simple1" qsCatId="simple" csTypeId="urn:microsoft.com/office/officeart/2005/8/colors/accent4_2" csCatId="accent4" phldr="1"/>
      <dgm:spPr/>
    </dgm:pt>
    <dgm:pt modelId="{FB9EF108-3CF7-44C9-A601-AA6C981A9BCE}">
      <dgm:prSet phldrT="[Text]"/>
      <dgm:spPr>
        <a:solidFill>
          <a:srgbClr val="FF0000">
            <a:alpha val="25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latin typeface="Trebuchet MS" panose="020B0603020202020204" pitchFamily="34" charset="0"/>
            </a:rPr>
            <a:t>observed pathways</a:t>
          </a:r>
        </a:p>
      </dgm:t>
    </dgm:pt>
    <dgm:pt modelId="{E5DEAACA-87E9-4B4C-9082-5C084C394806}" type="parTrans" cxnId="{AE9ED28A-FF15-4289-A1BA-76FA2CE5DCB5}">
      <dgm:prSet/>
      <dgm:spPr/>
      <dgm:t>
        <a:bodyPr/>
        <a:lstStyle/>
        <a:p>
          <a:endParaRPr lang="en-US"/>
        </a:p>
      </dgm:t>
    </dgm:pt>
    <dgm:pt modelId="{2C702E0B-C48E-4279-8925-2EAE7F02D5EF}" type="sibTrans" cxnId="{AE9ED28A-FF15-4289-A1BA-76FA2CE5DCB5}">
      <dgm:prSet/>
      <dgm:spPr/>
      <dgm:t>
        <a:bodyPr/>
        <a:lstStyle/>
        <a:p>
          <a:endParaRPr lang="en-US"/>
        </a:p>
      </dgm:t>
    </dgm:pt>
    <dgm:pt modelId="{BCF08470-ECF1-4367-B67D-5EE1892D5404}">
      <dgm:prSet phldrT="[Text]"/>
      <dgm:spPr>
        <a:solidFill>
          <a:srgbClr val="002060">
            <a:alpha val="25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latin typeface="Trebuchet MS" panose="020B0603020202020204" pitchFamily="34" charset="0"/>
            </a:rPr>
            <a:t>simulated pathways</a:t>
          </a:r>
        </a:p>
      </dgm:t>
    </dgm:pt>
    <dgm:pt modelId="{D1BB8EE9-8232-4CA5-A4EA-543D8DE4C3BF}" type="parTrans" cxnId="{D1F6AFEA-B7D3-4C9C-AEA3-FEA5CC657165}">
      <dgm:prSet/>
      <dgm:spPr/>
      <dgm:t>
        <a:bodyPr/>
        <a:lstStyle/>
        <a:p>
          <a:endParaRPr lang="en-US"/>
        </a:p>
      </dgm:t>
    </dgm:pt>
    <dgm:pt modelId="{F3A91414-E1BB-46EE-AD42-0B4032E21EA7}" type="sibTrans" cxnId="{D1F6AFEA-B7D3-4C9C-AEA3-FEA5CC657165}">
      <dgm:prSet/>
      <dgm:spPr/>
      <dgm:t>
        <a:bodyPr/>
        <a:lstStyle/>
        <a:p>
          <a:endParaRPr lang="en-US"/>
        </a:p>
      </dgm:t>
    </dgm:pt>
    <dgm:pt modelId="{0BFCD18F-8AD2-447D-B864-74463300307A}">
      <dgm:prSet phldrT="[Text]"/>
      <dgm:spPr>
        <a:solidFill>
          <a:srgbClr val="92D050">
            <a:alpha val="25000"/>
          </a:srgbClr>
        </a:solidFill>
        <a:ln>
          <a:solidFill>
            <a:schemeClr val="tx1"/>
          </a:solidFill>
        </a:ln>
      </dgm:spPr>
      <dgm:t>
        <a:bodyPr/>
        <a:lstStyle/>
        <a:p>
          <a:endParaRPr lang="en-US" dirty="0">
            <a:latin typeface="Trebuchet MS" panose="020B0603020202020204" pitchFamily="34" charset="0"/>
          </a:endParaRPr>
        </a:p>
        <a:p>
          <a:r>
            <a:rPr lang="en-US" dirty="0">
              <a:latin typeface="Trebuchet MS" panose="020B0603020202020204" pitchFamily="34" charset="0"/>
            </a:rPr>
            <a:t>attribution</a:t>
          </a:r>
        </a:p>
      </dgm:t>
    </dgm:pt>
    <dgm:pt modelId="{16687400-ED55-4F5C-94D7-D3EE5325D54F}" type="sibTrans" cxnId="{0AABCB1C-AC50-4AF9-81C8-645C89FE1BC6}">
      <dgm:prSet/>
      <dgm:spPr/>
      <dgm:t>
        <a:bodyPr/>
        <a:lstStyle/>
        <a:p>
          <a:endParaRPr lang="en-US"/>
        </a:p>
      </dgm:t>
    </dgm:pt>
    <dgm:pt modelId="{778AA43E-2A9A-41F9-93F1-2B75C88F8DDC}" type="parTrans" cxnId="{0AABCB1C-AC50-4AF9-81C8-645C89FE1BC6}">
      <dgm:prSet/>
      <dgm:spPr/>
      <dgm:t>
        <a:bodyPr/>
        <a:lstStyle/>
        <a:p>
          <a:endParaRPr lang="en-US"/>
        </a:p>
      </dgm:t>
    </dgm:pt>
    <dgm:pt modelId="{023E3B5E-4542-4286-838B-FC54B473A6BE}" type="pres">
      <dgm:prSet presAssocID="{5FD0323F-C9C6-48A4-A80B-409B61C145C9}" presName="compositeShape" presStyleCnt="0">
        <dgm:presLayoutVars>
          <dgm:chMax val="7"/>
          <dgm:dir/>
          <dgm:resizeHandles val="exact"/>
        </dgm:presLayoutVars>
      </dgm:prSet>
      <dgm:spPr/>
    </dgm:pt>
    <dgm:pt modelId="{A3C26CFC-58EF-433E-B701-1D643977C7F1}" type="pres">
      <dgm:prSet presAssocID="{0BFCD18F-8AD2-447D-B864-74463300307A}" presName="circ1" presStyleLbl="vennNode1" presStyleIdx="0" presStyleCnt="3" custLinFactNeighborX="0" custLinFactNeighborY="64583"/>
      <dgm:spPr/>
      <dgm:t>
        <a:bodyPr/>
        <a:lstStyle/>
        <a:p>
          <a:endParaRPr lang="en-US"/>
        </a:p>
      </dgm:t>
    </dgm:pt>
    <dgm:pt modelId="{1F0210AF-A603-48C5-A767-FA4B661E68D5}" type="pres">
      <dgm:prSet presAssocID="{0BFCD18F-8AD2-447D-B864-74463300307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C97474-5BE8-451B-A964-22A2A989283D}" type="pres">
      <dgm:prSet presAssocID="{FB9EF108-3CF7-44C9-A601-AA6C981A9BCE}" presName="circ2" presStyleLbl="vennNode1" presStyleIdx="1" presStyleCnt="3" custLinFactNeighborX="-1811" custLinFactNeighborY="-64583"/>
      <dgm:spPr/>
      <dgm:t>
        <a:bodyPr/>
        <a:lstStyle/>
        <a:p>
          <a:endParaRPr lang="en-US"/>
        </a:p>
      </dgm:t>
    </dgm:pt>
    <dgm:pt modelId="{A0D46A0B-23C2-49D4-A2C9-67C76046CD2E}" type="pres">
      <dgm:prSet presAssocID="{FB9EF108-3CF7-44C9-A601-AA6C981A9BC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4E9F7F-AFAB-41EE-8A50-804B4DB5385A}" type="pres">
      <dgm:prSet presAssocID="{BCF08470-ECF1-4367-B67D-5EE1892D5404}" presName="circ3" presStyleLbl="vennNode1" presStyleIdx="2" presStyleCnt="3" custLinFactNeighborX="-158" custLinFactNeighborY="-64583"/>
      <dgm:spPr/>
      <dgm:t>
        <a:bodyPr/>
        <a:lstStyle/>
        <a:p>
          <a:endParaRPr lang="en-US"/>
        </a:p>
      </dgm:t>
    </dgm:pt>
    <dgm:pt modelId="{EE4EACF9-A461-4B33-BF7A-44353DC669A6}" type="pres">
      <dgm:prSet presAssocID="{BCF08470-ECF1-4367-B67D-5EE1892D540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D4C902-B22E-4F37-BD29-447448B7EC37}" type="presOf" srcId="{FB9EF108-3CF7-44C9-A601-AA6C981A9BCE}" destId="{A0D46A0B-23C2-49D4-A2C9-67C76046CD2E}" srcOrd="1" destOrd="0" presId="urn:microsoft.com/office/officeart/2005/8/layout/venn1"/>
    <dgm:cxn modelId="{0AABCB1C-AC50-4AF9-81C8-645C89FE1BC6}" srcId="{5FD0323F-C9C6-48A4-A80B-409B61C145C9}" destId="{0BFCD18F-8AD2-447D-B864-74463300307A}" srcOrd="0" destOrd="0" parTransId="{778AA43E-2A9A-41F9-93F1-2B75C88F8DDC}" sibTransId="{16687400-ED55-4F5C-94D7-D3EE5325D54F}"/>
    <dgm:cxn modelId="{D1F6AFEA-B7D3-4C9C-AEA3-FEA5CC657165}" srcId="{5FD0323F-C9C6-48A4-A80B-409B61C145C9}" destId="{BCF08470-ECF1-4367-B67D-5EE1892D5404}" srcOrd="2" destOrd="0" parTransId="{D1BB8EE9-8232-4CA5-A4EA-543D8DE4C3BF}" sibTransId="{F3A91414-E1BB-46EE-AD42-0B4032E21EA7}"/>
    <dgm:cxn modelId="{24023FA1-E22E-4030-8D58-D8EFC06FC65F}" type="presOf" srcId="{0BFCD18F-8AD2-447D-B864-74463300307A}" destId="{1F0210AF-A603-48C5-A767-FA4B661E68D5}" srcOrd="1" destOrd="0" presId="urn:microsoft.com/office/officeart/2005/8/layout/venn1"/>
    <dgm:cxn modelId="{4327DEEC-B813-4E4B-AFD2-7078B9569069}" type="presOf" srcId="{FB9EF108-3CF7-44C9-A601-AA6C981A9BCE}" destId="{DDC97474-5BE8-451B-A964-22A2A989283D}" srcOrd="0" destOrd="0" presId="urn:microsoft.com/office/officeart/2005/8/layout/venn1"/>
    <dgm:cxn modelId="{0DA63BBE-EE9F-4AAC-9CAE-F4D3CC7BE759}" type="presOf" srcId="{5FD0323F-C9C6-48A4-A80B-409B61C145C9}" destId="{023E3B5E-4542-4286-838B-FC54B473A6BE}" srcOrd="0" destOrd="0" presId="urn:microsoft.com/office/officeart/2005/8/layout/venn1"/>
    <dgm:cxn modelId="{FD094F47-20B1-41C3-BE69-8F72FB55204F}" type="presOf" srcId="{BCF08470-ECF1-4367-B67D-5EE1892D5404}" destId="{EE4EACF9-A461-4B33-BF7A-44353DC669A6}" srcOrd="1" destOrd="0" presId="urn:microsoft.com/office/officeart/2005/8/layout/venn1"/>
    <dgm:cxn modelId="{A1C81458-3BC0-4FB6-A3FF-BDEDF317290C}" type="presOf" srcId="{0BFCD18F-8AD2-447D-B864-74463300307A}" destId="{A3C26CFC-58EF-433E-B701-1D643977C7F1}" srcOrd="0" destOrd="0" presId="urn:microsoft.com/office/officeart/2005/8/layout/venn1"/>
    <dgm:cxn modelId="{AE9ED28A-FF15-4289-A1BA-76FA2CE5DCB5}" srcId="{5FD0323F-C9C6-48A4-A80B-409B61C145C9}" destId="{FB9EF108-3CF7-44C9-A601-AA6C981A9BCE}" srcOrd="1" destOrd="0" parTransId="{E5DEAACA-87E9-4B4C-9082-5C084C394806}" sibTransId="{2C702E0B-C48E-4279-8925-2EAE7F02D5EF}"/>
    <dgm:cxn modelId="{7A540931-DC7B-4FA9-920F-568389D4B962}" type="presOf" srcId="{BCF08470-ECF1-4367-B67D-5EE1892D5404}" destId="{664E9F7F-AFAB-41EE-8A50-804B4DB5385A}" srcOrd="0" destOrd="0" presId="urn:microsoft.com/office/officeart/2005/8/layout/venn1"/>
    <dgm:cxn modelId="{49E86CF9-A6D8-4B7A-B95C-D3E5AD60FD32}" type="presParOf" srcId="{023E3B5E-4542-4286-838B-FC54B473A6BE}" destId="{A3C26CFC-58EF-433E-B701-1D643977C7F1}" srcOrd="0" destOrd="0" presId="urn:microsoft.com/office/officeart/2005/8/layout/venn1"/>
    <dgm:cxn modelId="{89DE4715-7129-481E-AE39-4F3219528A3D}" type="presParOf" srcId="{023E3B5E-4542-4286-838B-FC54B473A6BE}" destId="{1F0210AF-A603-48C5-A767-FA4B661E68D5}" srcOrd="1" destOrd="0" presId="urn:microsoft.com/office/officeart/2005/8/layout/venn1"/>
    <dgm:cxn modelId="{19728E39-EC43-4628-AA76-DD452210B456}" type="presParOf" srcId="{023E3B5E-4542-4286-838B-FC54B473A6BE}" destId="{DDC97474-5BE8-451B-A964-22A2A989283D}" srcOrd="2" destOrd="0" presId="urn:microsoft.com/office/officeart/2005/8/layout/venn1"/>
    <dgm:cxn modelId="{D17FFEA8-8F21-4E81-8504-A14F0C4A0FAF}" type="presParOf" srcId="{023E3B5E-4542-4286-838B-FC54B473A6BE}" destId="{A0D46A0B-23C2-49D4-A2C9-67C76046CD2E}" srcOrd="3" destOrd="0" presId="urn:microsoft.com/office/officeart/2005/8/layout/venn1"/>
    <dgm:cxn modelId="{E3109EDE-1A99-4090-8A16-6DECFCE7DB8E}" type="presParOf" srcId="{023E3B5E-4542-4286-838B-FC54B473A6BE}" destId="{664E9F7F-AFAB-41EE-8A50-804B4DB5385A}" srcOrd="4" destOrd="0" presId="urn:microsoft.com/office/officeart/2005/8/layout/venn1"/>
    <dgm:cxn modelId="{1B511BD2-FB43-404E-A969-434BE03DF195}" type="presParOf" srcId="{023E3B5E-4542-4286-838B-FC54B473A6BE}" destId="{EE4EACF9-A461-4B33-BF7A-44353DC669A6}" srcOrd="5" destOrd="0" presId="urn:microsoft.com/office/officeart/2005/8/layout/ven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C26CFC-58EF-433E-B701-1D643977C7F1}">
      <dsp:nvSpPr>
        <dsp:cNvPr id="0" name=""/>
        <dsp:cNvSpPr/>
      </dsp:nvSpPr>
      <dsp:spPr>
        <a:xfrm>
          <a:off x="1042856" y="761221"/>
          <a:ext cx="1141837" cy="1141837"/>
        </a:xfrm>
        <a:prstGeom prst="ellipse">
          <a:avLst/>
        </a:prstGeom>
        <a:solidFill>
          <a:srgbClr val="92D050">
            <a:alpha val="25000"/>
          </a:srgb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latin typeface="Trebuchet MS" panose="020B0603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rebuchet MS" panose="020B0603020202020204" pitchFamily="34" charset="0"/>
            </a:rPr>
            <a:t>attribution</a:t>
          </a:r>
        </a:p>
      </dsp:txBody>
      <dsp:txXfrm>
        <a:off x="1195101" y="961043"/>
        <a:ext cx="837347" cy="513827"/>
      </dsp:txXfrm>
    </dsp:sp>
    <dsp:sp modelId="{DDC97474-5BE8-451B-A964-22A2A989283D}">
      <dsp:nvSpPr>
        <dsp:cNvPr id="0" name=""/>
        <dsp:cNvSpPr/>
      </dsp:nvSpPr>
      <dsp:spPr>
        <a:xfrm>
          <a:off x="1434191" y="3"/>
          <a:ext cx="1141837" cy="1141837"/>
        </a:xfrm>
        <a:prstGeom prst="ellipse">
          <a:avLst/>
        </a:prstGeom>
        <a:solidFill>
          <a:srgbClr val="FF0000">
            <a:alpha val="25000"/>
          </a:srgb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rebuchet MS" panose="020B0603020202020204" pitchFamily="34" charset="0"/>
            </a:rPr>
            <a:t>observed pathways</a:t>
          </a:r>
        </a:p>
      </dsp:txBody>
      <dsp:txXfrm>
        <a:off x="1783403" y="294978"/>
        <a:ext cx="685102" cy="628010"/>
      </dsp:txXfrm>
    </dsp:sp>
    <dsp:sp modelId="{664E9F7F-AFAB-41EE-8A50-804B4DB5385A}">
      <dsp:nvSpPr>
        <dsp:cNvPr id="0" name=""/>
        <dsp:cNvSpPr/>
      </dsp:nvSpPr>
      <dsp:spPr>
        <a:xfrm>
          <a:off x="629039" y="3"/>
          <a:ext cx="1141837" cy="1141837"/>
        </a:xfrm>
        <a:prstGeom prst="ellipse">
          <a:avLst/>
        </a:prstGeom>
        <a:solidFill>
          <a:srgbClr val="002060">
            <a:alpha val="25000"/>
          </a:srgbClr>
        </a:solid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Trebuchet MS" panose="020B0603020202020204" pitchFamily="34" charset="0"/>
            </a:rPr>
            <a:t>simulated pathways</a:t>
          </a:r>
        </a:p>
      </dsp:txBody>
      <dsp:txXfrm>
        <a:off x="736562" y="294978"/>
        <a:ext cx="685102" cy="628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89B6-0167-0549-A9D3-815C20C90D38}" type="datetimeFigureOut">
              <a:rPr lang="en-US" smtClean="0"/>
              <a:t>6/19/2023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30F75-B5EC-044F-A636-30352D0A13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75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Comparison to 2019 Urrego-Blanco paper: similar takeaways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cldfrc_rhminl</a:t>
            </a:r>
            <a:r>
              <a:rPr lang="en-US" dirty="0"/>
              <a:t> and </a:t>
            </a:r>
            <a:r>
              <a:rPr lang="en-US" dirty="0" err="1"/>
              <a:t>micro_mg_dcs</a:t>
            </a:r>
            <a:r>
              <a:rPr lang="en-US" dirty="0"/>
              <a:t> parameters from CAM5 were overall the most influential – similar result</a:t>
            </a:r>
          </a:p>
          <a:p>
            <a:pPr marL="171450" indent="-171450">
              <a:buFontTx/>
              <a:buChar char="-"/>
            </a:pPr>
            <a:r>
              <a:rPr lang="en-US" dirty="0"/>
              <a:t>Other parameters had non-trivial influence on several QOIs (SIE, IVOL, CLDLOW), esp. </a:t>
            </a:r>
            <a:r>
              <a:rPr lang="en-US" dirty="0" err="1"/>
              <a:t>ksno</a:t>
            </a:r>
            <a:r>
              <a:rPr lang="en-US" dirty="0"/>
              <a:t> (snow thermal conductivity) on SIV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Cldfrc_rhminl</a:t>
            </a:r>
            <a:r>
              <a:rPr lang="en-US" dirty="0"/>
              <a:t>: water vapor threshold for cloud formation (CAM5)</a:t>
            </a:r>
          </a:p>
          <a:p>
            <a:pPr marL="171450" indent="-171450">
              <a:buFontTx/>
              <a:buChar char="-"/>
            </a:pPr>
            <a:r>
              <a:rPr lang="en-US" dirty="0"/>
              <a:t>C: atmospheric stability parameter (POP-CAM5)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micro_mg_dcs</a:t>
            </a:r>
            <a:r>
              <a:rPr lang="en-US" dirty="0"/>
              <a:t>: auto-conversion ice crystals to snow (CAM5)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074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Comparison to 2019 Urrego-Blanco paper: similar takeaways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cldfrc_rhminl</a:t>
            </a:r>
            <a:r>
              <a:rPr lang="en-US" dirty="0"/>
              <a:t> and </a:t>
            </a:r>
            <a:r>
              <a:rPr lang="en-US" dirty="0" err="1"/>
              <a:t>micro_mg_dcs</a:t>
            </a:r>
            <a:r>
              <a:rPr lang="en-US" dirty="0"/>
              <a:t> parameters from CAM5 were overall the most influential – similar result</a:t>
            </a:r>
          </a:p>
          <a:p>
            <a:pPr marL="171450" indent="-171450">
              <a:buFontTx/>
              <a:buChar char="-"/>
            </a:pPr>
            <a:r>
              <a:rPr lang="en-US" dirty="0"/>
              <a:t>Other parameters had non-trivial influence on several QOIs (SIE, IVOL, CLDLOW), esp. </a:t>
            </a:r>
            <a:r>
              <a:rPr lang="en-US" dirty="0" err="1"/>
              <a:t>ksno</a:t>
            </a:r>
            <a:r>
              <a:rPr lang="en-US" dirty="0"/>
              <a:t> (snow thermal conductivity) on SIV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Cldfrc_rhminl</a:t>
            </a:r>
            <a:r>
              <a:rPr lang="en-US" dirty="0"/>
              <a:t>: water vapor threshold for cloud formation (CAM5)</a:t>
            </a:r>
          </a:p>
          <a:p>
            <a:pPr marL="171450" indent="-171450">
              <a:buFontTx/>
              <a:buChar char="-"/>
            </a:pPr>
            <a:r>
              <a:rPr lang="en-US" dirty="0"/>
              <a:t>C: atmospheric stability parameter (POP-CAM5)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micro_mg_dcs</a:t>
            </a:r>
            <a:r>
              <a:rPr lang="en-US" dirty="0"/>
              <a:t>: auto-conversion ice crystals to snow (CAM5)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408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Comparison to 2019 Urrego-Blanco paper: similar takeaways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cldfrc_rhminl</a:t>
            </a:r>
            <a:r>
              <a:rPr lang="en-US" dirty="0"/>
              <a:t> and </a:t>
            </a:r>
            <a:r>
              <a:rPr lang="en-US" dirty="0" err="1"/>
              <a:t>micro_mg_dcs</a:t>
            </a:r>
            <a:r>
              <a:rPr lang="en-US" dirty="0"/>
              <a:t> parameters from CAM5 were overall the most influential – similar result</a:t>
            </a:r>
          </a:p>
          <a:p>
            <a:pPr marL="171450" indent="-171450">
              <a:buFontTx/>
              <a:buChar char="-"/>
            </a:pPr>
            <a:r>
              <a:rPr lang="en-US" dirty="0"/>
              <a:t>Other parameters had non-trivial influence on several QOIs (SIE, IVOL, CLDLOW), esp. </a:t>
            </a:r>
            <a:r>
              <a:rPr lang="en-US" dirty="0" err="1"/>
              <a:t>ksno</a:t>
            </a:r>
            <a:r>
              <a:rPr lang="en-US" dirty="0"/>
              <a:t> (snow thermal conductivity) on SIV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96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z1: snow conductivity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</a:rPr>
              <a:t>z</a:t>
            </a:r>
            <a:r>
              <a:rPr lang="en-US" sz="1200">
                <a:latin typeface="+mn-lt"/>
              </a:rPr>
              <a:t>3</a:t>
            </a:r>
            <a:r>
              <a:rPr lang="en-US" sz="1200" dirty="0">
                <a:latin typeface="+mn-lt"/>
              </a:rPr>
              <a:t>: Neutral ocean-ice drag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75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fill 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163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504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27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Green's function method (GFM) requires solutions of </a:t>
            </a:r>
            <a:r>
              <a:rPr lang="en-US" b="0" i="1" dirty="0">
                <a:solidFill>
                  <a:srgbClr val="2E2E2E"/>
                </a:solidFill>
                <a:effectLst/>
                <a:latin typeface="NexusSerif"/>
              </a:rPr>
              <a:t>n</a:t>
            </a:r>
            <a:r>
              <a:rPr lang="en-US" b="0" i="0" baseline="30000" dirty="0">
                <a:solidFill>
                  <a:srgbClr val="2E2E2E"/>
                </a:solidFill>
                <a:effectLst/>
                <a:latin typeface="NexusSerif"/>
              </a:rPr>
              <a:t>2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 differential equations with </a:t>
            </a:r>
            <a:r>
              <a:rPr lang="en-US" b="0" i="1" dirty="0">
                <a:solidFill>
                  <a:srgbClr val="2E2E2E"/>
                </a:solidFill>
                <a:effectLst/>
                <a:latin typeface="NexusSerif"/>
              </a:rPr>
              <a:t>m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 × </a:t>
            </a:r>
            <a:r>
              <a:rPr lang="en-US" b="0" i="1" dirty="0">
                <a:solidFill>
                  <a:srgbClr val="2E2E2E"/>
                </a:solidFill>
                <a:effectLst/>
                <a:latin typeface="NexusSerif"/>
              </a:rPr>
              <a:t>n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 subsequent numerical </a:t>
            </a:r>
            <a:r>
              <a:rPr lang="en-US" b="0" i="0" dirty="0" err="1">
                <a:solidFill>
                  <a:srgbClr val="2E2E2E"/>
                </a:solidFill>
                <a:effectLst/>
                <a:latin typeface="NexusSerif"/>
              </a:rPr>
              <a:t>quadratures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; the most efficient computational technique for determining linear sensitivity coefficients.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100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Green's function method (GFM) requires solutions of </a:t>
            </a:r>
            <a:r>
              <a:rPr lang="en-US" b="0" i="1" dirty="0">
                <a:solidFill>
                  <a:srgbClr val="2E2E2E"/>
                </a:solidFill>
                <a:effectLst/>
                <a:latin typeface="NexusSerif"/>
              </a:rPr>
              <a:t>n</a:t>
            </a:r>
            <a:r>
              <a:rPr lang="en-US" b="0" i="0" baseline="30000" dirty="0">
                <a:solidFill>
                  <a:srgbClr val="2E2E2E"/>
                </a:solidFill>
                <a:effectLst/>
                <a:latin typeface="NexusSerif"/>
              </a:rPr>
              <a:t>2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 differential equations with </a:t>
            </a:r>
            <a:r>
              <a:rPr lang="en-US" b="0" i="1" dirty="0">
                <a:solidFill>
                  <a:srgbClr val="2E2E2E"/>
                </a:solidFill>
                <a:effectLst/>
                <a:latin typeface="NexusSerif"/>
              </a:rPr>
              <a:t>m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 × </a:t>
            </a:r>
            <a:r>
              <a:rPr lang="en-US" b="0" i="1" dirty="0">
                <a:solidFill>
                  <a:srgbClr val="2E2E2E"/>
                </a:solidFill>
                <a:effectLst/>
                <a:latin typeface="NexusSerif"/>
              </a:rPr>
              <a:t>n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 subsequent numerical </a:t>
            </a:r>
            <a:r>
              <a:rPr lang="en-US" b="0" i="0" dirty="0" err="1">
                <a:solidFill>
                  <a:srgbClr val="2E2E2E"/>
                </a:solidFill>
                <a:effectLst/>
                <a:latin typeface="NexusSerif"/>
              </a:rPr>
              <a:t>quadratures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; the most efficient computational technique for determining linear sensitivity coefficients.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4555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Shaded boxed: |</a:t>
            </a:r>
            <a:r>
              <a:rPr lang="en-US" dirty="0" err="1"/>
              <a:t>corr</a:t>
            </a:r>
            <a:r>
              <a:rPr lang="en-US" dirty="0"/>
              <a:t> </a:t>
            </a:r>
            <a:r>
              <a:rPr lang="en-US" dirty="0" err="1"/>
              <a:t>coeff</a:t>
            </a:r>
            <a:r>
              <a:rPr lang="en-US" dirty="0"/>
              <a:t>| &gt; 0.75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485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 NOT local sensitivity reflected by a derivative</a:t>
            </a:r>
          </a:p>
          <a:p>
            <a:r>
              <a:rPr lang="en-US" dirty="0"/>
              <a:t>- Any function f with finite variance parameterized by a set of independent variables z can be decomposed into a finite sum, referred to as the Analysis of Variance (ANOVA) decomposition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170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81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Atmosphere parameters are associated with CLUBB (Cloud Layers Unified by Binormals) physics parameterization within the single-column version of CAM5.</a:t>
            </a:r>
          </a:p>
          <a:p>
            <a:pPr marL="171450" indent="-171450">
              <a:buFontTx/>
              <a:buChar char="-"/>
            </a:pPr>
            <a:r>
              <a:rPr lang="en-US" dirty="0"/>
              <a:t>GM = Gent-McWilliams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30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899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363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Posterior mean and variance are calculated as average of estimates of indices obtained using 1000 different random realizations of the GP</a:t>
            </a:r>
          </a:p>
          <a:p>
            <a:pPr marL="171450" indent="-171450">
              <a:buFontTx/>
              <a:buChar char="-"/>
            </a:pPr>
            <a:r>
              <a:rPr lang="en-US" dirty="0"/>
              <a:t>For each realization, we compute sensitivity indices accurately (close to machine precision) using a procedure similar to that used for constructing main effect functions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Total effect indices: measure total contribution of each parameter to variance of a given QOI; specifically, they measure the contributions of all interactions involving a specific parameter; sum &gt; 1</a:t>
            </a:r>
          </a:p>
          <a:p>
            <a:pPr marL="171450" indent="-171450">
              <a:buFontTx/>
              <a:buChar char="-"/>
            </a:pPr>
            <a:r>
              <a:rPr lang="en-US" dirty="0"/>
              <a:t>Comparing total effect indices with main effects can be used to determine the strength of high-order (&gt; 2 parameter) interactions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Main effect indices: measure the effect of individual parameters acting alone and can sum to at most 1; as sum -&gt; 1, contribution of all parameter combinations involving 2+ variables increases; value of 1 indicates that function is purely additive, and there is no interaction b/w any parameters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374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</m:oMath>
                </a14:m>
                <a:r>
                  <a:rPr lang="en-US" b="1" dirty="0"/>
                  <a:t> (clubb_c1):</a:t>
                </a:r>
                <a:r>
                  <a:rPr lang="en-US" dirty="0"/>
                  <a:t> CLUBB parameter which controls the balance of cumulus versus stratocumulus clouds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Large positive values favor cumulus clouds, while small or negative values are associated with stratocumulus clouds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sub>
                    </m:sSub>
                  </m:oMath>
                </a14:m>
                <a:r>
                  <a:rPr lang="en-US" b="1" dirty="0"/>
                  <a:t> (clubb_c8): </a:t>
                </a:r>
                <a:r>
                  <a:rPr lang="en-US" dirty="0"/>
                  <a:t>CLUBB parameter developed to achieve radiative balance in atmospheric models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Increasing clubb_c8 brightens clouds, resulting in Earth surface cooling (brighter clouds reflect more incoming solar radiation)</a:t>
                </a:r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1" i="0">
                    <a:latin typeface="Cambria Math" panose="02040503050406030204" pitchFamily="18" charset="0"/>
                  </a:rPr>
                  <a:t>𝒛_𝟓</a:t>
                </a:r>
                <a:r>
                  <a:rPr lang="en-US" b="1" dirty="0"/>
                  <a:t> (clubb_c1):</a:t>
                </a:r>
                <a:r>
                  <a:rPr lang="en-US" dirty="0"/>
                  <a:t> CLUBB parameter which controls the balance of cumulus versus stratocumulus clouds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Large positive values favor cumulus clouds, while small or negative values are associated with stratocumulus clouds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1" i="0">
                    <a:latin typeface="Cambria Math" panose="02040503050406030204" pitchFamily="18" charset="0"/>
                  </a:rPr>
                  <a:t>𝒛_𝟔</a:t>
                </a:r>
                <a:r>
                  <a:rPr lang="en-US" b="1" dirty="0"/>
                  <a:t> (clubb_c8): </a:t>
                </a:r>
                <a:r>
                  <a:rPr lang="en-US" dirty="0"/>
                  <a:t>CLUBB parameter developed to achieve radiative balance in atmospheric models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Increasing clubb_c8 brightens clouds, resulting in Earth surface cooling (brighter clouds reflect more incoming solar radiation)</a:t>
                </a:r>
              </a:p>
              <a:p>
                <a:endParaRPr lang="en-US" b="1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223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67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65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BB4F62A-F143-0E44-AD26-04E6D9F03BB4}" type="datetime1">
              <a:rPr lang="en-US" smtClean="0"/>
              <a:t>6/19/2023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" name="Picture 29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10324346" y="5882090"/>
            <a:ext cx="1744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multimission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C0DC6BA-138B-4328-99C6-7E667521C5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88906" y="2938319"/>
            <a:ext cx="2229621" cy="1485715"/>
          </a:xfrm>
          <a:prstGeom prst="rect">
            <a:avLst/>
          </a:prstGeom>
        </p:spPr>
      </p:pic>
      <p:pic>
        <p:nvPicPr>
          <p:cNvPr id="28" name="Picture 27"/>
          <p:cNvPicPr/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t="7428" b="39197"/>
          <a:stretch/>
        </p:blipFill>
        <p:spPr bwMode="auto">
          <a:xfrm>
            <a:off x="7266014" y="1228438"/>
            <a:ext cx="3255523" cy="1687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15" y="2932456"/>
            <a:ext cx="1983535" cy="1485714"/>
          </a:xfrm>
          <a:prstGeom prst="rect">
            <a:avLst/>
          </a:prstGeom>
          <a:effectLst/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4" r="16618"/>
          <a:stretch/>
        </p:blipFill>
        <p:spPr>
          <a:xfrm>
            <a:off x="3319404" y="2932456"/>
            <a:ext cx="1883148" cy="1485714"/>
          </a:xfrm>
          <a:prstGeom prst="rect">
            <a:avLst/>
          </a:prstGeom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1CFFC65-F19B-E241-BA7B-613451C4E80D}" type="datetime1">
              <a:rPr lang="en-US" smtClean="0"/>
              <a:t>6/19/2023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0648" y="1441697"/>
            <a:ext cx="10058400" cy="33061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0D275FE-4322-F945-984E-F69B89073389}" type="datetime1">
              <a:rPr lang="en-US" smtClean="0"/>
              <a:t>6/19/2023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E058465-9237-E546-85F0-B7E7FAA43EBF}" type="datetime1">
              <a:rPr lang="en-US" smtClean="0"/>
              <a:t>6/19/2023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87D6E-DAED-D44B-AD78-B6B54874A44B}" type="datetime1">
              <a:rPr lang="en-US" smtClean="0"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54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30A8737-9ED8-534E-AB64-824F3EF1F57B}" type="datetime1">
              <a:rPr lang="en-US" smtClean="0"/>
              <a:t>6/19/2023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62" r:id="rId3"/>
    <p:sldLayoutId id="2147483663" r:id="rId4"/>
    <p:sldLayoutId id="214748366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400" b="0" i="0" kern="1200" spc="100" baseline="0">
          <a:solidFill>
            <a:schemeClr val="bg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311.png"/><Relationship Id="rId12" Type="http://schemas.openxmlformats.org/officeDocument/2006/relationships/image" Target="../media/image1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30.png"/><Relationship Id="rId5" Type="http://schemas.openxmlformats.org/officeDocument/2006/relationships/image" Target="../media/image21.png"/><Relationship Id="rId10" Type="http://schemas.openxmlformats.org/officeDocument/2006/relationships/hyperlink" Target="https://github.com/sandialabs/pyapprox" TargetMode="External"/><Relationship Id="rId4" Type="http://schemas.openxmlformats.org/officeDocument/2006/relationships/image" Target="../media/image280.png"/><Relationship Id="rId9" Type="http://schemas.openxmlformats.org/officeDocument/2006/relationships/hyperlink" Target="https://dakota.sandia.gov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0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5" Type="http://schemas.openxmlformats.org/officeDocument/2006/relationships/image" Target="../media/image430.png"/><Relationship Id="rId4" Type="http://schemas.openxmlformats.org/officeDocument/2006/relationships/image" Target="../media/image3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40.png"/><Relationship Id="rId4" Type="http://schemas.openxmlformats.org/officeDocument/2006/relationships/image" Target="../media/image3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38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361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29/2021MS00283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62.png"/><Relationship Id="rId3" Type="http://schemas.openxmlformats.org/officeDocument/2006/relationships/image" Target="../media/image50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6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60.png"/><Relationship Id="rId5" Type="http://schemas.openxmlformats.org/officeDocument/2006/relationships/diagramData" Target="../diagrams/data1.xml"/><Relationship Id="rId10" Type="http://schemas.openxmlformats.org/officeDocument/2006/relationships/image" Target="../media/image52.jpg"/><Relationship Id="rId4" Type="http://schemas.openxmlformats.org/officeDocument/2006/relationships/image" Target="../media/image51.png"/><Relationship Id="rId9" Type="http://schemas.microsoft.com/office/2007/relationships/diagramDrawing" Target="../diagrams/drawing1.xml"/><Relationship Id="rId14" Type="http://schemas.openxmlformats.org/officeDocument/2006/relationships/hyperlink" Target="http://www.sandia.gov/cldera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9/2021MS002831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hyperlink" Target="https://github.com/karapeterson/E3SM_ULR_GSA_Data" TargetMode="External"/><Relationship Id="rId4" Type="http://schemas.openxmlformats.org/officeDocument/2006/relationships/hyperlink" Target="https://github.com/karapeterson/E3SM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hyperlink" Target="https://oceanbites.org/sea-ice-and-albedo-should-we-be-worried/" TargetMode="External"/><Relationship Id="rId4" Type="http://schemas.openxmlformats.org/officeDocument/2006/relationships/image" Target="../media/image68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microsoft.com/office/2007/relationships/hdphoto" Target="../media/hdphoto2.wdp"/><Relationship Id="rId10" Type="http://schemas.openxmlformats.org/officeDocument/2006/relationships/image" Target="../media/image680.png"/><Relationship Id="rId4" Type="http://schemas.openxmlformats.org/officeDocument/2006/relationships/image" Target="../media/image73.png"/><Relationship Id="rId9" Type="http://schemas.openxmlformats.org/officeDocument/2006/relationships/image" Target="../media/image64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80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90.png"/><Relationship Id="rId9" Type="http://schemas.openxmlformats.org/officeDocument/2006/relationships/hyperlink" Target="https://dakota.sandia.gov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5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arthobservatory.nasa.gov/Features/Aerosols/page4.php" TargetMode="External"/><Relationship Id="rId4" Type="http://schemas.openxmlformats.org/officeDocument/2006/relationships/image" Target="../media/image59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7" Type="http://schemas.openxmlformats.org/officeDocument/2006/relationships/image" Target="../media/image57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5" Type="http://schemas.openxmlformats.org/officeDocument/2006/relationships/image" Target="../media/image600.png"/><Relationship Id="rId4" Type="http://schemas.openxmlformats.org/officeDocument/2006/relationships/image" Target="../media/image59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3" Type="http://schemas.openxmlformats.org/officeDocument/2006/relationships/image" Target="../media/image5900.png"/><Relationship Id="rId7" Type="http://schemas.openxmlformats.org/officeDocument/2006/relationships/image" Target="../media/image76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2.png"/><Relationship Id="rId5" Type="http://schemas.openxmlformats.org/officeDocument/2006/relationships/image" Target="../media/image6100.png"/><Relationship Id="rId4" Type="http://schemas.openxmlformats.org/officeDocument/2006/relationships/image" Target="../media/image600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9/2018JD028927" TargetMode="External"/><Relationship Id="rId2" Type="http://schemas.openxmlformats.org/officeDocument/2006/relationships/hyperlink" Target="https://doi.org/10.1029/2091JC01497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ocemod.2015.09.006" TargetMode="External"/><Relationship Id="rId5" Type="http://schemas.openxmlformats.org/officeDocument/2006/relationships/hyperlink" Target="https://doi.org/10.1029/2018MS001603" TargetMode="External"/><Relationship Id="rId4" Type="http://schemas.openxmlformats.org/officeDocument/2006/relationships/hyperlink" Target="https://doi.org/10.1029/1019MS001629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3sm.org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3.png"/><Relationship Id="rId4" Type="http://schemas.openxmlformats.org/officeDocument/2006/relationships/hyperlink" Target="https://github.com/E3SM-Project/E3S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Ensemble Design for Sensitivity Analyses using the Energy </a:t>
            </a:r>
            <a:r>
              <a:rPr lang="en-US" sz="3200" dirty="0" err="1"/>
              <a:t>Exascale</a:t>
            </a:r>
            <a:r>
              <a:rPr lang="en-US" sz="3200" dirty="0"/>
              <a:t> Earth System Model (E3SM)</a:t>
            </a:r>
          </a:p>
        </p:txBody>
      </p:sp>
      <p:sp>
        <p:nvSpPr>
          <p:cNvPr id="4" name="Rectangle 3"/>
          <p:cNvSpPr/>
          <p:nvPr/>
        </p:nvSpPr>
        <p:spPr>
          <a:xfrm>
            <a:off x="793909" y="4729596"/>
            <a:ext cx="68310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FD6FBF-D98F-4A2D-86BE-8BB5EF4D783B}"/>
              </a:ext>
            </a:extLst>
          </p:cNvPr>
          <p:cNvSpPr txBox="1"/>
          <p:nvPr/>
        </p:nvSpPr>
        <p:spPr>
          <a:xfrm>
            <a:off x="55663" y="4916635"/>
            <a:ext cx="7524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Irina Tezaur, </a:t>
            </a:r>
            <a:r>
              <a:rPr lang="en-US" dirty="0"/>
              <a:t>Kara Peterson, Amy Powell, John </a:t>
            </a:r>
            <a:r>
              <a:rPr lang="en-US" dirty="0" err="1"/>
              <a:t>Jakeman</a:t>
            </a:r>
            <a:r>
              <a:rPr lang="en-US" dirty="0"/>
              <a:t>, Erika Roesler</a:t>
            </a:r>
          </a:p>
          <a:p>
            <a:pPr algn="ctr"/>
            <a:endParaRPr lang="en-US" sz="400" dirty="0"/>
          </a:p>
          <a:p>
            <a:pPr algn="ctr"/>
            <a:r>
              <a:rPr lang="en-US" dirty="0"/>
              <a:t>Sandia National Laboratories, Livermore, CA and Albuquerque, NM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E96C2A-DEE5-4713-9295-E91990B93167}"/>
              </a:ext>
            </a:extLst>
          </p:cNvPr>
          <p:cNvSpPr txBox="1"/>
          <p:nvPr/>
        </p:nvSpPr>
        <p:spPr>
          <a:xfrm>
            <a:off x="361950" y="5923653"/>
            <a:ext cx="69151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SIAM Geosciences 2023</a:t>
            </a:r>
          </a:p>
          <a:p>
            <a:pPr algn="ctr"/>
            <a:endParaRPr lang="en-US" sz="400" dirty="0"/>
          </a:p>
          <a:p>
            <a:pPr algn="ctr"/>
            <a:r>
              <a:rPr lang="en-US" dirty="0"/>
              <a:t>Bergen, Norway.  June 19-22, 2023.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3106D3-C883-477F-AC21-39AC717F2794}"/>
              </a:ext>
            </a:extLst>
          </p:cNvPr>
          <p:cNvSpPr txBox="1"/>
          <p:nvPr/>
        </p:nvSpPr>
        <p:spPr>
          <a:xfrm>
            <a:off x="7781925" y="6273224"/>
            <a:ext cx="225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SAND2023-03641A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1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Quantities of Interest (QOIs)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165CF548-1BA7-4AF2-ADA3-6B9672383F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528974"/>
                  </p:ext>
                </p:extLst>
              </p:nvPr>
            </p:nvGraphicFramePr>
            <p:xfrm>
              <a:off x="1293090" y="1408125"/>
              <a:ext cx="9259772" cy="3672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52665286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3551787"/>
                        </a:ext>
                      </a:extLst>
                    </a:gridCol>
                    <a:gridCol w="3722254">
                      <a:extLst>
                        <a:ext uri="{9D8B030D-6E8A-4147-A177-3AD203B41FA5}">
                          <a16:colId xmlns:a16="http://schemas.microsoft.com/office/drawing/2014/main" val="3884648933"/>
                        </a:ext>
                      </a:extLst>
                    </a:gridCol>
                    <a:gridCol w="1473518">
                      <a:extLst>
                        <a:ext uri="{9D8B030D-6E8A-4147-A177-3AD203B41FA5}">
                          <a16:colId xmlns:a16="http://schemas.microsoft.com/office/drawing/2014/main" val="212416613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QOI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Units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Description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Component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43771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SIE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km</a:t>
                          </a:r>
                          <a:r>
                            <a:rPr lang="en-US" baseline="30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Total Arctic sea ice extent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Sea ice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26386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SIV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km</a:t>
                          </a:r>
                          <a:r>
                            <a:rPr lang="en-US" baseline="300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Total Arctic sea ice volume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Sea ice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154735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Sea surface temperature averaged over 60-90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dirty="0"/>
                            <a:t> 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Ocean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879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dirty="0"/>
                            <a:t>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Surface air temperature averaged over 60-90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dirty="0"/>
                            <a:t> 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Atmosphere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96010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FLNS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W/m</a:t>
                          </a:r>
                          <a:r>
                            <a:rPr lang="en-US" baseline="30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Net longwave flux at surface over 60-90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dirty="0"/>
                            <a:t> 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Atmosphere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84663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CLDLOW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Low cloud coverage below 700 </a:t>
                          </a:r>
                          <a:r>
                            <a:rPr lang="en-US" dirty="0" err="1"/>
                            <a:t>hPa</a:t>
                          </a:r>
                          <a:r>
                            <a:rPr lang="en-US" dirty="0"/>
                            <a:t> averaged over 60-90</a:t>
                          </a:r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US" dirty="0"/>
                            <a:t> 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Atmosphere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645463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165CF548-1BA7-4AF2-ADA3-6B9672383F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528974"/>
                  </p:ext>
                </p:extLst>
              </p:nvPr>
            </p:nvGraphicFramePr>
            <p:xfrm>
              <a:off x="1293090" y="1408125"/>
              <a:ext cx="9259772" cy="3672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526652860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3551787"/>
                        </a:ext>
                      </a:extLst>
                    </a:gridCol>
                    <a:gridCol w="3722254">
                      <a:extLst>
                        <a:ext uri="{9D8B030D-6E8A-4147-A177-3AD203B41FA5}">
                          <a16:colId xmlns:a16="http://schemas.microsoft.com/office/drawing/2014/main" val="3884648933"/>
                        </a:ext>
                      </a:extLst>
                    </a:gridCol>
                    <a:gridCol w="1473518">
                      <a:extLst>
                        <a:ext uri="{9D8B030D-6E8A-4147-A177-3AD203B41FA5}">
                          <a16:colId xmlns:a16="http://schemas.microsoft.com/office/drawing/2014/main" val="212416613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QOI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Units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Description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Component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43771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SIE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km</a:t>
                          </a:r>
                          <a:r>
                            <a:rPr lang="en-US" baseline="30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Total Arctic sea ice extent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Sea ice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726386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SIV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km</a:t>
                          </a:r>
                          <a:r>
                            <a:rPr lang="en-US" baseline="300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Total Arctic sea ice volume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Sea ice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1547358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01" t="-180000" r="-257357" b="-3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9329" t="-180000" r="-40262" b="-3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Ocean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8798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01" t="-280000" r="-257357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9329" t="-280000" r="-40262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Atmosphere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8960109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FLNS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W/m</a:t>
                          </a:r>
                          <a:r>
                            <a:rPr lang="en-US" baseline="30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9329" t="-376415" r="-40262" b="-1122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Atmosphere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846636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CLDLOW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601" t="-480952" r="-257357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9329" t="-480952" r="-40262" b="-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Atmosphere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645463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20C325D-6921-44AC-B9EE-C80B3A995A52}"/>
              </a:ext>
            </a:extLst>
          </p:cNvPr>
          <p:cNvSpPr txBox="1"/>
          <p:nvPr/>
        </p:nvSpPr>
        <p:spPr>
          <a:xfrm>
            <a:off x="420786" y="5423962"/>
            <a:ext cx="114412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Six QOIs </a:t>
            </a:r>
            <a:r>
              <a:rPr lang="en-US" dirty="0"/>
              <a:t>span </a:t>
            </a:r>
            <a:r>
              <a:rPr lang="en-US" b="1" dirty="0"/>
              <a:t>three E3SM components </a:t>
            </a:r>
            <a:r>
              <a:rPr lang="en-US" dirty="0"/>
              <a:t>(sea ice, ocean and atmosphere)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QOIs are </a:t>
            </a:r>
            <a:r>
              <a:rPr lang="en-US" b="1" dirty="0"/>
              <a:t>Arctic-focused</a:t>
            </a:r>
            <a:r>
              <a:rPr lang="en-US" dirty="0"/>
              <a:t>, motivated by literature [Urrego-Blanco </a:t>
            </a:r>
            <a:r>
              <a:rPr lang="en-US" i="1" dirty="0"/>
              <a:t>et al. </a:t>
            </a:r>
            <a:r>
              <a:rPr lang="en-US" dirty="0"/>
              <a:t>2016; Urrego-Blanco </a:t>
            </a:r>
            <a:r>
              <a:rPr lang="en-US" i="1" dirty="0"/>
              <a:t>et al. </a:t>
            </a:r>
            <a:r>
              <a:rPr lang="en-US" dirty="0"/>
              <a:t>2019]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QOIs are computed by </a:t>
            </a:r>
            <a:r>
              <a:rPr lang="en-US" b="1" dirty="0"/>
              <a:t>averaging annually </a:t>
            </a:r>
            <a:r>
              <a:rPr lang="en-US" dirty="0"/>
              <a:t>and </a:t>
            </a:r>
            <a:r>
              <a:rPr lang="en-US" b="1" dirty="0"/>
              <a:t>seasonally</a:t>
            </a:r>
            <a:r>
              <a:rPr lang="en-US" dirty="0"/>
              <a:t> over </a:t>
            </a:r>
            <a:r>
              <a:rPr lang="en-US" b="1" dirty="0"/>
              <a:t>last 25 years </a:t>
            </a:r>
            <a:r>
              <a:rPr lang="en-US" dirty="0"/>
              <a:t>of each 75-year simulation</a:t>
            </a:r>
          </a:p>
        </p:txBody>
      </p:sp>
    </p:spTree>
    <p:extLst>
      <p:ext uri="{BB962C8B-B14F-4D97-AF65-F5344CB8AC3E}">
        <p14:creationId xmlns:p14="http://schemas.microsoft.com/office/powerpoint/2010/main" val="359474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32D1B75-AF6D-499D-907F-BB3F1CBC8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86" y="838821"/>
            <a:ext cx="7963342" cy="3762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57" y="118956"/>
            <a:ext cx="10058400" cy="570225"/>
          </a:xfrm>
        </p:spPr>
        <p:txBody>
          <a:bodyPr/>
          <a:lstStyle/>
          <a:p>
            <a:r>
              <a:rPr lang="en-US" dirty="0"/>
              <a:t>GSA workflow with fully-coupled E3SM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3A2D03-1A6E-4ABD-B4B4-DD938EA376CC}"/>
              </a:ext>
            </a:extLst>
          </p:cNvPr>
          <p:cNvSpPr txBox="1"/>
          <p:nvPr/>
        </p:nvSpPr>
        <p:spPr>
          <a:xfrm>
            <a:off x="1163994" y="4698742"/>
            <a:ext cx="6973666" cy="70788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</a:t>
            </a:r>
            <a:r>
              <a:rPr lang="en-US" sz="2000" b="1" dirty="0">
                <a:solidFill>
                  <a:srgbClr val="0070C0"/>
                </a:solidFill>
              </a:rPr>
              <a:t>ULR configuration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enables sufficient ensemble generation for </a:t>
            </a:r>
            <a:r>
              <a:rPr lang="en-US" sz="2000" b="1" dirty="0">
                <a:solidFill>
                  <a:srgbClr val="0070C0"/>
                </a:solidFill>
              </a:rPr>
              <a:t>full GSA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with the </a:t>
            </a:r>
            <a:r>
              <a:rPr lang="en-US" sz="2000" b="1" dirty="0">
                <a:solidFill>
                  <a:srgbClr val="0070C0"/>
                </a:solidFill>
              </a:rPr>
              <a:t>fully-coupled E3SM!</a:t>
            </a:r>
            <a:endParaRPr lang="en-US" sz="20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C6D4CE-A7C0-435D-AB94-30335FBC28C2}"/>
                  </a:ext>
                </a:extLst>
              </p:cNvPr>
              <p:cNvSpPr txBox="1"/>
              <p:nvPr/>
            </p:nvSpPr>
            <p:spPr>
              <a:xfrm>
                <a:off x="87395" y="5612629"/>
                <a:ext cx="10959507" cy="1120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ULR E3SM configuration is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𝟏𝟎𝟎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/>
                  <a:t> less expensive </a:t>
                </a:r>
                <a:r>
                  <a:rPr lang="en-US" dirty="0"/>
                  <a:t>to run than the “standard”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E3SM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Using the ULR E3SM, our study took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𝟎𝟎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CPU hours</a:t>
                </a:r>
                <a:r>
                  <a:rPr lang="en-US" baseline="30000" dirty="0"/>
                  <a:t>1</a:t>
                </a:r>
                <a:r>
                  <a:rPr lang="en-US" b="1" dirty="0"/>
                  <a:t> </a:t>
                </a:r>
                <a:r>
                  <a:rPr lang="en-US" dirty="0"/>
                  <a:t>on Sandia’s Skybridge HPC cluster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The same study using the standard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E3SM would require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𝟏𝟒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CPU hours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C6D4CE-A7C0-435D-AB94-30335FBC2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95" y="5612629"/>
                <a:ext cx="10959507" cy="1120435"/>
              </a:xfrm>
              <a:prstGeom prst="rect">
                <a:avLst/>
              </a:prstGeom>
              <a:blipFill>
                <a:blip r:embed="rId4"/>
                <a:stretch>
                  <a:fillRect l="-334" t="-3804" b="-7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F7BDA93E-7351-4109-A448-DAF6DE059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0591" y="3370618"/>
            <a:ext cx="2053655" cy="20675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FA5C9A-D161-4938-9150-403DCB12A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0591" y="447685"/>
            <a:ext cx="1961710" cy="19601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1A65B1-4C18-4931-A598-134BC72431C2}"/>
                  </a:ext>
                </a:extLst>
              </p:cNvPr>
              <p:cNvSpPr txBox="1"/>
              <p:nvPr/>
            </p:nvSpPr>
            <p:spPr>
              <a:xfrm>
                <a:off x="8802256" y="2479593"/>
                <a:ext cx="321515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/>
                  <a:t>Above:</a:t>
                </a:r>
                <a:r>
                  <a:rPr lang="en-US" sz="1400" dirty="0"/>
                  <a:t> ULR atmosphere grid (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7.5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400" dirty="0"/>
                  <a:t>) </a:t>
                </a:r>
                <a:r>
                  <a:rPr lang="en-US" sz="1400" i="1" dirty="0"/>
                  <a:t>Below:</a:t>
                </a:r>
                <a:r>
                  <a:rPr lang="en-US" sz="1400" dirty="0"/>
                  <a:t> ULR ocean/sea ice grid (240km or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2.2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400" dirty="0"/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1A65B1-4C18-4931-A598-134BC7243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256" y="2479593"/>
                <a:ext cx="3215158" cy="738664"/>
              </a:xfrm>
              <a:prstGeom prst="rect">
                <a:avLst/>
              </a:prstGeom>
              <a:blipFill>
                <a:blip r:embed="rId7"/>
                <a:stretch>
                  <a:fillRect t="-2479" r="-759" b="-6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3AA8B24-C5CE-4D0E-BCC0-D6E04756798E}"/>
              </a:ext>
            </a:extLst>
          </p:cNvPr>
          <p:cNvSpPr/>
          <p:nvPr/>
        </p:nvSpPr>
        <p:spPr>
          <a:xfrm>
            <a:off x="6703024" y="445603"/>
            <a:ext cx="1724009" cy="57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A1E4E92-C5D5-4801-BC74-A15CF63A4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8845" y="3750470"/>
            <a:ext cx="1724009" cy="3584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020268-09E9-4E33-869E-FDB6BDB04214}"/>
              </a:ext>
            </a:extLst>
          </p:cNvPr>
          <p:cNvSpPr txBox="1"/>
          <p:nvPr/>
        </p:nvSpPr>
        <p:spPr>
          <a:xfrm>
            <a:off x="1996624" y="4190426"/>
            <a:ext cx="2114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9"/>
              </a:rPr>
              <a:t>https://dakota.sandia.gov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7307A2-ADDF-4B49-88C7-5F53E59D6E82}"/>
              </a:ext>
            </a:extLst>
          </p:cNvPr>
          <p:cNvSpPr txBox="1"/>
          <p:nvPr/>
        </p:nvSpPr>
        <p:spPr>
          <a:xfrm>
            <a:off x="5800455" y="1221829"/>
            <a:ext cx="3301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 Flexible and efficient open-source tool for high-dimensional approximation and UQ: </a:t>
            </a:r>
          </a:p>
          <a:p>
            <a:r>
              <a:rPr lang="en-US" sz="1200" dirty="0">
                <a:hlinkClick r:id="rId10"/>
              </a:rPr>
              <a:t>https://github.com/sandialabs/pyapprox</a:t>
            </a:r>
            <a:r>
              <a:rPr lang="en-US" sz="1200" dirty="0"/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8BDDF4-B4BB-4F4D-8067-64E175CDB03A}"/>
              </a:ext>
            </a:extLst>
          </p:cNvPr>
          <p:cNvSpPr txBox="1"/>
          <p:nvPr/>
        </p:nvSpPr>
        <p:spPr>
          <a:xfrm>
            <a:off x="10984853" y="5824646"/>
            <a:ext cx="1119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 Equivalent to 24 </a:t>
            </a:r>
            <a:r>
              <a:rPr lang="en-US" sz="1200" dirty="0" err="1"/>
              <a:t>sypd</a:t>
            </a:r>
            <a:r>
              <a:rPr lang="en-US" sz="1200" dirty="0"/>
              <a:t> on 6 Skybridge nodes.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33478-F918-412B-A4AA-5F2DEBF5F74C}"/>
              </a:ext>
            </a:extLst>
          </p:cNvPr>
          <p:cNvSpPr txBox="1"/>
          <p:nvPr/>
        </p:nvSpPr>
        <p:spPr>
          <a:xfrm>
            <a:off x="4111328" y="3739429"/>
            <a:ext cx="48594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i="1" dirty="0"/>
              <a:t>Sensitivity indices for each QOI were computed using a </a:t>
            </a:r>
            <a:r>
              <a:rPr lang="en-US" sz="1500" b="1" i="1" dirty="0"/>
              <a:t>Gaussian process </a:t>
            </a:r>
            <a:r>
              <a:rPr lang="en-US" sz="1500" i="1" dirty="0"/>
              <a:t>(GP) emulator using </a:t>
            </a:r>
            <a:r>
              <a:rPr lang="en-US" sz="1500" b="1" i="1" dirty="0"/>
              <a:t>PyApprox</a:t>
            </a:r>
            <a:r>
              <a:rPr lang="en-US" sz="1500" baseline="30000" dirty="0"/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00D898-A0AE-48C4-89BC-EB9E04899FB6}"/>
              </a:ext>
            </a:extLst>
          </p:cNvPr>
          <p:cNvSpPr/>
          <p:nvPr/>
        </p:nvSpPr>
        <p:spPr>
          <a:xfrm>
            <a:off x="2351080" y="1330318"/>
            <a:ext cx="536499" cy="358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CEB0FE-257A-45F2-A4F6-15A344CE1138}"/>
                  </a:ext>
                </a:extLst>
              </p:cNvPr>
              <p:cNvSpPr txBox="1"/>
              <p:nvPr/>
            </p:nvSpPr>
            <p:spPr>
              <a:xfrm>
                <a:off x="1892972" y="752873"/>
                <a:ext cx="3497389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i="1" dirty="0"/>
                  <a:t>N=202 75-year E3SM runs, </a:t>
                </a:r>
                <a:r>
                  <a:rPr lang="en-US" sz="1700" b="1" i="1" dirty="0"/>
                  <a:t>M=139 </a:t>
                </a:r>
                <a:r>
                  <a:rPr lang="en-US" sz="1700" i="1" dirty="0"/>
                  <a:t>of which </a:t>
                </a:r>
                <a:r>
                  <a:rPr lang="en-US" sz="1700" b="1" i="1" dirty="0"/>
                  <a:t>succeeded </a:t>
                </a:r>
                <a:r>
                  <a:rPr lang="en-US" sz="1700" i="1" dirty="0"/>
                  <a:t>(</a:t>
                </a:r>
                <a14:m>
                  <m:oMath xmlns:m="http://schemas.openxmlformats.org/officeDocument/2006/math">
                    <m:r>
                      <a:rPr lang="en-US" sz="1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700" i="1" dirty="0"/>
                  <a:t>69%)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CEB0FE-257A-45F2-A4F6-15A344CE11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972" y="752873"/>
                <a:ext cx="3497389" cy="615553"/>
              </a:xfrm>
              <a:prstGeom prst="rect">
                <a:avLst/>
              </a:prstGeom>
              <a:blipFill>
                <a:blip r:embed="rId11"/>
                <a:stretch>
                  <a:fillRect l="-524" t="-4000" r="-1920"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CA5FD4B-8FE8-4E83-9E6B-CF6DD17063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5004" y="1502361"/>
            <a:ext cx="805175" cy="4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1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/>
      <p:bldP spid="16" grpId="0"/>
      <p:bldP spid="8" grpId="0"/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972413"/>
            <a:ext cx="1148963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Bonus: sensitivity analysis for stratospheric                                            aerosol injection (SAI)</a:t>
            </a: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8DE825-6137-4E9B-9465-94B2CD125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17EAA4-D10E-452C-8955-5404418C3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20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354BD31-929F-418C-83C6-93B6D554C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271" y="4820983"/>
            <a:ext cx="3647341" cy="20299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926BF4-0A4E-43ED-A143-2FCD6D2F8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643" y="2648668"/>
            <a:ext cx="3639943" cy="2029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F268A5-8295-4D67-9EED-FEE1E5367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365" y="479315"/>
            <a:ext cx="3637277" cy="20284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tuning and spin-up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A4E8B1-F563-4F2F-B1F4-1E4E8BE84DB0}"/>
              </a:ext>
            </a:extLst>
          </p:cNvPr>
          <p:cNvSpPr txBox="1"/>
          <p:nvPr/>
        </p:nvSpPr>
        <p:spPr>
          <a:xfrm>
            <a:off x="191787" y="969966"/>
            <a:ext cx="751788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Objective: </a:t>
            </a:r>
            <a:r>
              <a:rPr lang="en-US" sz="2000" dirty="0"/>
              <a:t>before initializing perturbed runs, run the model until an </a:t>
            </a:r>
            <a:r>
              <a:rPr lang="en-US" sz="2000" b="1" dirty="0"/>
              <a:t>equilibrium</a:t>
            </a:r>
            <a:r>
              <a:rPr lang="en-US" sz="2000" dirty="0"/>
              <a:t>, </a:t>
            </a:r>
            <a:r>
              <a:rPr lang="en-US" sz="2000" b="1" dirty="0"/>
              <a:t>Earth-like state </a:t>
            </a:r>
            <a:r>
              <a:rPr lang="en-US" sz="2000" dirty="0"/>
              <a:t>is achieved using pre-industrial (1850) control (</a:t>
            </a:r>
            <a:r>
              <a:rPr lang="en-US" sz="2000" dirty="0" err="1"/>
              <a:t>piControl</a:t>
            </a:r>
            <a:r>
              <a:rPr lang="en-US" sz="2000" dirty="0"/>
              <a:t>) forcing in which we have</a:t>
            </a:r>
          </a:p>
          <a:p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Constant global average mean </a:t>
            </a:r>
            <a:r>
              <a:rPr lang="en-US" sz="2000" b="1" dirty="0"/>
              <a:t>surface air temperature</a:t>
            </a:r>
            <a:r>
              <a:rPr lang="en-US" sz="2000" dirty="0"/>
              <a:t>, (a)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Near-zero long-term average net </a:t>
            </a:r>
            <a:r>
              <a:rPr lang="en-US" sz="2000" b="1" dirty="0"/>
              <a:t>top-of-atmosphere (TOA) energy flux</a:t>
            </a:r>
            <a:r>
              <a:rPr lang="en-US" sz="2000" dirty="0"/>
              <a:t>, (b)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Stable yearly </a:t>
            </a:r>
            <a:r>
              <a:rPr lang="en-US" sz="2000" b="1" dirty="0"/>
              <a:t>sea ice coverage</a:t>
            </a:r>
            <a:r>
              <a:rPr lang="en-US" sz="2000" dirty="0"/>
              <a:t>, (c)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r>
              <a:rPr lang="en-US" sz="2000" b="1" dirty="0">
                <a:solidFill>
                  <a:srgbClr val="0070C0"/>
                </a:solidFill>
              </a:rPr>
              <a:t>Spin-up approach: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500 year run with pre-industrial control forcing, </a:t>
            </a:r>
            <a:r>
              <a:rPr lang="en-US" sz="2000" b="1" dirty="0"/>
              <a:t>default parameter values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180 year run branched from 500 year initial run, with </a:t>
            </a:r>
            <a:r>
              <a:rPr lang="en-US" sz="2000" b="1" dirty="0"/>
              <a:t>parameter values from </a:t>
            </a:r>
            <a:r>
              <a:rPr lang="en-US" sz="2000" b="1" dirty="0" err="1"/>
              <a:t>Golaz</a:t>
            </a:r>
            <a:r>
              <a:rPr lang="en-US" sz="2000" b="1" dirty="0"/>
              <a:t> </a:t>
            </a:r>
            <a:r>
              <a:rPr lang="en-US" sz="2000" b="1" i="1" dirty="0"/>
              <a:t>et al. </a:t>
            </a:r>
            <a:r>
              <a:rPr lang="en-US" sz="2000" b="1" dirty="0"/>
              <a:t>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Year 675 </a:t>
            </a:r>
            <a:r>
              <a:rPr lang="en-US" sz="2000" dirty="0"/>
              <a:t>of the branch run was used as </a:t>
            </a:r>
            <a:r>
              <a:rPr lang="en-US" sz="2000" b="1" dirty="0"/>
              <a:t>IC</a:t>
            </a:r>
            <a:r>
              <a:rPr lang="en-US" sz="2000" dirty="0"/>
              <a:t> for GSA runs </a:t>
            </a:r>
          </a:p>
          <a:p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8B0142-4B43-466E-9AD6-22B9EEB76F30}"/>
              </a:ext>
            </a:extLst>
          </p:cNvPr>
          <p:cNvSpPr txBox="1"/>
          <p:nvPr/>
        </p:nvSpPr>
        <p:spPr>
          <a:xfrm>
            <a:off x="7709670" y="292962"/>
            <a:ext cx="404950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(a) Global Yearly Average Surface Temperature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D4CDF-E9B8-4F5B-8949-E5B914DAE236}"/>
              </a:ext>
            </a:extLst>
          </p:cNvPr>
          <p:cNvSpPr txBox="1"/>
          <p:nvPr/>
        </p:nvSpPr>
        <p:spPr>
          <a:xfrm>
            <a:off x="7664334" y="2467978"/>
            <a:ext cx="43358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(b) Global Yearly Average Net Flux at Atmosphere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908107-6061-47B7-8C89-7CC9D32C5003}"/>
              </a:ext>
            </a:extLst>
          </p:cNvPr>
          <p:cNvSpPr txBox="1"/>
          <p:nvPr/>
        </p:nvSpPr>
        <p:spPr>
          <a:xfrm>
            <a:off x="7632463" y="4634404"/>
            <a:ext cx="43358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(c) Global Yearly Average Sea Ice Extent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D787676-8292-4904-A2CA-256AC6AF244B}"/>
                  </a:ext>
                </a:extLst>
              </p:cNvPr>
              <p:cNvSpPr txBox="1"/>
              <p:nvPr/>
            </p:nvSpPr>
            <p:spPr>
              <a:xfrm>
                <a:off x="274649" y="5868582"/>
                <a:ext cx="735781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/>
                  <a:t>Right figures</a:t>
                </a:r>
                <a:r>
                  <a:rPr lang="en-US" sz="1600" dirty="0"/>
                  <a:t>: bold lines indicate linear trends in years 26-500 and 526-800.  Trends are much closer to 0 for branch run (slope =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−0.00082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0.0005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0.0012</m:t>
                    </m:r>
                  </m:oMath>
                </a14:m>
                <a:r>
                  <a:rPr lang="en-US" sz="1600" dirty="0"/>
                  <a:t> for surface temperature, TOA flux, Arctic sea ice, respectively)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D787676-8292-4904-A2CA-256AC6AF2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49" y="5868582"/>
                <a:ext cx="7357814" cy="830997"/>
              </a:xfrm>
              <a:prstGeom prst="rect">
                <a:avLst/>
              </a:prstGeom>
              <a:blipFill>
                <a:blip r:embed="rId5"/>
                <a:stretch>
                  <a:fillRect t="-2941" r="-414"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D67DA869-63A9-4188-840C-3E5D2DFD51A9}"/>
              </a:ext>
            </a:extLst>
          </p:cNvPr>
          <p:cNvSpPr/>
          <p:nvPr/>
        </p:nvSpPr>
        <p:spPr>
          <a:xfrm>
            <a:off x="8510631" y="566471"/>
            <a:ext cx="2155971" cy="52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BC5168-68E4-434C-B1B4-0714FA16D3EF}"/>
              </a:ext>
            </a:extLst>
          </p:cNvPr>
          <p:cNvSpPr/>
          <p:nvPr/>
        </p:nvSpPr>
        <p:spPr>
          <a:xfrm>
            <a:off x="8663031" y="2732216"/>
            <a:ext cx="2155971" cy="52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47E98C-FDB5-4A94-B68F-8878D100C5C3}"/>
              </a:ext>
            </a:extLst>
          </p:cNvPr>
          <p:cNvSpPr/>
          <p:nvPr/>
        </p:nvSpPr>
        <p:spPr>
          <a:xfrm>
            <a:off x="8663031" y="4909172"/>
            <a:ext cx="2155971" cy="52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5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972413"/>
            <a:ext cx="1148963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Bonus: sensitivity analysis for stratospheric                                            aerosol injection (SAI)</a:t>
            </a: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8DE825-6137-4E9B-9465-94B2CD125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17EAA4-D10E-452C-8955-5404418C3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205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691B07D-B183-432B-ABF1-1CFE049A0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459" y="2605132"/>
            <a:ext cx="3038302" cy="3931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6849BA-5A79-4318-BAC1-B916C8F94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38" y="2605132"/>
            <a:ext cx="3038302" cy="3931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good is the ULR E3SM?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B3F6DB-52D7-4768-B61E-7D563CCD236B}"/>
                  </a:ext>
                </a:extLst>
              </p:cNvPr>
              <p:cNvSpPr txBox="1"/>
              <p:nvPr/>
            </p:nvSpPr>
            <p:spPr>
              <a:xfrm>
                <a:off x="215757" y="1006867"/>
                <a:ext cx="11558427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ULR configuration of the E3SM has not been </a:t>
                </a:r>
                <a:r>
                  <a:rPr lang="en-US" b="1" dirty="0"/>
                  <a:t>scientifically validated</a:t>
                </a:r>
                <a:r>
                  <a:rPr lang="en-US" dirty="0"/>
                  <a:t>; it was designed primarily for </a:t>
                </a:r>
                <a:r>
                  <a:rPr lang="en-US" b="1" dirty="0"/>
                  <a:t>rapid turn-around testing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Years 526-675 of the ULR simulation were compared to </a:t>
                </a:r>
                <a:r>
                  <a:rPr lang="en-US" b="1" dirty="0"/>
                  <a:t>observational data </a:t>
                </a:r>
                <a:r>
                  <a:rPr lang="en-US" dirty="0"/>
                  <a:t>from CERES-EBAF Ed4.1 [Loeb </a:t>
                </a:r>
                <a:r>
                  <a:rPr lang="en-US" i="1" dirty="0"/>
                  <a:t>et al. </a:t>
                </a:r>
                <a:r>
                  <a:rPr lang="en-US" dirty="0"/>
                  <a:t>2018] and ERA-Interim reanalysis [Dee </a:t>
                </a:r>
                <a:r>
                  <a:rPr lang="en-US" i="1" dirty="0"/>
                  <a:t>et al.</a:t>
                </a:r>
                <a:r>
                  <a:rPr lang="en-US" dirty="0"/>
                  <a:t> 2011], and </a:t>
                </a:r>
                <a:r>
                  <a:rPr lang="en-US" b="1" dirty="0"/>
                  <a:t>1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b="1" dirty="0"/>
                  <a:t> resolution E3SM </a:t>
                </a:r>
                <a:r>
                  <a:rPr lang="en-US" dirty="0"/>
                  <a:t>simulation data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B3F6DB-52D7-4768-B61E-7D563CCD2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57" y="1006867"/>
                <a:ext cx="11558427" cy="1261884"/>
              </a:xfrm>
              <a:prstGeom prst="rect">
                <a:avLst/>
              </a:prstGeom>
              <a:blipFill>
                <a:blip r:embed="rId4"/>
                <a:stretch>
                  <a:fillRect l="-316" t="-2899" b="-6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D1E6713-0627-4F7B-B9FF-8FCA368060FD}"/>
              </a:ext>
            </a:extLst>
          </p:cNvPr>
          <p:cNvSpPr txBox="1"/>
          <p:nvPr/>
        </p:nvSpPr>
        <p:spPr>
          <a:xfrm>
            <a:off x="1326014" y="6326013"/>
            <a:ext cx="171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 ULR E3SM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69BAEBB-03F8-4946-8128-EE064193B0C3}"/>
                  </a:ext>
                </a:extLst>
              </p:cNvPr>
              <p:cNvSpPr txBox="1"/>
              <p:nvPr/>
            </p:nvSpPr>
            <p:spPr>
              <a:xfrm>
                <a:off x="4261357" y="6326013"/>
                <a:ext cx="17150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(b) 1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E3SM 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69BAEBB-03F8-4946-8128-EE064193B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357" y="6326013"/>
                <a:ext cx="1715082" cy="369332"/>
              </a:xfrm>
              <a:prstGeom prst="rect">
                <a:avLst/>
              </a:prstGeom>
              <a:blipFill>
                <a:blip r:embed="rId5"/>
                <a:stretch>
                  <a:fillRect l="-2847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CF93C2-0A42-4F70-A9A9-E5C9728FC5C4}"/>
                  </a:ext>
                </a:extLst>
              </p:cNvPr>
              <p:cNvSpPr txBox="1"/>
              <p:nvPr/>
            </p:nvSpPr>
            <p:spPr>
              <a:xfrm>
                <a:off x="6676735" y="2828835"/>
                <a:ext cx="502945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Left figures</a:t>
                </a:r>
                <a:r>
                  <a:rPr lang="en-US" dirty="0"/>
                  <a:t>: TOA flux (W/m</a:t>
                </a:r>
                <a:r>
                  <a:rPr lang="en-US" baseline="30000" dirty="0"/>
                  <a:t>2</a:t>
                </a:r>
                <a:r>
                  <a:rPr lang="en-US" dirty="0"/>
                  <a:t>) for (a) years 526-675 of branched ULR spin-up simulation and (b) years 1-500 of the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piControl</a:t>
                </a:r>
                <a:r>
                  <a:rPr lang="en-US" dirty="0"/>
                  <a:t>, compared with CERES-EBAF Ed4.1 data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CF93C2-0A42-4F70-A9A9-E5C9728FC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735" y="2828835"/>
                <a:ext cx="5029451" cy="1200329"/>
              </a:xfrm>
              <a:prstGeom prst="rect">
                <a:avLst/>
              </a:prstGeom>
              <a:blipFill>
                <a:blip r:embed="rId6"/>
                <a:stretch>
                  <a:fillRect t="-3046" b="-6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4C0A814-5F0B-419C-8D96-090A05ABF61F}"/>
              </a:ext>
            </a:extLst>
          </p:cNvPr>
          <p:cNvSpPr txBox="1"/>
          <p:nvPr/>
        </p:nvSpPr>
        <p:spPr>
          <a:xfrm>
            <a:off x="164799" y="3112532"/>
            <a:ext cx="1530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4B7F20-5B13-4D31-BD50-6DF72E917B56}"/>
              </a:ext>
            </a:extLst>
          </p:cNvPr>
          <p:cNvSpPr txBox="1"/>
          <p:nvPr/>
        </p:nvSpPr>
        <p:spPr>
          <a:xfrm>
            <a:off x="-199510" y="3988094"/>
            <a:ext cx="109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CERES-EBAF Ed4.1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B14F0D-354E-4B56-B4CF-31BEEE32E773}"/>
              </a:ext>
            </a:extLst>
          </p:cNvPr>
          <p:cNvSpPr txBox="1"/>
          <p:nvPr/>
        </p:nvSpPr>
        <p:spPr>
          <a:xfrm>
            <a:off x="255558" y="5512579"/>
            <a:ext cx="1530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Diff.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AFAEB6-4C7C-40CF-BF6B-12528C46FC43}"/>
                  </a:ext>
                </a:extLst>
              </p:cNvPr>
              <p:cNvSpPr txBox="1"/>
              <p:nvPr/>
            </p:nvSpPr>
            <p:spPr>
              <a:xfrm>
                <a:off x="6867058" y="4641130"/>
                <a:ext cx="483912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/>
                  <a:t>Although ULR simulation does not capture small-scale/regional features seen in 1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i="1" dirty="0"/>
                  <a:t> resolution simulation, </a:t>
                </a:r>
                <a:r>
                  <a:rPr lang="en-US" sz="2000" b="1" i="1" dirty="0"/>
                  <a:t>large-scale patterns are similar</a:t>
                </a:r>
                <a:r>
                  <a:rPr lang="en-US" sz="2000" i="1" dirty="0"/>
                  <a:t>.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AFAEB6-4C7C-40CF-BF6B-12528C46F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058" y="4641130"/>
                <a:ext cx="4839128" cy="1323439"/>
              </a:xfrm>
              <a:prstGeom prst="rect">
                <a:avLst/>
              </a:prstGeom>
              <a:blipFill>
                <a:blip r:embed="rId7"/>
                <a:stretch>
                  <a:fillRect t="-2765" b="-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935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D7ABEF1-F256-4E01-993A-62D0A8EFB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2459" y="2527214"/>
            <a:ext cx="3038302" cy="3931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1454CE-CBB5-417E-B2C6-D68E85216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48" y="2484583"/>
            <a:ext cx="3038302" cy="3931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good is the ULR E3SM?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B3F6DB-52D7-4768-B61E-7D563CCD236B}"/>
                  </a:ext>
                </a:extLst>
              </p:cNvPr>
              <p:cNvSpPr txBox="1"/>
              <p:nvPr/>
            </p:nvSpPr>
            <p:spPr>
              <a:xfrm>
                <a:off x="215757" y="1006867"/>
                <a:ext cx="11558427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ULR configuration of the E3SM has not been </a:t>
                </a:r>
                <a:r>
                  <a:rPr lang="en-US" b="1" dirty="0"/>
                  <a:t>scientifically validated</a:t>
                </a:r>
                <a:r>
                  <a:rPr lang="en-US" dirty="0"/>
                  <a:t>; it was designed primarily for </a:t>
                </a:r>
                <a:r>
                  <a:rPr lang="en-US" b="1" dirty="0"/>
                  <a:t>rapid turn-around testing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Years 526-675 of the ULR simulation were compared to </a:t>
                </a:r>
                <a:r>
                  <a:rPr lang="en-US" b="1" dirty="0"/>
                  <a:t>observational data </a:t>
                </a:r>
                <a:r>
                  <a:rPr lang="en-US" dirty="0"/>
                  <a:t>from CERES-EBAF Ed4.1 [Loeb </a:t>
                </a:r>
                <a:r>
                  <a:rPr lang="en-US" i="1" dirty="0"/>
                  <a:t>et al. </a:t>
                </a:r>
                <a:r>
                  <a:rPr lang="en-US" dirty="0"/>
                  <a:t>2018] and ERA-Interim reanalysis [Dee </a:t>
                </a:r>
                <a:r>
                  <a:rPr lang="en-US" i="1" dirty="0"/>
                  <a:t>et al.</a:t>
                </a:r>
                <a:r>
                  <a:rPr lang="en-US" dirty="0"/>
                  <a:t> 2011], and </a:t>
                </a:r>
                <a:r>
                  <a:rPr lang="en-US" b="1" dirty="0"/>
                  <a:t>1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b="1" dirty="0"/>
                  <a:t> resolution E3SM </a:t>
                </a:r>
                <a:r>
                  <a:rPr lang="en-US" dirty="0"/>
                  <a:t>simulation data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B3F6DB-52D7-4768-B61E-7D563CCD2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57" y="1006867"/>
                <a:ext cx="11558427" cy="1261884"/>
              </a:xfrm>
              <a:prstGeom prst="rect">
                <a:avLst/>
              </a:prstGeom>
              <a:blipFill>
                <a:blip r:embed="rId4"/>
                <a:stretch>
                  <a:fillRect l="-316" t="-2899" b="-6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CF93C2-0A42-4F70-A9A9-E5C9728FC5C4}"/>
                  </a:ext>
                </a:extLst>
              </p:cNvPr>
              <p:cNvSpPr txBox="1"/>
              <p:nvPr/>
            </p:nvSpPr>
            <p:spPr>
              <a:xfrm>
                <a:off x="6676735" y="2828835"/>
                <a:ext cx="502945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Left figures</a:t>
                </a:r>
                <a:r>
                  <a:rPr lang="en-US" dirty="0"/>
                  <a:t>: Total precipitation (mm/day) for (a) years 526-675 of branched ULR spin-up simulation and (b) years 1-500 of the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piControl</a:t>
                </a:r>
                <a:r>
                  <a:rPr lang="en-US" dirty="0"/>
                  <a:t>, compared with ERA-Interim data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CF93C2-0A42-4F70-A9A9-E5C9728FC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735" y="2828835"/>
                <a:ext cx="5029451" cy="1200329"/>
              </a:xfrm>
              <a:prstGeom prst="rect">
                <a:avLst/>
              </a:prstGeom>
              <a:blipFill>
                <a:blip r:embed="rId5"/>
                <a:stretch>
                  <a:fillRect t="-3046" r="-1091" b="-6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4C0A814-5F0B-419C-8D96-090A05ABF61F}"/>
              </a:ext>
            </a:extLst>
          </p:cNvPr>
          <p:cNvSpPr txBox="1"/>
          <p:nvPr/>
        </p:nvSpPr>
        <p:spPr>
          <a:xfrm>
            <a:off x="164799" y="3112532"/>
            <a:ext cx="1530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4B7F20-5B13-4D31-BD50-6DF72E917B56}"/>
              </a:ext>
            </a:extLst>
          </p:cNvPr>
          <p:cNvSpPr txBox="1"/>
          <p:nvPr/>
        </p:nvSpPr>
        <p:spPr>
          <a:xfrm>
            <a:off x="-199510" y="3988094"/>
            <a:ext cx="109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ERA-Interim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B14F0D-354E-4B56-B4CF-31BEEE32E773}"/>
              </a:ext>
            </a:extLst>
          </p:cNvPr>
          <p:cNvSpPr txBox="1"/>
          <p:nvPr/>
        </p:nvSpPr>
        <p:spPr>
          <a:xfrm>
            <a:off x="255558" y="5512579"/>
            <a:ext cx="1530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Diff.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AFAEB6-4C7C-40CF-BF6B-12528C46FC43}"/>
                  </a:ext>
                </a:extLst>
              </p:cNvPr>
              <p:cNvSpPr txBox="1"/>
              <p:nvPr/>
            </p:nvSpPr>
            <p:spPr>
              <a:xfrm>
                <a:off x="6867058" y="4641130"/>
                <a:ext cx="483912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/>
                  <a:t>Although ULR simulation does not capture small-scale/regional features seen in 1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i="1" dirty="0"/>
                  <a:t> resolution simulation, </a:t>
                </a:r>
                <a:r>
                  <a:rPr lang="en-US" sz="2000" b="1" i="1" dirty="0"/>
                  <a:t>large-scale patterns are similar</a:t>
                </a:r>
                <a:r>
                  <a:rPr lang="en-US" sz="2000" i="1" dirty="0"/>
                  <a:t>.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EAFAEB6-4C7C-40CF-BF6B-12528C46F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058" y="4641130"/>
                <a:ext cx="4839128" cy="1323439"/>
              </a:xfrm>
              <a:prstGeom prst="rect">
                <a:avLst/>
              </a:prstGeom>
              <a:blipFill>
                <a:blip r:embed="rId6"/>
                <a:stretch>
                  <a:fillRect t="-2765" b="-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EBC38A4C-D040-47E9-BA26-519D4118FBAF}"/>
              </a:ext>
            </a:extLst>
          </p:cNvPr>
          <p:cNvSpPr txBox="1"/>
          <p:nvPr/>
        </p:nvSpPr>
        <p:spPr>
          <a:xfrm>
            <a:off x="1326014" y="6326013"/>
            <a:ext cx="171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 ULR E3SM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BCBE1A-B1F2-49EC-BAEE-392601A3B182}"/>
                  </a:ext>
                </a:extLst>
              </p:cNvPr>
              <p:cNvSpPr txBox="1"/>
              <p:nvPr/>
            </p:nvSpPr>
            <p:spPr>
              <a:xfrm>
                <a:off x="4261357" y="6326013"/>
                <a:ext cx="17150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(b) 1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E3SM 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BCBE1A-B1F2-49EC-BAEE-392601A3B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357" y="6326013"/>
                <a:ext cx="1715082" cy="369332"/>
              </a:xfrm>
              <a:prstGeom prst="rect">
                <a:avLst/>
              </a:prstGeom>
              <a:blipFill>
                <a:blip r:embed="rId7"/>
                <a:stretch>
                  <a:fillRect l="-2847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6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5B58CB8-2AC7-4CB4-B95B-250D55E11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150" y="2606909"/>
            <a:ext cx="3038302" cy="3931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6693D4-8B56-4457-941A-1C8C77913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00" y="2606909"/>
            <a:ext cx="3038302" cy="3931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good is the ULR E3SM?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B3F6DB-52D7-4768-B61E-7D563CCD236B}"/>
                  </a:ext>
                </a:extLst>
              </p:cNvPr>
              <p:cNvSpPr txBox="1"/>
              <p:nvPr/>
            </p:nvSpPr>
            <p:spPr>
              <a:xfrm>
                <a:off x="215757" y="1006867"/>
                <a:ext cx="11558427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ULR configuration of the E3SM has not been </a:t>
                </a:r>
                <a:r>
                  <a:rPr lang="en-US" b="1" dirty="0"/>
                  <a:t>scientifically validated</a:t>
                </a:r>
                <a:r>
                  <a:rPr lang="en-US" dirty="0"/>
                  <a:t>; it was designed primarily for </a:t>
                </a:r>
                <a:r>
                  <a:rPr lang="en-US" b="1" dirty="0"/>
                  <a:t>rapid turn-around testing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Years 526-675 of the ULR simulation were compared to </a:t>
                </a:r>
                <a:r>
                  <a:rPr lang="en-US" b="1" dirty="0"/>
                  <a:t>observational data </a:t>
                </a:r>
                <a:r>
                  <a:rPr lang="en-US" dirty="0"/>
                  <a:t>from CERES-EBAF Ed4.1 [Loeb </a:t>
                </a:r>
                <a:r>
                  <a:rPr lang="en-US" i="1" dirty="0"/>
                  <a:t>et al. </a:t>
                </a:r>
                <a:r>
                  <a:rPr lang="en-US" dirty="0"/>
                  <a:t>2018] and ERA-Interim reanalysis [Dee </a:t>
                </a:r>
                <a:r>
                  <a:rPr lang="en-US" i="1" dirty="0"/>
                  <a:t>et al.</a:t>
                </a:r>
                <a:r>
                  <a:rPr lang="en-US" dirty="0"/>
                  <a:t> 2011], and </a:t>
                </a:r>
                <a:r>
                  <a:rPr lang="en-US" b="1" dirty="0"/>
                  <a:t>1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b="1" dirty="0"/>
                  <a:t> resolution E3SM </a:t>
                </a:r>
                <a:r>
                  <a:rPr lang="en-US" dirty="0"/>
                  <a:t>simulation data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B3F6DB-52D7-4768-B61E-7D563CCD2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57" y="1006867"/>
                <a:ext cx="11558427" cy="1261884"/>
              </a:xfrm>
              <a:prstGeom prst="rect">
                <a:avLst/>
              </a:prstGeom>
              <a:blipFill>
                <a:blip r:embed="rId5"/>
                <a:stretch>
                  <a:fillRect l="-316" t="-2899" b="-6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CF93C2-0A42-4F70-A9A9-E5C9728FC5C4}"/>
                  </a:ext>
                </a:extLst>
              </p:cNvPr>
              <p:cNvSpPr txBox="1"/>
              <p:nvPr/>
            </p:nvSpPr>
            <p:spPr>
              <a:xfrm>
                <a:off x="6676735" y="2828835"/>
                <a:ext cx="502945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Left figures</a:t>
                </a:r>
                <a:r>
                  <a:rPr lang="en-US" dirty="0"/>
                  <a:t>: Zonal temperature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C) for (a) years 526-675 of branched ULR spin-up simulation and (b) years 1-500 of the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piControl</a:t>
                </a:r>
                <a:r>
                  <a:rPr lang="en-US" dirty="0"/>
                  <a:t>, compared with ERA-Interim data, to demonstrate vertical variation in atmosphere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CF93C2-0A42-4F70-A9A9-E5C9728FC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735" y="2828835"/>
                <a:ext cx="5029451" cy="1477328"/>
              </a:xfrm>
              <a:prstGeom prst="rect">
                <a:avLst/>
              </a:prstGeom>
              <a:blipFill>
                <a:blip r:embed="rId6"/>
                <a:stretch>
                  <a:fillRect l="-727" t="-2479" r="-2061" b="-5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4C0A814-5F0B-419C-8D96-090A05ABF61F}"/>
              </a:ext>
            </a:extLst>
          </p:cNvPr>
          <p:cNvSpPr txBox="1"/>
          <p:nvPr/>
        </p:nvSpPr>
        <p:spPr>
          <a:xfrm>
            <a:off x="164799" y="3112532"/>
            <a:ext cx="1530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4B7F20-5B13-4D31-BD50-6DF72E917B56}"/>
              </a:ext>
            </a:extLst>
          </p:cNvPr>
          <p:cNvSpPr txBox="1"/>
          <p:nvPr/>
        </p:nvSpPr>
        <p:spPr>
          <a:xfrm>
            <a:off x="-199510" y="3988094"/>
            <a:ext cx="109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ERA-Interim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B14F0D-354E-4B56-B4CF-31BEEE32E773}"/>
              </a:ext>
            </a:extLst>
          </p:cNvPr>
          <p:cNvSpPr txBox="1"/>
          <p:nvPr/>
        </p:nvSpPr>
        <p:spPr>
          <a:xfrm>
            <a:off x="255558" y="5512579"/>
            <a:ext cx="1530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Diff.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308B80E-4C11-4295-BE4F-18685E1D7F4C}"/>
                  </a:ext>
                </a:extLst>
              </p:cNvPr>
              <p:cNvSpPr txBox="1"/>
              <p:nvPr/>
            </p:nvSpPr>
            <p:spPr>
              <a:xfrm>
                <a:off x="7181635" y="4801858"/>
                <a:ext cx="429851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i="1" dirty="0"/>
                  <a:t>Temperature field shows most divergence from observations (</a:t>
                </a:r>
                <a:r>
                  <a:rPr lang="en-US" sz="2000" b="1" i="1" dirty="0"/>
                  <a:t>warm bias of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b="1" i="1" dirty="0"/>
                  <a:t>8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000" b="1" i="1" dirty="0"/>
                  <a:t>C</a:t>
                </a:r>
                <a:r>
                  <a:rPr lang="en-US" sz="2000" i="1" dirty="0"/>
                  <a:t>)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308B80E-4C11-4295-BE4F-18685E1D7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635" y="4801858"/>
                <a:ext cx="4298519" cy="1015663"/>
              </a:xfrm>
              <a:prstGeom prst="rect">
                <a:avLst/>
              </a:prstGeom>
              <a:blipFill>
                <a:blip r:embed="rId7"/>
                <a:stretch>
                  <a:fillRect t="-4217"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B8B4551-C64B-493A-A091-420DA56A31C8}"/>
              </a:ext>
            </a:extLst>
          </p:cNvPr>
          <p:cNvSpPr txBox="1"/>
          <p:nvPr/>
        </p:nvSpPr>
        <p:spPr>
          <a:xfrm>
            <a:off x="1326014" y="6326013"/>
            <a:ext cx="171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 ULR E3SM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535A89-2933-4621-9B81-8A4D9F617551}"/>
                  </a:ext>
                </a:extLst>
              </p:cNvPr>
              <p:cNvSpPr txBox="1"/>
              <p:nvPr/>
            </p:nvSpPr>
            <p:spPr>
              <a:xfrm>
                <a:off x="4261357" y="6326013"/>
                <a:ext cx="17150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(b) 1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E3SM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8535A89-2933-4621-9B81-8A4D9F617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357" y="6326013"/>
                <a:ext cx="1715082" cy="369332"/>
              </a:xfrm>
              <a:prstGeom prst="rect">
                <a:avLst/>
              </a:prstGeom>
              <a:blipFill>
                <a:blip r:embed="rId8"/>
                <a:stretch>
                  <a:fillRect l="-2847"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500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972413"/>
            <a:ext cx="1148963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Bonus: sensitivity analysis for stratospheric                                            aerosol injection (SAI)</a:t>
            </a: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8DE825-6137-4E9B-9465-94B2CD125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17EAA4-D10E-452C-8955-5404418C3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286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F894541-6938-49B3-BE6F-E1D9FBB82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35" y="1022451"/>
            <a:ext cx="5464665" cy="39684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45BFA9-01BA-4059-ACE4-D1812985B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360" y="1057948"/>
            <a:ext cx="5465222" cy="39689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trajectories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4DDF23-3BA1-4AC9-B24F-23677DD0C19A}"/>
              </a:ext>
            </a:extLst>
          </p:cNvPr>
          <p:cNvSpPr txBox="1"/>
          <p:nvPr/>
        </p:nvSpPr>
        <p:spPr>
          <a:xfrm>
            <a:off x="7680854" y="5044445"/>
            <a:ext cx="35349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Figures above: </a:t>
            </a:r>
            <a:r>
              <a:rPr lang="en-US" dirty="0"/>
              <a:t>“Spaghetti plot” of two QOIs for our 139 successful ULR runs.  Red markers indicate baseline run (no parameter perturbation)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6F419D-02EF-4650-A217-2A76F0987B80}"/>
              </a:ext>
            </a:extLst>
          </p:cNvPr>
          <p:cNvSpPr txBox="1"/>
          <p:nvPr/>
        </p:nvSpPr>
        <p:spPr>
          <a:xfrm>
            <a:off x="319170" y="5086681"/>
            <a:ext cx="83008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perturbed runs have reached </a:t>
            </a:r>
            <a:r>
              <a:rPr lang="en-US" b="1" dirty="0"/>
              <a:t>equilibrium</a:t>
            </a:r>
            <a:r>
              <a:rPr lang="en-US" dirty="0"/>
              <a:t> by </a:t>
            </a:r>
            <a:r>
              <a:rPr lang="en-US" b="1" dirty="0"/>
              <a:t>year 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Runs exhibit a great deal of </a:t>
            </a:r>
            <a:r>
              <a:rPr lang="en-US" b="1" dirty="0"/>
              <a:t>variability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Several runs result in complete loss of Arctic sea ice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Several runs exhibit apparent exponential growth in sea ice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07ABC4-FA85-4E48-92C2-422365569AA6}"/>
              </a:ext>
            </a:extLst>
          </p:cNvPr>
          <p:cNvSpPr txBox="1"/>
          <p:nvPr/>
        </p:nvSpPr>
        <p:spPr>
          <a:xfrm>
            <a:off x="2478948" y="941226"/>
            <a:ext cx="227341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Arctic Sea Ice Volume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0D345-2DE7-4EC2-80E0-6614404B37B7}"/>
              </a:ext>
            </a:extLst>
          </p:cNvPr>
          <p:cNvSpPr txBox="1"/>
          <p:nvPr/>
        </p:nvSpPr>
        <p:spPr>
          <a:xfrm>
            <a:off x="6967057" y="991837"/>
            <a:ext cx="39008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Sea Surface Temperature over Arctic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EC25CC-387D-4B88-8099-8E380C6C15EA}"/>
              </a:ext>
            </a:extLst>
          </p:cNvPr>
          <p:cNvSpPr txBox="1"/>
          <p:nvPr/>
        </p:nvSpPr>
        <p:spPr>
          <a:xfrm>
            <a:off x="9295075" y="537508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246782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0859BA-7F2F-46C1-AA9C-C8CE1EAA5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811" y="988291"/>
            <a:ext cx="4366351" cy="4881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EFE44C-10B1-40FA-B5FF-5AA701FABE0E}"/>
              </a:ext>
            </a:extLst>
          </p:cNvPr>
          <p:cNvSpPr txBox="1"/>
          <p:nvPr/>
        </p:nvSpPr>
        <p:spPr>
          <a:xfrm>
            <a:off x="2901811" y="6240863"/>
            <a:ext cx="5879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0" dirty="0">
                <a:effectLst/>
                <a:latin typeface="Gill Sans MT" panose="020B0502020104020203" pitchFamily="34" charset="0"/>
              </a:rPr>
              <a:t> DOI: </a:t>
            </a:r>
            <a:r>
              <a:rPr lang="en-US" i="0" u="none" strike="noStrike" dirty="0">
                <a:solidFill>
                  <a:srgbClr val="005274"/>
                </a:solidFill>
                <a:effectLst/>
                <a:latin typeface="Gill Sans MT" panose="020B0502020104020203" pitchFamily="34" charset="0"/>
                <a:hlinkClick r:id="rId4"/>
              </a:rPr>
              <a:t>https://doi.org/10.1029/2021MS002831</a:t>
            </a:r>
            <a:endParaRPr lang="en-US" i="0" dirty="0">
              <a:solidFill>
                <a:srgbClr val="767676"/>
              </a:solidFill>
              <a:effectLst/>
              <a:latin typeface="Gill Sans MT" panose="020B0502020104020203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89AC11A-BCEB-4828-B68F-7F6151C87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240503"/>
            <a:ext cx="10058400" cy="570225"/>
          </a:xfrm>
        </p:spPr>
        <p:txBody>
          <a:bodyPr/>
          <a:lstStyle/>
          <a:p>
            <a:r>
              <a:rPr lang="en-US" dirty="0"/>
              <a:t>This talk is mostly on the following 2022 JAMES paper…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50148" y="2052377"/>
            <a:ext cx="3030877" cy="1477328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Goal: </a:t>
            </a:r>
            <a:r>
              <a:rPr lang="en-US" dirty="0" smtClean="0"/>
              <a:t>perform sensitivity analyses towards quantifying uncertainties in </a:t>
            </a:r>
            <a:r>
              <a:rPr lang="en-US" b="1" dirty="0" smtClean="0"/>
              <a:t>Arctic-focused quantities of interest (</a:t>
            </a:r>
            <a:r>
              <a:rPr lang="en-US" b="1" dirty="0" err="1" smtClean="0"/>
              <a:t>QoIs</a:t>
            </a:r>
            <a:r>
              <a:rPr lang="en-US" b="1" dirty="0" smtClean="0"/>
              <a:t>).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0577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1A13EFC-0B0F-4999-A667-4A7AC718D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29" y="-97778"/>
            <a:ext cx="10416539" cy="729655"/>
          </a:xfrm>
        </p:spPr>
        <p:txBody>
          <a:bodyPr/>
          <a:lstStyle/>
          <a:p>
            <a:r>
              <a:rPr lang="en-US" dirty="0"/>
              <a:t>GSA results: sensitivity indices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14D871-FC50-422B-92FE-A16999D05665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C12E25-5EA2-4D3E-B713-DE767BFD2507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E6B9CA-6DC3-46FC-9B14-DC2CFF19ECE9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1F5CB2E-2879-4567-84B2-25F6F2542631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1F5CB2E-2879-4567-84B2-25F6F2542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4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B65E5EA-0091-4E44-B08F-DA28D7543903}"/>
              </a:ext>
            </a:extLst>
          </p:cNvPr>
          <p:cNvSpPr txBox="1"/>
          <p:nvPr/>
        </p:nvSpPr>
        <p:spPr>
          <a:xfrm>
            <a:off x="201433" y="4569673"/>
            <a:ext cx="116632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Figure above shows </a:t>
            </a:r>
            <a:r>
              <a:rPr lang="en-US" b="1" dirty="0"/>
              <a:t>sensitivity indices </a:t>
            </a:r>
            <a:r>
              <a:rPr lang="en-US" dirty="0"/>
              <a:t>for </a:t>
            </a:r>
            <a:r>
              <a:rPr lang="en-US" b="1" dirty="0"/>
              <a:t>Sea Ice Volume QOI </a:t>
            </a:r>
            <a:r>
              <a:rPr lang="en-US" dirty="0"/>
              <a:t>in</a:t>
            </a:r>
            <a:r>
              <a:rPr lang="en-US" b="1" dirty="0"/>
              <a:t> spring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39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28D257D-31EF-402D-8F0C-820A1141A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AE007E8-469F-46E5-B8D5-220E061EA79F}"/>
              </a:ext>
            </a:extLst>
          </p:cNvPr>
          <p:cNvSpPr/>
          <p:nvPr/>
        </p:nvSpPr>
        <p:spPr>
          <a:xfrm>
            <a:off x="1736521" y="1195432"/>
            <a:ext cx="1440844" cy="2540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D8BD13A-8F09-4EED-BB84-226B2E6CA206}"/>
              </a:ext>
            </a:extLst>
          </p:cNvPr>
          <p:cNvSpPr/>
          <p:nvPr/>
        </p:nvSpPr>
        <p:spPr>
          <a:xfrm>
            <a:off x="9432883" y="1181010"/>
            <a:ext cx="1440844" cy="25502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18D295-7BC6-4937-8A93-00E109B9FC0E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36D958-F23B-4A10-87DD-19ED6AE6767A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E2C6B3-F238-49B3-899B-DFA4FED5D3E1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6243FC3-5E61-4338-BB7F-4F97FFBF122A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6243FC3-5E61-4338-BB7F-4F97FFBF1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4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le 1">
            <a:extLst>
              <a:ext uri="{FF2B5EF4-FFF2-40B4-BE49-F238E27FC236}">
                <a16:creationId xmlns:a16="http://schemas.microsoft.com/office/drawing/2014/main" id="{058378FF-D631-4B45-AADB-91997E0B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29" y="-97778"/>
            <a:ext cx="10416539" cy="729655"/>
          </a:xfrm>
        </p:spPr>
        <p:txBody>
          <a:bodyPr/>
          <a:lstStyle/>
          <a:p>
            <a:r>
              <a:rPr lang="en-US" dirty="0"/>
              <a:t>GSA results: sensitivity indices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B53C879-AA8A-41AA-879E-605ABD10A647}"/>
                  </a:ext>
                </a:extLst>
              </p:cNvPr>
              <p:cNvSpPr txBox="1"/>
              <p:nvPr/>
            </p:nvSpPr>
            <p:spPr>
              <a:xfrm>
                <a:off x="201433" y="4569673"/>
                <a:ext cx="11663222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 above shows </a:t>
                </a:r>
                <a:r>
                  <a:rPr lang="en-US" b="1" dirty="0"/>
                  <a:t>sensitivity indices </a:t>
                </a:r>
                <a:r>
                  <a:rPr lang="en-US" dirty="0"/>
                  <a:t>for </a:t>
                </a:r>
                <a:r>
                  <a:rPr lang="en-US" b="1" dirty="0"/>
                  <a:t>Sea Ice Volume QOI </a:t>
                </a:r>
                <a:r>
                  <a:rPr lang="en-US" dirty="0"/>
                  <a:t>in</a:t>
                </a:r>
                <a:r>
                  <a:rPr lang="en-US" b="1" dirty="0"/>
                  <a:t> spring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Atmospheric </a:t>
                </a:r>
                <a:r>
                  <a:rPr lang="en-US" b="1" dirty="0"/>
                  <a:t>parameters related to cloud parameterizations</a:t>
                </a:r>
                <a:r>
                  <a:rPr lang="en-US" dirty="0"/>
                  <a:t> (CLUBB)                                                                 are </a:t>
                </a:r>
                <a:r>
                  <a:rPr lang="en-US" b="1" dirty="0"/>
                  <a:t>most important </a:t>
                </a:r>
                <a:r>
                  <a:rPr lang="en-US" dirty="0"/>
                  <a:t>for all QOIs;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(clubb_c8) </a:t>
                </a:r>
                <a:r>
                  <a:rPr lang="en-US" dirty="0">
                    <a:solidFill>
                      <a:schemeClr val="tx1"/>
                    </a:solidFill>
                  </a:rPr>
                  <a:t>has largest total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B53C879-AA8A-41AA-879E-605ABD10A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33" y="4569673"/>
                <a:ext cx="11663222" cy="2062103"/>
              </a:xfrm>
              <a:prstGeom prst="rect">
                <a:avLst/>
              </a:prstGeom>
              <a:blipFill>
                <a:blip r:embed="rId5"/>
                <a:stretch>
                  <a:fillRect l="-314" t="-2071" r="-4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224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3855326-8CBE-493A-8179-52CFAFE21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/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(clubb_c1)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600" i="1" baseline="-25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(clubb_c8) combined effects are stronger than total effects for 5 insensitive parameters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blipFill>
                <a:blip r:embed="rId4"/>
                <a:stretch>
                  <a:fillRect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87AC6FE-9F4A-413E-B03D-E67137D23247}"/>
              </a:ext>
            </a:extLst>
          </p:cNvPr>
          <p:cNvSpPr/>
          <p:nvPr/>
        </p:nvSpPr>
        <p:spPr>
          <a:xfrm>
            <a:off x="6453569" y="1681993"/>
            <a:ext cx="375070" cy="20235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848BCB-F860-4E4F-A2DB-A4B297DF44EF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3B668B-1229-42FB-9190-E0946F4B1447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770845-39DA-4C36-865C-55FF69AB1AD5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31B4112-623F-4A60-A657-35A513F8CA76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31B4112-623F-4A60-A657-35A513F8C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5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le 1">
            <a:extLst>
              <a:ext uri="{FF2B5EF4-FFF2-40B4-BE49-F238E27FC236}">
                <a16:creationId xmlns:a16="http://schemas.microsoft.com/office/drawing/2014/main" id="{7273AC28-711C-485E-AE95-A80402E290BA}"/>
              </a:ext>
            </a:extLst>
          </p:cNvPr>
          <p:cNvSpPr txBox="1">
            <a:spLocks/>
          </p:cNvSpPr>
          <p:nvPr/>
        </p:nvSpPr>
        <p:spPr>
          <a:xfrm>
            <a:off x="648729" y="-97778"/>
            <a:ext cx="10416539" cy="729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GSA results: sensitivity indices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1D41AB-9382-4261-B16F-7B34F605B155}"/>
                  </a:ext>
                </a:extLst>
              </p:cNvPr>
              <p:cNvSpPr txBox="1"/>
              <p:nvPr/>
            </p:nvSpPr>
            <p:spPr>
              <a:xfrm>
                <a:off x="201433" y="4569673"/>
                <a:ext cx="11663222" cy="24622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 above shows </a:t>
                </a:r>
                <a:r>
                  <a:rPr lang="en-US" b="1" dirty="0"/>
                  <a:t>sensitivity indices </a:t>
                </a:r>
                <a:r>
                  <a:rPr lang="en-US" dirty="0"/>
                  <a:t>for </a:t>
                </a:r>
                <a:r>
                  <a:rPr lang="en-US" b="1" dirty="0"/>
                  <a:t>Sea Ice Volume QOI </a:t>
                </a:r>
                <a:r>
                  <a:rPr lang="en-US" dirty="0"/>
                  <a:t>in</a:t>
                </a:r>
                <a:r>
                  <a:rPr lang="en-US" b="1" dirty="0"/>
                  <a:t> spring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Atmospheric </a:t>
                </a:r>
                <a:r>
                  <a:rPr lang="en-US" b="1" dirty="0"/>
                  <a:t>parameters related to cloud parameterizations</a:t>
                </a:r>
                <a:r>
                  <a:rPr lang="en-US" dirty="0"/>
                  <a:t> (CLUBB)                                                                 are </a:t>
                </a:r>
                <a:r>
                  <a:rPr lang="en-US" b="1" dirty="0"/>
                  <a:t>most important </a:t>
                </a:r>
                <a:r>
                  <a:rPr lang="en-US" dirty="0"/>
                  <a:t>for all QOIs;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(clubb_c8) </a:t>
                </a:r>
                <a:r>
                  <a:rPr lang="en-US" dirty="0">
                    <a:solidFill>
                      <a:schemeClr val="tx1"/>
                    </a:solidFill>
                  </a:rPr>
                  <a:t>has largest total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Analysis also reveals </a:t>
                </a:r>
                <a:r>
                  <a:rPr lang="en-US" b="1" dirty="0"/>
                  <a:t>significant parameter interactions </a:t>
                </a:r>
                <a:r>
                  <a:rPr lang="en-US" dirty="0"/>
                  <a:t>between atmosphere parameters</a:t>
                </a:r>
                <a:r>
                  <a:rPr lang="en-US" b="1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1D41AB-9382-4261-B16F-7B34F605B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33" y="4569673"/>
                <a:ext cx="11663222" cy="2462213"/>
              </a:xfrm>
              <a:prstGeom prst="rect">
                <a:avLst/>
              </a:prstGeom>
              <a:blipFill>
                <a:blip r:embed="rId6"/>
                <a:stretch>
                  <a:fillRect l="-314" t="-1733" r="-4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145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6456CE5-6C17-4CEA-B144-BCE018B3B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/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(clubb_c1)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600" i="1" baseline="-25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(clubb_c8) combined effects are stronger than total effects for 5 insensitive parameters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blipFill>
                <a:blip r:embed="rId4"/>
                <a:stretch>
                  <a:fillRect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8793F14-1BC2-4D72-B41F-6395EF9A1E22}"/>
              </a:ext>
            </a:extLst>
          </p:cNvPr>
          <p:cNvSpPr/>
          <p:nvPr/>
        </p:nvSpPr>
        <p:spPr>
          <a:xfrm>
            <a:off x="8278096" y="3068667"/>
            <a:ext cx="1143306" cy="63191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E34035-61BD-4007-861E-6867C0695B4A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CA7744-F25B-4A39-9611-7B3D58F1A11B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2BCFC0-BCAA-4832-8E32-97301B226F30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BD51674-4C99-419C-91A9-743F80D61757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BD51674-4C99-419C-91A9-743F80D61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5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le 1">
            <a:extLst>
              <a:ext uri="{FF2B5EF4-FFF2-40B4-BE49-F238E27FC236}">
                <a16:creationId xmlns:a16="http://schemas.microsoft.com/office/drawing/2014/main" id="{439BB87C-AD14-4EDF-BA75-F6626CF49191}"/>
              </a:ext>
            </a:extLst>
          </p:cNvPr>
          <p:cNvSpPr txBox="1">
            <a:spLocks/>
          </p:cNvSpPr>
          <p:nvPr/>
        </p:nvSpPr>
        <p:spPr>
          <a:xfrm>
            <a:off x="648729" y="-97778"/>
            <a:ext cx="10416539" cy="729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GSA results: sensitivity indices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B066AF-E925-42EB-B11F-208583796F2A}"/>
                  </a:ext>
                </a:extLst>
              </p:cNvPr>
              <p:cNvSpPr txBox="1"/>
              <p:nvPr/>
            </p:nvSpPr>
            <p:spPr>
              <a:xfrm>
                <a:off x="201433" y="4569673"/>
                <a:ext cx="11663222" cy="2862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 above shows </a:t>
                </a:r>
                <a:r>
                  <a:rPr lang="en-US" b="1" dirty="0"/>
                  <a:t>sensitivity indices </a:t>
                </a:r>
                <a:r>
                  <a:rPr lang="en-US" dirty="0"/>
                  <a:t>for </a:t>
                </a:r>
                <a:r>
                  <a:rPr lang="en-US" b="1" dirty="0"/>
                  <a:t>Sea Ice Volume QOI </a:t>
                </a:r>
                <a:r>
                  <a:rPr lang="en-US" dirty="0"/>
                  <a:t>in</a:t>
                </a:r>
                <a:r>
                  <a:rPr lang="en-US" b="1" dirty="0"/>
                  <a:t> spring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Atmospheric </a:t>
                </a:r>
                <a:r>
                  <a:rPr lang="en-US" b="1" dirty="0"/>
                  <a:t>parameters related to cloud parameterizations</a:t>
                </a:r>
                <a:r>
                  <a:rPr lang="en-US" dirty="0"/>
                  <a:t> (CLUBB)                                                                 are </a:t>
                </a:r>
                <a:r>
                  <a:rPr lang="en-US" b="1" dirty="0"/>
                  <a:t>most important </a:t>
                </a:r>
                <a:r>
                  <a:rPr lang="en-US" dirty="0"/>
                  <a:t>for all QOIs;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(clubb_c8) </a:t>
                </a:r>
                <a:r>
                  <a:rPr lang="en-US" dirty="0">
                    <a:solidFill>
                      <a:schemeClr val="tx1"/>
                    </a:solidFill>
                  </a:rPr>
                  <a:t>has largest total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Analysis also reveals </a:t>
                </a:r>
                <a:r>
                  <a:rPr lang="en-US" b="1" dirty="0"/>
                  <a:t>significant parameter interactions </a:t>
                </a:r>
                <a:r>
                  <a:rPr lang="en-US" dirty="0"/>
                  <a:t>between atmosphere parameters</a:t>
                </a:r>
                <a:r>
                  <a:rPr lang="en-US" b="1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Non-zero total effect indices associated with </a:t>
                </a:r>
                <a:r>
                  <a:rPr lang="en-US" b="1" dirty="0"/>
                  <a:t>sea ice parameters </a:t>
                </a:r>
                <a:r>
                  <a:rPr lang="en-US" dirty="0"/>
                  <a:t>are seen for several QOIs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B066AF-E925-42EB-B11F-208583796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33" y="4569673"/>
                <a:ext cx="11663222" cy="2862322"/>
              </a:xfrm>
              <a:prstGeom prst="rect">
                <a:avLst/>
              </a:prstGeom>
              <a:blipFill>
                <a:blip r:embed="rId6"/>
                <a:stretch>
                  <a:fillRect l="-314" t="-1493" r="-4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990A3F9-6C08-4E08-8788-8BA50B189F3A}"/>
              </a:ext>
            </a:extLst>
          </p:cNvPr>
          <p:cNvSpPr/>
          <p:nvPr/>
        </p:nvSpPr>
        <p:spPr>
          <a:xfrm>
            <a:off x="558892" y="3068666"/>
            <a:ext cx="1143306" cy="63191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62C05D6-5806-4443-98BD-37D7CB44B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CF8750-1F75-45C3-B9C7-B364FD6120A0}"/>
                  </a:ext>
                </a:extLst>
              </p:cNvPr>
              <p:cNvSpPr txBox="1"/>
              <p:nvPr/>
            </p:nvSpPr>
            <p:spPr>
              <a:xfrm>
                <a:off x="201433" y="4569673"/>
                <a:ext cx="11663222" cy="31393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 above shows </a:t>
                </a:r>
                <a:r>
                  <a:rPr lang="en-US" b="1" dirty="0"/>
                  <a:t>sensitivity indices </a:t>
                </a:r>
                <a:r>
                  <a:rPr lang="en-US" dirty="0"/>
                  <a:t>for </a:t>
                </a:r>
                <a:r>
                  <a:rPr lang="en-US" b="1" dirty="0"/>
                  <a:t>Sea Ice Volume QOI </a:t>
                </a:r>
                <a:r>
                  <a:rPr lang="en-US" dirty="0"/>
                  <a:t>in</a:t>
                </a:r>
                <a:r>
                  <a:rPr lang="en-US" b="1" dirty="0"/>
                  <a:t> spring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Atmospheric </a:t>
                </a:r>
                <a:r>
                  <a:rPr lang="en-US" b="1" dirty="0"/>
                  <a:t>parameters related to cloud parameterizations</a:t>
                </a:r>
                <a:r>
                  <a:rPr lang="en-US" dirty="0"/>
                  <a:t> (CLUBB)                                                                 are </a:t>
                </a:r>
                <a:r>
                  <a:rPr lang="en-US" b="1" dirty="0"/>
                  <a:t>most important </a:t>
                </a:r>
                <a:r>
                  <a:rPr lang="en-US" dirty="0"/>
                  <a:t>for all QOIs;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(clubb_c8) </a:t>
                </a:r>
                <a:r>
                  <a:rPr lang="en-US" dirty="0">
                    <a:solidFill>
                      <a:schemeClr val="tx1"/>
                    </a:solidFill>
                  </a:rPr>
                  <a:t>has largest total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Analysis also reveals </a:t>
                </a:r>
                <a:r>
                  <a:rPr lang="en-US" b="1" dirty="0"/>
                  <a:t>significant parameter interactions </a:t>
                </a:r>
                <a:r>
                  <a:rPr lang="en-US" dirty="0"/>
                  <a:t>between atmosphere parameters</a:t>
                </a:r>
                <a:r>
                  <a:rPr lang="en-US" b="1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Non-zero total effect indices associated with </a:t>
                </a:r>
                <a:r>
                  <a:rPr lang="en-US" b="1" dirty="0"/>
                  <a:t>sea ice parameters </a:t>
                </a:r>
                <a:r>
                  <a:rPr lang="en-US" dirty="0"/>
                  <a:t>are seen for several QOIs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Effects of </a:t>
                </a:r>
                <a:r>
                  <a:rPr lang="en-US" b="1" dirty="0"/>
                  <a:t>ocean parameters </a:t>
                </a:r>
                <a:r>
                  <a:rPr lang="en-US" dirty="0"/>
                  <a:t>and their interactions with each other/other parameters are </a:t>
                </a:r>
                <a:r>
                  <a:rPr lang="en-US" b="1" dirty="0"/>
                  <a:t>negligible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CF8750-1F75-45C3-B9C7-B364FD612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33" y="4569673"/>
                <a:ext cx="11663222" cy="3139321"/>
              </a:xfrm>
              <a:prstGeom prst="rect">
                <a:avLst/>
              </a:prstGeom>
              <a:blipFill>
                <a:blip r:embed="rId4"/>
                <a:stretch>
                  <a:fillRect l="-314" t="-1359" r="-4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/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(clubb_c1)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600" i="1" baseline="-25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(clubb_c8) combined effects are stronger than total effects for 5 insensitive parameters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blipFill>
                <a:blip r:embed="rId5"/>
                <a:stretch>
                  <a:fillRect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DBC107BA-092F-45E6-AE58-0CD613DA6440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FB3715-A1FD-4B89-8442-DB67C843DBD7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1C03F4-90F4-46A6-98DD-AC9059967A81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CBB8DB-3486-40DC-A5AC-AEC03733E2B0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CBB8DB-3486-40DC-A5AC-AEC03733E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6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>
            <a:extLst>
              <a:ext uri="{FF2B5EF4-FFF2-40B4-BE49-F238E27FC236}">
                <a16:creationId xmlns:a16="http://schemas.microsoft.com/office/drawing/2014/main" id="{D004D518-BA26-4E9B-85E6-99C2F237325F}"/>
              </a:ext>
            </a:extLst>
          </p:cNvPr>
          <p:cNvSpPr txBox="1">
            <a:spLocks/>
          </p:cNvSpPr>
          <p:nvPr/>
        </p:nvSpPr>
        <p:spPr>
          <a:xfrm>
            <a:off x="648729" y="-97778"/>
            <a:ext cx="10416539" cy="729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GSA results: sensitivity indices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357B0BB-C641-483C-80E9-2B7153AF5D65}"/>
              </a:ext>
            </a:extLst>
          </p:cNvPr>
          <p:cNvSpPr/>
          <p:nvPr/>
        </p:nvSpPr>
        <p:spPr>
          <a:xfrm>
            <a:off x="10990473" y="3143467"/>
            <a:ext cx="669375" cy="562076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3C3C83C-E13A-45E4-9182-3181E9DCF87A}"/>
              </a:ext>
            </a:extLst>
          </p:cNvPr>
          <p:cNvSpPr/>
          <p:nvPr/>
        </p:nvSpPr>
        <p:spPr>
          <a:xfrm>
            <a:off x="3272866" y="3119614"/>
            <a:ext cx="669375" cy="562076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7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62C05D6-5806-4443-98BD-37D7CB44B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CF8750-1F75-45C3-B9C7-B364FD6120A0}"/>
                  </a:ext>
                </a:extLst>
              </p:cNvPr>
              <p:cNvSpPr txBox="1"/>
              <p:nvPr/>
            </p:nvSpPr>
            <p:spPr>
              <a:xfrm>
                <a:off x="201433" y="4569673"/>
                <a:ext cx="11663222" cy="31393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 above shows </a:t>
                </a:r>
                <a:r>
                  <a:rPr lang="en-US" b="1" dirty="0"/>
                  <a:t>sensitivity indices </a:t>
                </a:r>
                <a:r>
                  <a:rPr lang="en-US" dirty="0"/>
                  <a:t>for </a:t>
                </a:r>
                <a:r>
                  <a:rPr lang="en-US" b="1" dirty="0"/>
                  <a:t>Sea Ice Volume QOI </a:t>
                </a:r>
                <a:r>
                  <a:rPr lang="en-US" dirty="0"/>
                  <a:t>in</a:t>
                </a:r>
                <a:r>
                  <a:rPr lang="en-US" b="1" dirty="0"/>
                  <a:t> spring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Atmospheric </a:t>
                </a:r>
                <a:r>
                  <a:rPr lang="en-US" b="1" dirty="0"/>
                  <a:t>parameters related to cloud parameterizations</a:t>
                </a:r>
                <a:r>
                  <a:rPr lang="en-US" dirty="0"/>
                  <a:t> (CLUBB)                                                                 are </a:t>
                </a:r>
                <a:r>
                  <a:rPr lang="en-US" b="1" dirty="0"/>
                  <a:t>most important </a:t>
                </a:r>
                <a:r>
                  <a:rPr lang="en-US" dirty="0"/>
                  <a:t>for all QOIs;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(clubb_c8) </a:t>
                </a:r>
                <a:r>
                  <a:rPr lang="en-US" dirty="0">
                    <a:solidFill>
                      <a:schemeClr val="tx1"/>
                    </a:solidFill>
                  </a:rPr>
                  <a:t>has largest total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Analysis also reveals </a:t>
                </a:r>
                <a:r>
                  <a:rPr lang="en-US" b="1" dirty="0"/>
                  <a:t>significant parameter interactions </a:t>
                </a:r>
                <a:r>
                  <a:rPr lang="en-US" dirty="0"/>
                  <a:t>between atmosphere parameters</a:t>
                </a:r>
                <a:r>
                  <a:rPr lang="en-US" b="1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Non-zero total effect indices associated with </a:t>
                </a:r>
                <a:r>
                  <a:rPr lang="en-US" b="1" dirty="0"/>
                  <a:t>sea ice parameters </a:t>
                </a:r>
                <a:r>
                  <a:rPr lang="en-US" dirty="0"/>
                  <a:t>are seen for several QOIs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Effects of </a:t>
                </a:r>
                <a:r>
                  <a:rPr lang="en-US" b="1" dirty="0"/>
                  <a:t>ocean parameters </a:t>
                </a:r>
                <a:r>
                  <a:rPr lang="en-US" dirty="0"/>
                  <a:t>and their interactions with each other/other parameters are </a:t>
                </a:r>
                <a:r>
                  <a:rPr lang="en-US" b="1" dirty="0"/>
                  <a:t>negligible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CF8750-1F75-45C3-B9C7-B364FD612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33" y="4569673"/>
                <a:ext cx="11663222" cy="3139321"/>
              </a:xfrm>
              <a:prstGeom prst="rect">
                <a:avLst/>
              </a:prstGeom>
              <a:blipFill>
                <a:blip r:embed="rId4"/>
                <a:stretch>
                  <a:fillRect l="-314" t="-1359" r="-4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/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(clubb_c1)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600" i="1" baseline="-25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(clubb_c8) combined effects are stronger than total effects for 5 insensitive parameters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blipFill>
                <a:blip r:embed="rId5"/>
                <a:stretch>
                  <a:fillRect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DBC107BA-092F-45E6-AE58-0CD613DA6440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FB3715-A1FD-4B89-8442-DB67C843DBD7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1C03F4-90F4-46A6-98DD-AC9059967A81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CBB8DB-3486-40DC-A5AC-AEC03733E2B0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CBB8DB-3486-40DC-A5AC-AEC03733E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6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>
            <a:extLst>
              <a:ext uri="{FF2B5EF4-FFF2-40B4-BE49-F238E27FC236}">
                <a16:creationId xmlns:a16="http://schemas.microsoft.com/office/drawing/2014/main" id="{D004D518-BA26-4E9B-85E6-99C2F237325F}"/>
              </a:ext>
            </a:extLst>
          </p:cNvPr>
          <p:cNvSpPr txBox="1">
            <a:spLocks/>
          </p:cNvSpPr>
          <p:nvPr/>
        </p:nvSpPr>
        <p:spPr>
          <a:xfrm>
            <a:off x="648729" y="-97778"/>
            <a:ext cx="10416539" cy="729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GSA results: sensitivity indices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A59178-845F-4381-82BA-8AFE76B23B8B}"/>
              </a:ext>
            </a:extLst>
          </p:cNvPr>
          <p:cNvSpPr txBox="1"/>
          <p:nvPr/>
        </p:nvSpPr>
        <p:spPr>
          <a:xfrm>
            <a:off x="8362122" y="4618803"/>
            <a:ext cx="3628445" cy="83099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Results are </a:t>
            </a:r>
            <a:r>
              <a:rPr lang="en-US" sz="1600" b="1" dirty="0">
                <a:solidFill>
                  <a:srgbClr val="0070C0"/>
                </a:solidFill>
              </a:rPr>
              <a:t>qualitatively</a:t>
            </a:r>
            <a:r>
              <a:rPr lang="en-US" sz="1600" dirty="0"/>
              <a:t> </a:t>
            </a:r>
            <a:r>
              <a:rPr lang="en-US" sz="1600" b="1" dirty="0">
                <a:solidFill>
                  <a:srgbClr val="0070C0"/>
                </a:solidFill>
              </a:rPr>
              <a:t>similar</a:t>
            </a:r>
            <a:r>
              <a:rPr lang="en-US" sz="1600" dirty="0"/>
              <a:t> to MOAT fully-coupled E3SMv0 study in [Urrego-Blanco </a:t>
            </a:r>
            <a:r>
              <a:rPr lang="en-US" sz="1600" i="1" dirty="0"/>
              <a:t>et al. </a:t>
            </a:r>
            <a:r>
              <a:rPr lang="en-US" sz="1600" dirty="0"/>
              <a:t>2019]</a:t>
            </a:r>
          </a:p>
        </p:txBody>
      </p:sp>
    </p:spTree>
    <p:extLst>
      <p:ext uri="{BB962C8B-B14F-4D97-AF65-F5344CB8AC3E}">
        <p14:creationId xmlns:p14="http://schemas.microsoft.com/office/powerpoint/2010/main" val="31339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62C05D6-5806-4443-98BD-37D7CB44B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0" y="928484"/>
            <a:ext cx="11516051" cy="27770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F524CA-5293-4283-99A7-CD5E2F28FAAA}"/>
              </a:ext>
            </a:extLst>
          </p:cNvPr>
          <p:cNvSpPr txBox="1"/>
          <p:nvPr/>
        </p:nvSpPr>
        <p:spPr>
          <a:xfrm>
            <a:off x="648729" y="3845220"/>
            <a:ext cx="97403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ice 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8FE0-1E7F-4B48-9D51-7F69DAC69A5B}"/>
              </a:ext>
            </a:extLst>
          </p:cNvPr>
          <p:cNvSpPr txBox="1"/>
          <p:nvPr/>
        </p:nvSpPr>
        <p:spPr>
          <a:xfrm>
            <a:off x="1769251" y="3829087"/>
            <a:ext cx="131299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Atmosphere</a:t>
            </a:r>
          </a:p>
          <a:p>
            <a:pPr algn="ctr"/>
            <a:r>
              <a:rPr lang="en-US" sz="1600" dirty="0"/>
              <a:t>params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619AF-F18D-40B3-8A70-F69453655335}"/>
              </a:ext>
            </a:extLst>
          </p:cNvPr>
          <p:cNvSpPr txBox="1"/>
          <p:nvPr/>
        </p:nvSpPr>
        <p:spPr>
          <a:xfrm>
            <a:off x="3177365" y="3827176"/>
            <a:ext cx="86037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Ocean </a:t>
            </a:r>
          </a:p>
          <a:p>
            <a:pPr algn="ctr"/>
            <a:r>
              <a:rPr lang="en-US" sz="1600" dirty="0"/>
              <a:t>params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CF8750-1F75-45C3-B9C7-B364FD6120A0}"/>
                  </a:ext>
                </a:extLst>
              </p:cNvPr>
              <p:cNvSpPr txBox="1"/>
              <p:nvPr/>
            </p:nvSpPr>
            <p:spPr>
              <a:xfrm>
                <a:off x="201433" y="4569673"/>
                <a:ext cx="11663222" cy="31393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Figure above shows </a:t>
                </a:r>
                <a:r>
                  <a:rPr lang="en-US" b="1" dirty="0"/>
                  <a:t>sensitivity indices </a:t>
                </a:r>
                <a:r>
                  <a:rPr lang="en-US" dirty="0"/>
                  <a:t>for </a:t>
                </a:r>
                <a:r>
                  <a:rPr lang="en-US" b="1" dirty="0"/>
                  <a:t>Sea Ice Volume QOI </a:t>
                </a:r>
                <a:r>
                  <a:rPr lang="en-US" dirty="0"/>
                  <a:t>in</a:t>
                </a:r>
                <a:r>
                  <a:rPr lang="en-US" b="1" dirty="0"/>
                  <a:t> spring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Atmospheric </a:t>
                </a:r>
                <a:r>
                  <a:rPr lang="en-US" b="1" dirty="0"/>
                  <a:t>parameters related to cloud parameterizations</a:t>
                </a:r>
                <a:r>
                  <a:rPr lang="en-US" dirty="0"/>
                  <a:t> (CLUBB)                                                                 are </a:t>
                </a:r>
                <a:r>
                  <a:rPr lang="en-US" b="1" dirty="0"/>
                  <a:t>most important </a:t>
                </a:r>
                <a:r>
                  <a:rPr lang="en-US" dirty="0"/>
                  <a:t>for all QOIs;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(clubb_c8) </a:t>
                </a:r>
                <a:r>
                  <a:rPr lang="en-US" dirty="0">
                    <a:solidFill>
                      <a:schemeClr val="tx1"/>
                    </a:solidFill>
                  </a:rPr>
                  <a:t>has largest total effects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Analysis also reveals </a:t>
                </a:r>
                <a:r>
                  <a:rPr lang="en-US" b="1" dirty="0"/>
                  <a:t>significant parameter interactions </a:t>
                </a:r>
                <a:r>
                  <a:rPr lang="en-US" dirty="0"/>
                  <a:t>between atmosphere parameters</a:t>
                </a:r>
                <a:r>
                  <a:rPr lang="en-US" b="1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Non-zero total effect indices associated with </a:t>
                </a:r>
                <a:r>
                  <a:rPr lang="en-US" b="1" dirty="0"/>
                  <a:t>sea ice parameters </a:t>
                </a:r>
                <a:r>
                  <a:rPr lang="en-US" dirty="0"/>
                  <a:t>are seen for several QOIs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Effects of </a:t>
                </a:r>
                <a:r>
                  <a:rPr lang="en-US" b="1" dirty="0"/>
                  <a:t>ocean parameters </a:t>
                </a:r>
                <a:r>
                  <a:rPr lang="en-US" dirty="0"/>
                  <a:t>and their interactions with each other/other parameters are </a:t>
                </a:r>
                <a:r>
                  <a:rPr lang="en-US" b="1" dirty="0"/>
                  <a:t>negligible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CF8750-1F75-45C3-B9C7-B364FD612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33" y="4569673"/>
                <a:ext cx="11663222" cy="3139321"/>
              </a:xfrm>
              <a:prstGeom prst="rect">
                <a:avLst/>
              </a:prstGeom>
              <a:blipFill>
                <a:blip r:embed="rId4"/>
                <a:stretch>
                  <a:fillRect l="-314" t="-1359" r="-4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/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(clubb_c1) and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600" i="1" baseline="-250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1600" i="1" dirty="0">
                    <a:solidFill>
                      <a:schemeClr val="accent1">
                        <a:lumMod val="75000"/>
                      </a:schemeClr>
                    </a:solidFill>
                  </a:rPr>
                  <a:t> (clubb_c8) combined effects are stronger than total effects for 5 insensitive parameters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61074-3240-434A-9649-06C9DA7C9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802" y="3845220"/>
                <a:ext cx="6097712" cy="584775"/>
              </a:xfrm>
              <a:prstGeom prst="rect">
                <a:avLst/>
              </a:prstGeom>
              <a:blipFill>
                <a:blip r:embed="rId5"/>
                <a:stretch>
                  <a:fillRect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DBC107BA-092F-45E6-AE58-0CD613DA6440}"/>
              </a:ext>
            </a:extLst>
          </p:cNvPr>
          <p:cNvSpPr txBox="1"/>
          <p:nvPr/>
        </p:nvSpPr>
        <p:spPr>
          <a:xfrm>
            <a:off x="1702198" y="785127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Main Effects</a:t>
            </a:r>
            <a:r>
              <a:rPr lang="en-US" sz="1600" baseline="30000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FB3715-A1FD-4B89-8442-DB67C843DBD7}"/>
              </a:ext>
            </a:extLst>
          </p:cNvPr>
          <p:cNvSpPr txBox="1"/>
          <p:nvPr/>
        </p:nvSpPr>
        <p:spPr>
          <a:xfrm>
            <a:off x="5298278" y="799858"/>
            <a:ext cx="1610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/>
              <a:t>Sobol</a:t>
            </a:r>
            <a:r>
              <a:rPr lang="en-US" sz="1600" dirty="0"/>
              <a:t> Indices</a:t>
            </a:r>
            <a:r>
              <a:rPr lang="en-US" sz="1600" baseline="30000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1C03F4-90F4-46A6-98DD-AC9059967A81}"/>
              </a:ext>
            </a:extLst>
          </p:cNvPr>
          <p:cNvSpPr txBox="1"/>
          <p:nvPr/>
        </p:nvSpPr>
        <p:spPr>
          <a:xfrm>
            <a:off x="9085908" y="794559"/>
            <a:ext cx="14471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Total Effects</a:t>
            </a:r>
            <a:r>
              <a:rPr lang="en-US" sz="1600" baseline="30000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CBB8DB-3486-40DC-A5AC-AEC03733E2B0}"/>
                  </a:ext>
                </a:extLst>
              </p:cNvPr>
              <p:cNvSpPr txBox="1"/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 </a:t>
                </a:r>
                <a:r>
                  <a:rPr lang="en-US" sz="1200" dirty="0"/>
                  <a:t>Measure effect of individual parameters acting alone</a:t>
                </a:r>
              </a:p>
              <a:p>
                <a:r>
                  <a:rPr lang="en-US" sz="1200" baseline="30000" dirty="0"/>
                  <a:t>2</a:t>
                </a:r>
                <a:r>
                  <a:rPr lang="en-US" sz="1200" dirty="0"/>
                  <a:t> Measure variance that remains after learning values of every variable except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b="1" dirty="0"/>
                  <a:t> </a:t>
                </a:r>
                <a:endParaRPr lang="en-US" sz="1200" dirty="0"/>
              </a:p>
              <a:p>
                <a:r>
                  <a:rPr lang="en-US" sz="1200" baseline="30000" dirty="0"/>
                  <a:t>3</a:t>
                </a:r>
                <a:r>
                  <a:rPr lang="en-US" sz="1200" dirty="0"/>
                  <a:t> Measure contribution of interaction between parameter subset 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sz="1200" dirty="0"/>
                  <a:t> on the variance of a QOI </a:t>
                </a:r>
              </a:p>
              <a:p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CBB8DB-3486-40DC-A5AC-AEC03733E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68" y="132839"/>
                <a:ext cx="6525984" cy="830997"/>
              </a:xfrm>
              <a:prstGeom prst="rect">
                <a:avLst/>
              </a:prstGeom>
              <a:blipFill>
                <a:blip r:embed="rId6"/>
                <a:stretch>
                  <a:fillRect t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>
            <a:extLst>
              <a:ext uri="{FF2B5EF4-FFF2-40B4-BE49-F238E27FC236}">
                <a16:creationId xmlns:a16="http://schemas.microsoft.com/office/drawing/2014/main" id="{D004D518-BA26-4E9B-85E6-99C2F237325F}"/>
              </a:ext>
            </a:extLst>
          </p:cNvPr>
          <p:cNvSpPr txBox="1">
            <a:spLocks/>
          </p:cNvSpPr>
          <p:nvPr/>
        </p:nvSpPr>
        <p:spPr>
          <a:xfrm>
            <a:off x="648729" y="-97778"/>
            <a:ext cx="10416539" cy="729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0" i="0" kern="1200" spc="100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GSA results: sensitivity indices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A59178-845F-4381-82BA-8AFE76B23B8B}"/>
                  </a:ext>
                </a:extLst>
              </p:cNvPr>
              <p:cNvSpPr txBox="1"/>
              <p:nvPr/>
            </p:nvSpPr>
            <p:spPr>
              <a:xfrm>
                <a:off x="8362122" y="4501187"/>
                <a:ext cx="3628445" cy="1077218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Although </a:t>
                </a:r>
                <a:r>
                  <a:rPr lang="en-US" sz="1600" b="1" dirty="0">
                    <a:solidFill>
                      <a:srgbClr val="0070C0"/>
                    </a:solidFill>
                  </a:rPr>
                  <a:t>atmospheric parameters </a:t>
                </a:r>
                <a:r>
                  <a:rPr lang="en-US" sz="1600" dirty="0"/>
                  <a:t>are most influential, they influence </a:t>
                </a:r>
                <a:r>
                  <a:rPr lang="en-US" sz="1600" b="1" dirty="0">
                    <a:solidFill>
                      <a:srgbClr val="0070C0"/>
                    </a:solidFill>
                  </a:rPr>
                  <a:t>sea ice </a:t>
                </a:r>
                <a:r>
                  <a:rPr lang="en-US" sz="1600" dirty="0"/>
                  <a:t>and </a:t>
                </a:r>
                <a:r>
                  <a:rPr lang="en-US" sz="1600" b="1" dirty="0">
                    <a:solidFill>
                      <a:srgbClr val="0070C0"/>
                    </a:solidFill>
                  </a:rPr>
                  <a:t>ocean QOIs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/>
                  <a:t> analysis requires </a:t>
                </a:r>
                <a:r>
                  <a:rPr lang="en-US" sz="1600" b="1" i="1" dirty="0">
                    <a:solidFill>
                      <a:srgbClr val="0070C0"/>
                    </a:solidFill>
                  </a:rPr>
                  <a:t>fully-coupled</a:t>
                </a:r>
                <a:r>
                  <a:rPr lang="en-US" sz="1600" b="1" i="1" dirty="0"/>
                  <a:t> </a:t>
                </a:r>
                <a:r>
                  <a:rPr lang="en-US" sz="1600" dirty="0"/>
                  <a:t>E3SM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A59178-845F-4381-82BA-8AFE76B23B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2122" y="4501187"/>
                <a:ext cx="3628445" cy="1077218"/>
              </a:xfrm>
              <a:prstGeom prst="rect">
                <a:avLst/>
              </a:prstGeom>
              <a:blipFill>
                <a:blip r:embed="rId7"/>
                <a:stretch>
                  <a:fillRect t="-1099" b="-3846"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179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72412"/>
            <a:ext cx="10058400" cy="570225"/>
          </a:xfrm>
        </p:spPr>
        <p:txBody>
          <a:bodyPr/>
          <a:lstStyle/>
          <a:p>
            <a:r>
              <a:rPr lang="en-US" dirty="0"/>
              <a:t>GSA results: total effects indices – atmosphere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0A9839-F87A-4FE5-A046-CFB7BDEEA7E8}"/>
                  </a:ext>
                </a:extLst>
              </p:cNvPr>
              <p:cNvSpPr txBox="1"/>
              <p:nvPr/>
            </p:nvSpPr>
            <p:spPr>
              <a:xfrm>
                <a:off x="5564495" y="1566892"/>
                <a:ext cx="6562554" cy="6063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SIE</a:t>
                </a:r>
                <a:r>
                  <a:rPr lang="en-US" baseline="30000" dirty="0"/>
                  <a:t>1</a:t>
                </a:r>
                <a:r>
                  <a:rPr lang="en-US" dirty="0"/>
                  <a:t> QOI shows </a:t>
                </a:r>
                <a:r>
                  <a:rPr lang="en-US" b="1" dirty="0"/>
                  <a:t>strong response </a:t>
                </a:r>
                <a:r>
                  <a:rPr lang="en-US" dirty="0"/>
                  <a:t>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dirty="0"/>
                  <a:t> (clubb_c8) in fall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dirty="0"/>
                  <a:t> (clubb_c8) </a:t>
                </a:r>
                <a:r>
                  <a:rPr lang="en-US" b="1" dirty="0"/>
                  <a:t>brightens clouds</a:t>
                </a:r>
                <a:r>
                  <a:rPr lang="en-US" dirty="0"/>
                  <a:t>, resulting in Earth surface </a:t>
                </a:r>
                <a:r>
                  <a:rPr lang="en-US" b="1" dirty="0"/>
                  <a:t>cooling</a:t>
                </a:r>
                <a:r>
                  <a:rPr lang="en-US" dirty="0"/>
                  <a:t> [Larson, 2020]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Suggests that </a:t>
                </a:r>
                <a:r>
                  <a:rPr lang="en-US" b="1" dirty="0"/>
                  <a:t>cloud brightening </a:t>
                </a:r>
                <a:r>
                  <a:rPr lang="en-US" dirty="0"/>
                  <a:t>has potential to control </a:t>
                </a:r>
                <a:r>
                  <a:rPr lang="en-US" b="1" dirty="0"/>
                  <a:t>degree</a:t>
                </a:r>
                <a:r>
                  <a:rPr lang="en-US" dirty="0"/>
                  <a:t> to which </a:t>
                </a:r>
                <a:r>
                  <a:rPr lang="en-US" b="1" dirty="0"/>
                  <a:t>sea ice is lost </a:t>
                </a:r>
                <a:r>
                  <a:rPr lang="en-US" dirty="0"/>
                  <a:t>towards the end of the melting season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Sensitivities in </a:t>
                </a:r>
                <a:r>
                  <a:rPr lang="en-US" dirty="0" smtClean="0"/>
                  <a:t>SIE</a:t>
                </a:r>
                <a:r>
                  <a:rPr lang="en-US" baseline="30000" dirty="0" smtClean="0"/>
                  <a:t>1</a:t>
                </a:r>
                <a:r>
                  <a:rPr lang="en-US" dirty="0" smtClean="0"/>
                  <a:t> </a:t>
                </a:r>
                <a:r>
                  <a:rPr lang="en-US" dirty="0"/>
                  <a:t>&amp; SIV</a:t>
                </a:r>
                <a:r>
                  <a:rPr lang="en-US" baseline="30000" dirty="0"/>
                  <a:t>2</a:t>
                </a:r>
                <a:r>
                  <a:rPr lang="en-US" dirty="0"/>
                  <a:t> have strong </a:t>
                </a:r>
                <a:r>
                  <a:rPr lang="en-US" b="1" dirty="0"/>
                  <a:t>cyclical trends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 (cldfrc_dp1)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:r>
                  <a:rPr lang="en-US" dirty="0" err="1"/>
                  <a:t>gamma_coeff</a:t>
                </a:r>
                <a:r>
                  <a:rPr lang="en-US" dirty="0"/>
                  <a:t>), SIE</a:t>
                </a:r>
                <a:r>
                  <a:rPr lang="en-US" baseline="30000" dirty="0"/>
                  <a:t>1</a:t>
                </a:r>
                <a:r>
                  <a:rPr lang="en-US" dirty="0"/>
                  <a:t> and SIV</a:t>
                </a:r>
                <a:r>
                  <a:rPr lang="en-US" baseline="30000" dirty="0"/>
                  <a:t>2</a:t>
                </a:r>
                <a:r>
                  <a:rPr lang="en-US" dirty="0"/>
                  <a:t> </a:t>
                </a:r>
                <a:r>
                  <a:rPr lang="en-US" b="1" dirty="0"/>
                  <a:t>trend differently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could reflect difference between </a:t>
                </a:r>
                <a:r>
                  <a:rPr lang="en-US" b="1" dirty="0"/>
                  <a:t>young, seasonal ice</a:t>
                </a:r>
                <a:r>
                  <a:rPr lang="en-US" dirty="0"/>
                  <a:t> and relatively stable </a:t>
                </a:r>
                <a:r>
                  <a:rPr lang="en-US" b="1" dirty="0"/>
                  <a:t>multi-year ice</a:t>
                </a:r>
                <a:endParaRPr lang="en-US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Sensitivity of CLDLOW</a:t>
                </a:r>
                <a:r>
                  <a:rPr lang="en-US" baseline="30000" dirty="0"/>
                  <a:t>3</a:t>
                </a:r>
                <a:r>
                  <a:rPr lang="en-US" dirty="0"/>
                  <a:t> to clubb_c1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) in fall is </a:t>
                </a:r>
                <a:r>
                  <a:rPr lang="en-US" b="1" dirty="0"/>
                  <a:t>not as strong </a:t>
                </a:r>
                <a:r>
                  <a:rPr lang="en-US" dirty="0"/>
                  <a:t>as sensitivity of FLNS</a:t>
                </a:r>
                <a:r>
                  <a:rPr lang="en-US" baseline="30000" dirty="0"/>
                  <a:t>4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Results suggest while clubb_c1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) influences </a:t>
                </a:r>
                <a:r>
                  <a:rPr lang="en-US" b="1" dirty="0"/>
                  <a:t>cloud type</a:t>
                </a:r>
                <a:r>
                  <a:rPr lang="en-US" dirty="0"/>
                  <a:t>, it may not strongly influence the fraction of </a:t>
                </a:r>
                <a:r>
                  <a:rPr lang="en-US" b="1" dirty="0"/>
                  <a:t>general low cloud cover</a:t>
                </a:r>
              </a:p>
              <a:p>
                <a:pPr lvl="1"/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0A9839-F87A-4FE5-A046-CFB7BDEEA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495" y="1566892"/>
                <a:ext cx="6562554" cy="6063198"/>
              </a:xfrm>
              <a:prstGeom prst="rect">
                <a:avLst/>
              </a:prstGeom>
              <a:blipFill>
                <a:blip r:embed="rId2"/>
                <a:stretch>
                  <a:fillRect l="-651" t="-603" r="-1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F4556877-F2D6-48B4-90EC-C645F3419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432" y="861762"/>
            <a:ext cx="5626926" cy="56099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A3EE20-239D-43F8-8401-560556C0752E}"/>
              </a:ext>
            </a:extLst>
          </p:cNvPr>
          <p:cNvSpPr txBox="1"/>
          <p:nvPr/>
        </p:nvSpPr>
        <p:spPr>
          <a:xfrm>
            <a:off x="5564496" y="771514"/>
            <a:ext cx="65625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i="1" dirty="0">
                <a:solidFill>
                  <a:srgbClr val="0070C0"/>
                </a:solidFill>
              </a:rPr>
              <a:t>Conclusions drawn from atmosphere parameters’ total effects indices can be related to physical processes.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C749DE-91A1-4FB0-921E-0D13EA76CB1C}"/>
                  </a:ext>
                </a:extLst>
              </p:cNvPr>
              <p:cNvSpPr txBox="1"/>
              <p:nvPr/>
            </p:nvSpPr>
            <p:spPr>
              <a:xfrm>
                <a:off x="9835007" y="6276769"/>
                <a:ext cx="323636" cy="4001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C749DE-91A1-4FB0-921E-0D13EA76C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5007" y="6276769"/>
                <a:ext cx="323636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C442B736-DC76-4D8C-9C1D-ED283D60336C}"/>
              </a:ext>
            </a:extLst>
          </p:cNvPr>
          <p:cNvSpPr txBox="1"/>
          <p:nvPr/>
        </p:nvSpPr>
        <p:spPr>
          <a:xfrm>
            <a:off x="0" y="6610363"/>
            <a:ext cx="1158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 Sea Ice Extent.  </a:t>
            </a:r>
            <a:r>
              <a:rPr lang="en-US" sz="1200" baseline="30000" dirty="0"/>
              <a:t>2</a:t>
            </a:r>
            <a:r>
              <a:rPr lang="en-US" sz="1200" dirty="0"/>
              <a:t> Sea Ice Volume. </a:t>
            </a:r>
            <a:r>
              <a:rPr lang="en-US" sz="1200" baseline="30000" dirty="0"/>
              <a:t>3</a:t>
            </a:r>
            <a:r>
              <a:rPr lang="en-US" sz="1200" dirty="0"/>
              <a:t> Low Cloud Overage below 700 </a:t>
            </a:r>
            <a:r>
              <a:rPr lang="en-US" sz="1200" dirty="0" err="1"/>
              <a:t>hPa</a:t>
            </a:r>
            <a:r>
              <a:rPr lang="en-US" sz="1200" dirty="0"/>
              <a:t> over Arctic.  </a:t>
            </a:r>
            <a:r>
              <a:rPr lang="en-US" sz="1200" baseline="30000" dirty="0"/>
              <a:t>4</a:t>
            </a:r>
            <a:r>
              <a:rPr lang="en-US" sz="1200" dirty="0"/>
              <a:t> Net longwave flux at surface over Arctic.</a:t>
            </a:r>
          </a:p>
        </p:txBody>
      </p:sp>
    </p:spTree>
    <p:extLst>
      <p:ext uri="{BB962C8B-B14F-4D97-AF65-F5344CB8AC3E}">
        <p14:creationId xmlns:p14="http://schemas.microsoft.com/office/powerpoint/2010/main" val="21175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GSA results: marginalized main effects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FD4534-80B4-4B45-A5B2-0C6BC4E73FB5}"/>
                  </a:ext>
                </a:extLst>
              </p:cNvPr>
              <p:cNvSpPr txBox="1"/>
              <p:nvPr/>
            </p:nvSpPr>
            <p:spPr>
              <a:xfrm>
                <a:off x="-22123" y="891479"/>
                <a:ext cx="122141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Sensitivity analysis results can be used to calculate </a:t>
                </a:r>
                <a:r>
                  <a:rPr lang="en-US" b="1" dirty="0"/>
                  <a:t>normalized posterior mean of the main effect functions marginalized over one parameter at a time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±2</m:t>
                    </m:r>
                  </m:oMath>
                </a14:m>
                <a:r>
                  <a:rPr lang="en-US" dirty="0"/>
                  <a:t> standard deviations: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FD4534-80B4-4B45-A5B2-0C6BC4E73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123" y="891479"/>
                <a:ext cx="12214123" cy="646331"/>
              </a:xfrm>
              <a:prstGeom prst="rect">
                <a:avLst/>
              </a:prstGeom>
              <a:blipFill>
                <a:blip r:embed="rId3"/>
                <a:stretch>
                  <a:fillRect l="-299"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FAABD1-7315-455B-B883-9E2614AEDC2A}"/>
                  </a:ext>
                </a:extLst>
              </p:cNvPr>
              <p:cNvSpPr txBox="1"/>
              <p:nvPr/>
            </p:nvSpPr>
            <p:spPr>
              <a:xfrm>
                <a:off x="2303599" y="1532285"/>
                <a:ext cx="6892497" cy="492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𝕍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[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]]±2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𝕍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𝕍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]]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FAABD1-7315-455B-B883-9E2614AED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599" y="1532285"/>
                <a:ext cx="6892497" cy="492635"/>
              </a:xfrm>
              <a:prstGeom prst="rect">
                <a:avLst/>
              </a:prstGeom>
              <a:blipFill>
                <a:blip r:embed="rId4"/>
                <a:stretch>
                  <a:fillRect b="-1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CB42A01-1D48-4D8D-BC0B-8EF965AD97CA}"/>
              </a:ext>
            </a:extLst>
          </p:cNvPr>
          <p:cNvSpPr txBox="1"/>
          <p:nvPr/>
        </p:nvSpPr>
        <p:spPr>
          <a:xfrm>
            <a:off x="8910863" y="1325634"/>
            <a:ext cx="3007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 : expectation over posterior distribution of GP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1B6F40-B475-4A9B-B0E3-DC3DF4F6A6BF}"/>
              </a:ext>
            </a:extLst>
          </p:cNvPr>
          <p:cNvSpPr/>
          <p:nvPr/>
        </p:nvSpPr>
        <p:spPr>
          <a:xfrm>
            <a:off x="6431622" y="5151054"/>
            <a:ext cx="750014" cy="3493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2D9FA5-37A2-45E7-ACA7-D2496F882A69}"/>
              </a:ext>
            </a:extLst>
          </p:cNvPr>
          <p:cNvSpPr txBox="1"/>
          <p:nvPr/>
        </p:nvSpPr>
        <p:spPr>
          <a:xfrm>
            <a:off x="770982" y="6228144"/>
            <a:ext cx="4508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Figure: </a:t>
            </a:r>
            <a:r>
              <a:rPr lang="en-US" sz="1400" dirty="0"/>
              <a:t>marginalized main effects for surface temperature (TS) QOI.  95% CIs shown in gray.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58D571-B754-4748-AEFB-4CFFA66B0796}"/>
              </a:ext>
            </a:extLst>
          </p:cNvPr>
          <p:cNvSpPr txBox="1"/>
          <p:nvPr/>
        </p:nvSpPr>
        <p:spPr>
          <a:xfrm>
            <a:off x="6274430" y="2178616"/>
            <a:ext cx="5065932" cy="70788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Results can help </a:t>
            </a:r>
            <a:r>
              <a:rPr lang="en-US" sz="2000" b="1" dirty="0">
                <a:solidFill>
                  <a:srgbClr val="0070C0"/>
                </a:solidFill>
              </a:rPr>
              <a:t>provide confidence </a:t>
            </a:r>
            <a:r>
              <a:rPr lang="en-US" sz="2000" dirty="0"/>
              <a:t>in the ULR E3SM and </a:t>
            </a:r>
            <a:r>
              <a:rPr lang="en-US" sz="2000" b="1" dirty="0">
                <a:solidFill>
                  <a:srgbClr val="0070C0"/>
                </a:solidFill>
              </a:rPr>
              <a:t>guide model spin-ups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14464CA-2D43-433B-8FD9-4F42456BADD4}"/>
                  </a:ext>
                </a:extLst>
              </p:cNvPr>
              <p:cNvSpPr txBox="1"/>
              <p:nvPr/>
            </p:nvSpPr>
            <p:spPr>
              <a:xfrm>
                <a:off x="5872294" y="3165768"/>
                <a:ext cx="6319706" cy="3631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Decreasing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/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dirty="0"/>
                  <a:t> and/or 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will </a:t>
                </a:r>
                <a:r>
                  <a:rPr lang="en-US" b="1" dirty="0"/>
                  <a:t>bring down </a:t>
                </a:r>
                <a:r>
                  <a:rPr lang="en-US" dirty="0"/>
                  <a:t>surface temperature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(clubb_c8) is known to lead to </a:t>
                </a:r>
                <a:r>
                  <a:rPr lang="en-US" b="1" dirty="0"/>
                  <a:t>cloud brightening </a:t>
                </a:r>
                <a:r>
                  <a:rPr lang="en-US" dirty="0"/>
                  <a:t>and </a:t>
                </a:r>
                <a:r>
                  <a:rPr lang="en-US" b="1" dirty="0"/>
                  <a:t>cooling</a:t>
                </a:r>
                <a:r>
                  <a:rPr lang="en-US" dirty="0"/>
                  <a:t> the Earth’s surface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Low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 (clubb_c1) favor </a:t>
                </a:r>
                <a:r>
                  <a:rPr lang="en-US" b="1" dirty="0"/>
                  <a:t>insolation-reducing stratiform clouds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cooling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Curvature</a:t>
                </a:r>
                <a:r>
                  <a:rPr lang="en-US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:r>
                  <a:rPr lang="en-US" dirty="0" err="1"/>
                  <a:t>ksno</a:t>
                </a:r>
                <a:r>
                  <a:rPr lang="en-US" dirty="0"/>
                  <a:t>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(dragio</a:t>
                </a:r>
                <a:r>
                  <a:rPr lang="en-US" baseline="30000" dirty="0"/>
                  <a:t>1</a:t>
                </a:r>
                <a:r>
                  <a:rPr lang="en-US" dirty="0"/>
                  <a:t>) </a:t>
                </a:r>
                <a:r>
                  <a:rPr lang="en-US" b="1" dirty="0"/>
                  <a:t>match trends </a:t>
                </a:r>
                <a:r>
                  <a:rPr lang="en-US" dirty="0"/>
                  <a:t>in [Urrego-Blanco </a:t>
                </a:r>
                <a:r>
                  <a:rPr lang="en-US" i="1" dirty="0"/>
                  <a:t>et al. </a:t>
                </a:r>
                <a:r>
                  <a:rPr lang="en-US" dirty="0"/>
                  <a:t>2016]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Results are </a:t>
                </a:r>
                <a:r>
                  <a:rPr lang="en-US" b="1" dirty="0"/>
                  <a:t>consistent</a:t>
                </a:r>
                <a:r>
                  <a:rPr lang="en-US" dirty="0"/>
                  <a:t> with </a:t>
                </a:r>
                <a:r>
                  <a:rPr lang="en-US" b="1" dirty="0"/>
                  <a:t>manual tuning</a:t>
                </a:r>
                <a:r>
                  <a:rPr lang="en-US" dirty="0"/>
                  <a:t> trends observed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14464CA-2D43-433B-8FD9-4F42456BA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294" y="3165768"/>
                <a:ext cx="6319706" cy="3631763"/>
              </a:xfrm>
              <a:prstGeom prst="rect">
                <a:avLst/>
              </a:prstGeom>
              <a:blipFill>
                <a:blip r:embed="rId5"/>
                <a:stretch>
                  <a:fillRect l="-579" t="-1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E6772F9-8EE1-4A95-904A-6F2BB0972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911" y="2146743"/>
            <a:ext cx="5400296" cy="40309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E708B8-36EE-4139-B0A7-F20579B75A50}"/>
              </a:ext>
            </a:extLst>
          </p:cNvPr>
          <p:cNvSpPr txBox="1"/>
          <p:nvPr/>
        </p:nvSpPr>
        <p:spPr>
          <a:xfrm>
            <a:off x="9840567" y="6489754"/>
            <a:ext cx="259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 Neutral ocean-ice drag</a:t>
            </a:r>
          </a:p>
        </p:txBody>
      </p:sp>
    </p:spTree>
    <p:extLst>
      <p:ext uri="{BB962C8B-B14F-4D97-AF65-F5344CB8AC3E}">
        <p14:creationId xmlns:p14="http://schemas.microsoft.com/office/powerpoint/2010/main" val="56070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972413"/>
            <a:ext cx="1148963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 smtClean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Bonus: sensitivity analysis for stratospheric                                            aerosol injection (SAI)</a:t>
            </a: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8DE825-6137-4E9B-9465-94B2CD125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17EAA4-D10E-452C-8955-5404418C3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104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972413"/>
            <a:ext cx="1148963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Bonus: sensitivity analysis for stratospheric                                            aerosol injection (SAI)</a:t>
            </a: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8DE825-6137-4E9B-9465-94B2CD125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17EAA4-D10E-452C-8955-5404418C3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018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29A011-E070-4FC0-8E03-082D95ED7A3B}"/>
                  </a:ext>
                </a:extLst>
              </p:cNvPr>
              <p:cNvSpPr txBox="1"/>
              <p:nvPr/>
            </p:nvSpPr>
            <p:spPr>
              <a:xfrm>
                <a:off x="100667" y="931178"/>
                <a:ext cx="11706837" cy="6832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performed a </a:t>
                </a:r>
                <a:r>
                  <a:rPr lang="en-US" b="1" dirty="0"/>
                  <a:t>GSA</a:t>
                </a:r>
                <a:r>
                  <a:rPr lang="en-US" dirty="0"/>
                  <a:t> involving </a:t>
                </a:r>
                <a:r>
                  <a:rPr lang="en-US" b="1" dirty="0"/>
                  <a:t>9 parameters </a:t>
                </a:r>
                <a:r>
                  <a:rPr lang="en-US" dirty="0"/>
                  <a:t>and </a:t>
                </a:r>
                <a:r>
                  <a:rPr lang="en-US" b="1" dirty="0"/>
                  <a:t>6 QOIs </a:t>
                </a:r>
                <a:r>
                  <a:rPr lang="en-US" dirty="0"/>
                  <a:t>spanning </a:t>
                </a:r>
                <a:r>
                  <a:rPr lang="en-US" b="1" dirty="0"/>
                  <a:t>3 climate components </a:t>
                </a:r>
                <a:r>
                  <a:rPr lang="en-US" dirty="0"/>
                  <a:t>(atmosphere, ocean, sea ice) using the </a:t>
                </a:r>
                <a:r>
                  <a:rPr lang="en-US" b="1" dirty="0"/>
                  <a:t>ULR configuration</a:t>
                </a:r>
                <a:r>
                  <a:rPr lang="en-US" dirty="0"/>
                  <a:t> of the </a:t>
                </a:r>
                <a:r>
                  <a:rPr lang="en-US" b="1" dirty="0"/>
                  <a:t>fully-coupled</a:t>
                </a:r>
                <a:r>
                  <a:rPr lang="en-US" dirty="0"/>
                  <a:t> </a:t>
                </a:r>
                <a:r>
                  <a:rPr lang="en-US" b="1" dirty="0"/>
                  <a:t>E3SMv1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b="1" dirty="0"/>
                  <a:t>First</a:t>
                </a:r>
                <a:r>
                  <a:rPr lang="en-US" dirty="0"/>
                  <a:t> GSA using E3SMv1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A study of this scope is currently </a:t>
                </a:r>
                <a:r>
                  <a:rPr lang="en-US" b="1" dirty="0"/>
                  <a:t>intractable</a:t>
                </a:r>
                <a:r>
                  <a:rPr lang="en-US" dirty="0"/>
                  <a:t> using higher-resolution scientifically-validated configurations (e.g.,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E3SM)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</a:t>
                </a:r>
                <a:r>
                  <a:rPr lang="en-US" b="1" dirty="0"/>
                  <a:t>spin-up</a:t>
                </a:r>
                <a:r>
                  <a:rPr lang="en-US" dirty="0"/>
                  <a:t> of the ULR E3SMv1 was performed to achieve an </a:t>
                </a:r>
                <a:r>
                  <a:rPr lang="en-US" b="1" dirty="0"/>
                  <a:t>equilibrium climate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ULR E3SM reproduced </a:t>
                </a:r>
                <a:r>
                  <a:rPr lang="en-US" b="1" dirty="0"/>
                  <a:t>large-scale patterns </a:t>
                </a:r>
                <a:r>
                  <a:rPr lang="en-US" dirty="0"/>
                  <a:t>in TOA radiation, precipitation, zonal mean temperature and zonal mean wind compared to observational data (CERES-EBAF, ERA-Interim) and the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E3SM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Main effect</a:t>
                </a:r>
                <a:r>
                  <a:rPr lang="en-US" dirty="0"/>
                  <a:t>, </a:t>
                </a:r>
                <a:r>
                  <a:rPr lang="en-US" b="1" dirty="0"/>
                  <a:t>total effect </a:t>
                </a:r>
                <a:r>
                  <a:rPr lang="en-US" dirty="0"/>
                  <a:t>and </a:t>
                </a:r>
                <a:r>
                  <a:rPr lang="en-US" b="1" dirty="0" err="1"/>
                  <a:t>Sobol</a:t>
                </a:r>
                <a:r>
                  <a:rPr lang="en-US" b="1" dirty="0"/>
                  <a:t> indices </a:t>
                </a:r>
                <a:r>
                  <a:rPr lang="en-US" dirty="0"/>
                  <a:t>were calculated using a fast </a:t>
                </a:r>
                <a:r>
                  <a:rPr lang="en-US" b="1" dirty="0"/>
                  <a:t>Gaussian Process (GP) emulator </a:t>
                </a:r>
                <a:r>
                  <a:rPr lang="en-US" dirty="0"/>
                  <a:t>from 139 75-year runs of ULR E3SMv1 using the </a:t>
                </a:r>
                <a:r>
                  <a:rPr lang="en-US" dirty="0" err="1"/>
                  <a:t>PyApprox</a:t>
                </a:r>
                <a:r>
                  <a:rPr lang="en-US" dirty="0"/>
                  <a:t> software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QOI-QOI and parameter-parameter interactions using sensitivity indices were able to </a:t>
                </a:r>
                <a:r>
                  <a:rPr lang="en-US" b="1" dirty="0"/>
                  <a:t>reconcile </a:t>
                </a:r>
                <a:r>
                  <a:rPr lang="en-US" dirty="0"/>
                  <a:t>relationships with several </a:t>
                </a:r>
                <a:r>
                  <a:rPr lang="en-US" b="1" dirty="0"/>
                  <a:t>well-known Arctic feedbacks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</a:t>
                </a:r>
                <a:r>
                  <a:rPr lang="en-US" b="1" dirty="0"/>
                  <a:t>atmospheric parameters</a:t>
                </a:r>
                <a:r>
                  <a:rPr lang="en-US" dirty="0"/>
                  <a:t> related to cloud physics (CLUBB model in EAM) and their interactions had the largest impact on the Arctic climate state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Parameters were shown to affect </a:t>
                </a:r>
                <a:r>
                  <a:rPr lang="en-US" b="1" dirty="0"/>
                  <a:t>QOIs</a:t>
                </a:r>
                <a:r>
                  <a:rPr lang="en-US" dirty="0"/>
                  <a:t> from </a:t>
                </a:r>
                <a:r>
                  <a:rPr lang="en-US" b="1" dirty="0"/>
                  <a:t>3 different climate components </a:t>
                </a:r>
                <a:endParaRPr lang="en-US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8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Marginalized main effects functions </a:t>
                </a:r>
                <a:r>
                  <a:rPr lang="en-US" dirty="0"/>
                  <a:t>demonstrated that trends uncovered by this study are consistent with </a:t>
                </a:r>
                <a:r>
                  <a:rPr lang="en-US" b="1" dirty="0"/>
                  <a:t>manual spin-up </a:t>
                </a:r>
                <a:r>
                  <a:rPr lang="en-US" dirty="0"/>
                  <a:t>of ULR E3SMv1 and </a:t>
                </a:r>
                <a:r>
                  <a:rPr lang="en-US" b="1" dirty="0"/>
                  <a:t>physical processes </a:t>
                </a:r>
                <a:r>
                  <a:rPr lang="en-US" dirty="0"/>
                  <a:t>underlying the CLUBB parameterization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29A011-E070-4FC0-8E03-082D95ED7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67" y="931178"/>
                <a:ext cx="11706837" cy="6832640"/>
              </a:xfrm>
              <a:prstGeom prst="rect">
                <a:avLst/>
              </a:prstGeom>
              <a:blipFill>
                <a:blip r:embed="rId2"/>
                <a:stretch>
                  <a:fillRect l="-365" t="-624" r="-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091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3D7A939-81F6-4CCA-9A57-40FB99DA942A}"/>
              </a:ext>
            </a:extLst>
          </p:cNvPr>
          <p:cNvGrpSpPr/>
          <p:nvPr/>
        </p:nvGrpSpPr>
        <p:grpSpPr>
          <a:xfrm>
            <a:off x="274649" y="982448"/>
            <a:ext cx="6882245" cy="5500351"/>
            <a:chOff x="2718954" y="904011"/>
            <a:chExt cx="6882245" cy="55003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5251B5-8F51-4C47-B444-1D1DA149E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18954" y="904011"/>
              <a:ext cx="6882245" cy="5500351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5AC9B5DB-4E7A-4CEF-AEBB-74EE67958EFD}"/>
                </a:ext>
              </a:extLst>
            </p:cNvPr>
            <p:cNvSpPr txBox="1">
              <a:spLocks/>
            </p:cNvSpPr>
            <p:nvPr/>
          </p:nvSpPr>
          <p:spPr>
            <a:xfrm>
              <a:off x="5529233" y="1621275"/>
              <a:ext cx="3865114" cy="1416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9pPr>
            </a:lstStyle>
            <a:p>
              <a:pPr algn="ctr"/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USE OUT-OF-THE-BOX </a:t>
              </a:r>
              <a:r>
                <a:rPr lang="en-US" sz="3000" b="1" i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A630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ULR E3SM </a:t>
              </a:r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FOR SCIENTIFIC STUDIES</a:t>
              </a: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D8C42C91-6817-4263-8579-2CFF66605875}"/>
                </a:ext>
              </a:extLst>
            </p:cNvPr>
            <p:cNvSpPr txBox="1">
              <a:spLocks/>
            </p:cNvSpPr>
            <p:nvPr/>
          </p:nvSpPr>
          <p:spPr>
            <a:xfrm>
              <a:off x="5529233" y="3929357"/>
              <a:ext cx="3865114" cy="195007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9pPr>
            </a:lstStyle>
            <a:p>
              <a:pPr algn="ctr"/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ULR E3SM IS A PLAUSIBLE PHYSICS-BASED </a:t>
              </a:r>
              <a:r>
                <a:rPr lang="en-US" sz="3000" b="1" i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A630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SURROGATE </a:t>
              </a:r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FOR UQ STUDIES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FB5168-E44A-4585-B4DE-0478D0B5F74B}"/>
                  </a:ext>
                </a:extLst>
              </p:cNvPr>
              <p:cNvSpPr txBox="1"/>
              <p:nvPr/>
            </p:nvSpPr>
            <p:spPr>
              <a:xfrm>
                <a:off x="7505779" y="964661"/>
                <a:ext cx="4400026" cy="3600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Significance of this work:</a:t>
                </a:r>
              </a:p>
              <a:p>
                <a:endParaRPr lang="en-US" sz="8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Our study can serve as a </a:t>
                </a:r>
                <a:r>
                  <a:rPr lang="en-US" b="1" dirty="0"/>
                  <a:t>baseline</a:t>
                </a:r>
                <a:r>
                  <a:rPr lang="en-US" dirty="0"/>
                  <a:t> for and </a:t>
                </a:r>
                <a:r>
                  <a:rPr lang="en-US" b="1" dirty="0"/>
                  <a:t>guide</a:t>
                </a:r>
                <a:r>
                  <a:rPr lang="en-US" dirty="0"/>
                  <a:t> future studies with higher-resolution models, if/when it is </a:t>
                </a:r>
                <a:r>
                  <a:rPr lang="en-US" b="1" dirty="0"/>
                  <a:t>tractable</a:t>
                </a:r>
                <a:r>
                  <a:rPr lang="en-US" dirty="0"/>
                  <a:t> to repeat our GSA using higher-resolution E3SM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Results can be used to show </a:t>
                </a:r>
                <a:r>
                  <a:rPr lang="en-US" b="1" dirty="0"/>
                  <a:t>number of samples</a:t>
                </a:r>
                <a:r>
                  <a:rPr lang="en-US" dirty="0"/>
                  <a:t> needed to get even moderate </a:t>
                </a:r>
                <a:r>
                  <a:rPr lang="en-US" b="1" dirty="0"/>
                  <a:t>accuracy</a:t>
                </a:r>
                <a:r>
                  <a:rPr lang="en-US" dirty="0"/>
                  <a:t> in a sensitivity analysis with variety of parameters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useful for predicting </a:t>
                </a:r>
                <a:r>
                  <a:rPr lang="en-US" b="1" dirty="0"/>
                  <a:t>computational budget</a:t>
                </a:r>
                <a:r>
                  <a:rPr lang="en-US" dirty="0"/>
                  <a:t> for future GSAs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FB5168-E44A-4585-B4DE-0478D0B5F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5779" y="964661"/>
                <a:ext cx="4400026" cy="3600986"/>
              </a:xfrm>
              <a:prstGeom prst="rect">
                <a:avLst/>
              </a:prstGeom>
              <a:blipFill>
                <a:blip r:embed="rId3"/>
                <a:stretch>
                  <a:fillRect l="-1108" t="-1015" r="-139" b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3F4C7C-23E0-4B51-8790-AE509195AEA5}"/>
                  </a:ext>
                </a:extLst>
              </p:cNvPr>
              <p:cNvSpPr txBox="1"/>
              <p:nvPr/>
            </p:nvSpPr>
            <p:spPr>
              <a:xfrm>
                <a:off x="7408268" y="4682495"/>
                <a:ext cx="4509083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Future work:</a:t>
                </a:r>
              </a:p>
              <a:p>
                <a:endParaRPr lang="en-US" sz="8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Augment present study with higher-fidelity ensemble data (e.g., medium-low resolution 2.7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E3SM), towards a </a:t>
                </a:r>
                <a:r>
                  <a:rPr lang="en-US" b="1" dirty="0"/>
                  <a:t>multi-fidelity GSA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3F4C7C-23E0-4B51-8790-AE509195A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8268" y="4682495"/>
                <a:ext cx="4509083" cy="1600438"/>
              </a:xfrm>
              <a:prstGeom prst="rect">
                <a:avLst/>
              </a:prstGeom>
              <a:blipFill>
                <a:blip r:embed="rId4"/>
                <a:stretch>
                  <a:fillRect l="-1081" t="-2281" b="-4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67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972413"/>
            <a:ext cx="1148963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 smtClean="0"/>
              <a:t>Bonus: sensitivity analysis for stratospheric                                            aerosol injection (SAI)</a:t>
            </a:r>
            <a:endParaRPr lang="en-US" sz="2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8DE825-6137-4E9B-9465-94B2CD125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17EAA4-D10E-452C-8955-5404418C3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648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800" y="343052"/>
            <a:ext cx="10058400" cy="570225"/>
          </a:xfrm>
        </p:spPr>
        <p:txBody>
          <a:bodyPr/>
          <a:lstStyle/>
          <a:p>
            <a:r>
              <a:rPr lang="en-US" dirty="0"/>
              <a:t>Ongoing Work: Sensitivity Study </a:t>
            </a:r>
            <a:r>
              <a:rPr lang="en-US" dirty="0" err="1"/>
              <a:t>w.r.t.</a:t>
            </a:r>
            <a:r>
              <a:rPr lang="en-US" dirty="0"/>
              <a:t> Eruption Elements in Stratospheric Aerosol Injection (SAI)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8CA1B0D-5266-441D-B577-B131323884A3}"/>
                  </a:ext>
                </a:extLst>
              </p:cNvPr>
              <p:cNvSpPr txBox="1"/>
              <p:nvPr/>
            </p:nvSpPr>
            <p:spPr>
              <a:xfrm>
                <a:off x="192927" y="1112345"/>
                <a:ext cx="7456704" cy="1723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CLDERA (</a:t>
                </a:r>
                <a:r>
                  <a:rPr lang="en-US" sz="2000" b="1" dirty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CLimate impact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en-US" sz="2000" b="1" dirty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Determining Etiology </a:t>
                </a:r>
                <a:r>
                  <a:rPr lang="en-US" sz="2000" b="1" dirty="0" err="1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thRough</a:t>
                </a:r>
                <a:r>
                  <a:rPr lang="en-US" sz="2000" b="1" dirty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pAthways</a:t>
                </a:r>
                <a:r>
                  <a:rPr lang="en-US" sz="2000" b="1" dirty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) Grand Challenge LDRD </a:t>
                </a:r>
                <a:r>
                  <a:rPr lang="en-US" sz="2000" b="1" dirty="0" smtClean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Project*:</a:t>
                </a:r>
                <a:endParaRPr lang="en-US" sz="2000" b="1" dirty="0">
                  <a:solidFill>
                    <a:srgbClr val="0070C0"/>
                  </a:solidFill>
                  <a:latin typeface="Trebuchet MS" panose="020B0603020202020204" pitchFamily="34" charset="0"/>
                </a:endParaRPr>
              </a:p>
              <a:p>
                <a:endParaRPr lang="en-US" sz="400" b="1" dirty="0">
                  <a:solidFill>
                    <a:srgbClr val="0070C0"/>
                  </a:solidFill>
                  <a:latin typeface="Trebuchet MS" panose="020B0603020202020204" pitchFamily="34" charset="0"/>
                </a:endParaRPr>
              </a:p>
              <a:p>
                <a:endParaRPr lang="en-US" sz="400" b="1" dirty="0">
                  <a:solidFill>
                    <a:srgbClr val="0070C0"/>
                  </a:solidFill>
                  <a:latin typeface="Trebuchet MS" panose="020B0603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Goal: </a:t>
                </a:r>
                <a:r>
                  <a:rPr lang="en-US" dirty="0">
                    <a:solidFill>
                      <a:schemeClr val="tx1"/>
                    </a:solidFill>
                    <a:latin typeface="Trebuchet MS" panose="020B0603020202020204" pitchFamily="34" charset="0"/>
                    <a:ea typeface="Calibri" panose="020F0502020204030204" pitchFamily="34" charset="0"/>
                    <a:cs typeface="Open Sans " panose="020B0604020202020204" charset="0"/>
                  </a:rPr>
                  <a:t>A</a:t>
                </a:r>
                <a:r>
                  <a:rPr lang="en-US" dirty="0">
                    <a:solidFill>
                      <a:schemeClr val="tx1"/>
                    </a:solidFill>
                    <a:effectLst/>
                    <a:latin typeface="Trebuchet MS" panose="020B0603020202020204" pitchFamily="34" charset="0"/>
                    <a:ea typeface="Calibri" panose="020F0502020204030204" pitchFamily="34" charset="0"/>
                    <a:cs typeface="Open Sans " panose="020B0604020202020204" charset="0"/>
                  </a:rPr>
                  <a:t>dvance climate attribution science by identifying impacts from localized sources</a:t>
                </a:r>
                <a:r>
                  <a:rPr lang="en-US" dirty="0">
                    <a:solidFill>
                      <a:schemeClr val="tx1"/>
                    </a:solidFill>
                    <a:latin typeface="Trebuchet MS" panose="020B0603020202020204" pitchFamily="34" charset="0"/>
                    <a:cs typeface="Open Sans " panose="020B060402020202020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>
                  <a:solidFill>
                    <a:schemeClr val="tx1"/>
                  </a:solidFill>
                  <a:latin typeface="Trebuchet MS" panose="020B0603020202020204" pitchFamily="34" charset="0"/>
                  <a:cs typeface="Open Sans " panose="020B060402020202020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Exemplar: </a:t>
                </a:r>
                <a:r>
                  <a:rPr lang="en-US" dirty="0">
                    <a:solidFill>
                      <a:schemeClr val="tx1"/>
                    </a:solidFill>
                    <a:latin typeface="Trebuchet MS" panose="020B0603020202020204" pitchFamily="34" charset="0"/>
                  </a:rPr>
                  <a:t>1991 eruption of Mt. Pinatubo in the Philippines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8CA1B0D-5266-441D-B577-B13132388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27" y="1112345"/>
                <a:ext cx="7456704" cy="1723549"/>
              </a:xfrm>
              <a:prstGeom prst="rect">
                <a:avLst/>
              </a:prstGeom>
              <a:blipFill>
                <a:blip r:embed="rId3"/>
                <a:stretch>
                  <a:fillRect l="-899" t="-2120" b="-4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3EFA4DB7-BFF3-492F-90CC-ED4EACFA646B}"/>
              </a:ext>
            </a:extLst>
          </p:cNvPr>
          <p:cNvGrpSpPr>
            <a:grpSpLocks noChangeAspect="1"/>
          </p:cNvGrpSpPr>
          <p:nvPr/>
        </p:nvGrpSpPr>
        <p:grpSpPr>
          <a:xfrm>
            <a:off x="7541026" y="766863"/>
            <a:ext cx="3227551" cy="3144125"/>
            <a:chOff x="6624859" y="916067"/>
            <a:chExt cx="5725522" cy="55775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E6A9E8C-DABE-42C5-88DA-F5E267185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948" y="3993878"/>
              <a:ext cx="3046192" cy="24997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8DDD11-9856-4412-B254-E82F8507E608}"/>
                </a:ext>
              </a:extLst>
            </p:cNvPr>
            <p:cNvSpPr txBox="1"/>
            <p:nvPr/>
          </p:nvSpPr>
          <p:spPr>
            <a:xfrm>
              <a:off x="7964525" y="6084110"/>
              <a:ext cx="3046190" cy="409485"/>
            </a:xfrm>
            <a:prstGeom prst="rect">
              <a:avLst/>
            </a:prstGeom>
            <a:noFill/>
          </p:spPr>
          <p:txBody>
            <a:bodyPr wrap="square" bIns="0" rtlCol="0" anchor="b">
              <a:spAutoFit/>
            </a:bodyPr>
            <a:lstStyle/>
            <a:p>
              <a:pPr algn="ctr"/>
              <a:r>
                <a:rPr lang="en-US" sz="1200" spc="1200" dirty="0">
                  <a:solidFill>
                    <a:schemeClr val="bg1"/>
                  </a:solidFill>
                  <a:latin typeface="Exo 2" pitchFamily="2" charset="77"/>
                </a:rPr>
                <a:t>CLDERA</a:t>
              </a:r>
            </a:p>
          </p:txBody>
        </p:sp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E90C602E-501F-4D4D-BAE9-50DCC5C6C5C0}"/>
                </a:ext>
              </a:extLst>
            </p:cNvPr>
            <p:cNvGraphicFramePr/>
            <p:nvPr/>
          </p:nvGraphicFramePr>
          <p:xfrm>
            <a:off x="6624859" y="916067"/>
            <a:ext cx="5725522" cy="337594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B9FD31B-7D3B-4A03-AF1D-32D527C4C6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08702" y="1916207"/>
            <a:ext cx="1500221" cy="12829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06914D-EE78-4206-A0D8-2079BB013489}"/>
                  </a:ext>
                </a:extLst>
              </p:cNvPr>
              <p:cNvSpPr txBox="1"/>
              <p:nvPr/>
            </p:nvSpPr>
            <p:spPr>
              <a:xfrm>
                <a:off x="141945" y="2964325"/>
                <a:ext cx="7507686" cy="36009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Sensitivity analyses (SA) </a:t>
                </a:r>
                <a:r>
                  <a:rPr lang="en-US" sz="2000" b="1" dirty="0" err="1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w.r.t.</a:t>
                </a:r>
                <a:r>
                  <a:rPr lang="en-US" sz="2000" b="1" dirty="0">
                    <a:solidFill>
                      <a:srgbClr val="0070C0"/>
                    </a:solidFill>
                    <a:latin typeface="Trebuchet MS" panose="020B0603020202020204" pitchFamily="34" charset="0"/>
                  </a:rPr>
                  <a:t> eruption elements:</a:t>
                </a:r>
              </a:p>
              <a:p>
                <a:endParaRPr lang="en-US" sz="400" dirty="0">
                  <a:solidFill>
                    <a:srgbClr val="0070C0"/>
                  </a:solidFill>
                  <a:latin typeface="Trebuchet MS" panose="020B0603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tx1"/>
                    </a:solidFill>
                  </a:rPr>
                  <a:t>Injection mass</a:t>
                </a:r>
                <a:r>
                  <a:rPr lang="en-US" dirty="0">
                    <a:solidFill>
                      <a:schemeClr val="tx1"/>
                    </a:solidFill>
                  </a:rPr>
                  <a:t>, e.g.,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0.25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0.5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, 1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, 1.5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, 2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, 3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Pinatubo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>
                  <a:solidFill>
                    <a:schemeClr val="tx1"/>
                  </a:solidFill>
                  <a:highlight>
                    <a:srgbClr val="FFFF00"/>
                  </a:highlight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tx1"/>
                    </a:solidFill>
                  </a:rPr>
                  <a:t>Injection latitude</a:t>
                </a:r>
                <a:r>
                  <a:rPr lang="en-US" dirty="0">
                    <a:solidFill>
                      <a:schemeClr val="tx1"/>
                    </a:solidFill>
                  </a:rPr>
                  <a:t>, e.g., 0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15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30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45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60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tx1"/>
                    </a:solidFill>
                  </a:rPr>
                  <a:t>Injection altitude</a:t>
                </a:r>
                <a:r>
                  <a:rPr lang="en-US" dirty="0">
                    <a:solidFill>
                      <a:schemeClr val="tx1"/>
                    </a:solidFill>
                  </a:rPr>
                  <a:t>, e.g., 14-22 km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tx1"/>
                    </a:solidFill>
                  </a:rPr>
                  <a:t>Replicate over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5 ensemble members </a:t>
                </a:r>
                <a:r>
                  <a:rPr lang="en-US" dirty="0">
                    <a:solidFill>
                      <a:schemeClr val="tx1"/>
                    </a:solidFill>
                  </a:rPr>
                  <a:t>(corresponding to different initial conditions)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nitial study on </a:t>
                </a:r>
                <a:r>
                  <a:rPr lang="en-US" b="1" dirty="0">
                    <a:solidFill>
                      <a:schemeClr val="tx1"/>
                    </a:solidFill>
                  </a:rPr>
                  <a:t>HSW++ idealized test case </a:t>
                </a:r>
                <a:r>
                  <a:rPr lang="en-US" dirty="0">
                    <a:solidFill>
                      <a:schemeClr val="tx1"/>
                    </a:solidFill>
                  </a:rPr>
                  <a:t>[Hollowed </a:t>
                </a:r>
                <a:r>
                  <a:rPr lang="en-US" i="1" dirty="0">
                    <a:solidFill>
                      <a:schemeClr val="tx1"/>
                    </a:solidFill>
                  </a:rPr>
                  <a:t>et al.</a:t>
                </a:r>
                <a:r>
                  <a:rPr lang="en-US" dirty="0">
                    <a:solidFill>
                      <a:schemeClr val="tx1"/>
                    </a:solidFill>
                  </a:rPr>
                  <a:t> 2023]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Exploring use of </a:t>
                </a:r>
                <a:r>
                  <a:rPr lang="en-US" b="1" dirty="0">
                    <a:solidFill>
                      <a:schemeClr val="tx1"/>
                    </a:solidFill>
                  </a:rPr>
                  <a:t>medium-low resolution (MLR) E3SMv2 </a:t>
                </a:r>
                <a:r>
                  <a:rPr lang="en-US" dirty="0">
                    <a:solidFill>
                      <a:schemeClr val="tx1"/>
                    </a:solidFill>
                  </a:rPr>
                  <a:t>for multi-fidelity sensitivity analysis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2200" dirty="0">
                  <a:solidFill>
                    <a:schemeClr val="tx1"/>
                  </a:solidFill>
                  <a:latin typeface="Trebuchet MS" panose="020B0603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800" dirty="0">
                  <a:latin typeface="Trebuchet MS" panose="020B0603020202020204" pitchFamily="34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06914D-EE78-4206-A0D8-2079BB013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945" y="2964325"/>
                <a:ext cx="7507686" cy="3600986"/>
              </a:xfrm>
              <a:prstGeom prst="rect">
                <a:avLst/>
              </a:prstGeom>
              <a:blipFill>
                <a:blip r:embed="rId11"/>
                <a:stretch>
                  <a:fillRect l="-812" t="-1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6DB150C0-6BBD-40EC-84A8-9A197CB4A1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026" y="4067528"/>
            <a:ext cx="4394451" cy="17713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735F5B-4D7C-45F6-A1F1-7C76A56B68CC}"/>
              </a:ext>
            </a:extLst>
          </p:cNvPr>
          <p:cNvSpPr txBox="1"/>
          <p:nvPr/>
        </p:nvSpPr>
        <p:spPr>
          <a:xfrm>
            <a:off x="7362718" y="6034782"/>
            <a:ext cx="4829282" cy="30739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/>
            <a:r>
              <a:rPr lang="en-US" sz="1400" i="1" dirty="0">
                <a:latin typeface="Trebuchet MS" panose="020B0603020202020204" pitchFamily="34" charset="0"/>
              </a:rPr>
              <a:t>Figure above: </a:t>
            </a:r>
            <a:r>
              <a:rPr lang="en-US" sz="1400" dirty="0">
                <a:latin typeface="Trebuchet MS" panose="020B0603020202020204" pitchFamily="34" charset="0"/>
              </a:rPr>
              <a:t>sensitivity study perturbing various characteristics of Pinatubo-like volcanic eruption using atmosphere-only model [Marshall </a:t>
            </a:r>
            <a:r>
              <a:rPr lang="en-US" sz="1400" i="1" dirty="0">
                <a:latin typeface="Trebuchet MS" panose="020B0603020202020204" pitchFamily="34" charset="0"/>
              </a:rPr>
              <a:t>et al. </a:t>
            </a:r>
            <a:r>
              <a:rPr lang="en-US" sz="1400" dirty="0">
                <a:latin typeface="Trebuchet MS" panose="020B0603020202020204" pitchFamily="34" charset="0"/>
              </a:rPr>
              <a:t>2019]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C9437D-AE5A-4A16-B898-4E23F27EAF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82771" y="859436"/>
            <a:ext cx="975060" cy="7312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4649" y="6342181"/>
            <a:ext cx="5959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* </a:t>
            </a:r>
            <a:r>
              <a:rPr lang="en-US" sz="2000" dirty="0" smtClean="0">
                <a:hlinkClick r:id="rId14"/>
              </a:rPr>
              <a:t>www.sandia.gov/cldera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605275" y="5800843"/>
            <a:ext cx="3863832" cy="92333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For more on CLDERA:</a:t>
            </a:r>
            <a:r>
              <a:rPr lang="en-US" dirty="0" smtClean="0"/>
              <a:t> see </a:t>
            </a:r>
            <a:r>
              <a:rPr lang="en-US" b="1" dirty="0" smtClean="0"/>
              <a:t>A. McCombs talk </a:t>
            </a:r>
            <a:r>
              <a:rPr lang="en-US" dirty="0" smtClean="0"/>
              <a:t>(MS51, Wed. PM) and </a:t>
            </a:r>
            <a:r>
              <a:rPr lang="en-US" b="1" dirty="0" smtClean="0"/>
              <a:t>K. Goode’s talk </a:t>
            </a:r>
            <a:r>
              <a:rPr lang="en-US" dirty="0" smtClean="0"/>
              <a:t>(MS57, Thurs. AM)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92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48DB4E-C744-405E-BABF-1E168FDF0A5D}"/>
              </a:ext>
            </a:extLst>
          </p:cNvPr>
          <p:cNvSpPr txBox="1"/>
          <p:nvPr/>
        </p:nvSpPr>
        <p:spPr>
          <a:xfrm>
            <a:off x="6095052" y="1657103"/>
            <a:ext cx="5007223" cy="40011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0" dirty="0">
                <a:effectLst/>
                <a:latin typeface="Gill Sans MT" panose="020B0502020104020203" pitchFamily="34" charset="0"/>
              </a:rPr>
              <a:t>DOI:  </a:t>
            </a:r>
            <a:r>
              <a:rPr lang="en-US" sz="2000" i="0" u="none" strike="noStrike" dirty="0">
                <a:solidFill>
                  <a:srgbClr val="005274"/>
                </a:solidFill>
                <a:effectLst/>
                <a:latin typeface="Gill Sans MT" panose="020B0502020104020203" pitchFamily="34" charset="0"/>
                <a:hlinkClick r:id="rId3"/>
              </a:rPr>
              <a:t>https://doi.org/10.1029/2021MS002831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F7C691-507A-498F-BB85-8E96CD4D2754}"/>
              </a:ext>
            </a:extLst>
          </p:cNvPr>
          <p:cNvSpPr txBox="1"/>
          <p:nvPr/>
        </p:nvSpPr>
        <p:spPr>
          <a:xfrm>
            <a:off x="5497417" y="2423245"/>
            <a:ext cx="620249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Other references:</a:t>
            </a:r>
          </a:p>
          <a:p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12529"/>
                </a:solidFill>
                <a:effectLst/>
              </a:rPr>
              <a:t>K. Peterson, A. Powell, </a:t>
            </a:r>
            <a:r>
              <a:rPr lang="en-US" sz="1600" b="1" i="0" dirty="0">
                <a:solidFill>
                  <a:srgbClr val="212529"/>
                </a:solidFill>
                <a:effectLst/>
              </a:rPr>
              <a:t>I. Tezaur</a:t>
            </a:r>
            <a:r>
              <a:rPr lang="en-US" sz="1600" b="0" i="0" dirty="0">
                <a:solidFill>
                  <a:srgbClr val="212529"/>
                </a:solidFill>
                <a:effectLst/>
              </a:rPr>
              <a:t>, E. Roesler, J. Nichol, M. Peterson, W. Davis, D. Stracuzzi, D. Bull.  "Arctic Tipping Points Triggering Global Change LDRD Final Report", </a:t>
            </a:r>
            <a:r>
              <a:rPr lang="en-US" sz="1600" b="0" i="1" dirty="0">
                <a:solidFill>
                  <a:srgbClr val="212529"/>
                </a:solidFill>
                <a:effectLst/>
              </a:rPr>
              <a:t>Sand No. 2020-9932.  </a:t>
            </a:r>
            <a:r>
              <a:rPr lang="en-US" sz="1600" b="0" i="0" dirty="0">
                <a:solidFill>
                  <a:srgbClr val="212529"/>
                </a:solidFill>
                <a:effectLst/>
              </a:rPr>
              <a:t>Sandia National Laboratories, Albuquerque, NM (2020) [and references therein].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0" i="0" dirty="0">
              <a:solidFill>
                <a:srgbClr val="212529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0" i="0" dirty="0">
              <a:solidFill>
                <a:srgbClr val="212529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12529"/>
                </a:solidFill>
                <a:effectLst/>
              </a:rPr>
              <a:t>Code: </a:t>
            </a:r>
            <a:r>
              <a:rPr lang="en-US" sz="1600" dirty="0">
                <a:hlinkClick r:id="rId4"/>
              </a:rPr>
              <a:t>https://github.com/karapeterson/E3SM</a:t>
            </a:r>
            <a:r>
              <a:rPr lang="en-US" sz="1600" dirty="0"/>
              <a:t>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Data: </a:t>
            </a:r>
            <a:r>
              <a:rPr lang="en-US" sz="1600" dirty="0">
                <a:hlinkClick r:id="rId5"/>
              </a:rPr>
              <a:t>https://github.com/karapeterson/E3SM_ULR_GSA_Data</a:t>
            </a:r>
            <a:r>
              <a:rPr lang="en-US" sz="1600" dirty="0"/>
              <a:t> </a:t>
            </a:r>
          </a:p>
          <a:p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C2507E-610A-4D64-94DE-C9CF362ED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649" y="1065409"/>
            <a:ext cx="4851778" cy="5424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261292" y="5332287"/>
            <a:ext cx="4674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Thank you!  Questions?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80242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746" y="2858775"/>
            <a:ext cx="10058400" cy="570225"/>
          </a:xfrm>
        </p:spPr>
        <p:txBody>
          <a:bodyPr/>
          <a:lstStyle/>
          <a:p>
            <a:r>
              <a:rPr lang="en-US" dirty="0"/>
              <a:t>Start of Back-Up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4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DC17A-5930-3742-915C-973EAB79D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and motivation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D83545-A40F-1346-920F-313A7584D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895EB8-23B0-EC4E-8ADA-1217F09B6B19}"/>
              </a:ext>
            </a:extLst>
          </p:cNvPr>
          <p:cNvSpPr txBox="1"/>
          <p:nvPr/>
        </p:nvSpPr>
        <p:spPr>
          <a:xfrm>
            <a:off x="9838283" y="6285371"/>
            <a:ext cx="215268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Smith &amp; Stephenson 2013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72AA8D-EFD5-E549-8D2C-39E1A9DDBE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9" r="-1"/>
          <a:stretch/>
        </p:blipFill>
        <p:spPr>
          <a:xfrm>
            <a:off x="9413421" y="3407623"/>
            <a:ext cx="2437906" cy="2622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DC5F00-F617-DC4E-B60B-DDCF9FB05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593" y="5031321"/>
            <a:ext cx="1732517" cy="12472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EE21A4-A4F3-49C9-8E96-99620AFB7DB8}"/>
              </a:ext>
            </a:extLst>
          </p:cNvPr>
          <p:cNvSpPr txBox="1"/>
          <p:nvPr/>
        </p:nvSpPr>
        <p:spPr>
          <a:xfrm>
            <a:off x="90244" y="1916036"/>
            <a:ext cx="7592349" cy="5806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Why sea ice?</a:t>
            </a:r>
          </a:p>
          <a:p>
            <a:endParaRPr lang="en-US" sz="8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 ice plays an important role in </a:t>
            </a:r>
            <a:r>
              <a:rPr lang="en-US" b="1" dirty="0"/>
              <a:t>modulating Earth’s climate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Reflects solar radiation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Influences ocean circulation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 ice loss </a:t>
            </a:r>
            <a:r>
              <a:rPr lang="en-US" b="1" dirty="0"/>
              <a:t>impacts</a:t>
            </a:r>
            <a:r>
              <a:rPr lang="en-US" dirty="0"/>
              <a:t> </a:t>
            </a:r>
            <a:r>
              <a:rPr lang="en-US" b="1" dirty="0"/>
              <a:t>other parts </a:t>
            </a:r>
            <a:r>
              <a:rPr lang="en-US" dirty="0"/>
              <a:t>of the Earth system</a:t>
            </a:r>
            <a:r>
              <a:rPr lang="en-US" baseline="30000" dirty="0"/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aseline="30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Impacts to mid-latitude weather, potentially increases                         in winter storms and drought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Disruption of Atlantic ocean circulation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Increased coastal erosion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Loss of sea ice is expected to </a:t>
            </a:r>
            <a:r>
              <a:rPr lang="en-US" b="1" dirty="0"/>
              <a:t>encourage maritime </a:t>
            </a:r>
            <a:r>
              <a:rPr lang="en-US" dirty="0"/>
              <a:t>and </a:t>
            </a:r>
            <a:r>
              <a:rPr lang="en-US" b="1" dirty="0"/>
              <a:t>commercial activity</a:t>
            </a:r>
            <a:r>
              <a:rPr lang="en-US" dirty="0"/>
              <a:t>, potentially contributing to geopolitical conflict</a:t>
            </a:r>
            <a:r>
              <a:rPr lang="en-US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aseline="300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Potential for new trans-Atlantic shipping routes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2C069D-A6FC-4AB2-894E-E2C1BA47E7C6}"/>
              </a:ext>
            </a:extLst>
          </p:cNvPr>
          <p:cNvSpPr txBox="1"/>
          <p:nvPr/>
        </p:nvSpPr>
        <p:spPr>
          <a:xfrm>
            <a:off x="-64990" y="6248165"/>
            <a:ext cx="102130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 </a:t>
            </a:r>
            <a:r>
              <a:rPr lang="en-US" sz="1400" dirty="0">
                <a:ea typeface="Times New Roman" charset="0"/>
                <a:cs typeface="Times New Roman" charset="0"/>
              </a:rPr>
              <a:t>Cohen </a:t>
            </a:r>
            <a:r>
              <a:rPr lang="en-US" sz="1400" i="1" dirty="0">
                <a:ea typeface="Times New Roman" charset="0"/>
                <a:cs typeface="Times New Roman" charset="0"/>
              </a:rPr>
              <a:t>et al., </a:t>
            </a:r>
            <a:r>
              <a:rPr lang="en-US" sz="1400" dirty="0">
                <a:ea typeface="Times New Roman" charset="0"/>
                <a:cs typeface="Times New Roman" charset="0"/>
              </a:rPr>
              <a:t>2018; </a:t>
            </a:r>
            <a:r>
              <a:rPr lang="en-US" sz="1400" dirty="0"/>
              <a:t>Cvijanovic </a:t>
            </a:r>
            <a:r>
              <a:rPr lang="en-US" sz="1400" i="1" dirty="0"/>
              <a:t>et al., </a:t>
            </a:r>
            <a:r>
              <a:rPr lang="en-US" sz="1400" dirty="0"/>
              <a:t>2018. </a:t>
            </a:r>
            <a:r>
              <a:rPr lang="en-US" sz="1400" dirty="0" err="1"/>
              <a:t>Sévellec</a:t>
            </a:r>
            <a:r>
              <a:rPr lang="en-US" sz="1400" dirty="0"/>
              <a:t> </a:t>
            </a:r>
            <a:r>
              <a:rPr lang="en-US" sz="1400" i="1" dirty="0"/>
              <a:t>et al., </a:t>
            </a:r>
            <a:r>
              <a:rPr lang="en-US" sz="1400" dirty="0"/>
              <a:t>2017.  </a:t>
            </a:r>
            <a:r>
              <a:rPr lang="en-US" sz="1400" dirty="0">
                <a:ea typeface="Times New Roman" charset="0"/>
                <a:cs typeface="Times New Roman" charset="0"/>
              </a:rPr>
              <a:t>  </a:t>
            </a:r>
            <a:r>
              <a:rPr lang="en-US" sz="1400" i="1" dirty="0">
                <a:ea typeface="Times New Roman" charset="0"/>
                <a:cs typeface="Times New Roman" charset="0"/>
              </a:rPr>
              <a:t> </a:t>
            </a:r>
            <a:endParaRPr lang="en-US" sz="1400" dirty="0">
              <a:ea typeface="Times New Roman" charset="0"/>
              <a:cs typeface="Times New Roman" charset="0"/>
            </a:endParaRPr>
          </a:p>
          <a:p>
            <a:r>
              <a:rPr lang="en-US" sz="1400" baseline="30000" dirty="0"/>
              <a:t>2</a:t>
            </a:r>
            <a:r>
              <a:rPr lang="en-US" sz="1400" dirty="0"/>
              <a:t> Smith &amp; Stephenson, 2013; “Climate Change and Security in the Arctic”, Center for Climate &amp; Security Report, Jan. 2021.</a:t>
            </a:r>
          </a:p>
          <a:p>
            <a:endParaRPr lang="en-US" sz="1400" dirty="0">
              <a:ea typeface="Times New Roman" charset="0"/>
              <a:cs typeface="Times New Roman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9B63C-E6AA-4C8C-8E70-C1883F89C37D}"/>
              </a:ext>
            </a:extLst>
          </p:cNvPr>
          <p:cNvSpPr txBox="1"/>
          <p:nvPr/>
        </p:nvSpPr>
        <p:spPr>
          <a:xfrm>
            <a:off x="530317" y="1028454"/>
            <a:ext cx="7707448" cy="70788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Goal:</a:t>
            </a:r>
            <a:r>
              <a:rPr lang="en-US" sz="2000" dirty="0"/>
              <a:t> characterize important factors influencing </a:t>
            </a:r>
            <a:r>
              <a:rPr lang="en-US" sz="2000" b="1" dirty="0"/>
              <a:t>interannual variability</a:t>
            </a:r>
            <a:r>
              <a:rPr lang="en-US" sz="2000" dirty="0"/>
              <a:t> and </a:t>
            </a:r>
            <a:r>
              <a:rPr lang="en-US" sz="2000" b="1" dirty="0"/>
              <a:t>Arctic sea ice loss</a:t>
            </a:r>
            <a:r>
              <a:rPr lang="en-US" sz="2000" dirty="0"/>
              <a:t> in the coupled Earth system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EE836E-716E-4F2B-9792-1FD674617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2936" y="297826"/>
            <a:ext cx="2678416" cy="21287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D992116-B179-4D46-A846-1787CE1679CD}"/>
              </a:ext>
            </a:extLst>
          </p:cNvPr>
          <p:cNvSpPr txBox="1"/>
          <p:nvPr/>
        </p:nvSpPr>
        <p:spPr>
          <a:xfrm>
            <a:off x="8607298" y="2491812"/>
            <a:ext cx="30815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5"/>
              </a:rPr>
              <a:t>https://oceanbites.org/sea-ice-and-albedo-should-we-be-worried/</a:t>
            </a:r>
            <a:r>
              <a:rPr lang="en-US" sz="1200" dirty="0"/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58BF5EB-0B9C-4DF5-9797-C94D9D38F3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2195" y="3076482"/>
            <a:ext cx="2365501" cy="172596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2CC4B76-5183-4947-99FC-0C30C5B94718}"/>
              </a:ext>
            </a:extLst>
          </p:cNvPr>
          <p:cNvSpPr/>
          <p:nvPr/>
        </p:nvSpPr>
        <p:spPr>
          <a:xfrm>
            <a:off x="6962195" y="4439289"/>
            <a:ext cx="13211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Ravens </a:t>
            </a: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al. 2012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9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2B7B57-D243-4611-A7D3-192C695C8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676F6E-FD08-46F9-B313-C33CE2E443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77" y1="26690" x2="46710" y2="26868"/>
                        <a14:foregroundMark x1="46710" y1="26868" x2="50930" y2="31584"/>
                        <a14:foregroundMark x1="50930" y1="31584" x2="54006" y2="31673"/>
                        <a14:foregroundMark x1="53147" y1="33630" x2="51931" y2="33452"/>
                      </a14:backgroundRemoval>
                    </a14:imgEffect>
                  </a14:imgLayer>
                </a14:imgProps>
              </a:ext>
            </a:extLst>
          </a:blip>
          <a:srcRect l="29488" t="22339" r="27910" b="26060"/>
          <a:stretch/>
        </p:blipFill>
        <p:spPr>
          <a:xfrm>
            <a:off x="409752" y="1831403"/>
            <a:ext cx="3325163" cy="3238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43F53C-01E0-43AE-8B77-3F422204C2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9627" t="22510" r="25962" b="24848"/>
          <a:stretch/>
        </p:blipFill>
        <p:spPr>
          <a:xfrm>
            <a:off x="4380789" y="1937010"/>
            <a:ext cx="3302994" cy="3147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2E1C56-8B53-4CB6-83C4-CBA1480378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0602" t="22511" r="26797" b="25541"/>
          <a:stretch/>
        </p:blipFill>
        <p:spPr>
          <a:xfrm>
            <a:off x="8128489" y="1809884"/>
            <a:ext cx="3302994" cy="3238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6D4311-00C7-4BB9-960B-A3CC58724A9A}"/>
                  </a:ext>
                </a:extLst>
              </p:cNvPr>
              <p:cNvSpPr txBox="1"/>
              <p:nvPr/>
            </p:nvSpPr>
            <p:spPr>
              <a:xfrm>
                <a:off x="544855" y="5128267"/>
                <a:ext cx="35953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Ultra-low resolution (ULR) atmosphere grid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7.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36D4311-00C7-4BB9-960B-A3CC58724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55" y="5128267"/>
                <a:ext cx="3595320" cy="646331"/>
              </a:xfrm>
              <a:prstGeom prst="rect">
                <a:avLst/>
              </a:prstGeom>
              <a:blipFill>
                <a:blip r:embed="rId8"/>
                <a:stretch>
                  <a:fillRect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12D3AB-62F5-45C7-8D7D-D993AD3FC6D9}"/>
                  </a:ext>
                </a:extLst>
              </p:cNvPr>
              <p:cNvSpPr txBox="1"/>
              <p:nvPr/>
            </p:nvSpPr>
            <p:spPr>
              <a:xfrm>
                <a:off x="4433443" y="5048116"/>
                <a:ext cx="35953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Medium-low resolution (MLR) atmosphere grid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2.7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12D3AB-62F5-45C7-8D7D-D993AD3FC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443" y="5048116"/>
                <a:ext cx="3595320" cy="646331"/>
              </a:xfrm>
              <a:prstGeom prst="rect">
                <a:avLst/>
              </a:prstGeom>
              <a:blipFill>
                <a:blip r:embed="rId9"/>
                <a:stretch>
                  <a:fillRect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9B066D-3AF5-4C55-8664-0283A634E004}"/>
                  </a:ext>
                </a:extLst>
              </p:cNvPr>
              <p:cNvSpPr txBox="1"/>
              <p:nvPr/>
            </p:nvSpPr>
            <p:spPr>
              <a:xfrm>
                <a:off x="8128489" y="5117450"/>
                <a:ext cx="35953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Standard resolution</a:t>
                </a:r>
              </a:p>
              <a:p>
                <a:pPr algn="ctr"/>
                <a:r>
                  <a:rPr lang="en-US" dirty="0"/>
                  <a:t>atmosphere grid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9B066D-3AF5-4C55-8664-0283A634E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489" y="5117450"/>
                <a:ext cx="3595320" cy="646331"/>
              </a:xfrm>
              <a:prstGeom prst="rect">
                <a:avLst/>
              </a:prstGeom>
              <a:blipFill>
                <a:blip r:embed="rId10"/>
                <a:stretch>
                  <a:fillRect t="-5607" b="-12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4BDA898D-B2DA-4C83-A168-78AF9C9B5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57" y="118956"/>
            <a:ext cx="10058400" cy="570225"/>
          </a:xfrm>
        </p:spPr>
        <p:txBody>
          <a:bodyPr/>
          <a:lstStyle/>
          <a:p>
            <a:r>
              <a:rPr lang="en-US" dirty="0"/>
              <a:t>E3SM atmosphere grids</a:t>
            </a:r>
          </a:p>
        </p:txBody>
      </p:sp>
    </p:spTree>
    <p:extLst>
      <p:ext uri="{BB962C8B-B14F-4D97-AF65-F5344CB8AC3E}">
        <p14:creationId xmlns:p14="http://schemas.microsoft.com/office/powerpoint/2010/main" val="19889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57" y="118956"/>
            <a:ext cx="10058400" cy="570225"/>
          </a:xfrm>
        </p:spPr>
        <p:txBody>
          <a:bodyPr/>
          <a:lstStyle/>
          <a:p>
            <a:r>
              <a:rPr lang="en-US" dirty="0"/>
              <a:t>GSA workflow with fully-coupled E3SM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8F6620-AE0C-4013-BED4-CA870B320EDF}"/>
                  </a:ext>
                </a:extLst>
              </p:cNvPr>
              <p:cNvSpPr txBox="1"/>
              <p:nvPr/>
            </p:nvSpPr>
            <p:spPr>
              <a:xfrm>
                <a:off x="87395" y="718684"/>
                <a:ext cx="8978649" cy="4124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8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Perform </a:t>
                </a:r>
                <a:r>
                  <a:rPr lang="en-US" b="1" dirty="0"/>
                  <a:t>spin-up</a:t>
                </a:r>
                <a:r>
                  <a:rPr lang="en-US" dirty="0"/>
                  <a:t> of </a:t>
                </a:r>
                <a:r>
                  <a:rPr lang="en-US" b="1" dirty="0"/>
                  <a:t>ultra-low resolution (ULR) model </a:t>
                </a:r>
                <a:r>
                  <a:rPr lang="en-US" dirty="0"/>
                  <a:t>to reach equilibrium conditions of global climate state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Select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=9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parameters</a:t>
                </a:r>
                <a:r>
                  <a:rPr lang="en-US" dirty="0"/>
                  <a:t> and </a:t>
                </a:r>
                <a:r>
                  <a:rPr lang="en-US" b="1" dirty="0"/>
                  <a:t>parameter ranges </a:t>
                </a:r>
                <a:r>
                  <a:rPr lang="en-US" dirty="0"/>
                  <a:t>from the sea ice, ocean and atmosphere components of the E3SM that play a significant role in model response based on previous literature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Select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QOIs</a:t>
                </a:r>
                <a:r>
                  <a:rPr lang="en-US" dirty="0"/>
                  <a:t>, including sea ice extent and surface air temperature averaged over the Arctic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Use DAKOTA toolkit</a:t>
                </a:r>
                <a:r>
                  <a:rPr lang="en-US" baseline="30000" dirty="0"/>
                  <a:t>1</a:t>
                </a:r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generate samples </a:t>
                </a:r>
                <a:r>
                  <a:rPr lang="en-US" dirty="0"/>
                  <a:t>from the parameter distributions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Run 75-year simulations for each sample using the </a:t>
                </a:r>
                <a:r>
                  <a:rPr lang="en-US" b="1" dirty="0"/>
                  <a:t>ULR version of E3SM </a:t>
                </a:r>
                <a:r>
                  <a:rPr lang="en-US" dirty="0"/>
                  <a:t>with </a:t>
                </a:r>
                <a:r>
                  <a:rPr lang="en-US" b="1" dirty="0"/>
                  <a:t>pre-industrial control forcing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742950" lvl="1" indent="-285750"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dirty="0"/>
                  <a:t>For our study,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=202</m:t>
                    </m:r>
                  </m:oMath>
                </a14:m>
                <a:r>
                  <a:rPr lang="en-US" dirty="0"/>
                  <a:t> perturbed runs were attempted, which led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=139 </m:t>
                    </m:r>
                  </m:oMath>
                </a14:m>
                <a:r>
                  <a:rPr lang="en-US" dirty="0"/>
                  <a:t>successful 75-year runs</a:t>
                </a:r>
              </a:p>
              <a:p>
                <a:pPr marL="628650" lvl="1" indent="-1714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8F6620-AE0C-4013-BED4-CA870B320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95" y="718684"/>
                <a:ext cx="8978649" cy="4124206"/>
              </a:xfrm>
              <a:prstGeom prst="rect">
                <a:avLst/>
              </a:prstGeom>
              <a:blipFill>
                <a:blip r:embed="rId3"/>
                <a:stretch>
                  <a:fillRect l="-407" r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43A2D03-1A6E-4ABD-B4B4-DD938EA376CC}"/>
              </a:ext>
            </a:extLst>
          </p:cNvPr>
          <p:cNvSpPr txBox="1"/>
          <p:nvPr/>
        </p:nvSpPr>
        <p:spPr>
          <a:xfrm>
            <a:off x="166466" y="4722748"/>
            <a:ext cx="6973666" cy="70788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</a:t>
            </a:r>
            <a:r>
              <a:rPr lang="en-US" sz="2000" b="1" dirty="0">
                <a:solidFill>
                  <a:srgbClr val="0070C0"/>
                </a:solidFill>
              </a:rPr>
              <a:t>ULR configuration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enables sufficient ensemble generation for </a:t>
            </a:r>
            <a:r>
              <a:rPr lang="en-US" sz="2000" b="1" dirty="0">
                <a:solidFill>
                  <a:srgbClr val="0070C0"/>
                </a:solidFill>
              </a:rPr>
              <a:t>full GSA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with the </a:t>
            </a:r>
            <a:r>
              <a:rPr lang="en-US" sz="2000" b="1" dirty="0">
                <a:solidFill>
                  <a:srgbClr val="0070C0"/>
                </a:solidFill>
              </a:rPr>
              <a:t>fully-coupled E3SM!</a:t>
            </a:r>
            <a:endParaRPr lang="en-US" sz="20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C6D4CE-A7C0-435D-AB94-30335FBC28C2}"/>
                  </a:ext>
                </a:extLst>
              </p:cNvPr>
              <p:cNvSpPr txBox="1"/>
              <p:nvPr/>
            </p:nvSpPr>
            <p:spPr>
              <a:xfrm>
                <a:off x="87395" y="5677651"/>
                <a:ext cx="10959507" cy="1046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ULR E3SM configuration is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100×</m:t>
                    </m:r>
                  </m:oMath>
                </a14:m>
                <a:r>
                  <a:rPr lang="en-US" dirty="0"/>
                  <a:t> less expensive to run than the “standard”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E3SM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Using the ULR E3SM, our study took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1.00×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CPU hours on Sandia’s Skybridge HPC cluster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The same study using the standard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E3SM would require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≈1.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14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CPU hours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C6D4CE-A7C0-435D-AB94-30335FBC2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95" y="5677651"/>
                <a:ext cx="10959507" cy="1046440"/>
              </a:xfrm>
              <a:prstGeom prst="rect">
                <a:avLst/>
              </a:prstGeom>
              <a:blipFill>
                <a:blip r:embed="rId4"/>
                <a:stretch>
                  <a:fillRect l="-334" t="-3488" b="-7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F7BDA93E-7351-4109-A448-DAF6DE059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0591" y="3551098"/>
            <a:ext cx="2053655" cy="20675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FA5C9A-D161-4938-9150-403DCB12A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0591" y="628165"/>
            <a:ext cx="1961710" cy="19601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1A65B1-4C18-4931-A598-134BC72431C2}"/>
                  </a:ext>
                </a:extLst>
              </p:cNvPr>
              <p:cNvSpPr txBox="1"/>
              <p:nvPr/>
            </p:nvSpPr>
            <p:spPr>
              <a:xfrm>
                <a:off x="8802256" y="2660073"/>
                <a:ext cx="321515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i="1" dirty="0"/>
                  <a:t>Above:</a:t>
                </a:r>
                <a:r>
                  <a:rPr lang="en-US" sz="1400" dirty="0"/>
                  <a:t> ULR atmosphere grid (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7.5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400" dirty="0"/>
                  <a:t>) </a:t>
                </a:r>
                <a:r>
                  <a:rPr lang="en-US" sz="1400" i="1" dirty="0"/>
                  <a:t>Below:</a:t>
                </a:r>
                <a:r>
                  <a:rPr lang="en-US" sz="1400" dirty="0"/>
                  <a:t> ULR ocean/sea ice grid (240km or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2.2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400" dirty="0"/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1A65B1-4C18-4931-A598-134BC7243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256" y="2660073"/>
                <a:ext cx="3215158" cy="738664"/>
              </a:xfrm>
              <a:prstGeom prst="rect">
                <a:avLst/>
              </a:prstGeom>
              <a:blipFill>
                <a:blip r:embed="rId7"/>
                <a:stretch>
                  <a:fillRect t="-1639" r="-759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4A1E4E92-C5D5-4801-BC74-A15CF63A4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4162" y="4663661"/>
            <a:ext cx="1724009" cy="3584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020268-09E9-4E33-869E-FDB6BDB04214}"/>
              </a:ext>
            </a:extLst>
          </p:cNvPr>
          <p:cNvSpPr txBox="1"/>
          <p:nvPr/>
        </p:nvSpPr>
        <p:spPr>
          <a:xfrm>
            <a:off x="7238009" y="5143052"/>
            <a:ext cx="2114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 </a:t>
            </a:r>
            <a:r>
              <a:rPr lang="en-US" sz="1200" dirty="0">
                <a:hlinkClick r:id="rId9"/>
              </a:rPr>
              <a:t>https://dakota.sandia.gov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011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related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C70EF7-2161-4F22-AD46-5720FA4F22BD}"/>
                  </a:ext>
                </a:extLst>
              </p:cNvPr>
              <p:cNvSpPr txBox="1"/>
              <p:nvPr/>
            </p:nvSpPr>
            <p:spPr>
              <a:xfrm>
                <a:off x="61601" y="882290"/>
                <a:ext cx="11702473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Sensitivity analysis of individual Earth system components:</a:t>
                </a:r>
              </a:p>
              <a:p>
                <a:endParaRPr lang="en-US" sz="8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/>
                  <a:t>“Uncertainty quantification and global sensitivity analysis of the Los Alamos sea ice model”, Urrego-Blanco </a:t>
                </a:r>
                <a:r>
                  <a:rPr lang="en-US" i="1" u="sng" dirty="0"/>
                  <a:t>et al., JGR Oceans,</a:t>
                </a:r>
                <a:r>
                  <a:rPr lang="en-US" u="sng" dirty="0"/>
                  <a:t> 2016.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 err="1"/>
                  <a:t>Sobol</a:t>
                </a:r>
                <a:r>
                  <a:rPr lang="en-US" dirty="0"/>
                  <a:t> sensitivity analysis of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LANL CICE model on 39 sea ice parameters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/>
                  <a:t>“Parametric sensitivity and uncertainty quantification in the version 1 of E3SM atmosphere model based on short perturbed parameter ensemble simulations”, Qian </a:t>
                </a:r>
                <a:r>
                  <a:rPr lang="en-US" i="1" u="sng" dirty="0"/>
                  <a:t>et al., JGR Atmospheres, </a:t>
                </a:r>
                <a:r>
                  <a:rPr lang="en-US" u="sng" dirty="0"/>
                  <a:t>2018.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Used short (3-day) simulations of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EAM to study sensitivity </a:t>
                </a:r>
                <a:r>
                  <a:rPr lang="en-US" dirty="0" err="1"/>
                  <a:t>w.r.t.</a:t>
                </a:r>
                <a:r>
                  <a:rPr lang="en-US" dirty="0"/>
                  <a:t> 18 atmosphere parameters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/>
                  <a:t>“Antarctic ice shelf-ocean interactions in high-resolution, global simulations using the E3SM Part 2: Sensitivity studies and model tuning”,  Asay-Davis </a:t>
                </a:r>
                <a:r>
                  <a:rPr lang="en-US" i="1" u="sng" dirty="0"/>
                  <a:t>et al.</a:t>
                </a:r>
                <a:r>
                  <a:rPr lang="en-US" u="sng" dirty="0"/>
                  <a:t>, </a:t>
                </a:r>
                <a:r>
                  <a:rPr lang="en-US" i="1" u="sng" dirty="0"/>
                  <a:t>Ocean Sciences Meeting,  AGU,</a:t>
                </a:r>
                <a:r>
                  <a:rPr lang="en-US" u="sng" dirty="0"/>
                  <a:t> 2018.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Used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30km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dirty="0"/>
                  <a:t>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) resolution in Southern Ocean and Antarctic continental shelf to perform local sensitivity analysis of 12 land ice + ocean parameters using the Greens’ function method (GFM).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C70EF7-2161-4F22-AD46-5720FA4F2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1" y="882290"/>
                <a:ext cx="11702473" cy="4154984"/>
              </a:xfrm>
              <a:prstGeom prst="rect">
                <a:avLst/>
              </a:prstGeom>
              <a:blipFill>
                <a:blip r:embed="rId3"/>
                <a:stretch>
                  <a:fillRect l="-521" t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7A4594-3AF0-4F38-8583-294E686942CF}"/>
                  </a:ext>
                </a:extLst>
              </p:cNvPr>
              <p:cNvSpPr txBox="1"/>
              <p:nvPr/>
            </p:nvSpPr>
            <p:spPr>
              <a:xfrm>
                <a:off x="66390" y="4471465"/>
                <a:ext cx="11793100" cy="1908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Sensitivity analysis of Earth system models for polar quantities of interest:</a:t>
                </a: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/>
                  <a:t>“Emergent relationships among sea ice, longwave radiation, and the Beaufort high circulation exposed through parameter uncertainty analysis”, Urrego-Blanco </a:t>
                </a:r>
                <a:r>
                  <a:rPr lang="en-US" i="1" u="sng" dirty="0"/>
                  <a:t>et al., JGR Oceans, </a:t>
                </a:r>
                <a:r>
                  <a:rPr lang="en-US" u="sng" dirty="0"/>
                  <a:t>2019.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Used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E3SMv0 with MOAT method, 5 parameters and 24 ensemble members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7A4594-3AF0-4F38-8583-294E68694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0" y="4471465"/>
                <a:ext cx="11793100" cy="1908215"/>
              </a:xfrm>
              <a:prstGeom prst="rect">
                <a:avLst/>
              </a:prstGeom>
              <a:blipFill>
                <a:blip r:embed="rId4"/>
                <a:stretch>
                  <a:fillRect l="-569" t="-2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D969488-6A23-4CEC-8E37-1E82A2CACCC7}"/>
              </a:ext>
            </a:extLst>
          </p:cNvPr>
          <p:cNvSpPr txBox="1"/>
          <p:nvPr/>
        </p:nvSpPr>
        <p:spPr>
          <a:xfrm>
            <a:off x="2671337" y="5909611"/>
            <a:ext cx="6849325" cy="70788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Our work </a:t>
            </a:r>
            <a:r>
              <a:rPr lang="en-US" sz="2000" b="1" dirty="0">
                <a:solidFill>
                  <a:srgbClr val="0070C0"/>
                </a:solidFill>
              </a:rPr>
              <a:t>builds</a:t>
            </a:r>
            <a:r>
              <a:rPr lang="en-US" sz="2000" dirty="0"/>
              <a:t> on this research by performing the </a:t>
            </a:r>
            <a:r>
              <a:rPr lang="en-US" sz="2000" b="1" dirty="0">
                <a:solidFill>
                  <a:srgbClr val="0070C0"/>
                </a:solidFill>
              </a:rPr>
              <a:t>first Global Sensitivity Analysis</a:t>
            </a:r>
            <a:r>
              <a:rPr lang="en-US" sz="2000" b="1" dirty="0"/>
              <a:t> </a:t>
            </a:r>
            <a:r>
              <a:rPr lang="en-US" sz="2000" dirty="0"/>
              <a:t>with a </a:t>
            </a:r>
            <a:r>
              <a:rPr lang="en-US" sz="2000" b="1" dirty="0">
                <a:solidFill>
                  <a:srgbClr val="0070C0"/>
                </a:solidFill>
              </a:rPr>
              <a:t>fully-coupled E3SMv1</a:t>
            </a:r>
          </a:p>
        </p:txBody>
      </p:sp>
    </p:spTree>
    <p:extLst>
      <p:ext uri="{BB962C8B-B14F-4D97-AF65-F5344CB8AC3E}">
        <p14:creationId xmlns:p14="http://schemas.microsoft.com/office/powerpoint/2010/main" val="392232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972413"/>
            <a:ext cx="1148963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Bonus: sensitivity analysis for stratospheric                                            aerosol injection (SAI)</a:t>
            </a: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8DE825-6137-4E9B-9465-94B2CD125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17EAA4-D10E-452C-8955-5404418C3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560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related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C70EF7-2161-4F22-AD46-5720FA4F22BD}"/>
                  </a:ext>
                </a:extLst>
              </p:cNvPr>
              <p:cNvSpPr txBox="1"/>
              <p:nvPr/>
            </p:nvSpPr>
            <p:spPr>
              <a:xfrm>
                <a:off x="61601" y="882290"/>
                <a:ext cx="11702473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Sensitivity analysis of individual Earth system components:</a:t>
                </a:r>
              </a:p>
              <a:p>
                <a:endParaRPr lang="en-US" sz="800" b="1" dirty="0">
                  <a:solidFill>
                    <a:schemeClr val="accent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>
                    <a:solidFill>
                      <a:schemeClr val="accent1"/>
                    </a:solidFill>
                  </a:rPr>
                  <a:t>“Uncertainty quantification and global sensitivity analysis of the Los Alamos sea ice model”, Urrego-Blanco </a:t>
                </a:r>
                <a:r>
                  <a:rPr lang="en-US" i="1" u="sng" dirty="0">
                    <a:solidFill>
                      <a:schemeClr val="accent1"/>
                    </a:solidFill>
                  </a:rPr>
                  <a:t>et al., JGR Oceans,</a:t>
                </a:r>
                <a:r>
                  <a:rPr lang="en-US" u="sng" dirty="0">
                    <a:solidFill>
                      <a:schemeClr val="accent1"/>
                    </a:solidFill>
                  </a:rPr>
                  <a:t> 2016.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>
                  <a:solidFill>
                    <a:schemeClr val="accent1"/>
                  </a:solidFill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 err="1">
                    <a:solidFill>
                      <a:schemeClr val="accent1"/>
                    </a:solidFill>
                  </a:rPr>
                  <a:t>Sobol</a:t>
                </a:r>
                <a:r>
                  <a:rPr lang="en-US" dirty="0">
                    <a:solidFill>
                      <a:schemeClr val="accent1"/>
                    </a:solidFill>
                  </a:rPr>
                  <a:t> sensitivity analysis of 1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resolution LANL CICE model on 39 sea ice parameters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/>
                  <a:t>“Parametric sensitivity and uncertainty quantification in the version 1 of E3SM atmosphere model based on short perturbed parameter ensemble simulations”, Qian </a:t>
                </a:r>
                <a:r>
                  <a:rPr lang="en-US" i="1" u="sng" dirty="0"/>
                  <a:t>et al., JGR Atmospheres, </a:t>
                </a:r>
                <a:r>
                  <a:rPr lang="en-US" u="sng" dirty="0"/>
                  <a:t>2018.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Used short (3-day) simulations of 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resolution EAM to study sensitivity </a:t>
                </a:r>
                <a:r>
                  <a:rPr lang="en-US" dirty="0" err="1"/>
                  <a:t>w.r.t.</a:t>
                </a:r>
                <a:r>
                  <a:rPr lang="en-US" dirty="0"/>
                  <a:t> 18 atmosphere parameters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/>
                  <a:t>“Antarctic ice shelf-ocean interactions in high-resolution, global simulations using the E3SM Part 2: Sensitivity studies and model tuning”,  Asay-Davis </a:t>
                </a:r>
                <a:r>
                  <a:rPr lang="en-US" i="1" u="sng" dirty="0"/>
                  <a:t>et al.</a:t>
                </a:r>
                <a:r>
                  <a:rPr lang="en-US" u="sng" dirty="0"/>
                  <a:t>, </a:t>
                </a:r>
                <a:r>
                  <a:rPr lang="en-US" i="1" u="sng" dirty="0"/>
                  <a:t>Ocean Sciences Meeting,  AGU,</a:t>
                </a:r>
                <a:r>
                  <a:rPr lang="en-US" u="sng" dirty="0"/>
                  <a:t> 2018.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Used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30km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dirty="0"/>
                  <a:t>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) resolution in Southern Ocean and Antarctic continental shelf to perform local sensitivity analysis of 12 land ice + ocean parameters using the Greens’ function method (GFM).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C70EF7-2161-4F22-AD46-5720FA4F2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1" y="882290"/>
                <a:ext cx="11702473" cy="4154984"/>
              </a:xfrm>
              <a:prstGeom prst="rect">
                <a:avLst/>
              </a:prstGeom>
              <a:blipFill>
                <a:blip r:embed="rId3"/>
                <a:stretch>
                  <a:fillRect l="-521" t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7A4594-3AF0-4F38-8583-294E686942CF}"/>
                  </a:ext>
                </a:extLst>
              </p:cNvPr>
              <p:cNvSpPr txBox="1"/>
              <p:nvPr/>
            </p:nvSpPr>
            <p:spPr>
              <a:xfrm>
                <a:off x="66390" y="4471465"/>
                <a:ext cx="11793100" cy="1908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Sensitivity analysis of Earth system models for polar quantities of interest:</a:t>
                </a: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u="sng" dirty="0">
                    <a:solidFill>
                      <a:schemeClr val="accent1"/>
                    </a:solidFill>
                  </a:rPr>
                  <a:t>“Emergent relationships among sea ice, longwave radiation, and the Beaufort high circulation exposed through parameter uncertainty analysis”, Urrego-Blanco </a:t>
                </a:r>
                <a:r>
                  <a:rPr lang="en-US" i="1" u="sng" dirty="0">
                    <a:solidFill>
                      <a:schemeClr val="accent1"/>
                    </a:solidFill>
                  </a:rPr>
                  <a:t>et al., JGR Oceans, </a:t>
                </a:r>
                <a:r>
                  <a:rPr lang="en-US" u="sng" dirty="0">
                    <a:solidFill>
                      <a:schemeClr val="accent1"/>
                    </a:solidFill>
                  </a:rPr>
                  <a:t>2019.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>
                  <a:solidFill>
                    <a:schemeClr val="accent1"/>
                  </a:solidFill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accent1"/>
                    </a:solidFill>
                  </a:rPr>
                  <a:t>Used 1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resolution E3SMv0 with MOAT method, 5 parameters and 24 ensemble members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7A4594-3AF0-4F38-8583-294E68694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90" y="4471465"/>
                <a:ext cx="11793100" cy="1908215"/>
              </a:xfrm>
              <a:prstGeom prst="rect">
                <a:avLst/>
              </a:prstGeom>
              <a:blipFill>
                <a:blip r:embed="rId4"/>
                <a:stretch>
                  <a:fillRect l="-569" t="-2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D969488-6A23-4CEC-8E37-1E82A2CACCC7}"/>
              </a:ext>
            </a:extLst>
          </p:cNvPr>
          <p:cNvSpPr txBox="1"/>
          <p:nvPr/>
        </p:nvSpPr>
        <p:spPr>
          <a:xfrm>
            <a:off x="2671337" y="5909611"/>
            <a:ext cx="6849325" cy="70788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Our work </a:t>
            </a:r>
            <a:r>
              <a:rPr lang="en-US" sz="2000" b="1" dirty="0">
                <a:solidFill>
                  <a:srgbClr val="0070C0"/>
                </a:solidFill>
              </a:rPr>
              <a:t>builds</a:t>
            </a:r>
            <a:r>
              <a:rPr lang="en-US" sz="2000" dirty="0"/>
              <a:t> on this research by performing the </a:t>
            </a:r>
            <a:r>
              <a:rPr lang="en-US" sz="2000" b="1" dirty="0">
                <a:solidFill>
                  <a:srgbClr val="0070C0"/>
                </a:solidFill>
              </a:rPr>
              <a:t>first Global Sensitivity Analysis</a:t>
            </a:r>
            <a:r>
              <a:rPr lang="en-US" sz="2000" b="1" dirty="0"/>
              <a:t> </a:t>
            </a:r>
            <a:r>
              <a:rPr lang="en-US" sz="2000" dirty="0"/>
              <a:t>with a </a:t>
            </a:r>
            <a:r>
              <a:rPr lang="en-US" sz="2000" b="1" dirty="0">
                <a:solidFill>
                  <a:srgbClr val="0070C0"/>
                </a:solidFill>
              </a:rPr>
              <a:t>fully-coupled E3SMv1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BA5B37-2B98-4592-9DF6-576CB722E176}"/>
              </a:ext>
            </a:extLst>
          </p:cNvPr>
          <p:cNvSpPr txBox="1"/>
          <p:nvPr/>
        </p:nvSpPr>
        <p:spPr>
          <a:xfrm>
            <a:off x="8033036" y="567748"/>
            <a:ext cx="2429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1"/>
                </a:solidFill>
              </a:rPr>
              <a:t>See talk by N. Urban, MS15, Tues PM</a:t>
            </a:r>
          </a:p>
        </p:txBody>
      </p:sp>
    </p:spTree>
    <p:extLst>
      <p:ext uri="{BB962C8B-B14F-4D97-AF65-F5344CB8AC3E}">
        <p14:creationId xmlns:p14="http://schemas.microsoft.com/office/powerpoint/2010/main" val="220570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F1CCA-5FA6-1547-8C52-BED711075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E3SM Ultralow Resolution Simulations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94BBE-FD67-7E4C-B40C-3D26B06A4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461B6F-3F93-AC48-BE3C-B2CD1CA2EC8C}"/>
              </a:ext>
            </a:extLst>
          </p:cNvPr>
          <p:cNvSpPr/>
          <p:nvPr/>
        </p:nvSpPr>
        <p:spPr>
          <a:xfrm>
            <a:off x="112918" y="810728"/>
            <a:ext cx="4644952" cy="3003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200"/>
              </a:spcAft>
              <a:buClr>
                <a:srgbClr val="00B0F0"/>
              </a:buClr>
              <a:buSzPct val="100000"/>
              <a:tabLst>
                <a:tab pos="457200" algn="l"/>
              </a:tabLst>
            </a:pPr>
            <a:endParaRPr lang="en-US" sz="20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85750" indent="-285750">
              <a:lnSpc>
                <a:spcPct val="115000"/>
              </a:lnSpc>
              <a:spcAft>
                <a:spcPts val="200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At these resolutions we cannot resolve some processes</a:t>
            </a:r>
          </a:p>
          <a:p>
            <a:pPr marL="285750" indent="-285750">
              <a:lnSpc>
                <a:spcPct val="115000"/>
              </a:lnSpc>
              <a:spcAft>
                <a:spcPts val="200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Can we resolve large scale dynamics we are interested in?</a:t>
            </a:r>
            <a:endParaRPr lang="en-US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742950" lvl="2" indent="-282575" defTabSz="914354">
              <a:lnSpc>
                <a:spcPct val="115000"/>
              </a:lnSpc>
              <a:spcAft>
                <a:spcPts val="400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92593" lvl="1" defTabSz="914354">
              <a:lnSpc>
                <a:spcPct val="115000"/>
              </a:lnSpc>
              <a:spcAft>
                <a:spcPts val="400"/>
              </a:spcAft>
              <a:buClr>
                <a:srgbClr val="00B0F0"/>
              </a:buClr>
              <a:buSzPct val="100000"/>
              <a:tabLst>
                <a:tab pos="457200" algn="l"/>
              </a:tabLst>
            </a:pP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200"/>
              </a:spcAft>
              <a:buClr>
                <a:srgbClr val="00B0F0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000" b="1" u="sng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02F95FB-04A5-114F-B6CB-A4EFB8972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827" y="1032363"/>
            <a:ext cx="3976255" cy="51457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87EB40-81F5-4147-9940-73426CE82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240" y="1032362"/>
            <a:ext cx="3976255" cy="5145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253B99-794F-CA4B-9412-A85E26FDA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50" y="3133077"/>
            <a:ext cx="4644952" cy="327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2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356F9-A954-EA40-8236-5CB56CA5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Arctic sea ice decadal trends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3B2F8E-E7F4-A849-A64D-94BA3C059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50727F-4798-F041-8A8A-11FBA8DAF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62" t="30536" r="17946" b="29699"/>
          <a:stretch/>
        </p:blipFill>
        <p:spPr>
          <a:xfrm>
            <a:off x="927182" y="1474255"/>
            <a:ext cx="4810673" cy="37287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92EA16-E727-C840-A64E-1A0D5C1C3711}"/>
              </a:ext>
            </a:extLst>
          </p:cNvPr>
          <p:cNvSpPr/>
          <p:nvPr/>
        </p:nvSpPr>
        <p:spPr>
          <a:xfrm>
            <a:off x="927182" y="5404849"/>
            <a:ext cx="10740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 surface temperature versus sea ice extent (left) and sea ice volume (right) trends. Historical ensemble trends are computed for the years 1979-2014 and overlapping 35-year pseudo-ensembles are created from the pre-industrial control simulation for the computed trends.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C75FC8-70AA-D04C-8CCE-A4E71310C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59" t="29544" r="16714" b="29374"/>
          <a:stretch/>
        </p:blipFill>
        <p:spPr>
          <a:xfrm>
            <a:off x="6235618" y="1367701"/>
            <a:ext cx="5029200" cy="393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7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CD39-DC20-9945-823C-39B774DAF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controlling sea ice decline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8DF7AB-9F31-264E-A47D-A28D9A9AE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83F27E-B175-7F42-A8EE-A6AA81A99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82" y="1156845"/>
            <a:ext cx="3614245" cy="2792826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78FB5D-C9CE-7C44-B78C-54B3D4D61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626" y="3942595"/>
            <a:ext cx="2561801" cy="1979574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FEF03DF-C580-8F44-A3A2-3892437B7EE0}"/>
              </a:ext>
            </a:extLst>
          </p:cNvPr>
          <p:cNvSpPr txBox="1">
            <a:spLocks/>
          </p:cNvSpPr>
          <p:nvPr/>
        </p:nvSpPr>
        <p:spPr>
          <a:xfrm>
            <a:off x="484348" y="1156845"/>
            <a:ext cx="6250834" cy="348300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68576" indent="-68576" algn="l" defTabSz="685749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288015" indent="-137150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6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425165" indent="-137150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562314" indent="-137150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699464" indent="-137150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rgbClr val="00B0F0"/>
              </a:buClr>
              <a:buFont typeface="Calibri" pitchFamily="34" charset="0"/>
              <a:buChar char="◦"/>
              <a:defRPr sz="1200" kern="120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824939" indent="-171438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4928" indent="-171438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4916" indent="-171438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4906" indent="-171438" algn="l" defTabSz="685749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To predict when we will see an Ice-Free Arctic need to understand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Long-term decline due to external forcing (C0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)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Superimposed year-to-year and decade-to-decade variability</a:t>
            </a:r>
          </a:p>
          <a:p>
            <a:pPr marL="233363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No consensus on 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How much internal variability has influenced decline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Most important factors influencing internal variability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Recent papers have looked at </a:t>
            </a:r>
          </a:p>
          <a:p>
            <a:pPr marL="233363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Two recent papers looked at this: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Ding et al., Fingerprints of internal drivers of Arctic sea ice loss in observations and model simulations, Nature Geoscience 2019.</a:t>
            </a:r>
          </a:p>
          <a:p>
            <a:pPr marL="452802" lvl="1" indent="-233363">
              <a:buFont typeface="Arial" charset="0"/>
              <a:buChar char="•"/>
            </a:pPr>
            <a:r>
              <a:rPr lang="en-US" dirty="0">
                <a:latin typeface="+mn-lt"/>
              </a:rPr>
              <a:t>Screen and </a:t>
            </a:r>
            <a:r>
              <a:rPr lang="en-US" dirty="0" err="1">
                <a:latin typeface="+mn-lt"/>
              </a:rPr>
              <a:t>Deser</a:t>
            </a:r>
            <a:r>
              <a:rPr lang="en-US" dirty="0">
                <a:latin typeface="+mn-lt"/>
              </a:rPr>
              <a:t>, Pacific Ocean Variability Influences the Time of Emergence of Seasonally Ice-Free Arctic Ocean, GRL 2019.</a:t>
            </a:r>
          </a:p>
          <a:p>
            <a:pPr marL="233363" indent="-233363">
              <a:buFont typeface="Arial" charset="0"/>
              <a:buChar char="•"/>
            </a:pPr>
            <a:endParaRPr lang="en-US" dirty="0">
              <a:latin typeface="+mn-lt"/>
            </a:endParaRPr>
          </a:p>
          <a:p>
            <a:pPr marL="233363" indent="-233363">
              <a:buNone/>
            </a:pP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997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QOI-QOI correlation coefficients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E49260-8C0F-4622-AABD-D59845AD2607}"/>
              </a:ext>
            </a:extLst>
          </p:cNvPr>
          <p:cNvSpPr txBox="1"/>
          <p:nvPr/>
        </p:nvSpPr>
        <p:spPr>
          <a:xfrm>
            <a:off x="2508357" y="821211"/>
            <a:ext cx="893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674E99-F751-47F1-8E4A-F1C3536BF66B}"/>
              </a:ext>
            </a:extLst>
          </p:cNvPr>
          <p:cNvSpPr txBox="1"/>
          <p:nvPr/>
        </p:nvSpPr>
        <p:spPr>
          <a:xfrm>
            <a:off x="8157432" y="833338"/>
            <a:ext cx="893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Summer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AF3D5A-30F5-4AB3-B900-7CF2BEC19077}"/>
                  </a:ext>
                </a:extLst>
              </p:cNvPr>
              <p:cNvSpPr txBox="1"/>
              <p:nvPr/>
            </p:nvSpPr>
            <p:spPr>
              <a:xfrm>
                <a:off x="201636" y="3172982"/>
                <a:ext cx="11365971" cy="3293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Relationships between QOIs are generally consistent with expectations:</a:t>
                </a:r>
              </a:p>
              <a:p>
                <a:endParaRPr lang="en-US" sz="4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Positive correlations between SIE</a:t>
                </a:r>
                <a:r>
                  <a:rPr lang="en-US" baseline="30000" dirty="0"/>
                  <a:t>1</a:t>
                </a:r>
                <a:r>
                  <a:rPr lang="en-US" dirty="0"/>
                  <a:t> &amp; SIV</a:t>
                </a:r>
                <a:r>
                  <a:rPr lang="en-US" baseline="30000" dirty="0"/>
                  <a:t>2</a:t>
                </a:r>
                <a:r>
                  <a:rPr lang="en-US" dirty="0"/>
                  <a:t>, SST</a:t>
                </a:r>
                <a:r>
                  <a:rPr lang="en-US" baseline="30000" dirty="0"/>
                  <a:t>3</a:t>
                </a:r>
                <a:r>
                  <a:rPr lang="en-US" dirty="0"/>
                  <a:t> &amp; TS</a:t>
                </a:r>
                <a:r>
                  <a:rPr lang="en-US" baseline="30000" dirty="0"/>
                  <a:t>4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Negative correlations between SIE/SIV &amp; SST/TS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Negative correlation between CLDLOW</a:t>
                </a:r>
                <a:r>
                  <a:rPr lang="en-US" baseline="30000" dirty="0"/>
                  <a:t>5</a:t>
                </a:r>
                <a:r>
                  <a:rPr lang="en-US" dirty="0"/>
                  <a:t> &amp; FLNS</a:t>
                </a:r>
                <a:r>
                  <a:rPr lang="en-US" baseline="30000" dirty="0"/>
                  <a:t>6</a:t>
                </a:r>
                <a:r>
                  <a:rPr lang="en-US" dirty="0"/>
                  <a:t>, especially in warmer seasons: a lot of low cloud cover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less net longwave radiation flux at the surface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Negative correlation between CLDLOW and SST/TS across all 4 seasons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In winter, cloud coverage expected to increase surface temperature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not observed in our data, may be due to biases from runs without sea ice coverage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Lack of correlation between SIE &amp; FLNS and SIV &amp; CLDLOW in winter is contrary to results obtained using higher resolutions of E3SM [Urrego-Blanco </a:t>
                </a:r>
                <a:r>
                  <a:rPr lang="en-US" i="1" dirty="0"/>
                  <a:t>et al., </a:t>
                </a:r>
                <a:r>
                  <a:rPr lang="en-US" dirty="0"/>
                  <a:t>2019]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AF3D5A-30F5-4AB3-B900-7CF2BEC19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36" y="3172982"/>
                <a:ext cx="11365971" cy="3293209"/>
              </a:xfrm>
              <a:prstGeom prst="rect">
                <a:avLst/>
              </a:prstGeom>
              <a:blipFill>
                <a:blip r:embed="rId3"/>
                <a:stretch>
                  <a:fillRect l="-536" t="-1296" r="-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17A5F0-DBAD-456B-9B2D-F9F6C792D765}"/>
                  </a:ext>
                </a:extLst>
              </p:cNvPr>
              <p:cNvSpPr txBox="1"/>
              <p:nvPr/>
            </p:nvSpPr>
            <p:spPr>
              <a:xfrm>
                <a:off x="131233" y="6391777"/>
                <a:ext cx="11582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</a:t>
                </a:r>
                <a:r>
                  <a:rPr lang="en-US" sz="1200" dirty="0"/>
                  <a:t> Sea Ice Extent.  </a:t>
                </a:r>
                <a:r>
                  <a:rPr lang="en-US" sz="1200" baseline="30000" dirty="0"/>
                  <a:t>2</a:t>
                </a:r>
                <a:r>
                  <a:rPr lang="en-US" sz="1200" dirty="0"/>
                  <a:t> Sea Ice Volume.  </a:t>
                </a:r>
                <a:r>
                  <a:rPr lang="en-US" sz="1200" baseline="30000" dirty="0"/>
                  <a:t>3</a:t>
                </a:r>
                <a:r>
                  <a:rPr lang="en-US" sz="1200" dirty="0"/>
                  <a:t> Sea Surface Temperature averaged over 60-90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N.  </a:t>
                </a:r>
                <a:r>
                  <a:rPr lang="en-US" sz="1200" baseline="30000" dirty="0"/>
                  <a:t>4</a:t>
                </a:r>
                <a:r>
                  <a:rPr lang="en-US" sz="1200" dirty="0"/>
                  <a:t> Air Temperature averaged over 60-90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N.  </a:t>
                </a:r>
                <a:r>
                  <a:rPr lang="en-US" sz="1200" baseline="30000" dirty="0"/>
                  <a:t>5</a:t>
                </a:r>
                <a:r>
                  <a:rPr lang="en-US" sz="1200" dirty="0"/>
                  <a:t> Low Cloud Overage below 700 </a:t>
                </a:r>
                <a:r>
                  <a:rPr lang="en-US" sz="1200" dirty="0" err="1"/>
                  <a:t>hPa</a:t>
                </a:r>
                <a:r>
                  <a:rPr lang="en-US" sz="1200" dirty="0"/>
                  <a:t> averaged over 60-90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N.  </a:t>
                </a:r>
                <a:r>
                  <a:rPr lang="en-US" sz="1200" baseline="30000" dirty="0"/>
                  <a:t>6</a:t>
                </a:r>
                <a:r>
                  <a:rPr lang="en-US" sz="1200" dirty="0"/>
                  <a:t> Net longwave flux at surface over 60-90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N.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A17A5F0-DBAD-456B-9B2D-F9F6C792D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33" y="6391777"/>
                <a:ext cx="11582400" cy="461665"/>
              </a:xfrm>
              <a:prstGeom prst="rect">
                <a:avLst/>
              </a:prstGeom>
              <a:blipFill>
                <a:blip r:embed="rId4"/>
                <a:stretch>
                  <a:fillRect l="-53" t="-1333"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17F33364-9751-4650-B587-E14E4ED3A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137" y="1190543"/>
            <a:ext cx="4676630" cy="1686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268383-67FC-43A4-BFC5-C99800D7C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942" y="1190543"/>
            <a:ext cx="4768528" cy="1691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377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72412"/>
            <a:ext cx="10058400" cy="570225"/>
          </a:xfrm>
        </p:spPr>
        <p:txBody>
          <a:bodyPr/>
          <a:lstStyle/>
          <a:p>
            <a:r>
              <a:rPr lang="en-US" dirty="0"/>
              <a:t>GSA results: sensitivity indices – atmosphere parameters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75AE5CC2-DF58-40CB-A6AB-54BC3F1D1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45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6BD61C-934E-413A-85CE-C20F1E48E907}"/>
                  </a:ext>
                </a:extLst>
              </p:cNvPr>
              <p:cNvSpPr txBox="1"/>
              <p:nvPr/>
            </p:nvSpPr>
            <p:spPr>
              <a:xfrm>
                <a:off x="271243" y="989487"/>
                <a:ext cx="11268602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Effects associated with the 4 atmosphere parameters [Larson, 2020]:</a:t>
                </a:r>
              </a:p>
              <a:p>
                <a:endParaRPr lang="en-US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en-US" b="1" dirty="0"/>
                  <a:t> (cldfrc_dp1): </a:t>
                </a:r>
                <a:r>
                  <a:rPr lang="en-US" dirty="0"/>
                  <a:t>CLUBB parameter which controls cumulus cloud-formation convective regimes in E3SM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</m:oMath>
                </a14:m>
                <a:r>
                  <a:rPr lang="en-US" b="1" dirty="0"/>
                  <a:t> (clubb_c1):</a:t>
                </a:r>
                <a:r>
                  <a:rPr lang="en-US" dirty="0"/>
                  <a:t> CLUBB parameter which controls the balance of cumulus versus stratocumulus clouds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Large positive values favor cumulus clouds, while small or negative values are associated with stratocumulus clouds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6BD61C-934E-413A-85CE-C20F1E48E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43" y="989487"/>
                <a:ext cx="11268602" cy="2123658"/>
              </a:xfrm>
              <a:prstGeom prst="rect">
                <a:avLst/>
              </a:prstGeom>
              <a:blipFill>
                <a:blip r:embed="rId2"/>
                <a:stretch>
                  <a:fillRect l="-433" t="-1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9E091ECA-1E44-4CA4-AD1B-A098C6379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244" y="3113145"/>
            <a:ext cx="4107133" cy="2039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A6BB97-1AC5-4426-B5E4-403E274F834B}"/>
                  </a:ext>
                </a:extLst>
              </p:cNvPr>
              <p:cNvSpPr txBox="1"/>
              <p:nvPr/>
            </p:nvSpPr>
            <p:spPr>
              <a:xfrm>
                <a:off x="267837" y="2962019"/>
                <a:ext cx="6527684" cy="34470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Stratocumulus clouds are believed to have planet-wide surface cooling effect, and Arctic cooling effects over most of the year [Eastman &amp; Warren, 2010]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800" b="1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sub>
                    </m:sSub>
                  </m:oMath>
                </a14:m>
                <a:r>
                  <a:rPr lang="en-US" b="1" dirty="0"/>
                  <a:t> (clubb_c8): </a:t>
                </a:r>
                <a:r>
                  <a:rPr lang="en-US" dirty="0"/>
                  <a:t>CLUBB parameter developed to achieve radiative balance in atmospheric models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Increasing clubb_c8 brightens clouds, resulting in Earth surface cooling (brighter clouds reflect more incoming solar radiation)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sub>
                    </m:sSub>
                  </m:oMath>
                </a14:m>
                <a:r>
                  <a:rPr lang="en-US" b="1" dirty="0"/>
                  <a:t> (</a:t>
                </a:r>
                <a:r>
                  <a:rPr lang="en-US" b="1" dirty="0" err="1"/>
                  <a:t>gamma_coeff</a:t>
                </a:r>
                <a:r>
                  <a:rPr lang="en-US" b="1" dirty="0"/>
                  <a:t>): </a:t>
                </a:r>
                <a:r>
                  <a:rPr lang="en-US" dirty="0"/>
                  <a:t>tunable parameter in CLUBB shallow convection parameterization scheme that can brighten/dim clouds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8A6BB97-1AC5-4426-B5E4-403E274F8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37" y="2962019"/>
                <a:ext cx="6527684" cy="3447098"/>
              </a:xfrm>
              <a:prstGeom prst="rect">
                <a:avLst/>
              </a:prstGeom>
              <a:blipFill>
                <a:blip r:embed="rId4"/>
                <a:stretch>
                  <a:fillRect l="-654" t="-1239" r="-1120" b="-1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EE8A051-7287-4C02-854F-BA6059C99F56}"/>
              </a:ext>
            </a:extLst>
          </p:cNvPr>
          <p:cNvSpPr txBox="1"/>
          <p:nvPr/>
        </p:nvSpPr>
        <p:spPr>
          <a:xfrm>
            <a:off x="6652471" y="5432204"/>
            <a:ext cx="5268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Figure</a:t>
            </a:r>
            <a:r>
              <a:rPr lang="en-US" sz="1200" dirty="0"/>
              <a:t>: cloud brightening produced micro-droplets                                that reflect more sunlight</a:t>
            </a:r>
            <a:endParaRPr lang="en-US" sz="1200" dirty="0">
              <a:hlinkClick r:id="rId5"/>
            </a:endParaRPr>
          </a:p>
          <a:p>
            <a:pPr algn="ctr"/>
            <a:r>
              <a:rPr lang="en-US" sz="1200" dirty="0">
                <a:hlinkClick r:id="rId5"/>
              </a:rPr>
              <a:t>http://earthobservatory.nasa.gov/Features/Aerosols/page4.php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971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BE1A344-D90B-4332-850B-3A4DCCDFC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81" y="779879"/>
            <a:ext cx="10238763" cy="36300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72412"/>
            <a:ext cx="10058400" cy="570225"/>
          </a:xfrm>
        </p:spPr>
        <p:txBody>
          <a:bodyPr/>
          <a:lstStyle/>
          <a:p>
            <a:r>
              <a:rPr lang="en-US" dirty="0"/>
              <a:t>GSA results: total effects indices – atmosphere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F5AA63-B911-49E1-9FD8-E38FBA6A5B04}"/>
                  </a:ext>
                </a:extLst>
              </p:cNvPr>
              <p:cNvSpPr txBox="1"/>
              <p:nvPr/>
            </p:nvSpPr>
            <p:spPr>
              <a:xfrm>
                <a:off x="64951" y="4604097"/>
                <a:ext cx="11883894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 (cldfrc_dp1)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:r>
                  <a:rPr lang="en-US" dirty="0" err="1"/>
                  <a:t>gamma_coeff</a:t>
                </a:r>
                <a:r>
                  <a:rPr lang="en-US" dirty="0"/>
                  <a:t>), SIE</a:t>
                </a:r>
                <a:r>
                  <a:rPr lang="en-US" baseline="30000" dirty="0"/>
                  <a:t>1</a:t>
                </a:r>
                <a:r>
                  <a:rPr lang="en-US" dirty="0"/>
                  <a:t> and SIV</a:t>
                </a:r>
                <a:r>
                  <a:rPr lang="en-US" baseline="30000" dirty="0"/>
                  <a:t>2</a:t>
                </a:r>
                <a:r>
                  <a:rPr lang="en-US" dirty="0"/>
                  <a:t> </a:t>
                </a:r>
                <a:r>
                  <a:rPr lang="en-US" b="1" dirty="0"/>
                  <a:t>trend differently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Could reflect difference between relatively stable </a:t>
                </a:r>
                <a:r>
                  <a:rPr lang="en-US" b="1" dirty="0"/>
                  <a:t>multi-year ice </a:t>
                </a:r>
                <a:r>
                  <a:rPr lang="en-US" dirty="0"/>
                  <a:t>(measured by SIV) and </a:t>
                </a:r>
                <a:r>
                  <a:rPr lang="en-US" b="1" dirty="0"/>
                  <a:t>young, seasonal ice</a:t>
                </a:r>
                <a:r>
                  <a:rPr lang="en-US" dirty="0"/>
                  <a:t> (measured by SIE)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SIE QOI shows </a:t>
                </a:r>
                <a:r>
                  <a:rPr lang="en-US" b="1" dirty="0"/>
                  <a:t>strong response </a:t>
                </a:r>
                <a:r>
                  <a:rPr lang="en-US" dirty="0"/>
                  <a:t>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dirty="0"/>
                  <a:t> (clubb_c8) in autumn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Increasing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dirty="0"/>
                  <a:t> (clubb_c8) </a:t>
                </a:r>
                <a:r>
                  <a:rPr lang="en-US" b="1" dirty="0"/>
                  <a:t>brightens clouds</a:t>
                </a:r>
                <a:r>
                  <a:rPr lang="en-US" dirty="0"/>
                  <a:t>, resulting in Earth surface </a:t>
                </a:r>
                <a:r>
                  <a:rPr lang="en-US" b="1" dirty="0"/>
                  <a:t>cooling</a:t>
                </a:r>
                <a:r>
                  <a:rPr lang="en-US" dirty="0"/>
                  <a:t> [Larson, 2020]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Suggests that </a:t>
                </a:r>
                <a:r>
                  <a:rPr lang="en-US" b="1" dirty="0"/>
                  <a:t>cloud brightening </a:t>
                </a:r>
                <a:r>
                  <a:rPr lang="en-US" dirty="0"/>
                  <a:t>has potential to control </a:t>
                </a:r>
                <a:r>
                  <a:rPr lang="en-US" b="1" dirty="0"/>
                  <a:t>degree</a:t>
                </a:r>
                <a:r>
                  <a:rPr lang="en-US" dirty="0"/>
                  <a:t> to which </a:t>
                </a:r>
                <a:r>
                  <a:rPr lang="en-US" b="1" dirty="0"/>
                  <a:t>sea ice is lost </a:t>
                </a:r>
                <a:r>
                  <a:rPr lang="en-US" dirty="0"/>
                  <a:t>towards the end of the melting season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4F5AA63-B911-49E1-9FD8-E38FBA6A5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" y="4604097"/>
                <a:ext cx="11883894" cy="2462213"/>
              </a:xfrm>
              <a:prstGeom prst="rect">
                <a:avLst/>
              </a:prstGeom>
              <a:blipFill>
                <a:blip r:embed="rId3"/>
                <a:stretch>
                  <a:fillRect l="-359" t="-1485" r="-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593E1F-F5C6-4515-BBFE-9260C3B432F8}"/>
                  </a:ext>
                </a:extLst>
              </p:cNvPr>
              <p:cNvSpPr txBox="1"/>
              <p:nvPr/>
            </p:nvSpPr>
            <p:spPr>
              <a:xfrm>
                <a:off x="1412952" y="735333"/>
                <a:ext cx="15205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cldfrc_dp1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593E1F-F5C6-4515-BBFE-9260C3B43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952" y="735333"/>
                <a:ext cx="1520575" cy="307777"/>
              </a:xfrm>
              <a:prstGeom prst="rect">
                <a:avLst/>
              </a:prstGeom>
              <a:blipFill>
                <a:blip r:embed="rId4"/>
                <a:stretch>
                  <a:fillRect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ADA53D-3A33-4BE8-80E2-43602B1DEA2B}"/>
                  </a:ext>
                </a:extLst>
              </p:cNvPr>
              <p:cNvSpPr txBox="1"/>
              <p:nvPr/>
            </p:nvSpPr>
            <p:spPr>
              <a:xfrm>
                <a:off x="3862131" y="735332"/>
                <a:ext cx="15205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clubb_c1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ADA53D-3A33-4BE8-80E2-43602B1DE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131" y="735332"/>
                <a:ext cx="1520575" cy="307777"/>
              </a:xfrm>
              <a:prstGeom prst="rect">
                <a:avLst/>
              </a:prstGeom>
              <a:blipFill>
                <a:blip r:embed="rId5"/>
                <a:stretch>
                  <a:fillRect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30347E-19E7-4A08-8BA6-8FCB46E42EEF}"/>
                  </a:ext>
                </a:extLst>
              </p:cNvPr>
              <p:cNvSpPr txBox="1"/>
              <p:nvPr/>
            </p:nvSpPr>
            <p:spPr>
              <a:xfrm>
                <a:off x="6182378" y="730700"/>
                <a:ext cx="15205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clubb_c8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30347E-19E7-4A08-8BA6-8FCB46E42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378" y="730700"/>
                <a:ext cx="1520575" cy="307777"/>
              </a:xfrm>
              <a:prstGeom prst="rect">
                <a:avLst/>
              </a:prstGeom>
              <a:blipFill>
                <a:blip r:embed="rId6"/>
                <a:stretch>
                  <a:fillRect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386291-E575-4305-A56C-BE3BF3E73ABF}"/>
                  </a:ext>
                </a:extLst>
              </p:cNvPr>
              <p:cNvSpPr txBox="1"/>
              <p:nvPr/>
            </p:nvSpPr>
            <p:spPr>
              <a:xfrm>
                <a:off x="8363165" y="739485"/>
                <a:ext cx="178896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</a:t>
                </a:r>
                <a:r>
                  <a:rPr lang="en-US" sz="1400" dirty="0" err="1"/>
                  <a:t>gamma_coeff</a:t>
                </a:r>
                <a:endParaRPr 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386291-E575-4305-A56C-BE3BF3E73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165" y="739485"/>
                <a:ext cx="1788968" cy="307777"/>
              </a:xfrm>
              <a:prstGeom prst="rect">
                <a:avLst/>
              </a:prstGeom>
              <a:blipFill>
                <a:blip r:embed="rId7"/>
                <a:stretch>
                  <a:fillRect t="-392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2049C5A-482D-44B6-9CD9-B5B3886F3D0D}"/>
              </a:ext>
            </a:extLst>
          </p:cNvPr>
          <p:cNvSpPr txBox="1"/>
          <p:nvPr/>
        </p:nvSpPr>
        <p:spPr>
          <a:xfrm>
            <a:off x="10335589" y="2933150"/>
            <a:ext cx="1530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Figure</a:t>
            </a:r>
            <a:r>
              <a:rPr lang="en-US" sz="1400" dirty="0"/>
              <a:t>: box shows 25-75% CIs for mean total effects.  Blue dot indicates mean.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7F488A-8A29-4FEE-AFDC-7198B293951C}"/>
              </a:ext>
            </a:extLst>
          </p:cNvPr>
          <p:cNvSpPr txBox="1"/>
          <p:nvPr/>
        </p:nvSpPr>
        <p:spPr>
          <a:xfrm>
            <a:off x="10476507" y="1047262"/>
            <a:ext cx="14666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0070C0"/>
                </a:solidFill>
              </a:rPr>
              <a:t>Atmosphere parameters influence sea ice QOIs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01E79A-1C06-47AF-970B-3675A5BE7CCB}"/>
              </a:ext>
            </a:extLst>
          </p:cNvPr>
          <p:cNvSpPr txBox="1"/>
          <p:nvPr/>
        </p:nvSpPr>
        <p:spPr>
          <a:xfrm>
            <a:off x="9028743" y="6508589"/>
            <a:ext cx="1158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 Sea Ice Extent.  </a:t>
            </a:r>
            <a:r>
              <a:rPr lang="en-US" sz="1200" baseline="30000" dirty="0"/>
              <a:t>2</a:t>
            </a:r>
            <a:r>
              <a:rPr lang="en-US" sz="1200" dirty="0"/>
              <a:t> Sea Ice Volume.  </a:t>
            </a:r>
          </a:p>
        </p:txBody>
      </p:sp>
    </p:spTree>
    <p:extLst>
      <p:ext uri="{BB962C8B-B14F-4D97-AF65-F5344CB8AC3E}">
        <p14:creationId xmlns:p14="http://schemas.microsoft.com/office/powerpoint/2010/main" val="2308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4F92BD-5B1A-442F-95C7-9FD1563EE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160"/>
            <a:ext cx="10305794" cy="3513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72412"/>
            <a:ext cx="10058400" cy="570225"/>
          </a:xfrm>
        </p:spPr>
        <p:txBody>
          <a:bodyPr/>
          <a:lstStyle/>
          <a:p>
            <a:r>
              <a:rPr lang="en-US" dirty="0"/>
              <a:t>GSA results: total effects indices – atmosphere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593E1F-F5C6-4515-BBFE-9260C3B432F8}"/>
                  </a:ext>
                </a:extLst>
              </p:cNvPr>
              <p:cNvSpPr txBox="1"/>
              <p:nvPr/>
            </p:nvSpPr>
            <p:spPr>
              <a:xfrm>
                <a:off x="1412952" y="735333"/>
                <a:ext cx="15205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cldfrc_dp1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593E1F-F5C6-4515-BBFE-9260C3B43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952" y="735333"/>
                <a:ext cx="1520575" cy="307777"/>
              </a:xfrm>
              <a:prstGeom prst="rect">
                <a:avLst/>
              </a:prstGeom>
              <a:blipFill>
                <a:blip r:embed="rId3"/>
                <a:stretch>
                  <a:fillRect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ADA53D-3A33-4BE8-80E2-43602B1DEA2B}"/>
                  </a:ext>
                </a:extLst>
              </p:cNvPr>
              <p:cNvSpPr txBox="1"/>
              <p:nvPr/>
            </p:nvSpPr>
            <p:spPr>
              <a:xfrm>
                <a:off x="3862131" y="735332"/>
                <a:ext cx="15205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clubb_c1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ADA53D-3A33-4BE8-80E2-43602B1DE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131" y="735332"/>
                <a:ext cx="1520575" cy="307777"/>
              </a:xfrm>
              <a:prstGeom prst="rect">
                <a:avLst/>
              </a:prstGeom>
              <a:blipFill>
                <a:blip r:embed="rId4"/>
                <a:stretch>
                  <a:fillRect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30347E-19E7-4A08-8BA6-8FCB46E42EEF}"/>
                  </a:ext>
                </a:extLst>
              </p:cNvPr>
              <p:cNvSpPr txBox="1"/>
              <p:nvPr/>
            </p:nvSpPr>
            <p:spPr>
              <a:xfrm>
                <a:off x="6182378" y="730700"/>
                <a:ext cx="15205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clubb_c8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30347E-19E7-4A08-8BA6-8FCB46E42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378" y="730700"/>
                <a:ext cx="1520575" cy="307777"/>
              </a:xfrm>
              <a:prstGeom prst="rect">
                <a:avLst/>
              </a:prstGeom>
              <a:blipFill>
                <a:blip r:embed="rId5"/>
                <a:stretch>
                  <a:fillRect t="-6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386291-E575-4305-A56C-BE3BF3E73ABF}"/>
                  </a:ext>
                </a:extLst>
              </p:cNvPr>
              <p:cNvSpPr txBox="1"/>
              <p:nvPr/>
            </p:nvSpPr>
            <p:spPr>
              <a:xfrm>
                <a:off x="8363165" y="739485"/>
                <a:ext cx="178896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</a:t>
                </a:r>
                <a:r>
                  <a:rPr lang="en-US" sz="1400" dirty="0" err="1"/>
                  <a:t>gamma_coeff</a:t>
                </a:r>
                <a:endParaRPr 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386291-E575-4305-A56C-BE3BF3E73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165" y="739485"/>
                <a:ext cx="1788968" cy="307777"/>
              </a:xfrm>
              <a:prstGeom prst="rect">
                <a:avLst/>
              </a:prstGeom>
              <a:blipFill>
                <a:blip r:embed="rId6"/>
                <a:stretch>
                  <a:fillRect t="-392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1472C44-BD0D-4623-AC38-B5AC9B0FCB89}"/>
                  </a:ext>
                </a:extLst>
              </p:cNvPr>
              <p:cNvSpPr txBox="1"/>
              <p:nvPr/>
            </p:nvSpPr>
            <p:spPr>
              <a:xfrm>
                <a:off x="207671" y="4717653"/>
                <a:ext cx="11084353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CLDLOW</a:t>
                </a:r>
                <a:r>
                  <a:rPr lang="en-US" baseline="30000" dirty="0"/>
                  <a:t>1</a:t>
                </a:r>
                <a:r>
                  <a:rPr lang="en-US" dirty="0"/>
                  <a:t> and FLNS</a:t>
                </a:r>
                <a:r>
                  <a:rPr lang="en-US" baseline="30000" dirty="0"/>
                  <a:t>2</a:t>
                </a:r>
                <a:r>
                  <a:rPr lang="en-US" dirty="0"/>
                  <a:t> </a:t>
                </a:r>
                <a:r>
                  <a:rPr lang="en-US" b="1" dirty="0"/>
                  <a:t>trend similarly </a:t>
                </a:r>
                <a:r>
                  <a:rPr lang="en-US" dirty="0"/>
                  <a:t>for all 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/>
                  <a:t> (cldfrc_dp1) parameter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Sensitivity of CLDLOW to clubb_c1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) in autumn is </a:t>
                </a:r>
                <a:r>
                  <a:rPr lang="en-US" b="1" dirty="0"/>
                  <a:t>not as strong </a:t>
                </a:r>
                <a:r>
                  <a:rPr lang="en-US" dirty="0"/>
                  <a:t>as sensitivity of FLNS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clubb_c1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) parameter controls </a:t>
                </a:r>
                <a:r>
                  <a:rPr lang="en-US" b="1" dirty="0"/>
                  <a:t>balance</a:t>
                </a:r>
                <a:r>
                  <a:rPr lang="en-US" dirty="0"/>
                  <a:t> of </a:t>
                </a:r>
                <a:r>
                  <a:rPr lang="en-US" b="1" dirty="0"/>
                  <a:t>cumulus vs. stratocumulus clouds </a:t>
                </a:r>
                <a:r>
                  <a:rPr lang="en-US" dirty="0"/>
                  <a:t>[Larson, 2020]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Results suggest while clubb_c1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) influences </a:t>
                </a:r>
                <a:r>
                  <a:rPr lang="en-US" b="1" dirty="0"/>
                  <a:t>cloud type</a:t>
                </a:r>
                <a:r>
                  <a:rPr lang="en-US" dirty="0"/>
                  <a:t>, it may not strongly influence the fraction of </a:t>
                </a:r>
                <a:r>
                  <a:rPr lang="en-US" b="1" dirty="0"/>
                  <a:t>general low cloud cover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1472C44-BD0D-4623-AC38-B5AC9B0FC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71" y="4717653"/>
                <a:ext cx="11084353" cy="1661993"/>
              </a:xfrm>
              <a:prstGeom prst="rect">
                <a:avLst/>
              </a:prstGeom>
              <a:blipFill>
                <a:blip r:embed="rId7"/>
                <a:stretch>
                  <a:fillRect l="-330" t="-2564" b="-4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3F156B7-80A4-4533-A176-30205079C1D0}"/>
              </a:ext>
            </a:extLst>
          </p:cNvPr>
          <p:cNvSpPr txBox="1"/>
          <p:nvPr/>
        </p:nvSpPr>
        <p:spPr>
          <a:xfrm>
            <a:off x="10417854" y="1787487"/>
            <a:ext cx="1530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Figure</a:t>
            </a:r>
            <a:r>
              <a:rPr lang="en-US" sz="1400" dirty="0"/>
              <a:t>: box shows 25-75% CIs for mean total effects.  Blue dot indicates mean.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49F543-D336-43F5-8F70-1F0F84FF5130}"/>
                  </a:ext>
                </a:extLst>
              </p:cNvPr>
              <p:cNvSpPr txBox="1"/>
              <p:nvPr/>
            </p:nvSpPr>
            <p:spPr>
              <a:xfrm>
                <a:off x="4622418" y="6558460"/>
                <a:ext cx="11582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aseline="30000" dirty="0"/>
                  <a:t>1</a:t>
                </a:r>
                <a:r>
                  <a:rPr lang="en-US" sz="1200" dirty="0"/>
                  <a:t> Low Cloud Overage below 700 </a:t>
                </a:r>
                <a:r>
                  <a:rPr lang="en-US" sz="1200" dirty="0" err="1"/>
                  <a:t>hPa</a:t>
                </a:r>
                <a:r>
                  <a:rPr lang="en-US" sz="1200" dirty="0"/>
                  <a:t> averaged over 60-90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N.  </a:t>
                </a:r>
                <a:r>
                  <a:rPr lang="en-US" sz="1200" baseline="30000" dirty="0"/>
                  <a:t>2</a:t>
                </a:r>
                <a:r>
                  <a:rPr lang="en-US" sz="1200" dirty="0"/>
                  <a:t> Net longwave flux at surface over 60-90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1200" dirty="0"/>
                  <a:t> N.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F49F543-D336-43F5-8F70-1F0F84FF5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2418" y="6558460"/>
                <a:ext cx="11582400" cy="276999"/>
              </a:xfrm>
              <a:prstGeom prst="rect">
                <a:avLst/>
              </a:prstGeom>
              <a:blipFill>
                <a:blip r:embed="rId8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948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60848-00E6-6D41-A7C6-D53A3D151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1EB087-7B1A-AB4D-A791-C4FF2082A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2A7D3E-CC96-CB4E-8DFE-99CDB929BBD3}"/>
              </a:ext>
            </a:extLst>
          </p:cNvPr>
          <p:cNvSpPr/>
          <p:nvPr/>
        </p:nvSpPr>
        <p:spPr>
          <a:xfrm>
            <a:off x="274649" y="628165"/>
            <a:ext cx="1170765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[1] J. </a:t>
            </a:r>
            <a:r>
              <a:rPr lang="en-US" dirty="0" err="1"/>
              <a:t>Urrego</a:t>
            </a:r>
            <a:r>
              <a:rPr lang="en-US" dirty="0"/>
              <a:t>-Blanco, E. </a:t>
            </a:r>
            <a:r>
              <a:rPr lang="en-US" dirty="0" err="1"/>
              <a:t>Hunke</a:t>
            </a:r>
            <a:r>
              <a:rPr lang="en-US" dirty="0"/>
              <a:t>, N. Urban. "Emergent relationships among sea ice, longwave </a:t>
            </a:r>
            <a:r>
              <a:rPr lang="en-US" dirty="0" err="1"/>
              <a:t>radiatino</a:t>
            </a:r>
            <a:r>
              <a:rPr lang="en-US" dirty="0"/>
              <a:t>, and the Beaufort high circulation exposed through parameter uncertainty analysis". J. </a:t>
            </a:r>
            <a:r>
              <a:rPr lang="en-US" dirty="0" err="1"/>
              <a:t>Geophys</a:t>
            </a:r>
            <a:r>
              <a:rPr lang="en-US" dirty="0"/>
              <a:t>. Res. Oceans, 124, pp. 9572-9588, 2019. </a:t>
            </a:r>
            <a:r>
              <a:rPr lang="en-US" dirty="0">
                <a:hlinkClick r:id="rId2"/>
              </a:rPr>
              <a:t>https://doi.org/10.1029/2091JC014979</a:t>
            </a:r>
            <a:r>
              <a:rPr lang="en-US" dirty="0"/>
              <a:t>.</a:t>
            </a:r>
          </a:p>
          <a:p>
            <a:r>
              <a:rPr lang="en-US" dirty="0"/>
              <a:t>[2] J. </a:t>
            </a:r>
            <a:r>
              <a:rPr lang="en-US" dirty="0" err="1"/>
              <a:t>Urrego</a:t>
            </a:r>
            <a:r>
              <a:rPr lang="en-US" dirty="0"/>
              <a:t>-Blanco, N. Urban, E. </a:t>
            </a:r>
            <a:r>
              <a:rPr lang="en-US" dirty="0" err="1"/>
              <a:t>Hunke</a:t>
            </a:r>
            <a:r>
              <a:rPr lang="en-US" dirty="0"/>
              <a:t>, A. Turner, N. Jeffery. "Uncertainty quantification and global sensitivity analysis of the Los Alamos sea ice model". J. </a:t>
            </a:r>
            <a:r>
              <a:rPr lang="en-US" dirty="0" err="1"/>
              <a:t>Geophys</a:t>
            </a:r>
            <a:r>
              <a:rPr lang="en-US" dirty="0"/>
              <a:t>. Res. Oceans, 121, pp. 2709-2732, 2016. </a:t>
            </a:r>
            <a:r>
              <a:rPr lang="en-US" dirty="0" err="1"/>
              <a:t>doi</a:t>
            </a:r>
            <a:r>
              <a:rPr lang="en-US" dirty="0"/>
              <a:t>: 10.1002/2015JC011558. </a:t>
            </a:r>
          </a:p>
          <a:p>
            <a:r>
              <a:rPr lang="en-US" dirty="0"/>
              <a:t>[3] Y. Qian et al. "Parametric Sensitivity and Uncertainty Quantification in the Version 1 of E3SM Atmosphere Model Based on Short Perturbed Parameter Ensemble Simulations". J. </a:t>
            </a:r>
            <a:r>
              <a:rPr lang="en-US" dirty="0" err="1"/>
              <a:t>Geophys</a:t>
            </a:r>
            <a:r>
              <a:rPr lang="en-US" dirty="0"/>
              <a:t>. Res. Atmospheres, 123, pp. 13,046-13,073, 2018. </a:t>
            </a:r>
            <a:r>
              <a:rPr lang="en-US" dirty="0">
                <a:hlinkClick r:id="rId3"/>
              </a:rPr>
              <a:t>https://doi.org/10.1029/2018JD028927</a:t>
            </a:r>
            <a:r>
              <a:rPr lang="en-US" dirty="0"/>
              <a:t>.</a:t>
            </a:r>
          </a:p>
          <a:p>
            <a:r>
              <a:rPr lang="en-US" dirty="0"/>
              <a:t>[4] P. Rasch et al. "An Overview of the Atmospheric Component of the Energy </a:t>
            </a:r>
            <a:r>
              <a:rPr lang="en-US" dirty="0" err="1"/>
              <a:t>Exascale</a:t>
            </a:r>
            <a:r>
              <a:rPr lang="en-US" dirty="0"/>
              <a:t> Earth System Model". J. Adv. Model. Earth Systems, 11, pp. 2377-2411, 2019. </a:t>
            </a:r>
            <a:r>
              <a:rPr lang="en-US" dirty="0">
                <a:hlinkClick r:id="rId4"/>
              </a:rPr>
              <a:t>https://doi.org/10.1029/1019MS001629</a:t>
            </a:r>
            <a:r>
              <a:rPr lang="en-US" dirty="0"/>
              <a:t>.</a:t>
            </a:r>
          </a:p>
          <a:p>
            <a:r>
              <a:rPr lang="en-US" dirty="0"/>
              <a:t>[5] J.-C. </a:t>
            </a:r>
            <a:r>
              <a:rPr lang="en-US" dirty="0" err="1"/>
              <a:t>Golaz</a:t>
            </a:r>
            <a:r>
              <a:rPr lang="en-US" dirty="0"/>
              <a:t> et al. "The DOE E3SM Coupled Model Version 1: Overview and Evaluation at Standard Resolution". JAMES, 11, 2019. </a:t>
            </a:r>
            <a:r>
              <a:rPr lang="en-US" dirty="0">
                <a:hlinkClick r:id="rId5"/>
              </a:rPr>
              <a:t>https://doi.org/10.1029/2018MS001603</a:t>
            </a:r>
            <a:r>
              <a:rPr lang="en-US" dirty="0"/>
              <a:t>. </a:t>
            </a:r>
          </a:p>
          <a:p>
            <a:r>
              <a:rPr lang="en-US" dirty="0"/>
              <a:t>[6] X. </a:t>
            </a:r>
            <a:r>
              <a:rPr lang="en-US" dirty="0" err="1"/>
              <a:t>Asay</a:t>
            </a:r>
            <a:r>
              <a:rPr lang="en-US" dirty="0"/>
              <a:t>-Davis, D. Comeau, J. </a:t>
            </a:r>
            <a:r>
              <a:rPr lang="en-US" dirty="0" err="1"/>
              <a:t>Fyke</a:t>
            </a:r>
            <a:r>
              <a:rPr lang="en-US" dirty="0"/>
              <a:t>, M. Hoffman, M. Petersen, S. Price, T. Ringler, L. Van </a:t>
            </a:r>
            <a:r>
              <a:rPr lang="en-US" dirty="0" err="1"/>
              <a:t>Roekel</a:t>
            </a:r>
            <a:r>
              <a:rPr lang="en-US" dirty="0"/>
              <a:t>, P. Wolfram. "Antarctic ice shelf-ocean interactions in high-resolution global simulations using the Energy </a:t>
            </a:r>
            <a:r>
              <a:rPr lang="en-US" dirty="0" err="1"/>
              <a:t>Exascale</a:t>
            </a:r>
            <a:r>
              <a:rPr lang="en-US" dirty="0"/>
              <a:t> Earth System Model (E3SM). Part 2: Sensitivity studies and model turning". 2018 Ocean Sciences Meeting, Portland, Oregon, Feb. 11-16, 2018.</a:t>
            </a:r>
          </a:p>
          <a:p>
            <a:r>
              <a:rPr lang="en-US" dirty="0"/>
              <a:t>[7] S. </a:t>
            </a:r>
            <a:r>
              <a:rPr lang="en-US" dirty="0" err="1"/>
              <a:t>Reckinger</a:t>
            </a:r>
            <a:r>
              <a:rPr lang="en-US" dirty="0"/>
              <a:t>, M. Petersen, S. </a:t>
            </a:r>
            <a:r>
              <a:rPr lang="en-US" dirty="0" err="1"/>
              <a:t>Reckinger</a:t>
            </a:r>
            <a:r>
              <a:rPr lang="en-US" dirty="0"/>
              <a:t>. "A study of overflow simulations using MPAS-Ocean: vertical grids, resolution and viscosity". Ocean Modeling 96, pp. 291-313, 2015. </a:t>
            </a:r>
            <a:r>
              <a:rPr lang="en-US" dirty="0">
                <a:hlinkClick r:id="rId6"/>
              </a:rPr>
              <a:t>https://doi.org/10.1016/j.ocemod.2015.09.006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4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80354" y="827444"/>
            <a:ext cx="8786478" cy="5794322"/>
          </a:xfrm>
        </p:spPr>
        <p:txBody>
          <a:bodyPr>
            <a:noAutofit/>
          </a:bodyPr>
          <a:lstStyle/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/>
              <a:t>Bathiany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. Beyond bifurcation: using complex models to understand and predict abrupt climate change”, </a:t>
            </a:r>
            <a:r>
              <a:rPr lang="en-US" sz="1200" i="1" dirty="0"/>
              <a:t>DSCS</a:t>
            </a:r>
            <a:r>
              <a:rPr lang="en-US" sz="1200" dirty="0"/>
              <a:t> (2016).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Cohen </a:t>
            </a:r>
            <a:r>
              <a:rPr lang="en-US" sz="1200" i="1" dirty="0">
                <a:latin typeface="+mj-lt"/>
              </a:rPr>
              <a:t>et al</a:t>
            </a:r>
            <a:r>
              <a:rPr lang="en-US" sz="1200" dirty="0">
                <a:latin typeface="+mj-lt"/>
              </a:rPr>
              <a:t>., Arctic change and possible influence on mid-latitude climate and weather, US CLIVAR report (2018).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Cohen, Pfeiffer and Francis, Warm Arctic episodes linked with increased frequency of extreme winter weather in the U.S, </a:t>
            </a:r>
            <a:r>
              <a:rPr lang="en-US" sz="1200" i="1" dirty="0">
                <a:latin typeface="+mj-lt"/>
              </a:rPr>
              <a:t>Nature Communications</a:t>
            </a:r>
            <a:r>
              <a:rPr lang="en-US" sz="1200" dirty="0">
                <a:latin typeface="+mj-lt"/>
              </a:rPr>
              <a:t> 9, article number 869, (2018).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Cvijanovic </a:t>
            </a:r>
            <a:r>
              <a:rPr lang="en-US" sz="1200" i="1" dirty="0">
                <a:latin typeface="+mj-lt"/>
              </a:rPr>
              <a:t>et al. </a:t>
            </a:r>
            <a:r>
              <a:rPr lang="en-US" sz="1200" dirty="0">
                <a:latin typeface="+mj-lt"/>
              </a:rPr>
              <a:t>Future loss of Arctic sea-ice cover could drive a substantial decrease in California’s rainfall. </a:t>
            </a:r>
            <a:r>
              <a:rPr lang="en-US" sz="1200" i="1" dirty="0">
                <a:latin typeface="+mj-lt"/>
              </a:rPr>
              <a:t>Nature Communications</a:t>
            </a:r>
            <a:r>
              <a:rPr lang="en-US" sz="1200" dirty="0">
                <a:latin typeface="+mj-lt"/>
              </a:rPr>
              <a:t>, 8 (1), (2018).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/>
              <a:t>Duraisamy</a:t>
            </a:r>
            <a:r>
              <a:rPr lang="en-US" sz="1200" dirty="0"/>
              <a:t>, </a:t>
            </a:r>
            <a:r>
              <a:rPr lang="en-US" sz="1200" i="1" dirty="0"/>
              <a:t>et al. </a:t>
            </a:r>
            <a:r>
              <a:rPr lang="en-US" sz="1200" dirty="0"/>
              <a:t>Turbulence Modeling in the Age of Data. </a:t>
            </a:r>
            <a:r>
              <a:rPr lang="en-US" sz="1200" i="1" dirty="0" err="1"/>
              <a:t>arXiv</a:t>
            </a:r>
            <a:r>
              <a:rPr lang="en-US" sz="1200" i="1" dirty="0"/>
              <a:t> preprint arXiv:1804.00183</a:t>
            </a:r>
            <a:r>
              <a:rPr lang="en-US" sz="1200" dirty="0"/>
              <a:t> (2018).</a:t>
            </a:r>
          </a:p>
          <a:p>
            <a:pPr marL="179388" lvl="2" indent="-171450">
              <a:spcBef>
                <a:spcPts val="30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dirty="0"/>
              <a:t>Enderlin, </a:t>
            </a:r>
            <a:r>
              <a:rPr lang="en-US" i="1" dirty="0"/>
              <a:t>et al.  </a:t>
            </a:r>
            <a:r>
              <a:rPr lang="en-US" dirty="0"/>
              <a:t>An improved mass budget for the Greenland ice sheet, </a:t>
            </a:r>
            <a:r>
              <a:rPr lang="en-US" i="1" dirty="0" err="1"/>
              <a:t>Geophys</a:t>
            </a:r>
            <a:r>
              <a:rPr lang="en-US" i="1" dirty="0"/>
              <a:t>. Res. Lett</a:t>
            </a:r>
            <a:r>
              <a:rPr lang="en-US" dirty="0"/>
              <a:t>., 41, 866–872, (2014).</a:t>
            </a:r>
            <a:endParaRPr lang="en-US" dirty="0">
              <a:latin typeface="+mj-lt"/>
            </a:endParaRP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Francis and </a:t>
            </a:r>
            <a:r>
              <a:rPr lang="en-US" sz="1200" dirty="0" err="1">
                <a:latin typeface="+mj-lt"/>
              </a:rPr>
              <a:t>Skific</a:t>
            </a:r>
            <a:r>
              <a:rPr lang="en-US" sz="1200" dirty="0">
                <a:latin typeface="+mj-lt"/>
              </a:rPr>
              <a:t>, evidence linking rapid Arctic warming to mid-latitude weather patterns. </a:t>
            </a:r>
            <a:r>
              <a:rPr lang="en-US" sz="1200" i="1" dirty="0">
                <a:latin typeface="+mj-lt"/>
              </a:rPr>
              <a:t>Phil. Trans. R. Soc. A </a:t>
            </a:r>
            <a:r>
              <a:rPr lang="en-US" sz="1200" dirty="0">
                <a:latin typeface="+mj-lt"/>
              </a:rPr>
              <a:t>373: 20140170 (2015).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/>
              <a:t>Graeter</a:t>
            </a:r>
            <a:r>
              <a:rPr lang="en-US" sz="1200" dirty="0"/>
              <a:t> </a:t>
            </a:r>
            <a:r>
              <a:rPr lang="en-US" sz="1200" i="1" dirty="0"/>
              <a:t>et al. </a:t>
            </a:r>
            <a:r>
              <a:rPr lang="en-US" sz="1200" dirty="0"/>
              <a:t>Ice Core Records of West Greenland Melt and Climate Forcing, </a:t>
            </a:r>
            <a:r>
              <a:rPr lang="en-US" sz="1200" i="1" dirty="0"/>
              <a:t>GRL</a:t>
            </a:r>
            <a:r>
              <a:rPr lang="en-US" sz="1200" dirty="0"/>
              <a:t>, 45, 3164-3172, (2018) </a:t>
            </a:r>
            <a:endParaRPr lang="en-US" sz="1200" dirty="0">
              <a:latin typeface="+mj-lt"/>
            </a:endParaRP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>
                <a:latin typeface="+mj-lt"/>
              </a:rPr>
              <a:t>Kinnard</a:t>
            </a:r>
            <a:r>
              <a:rPr lang="en-US" sz="1200" dirty="0">
                <a:latin typeface="+mj-lt"/>
              </a:rPr>
              <a:t> et al., Reconstructed changes in Arctic sea ice over the past 1450 years, </a:t>
            </a:r>
            <a:r>
              <a:rPr lang="en-US" sz="1200" i="1" dirty="0">
                <a:latin typeface="+mj-lt"/>
              </a:rPr>
              <a:t>Nature,</a:t>
            </a:r>
            <a:r>
              <a:rPr lang="en-US" sz="1200" dirty="0">
                <a:latin typeface="+mj-lt"/>
              </a:rPr>
              <a:t> 479, 509-512 (2011).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/>
              <a:t>Koven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., Permafrost carbon-climate feedbacks accelerate global warming </a:t>
            </a:r>
            <a:r>
              <a:rPr lang="en-US" sz="1200" i="1" dirty="0"/>
              <a:t>PNAS</a:t>
            </a:r>
            <a:r>
              <a:rPr lang="en-US" sz="1200" dirty="0"/>
              <a:t>, volume 108, (2011).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Lara </a:t>
            </a:r>
            <a:r>
              <a:rPr lang="en-US" sz="1200" i="1" dirty="0"/>
              <a:t>et al</a:t>
            </a:r>
            <a:r>
              <a:rPr lang="en-US" sz="1200" dirty="0"/>
              <a:t>., Reduced arctic tundra productivity linked with landform and climate change interactions, </a:t>
            </a:r>
            <a:r>
              <a:rPr lang="en-US" sz="1200" i="1" dirty="0"/>
              <a:t>Scientific Reports, </a:t>
            </a:r>
            <a:r>
              <a:rPr lang="en-US" sz="1200" dirty="0"/>
              <a:t>volume 8, (2018).</a:t>
            </a:r>
            <a:endParaRPr lang="en-US" sz="1200" dirty="0">
              <a:latin typeface="+mj-lt"/>
            </a:endParaRP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Lind, </a:t>
            </a:r>
            <a:r>
              <a:rPr lang="en-US" sz="1200" dirty="0" err="1">
                <a:latin typeface="+mj-lt"/>
              </a:rPr>
              <a:t>Ignvaldsen</a:t>
            </a:r>
            <a:r>
              <a:rPr lang="en-US" sz="1200" dirty="0">
                <a:latin typeface="+mj-lt"/>
              </a:rPr>
              <a:t>, and </a:t>
            </a:r>
            <a:r>
              <a:rPr lang="en-US" sz="1200" dirty="0" err="1">
                <a:latin typeface="+mj-lt"/>
              </a:rPr>
              <a:t>Furevik</a:t>
            </a:r>
            <a:r>
              <a:rPr lang="en-US" sz="1200" dirty="0">
                <a:latin typeface="+mj-lt"/>
              </a:rPr>
              <a:t>, Arctic warming hotspot in the northern Barents sea linked to declining sea-ice import, </a:t>
            </a:r>
            <a:r>
              <a:rPr lang="en-US" sz="1200" i="1" dirty="0">
                <a:latin typeface="+mj-lt"/>
              </a:rPr>
              <a:t>Nature Climate Change</a:t>
            </a:r>
            <a:r>
              <a:rPr lang="en-US" sz="1200" dirty="0">
                <a:latin typeface="+mj-lt"/>
              </a:rPr>
              <a:t>, 8 634-639 (2018).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>
                <a:latin typeface="+mj-lt"/>
              </a:rPr>
              <a:t>Notz</a:t>
            </a:r>
            <a:r>
              <a:rPr lang="en-US" sz="1200" dirty="0">
                <a:latin typeface="+mj-lt"/>
              </a:rPr>
              <a:t> and Stroeve, Observed Arctic sea-ice loss directly follows anthropogenic CO2 emission </a:t>
            </a:r>
            <a:r>
              <a:rPr lang="en-US" sz="1200" i="1" dirty="0">
                <a:latin typeface="+mj-lt"/>
              </a:rPr>
              <a:t>Science </a:t>
            </a:r>
            <a:r>
              <a:rPr lang="en-US" sz="1200" dirty="0">
                <a:latin typeface="+mj-lt"/>
              </a:rPr>
              <a:t>(2016). 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>
                <a:latin typeface="+mj-lt"/>
              </a:rPr>
              <a:t>Olefeldt</a:t>
            </a:r>
            <a:r>
              <a:rPr lang="en-US" sz="1200" dirty="0">
                <a:latin typeface="+mj-lt"/>
              </a:rPr>
              <a:t>, D. et al. Circumpolar distribution and carbon storage of </a:t>
            </a:r>
            <a:r>
              <a:rPr lang="en-US" sz="1200" dirty="0" err="1">
                <a:latin typeface="+mj-lt"/>
              </a:rPr>
              <a:t>thermokarst</a:t>
            </a:r>
            <a:r>
              <a:rPr lang="en-US" sz="1200" dirty="0">
                <a:latin typeface="+mj-lt"/>
              </a:rPr>
              <a:t> landscapes. </a:t>
            </a:r>
            <a:r>
              <a:rPr lang="en-US" sz="1200" i="1" dirty="0">
                <a:latin typeface="+mj-lt"/>
              </a:rPr>
              <a:t>Nat. </a:t>
            </a:r>
            <a:r>
              <a:rPr lang="en-US" sz="1200" i="1" dirty="0" err="1">
                <a:latin typeface="+mj-lt"/>
              </a:rPr>
              <a:t>Commun</a:t>
            </a:r>
            <a:r>
              <a:rPr lang="en-US" sz="1200" dirty="0">
                <a:latin typeface="+mj-lt"/>
              </a:rPr>
              <a:t>. 7, 13043 (2016).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>
                <a:ea typeface="Calibri" charset="0"/>
              </a:rPr>
              <a:t>Parazoo</a:t>
            </a:r>
            <a:r>
              <a:rPr lang="en-US" sz="1200" dirty="0">
                <a:ea typeface="Calibri" charset="0"/>
              </a:rPr>
              <a:t> </a:t>
            </a:r>
            <a:r>
              <a:rPr lang="en-US" sz="1200" i="1" dirty="0">
                <a:ea typeface="Calibri" charset="0"/>
              </a:rPr>
              <a:t>et al</a:t>
            </a:r>
            <a:r>
              <a:rPr lang="en-US" sz="1200" dirty="0">
                <a:ea typeface="Calibri" charset="0"/>
              </a:rPr>
              <a:t>. Detecting the permafrost carbon feedback: </a:t>
            </a:r>
            <a:r>
              <a:rPr lang="en-US" sz="1200" dirty="0" err="1">
                <a:ea typeface="Calibri" charset="0"/>
              </a:rPr>
              <a:t>talik</a:t>
            </a:r>
            <a:r>
              <a:rPr lang="en-US" sz="1200" dirty="0">
                <a:ea typeface="Calibri" charset="0"/>
              </a:rPr>
              <a:t> formation and increased cold-season respiration as precursors to sink-to-source transitions </a:t>
            </a:r>
            <a:r>
              <a:rPr lang="en-US" sz="1200" i="1" dirty="0">
                <a:ea typeface="Calibri" charset="0"/>
              </a:rPr>
              <a:t>The Cryosphere</a:t>
            </a:r>
            <a:r>
              <a:rPr lang="en-US" sz="1200" dirty="0">
                <a:ea typeface="Calibri" charset="0"/>
              </a:rPr>
              <a:t>, 12, 123–144, (2018).</a:t>
            </a:r>
          </a:p>
          <a:p>
            <a:pPr marL="179388" lvl="2" indent="-171450">
              <a:spcBef>
                <a:spcPts val="30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dirty="0" err="1"/>
              <a:t>Ricciuto</a:t>
            </a:r>
            <a:r>
              <a:rPr lang="en-US" dirty="0"/>
              <a:t>, </a:t>
            </a:r>
            <a:r>
              <a:rPr lang="en-US" dirty="0" err="1"/>
              <a:t>Sargsyan</a:t>
            </a:r>
            <a:r>
              <a:rPr lang="en-US" dirty="0"/>
              <a:t>, Thornton,  The Impact of Parametric Uncertainties on Biogeochemistry in the E3SM Land Model, </a:t>
            </a:r>
            <a:r>
              <a:rPr lang="en-US" i="1" dirty="0"/>
              <a:t>JAMES,</a:t>
            </a:r>
            <a:r>
              <a:rPr lang="en-US" dirty="0"/>
              <a:t> (2018).</a:t>
            </a:r>
            <a:endParaRPr lang="en-US" dirty="0">
              <a:latin typeface="+mj-lt"/>
            </a:endParaRP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/>
              <a:t>Schädel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., Potential carbon emissions dominated by carbon dioxide from thawed permafrost soils, </a:t>
            </a:r>
            <a:r>
              <a:rPr lang="en-US" sz="1200" i="1" dirty="0"/>
              <a:t>Nature Climate Change,</a:t>
            </a:r>
            <a:r>
              <a:rPr lang="en-US" sz="1200" dirty="0"/>
              <a:t> 6, (2016).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Schuur </a:t>
            </a:r>
            <a:r>
              <a:rPr lang="en-US" sz="1200" i="1" dirty="0"/>
              <a:t>et al</a:t>
            </a:r>
            <a:r>
              <a:rPr lang="en-US" sz="1200" dirty="0"/>
              <a:t>., Climate change and the permafrost carbon feedback, </a:t>
            </a:r>
            <a:r>
              <a:rPr lang="en-US" sz="1200" i="1" dirty="0"/>
              <a:t>Nature</a:t>
            </a:r>
            <a:r>
              <a:rPr lang="en-US" sz="1200" dirty="0"/>
              <a:t>, 520, (2015).</a:t>
            </a:r>
            <a:endParaRPr lang="en-US" sz="1200" dirty="0">
              <a:latin typeface="+mj-lt"/>
            </a:endParaRP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>
                <a:latin typeface="+mj-lt"/>
              </a:rPr>
              <a:t>Sévellec</a:t>
            </a:r>
            <a:r>
              <a:rPr lang="en-US" sz="1200" dirty="0">
                <a:latin typeface="+mj-lt"/>
              </a:rPr>
              <a:t>, </a:t>
            </a:r>
            <a:r>
              <a:rPr lang="en-US" sz="1200" dirty="0" err="1">
                <a:latin typeface="+mj-lt"/>
              </a:rPr>
              <a:t>Fedorov</a:t>
            </a:r>
            <a:r>
              <a:rPr lang="en-US" sz="1200" dirty="0">
                <a:latin typeface="+mj-lt"/>
              </a:rPr>
              <a:t>, Liu, Arctic sea-ice decline weakens Atlantic Meridional Overturning Circulation, </a:t>
            </a:r>
            <a:r>
              <a:rPr lang="en-US" sz="1200" i="1" dirty="0">
                <a:latin typeface="+mj-lt"/>
              </a:rPr>
              <a:t>Nature Climate Change</a:t>
            </a:r>
            <a:r>
              <a:rPr lang="en-US" sz="1200" dirty="0">
                <a:latin typeface="+mj-lt"/>
              </a:rPr>
              <a:t>, 7, 604-610 (2017).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Smith and Stephenson, New trans-Arctic shipping routes navigable by mid-century, </a:t>
            </a:r>
            <a:r>
              <a:rPr lang="en-US" sz="1200" i="1" dirty="0">
                <a:latin typeface="+mj-lt"/>
              </a:rPr>
              <a:t>PNAS</a:t>
            </a:r>
            <a:r>
              <a:rPr lang="en-US" sz="1200" dirty="0">
                <a:latin typeface="+mj-lt"/>
              </a:rPr>
              <a:t> 110:13, 4871-4872 (2013).</a:t>
            </a: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Strauss </a:t>
            </a:r>
            <a:r>
              <a:rPr lang="en-US" sz="1200" i="1" dirty="0"/>
              <a:t>et al</a:t>
            </a:r>
            <a:r>
              <a:rPr lang="en-US" sz="1200" dirty="0"/>
              <a:t>., Deep </a:t>
            </a:r>
            <a:r>
              <a:rPr lang="en-US" sz="1200" dirty="0" err="1"/>
              <a:t>Yedoma</a:t>
            </a:r>
            <a:r>
              <a:rPr lang="en-US" sz="1200" dirty="0"/>
              <a:t> permafrost: A synthesis of depositional characteristics and carbon vulnerability, </a:t>
            </a:r>
            <a:r>
              <a:rPr lang="en-US" sz="1200" i="1" dirty="0"/>
              <a:t>Earth-Science Reviews</a:t>
            </a:r>
            <a:r>
              <a:rPr lang="en-US" sz="1200" dirty="0"/>
              <a:t>, (2017).</a:t>
            </a:r>
            <a:endParaRPr lang="en-US" sz="1200" dirty="0">
              <a:latin typeface="+mj-lt"/>
            </a:endParaRPr>
          </a:p>
          <a:p>
            <a:pPr marL="179388" indent="-171450">
              <a:spcBef>
                <a:spcPts val="3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>
                <a:latin typeface="+mj-lt"/>
              </a:rPr>
              <a:t>Stroeve </a:t>
            </a:r>
            <a:r>
              <a:rPr lang="en-US" sz="1200" i="1" dirty="0">
                <a:latin typeface="+mj-lt"/>
              </a:rPr>
              <a:t>et al</a:t>
            </a:r>
            <a:r>
              <a:rPr lang="en-US" sz="1200" dirty="0">
                <a:latin typeface="+mj-lt"/>
              </a:rPr>
              <a:t>., Trends in Arctic sea ice extent from CMIP5, CMIP3 and observations </a:t>
            </a:r>
            <a:r>
              <a:rPr lang="en-US" sz="1200" i="1" dirty="0">
                <a:latin typeface="+mj-lt"/>
              </a:rPr>
              <a:t>GRL</a:t>
            </a:r>
            <a:r>
              <a:rPr lang="en-US" sz="1200" dirty="0">
                <a:latin typeface="+mj-lt"/>
              </a:rPr>
              <a:t> (2012).</a:t>
            </a:r>
          </a:p>
          <a:p>
            <a:pPr marL="179388" lvl="2" indent="-171450">
              <a:spcBef>
                <a:spcPts val="30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dirty="0"/>
              <a:t>van </a:t>
            </a:r>
            <a:r>
              <a:rPr lang="en-US" dirty="0" err="1"/>
              <a:t>Angelen</a:t>
            </a:r>
            <a:r>
              <a:rPr lang="en-US" dirty="0"/>
              <a:t>, </a:t>
            </a:r>
            <a:r>
              <a:rPr lang="en-US" i="1" dirty="0"/>
              <a:t>et al., </a:t>
            </a:r>
            <a:r>
              <a:rPr lang="en-US" dirty="0"/>
              <a:t>Contemporary (1960–2012) Evolution of the Climate and Surface Mass Balance of the Greenland Ice Sheet, </a:t>
            </a:r>
            <a:r>
              <a:rPr lang="en-US" i="1" dirty="0" err="1"/>
              <a:t>Surv</a:t>
            </a:r>
            <a:r>
              <a:rPr lang="en-US" i="1" dirty="0"/>
              <a:t>. </a:t>
            </a:r>
            <a:r>
              <a:rPr lang="en-US" i="1" dirty="0" err="1"/>
              <a:t>Geophys</a:t>
            </a:r>
            <a:r>
              <a:rPr lang="en-US" dirty="0"/>
              <a:t>., 35, 1155–1174, (2013).</a:t>
            </a:r>
          </a:p>
          <a:p>
            <a:pPr marL="179388" lvl="2" indent="-171450">
              <a:spcBef>
                <a:spcPts val="300"/>
              </a:spcBef>
              <a:spcAft>
                <a:spcPts val="0"/>
              </a:spcAft>
              <a:buSzPct val="100000"/>
              <a:buFont typeface="Arial" charset="0"/>
              <a:buChar char="•"/>
            </a:pPr>
            <a:r>
              <a:rPr lang="en-US" dirty="0"/>
              <a:t>Vernon, </a:t>
            </a:r>
            <a:r>
              <a:rPr lang="en-US" i="1" dirty="0"/>
              <a:t>et al</a:t>
            </a:r>
            <a:r>
              <a:rPr lang="en-US" dirty="0"/>
              <a:t>.  Surface mass balance model </a:t>
            </a:r>
            <a:r>
              <a:rPr lang="en-US" dirty="0" err="1"/>
              <a:t>intercomparison</a:t>
            </a:r>
            <a:r>
              <a:rPr lang="en-US" dirty="0"/>
              <a:t> for the Greenland ice sheet, </a:t>
            </a:r>
            <a:r>
              <a:rPr lang="en-US" i="1" dirty="0"/>
              <a:t>The Cryosphere </a:t>
            </a:r>
            <a:r>
              <a:rPr lang="en-US" dirty="0"/>
              <a:t>7 599-614, (2013).</a:t>
            </a:r>
            <a:endParaRPr lang="en-US" dirty="0">
              <a:latin typeface="Times New Roman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28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and motivation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7CD833-B714-4D27-BF67-CDF4F6794896}"/>
              </a:ext>
            </a:extLst>
          </p:cNvPr>
          <p:cNvSpPr txBox="1"/>
          <p:nvPr/>
        </p:nvSpPr>
        <p:spPr>
          <a:xfrm>
            <a:off x="484348" y="894169"/>
            <a:ext cx="719273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Arctic systems are </a:t>
            </a:r>
            <a:r>
              <a:rPr lang="en-US" sz="2000" b="1" dirty="0"/>
              <a:t>strongly coupled </a:t>
            </a:r>
            <a:r>
              <a:rPr lang="en-US" sz="2000" dirty="0"/>
              <a:t>and </a:t>
            </a:r>
            <a:r>
              <a:rPr lang="en-US" sz="2000" b="1" dirty="0"/>
              <a:t>rapidly changing</a:t>
            </a:r>
            <a:r>
              <a:rPr lang="en-US" sz="2000" dirty="0"/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A4CAC8-E1EE-4552-AF7D-7A6EA70658E9}"/>
              </a:ext>
            </a:extLst>
          </p:cNvPr>
          <p:cNvSpPr txBox="1"/>
          <p:nvPr/>
        </p:nvSpPr>
        <p:spPr>
          <a:xfrm>
            <a:off x="39213" y="1503419"/>
            <a:ext cx="7903125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Arctic is </a:t>
            </a:r>
            <a:r>
              <a:rPr lang="en-US" sz="1800" b="1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warming</a:t>
            </a:r>
            <a:r>
              <a:rPr lang="en-US" sz="18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 at </a:t>
            </a:r>
            <a:r>
              <a:rPr lang="en-US" sz="1800" strike="sngStrike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twice</a:t>
            </a:r>
            <a:r>
              <a:rPr lang="en-US" sz="18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 the rate of the rest of the globe</a:t>
            </a:r>
            <a:r>
              <a:rPr lang="en-US" sz="1800" baseline="300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1</a:t>
            </a:r>
          </a:p>
          <a:p>
            <a:endParaRPr lang="en-US" sz="4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endParaRPr lang="en-US" sz="4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Abrupt changes related to </a:t>
            </a:r>
            <a:r>
              <a:rPr lang="en-US" b="1" dirty="0"/>
              <a:t>sea ice loss</a:t>
            </a:r>
            <a:r>
              <a:rPr lang="en-US" dirty="0"/>
              <a:t>, </a:t>
            </a:r>
            <a:r>
              <a:rPr lang="en-US" b="1" dirty="0"/>
              <a:t>land ice melt</a:t>
            </a:r>
            <a:r>
              <a:rPr lang="en-US" dirty="0"/>
              <a:t> and </a:t>
            </a:r>
            <a:r>
              <a:rPr lang="en-US" b="1" dirty="0"/>
              <a:t>permafrost thaw </a:t>
            </a:r>
            <a:r>
              <a:rPr lang="en-US" dirty="0"/>
              <a:t>have the potential to cause significant </a:t>
            </a:r>
            <a:r>
              <a:rPr lang="en-US" b="1" dirty="0"/>
              <a:t>global climate impacts</a:t>
            </a:r>
            <a:r>
              <a:rPr lang="en-US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September </a:t>
            </a:r>
            <a:r>
              <a:rPr lang="en-US" b="1" dirty="0"/>
              <a:t>sea ice extent </a:t>
            </a:r>
            <a:r>
              <a:rPr lang="en-US" dirty="0"/>
              <a:t>has declined </a:t>
            </a:r>
            <a:r>
              <a:rPr lang="en-US" b="1" dirty="0"/>
              <a:t>13.1% per decade </a:t>
            </a:r>
            <a:r>
              <a:rPr lang="en-US" dirty="0"/>
              <a:t>from 1979-2020 relative to 1979-2010 average</a:t>
            </a:r>
            <a:r>
              <a:rPr lang="en-US" baseline="30000" dirty="0"/>
              <a:t>1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/>
              <a:t>Global mean sea-level </a:t>
            </a:r>
            <a:r>
              <a:rPr lang="en-US" dirty="0"/>
              <a:t>is rising at the rate of </a:t>
            </a:r>
            <a:r>
              <a:rPr lang="en-US" b="1" dirty="0"/>
              <a:t>3.2 mm/year </a:t>
            </a:r>
            <a:r>
              <a:rPr lang="en-US" dirty="0"/>
              <a:t>and this rate is increasing due to </a:t>
            </a:r>
            <a:r>
              <a:rPr lang="en-US" b="1" dirty="0"/>
              <a:t>melting</a:t>
            </a:r>
            <a:r>
              <a:rPr lang="en-US" dirty="0"/>
              <a:t> of </a:t>
            </a:r>
            <a:r>
              <a:rPr lang="en-US" b="1" dirty="0"/>
              <a:t>polar ice sheets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400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/>
              <a:t>Arctic permafrost</a:t>
            </a:r>
            <a:r>
              <a:rPr lang="en-US" dirty="0"/>
              <a:t> erosion rates have </a:t>
            </a:r>
            <a:r>
              <a:rPr lang="en-US" b="1" dirty="0"/>
              <a:t>accelerated</a:t>
            </a:r>
            <a:r>
              <a:rPr lang="en-US" dirty="0"/>
              <a:t>, leading to threats to coastal communities, coastal infrastructure and global carbon balance</a:t>
            </a:r>
          </a:p>
          <a:p>
            <a:pPr marL="635000" lvl="1" indent="-17780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635000" lvl="1" indent="-17780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635000" lvl="1" indent="-177800">
              <a:buFont typeface="Arial" panose="020B0604020202020204" pitchFamily="34" charset="0"/>
              <a:buChar char="•"/>
            </a:pPr>
            <a:endParaRPr lang="en-US" sz="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Changes can potentially lead to </a:t>
            </a:r>
            <a:r>
              <a:rPr lang="en-US" sz="1800" b="1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tipping events </a:t>
            </a:r>
            <a:r>
              <a:rPr lang="en-US" sz="18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with significant global impacts</a:t>
            </a:r>
            <a:r>
              <a:rPr lang="en-US" sz="1800" baseline="30000" dirty="0">
                <a:solidFill>
                  <a:srgbClr val="000000"/>
                </a:solidFill>
                <a:ea typeface="ＭＳ 明朝" charset="-128"/>
                <a:cs typeface="MinionPro-Regular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Research to </a:t>
            </a:r>
            <a:r>
              <a:rPr lang="en-US" b="1" dirty="0"/>
              <a:t>advance predictability </a:t>
            </a:r>
            <a:r>
              <a:rPr lang="en-US" dirty="0"/>
              <a:t>and </a:t>
            </a:r>
            <a:r>
              <a:rPr lang="en-US" b="1" dirty="0"/>
              <a:t>bound uncertainty </a:t>
            </a:r>
            <a:r>
              <a:rPr lang="en-US" dirty="0"/>
              <a:t>of Earth system models are </a:t>
            </a:r>
            <a:r>
              <a:rPr lang="en-US" b="1" dirty="0"/>
              <a:t>crucial</a:t>
            </a:r>
            <a:r>
              <a:rPr lang="en-US" dirty="0"/>
              <a:t> to inform </a:t>
            </a:r>
            <a:r>
              <a:rPr lang="en-US" b="1" dirty="0"/>
              <a:t>planning</a:t>
            </a:r>
            <a:r>
              <a:rPr lang="en-US" dirty="0"/>
              <a:t> and </a:t>
            </a:r>
            <a:r>
              <a:rPr lang="en-US" b="1" dirty="0"/>
              <a:t>decision-making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C31F9C-E238-49DC-A254-3D5B207FC212}"/>
              </a:ext>
            </a:extLst>
          </p:cNvPr>
          <p:cNvSpPr txBox="1"/>
          <p:nvPr/>
        </p:nvSpPr>
        <p:spPr>
          <a:xfrm>
            <a:off x="64951" y="6248165"/>
            <a:ext cx="6670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 </a:t>
            </a:r>
            <a:r>
              <a:rPr lang="en-US" sz="1400" dirty="0">
                <a:ea typeface="Times New Roman" charset="0"/>
                <a:cs typeface="Times New Roman" charset="0"/>
              </a:rPr>
              <a:t>NOAA Arctic Report Card 2020.</a:t>
            </a:r>
          </a:p>
          <a:p>
            <a:r>
              <a:rPr lang="en-US" sz="1400" baseline="30000" dirty="0"/>
              <a:t>2</a:t>
            </a:r>
            <a:r>
              <a:rPr lang="en-US" sz="1400" dirty="0"/>
              <a:t> “Climate tipping points – too risky to bet against”, </a:t>
            </a:r>
            <a:r>
              <a:rPr lang="en-US" sz="1400" dirty="0" err="1"/>
              <a:t>Lenton</a:t>
            </a:r>
            <a:r>
              <a:rPr lang="en-US" sz="1400" dirty="0"/>
              <a:t> </a:t>
            </a:r>
            <a:r>
              <a:rPr lang="en-US" sz="1400" i="1" dirty="0"/>
              <a:t>et al. </a:t>
            </a:r>
            <a:r>
              <a:rPr lang="en-US" sz="1400" dirty="0"/>
              <a:t>Nature 2019.</a:t>
            </a:r>
          </a:p>
          <a:p>
            <a:endParaRPr lang="en-US" sz="1400" dirty="0">
              <a:ea typeface="Times New Roman" charset="0"/>
              <a:cs typeface="Times New Roman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3FAC52-F538-4B9C-B1DA-7697422F3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79"/>
          <a:stretch/>
        </p:blipFill>
        <p:spPr>
          <a:xfrm>
            <a:off x="10141230" y="190769"/>
            <a:ext cx="1848932" cy="262529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9F2A31-13E1-4189-89A5-712B48707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219" y="505361"/>
            <a:ext cx="2198260" cy="1698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D83A2AB-969F-4F4D-AA9E-9A950DBE1424}"/>
              </a:ext>
            </a:extLst>
          </p:cNvPr>
          <p:cNvGrpSpPr>
            <a:grpSpLocks noChangeAspect="1"/>
          </p:cNvGrpSpPr>
          <p:nvPr/>
        </p:nvGrpSpPr>
        <p:grpSpPr>
          <a:xfrm>
            <a:off x="8235718" y="4702380"/>
            <a:ext cx="3911155" cy="1915117"/>
            <a:chOff x="866034" y="3195673"/>
            <a:chExt cx="7628827" cy="373549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D041EE-C4C4-48AD-AE22-55A4E13A3BE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6034" y="3195673"/>
              <a:ext cx="7628827" cy="3735494"/>
              <a:chOff x="2313670" y="1292735"/>
              <a:chExt cx="6745720" cy="3303077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0BB674D-DFA7-48EA-ADCF-EFA53E59A6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13670" y="1292735"/>
                <a:ext cx="6745720" cy="3303077"/>
              </a:xfrm>
              <a:prstGeom prst="rect">
                <a:avLst/>
              </a:prstGeom>
            </p:spPr>
          </p:pic>
          <p:sp>
            <p:nvSpPr>
              <p:cNvPr id="24" name="Donut 26">
                <a:extLst>
                  <a:ext uri="{FF2B5EF4-FFF2-40B4-BE49-F238E27FC236}">
                    <a16:creationId xmlns:a16="http://schemas.microsoft.com/office/drawing/2014/main" id="{05F3B077-91C0-4EA9-B68B-4734A02F4359}"/>
                  </a:ext>
                </a:extLst>
              </p:cNvPr>
              <p:cNvSpPr/>
              <p:nvPr/>
            </p:nvSpPr>
            <p:spPr>
              <a:xfrm>
                <a:off x="4194039" y="2672810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Donut 27">
                <a:extLst>
                  <a:ext uri="{FF2B5EF4-FFF2-40B4-BE49-F238E27FC236}">
                    <a16:creationId xmlns:a16="http://schemas.microsoft.com/office/drawing/2014/main" id="{84954844-FD9F-4E62-8975-529686CF4F7A}"/>
                  </a:ext>
                </a:extLst>
              </p:cNvPr>
              <p:cNvSpPr/>
              <p:nvPr/>
            </p:nvSpPr>
            <p:spPr>
              <a:xfrm>
                <a:off x="7831617" y="3435001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Donut 28">
                <a:extLst>
                  <a:ext uri="{FF2B5EF4-FFF2-40B4-BE49-F238E27FC236}">
                    <a16:creationId xmlns:a16="http://schemas.microsoft.com/office/drawing/2014/main" id="{B414083B-1509-4562-8D9B-78EB6BF7F5F2}"/>
                  </a:ext>
                </a:extLst>
              </p:cNvPr>
              <p:cNvSpPr/>
              <p:nvPr/>
            </p:nvSpPr>
            <p:spPr>
              <a:xfrm>
                <a:off x="6991134" y="3504139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Donut 31">
                <a:extLst>
                  <a:ext uri="{FF2B5EF4-FFF2-40B4-BE49-F238E27FC236}">
                    <a16:creationId xmlns:a16="http://schemas.microsoft.com/office/drawing/2014/main" id="{F722EA6E-312B-4C99-AC7F-47F73045F71E}"/>
                  </a:ext>
                </a:extLst>
              </p:cNvPr>
              <p:cNvSpPr/>
              <p:nvPr/>
            </p:nvSpPr>
            <p:spPr>
              <a:xfrm>
                <a:off x="6174512" y="3310468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Donut 32">
                <a:extLst>
                  <a:ext uri="{FF2B5EF4-FFF2-40B4-BE49-F238E27FC236}">
                    <a16:creationId xmlns:a16="http://schemas.microsoft.com/office/drawing/2014/main" id="{0A586955-475D-4627-B647-6F30573FBE7B}"/>
                  </a:ext>
                </a:extLst>
              </p:cNvPr>
              <p:cNvSpPr/>
              <p:nvPr/>
            </p:nvSpPr>
            <p:spPr>
              <a:xfrm>
                <a:off x="3297585" y="3121110"/>
                <a:ext cx="190500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E11261F-6000-4EAE-8E4B-57899B2E766A}"/>
                  </a:ext>
                </a:extLst>
              </p:cNvPr>
              <p:cNvSpPr txBox="1"/>
              <p:nvPr/>
            </p:nvSpPr>
            <p:spPr>
              <a:xfrm>
                <a:off x="3031596" y="3423503"/>
                <a:ext cx="1461450" cy="398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Wainwright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3DA7720-F5FD-40DA-8FFB-28701FDB4006}"/>
                  </a:ext>
                </a:extLst>
              </p:cNvPr>
              <p:cNvSpPr txBox="1"/>
              <p:nvPr/>
            </p:nvSpPr>
            <p:spPr>
              <a:xfrm>
                <a:off x="3657619" y="2813467"/>
                <a:ext cx="1072834" cy="398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Barrow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FA0C530-1540-470B-AE33-E5D81EBA4C22}"/>
                  </a:ext>
                </a:extLst>
              </p:cNvPr>
              <p:cNvSpPr txBox="1"/>
              <p:nvPr/>
            </p:nvSpPr>
            <p:spPr>
              <a:xfrm>
                <a:off x="6340976" y="3665200"/>
                <a:ext cx="1072836" cy="637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Bullen Point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DC4F656-9469-4BCD-81AF-21753E980A6E}"/>
                  </a:ext>
                </a:extLst>
              </p:cNvPr>
              <p:cNvSpPr txBox="1"/>
              <p:nvPr/>
            </p:nvSpPr>
            <p:spPr>
              <a:xfrm>
                <a:off x="5600182" y="3423503"/>
                <a:ext cx="1072836" cy="3981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 err="1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Oliktok</a:t>
                </a:r>
                <a:endParaRPr lang="en-US" sz="900" b="1" dirty="0">
                  <a:solidFill>
                    <a:srgbClr val="5CFC0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FAD9887-D462-48CB-BDF1-612C7E21EE67}"/>
                  </a:ext>
                </a:extLst>
              </p:cNvPr>
              <p:cNvSpPr txBox="1"/>
              <p:nvPr/>
            </p:nvSpPr>
            <p:spPr>
              <a:xfrm>
                <a:off x="7413812" y="3554309"/>
                <a:ext cx="926423" cy="637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Barter Island</a:t>
                </a:r>
              </a:p>
            </p:txBody>
          </p:sp>
          <p:sp>
            <p:nvSpPr>
              <p:cNvPr id="34" name="Donut 39">
                <a:extLst>
                  <a:ext uri="{FF2B5EF4-FFF2-40B4-BE49-F238E27FC236}">
                    <a16:creationId xmlns:a16="http://schemas.microsoft.com/office/drawing/2014/main" id="{CA682B88-D783-4039-86C4-4730B0CB00B1}"/>
                  </a:ext>
                </a:extLst>
              </p:cNvPr>
              <p:cNvSpPr/>
              <p:nvPr/>
            </p:nvSpPr>
            <p:spPr>
              <a:xfrm>
                <a:off x="3601627" y="1737048"/>
                <a:ext cx="190501" cy="180975"/>
              </a:xfrm>
              <a:prstGeom prst="donut">
                <a:avLst/>
              </a:prstGeom>
              <a:solidFill>
                <a:srgbClr val="00B050"/>
              </a:solidFill>
              <a:ln>
                <a:solidFill>
                  <a:srgbClr val="5CFC0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988ADDF-FB00-4131-9127-1EF794F401A6}"/>
                  </a:ext>
                </a:extLst>
              </p:cNvPr>
              <p:cNvSpPr txBox="1"/>
              <p:nvPr/>
            </p:nvSpPr>
            <p:spPr>
              <a:xfrm>
                <a:off x="3773958" y="1606813"/>
                <a:ext cx="2104373" cy="424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CFC0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Active DOD sites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FDE2ECE-D5F8-42FD-987C-97C95CC62AAD}"/>
                </a:ext>
              </a:extLst>
            </p:cNvPr>
            <p:cNvSpPr/>
            <p:nvPr/>
          </p:nvSpPr>
          <p:spPr>
            <a:xfrm>
              <a:off x="1677946" y="3295936"/>
              <a:ext cx="4955908" cy="1787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6F547E3-DC5D-4AEB-8990-F56F227D0175}"/>
              </a:ext>
            </a:extLst>
          </p:cNvPr>
          <p:cNvSpPr txBox="1"/>
          <p:nvPr/>
        </p:nvSpPr>
        <p:spPr>
          <a:xfrm>
            <a:off x="9327779" y="6532185"/>
            <a:ext cx="273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Gibbs &amp; Richmond, 2015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4AFAF4A9-6FCB-4200-B3E7-6F26AB646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171" y="3005614"/>
            <a:ext cx="2024711" cy="159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4EDADD-D05C-4D9E-897C-798775D92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38" y="3067298"/>
            <a:ext cx="2099927" cy="132143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CA063D-54A5-40C6-BD99-734421BF645B}"/>
              </a:ext>
            </a:extLst>
          </p:cNvPr>
          <p:cNvSpPr txBox="1"/>
          <p:nvPr/>
        </p:nvSpPr>
        <p:spPr>
          <a:xfrm>
            <a:off x="9932185" y="5112427"/>
            <a:ext cx="127711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Loss of up to 200m b/w 2007-2017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412680-C993-4000-89D3-D8149C091601}"/>
                  </a:ext>
                </a:extLst>
              </p:cNvPr>
              <p:cNvSpPr txBox="1"/>
              <p:nvPr/>
            </p:nvSpPr>
            <p:spPr>
              <a:xfrm>
                <a:off x="2674620" y="1334588"/>
                <a:ext cx="32861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b="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4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412680-C993-4000-89D3-D8149C091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620" y="1334588"/>
                <a:ext cx="328616" cy="246221"/>
              </a:xfrm>
              <a:prstGeom prst="rect">
                <a:avLst/>
              </a:prstGeom>
              <a:blipFill>
                <a:blip r:embed="rId7"/>
                <a:stretch>
                  <a:fillRect l="-38889" t="-30000" r="-35185" b="-4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767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and Approach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9DF063-B678-4210-8BEA-E7F025612008}"/>
              </a:ext>
            </a:extLst>
          </p:cNvPr>
          <p:cNvSpPr txBox="1"/>
          <p:nvPr/>
        </p:nvSpPr>
        <p:spPr>
          <a:xfrm>
            <a:off x="195942" y="810728"/>
            <a:ext cx="8188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Objective: 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Gain understanding of </a:t>
            </a:r>
            <a:r>
              <a:rPr lang="en-US" b="1" dirty="0"/>
              <a:t>Arctic system dynamics </a:t>
            </a:r>
            <a:r>
              <a:rPr lang="en-US" dirty="0"/>
              <a:t>including feedbacks between Arctic physical systems using </a:t>
            </a:r>
            <a:r>
              <a:rPr lang="en-US" b="1" dirty="0"/>
              <a:t>sea ice </a:t>
            </a:r>
            <a:r>
              <a:rPr lang="en-US" dirty="0"/>
              <a:t>as an </a:t>
            </a:r>
            <a:r>
              <a:rPr lang="en-US" b="1" dirty="0"/>
              <a:t>exemplar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3823EF-025C-4B1B-B1FE-1C04B9BC8552}"/>
              </a:ext>
            </a:extLst>
          </p:cNvPr>
          <p:cNvSpPr txBox="1"/>
          <p:nvPr/>
        </p:nvSpPr>
        <p:spPr>
          <a:xfrm>
            <a:off x="188221" y="1791748"/>
            <a:ext cx="874927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Approach: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Times New Roman" panose="02020603050405020304" pitchFamily="18" charset="0"/>
              </a:rPr>
              <a:t>Perform </a:t>
            </a:r>
            <a:r>
              <a:rPr lang="en-US" sz="1800" b="1" dirty="0">
                <a:cs typeface="Times New Roman" panose="02020603050405020304" pitchFamily="18" charset="0"/>
              </a:rPr>
              <a:t>global sensitivity analysis (GSA) </a:t>
            </a:r>
            <a:r>
              <a:rPr lang="en-US" sz="1800" dirty="0">
                <a:cs typeface="Times New Roman" panose="02020603050405020304" pitchFamily="18" charset="0"/>
              </a:rPr>
              <a:t>using the </a:t>
            </a:r>
            <a:r>
              <a:rPr lang="en-US" sz="1800" b="1" dirty="0">
                <a:cs typeface="Times New Roman" panose="02020603050405020304" pitchFamily="18" charset="0"/>
              </a:rPr>
              <a:t>fully-coupled ultra-low resolution (ULR)</a:t>
            </a:r>
            <a:r>
              <a:rPr lang="en-US" sz="1800" dirty="0">
                <a:cs typeface="Times New Roman" panose="02020603050405020304" pitchFamily="18" charset="0"/>
              </a:rPr>
              <a:t> configuration of the </a:t>
            </a:r>
            <a:r>
              <a:rPr lang="en-US" sz="1800" b="1" dirty="0">
                <a:cs typeface="Times New Roman" panose="02020603050405020304" pitchFamily="18" charset="0"/>
              </a:rPr>
              <a:t>Energy </a:t>
            </a:r>
            <a:r>
              <a:rPr lang="en-US" sz="1800" b="1" dirty="0" err="1">
                <a:cs typeface="Times New Roman" panose="02020603050405020304" pitchFamily="18" charset="0"/>
              </a:rPr>
              <a:t>Exascale</a:t>
            </a:r>
            <a:r>
              <a:rPr lang="en-US" sz="1800" b="1" dirty="0">
                <a:cs typeface="Times New Roman" panose="02020603050405020304" pitchFamily="18" charset="0"/>
              </a:rPr>
              <a:t> Earth System Model (E3SM)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Investigate </a:t>
            </a:r>
            <a:r>
              <a:rPr lang="en-US" b="1" dirty="0">
                <a:cs typeface="Times New Roman" panose="02020603050405020304" pitchFamily="18" charset="0"/>
              </a:rPr>
              <a:t>uncertainty</a:t>
            </a:r>
            <a:r>
              <a:rPr lang="en-US" dirty="0">
                <a:cs typeface="Times New Roman" panose="02020603050405020304" pitchFamily="18" charset="0"/>
              </a:rPr>
              <a:t> and </a:t>
            </a:r>
            <a:r>
              <a:rPr lang="en-US" b="1" dirty="0">
                <a:cs typeface="Times New Roman" panose="02020603050405020304" pitchFamily="18" charset="0"/>
              </a:rPr>
              <a:t>stability</a:t>
            </a:r>
            <a:r>
              <a:rPr lang="en-US" dirty="0">
                <a:cs typeface="Times New Roman" panose="02020603050405020304" pitchFamily="18" charset="0"/>
              </a:rPr>
              <a:t> in E3SM simulations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400" dirty="0"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>
                <a:cs typeface="Times New Roman" panose="02020603050405020304" pitchFamily="18" charset="0"/>
              </a:rPr>
              <a:t>Analyze trends </a:t>
            </a:r>
            <a:r>
              <a:rPr lang="en-US" dirty="0">
                <a:cs typeface="Times New Roman" panose="02020603050405020304" pitchFamily="18" charset="0"/>
              </a:rPr>
              <a:t>and investigate </a:t>
            </a:r>
            <a:r>
              <a:rPr lang="en-US" b="1" dirty="0">
                <a:cs typeface="Times New Roman" panose="02020603050405020304" pitchFamily="18" charset="0"/>
              </a:rPr>
              <a:t>internal variability </a:t>
            </a:r>
            <a:r>
              <a:rPr lang="en-US" dirty="0">
                <a:cs typeface="Times New Roman" panose="02020603050405020304" pitchFamily="18" charset="0"/>
              </a:rPr>
              <a:t>in E3SM simulations of sea ice extent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cs typeface="Times New Roman" panose="02020603050405020304" pitchFamily="18" charset="0"/>
            </a:endParaRPr>
          </a:p>
          <a:p>
            <a:pPr marL="630238" lvl="1" indent="-173038">
              <a:buFont typeface="Arial" charset="0"/>
              <a:buChar char="•"/>
            </a:pPr>
            <a:endParaRPr lang="en-US" sz="1800" dirty="0">
              <a:solidFill>
                <a:srgbClr val="000000"/>
              </a:solidFill>
              <a:ea typeface="ＭＳ 明朝" charset="-128"/>
              <a:cs typeface="MinionPro-Regular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6ECF97-9A11-4AB5-8CEA-9F2B966AB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300" y="810728"/>
            <a:ext cx="2646521" cy="14886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A45BF7-184F-4598-BEED-1A53D2135291}"/>
              </a:ext>
            </a:extLst>
          </p:cNvPr>
          <p:cNvSpPr txBox="1"/>
          <p:nvPr/>
        </p:nvSpPr>
        <p:spPr>
          <a:xfrm>
            <a:off x="195942" y="4000795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Energy </a:t>
            </a:r>
            <a:r>
              <a:rPr lang="en-US" sz="2000" b="1" dirty="0" err="1">
                <a:solidFill>
                  <a:srgbClr val="0070C0"/>
                </a:solidFill>
              </a:rPr>
              <a:t>Exascale</a:t>
            </a:r>
            <a:r>
              <a:rPr lang="en-US" sz="2000" b="1" dirty="0">
                <a:solidFill>
                  <a:srgbClr val="0070C0"/>
                </a:solidFill>
              </a:rPr>
              <a:t> Earth System Model (E3SM): 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U.S. DOE flagship </a:t>
            </a:r>
            <a:r>
              <a:rPr lang="en-US" b="1" dirty="0"/>
              <a:t>open-source</a:t>
            </a:r>
            <a:r>
              <a:rPr lang="en-US" baseline="30000" dirty="0"/>
              <a:t>1</a:t>
            </a:r>
            <a:r>
              <a:rPr lang="en-US" dirty="0"/>
              <a:t> coupled Earth system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Collaboration</a:t>
            </a:r>
            <a:r>
              <a:rPr lang="en-US" dirty="0"/>
              <a:t> between 8 national labs and 12 academic institutions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Development driven by </a:t>
            </a:r>
            <a:r>
              <a:rPr lang="en-US" b="1" dirty="0"/>
              <a:t>DOE Office of Science mission interests</a:t>
            </a:r>
            <a:r>
              <a:rPr lang="en-US" dirty="0"/>
              <a:t>: energy and water issues looking out 40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Our study utilized version 1 of the E3SM, denoted by </a:t>
            </a:r>
            <a:r>
              <a:rPr lang="en-US" b="1" dirty="0"/>
              <a:t>E3SMv1, </a:t>
            </a:r>
            <a:r>
              <a:rPr lang="en-US" dirty="0"/>
              <a:t>with </a:t>
            </a:r>
            <a:r>
              <a:rPr lang="en-US" b="1" dirty="0"/>
              <a:t>pre-industrial control </a:t>
            </a:r>
            <a:r>
              <a:rPr lang="en-US" dirty="0"/>
              <a:t>(1850) forcing at the </a:t>
            </a:r>
            <a:r>
              <a:rPr lang="en-US" b="1" dirty="0"/>
              <a:t>ULR </a:t>
            </a:r>
            <a:r>
              <a:rPr lang="en-US" dirty="0"/>
              <a:t>configuration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8139C9-BE64-4400-AF33-75C14DF22E0D}"/>
              </a:ext>
            </a:extLst>
          </p:cNvPr>
          <p:cNvSpPr txBox="1"/>
          <p:nvPr/>
        </p:nvSpPr>
        <p:spPr>
          <a:xfrm>
            <a:off x="128737" y="6432823"/>
            <a:ext cx="4988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 </a:t>
            </a:r>
            <a:r>
              <a:rPr lang="en-US" sz="1400" dirty="0">
                <a:hlinkClick r:id="rId3"/>
              </a:rPr>
              <a:t>www.e3sm.org</a:t>
            </a:r>
            <a:r>
              <a:rPr lang="en-US" sz="1400" dirty="0"/>
              <a:t>; </a:t>
            </a:r>
            <a:r>
              <a:rPr lang="en-US" sz="1400" dirty="0">
                <a:hlinkClick r:id="rId4"/>
              </a:rPr>
              <a:t>https://github.com/E3SM-Project/E3SM</a:t>
            </a:r>
            <a:r>
              <a:rPr lang="en-US" sz="1400" dirty="0"/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72B25E-C121-42C0-B08A-C9DC692C3028}"/>
              </a:ext>
            </a:extLst>
          </p:cNvPr>
          <p:cNvGrpSpPr>
            <a:grpSpLocks noChangeAspect="1"/>
          </p:cNvGrpSpPr>
          <p:nvPr/>
        </p:nvGrpSpPr>
        <p:grpSpPr>
          <a:xfrm>
            <a:off x="8749717" y="3230848"/>
            <a:ext cx="3022837" cy="3255377"/>
            <a:chOff x="7210288" y="1292008"/>
            <a:chExt cx="4447384" cy="478951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D492EBD-C051-4BAD-A6E8-30B9C4FA6FD2}"/>
                </a:ext>
              </a:extLst>
            </p:cNvPr>
            <p:cNvSpPr/>
            <p:nvPr/>
          </p:nvSpPr>
          <p:spPr>
            <a:xfrm>
              <a:off x="10017757" y="2292568"/>
              <a:ext cx="1387736" cy="72663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Ocean</a:t>
              </a:r>
            </a:p>
            <a:p>
              <a:pPr algn="ctr"/>
              <a:r>
                <a:rPr lang="en-US" sz="600" dirty="0"/>
                <a:t>(MPAS-O)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8CB44E8-9FD9-48C5-B515-93C8659496D8}"/>
                </a:ext>
              </a:extLst>
            </p:cNvPr>
            <p:cNvSpPr/>
            <p:nvPr/>
          </p:nvSpPr>
          <p:spPr>
            <a:xfrm>
              <a:off x="9323889" y="1292008"/>
              <a:ext cx="1387736" cy="774694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Atmosphere</a:t>
              </a:r>
            </a:p>
            <a:p>
              <a:pPr algn="ctr"/>
              <a:r>
                <a:rPr lang="en-US" sz="600" dirty="0"/>
                <a:t>(EAM)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AAA2182-D8E7-4D3F-93E5-4AD2DF5056DC}"/>
                </a:ext>
              </a:extLst>
            </p:cNvPr>
            <p:cNvSpPr/>
            <p:nvPr/>
          </p:nvSpPr>
          <p:spPr>
            <a:xfrm>
              <a:off x="10269936" y="3376990"/>
              <a:ext cx="1387736" cy="694482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Sea Ice</a:t>
              </a:r>
            </a:p>
            <a:p>
              <a:pPr algn="ctr"/>
              <a:r>
                <a:rPr lang="en-US" sz="600" dirty="0"/>
                <a:t>(MPAS-SI)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BA50886-C1DB-48CF-A336-7DA41EF3ED7A}"/>
                </a:ext>
              </a:extLst>
            </p:cNvPr>
            <p:cNvSpPr/>
            <p:nvPr/>
          </p:nvSpPr>
          <p:spPr>
            <a:xfrm>
              <a:off x="9384447" y="5372639"/>
              <a:ext cx="1387736" cy="708885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Land Ice</a:t>
              </a:r>
            </a:p>
            <a:p>
              <a:pPr algn="ctr"/>
              <a:r>
                <a:rPr lang="en-US" sz="600" dirty="0"/>
                <a:t>(MALI)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C1550A4-594D-4D18-AF5D-F2D5EBB90635}"/>
                </a:ext>
              </a:extLst>
            </p:cNvPr>
            <p:cNvSpPr/>
            <p:nvPr/>
          </p:nvSpPr>
          <p:spPr>
            <a:xfrm>
              <a:off x="10017757" y="4421572"/>
              <a:ext cx="1387736" cy="708885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/>
                <a:t>Land</a:t>
              </a:r>
            </a:p>
            <a:p>
              <a:pPr algn="ctr"/>
              <a:r>
                <a:rPr lang="en-US" sz="600" dirty="0"/>
                <a:t>(ELM)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0E78D7F-DD3B-4B98-AA99-D380B5F9F421}"/>
                </a:ext>
              </a:extLst>
            </p:cNvPr>
            <p:cNvCxnSpPr>
              <a:cxnSpLocks/>
              <a:stCxn id="18" idx="2"/>
              <a:endCxn id="26" idx="6"/>
            </p:cNvCxnSpPr>
            <p:nvPr/>
          </p:nvCxnSpPr>
          <p:spPr>
            <a:xfrm flipH="1" flipV="1">
              <a:off x="9862719" y="3716539"/>
              <a:ext cx="407217" cy="76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EE17A74-2030-43B2-8FAC-AC62DCF7CDE0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 flipH="1">
              <a:off x="9021690" y="1953251"/>
              <a:ext cx="505428" cy="594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0E5D77D-0C62-4BB4-B0D4-BE3E80F7A97C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 flipV="1">
              <a:off x="8845915" y="4938164"/>
              <a:ext cx="741761" cy="5382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511AD93-4F6C-40C7-823A-AE9F2E5322A6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9527118" y="2655883"/>
              <a:ext cx="490639" cy="2879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6E488C6-27B5-4035-9792-AEB5F9A6114A}"/>
                </a:ext>
              </a:extLst>
            </p:cNvPr>
            <p:cNvCxnSpPr>
              <a:stCxn id="20" idx="2"/>
              <a:endCxn id="26" idx="5"/>
            </p:cNvCxnSpPr>
            <p:nvPr/>
          </p:nvCxnSpPr>
          <p:spPr>
            <a:xfrm flipH="1" flipV="1">
              <a:off x="9474279" y="4636602"/>
              <a:ext cx="543478" cy="1394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B7E4FA0-CE1A-4955-8502-6303B8D0D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0288" y="2415372"/>
              <a:ext cx="2652431" cy="2602333"/>
            </a:xfrm>
            <a:prstGeom prst="ellipse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E898FCE-6DC2-430A-9967-7C13BB19C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0805" y="2881382"/>
            <a:ext cx="1270102" cy="68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2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F6F97-C60C-2743-9E58-4490562A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8671B8-8A35-7C42-A522-4FCF60384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04BDEA-66E7-479B-A78A-B112E8009069}"/>
              </a:ext>
            </a:extLst>
          </p:cNvPr>
          <p:cNvSpPr txBox="1"/>
          <p:nvPr/>
        </p:nvSpPr>
        <p:spPr>
          <a:xfrm>
            <a:off x="7871432" y="4050179"/>
            <a:ext cx="1334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Map of North America showing 6m SLR (NASA)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17351-6D55-4FF5-BD12-890FE4801FA0}"/>
              </a:ext>
            </a:extLst>
          </p:cNvPr>
          <p:cNvSpPr txBox="1"/>
          <p:nvPr/>
        </p:nvSpPr>
        <p:spPr>
          <a:xfrm>
            <a:off x="219382" y="972413"/>
            <a:ext cx="1148963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Background and 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/>
              <a:t>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Model tuning and spin-up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Evaluation of the ultra-low resolution (ULR) E3SM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Global sensitivity analysis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/>
              <a:t>Bonus: sensitivity analysis for stratospheric                                            aerosol injection (SAI)</a:t>
            </a: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8DE825-6137-4E9B-9465-94B2CD125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969" y="3802536"/>
            <a:ext cx="2355491" cy="2310999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17EAA4-D10E-452C-8955-5404418C3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27" y="1100002"/>
            <a:ext cx="3476377" cy="1955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23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8F6620-AE0C-4013-BED4-CA870B320EDF}"/>
                  </a:ext>
                </a:extLst>
              </p:cNvPr>
              <p:cNvSpPr txBox="1"/>
              <p:nvPr/>
            </p:nvSpPr>
            <p:spPr>
              <a:xfrm>
                <a:off x="180974" y="875943"/>
                <a:ext cx="12099637" cy="209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Global Sensitivity Analysis (GSA): </a:t>
                </a:r>
                <a:r>
                  <a:rPr lang="en-US" sz="2000" dirty="0"/>
                  <a:t>find which </a:t>
                </a:r>
                <a:r>
                  <a:rPr lang="en-US" sz="2000" b="1" dirty="0"/>
                  <a:t>parameters</a:t>
                </a:r>
                <a:r>
                  <a:rPr lang="en-US" sz="2000" dirty="0"/>
                  <a:t> have </a:t>
                </a:r>
                <a:r>
                  <a:rPr lang="en-US" sz="2000" b="1" dirty="0"/>
                  <a:t>largest impact </a:t>
                </a:r>
                <a:r>
                  <a:rPr lang="en-US" sz="2000" dirty="0"/>
                  <a:t>on model’s QOIs</a:t>
                </a:r>
                <a:endParaRPr lang="en-US" sz="2000" b="1" dirty="0"/>
              </a:p>
              <a:p>
                <a:endParaRPr lang="en-US" sz="800" b="1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Initial step in </a:t>
                </a:r>
                <a:r>
                  <a:rPr lang="en-US" b="1" dirty="0"/>
                  <a:t>quantifying uncertainty </a:t>
                </a:r>
                <a:r>
                  <a:rPr lang="en-US" dirty="0"/>
                  <a:t>in model parameterizations and measuring their impact on QOIs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00B050"/>
                    </a:solidFill>
                  </a:rPr>
                  <a:t>Pros: </a:t>
                </a:r>
                <a:r>
                  <a:rPr lang="en-US" dirty="0"/>
                  <a:t>considers parameter sensitivity over </a:t>
                </a:r>
                <a:r>
                  <a:rPr lang="en-US" b="1" dirty="0"/>
                  <a:t>entire domain, </a:t>
                </a:r>
                <a:r>
                  <a:rPr lang="en-US" dirty="0"/>
                  <a:t>IDs </a:t>
                </a:r>
                <a:r>
                  <a:rPr lang="en-US" b="1" dirty="0"/>
                  <a:t>cross-component parameter interactions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FF0000"/>
                    </a:solidFill>
                  </a:rPr>
                  <a:t>Cons:</a:t>
                </a:r>
                <a:r>
                  <a:rPr lang="en-US" b="1" dirty="0"/>
                  <a:t> </a:t>
                </a:r>
                <a:r>
                  <a:rPr lang="en-US" dirty="0"/>
                  <a:t>computationally </a:t>
                </a:r>
                <a:r>
                  <a:rPr lang="en-US" b="1" dirty="0"/>
                  <a:t>expensive</a:t>
                </a:r>
                <a:r>
                  <a:rPr lang="en-US" dirty="0"/>
                  <a:t>!</a:t>
                </a:r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sz="400" b="1" dirty="0"/>
              </a:p>
              <a:p>
                <a:pPr marL="285750" indent="-285750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b="1" dirty="0" err="1"/>
                  <a:t>Sobol</a:t>
                </a:r>
                <a:r>
                  <a:rPr lang="en-US" b="1" dirty="0"/>
                  <a:t> sensitivity analysis</a:t>
                </a:r>
                <a:r>
                  <a:rPr lang="en-US" dirty="0"/>
                  <a:t>: quantifies global sensitivity of a QOI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) as the fraction of the variance due to each parameter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8F6620-AE0C-4013-BED4-CA870B320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4" y="875943"/>
                <a:ext cx="12099637" cy="2092881"/>
              </a:xfrm>
              <a:prstGeom prst="rect">
                <a:avLst/>
              </a:prstGeom>
              <a:blipFill>
                <a:blip r:embed="rId3"/>
                <a:stretch>
                  <a:fillRect l="-554" t="-2041" b="-34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9D4DEEE-47DF-400B-BAB3-DEAB76798F11}"/>
                  </a:ext>
                </a:extLst>
              </p:cNvPr>
              <p:cNvSpPr txBox="1"/>
              <p:nvPr/>
            </p:nvSpPr>
            <p:spPr>
              <a:xfrm>
                <a:off x="2269836" y="2829838"/>
                <a:ext cx="10058400" cy="926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  …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nary>
                                    <m:naryPr>
                                      <m:chr m:val="∑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  <m:t>𝒖</m:t>
                                      </m:r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⊆</m:t>
                                      </m:r>
                                      <m:r>
                                        <m:rPr>
                                          <m:brk m:alnAt="23"/>
                                        </m:r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b="1" i="1" smtClean="0">
                                              <a:latin typeface="Cambria Math" panose="02040503050406030204" pitchFamily="18" charset="0"/>
                                            </a:rPr>
                                            <m:t>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1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>
                                                  <a:latin typeface="Cambria Math" panose="020405030504060302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nary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9D4DEEE-47DF-400B-BAB3-DEAB76798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9836" y="2829838"/>
                <a:ext cx="10058400" cy="9269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C3CA744-61CD-4245-9F19-873F09B95AB3}"/>
              </a:ext>
            </a:extLst>
          </p:cNvPr>
          <p:cNvSpPr txBox="1"/>
          <p:nvPr/>
        </p:nvSpPr>
        <p:spPr>
          <a:xfrm>
            <a:off x="228599" y="3130616"/>
            <a:ext cx="2828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ANOVA Expansion of QOI: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D249FD-2EB9-49C8-8FEF-9599180AE2FA}"/>
              </a:ext>
            </a:extLst>
          </p:cNvPr>
          <p:cNvSpPr txBox="1"/>
          <p:nvPr/>
        </p:nvSpPr>
        <p:spPr>
          <a:xfrm>
            <a:off x="1106054" y="3880852"/>
            <a:ext cx="232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Variance of QOI: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CDE7E2-6F75-4233-B23D-529EFED96985}"/>
              </a:ext>
            </a:extLst>
          </p:cNvPr>
          <p:cNvSpPr txBox="1"/>
          <p:nvPr/>
        </p:nvSpPr>
        <p:spPr>
          <a:xfrm>
            <a:off x="6009372" y="5527895"/>
            <a:ext cx="6948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 contribution of each parameter and parameter interactions to the variance of QOI </a:t>
            </a:r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D1F65C-CAD1-491E-AA90-01454CA8421B}"/>
                  </a:ext>
                </a:extLst>
              </p:cNvPr>
              <p:cNvSpPr txBox="1"/>
              <p:nvPr/>
            </p:nvSpPr>
            <p:spPr>
              <a:xfrm>
                <a:off x="3334327" y="3888901"/>
                <a:ext cx="1901290" cy="3066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𝕍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1" i="1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⊆</m:t>
                        </m:r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𝕍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</m:oMath>
                </a14:m>
                <a:r>
                  <a:rPr lang="en-US" dirty="0"/>
                  <a:t>]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D1F65C-CAD1-491E-AA90-01454CA84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4327" y="3888901"/>
                <a:ext cx="1901290" cy="306687"/>
              </a:xfrm>
              <a:prstGeom prst="rect">
                <a:avLst/>
              </a:prstGeom>
              <a:blipFill>
                <a:blip r:embed="rId5"/>
                <a:stretch>
                  <a:fillRect l="-4487" t="-150000" r="-7051" b="-24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92AF1D1-3482-42BB-B9A7-5C6BF4596AA3}"/>
              </a:ext>
            </a:extLst>
          </p:cNvPr>
          <p:cNvSpPr txBox="1"/>
          <p:nvPr/>
        </p:nvSpPr>
        <p:spPr>
          <a:xfrm>
            <a:off x="720648" y="4636971"/>
            <a:ext cx="252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Main effect indices: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BE12F01-CF53-4474-85AF-7C0FC28791DF}"/>
                  </a:ext>
                </a:extLst>
              </p:cNvPr>
              <p:cNvSpPr txBox="1"/>
              <p:nvPr/>
            </p:nvSpPr>
            <p:spPr>
              <a:xfrm>
                <a:off x="971839" y="4421644"/>
                <a:ext cx="6165272" cy="73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𝕍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𝒆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𝕍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BE12F01-CF53-4474-85AF-7C0FC2879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39" y="4421644"/>
                <a:ext cx="6165272" cy="7322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C6DB9137-2396-4D34-849E-B4F991FD08B3}"/>
              </a:ext>
            </a:extLst>
          </p:cNvPr>
          <p:cNvSpPr txBox="1"/>
          <p:nvPr/>
        </p:nvSpPr>
        <p:spPr>
          <a:xfrm>
            <a:off x="720648" y="5354803"/>
            <a:ext cx="252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effect indices: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8604DCC-D0C7-4318-8EB2-F919644F010E}"/>
                  </a:ext>
                </a:extLst>
              </p:cNvPr>
              <p:cNvSpPr txBox="1"/>
              <p:nvPr/>
            </p:nvSpPr>
            <p:spPr>
              <a:xfrm>
                <a:off x="1234938" y="5119224"/>
                <a:ext cx="6165272" cy="73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𝕍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[</m:t>
                              </m:r>
                            </m:e>
                          </m:nary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dirty="0"/>
                            <m:t>]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𝕍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8604DCC-D0C7-4318-8EB2-F919644F0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938" y="5119224"/>
                <a:ext cx="6165272" cy="7322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0C032F6-C0A6-4A35-B1A9-017E0E891EB2}"/>
              </a:ext>
            </a:extLst>
          </p:cNvPr>
          <p:cNvSpPr txBox="1"/>
          <p:nvPr/>
        </p:nvSpPr>
        <p:spPr>
          <a:xfrm>
            <a:off x="1330248" y="6063137"/>
            <a:ext cx="252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Sobol</a:t>
            </a:r>
            <a:r>
              <a:rPr lang="en-US" dirty="0"/>
              <a:t> indices: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3B85D5-BBF8-45E7-BF54-C26144372620}"/>
                  </a:ext>
                </a:extLst>
              </p:cNvPr>
              <p:cNvSpPr txBox="1"/>
              <p:nvPr/>
            </p:nvSpPr>
            <p:spPr>
              <a:xfrm>
                <a:off x="971839" y="5810308"/>
                <a:ext cx="6165272" cy="73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𝕍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dirty="0"/>
                            <m:t>]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𝕍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3B85D5-BBF8-45E7-BF54-C2614437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39" y="5810308"/>
                <a:ext cx="6165272" cy="7322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4E9AABEA-D417-4F4E-9D9E-428ADD05EB3D}"/>
              </a:ext>
            </a:extLst>
          </p:cNvPr>
          <p:cNvSpPr txBox="1"/>
          <p:nvPr/>
        </p:nvSpPr>
        <p:spPr>
          <a:xfrm>
            <a:off x="5578517" y="4625278"/>
            <a:ext cx="9653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/>
              <a:t>Measure effect of individual parameters acting alone 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B493B690-00B8-40B0-97AF-872A9B78161A}"/>
              </a:ext>
            </a:extLst>
          </p:cNvPr>
          <p:cNvSpPr/>
          <p:nvPr/>
        </p:nvSpPr>
        <p:spPr>
          <a:xfrm>
            <a:off x="5235617" y="5119224"/>
            <a:ext cx="514231" cy="1372577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5C03-5448-42FA-AF3E-FCCB6BF5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47884"/>
            <a:ext cx="10058400" cy="570225"/>
          </a:xfrm>
        </p:spPr>
        <p:txBody>
          <a:bodyPr/>
          <a:lstStyle/>
          <a:p>
            <a:r>
              <a:rPr lang="en-US" dirty="0"/>
              <a:t>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49FCA9-E1B3-4A70-BA08-4C52BDAF0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9DF880-7386-4CD6-A5A6-8C405E4FAAFF}"/>
              </a:ext>
            </a:extLst>
          </p:cNvPr>
          <p:cNvSpPr txBox="1"/>
          <p:nvPr/>
        </p:nvSpPr>
        <p:spPr>
          <a:xfrm>
            <a:off x="274648" y="5689518"/>
            <a:ext cx="1160331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Nine parameters </a:t>
            </a:r>
            <a:r>
              <a:rPr lang="en-US" dirty="0"/>
              <a:t>span </a:t>
            </a:r>
            <a:r>
              <a:rPr lang="en-US" b="1" dirty="0"/>
              <a:t>three E3SM components </a:t>
            </a:r>
            <a:r>
              <a:rPr lang="en-US" dirty="0"/>
              <a:t>(sea ice, atmosphere, ocean)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Parameters and parameter ranges were guided by </a:t>
            </a:r>
            <a:r>
              <a:rPr lang="en-US" b="1" dirty="0"/>
              <a:t>past analyses</a:t>
            </a:r>
            <a:r>
              <a:rPr lang="en-US" dirty="0"/>
              <a:t> [Urrego-Blanco </a:t>
            </a:r>
            <a:r>
              <a:rPr lang="en-US" i="1" dirty="0"/>
              <a:t>et al</a:t>
            </a:r>
            <a:r>
              <a:rPr lang="en-US" i="1" dirty="0" smtClean="0"/>
              <a:t>. </a:t>
            </a:r>
            <a:r>
              <a:rPr lang="en-US" dirty="0"/>
              <a:t>2016; Urrego-Blanco </a:t>
            </a:r>
            <a:r>
              <a:rPr lang="en-US" i="1" dirty="0"/>
              <a:t>et al. </a:t>
            </a:r>
            <a:r>
              <a:rPr lang="en-US" dirty="0"/>
              <a:t>2019; </a:t>
            </a:r>
            <a:r>
              <a:rPr lang="en-US" dirty="0" err="1"/>
              <a:t>Reckinger</a:t>
            </a:r>
            <a:r>
              <a:rPr lang="en-US" dirty="0"/>
              <a:t> </a:t>
            </a:r>
            <a:r>
              <a:rPr lang="en-US" i="1" dirty="0"/>
              <a:t>et al. </a:t>
            </a:r>
            <a:r>
              <a:rPr lang="en-US" dirty="0"/>
              <a:t>2015; Asay-Davis </a:t>
            </a:r>
            <a:r>
              <a:rPr lang="en-US" i="1" dirty="0"/>
              <a:t>et al. </a:t>
            </a:r>
            <a:r>
              <a:rPr lang="en-US" dirty="0"/>
              <a:t>2018; Qian </a:t>
            </a:r>
            <a:r>
              <a:rPr lang="en-US" i="1" dirty="0"/>
              <a:t>et al. </a:t>
            </a:r>
            <a:r>
              <a:rPr lang="en-US" dirty="0"/>
              <a:t>2018; Rasch </a:t>
            </a:r>
            <a:r>
              <a:rPr lang="en-US" i="1" dirty="0"/>
              <a:t>et al.</a:t>
            </a:r>
            <a:r>
              <a:rPr lang="en-US" dirty="0"/>
              <a:t> 2019]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A4FB7FEA-C6B9-46AA-89AB-DE5345FC0A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8275130"/>
                  </p:ext>
                </p:extLst>
              </p:nvPr>
            </p:nvGraphicFramePr>
            <p:xfrm>
              <a:off x="293856" y="736518"/>
              <a:ext cx="11660260" cy="4546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9023">
                      <a:extLst>
                        <a:ext uri="{9D8B030D-6E8A-4147-A177-3AD203B41FA5}">
                          <a16:colId xmlns:a16="http://schemas.microsoft.com/office/drawing/2014/main" val="3933596779"/>
                        </a:ext>
                      </a:extLst>
                    </a:gridCol>
                    <a:gridCol w="951781">
                      <a:extLst>
                        <a:ext uri="{9D8B030D-6E8A-4147-A177-3AD203B41FA5}">
                          <a16:colId xmlns:a16="http://schemas.microsoft.com/office/drawing/2014/main" val="697796917"/>
                        </a:ext>
                      </a:extLst>
                    </a:gridCol>
                    <a:gridCol w="3203398">
                      <a:extLst>
                        <a:ext uri="{9D8B030D-6E8A-4147-A177-3AD203B41FA5}">
                          <a16:colId xmlns:a16="http://schemas.microsoft.com/office/drawing/2014/main" val="825877548"/>
                        </a:ext>
                      </a:extLst>
                    </a:gridCol>
                    <a:gridCol w="967105">
                      <a:extLst>
                        <a:ext uri="{9D8B030D-6E8A-4147-A177-3AD203B41FA5}">
                          <a16:colId xmlns:a16="http://schemas.microsoft.com/office/drawing/2014/main" val="3635122848"/>
                        </a:ext>
                      </a:extLst>
                    </a:gridCol>
                    <a:gridCol w="882967">
                      <a:extLst>
                        <a:ext uri="{9D8B030D-6E8A-4147-A177-3AD203B41FA5}">
                          <a16:colId xmlns:a16="http://schemas.microsoft.com/office/drawing/2014/main" val="177455874"/>
                        </a:ext>
                      </a:extLst>
                    </a:gridCol>
                    <a:gridCol w="882967">
                      <a:extLst>
                        <a:ext uri="{9D8B030D-6E8A-4147-A177-3AD203B41FA5}">
                          <a16:colId xmlns:a16="http://schemas.microsoft.com/office/drawing/2014/main" val="3651604767"/>
                        </a:ext>
                      </a:extLst>
                    </a:gridCol>
                    <a:gridCol w="3333019">
                      <a:extLst>
                        <a:ext uri="{9D8B030D-6E8A-4147-A177-3AD203B41FA5}">
                          <a16:colId xmlns:a16="http://schemas.microsoft.com/office/drawing/2014/main" val="3028692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Component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Notation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Units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Max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Description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7639462"/>
                      </a:ext>
                    </a:extLst>
                  </a:tr>
                  <a:tr h="370840">
                    <a:tc rowSpan="3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Sea Ice (MPAS-</a:t>
                          </a:r>
                          <a:r>
                            <a:rPr lang="en-US" sz="1500" dirty="0" err="1">
                              <a:latin typeface="+mn-lt"/>
                            </a:rPr>
                            <a:t>SeaIce</a:t>
                          </a:r>
                          <a:r>
                            <a:rPr lang="en-US" sz="1500" dirty="0">
                              <a:latin typeface="+mn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ksno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W/(</a:t>
                          </a:r>
                          <a:r>
                            <a:rPr lang="en-US" sz="1500" dirty="0" err="1">
                              <a:latin typeface="+mn-lt"/>
                            </a:rPr>
                            <a:t>mK</a:t>
                          </a:r>
                          <a:r>
                            <a:rPr lang="en-US" sz="1500" dirty="0">
                              <a:latin typeface="+mn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Snow conductivity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187488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lambda_pond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1/s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1.15e-8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1.15e-4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Drainage timescale of ponds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334010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dragio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0.2e-3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160e-3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Neutral ocean-ice drag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5673180"/>
                      </a:ext>
                    </a:extLst>
                  </a:tr>
                  <a:tr h="370840">
                    <a:tc rowSpan="4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Atmosphere</a:t>
                          </a:r>
                          <a:r>
                            <a:rPr lang="en-US" sz="1500" baseline="30000" dirty="0">
                              <a:latin typeface="+mn-lt"/>
                            </a:rPr>
                            <a:t>1</a:t>
                          </a:r>
                          <a:r>
                            <a:rPr lang="en-US" sz="1500" dirty="0">
                              <a:latin typeface="+mn-lt"/>
                            </a:rPr>
                            <a:t> (EAM)</a:t>
                          </a:r>
                        </a:p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clubb_c1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5.0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Const assoc. w/ dissipation of variance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0737824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clubb_c8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2.0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8.0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Const assoc. w/ Newtonian damping of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15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35529999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gamma_coeff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Const of width of PDF in </a:t>
                          </a:r>
                          <a14:m>
                            <m:oMath xmlns:m="http://schemas.openxmlformats.org/officeDocument/2006/math">
                              <m:r>
                                <a:rPr lang="en-US" sz="150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oMath>
                          </a14:m>
                          <a:r>
                            <a:rPr lang="en-US" sz="1500" dirty="0">
                              <a:latin typeface="+mn-lt"/>
                            </a:rPr>
                            <a:t> </a:t>
                          </a:r>
                          <a:r>
                            <a:rPr lang="en-US" sz="1500" dirty="0" err="1">
                              <a:latin typeface="+mn-lt"/>
                            </a:rPr>
                            <a:t>coord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4924311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cldfrc_dp1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Deep convection cloud fraction parameter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9672942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Ocean</a:t>
                          </a: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(MPAS-O)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standardgm_tracer_kappa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i="0" dirty="0">
                              <a:latin typeface="+mn-lt"/>
                            </a:rPr>
                            <a:t>m</a:t>
                          </a:r>
                          <a:r>
                            <a:rPr lang="en-US" sz="1500" i="0" baseline="30000" dirty="0">
                              <a:latin typeface="+mn-lt"/>
                            </a:rPr>
                            <a:t>2</a:t>
                          </a:r>
                          <a:r>
                            <a:rPr lang="en-US" sz="1500" i="0" dirty="0">
                              <a:latin typeface="+mn-lt"/>
                            </a:rPr>
                            <a:t>/s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600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1800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Bolus coefficient of GM parameterization of eddy transport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039550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cvmix_kpp_criticalbulkrichardson_number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500" i="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Bulk Richardson number used in KPP vertical mixing scheme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98884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A4FB7FEA-C6B9-46AA-89AB-DE5345FC0A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8275130"/>
                  </p:ext>
                </p:extLst>
              </p:nvPr>
            </p:nvGraphicFramePr>
            <p:xfrm>
              <a:off x="293856" y="736518"/>
              <a:ext cx="11660260" cy="4546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9023">
                      <a:extLst>
                        <a:ext uri="{9D8B030D-6E8A-4147-A177-3AD203B41FA5}">
                          <a16:colId xmlns:a16="http://schemas.microsoft.com/office/drawing/2014/main" val="3933596779"/>
                        </a:ext>
                      </a:extLst>
                    </a:gridCol>
                    <a:gridCol w="951781">
                      <a:extLst>
                        <a:ext uri="{9D8B030D-6E8A-4147-A177-3AD203B41FA5}">
                          <a16:colId xmlns:a16="http://schemas.microsoft.com/office/drawing/2014/main" val="697796917"/>
                        </a:ext>
                      </a:extLst>
                    </a:gridCol>
                    <a:gridCol w="3203398">
                      <a:extLst>
                        <a:ext uri="{9D8B030D-6E8A-4147-A177-3AD203B41FA5}">
                          <a16:colId xmlns:a16="http://schemas.microsoft.com/office/drawing/2014/main" val="825877548"/>
                        </a:ext>
                      </a:extLst>
                    </a:gridCol>
                    <a:gridCol w="967105">
                      <a:extLst>
                        <a:ext uri="{9D8B030D-6E8A-4147-A177-3AD203B41FA5}">
                          <a16:colId xmlns:a16="http://schemas.microsoft.com/office/drawing/2014/main" val="3635122848"/>
                        </a:ext>
                      </a:extLst>
                    </a:gridCol>
                    <a:gridCol w="882967">
                      <a:extLst>
                        <a:ext uri="{9D8B030D-6E8A-4147-A177-3AD203B41FA5}">
                          <a16:colId xmlns:a16="http://schemas.microsoft.com/office/drawing/2014/main" val="177455874"/>
                        </a:ext>
                      </a:extLst>
                    </a:gridCol>
                    <a:gridCol w="882967">
                      <a:extLst>
                        <a:ext uri="{9D8B030D-6E8A-4147-A177-3AD203B41FA5}">
                          <a16:colId xmlns:a16="http://schemas.microsoft.com/office/drawing/2014/main" val="3651604767"/>
                        </a:ext>
                      </a:extLst>
                    </a:gridCol>
                    <a:gridCol w="3333019">
                      <a:extLst>
                        <a:ext uri="{9D8B030D-6E8A-4147-A177-3AD203B41FA5}">
                          <a16:colId xmlns:a16="http://schemas.microsoft.com/office/drawing/2014/main" val="30286929"/>
                        </a:ext>
                      </a:extLst>
                    </a:gridCol>
                  </a:tblGrid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Component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Notation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Units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Max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Description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7639462"/>
                      </a:ext>
                    </a:extLst>
                  </a:tr>
                  <a:tr h="370840">
                    <a:tc rowSpan="3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Sea Ice (MPAS-</a:t>
                          </a:r>
                          <a:r>
                            <a:rPr lang="en-US" sz="1500" dirty="0" err="1">
                              <a:latin typeface="+mn-lt"/>
                            </a:rPr>
                            <a:t>SeaIce</a:t>
                          </a:r>
                          <a:r>
                            <a:rPr lang="en-US" sz="1500" dirty="0">
                              <a:latin typeface="+mn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88525" r="-978205" b="-10557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ksno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W/(</a:t>
                          </a:r>
                          <a:r>
                            <a:rPr lang="en-US" sz="1500" dirty="0" err="1">
                              <a:latin typeface="+mn-lt"/>
                            </a:rPr>
                            <a:t>mK</a:t>
                          </a:r>
                          <a:r>
                            <a:rPr lang="en-US" sz="1500" dirty="0">
                              <a:latin typeface="+mn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Snow conductivity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187488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191667" r="-978205" b="-9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lambda_pond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1/s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1.15e-8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1.15e-4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Drainage timescale of ponds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53340108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286885" r="-978205" b="-8573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dragio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646" t="-286885" r="-532911" b="-8573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0.2e-3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160e-3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Neutral ocean-ice drag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5673180"/>
                      </a:ext>
                    </a:extLst>
                  </a:tr>
                  <a:tr h="548640">
                    <a:tc rowSpan="4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Atmosphere</a:t>
                          </a:r>
                          <a:r>
                            <a:rPr lang="en-US" sz="1500" baseline="30000" dirty="0">
                              <a:latin typeface="+mn-lt"/>
                            </a:rPr>
                            <a:t>1</a:t>
                          </a:r>
                          <a:r>
                            <a:rPr lang="en-US" sz="1500" dirty="0">
                              <a:latin typeface="+mn-lt"/>
                            </a:rPr>
                            <a:t> (EAM)</a:t>
                          </a:r>
                        </a:p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259341" r="-978205" b="-4747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clubb_c1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646" t="-259341" r="-532911" b="-4747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5.0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9909" t="-259341" r="-914" b="-4747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0737824"/>
                      </a:ext>
                    </a:extLst>
                  </a:tr>
                  <a:tr h="5486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363333" r="-978205" b="-3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clubb_c8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646" t="-363333" r="-532911" b="-3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2.0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8.0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9909" t="-363333" r="-914" b="-38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5529999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683607" r="-978205" b="-4606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gamma_coeff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646" t="-683607" r="-532911" b="-4606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49909" t="-683607" r="-914" b="-4606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4924311"/>
                      </a:ext>
                    </a:extLst>
                  </a:tr>
                  <a:tr h="5486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531111" r="-978205" b="-21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cldfrc_dp1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646" t="-531111" r="-532911" b="-21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0.02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Deep convection cloud fraction parameter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99672942"/>
                      </a:ext>
                    </a:extLst>
                  </a:tr>
                  <a:tr h="548640">
                    <a:tc rowSpan="2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Ocean</a:t>
                          </a:r>
                        </a:p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(MPAS-O)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631111" r="-978205" b="-11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standardgm_tracer_kappa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i="0" dirty="0">
                              <a:latin typeface="+mn-lt"/>
                            </a:rPr>
                            <a:t>m</a:t>
                          </a:r>
                          <a:r>
                            <a:rPr lang="en-US" sz="1500" i="0" baseline="30000" dirty="0">
                              <a:latin typeface="+mn-lt"/>
                            </a:rPr>
                            <a:t>2</a:t>
                          </a:r>
                          <a:r>
                            <a:rPr lang="en-US" sz="1500" i="0" dirty="0">
                              <a:latin typeface="+mn-lt"/>
                            </a:rPr>
                            <a:t>/s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600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1800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Bolus coefficient of GM parameterization of eddy transport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9039550"/>
                      </a:ext>
                    </a:extLst>
                  </a:tr>
                  <a:tr h="5486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1923" t="-731111" r="-978205" b="-1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 err="1">
                              <a:latin typeface="+mn-lt"/>
                            </a:rPr>
                            <a:t>cvmix_kpp_criticalbulkrichardson_number</a:t>
                          </a:r>
                          <a:endParaRPr lang="en-US" sz="15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81646" t="-731111" r="-532911" b="-1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latin typeface="+mn-lt"/>
                            </a:rPr>
                            <a:t>Bulk Richardson number used in KPP vertical mixing scheme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988842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7A16BF8-5E24-43BD-9BB1-E8CFC1DEDA7E}"/>
              </a:ext>
            </a:extLst>
          </p:cNvPr>
          <p:cNvSpPr txBox="1"/>
          <p:nvPr/>
        </p:nvSpPr>
        <p:spPr>
          <a:xfrm>
            <a:off x="4157608" y="5328660"/>
            <a:ext cx="8578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/>
              <a:t>1 </a:t>
            </a:r>
            <a:r>
              <a:rPr lang="en-US" sz="1600" dirty="0"/>
              <a:t>CLUBB (Cloud Layers Unified by Binormals): cloud physics parameterization in EAM.</a:t>
            </a:r>
          </a:p>
        </p:txBody>
      </p:sp>
    </p:spTree>
    <p:extLst>
      <p:ext uri="{BB962C8B-B14F-4D97-AF65-F5344CB8AC3E}">
        <p14:creationId xmlns:p14="http://schemas.microsoft.com/office/powerpoint/2010/main" val="179196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ndia Theme 1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5100</TotalTime>
  <Words>7875</Words>
  <Application>Microsoft Office PowerPoint</Application>
  <PresentationFormat>Widescreen</PresentationFormat>
  <Paragraphs>1026</Paragraphs>
  <Slides>49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4" baseType="lpstr">
      <vt:lpstr>ＭＳ Ｐゴシック</vt:lpstr>
      <vt:lpstr>Arial</vt:lpstr>
      <vt:lpstr>Calibri</vt:lpstr>
      <vt:lpstr>Cambria Math</vt:lpstr>
      <vt:lpstr>Exo 2</vt:lpstr>
      <vt:lpstr>Garamond</vt:lpstr>
      <vt:lpstr>Gill Sans MT</vt:lpstr>
      <vt:lpstr>MinionPro-Regular</vt:lpstr>
      <vt:lpstr>ＭＳ 明朝</vt:lpstr>
      <vt:lpstr>NexusSerif</vt:lpstr>
      <vt:lpstr>Open Sans </vt:lpstr>
      <vt:lpstr>Times New Roman</vt:lpstr>
      <vt:lpstr>Trebuchet MS</vt:lpstr>
      <vt:lpstr>Wingdings</vt:lpstr>
      <vt:lpstr>Sandia Theme 1</vt:lpstr>
      <vt:lpstr>Ensemble Design for Sensitivity Analyses using the Energy Exascale Earth System Model (E3SM)</vt:lpstr>
      <vt:lpstr>This talk is mostly on the following 2022 JAMES paper…</vt:lpstr>
      <vt:lpstr>Outline</vt:lpstr>
      <vt:lpstr>Outline</vt:lpstr>
      <vt:lpstr>Background and motivation</vt:lpstr>
      <vt:lpstr>Objective and Approach</vt:lpstr>
      <vt:lpstr>Outline</vt:lpstr>
      <vt:lpstr>Methodology</vt:lpstr>
      <vt:lpstr>Parameters</vt:lpstr>
      <vt:lpstr>Quantities of Interest (QOIs)</vt:lpstr>
      <vt:lpstr>GSA workflow with fully-coupled E3SM</vt:lpstr>
      <vt:lpstr>Outline</vt:lpstr>
      <vt:lpstr>Model tuning and spin-up</vt:lpstr>
      <vt:lpstr>Outline</vt:lpstr>
      <vt:lpstr>How good is the ULR E3SM?</vt:lpstr>
      <vt:lpstr>How good is the ULR E3SM?</vt:lpstr>
      <vt:lpstr>How good is the ULR E3SM?</vt:lpstr>
      <vt:lpstr>Outline</vt:lpstr>
      <vt:lpstr>Ensemble trajectories</vt:lpstr>
      <vt:lpstr>GSA results: sensitivity indices</vt:lpstr>
      <vt:lpstr>GSA results: sensitivity indices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GSA results: total effects indices – atmosphere parameters</vt:lpstr>
      <vt:lpstr>GSA results: marginalized main effects</vt:lpstr>
      <vt:lpstr>Outline</vt:lpstr>
      <vt:lpstr>Summary</vt:lpstr>
      <vt:lpstr>Summary</vt:lpstr>
      <vt:lpstr>Outline</vt:lpstr>
      <vt:lpstr>Ongoing Work: Sensitivity Study w.r.t. Eruption Elements in Stratospheric Aerosol Injection (SAI)</vt:lpstr>
      <vt:lpstr>References</vt:lpstr>
      <vt:lpstr>Start of Back-Up Slides</vt:lpstr>
      <vt:lpstr>Background and motivation</vt:lpstr>
      <vt:lpstr>E3SM atmosphere grids</vt:lpstr>
      <vt:lpstr>GSA workflow with fully-coupled E3SM</vt:lpstr>
      <vt:lpstr>Previous related work</vt:lpstr>
      <vt:lpstr>Previous related work</vt:lpstr>
      <vt:lpstr>E3SM Ultralow Resolution Simulations</vt:lpstr>
      <vt:lpstr>Arctic sea ice decadal trends</vt:lpstr>
      <vt:lpstr>Factors controlling sea ice decline</vt:lpstr>
      <vt:lpstr>QOI-QOI correlation coefficients</vt:lpstr>
      <vt:lpstr>GSA results: sensitivity indices – atmosphere parameters</vt:lpstr>
      <vt:lpstr>GSA results: total effects indices – atmosphere parameters</vt:lpstr>
      <vt:lpstr>GSA results: total effects indices – atmosphere parameters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FY20 Q3 Arctic Tipping Points Triggering Global Change Project 209230</dc:title>
  <dc:creator>Kara Peterson</dc:creator>
  <cp:lastModifiedBy>LOFT</cp:lastModifiedBy>
  <cp:revision>252</cp:revision>
  <dcterms:created xsi:type="dcterms:W3CDTF">2020-07-04T22:03:34Z</dcterms:created>
  <dcterms:modified xsi:type="dcterms:W3CDTF">2023-06-19T12:22:54Z</dcterms:modified>
</cp:coreProperties>
</file>