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Lst>
  <p:notesMasterIdLst>
    <p:notesMasterId r:id="rId3"/>
  </p:notesMasterIdLst>
  <p:handoutMasterIdLst>
    <p:handoutMasterId r:id="rId4"/>
  </p:handoutMasterIdLst>
  <p:sldIdLst>
    <p:sldId id="258" r:id="rId2"/>
  </p:sldIdLst>
  <p:sldSz cx="36576000" cy="27432000"/>
  <p:notesSz cx="6858000" cy="9144000"/>
  <p:defaultTextStyle>
    <a:defPPr>
      <a:defRPr lang="en-US"/>
    </a:defPPr>
    <a:lvl1pPr marL="0" algn="l" defTabSz="3072318" rtl="0" eaLnBrk="1" latinLnBrk="0" hangingPunct="1">
      <a:defRPr sz="6048" kern="1200">
        <a:solidFill>
          <a:schemeClr val="tx1"/>
        </a:solidFill>
        <a:latin typeface="+mn-lt"/>
        <a:ea typeface="+mn-ea"/>
        <a:cs typeface="+mn-cs"/>
      </a:defRPr>
    </a:lvl1pPr>
    <a:lvl2pPr marL="1536159" algn="l" defTabSz="3072318" rtl="0" eaLnBrk="1" latinLnBrk="0" hangingPunct="1">
      <a:defRPr sz="6048" kern="1200">
        <a:solidFill>
          <a:schemeClr val="tx1"/>
        </a:solidFill>
        <a:latin typeface="+mn-lt"/>
        <a:ea typeface="+mn-ea"/>
        <a:cs typeface="+mn-cs"/>
      </a:defRPr>
    </a:lvl2pPr>
    <a:lvl3pPr marL="3072318" algn="l" defTabSz="3072318" rtl="0" eaLnBrk="1" latinLnBrk="0" hangingPunct="1">
      <a:defRPr sz="6048" kern="1200">
        <a:solidFill>
          <a:schemeClr val="tx1"/>
        </a:solidFill>
        <a:latin typeface="+mn-lt"/>
        <a:ea typeface="+mn-ea"/>
        <a:cs typeface="+mn-cs"/>
      </a:defRPr>
    </a:lvl3pPr>
    <a:lvl4pPr marL="4608477" algn="l" defTabSz="3072318" rtl="0" eaLnBrk="1" latinLnBrk="0" hangingPunct="1">
      <a:defRPr sz="6048" kern="1200">
        <a:solidFill>
          <a:schemeClr val="tx1"/>
        </a:solidFill>
        <a:latin typeface="+mn-lt"/>
        <a:ea typeface="+mn-ea"/>
        <a:cs typeface="+mn-cs"/>
      </a:defRPr>
    </a:lvl4pPr>
    <a:lvl5pPr marL="6144636" algn="l" defTabSz="3072318" rtl="0" eaLnBrk="1" latinLnBrk="0" hangingPunct="1">
      <a:defRPr sz="6048" kern="1200">
        <a:solidFill>
          <a:schemeClr val="tx1"/>
        </a:solidFill>
        <a:latin typeface="+mn-lt"/>
        <a:ea typeface="+mn-ea"/>
        <a:cs typeface="+mn-cs"/>
      </a:defRPr>
    </a:lvl5pPr>
    <a:lvl6pPr marL="7680795" algn="l" defTabSz="3072318" rtl="0" eaLnBrk="1" latinLnBrk="0" hangingPunct="1">
      <a:defRPr sz="6048" kern="1200">
        <a:solidFill>
          <a:schemeClr val="tx1"/>
        </a:solidFill>
        <a:latin typeface="+mn-lt"/>
        <a:ea typeface="+mn-ea"/>
        <a:cs typeface="+mn-cs"/>
      </a:defRPr>
    </a:lvl6pPr>
    <a:lvl7pPr marL="9216954" algn="l" defTabSz="3072318" rtl="0" eaLnBrk="1" latinLnBrk="0" hangingPunct="1">
      <a:defRPr sz="6048" kern="1200">
        <a:solidFill>
          <a:schemeClr val="tx1"/>
        </a:solidFill>
        <a:latin typeface="+mn-lt"/>
        <a:ea typeface="+mn-ea"/>
        <a:cs typeface="+mn-cs"/>
      </a:defRPr>
    </a:lvl7pPr>
    <a:lvl8pPr marL="10753114" algn="l" defTabSz="3072318" rtl="0" eaLnBrk="1" latinLnBrk="0" hangingPunct="1">
      <a:defRPr sz="6048" kern="1200">
        <a:solidFill>
          <a:schemeClr val="tx1"/>
        </a:solidFill>
        <a:latin typeface="+mn-lt"/>
        <a:ea typeface="+mn-ea"/>
        <a:cs typeface="+mn-cs"/>
      </a:defRPr>
    </a:lvl8pPr>
    <a:lvl9pPr marL="12289273" algn="l" defTabSz="3072318"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03" autoAdjust="0"/>
    <p:restoredTop sz="94633"/>
  </p:normalViewPr>
  <p:slideViewPr>
    <p:cSldViewPr snapToGrid="0" snapToObjects="1">
      <p:cViewPr>
        <p:scale>
          <a:sx n="66" d="100"/>
          <a:sy n="66" d="100"/>
        </p:scale>
        <p:origin x="-9532" y="-5060"/>
      </p:cViewPr>
      <p:guideLst/>
    </p:cSldViewPr>
  </p:slideViewPr>
  <p:notesTextViewPr>
    <p:cViewPr>
      <p:scale>
        <a:sx n="1" d="1"/>
        <a:sy n="1" d="1"/>
      </p:scale>
      <p:origin x="0" y="0"/>
    </p:cViewPr>
  </p:notesTextViewPr>
  <p:notesViewPr>
    <p:cSldViewPr snapToGrid="0" snapToObjects="1">
      <p:cViewPr varScale="1">
        <p:scale>
          <a:sx n="150" d="100"/>
          <a:sy n="150" d="100"/>
        </p:scale>
        <p:origin x="5440"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6A8635-719F-B94C-A0BB-D77C10F788F1}" type="datetimeFigureOut">
              <a:rPr lang="en-US" smtClean="0"/>
              <a:t>4/6/2023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3ED7F8-C41B-E14C-BE82-FE1DCA59BA77}" type="slidenum">
              <a:rPr lang="en-US" smtClean="0"/>
              <a:t>‹#›</a:t>
            </a:fld>
            <a:endParaRPr lang="en-US"/>
          </a:p>
        </p:txBody>
      </p:sp>
    </p:spTree>
    <p:extLst>
      <p:ext uri="{BB962C8B-B14F-4D97-AF65-F5344CB8AC3E}">
        <p14:creationId xmlns:p14="http://schemas.microsoft.com/office/powerpoint/2010/main" val="156954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937D22-20B9-364E-B4D8-E9F9B2E2B538}" type="datetimeFigureOut">
              <a:rPr lang="en-US" smtClean="0"/>
              <a:t>4/6/2023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959A-D1B0-DA47-86FF-396E280DFC63}" type="slidenum">
              <a:rPr lang="en-US" smtClean="0"/>
              <a:t>‹#›</a:t>
            </a:fld>
            <a:endParaRPr lang="en-US"/>
          </a:p>
        </p:txBody>
      </p:sp>
    </p:spTree>
    <p:extLst>
      <p:ext uri="{BB962C8B-B14F-4D97-AF65-F5344CB8AC3E}">
        <p14:creationId xmlns:p14="http://schemas.microsoft.com/office/powerpoint/2010/main" val="80091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23B636E4-D2DC-417D-90DC-B208657D24FA}"/>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9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6"/>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C53C2527-01A3-41C5-BA08-BA63F0234D3E}"/>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10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5"/>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9AF3BB1F-268A-4F47-AD85-066DC7194180}"/>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11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5" y="0"/>
            <a:ext cx="36538317" cy="4404355"/>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1C08855E-E397-4EC8-8AFB-2880D9E09539}"/>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M Title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60"/>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42081907-C88F-416F-99F0-68EA3E79529D}"/>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 Title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0"/>
            <a:ext cx="36538351"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357AFBE3-6FC3-4AFE-B058-FC1AD625FC93}"/>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3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3" y="0"/>
            <a:ext cx="36538342" cy="4404359"/>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96040AEB-D5F0-4EC8-9231-5E16352E60B3}"/>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4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3" y="0"/>
            <a:ext cx="36538342" cy="4404358"/>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a:solidFill>
                  <a:schemeClr val="tx2"/>
                </a:solidFill>
                <a:latin typeface="Gill Sans"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D52C1056-7A61-4A8C-BDAC-40CDBB628022}"/>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5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7" y="0"/>
            <a:ext cx="36538334" cy="4404358"/>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A6630A92-6D06-4381-B4B8-C1A0E895F1E4}"/>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6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7" y="0"/>
            <a:ext cx="36538334" cy="4404357"/>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360C5A1A-6AD0-47ED-93DC-9C2A187F7305}"/>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7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 y="0"/>
            <a:ext cx="36538326" cy="4404357"/>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D82DF067-1A22-4A14-89A6-74583A524423}"/>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8 and Blank Area">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11" y="0"/>
            <a:ext cx="36538326" cy="4404356"/>
          </a:xfrm>
          <a:prstGeom prst="rect">
            <a:avLst/>
          </a:prstGeom>
        </p:spPr>
      </p:pic>
      <p:sp>
        <p:nvSpPr>
          <p:cNvPr id="2" name="Title 1"/>
          <p:cNvSpPr>
            <a:spLocks noGrp="1"/>
          </p:cNvSpPr>
          <p:nvPr>
            <p:ph type="title" hasCustomPrompt="1"/>
          </p:nvPr>
        </p:nvSpPr>
        <p:spPr>
          <a:xfrm>
            <a:off x="0" y="3722347"/>
            <a:ext cx="36576000" cy="1703093"/>
          </a:xfrm>
        </p:spPr>
        <p:txBody>
          <a:bodyPr anchor="t">
            <a:normAutofit/>
          </a:bodyPr>
          <a:lstStyle>
            <a:lvl1pPr algn="ctr">
              <a:defRPr sz="8800" cap="all" spc="50" baseline="0">
                <a:solidFill>
                  <a:schemeClr val="tx2"/>
                </a:solidFill>
                <a:latin typeface="Open Sans SemiBold" panose="020B0706030804020204" pitchFamily="34" charset="0"/>
                <a:ea typeface="Gill Sans" charset="0"/>
                <a:cs typeface="Gill Sans" charset="0"/>
              </a:defRPr>
            </a:lvl1pPr>
          </a:lstStyle>
          <a:p>
            <a:r>
              <a:rPr lang="en-US" dirty="0"/>
              <a:t>CLICK TO EDIT MASTER TITLE STYLE</a:t>
            </a:r>
          </a:p>
        </p:txBody>
      </p:sp>
      <p:sp>
        <p:nvSpPr>
          <p:cNvPr id="6" name="Text Placeholder 4">
            <a:extLst>
              <a:ext uri="{FF2B5EF4-FFF2-40B4-BE49-F238E27FC236}">
                <a16:creationId xmlns:a16="http://schemas.microsoft.com/office/drawing/2014/main" id="{ED628FD0-E903-47FB-A918-5A001DDEA838}"/>
              </a:ext>
            </a:extLst>
          </p:cNvPr>
          <p:cNvSpPr>
            <a:spLocks noGrp="1"/>
          </p:cNvSpPr>
          <p:nvPr>
            <p:ph type="body" sz="quarter" idx="14" hasCustomPrompt="1"/>
          </p:nvPr>
        </p:nvSpPr>
        <p:spPr>
          <a:xfrm>
            <a:off x="2114199" y="26375577"/>
            <a:ext cx="3111446" cy="197591"/>
          </a:xfrm>
          <a:prstGeom prst="rect">
            <a:avLst/>
          </a:prstGeom>
        </p:spPr>
        <p:txBody>
          <a:bodyPr/>
          <a:lstStyle>
            <a:lvl1pPr marL="0" indent="0">
              <a:buNone/>
              <a:defRPr sz="900" cap="all" spc="50" baseline="0">
                <a:latin typeface="Open Sans SemiBold" panose="020B0706030804020204" pitchFamily="34" charset="0"/>
                <a:ea typeface="Open Sans SemiBold" panose="020B0706030804020204" pitchFamily="34" charset="0"/>
                <a:cs typeface="Open Sans SemiBold" panose="020B0706030804020204" pitchFamily="34" charset="0"/>
              </a:defRPr>
            </a:lvl1pPr>
            <a:lvl2pPr marL="18288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2pPr>
            <a:lvl3pPr marL="36576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3pPr>
            <a:lvl4pPr marL="54864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4pPr>
            <a:lvl5pPr marL="7315200" indent="0">
              <a:buNone/>
              <a:defRPr sz="1000">
                <a:latin typeface="Open Sans SemiBold" panose="020B0706030804020204" pitchFamily="34" charset="0"/>
                <a:ea typeface="Open Sans SemiBold" panose="020B0706030804020204" pitchFamily="34" charset="0"/>
                <a:cs typeface="Open Sans SemiBold" panose="020B0706030804020204" pitchFamily="34" charset="0"/>
              </a:defRPr>
            </a:lvl5pPr>
          </a:lstStyle>
          <a:p>
            <a:pPr lvl="0"/>
            <a:r>
              <a:rPr lang="en-US" dirty="0"/>
              <a:t>Click to add SAND XXXX-XXXX P</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6"/>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6"/>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86C120B0-2207-4844-8ED1-48AD4D06A120}" type="datetimeFigureOut">
              <a:rPr lang="en-US" smtClean="0"/>
              <a:pPr/>
              <a:t>4/6/2023</a:t>
            </a:fld>
            <a:endParaRPr lang="en-US" dirty="0"/>
          </a:p>
        </p:txBody>
      </p:sp>
      <p:sp>
        <p:nvSpPr>
          <p:cNvPr id="5" name="Footer Placeholder 4"/>
          <p:cNvSpPr>
            <a:spLocks noGrp="1"/>
          </p:cNvSpPr>
          <p:nvPr>
            <p:ph type="ftr" sz="quarter" idx="3"/>
          </p:nvPr>
        </p:nvSpPr>
        <p:spPr>
          <a:xfrm>
            <a:off x="12115800" y="25425406"/>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6"/>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BAF95916-94EF-2D41-8470-87A7F50C4C2B}" type="slidenum">
              <a:rPr lang="en-US" smtClean="0"/>
              <a:t>‹#›</a:t>
            </a:fld>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36576000" cy="27432000"/>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2220665" y="25620111"/>
            <a:ext cx="2489179" cy="958768"/>
          </a:xfrm>
          <a:prstGeom prst="rect">
            <a:avLst/>
          </a:prstGeom>
        </p:spPr>
      </p:pic>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5829" y="25632747"/>
            <a:ext cx="1552032" cy="389626"/>
          </a:xfrm>
          <a:prstGeom prst="rect">
            <a:avLst/>
          </a:prstGeom>
        </p:spPr>
      </p:pic>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74996" y="26189342"/>
            <a:ext cx="1440276" cy="417680"/>
          </a:xfrm>
          <a:prstGeom prst="rect">
            <a:avLst/>
          </a:prstGeom>
        </p:spPr>
      </p:pic>
      <p:sp>
        <p:nvSpPr>
          <p:cNvPr id="12" name="Rectangle 11"/>
          <p:cNvSpPr/>
          <p:nvPr userDrawn="1"/>
        </p:nvSpPr>
        <p:spPr>
          <a:xfrm>
            <a:off x="0" y="18587498"/>
            <a:ext cx="36576000" cy="6837908"/>
          </a:xfrm>
          <a:prstGeom prst="rect">
            <a:avLst/>
          </a:prstGeom>
          <a:gradFill flip="none" rotWithShape="1">
            <a:gsLst>
              <a:gs pos="0">
                <a:schemeClr val="accent6">
                  <a:tint val="66000"/>
                  <a:satMod val="160000"/>
                  <a:alpha val="26000"/>
                </a:schemeClr>
              </a:gs>
              <a:gs pos="100000">
                <a:schemeClr val="accent6">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36"/>
          </a:p>
        </p:txBody>
      </p:sp>
      <p:sp>
        <p:nvSpPr>
          <p:cNvPr id="13" name="TextBox 12">
            <a:extLst>
              <a:ext uri="{FF2B5EF4-FFF2-40B4-BE49-F238E27FC236}">
                <a16:creationId xmlns:a16="http://schemas.microsoft.com/office/drawing/2014/main" id="{CBE18BC0-B4D6-4A2D-9275-FA4FB992A2FD}"/>
              </a:ext>
            </a:extLst>
          </p:cNvPr>
          <p:cNvSpPr txBox="1"/>
          <p:nvPr userDrawn="1"/>
        </p:nvSpPr>
        <p:spPr>
          <a:xfrm>
            <a:off x="2116671" y="25632747"/>
            <a:ext cx="6500555" cy="600164"/>
          </a:xfrm>
          <a:prstGeom prst="rect">
            <a:avLst/>
          </a:prstGeom>
          <a:noFill/>
        </p:spPr>
        <p:txBody>
          <a:bodyPr wrap="square" rtlCol="0">
            <a:spAutoFit/>
          </a:bodyPr>
          <a:lstStyle/>
          <a:p>
            <a:r>
              <a:rPr lang="en-US" sz="1100" b="0" i="0" kern="1200" dirty="0">
                <a:solidFill>
                  <a:schemeClr val="tx1"/>
                </a:solidFill>
                <a:effectLst/>
                <a:latin typeface="+mj-lt"/>
                <a:ea typeface="+mn-ea"/>
                <a:cs typeface="+mn-cs"/>
              </a:rPr>
              <a:t>Sandia National Laboratories is a </a:t>
            </a:r>
            <a:r>
              <a:rPr lang="en-US" sz="1100" b="0" i="0" kern="1200" dirty="0" err="1">
                <a:solidFill>
                  <a:schemeClr val="tx1"/>
                </a:solidFill>
                <a:effectLst/>
                <a:latin typeface="+mj-lt"/>
                <a:ea typeface="+mn-ea"/>
                <a:cs typeface="+mn-cs"/>
              </a:rPr>
              <a:t>multimission</a:t>
            </a:r>
            <a:r>
              <a:rPr lang="en-US" sz="1100" b="0" i="0" kern="1200" dirty="0">
                <a:solidFill>
                  <a:schemeClr val="tx1"/>
                </a:solidFill>
                <a:effectLst/>
                <a:latin typeface="+mj-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p>
        </p:txBody>
      </p:sp>
    </p:spTree>
    <p:extLst>
      <p:ext uri="{BB962C8B-B14F-4D97-AF65-F5344CB8AC3E}">
        <p14:creationId xmlns:p14="http://schemas.microsoft.com/office/powerpoint/2010/main" val="1636303665"/>
      </p:ext>
    </p:extLst>
  </p:cSld>
  <p:clrMap bg1="lt1" tx1="dk1" bg2="lt2" tx2="dk2" accent1="accent1" accent2="accent2" accent3="accent3" accent4="accent4" accent5="accent5" accent6="accent6" hlink="hlink" folHlink="folHlink"/>
  <p:sldLayoutIdLst>
    <p:sldLayoutId id="2147483682" r:id="rId1"/>
    <p:sldLayoutId id="2147483693"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9" Type="http://schemas.openxmlformats.org/officeDocument/2006/relationships/image" Target="../media/image25.png"/><Relationship Id="rId109" Type="http://schemas.openxmlformats.org/officeDocument/2006/relationships/image" Target="../media/image78.png"/><Relationship Id="rId34" Type="http://schemas.openxmlformats.org/officeDocument/2006/relationships/image" Target="../media/image49.png"/><Relationship Id="rId42" Type="http://schemas.openxmlformats.org/officeDocument/2006/relationships/image" Target="../media/image27.png"/><Relationship Id="rId47" Type="http://schemas.openxmlformats.org/officeDocument/2006/relationships/image" Target="../media/image32.png"/><Relationship Id="rId55" Type="http://schemas.openxmlformats.org/officeDocument/2006/relationships/image" Target="../media/image35.png"/><Relationship Id="rId63" Type="http://schemas.openxmlformats.org/officeDocument/2006/relationships/image" Target="../media/image43.png"/><Relationship Id="rId68" Type="http://schemas.openxmlformats.org/officeDocument/2006/relationships/image" Target="../media/image46.png"/><Relationship Id="rId76" Type="http://schemas.openxmlformats.org/officeDocument/2006/relationships/image" Target="../media/image54.png"/><Relationship Id="rId84" Type="http://schemas.openxmlformats.org/officeDocument/2006/relationships/image" Target="../media/image56.png"/><Relationship Id="rId89" Type="http://schemas.openxmlformats.org/officeDocument/2006/relationships/image" Target="../media/image73.png"/><Relationship Id="rId104" Type="http://schemas.openxmlformats.org/officeDocument/2006/relationships/image" Target="../media/image74.png"/><Relationship Id="rId112" Type="http://schemas.openxmlformats.org/officeDocument/2006/relationships/image" Target="../media/image83.png"/><Relationship Id="rId71" Type="http://schemas.openxmlformats.org/officeDocument/2006/relationships/image" Target="../media/image53.png"/><Relationship Id="rId92" Type="http://schemas.openxmlformats.org/officeDocument/2006/relationships/image" Target="../media/image68.png"/><Relationship Id="rId2" Type="http://schemas.openxmlformats.org/officeDocument/2006/relationships/image" Target="../media/image17.png"/><Relationship Id="rId107" Type="http://schemas.openxmlformats.org/officeDocument/2006/relationships/image" Target="../media/image76.png"/><Relationship Id="rId32" Type="http://schemas.openxmlformats.org/officeDocument/2006/relationships/image" Target="../media/image21.png"/><Relationship Id="rId37" Type="http://schemas.openxmlformats.org/officeDocument/2006/relationships/image" Target="../media/image23.png"/><Relationship Id="rId40" Type="http://schemas.openxmlformats.org/officeDocument/2006/relationships/image" Target="../media/image26.png"/><Relationship Id="rId45" Type="http://schemas.openxmlformats.org/officeDocument/2006/relationships/image" Target="../media/image30.png"/><Relationship Id="rId53" Type="http://schemas.openxmlformats.org/officeDocument/2006/relationships/image" Target="../media/image33.png"/><Relationship Id="rId58" Type="http://schemas.openxmlformats.org/officeDocument/2006/relationships/image" Target="../media/image38.png"/><Relationship Id="rId66" Type="http://schemas.openxmlformats.org/officeDocument/2006/relationships/image" Target="../media/image47.png"/><Relationship Id="rId74" Type="http://schemas.openxmlformats.org/officeDocument/2006/relationships/image" Target="../media/image61.png"/><Relationship Id="rId79" Type="http://schemas.openxmlformats.org/officeDocument/2006/relationships/image" Target="../media/image63.png"/><Relationship Id="rId87" Type="http://schemas.openxmlformats.org/officeDocument/2006/relationships/image" Target="../media/image71.png"/><Relationship Id="rId102" Type="http://schemas.openxmlformats.org/officeDocument/2006/relationships/image" Target="../media/image70.png"/><Relationship Id="rId110" Type="http://schemas.openxmlformats.org/officeDocument/2006/relationships/image" Target="../media/image80.png"/><Relationship Id="rId5" Type="http://schemas.openxmlformats.org/officeDocument/2006/relationships/image" Target="../media/image19.png"/><Relationship Id="rId61" Type="http://schemas.openxmlformats.org/officeDocument/2006/relationships/image" Target="../media/image41.png"/><Relationship Id="rId82" Type="http://schemas.openxmlformats.org/officeDocument/2006/relationships/image" Target="../media/image66.png"/><Relationship Id="rId90" Type="http://schemas.openxmlformats.org/officeDocument/2006/relationships/image" Target="../media/image58.jpg"/><Relationship Id="rId44" Type="http://schemas.openxmlformats.org/officeDocument/2006/relationships/image" Target="../media/image29.png"/><Relationship Id="rId52" Type="http://schemas.openxmlformats.org/officeDocument/2006/relationships/image" Target="../media/image320.png"/><Relationship Id="rId60" Type="http://schemas.openxmlformats.org/officeDocument/2006/relationships/image" Target="../media/image40.png"/><Relationship Id="rId65" Type="http://schemas.openxmlformats.org/officeDocument/2006/relationships/image" Target="../media/image45.png"/><Relationship Id="rId73" Type="http://schemas.openxmlformats.org/officeDocument/2006/relationships/image" Target="../media/image60.png"/><Relationship Id="rId78" Type="http://schemas.openxmlformats.org/officeDocument/2006/relationships/image" Target="../media/image55.png"/><Relationship Id="rId81" Type="http://schemas.openxmlformats.org/officeDocument/2006/relationships/image" Target="../media/image65.png"/><Relationship Id="rId94" Type="http://schemas.openxmlformats.org/officeDocument/2006/relationships/image" Target="../media/image64.jpg"/><Relationship Id="rId99" Type="http://schemas.openxmlformats.org/officeDocument/2006/relationships/image" Target="../media/image680.png"/><Relationship Id="rId101" Type="http://schemas.openxmlformats.org/officeDocument/2006/relationships/image" Target="../media/image69.png"/><Relationship Id="rId4" Type="http://schemas.openxmlformats.org/officeDocument/2006/relationships/image" Target="../media/image18.jpg"/><Relationship Id="rId35" Type="http://schemas.openxmlformats.org/officeDocument/2006/relationships/image" Target="../media/image50.png"/><Relationship Id="rId43" Type="http://schemas.openxmlformats.org/officeDocument/2006/relationships/image" Target="../media/image28.png"/><Relationship Id="rId56" Type="http://schemas.openxmlformats.org/officeDocument/2006/relationships/image" Target="../media/image36.png"/><Relationship Id="rId64" Type="http://schemas.openxmlformats.org/officeDocument/2006/relationships/image" Target="../media/image44.png"/><Relationship Id="rId69" Type="http://schemas.openxmlformats.org/officeDocument/2006/relationships/image" Target="../media/image48.png"/><Relationship Id="rId77" Type="http://schemas.openxmlformats.org/officeDocument/2006/relationships/image" Target="../media/image610.png"/><Relationship Id="rId100" Type="http://schemas.openxmlformats.org/officeDocument/2006/relationships/image" Target="../media/image65.jpg"/><Relationship Id="rId105" Type="http://schemas.openxmlformats.org/officeDocument/2006/relationships/image" Target="../media/image75.png"/><Relationship Id="rId113" Type="http://schemas.openxmlformats.org/officeDocument/2006/relationships/image" Target="../media/image84.png"/><Relationship Id="rId72" Type="http://schemas.openxmlformats.org/officeDocument/2006/relationships/image" Target="../media/image59.png"/><Relationship Id="rId80" Type="http://schemas.openxmlformats.org/officeDocument/2006/relationships/image" Target="../media/image64.png"/><Relationship Id="rId85" Type="http://schemas.openxmlformats.org/officeDocument/2006/relationships/image" Target="../media/image57.png"/><Relationship Id="rId93" Type="http://schemas.openxmlformats.org/officeDocument/2006/relationships/image" Target="../media/image63.jpg"/><Relationship Id="rId98" Type="http://schemas.openxmlformats.org/officeDocument/2006/relationships/image" Target="../media/image82.png"/><Relationship Id="rId3" Type="http://schemas.openxmlformats.org/officeDocument/2006/relationships/image" Target="../media/image17.jpg"/><Relationship Id="rId33" Type="http://schemas.openxmlformats.org/officeDocument/2006/relationships/image" Target="../media/image22.png"/><Relationship Id="rId38" Type="http://schemas.openxmlformats.org/officeDocument/2006/relationships/image" Target="../media/image24.jpg"/><Relationship Id="rId46" Type="http://schemas.openxmlformats.org/officeDocument/2006/relationships/image" Target="../media/image31.png"/><Relationship Id="rId59" Type="http://schemas.openxmlformats.org/officeDocument/2006/relationships/image" Target="../media/image39.png"/><Relationship Id="rId67" Type="http://schemas.openxmlformats.org/officeDocument/2006/relationships/image" Target="../media/image51.png"/><Relationship Id="rId103" Type="http://schemas.openxmlformats.org/officeDocument/2006/relationships/image" Target="../media/image72.png"/><Relationship Id="rId108" Type="http://schemas.openxmlformats.org/officeDocument/2006/relationships/image" Target="../media/image77.png"/><Relationship Id="rId41" Type="http://schemas.openxmlformats.org/officeDocument/2006/relationships/hyperlink" Target="https://github.com/sandialabs/LCM" TargetMode="External"/><Relationship Id="rId54" Type="http://schemas.openxmlformats.org/officeDocument/2006/relationships/image" Target="../media/image34.png"/><Relationship Id="rId62" Type="http://schemas.openxmlformats.org/officeDocument/2006/relationships/image" Target="../media/image42.png"/><Relationship Id="rId70" Type="http://schemas.openxmlformats.org/officeDocument/2006/relationships/image" Target="../media/image52.png"/><Relationship Id="rId75" Type="http://schemas.openxmlformats.org/officeDocument/2006/relationships/image" Target="../media/image590.png"/><Relationship Id="rId83" Type="http://schemas.openxmlformats.org/officeDocument/2006/relationships/image" Target="../media/image67.png"/><Relationship Id="rId91" Type="http://schemas.openxmlformats.org/officeDocument/2006/relationships/image" Target="../media/image62.png"/><Relationship Id="rId111"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20.png"/><Relationship Id="rId36" Type="http://schemas.openxmlformats.org/officeDocument/2006/relationships/image" Target="../media/image220.png"/><Relationship Id="rId57" Type="http://schemas.openxmlformats.org/officeDocument/2006/relationships/image" Target="../media/image37.png"/><Relationship Id="rId106" Type="http://schemas.openxmlformats.org/officeDocument/2006/relationships/image" Target="../media/image79.png"/><Relationship Id="rId11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94AE32E-91B1-49DE-BF56-FE07C4314031}"/>
              </a:ext>
            </a:extLst>
          </p:cNvPr>
          <p:cNvSpPr txBox="1"/>
          <p:nvPr/>
        </p:nvSpPr>
        <p:spPr>
          <a:xfrm>
            <a:off x="-3103710" y="26302492"/>
            <a:ext cx="19138900" cy="276999"/>
          </a:xfrm>
          <a:prstGeom prst="rect">
            <a:avLst/>
          </a:prstGeom>
          <a:noFill/>
        </p:spPr>
        <p:txBody>
          <a:bodyPr wrap="square">
            <a:spAutoFit/>
          </a:bodyPr>
          <a:lstStyle/>
          <a:p>
            <a:pPr algn="ctr"/>
            <a:r>
              <a:rPr lang="en-US" sz="1200" baseline="30000" dirty="0"/>
              <a:t>1</a:t>
            </a:r>
            <a:r>
              <a:rPr lang="en-US" sz="1200" dirty="0"/>
              <a:t>Sandia National Laboratories, U.S.A.  </a:t>
            </a:r>
            <a:r>
              <a:rPr lang="en-US" sz="1200" baseline="30000" dirty="0"/>
              <a:t>2</a:t>
            </a:r>
            <a:r>
              <a:rPr lang="en-US" sz="1200" dirty="0"/>
              <a:t>Stanford University, U.S.A.  </a:t>
            </a:r>
            <a:r>
              <a:rPr lang="en-US" sz="1200" baseline="30000" dirty="0"/>
              <a:t>3</a:t>
            </a:r>
            <a:r>
              <a:rPr lang="en-US" sz="1200" dirty="0"/>
              <a:t>Clemson University, U.S.A.</a:t>
            </a:r>
          </a:p>
        </p:txBody>
      </p:sp>
      <p:sp>
        <p:nvSpPr>
          <p:cNvPr id="225" name="Rectangle 224">
            <a:extLst>
              <a:ext uri="{FF2B5EF4-FFF2-40B4-BE49-F238E27FC236}">
                <a16:creationId xmlns:a16="http://schemas.microsoft.com/office/drawing/2014/main" id="{94D9F38C-3E9C-42E1-8666-824C25612C2B}"/>
              </a:ext>
            </a:extLst>
          </p:cNvPr>
          <p:cNvSpPr/>
          <p:nvPr/>
        </p:nvSpPr>
        <p:spPr>
          <a:xfrm>
            <a:off x="23517437" y="9310739"/>
            <a:ext cx="5800459" cy="269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FB0EDB3-BBDB-4B96-8A5C-4703782C2FAE}"/>
              </a:ext>
            </a:extLst>
          </p:cNvPr>
          <p:cNvSpPr/>
          <p:nvPr/>
        </p:nvSpPr>
        <p:spPr>
          <a:xfrm>
            <a:off x="18455944" y="3807591"/>
            <a:ext cx="17680285" cy="2136843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6EB887AD-61D9-43E5-84C4-B1C1E4EC3F4E}"/>
              </a:ext>
            </a:extLst>
          </p:cNvPr>
          <p:cNvSpPr/>
          <p:nvPr/>
        </p:nvSpPr>
        <p:spPr>
          <a:xfrm>
            <a:off x="417226" y="3815670"/>
            <a:ext cx="18063137" cy="21368430"/>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608B4D79-9183-4A58-A222-55D85103A7EE}"/>
              </a:ext>
            </a:extLst>
          </p:cNvPr>
          <p:cNvSpPr/>
          <p:nvPr/>
        </p:nvSpPr>
        <p:spPr>
          <a:xfrm>
            <a:off x="13334823" y="3809999"/>
            <a:ext cx="9909960" cy="567271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932466A-10EF-4436-B6F8-57D1A6C850F6}"/>
              </a:ext>
            </a:extLst>
          </p:cNvPr>
          <p:cNvSpPr>
            <a:spLocks noGrp="1"/>
          </p:cNvSpPr>
          <p:nvPr>
            <p:ph type="body" sz="quarter" idx="14"/>
          </p:nvPr>
        </p:nvSpPr>
        <p:spPr/>
        <p:txBody>
          <a:bodyPr>
            <a:normAutofit fontScale="92500" lnSpcReduction="10000"/>
          </a:bodyPr>
          <a:lstStyle/>
          <a:p>
            <a:r>
              <a:rPr lang="en-US" dirty="0"/>
              <a:t>SAND2023-01782C</a:t>
            </a:r>
          </a:p>
        </p:txBody>
      </p:sp>
      <p:sp>
        <p:nvSpPr>
          <p:cNvPr id="2" name="TextBox 1">
            <a:extLst>
              <a:ext uri="{FF2B5EF4-FFF2-40B4-BE49-F238E27FC236}">
                <a16:creationId xmlns:a16="http://schemas.microsoft.com/office/drawing/2014/main" id="{A0A8CF38-0F71-413E-8D4B-0248613C26D0}"/>
              </a:ext>
            </a:extLst>
          </p:cNvPr>
          <p:cNvSpPr txBox="1"/>
          <p:nvPr/>
        </p:nvSpPr>
        <p:spPr>
          <a:xfrm>
            <a:off x="1375263" y="1527962"/>
            <a:ext cx="31871001" cy="1785104"/>
          </a:xfrm>
          <a:prstGeom prst="rect">
            <a:avLst/>
          </a:prstGeom>
          <a:noFill/>
        </p:spPr>
        <p:txBody>
          <a:bodyPr wrap="square" rtlCol="0">
            <a:spAutoFit/>
          </a:bodyPr>
          <a:lstStyle/>
          <a:p>
            <a:pPr algn="ctr"/>
            <a:r>
              <a:rPr lang="en-US" sz="6000" b="1" dirty="0">
                <a:solidFill>
                  <a:schemeClr val="bg1"/>
                </a:solidFill>
              </a:rPr>
              <a:t>Component-Based Coupling of First-Principles and Data-Driven Models</a:t>
            </a:r>
          </a:p>
          <a:p>
            <a:pPr algn="ctr"/>
            <a:r>
              <a:rPr lang="en-US" sz="5000" dirty="0">
                <a:solidFill>
                  <a:schemeClr val="bg1"/>
                </a:solidFill>
              </a:rPr>
              <a:t>Irina Tezaur</a:t>
            </a:r>
            <a:r>
              <a:rPr lang="en-US" sz="5000" baseline="30000" dirty="0">
                <a:solidFill>
                  <a:schemeClr val="bg1"/>
                </a:solidFill>
              </a:rPr>
              <a:t>1</a:t>
            </a:r>
            <a:r>
              <a:rPr lang="en-US" sz="5000" dirty="0">
                <a:solidFill>
                  <a:schemeClr val="bg1"/>
                </a:solidFill>
              </a:rPr>
              <a:t>, Joshua Barnett</a:t>
            </a:r>
            <a:r>
              <a:rPr lang="en-US" sz="5000" baseline="30000" dirty="0">
                <a:solidFill>
                  <a:schemeClr val="bg1"/>
                </a:solidFill>
              </a:rPr>
              <a:t>1,2</a:t>
            </a:r>
            <a:r>
              <a:rPr lang="en-US" sz="5000" dirty="0">
                <a:solidFill>
                  <a:schemeClr val="bg1"/>
                </a:solidFill>
              </a:rPr>
              <a:t>, Alejandro Mota</a:t>
            </a:r>
            <a:r>
              <a:rPr lang="en-US" sz="5000" baseline="30000" dirty="0">
                <a:solidFill>
                  <a:schemeClr val="bg1"/>
                </a:solidFill>
              </a:rPr>
              <a:t>1</a:t>
            </a:r>
            <a:r>
              <a:rPr lang="en-US" sz="5000" dirty="0">
                <a:solidFill>
                  <a:schemeClr val="bg1"/>
                </a:solidFill>
              </a:rPr>
              <a:t>, Amy De Castro</a:t>
            </a:r>
            <a:r>
              <a:rPr lang="en-US" sz="5000" baseline="30000" dirty="0">
                <a:solidFill>
                  <a:schemeClr val="bg1"/>
                </a:solidFill>
              </a:rPr>
              <a:t>1,3</a:t>
            </a:r>
            <a:r>
              <a:rPr lang="en-US" sz="5000" dirty="0">
                <a:solidFill>
                  <a:schemeClr val="bg1"/>
                </a:solidFill>
              </a:rPr>
              <a:t>, Paul Kuberry</a:t>
            </a:r>
            <a:r>
              <a:rPr lang="en-US" sz="5000" baseline="30000" dirty="0">
                <a:solidFill>
                  <a:schemeClr val="bg1"/>
                </a:solidFill>
              </a:rPr>
              <a:t>1</a:t>
            </a:r>
            <a:r>
              <a:rPr lang="en-US" sz="5000" dirty="0">
                <a:solidFill>
                  <a:schemeClr val="bg1"/>
                </a:solidFill>
              </a:rPr>
              <a:t>, Pavel Bochev</a:t>
            </a:r>
            <a:r>
              <a:rPr lang="en-US" sz="5000" baseline="30000" dirty="0">
                <a:solidFill>
                  <a:schemeClr val="bg1"/>
                </a:solidFill>
              </a:rPr>
              <a:t>1</a:t>
            </a:r>
            <a:r>
              <a:rPr lang="en-US" sz="5000" dirty="0">
                <a:solidFill>
                  <a:schemeClr val="bg1"/>
                </a:solidFill>
              </a:rPr>
              <a:t>, Chris Wentland</a:t>
            </a:r>
            <a:r>
              <a:rPr lang="en-US" sz="5000" baseline="30000" dirty="0">
                <a:solidFill>
                  <a:schemeClr val="bg1"/>
                </a:solidFill>
              </a:rPr>
              <a:t>1</a:t>
            </a:r>
          </a:p>
        </p:txBody>
      </p:sp>
      <p:sp>
        <p:nvSpPr>
          <p:cNvPr id="138" name="Slide Number Placeholder 3">
            <a:extLst>
              <a:ext uri="{FF2B5EF4-FFF2-40B4-BE49-F238E27FC236}">
                <a16:creationId xmlns:a16="http://schemas.microsoft.com/office/drawing/2014/main" id="{A2B22D85-03F6-4F07-90D2-A3B36E596D2F}"/>
              </a:ext>
            </a:extLst>
          </p:cNvPr>
          <p:cNvSpPr txBox="1">
            <a:spLocks/>
          </p:cNvSpPr>
          <p:nvPr/>
        </p:nvSpPr>
        <p:spPr>
          <a:xfrm>
            <a:off x="12296641" y="4410413"/>
            <a:ext cx="419397" cy="365125"/>
          </a:xfrm>
          <a:prstGeom prst="rect">
            <a:avLst/>
          </a:prstGeom>
        </p:spPr>
        <p:txBody>
          <a:bodyPr/>
          <a:lstStyle>
            <a:defPPr>
              <a:defRPr lang="en-US"/>
            </a:defPPr>
            <a:lvl1pPr marL="0" algn="l" defTabSz="3072318" rtl="0" eaLnBrk="1" latinLnBrk="0" hangingPunct="1">
              <a:defRPr sz="6048" kern="1200">
                <a:solidFill>
                  <a:schemeClr val="tx1"/>
                </a:solidFill>
                <a:latin typeface="+mn-lt"/>
                <a:ea typeface="+mn-ea"/>
                <a:cs typeface="+mn-cs"/>
              </a:defRPr>
            </a:lvl1pPr>
            <a:lvl2pPr marL="1536159" algn="l" defTabSz="3072318" rtl="0" eaLnBrk="1" latinLnBrk="0" hangingPunct="1">
              <a:defRPr sz="6048" kern="1200">
                <a:solidFill>
                  <a:schemeClr val="tx1"/>
                </a:solidFill>
                <a:latin typeface="+mn-lt"/>
                <a:ea typeface="+mn-ea"/>
                <a:cs typeface="+mn-cs"/>
              </a:defRPr>
            </a:lvl2pPr>
            <a:lvl3pPr marL="3072318" algn="l" defTabSz="3072318" rtl="0" eaLnBrk="1" latinLnBrk="0" hangingPunct="1">
              <a:defRPr sz="6048" kern="1200">
                <a:solidFill>
                  <a:schemeClr val="tx1"/>
                </a:solidFill>
                <a:latin typeface="+mn-lt"/>
                <a:ea typeface="+mn-ea"/>
                <a:cs typeface="+mn-cs"/>
              </a:defRPr>
            </a:lvl3pPr>
            <a:lvl4pPr marL="4608477" algn="l" defTabSz="3072318" rtl="0" eaLnBrk="1" latinLnBrk="0" hangingPunct="1">
              <a:defRPr sz="6048" kern="1200">
                <a:solidFill>
                  <a:schemeClr val="tx1"/>
                </a:solidFill>
                <a:latin typeface="+mn-lt"/>
                <a:ea typeface="+mn-ea"/>
                <a:cs typeface="+mn-cs"/>
              </a:defRPr>
            </a:lvl4pPr>
            <a:lvl5pPr marL="6144636" algn="l" defTabSz="3072318" rtl="0" eaLnBrk="1" latinLnBrk="0" hangingPunct="1">
              <a:defRPr sz="6048" kern="1200">
                <a:solidFill>
                  <a:schemeClr val="tx1"/>
                </a:solidFill>
                <a:latin typeface="+mn-lt"/>
                <a:ea typeface="+mn-ea"/>
                <a:cs typeface="+mn-cs"/>
              </a:defRPr>
            </a:lvl5pPr>
            <a:lvl6pPr marL="7680795" algn="l" defTabSz="3072318" rtl="0" eaLnBrk="1" latinLnBrk="0" hangingPunct="1">
              <a:defRPr sz="6048" kern="1200">
                <a:solidFill>
                  <a:schemeClr val="tx1"/>
                </a:solidFill>
                <a:latin typeface="+mn-lt"/>
                <a:ea typeface="+mn-ea"/>
                <a:cs typeface="+mn-cs"/>
              </a:defRPr>
            </a:lvl6pPr>
            <a:lvl7pPr marL="9216954" algn="l" defTabSz="3072318" rtl="0" eaLnBrk="1" latinLnBrk="0" hangingPunct="1">
              <a:defRPr sz="6048" kern="1200">
                <a:solidFill>
                  <a:schemeClr val="tx1"/>
                </a:solidFill>
                <a:latin typeface="+mn-lt"/>
                <a:ea typeface="+mn-ea"/>
                <a:cs typeface="+mn-cs"/>
              </a:defRPr>
            </a:lvl7pPr>
            <a:lvl8pPr marL="10753114" algn="l" defTabSz="3072318" rtl="0" eaLnBrk="1" latinLnBrk="0" hangingPunct="1">
              <a:defRPr sz="6048" kern="1200">
                <a:solidFill>
                  <a:schemeClr val="tx1"/>
                </a:solidFill>
                <a:latin typeface="+mn-lt"/>
                <a:ea typeface="+mn-ea"/>
                <a:cs typeface="+mn-cs"/>
              </a:defRPr>
            </a:lvl8pPr>
            <a:lvl9pPr marL="12289273" algn="l" defTabSz="3072318" rtl="0" eaLnBrk="1" latinLnBrk="0" hangingPunct="1">
              <a:defRPr sz="6048" kern="1200">
                <a:solidFill>
                  <a:schemeClr val="tx1"/>
                </a:solidFill>
                <a:latin typeface="+mn-lt"/>
                <a:ea typeface="+mn-ea"/>
                <a:cs typeface="+mn-cs"/>
              </a:defRPr>
            </a:lvl9pPr>
          </a:lstStyle>
          <a:p>
            <a:endParaRPr lang="en-US" dirty="0"/>
          </a:p>
        </p:txBody>
      </p:sp>
      <p:sp>
        <p:nvSpPr>
          <p:cNvPr id="200" name="Rectangle 199">
            <a:extLst>
              <a:ext uri="{FF2B5EF4-FFF2-40B4-BE49-F238E27FC236}">
                <a16:creationId xmlns:a16="http://schemas.microsoft.com/office/drawing/2014/main" id="{21A95CC6-8F81-4812-B10E-57962B9DE418}"/>
              </a:ext>
            </a:extLst>
          </p:cNvPr>
          <p:cNvSpPr/>
          <p:nvPr/>
        </p:nvSpPr>
        <p:spPr>
          <a:xfrm>
            <a:off x="16838107" y="7868182"/>
            <a:ext cx="5824487" cy="553998"/>
          </a:xfrm>
          <a:prstGeom prst="rect">
            <a:avLst/>
          </a:prstGeom>
          <a:solidFill>
            <a:schemeClr val="accent3">
              <a:lumMod val="20000"/>
              <a:lumOff val="80000"/>
            </a:schemeClr>
          </a:solidFill>
          <a:ln>
            <a:noFill/>
          </a:ln>
        </p:spPr>
        <p:txBody>
          <a:bodyPr wrap="square">
            <a:spAutoFit/>
          </a:bodyPr>
          <a:lstStyle/>
          <a:p>
            <a:pPr algn="ctr">
              <a:spcAft>
                <a:spcPts val="600"/>
              </a:spcAft>
            </a:pPr>
            <a:r>
              <a:rPr lang="en-US" sz="1500" dirty="0"/>
              <a:t>Unfortunately, existing algorithmic and software infrastructures are </a:t>
            </a:r>
            <a:r>
              <a:rPr lang="en-US" sz="1500" b="1" dirty="0"/>
              <a:t>ill-equipped</a:t>
            </a:r>
            <a:r>
              <a:rPr lang="en-US" sz="1500" dirty="0"/>
              <a:t> to handle plug-and-play integration of </a:t>
            </a:r>
            <a:r>
              <a:rPr lang="en-US" sz="1500" b="1" dirty="0"/>
              <a:t>data-driven models</a:t>
            </a:r>
            <a:r>
              <a:rPr lang="en-US" sz="1500" dirty="0"/>
              <a:t>!</a:t>
            </a:r>
          </a:p>
        </p:txBody>
      </p:sp>
      <p:sp>
        <p:nvSpPr>
          <p:cNvPr id="202" name="TextBox 201">
            <a:extLst>
              <a:ext uri="{FF2B5EF4-FFF2-40B4-BE49-F238E27FC236}">
                <a16:creationId xmlns:a16="http://schemas.microsoft.com/office/drawing/2014/main" id="{BEA89D0D-9D37-4DDC-99DB-8DB51791DC44}"/>
              </a:ext>
            </a:extLst>
          </p:cNvPr>
          <p:cNvSpPr txBox="1"/>
          <p:nvPr/>
        </p:nvSpPr>
        <p:spPr>
          <a:xfrm>
            <a:off x="16719517" y="8580982"/>
            <a:ext cx="6186911" cy="553998"/>
          </a:xfrm>
          <a:prstGeom prst="rect">
            <a:avLst/>
          </a:prstGeom>
          <a:noFill/>
          <a:ln w="28575">
            <a:solidFill>
              <a:srgbClr val="0070C0"/>
            </a:solidFill>
          </a:ln>
        </p:spPr>
        <p:txBody>
          <a:bodyPr wrap="square">
            <a:spAutoFit/>
          </a:bodyPr>
          <a:lstStyle/>
          <a:p>
            <a:pPr algn="ctr"/>
            <a:r>
              <a:rPr lang="en-US" sz="1500" b="1" dirty="0">
                <a:solidFill>
                  <a:srgbClr val="0070C0"/>
                </a:solidFill>
              </a:rPr>
              <a:t>Objective:</a:t>
            </a:r>
            <a:r>
              <a:rPr lang="en-US" sz="1500" dirty="0">
                <a:solidFill>
                  <a:srgbClr val="0070C0"/>
                </a:solidFill>
              </a:rPr>
              <a:t> </a:t>
            </a:r>
            <a:r>
              <a:rPr lang="en-US" sz="1500" dirty="0"/>
              <a:t>discover </a:t>
            </a:r>
            <a:r>
              <a:rPr lang="en-US" sz="1500" b="1" dirty="0"/>
              <a:t>mathematical principles </a:t>
            </a:r>
            <a:r>
              <a:rPr lang="en-US" sz="1500" dirty="0"/>
              <a:t>guiding assembly of standard and data-driven models in </a:t>
            </a:r>
            <a:r>
              <a:rPr lang="en-US" sz="1500" b="1" dirty="0"/>
              <a:t>stable</a:t>
            </a:r>
            <a:r>
              <a:rPr lang="en-US" sz="1500" dirty="0"/>
              <a:t>, </a:t>
            </a:r>
            <a:r>
              <a:rPr lang="en-US" sz="1500" b="1" dirty="0"/>
              <a:t>accurate</a:t>
            </a:r>
            <a:r>
              <a:rPr lang="en-US" sz="1500" dirty="0"/>
              <a:t> and </a:t>
            </a:r>
            <a:r>
              <a:rPr lang="en-US" sz="1500" b="1" dirty="0"/>
              <a:t>physically consistent </a:t>
            </a:r>
            <a:r>
              <a:rPr lang="en-US" sz="1500" dirty="0"/>
              <a:t>ways.</a:t>
            </a:r>
          </a:p>
        </p:txBody>
      </p:sp>
      <p:sp>
        <p:nvSpPr>
          <p:cNvPr id="207" name="TextBox 206">
            <a:extLst>
              <a:ext uri="{FF2B5EF4-FFF2-40B4-BE49-F238E27FC236}">
                <a16:creationId xmlns:a16="http://schemas.microsoft.com/office/drawing/2014/main" id="{02030287-8CC3-4F44-BB84-E5BF24EA95C0}"/>
              </a:ext>
            </a:extLst>
          </p:cNvPr>
          <p:cNvSpPr txBox="1"/>
          <p:nvPr/>
        </p:nvSpPr>
        <p:spPr>
          <a:xfrm>
            <a:off x="929429" y="3845921"/>
            <a:ext cx="11388446" cy="630942"/>
          </a:xfrm>
          <a:prstGeom prst="rect">
            <a:avLst/>
          </a:prstGeom>
          <a:noFill/>
        </p:spPr>
        <p:txBody>
          <a:bodyPr wrap="square" rtlCol="0">
            <a:spAutoFit/>
          </a:bodyPr>
          <a:lstStyle/>
          <a:p>
            <a:pPr algn="ctr"/>
            <a:r>
              <a:rPr lang="en-US" sz="3500" dirty="0">
                <a:solidFill>
                  <a:srgbClr val="0070C0"/>
                </a:solidFill>
              </a:rPr>
              <a:t>Alternating Schwarz-Based Coupling</a:t>
            </a:r>
          </a:p>
        </p:txBody>
      </p:sp>
      <p:sp>
        <p:nvSpPr>
          <p:cNvPr id="209" name="TextBox 208">
            <a:extLst>
              <a:ext uri="{FF2B5EF4-FFF2-40B4-BE49-F238E27FC236}">
                <a16:creationId xmlns:a16="http://schemas.microsoft.com/office/drawing/2014/main" id="{CD8EACC3-D90B-40F3-A975-61ADB2D24780}"/>
              </a:ext>
            </a:extLst>
          </p:cNvPr>
          <p:cNvSpPr txBox="1"/>
          <p:nvPr/>
        </p:nvSpPr>
        <p:spPr>
          <a:xfrm>
            <a:off x="25411149" y="3848180"/>
            <a:ext cx="15773400" cy="630942"/>
          </a:xfrm>
          <a:prstGeom prst="rect">
            <a:avLst/>
          </a:prstGeom>
          <a:noFill/>
        </p:spPr>
        <p:txBody>
          <a:bodyPr wrap="square" rtlCol="0">
            <a:spAutoFit/>
          </a:bodyPr>
          <a:lstStyle/>
          <a:p>
            <a:r>
              <a:rPr lang="en-US" sz="3500" dirty="0">
                <a:solidFill>
                  <a:srgbClr val="0070C0"/>
                </a:solidFill>
              </a:rPr>
              <a:t>Coupling via Generalized Mortar Methods</a:t>
            </a:r>
          </a:p>
        </p:txBody>
      </p:sp>
      <p:sp>
        <p:nvSpPr>
          <p:cNvPr id="210" name="Content Placeholder 2">
            <a:extLst>
              <a:ext uri="{FF2B5EF4-FFF2-40B4-BE49-F238E27FC236}">
                <a16:creationId xmlns:a16="http://schemas.microsoft.com/office/drawing/2014/main" id="{019CBFAE-6F39-49FB-9C53-DC2364ED2D84}"/>
              </a:ext>
            </a:extLst>
          </p:cNvPr>
          <p:cNvSpPr txBox="1">
            <a:spLocks/>
          </p:cNvSpPr>
          <p:nvPr/>
        </p:nvSpPr>
        <p:spPr bwMode="auto">
          <a:xfrm>
            <a:off x="716892" y="5116401"/>
            <a:ext cx="9636253" cy="1626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defRPr/>
            </a:pPr>
            <a:r>
              <a:rPr lang="en-US" sz="1500" kern="1200" dirty="0">
                <a:latin typeface="+mn-lt"/>
                <a:cs typeface="Calibri" pitchFamily="34" charset="0"/>
              </a:rPr>
              <a:t>Proposed in 1870 by H. Schwarz for solving Laplace</a:t>
            </a:r>
            <a:r>
              <a:rPr lang="en-US" sz="1500" dirty="0">
                <a:latin typeface="+mn-lt"/>
                <a:cs typeface="Calibri" pitchFamily="34" charset="0"/>
              </a:rPr>
              <a:t> equation </a:t>
            </a:r>
            <a:r>
              <a:rPr lang="en-US" sz="1500" kern="1200" dirty="0">
                <a:latin typeface="+mn-lt"/>
                <a:cs typeface="Calibri" pitchFamily="34" charset="0"/>
              </a:rPr>
              <a:t>on irregular domains.</a:t>
            </a:r>
          </a:p>
        </p:txBody>
      </p:sp>
      <mc:AlternateContent xmlns:mc="http://schemas.openxmlformats.org/markup-compatibility/2006" xmlns:a14="http://schemas.microsoft.com/office/drawing/2010/main">
        <mc:Choice Requires="a14">
          <p:sp>
            <p:nvSpPr>
              <p:cNvPr id="212" name="Content Placeholder 2">
                <a:extLst>
                  <a:ext uri="{FF2B5EF4-FFF2-40B4-BE49-F238E27FC236}">
                    <a16:creationId xmlns:a16="http://schemas.microsoft.com/office/drawing/2014/main" id="{64B4EB22-61AD-42D8-8304-8A733BED211F}"/>
                  </a:ext>
                </a:extLst>
              </p:cNvPr>
              <p:cNvSpPr txBox="1">
                <a:spLocks/>
              </p:cNvSpPr>
              <p:nvPr/>
            </p:nvSpPr>
            <p:spPr bwMode="auto">
              <a:xfrm>
                <a:off x="846221" y="6265104"/>
                <a:ext cx="6439158" cy="1785103"/>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400" b="1" i="1" dirty="0">
                    <a:latin typeface="+mn-lt"/>
                    <a:cs typeface="Calibri" pitchFamily="34" charset="0"/>
                  </a:rPr>
                  <a:t>Initialize:</a:t>
                </a:r>
              </a:p>
              <a:p>
                <a:pPr>
                  <a:buFont typeface="Arial" panose="020B0604020202020204" pitchFamily="34" charset="0"/>
                  <a:buChar char="•"/>
                  <a:defRPr/>
                </a:pPr>
                <a:r>
                  <a:rPr lang="en-US" sz="1400" dirty="0">
                    <a:latin typeface="+mn-lt"/>
                    <a:cs typeface="Calibri" pitchFamily="34" charset="0"/>
                  </a:rPr>
                  <a:t>Solve PDE by any method on </a:t>
                </a:r>
                <a14:m>
                  <m:oMath xmlns:m="http://schemas.openxmlformats.org/officeDocument/2006/math">
                    <m:sSub>
                      <m:sSubPr>
                        <m:ctrlPr>
                          <a:rPr lang="en-US" sz="1400" i="1" smtClean="0">
                            <a:latin typeface="Cambria Math" panose="02040503050406030204" pitchFamily="18" charset="0"/>
                            <a:cs typeface="Calibri" pitchFamily="34" charset="0"/>
                          </a:rPr>
                        </m:ctrlPr>
                      </m:sSubPr>
                      <m:e>
                        <m:r>
                          <m:rPr>
                            <m:sty m:val="p"/>
                          </m:rPr>
                          <a:rPr lang="el-GR" sz="1400" i="1" smtClean="0">
                            <a:latin typeface="Cambria Math" panose="02040503050406030204" pitchFamily="18" charset="0"/>
                            <a:ea typeface="Cambria Math" panose="02040503050406030204" pitchFamily="18" charset="0"/>
                            <a:cs typeface="Calibri" pitchFamily="34" charset="0"/>
                          </a:rPr>
                          <m:t>Ω</m:t>
                        </m:r>
                      </m:e>
                      <m:sub>
                        <m:r>
                          <a:rPr lang="en-US" sz="1400" b="0" i="1" smtClean="0">
                            <a:latin typeface="Cambria Math" panose="02040503050406030204" pitchFamily="18" charset="0"/>
                            <a:cs typeface="Calibri" pitchFamily="34" charset="0"/>
                          </a:rPr>
                          <m:t>1</m:t>
                        </m:r>
                      </m:sub>
                    </m:sSub>
                  </m:oMath>
                </a14:m>
                <a:r>
                  <a:rPr lang="en-US" sz="1400" dirty="0">
                    <a:latin typeface="+mn-lt"/>
                    <a:cs typeface="Calibri" pitchFamily="34" charset="0"/>
                  </a:rPr>
                  <a:t> w/ initial guess for transmission BCs on </a:t>
                </a:r>
                <a14:m>
                  <m:oMath xmlns:m="http://schemas.openxmlformats.org/officeDocument/2006/math">
                    <m:sSub>
                      <m:sSubPr>
                        <m:ctrlPr>
                          <a:rPr lang="en-US" sz="1400" i="1" smtClean="0">
                            <a:latin typeface="Cambria Math" panose="02040503050406030204" pitchFamily="18" charset="0"/>
                            <a:cs typeface="Calibri" pitchFamily="34" charset="0"/>
                          </a:rPr>
                        </m:ctrlPr>
                      </m:sSubPr>
                      <m:e>
                        <m:r>
                          <m:rPr>
                            <m:sty m:val="p"/>
                          </m:rPr>
                          <a:rPr lang="el-GR" sz="1400" i="1" smtClean="0">
                            <a:latin typeface="Cambria Math" panose="02040503050406030204" pitchFamily="18" charset="0"/>
                            <a:ea typeface="Cambria Math" panose="02040503050406030204" pitchFamily="18" charset="0"/>
                            <a:cs typeface="Calibri" pitchFamily="34" charset="0"/>
                          </a:rPr>
                          <m:t>Γ</m:t>
                        </m:r>
                      </m:e>
                      <m:sub>
                        <m:r>
                          <a:rPr lang="en-US" sz="1400" b="0" i="1" smtClean="0">
                            <a:latin typeface="Cambria Math" panose="02040503050406030204" pitchFamily="18" charset="0"/>
                            <a:cs typeface="Calibri" pitchFamily="34" charset="0"/>
                          </a:rPr>
                          <m:t>1</m:t>
                        </m:r>
                      </m:sub>
                    </m:sSub>
                  </m:oMath>
                </a14:m>
                <a:r>
                  <a:rPr lang="en-US" sz="1400" dirty="0">
                    <a:latin typeface="+mn-lt"/>
                    <a:cs typeface="Calibri" pitchFamily="34" charset="0"/>
                  </a:rPr>
                  <a:t>.</a:t>
                </a:r>
              </a:p>
              <a:p>
                <a:pPr marL="0" indent="0">
                  <a:buNone/>
                  <a:defRPr/>
                </a:pPr>
                <a:r>
                  <a:rPr lang="en-US" sz="1400" b="1" i="1" dirty="0">
                    <a:latin typeface="+mn-lt"/>
                    <a:cs typeface="Calibri" pitchFamily="34" charset="0"/>
                  </a:rPr>
                  <a:t>Iterate until convergence:</a:t>
                </a:r>
              </a:p>
              <a:p>
                <a:pPr>
                  <a:buFont typeface="Arial" panose="020B0604020202020204" pitchFamily="34" charset="0"/>
                  <a:buChar char="•"/>
                  <a:defRPr/>
                </a:pPr>
                <a:r>
                  <a:rPr lang="en-US" sz="1400" dirty="0">
                    <a:latin typeface="+mn-lt"/>
                    <a:cs typeface="Calibri" pitchFamily="34" charset="0"/>
                  </a:rPr>
                  <a:t>Solve PDE by any method on </a:t>
                </a:r>
                <a14:m>
                  <m:oMath xmlns:m="http://schemas.openxmlformats.org/officeDocument/2006/math">
                    <m:sSub>
                      <m:sSubPr>
                        <m:ctrlPr>
                          <a:rPr lang="en-US" sz="1400" i="1">
                            <a:latin typeface="Cambria Math" panose="02040503050406030204" pitchFamily="18" charset="0"/>
                            <a:cs typeface="Calibri" pitchFamily="34" charset="0"/>
                          </a:rPr>
                        </m:ctrlPr>
                      </m:sSubPr>
                      <m:e>
                        <m:r>
                          <m:rPr>
                            <m:sty m:val="p"/>
                          </m:rPr>
                          <a:rPr lang="el-GR" sz="1400" i="1">
                            <a:latin typeface="Cambria Math" panose="02040503050406030204" pitchFamily="18" charset="0"/>
                            <a:ea typeface="Cambria Math" panose="02040503050406030204" pitchFamily="18" charset="0"/>
                            <a:cs typeface="Calibri" pitchFamily="34" charset="0"/>
                          </a:rPr>
                          <m:t>Ω</m:t>
                        </m:r>
                      </m:e>
                      <m:sub>
                        <m:r>
                          <a:rPr lang="en-US" sz="1400" b="0" i="1" smtClean="0">
                            <a:latin typeface="Cambria Math" panose="02040503050406030204" pitchFamily="18" charset="0"/>
                            <a:ea typeface="Cambria Math" panose="02040503050406030204" pitchFamily="18" charset="0"/>
                            <a:cs typeface="Calibri" pitchFamily="34" charset="0"/>
                          </a:rPr>
                          <m:t>2</m:t>
                        </m:r>
                      </m:sub>
                    </m:sSub>
                  </m:oMath>
                </a14:m>
                <a:r>
                  <a:rPr lang="en-US" sz="1400" baseline="-25000" dirty="0">
                    <a:latin typeface="+mn-lt"/>
                    <a:cs typeface="Wingdings 2" charset="2"/>
                  </a:rPr>
                  <a:t> </a:t>
                </a:r>
                <a:r>
                  <a:rPr lang="en-US" sz="1400" dirty="0">
                    <a:latin typeface="+mn-lt"/>
                    <a:cs typeface="Calibri" pitchFamily="34" charset="0"/>
                  </a:rPr>
                  <a:t>w/ transmission BCs on </a:t>
                </a:r>
                <a14:m>
                  <m:oMath xmlns:m="http://schemas.openxmlformats.org/officeDocument/2006/math">
                    <m:sSub>
                      <m:sSubPr>
                        <m:ctrlPr>
                          <a:rPr lang="en-US" sz="1400" i="1">
                            <a:latin typeface="Cambria Math" panose="02040503050406030204" pitchFamily="18" charset="0"/>
                            <a:cs typeface="Calibri" pitchFamily="34" charset="0"/>
                          </a:rPr>
                        </m:ctrlPr>
                      </m:sSubPr>
                      <m:e>
                        <m:r>
                          <m:rPr>
                            <m:sty m:val="p"/>
                          </m:rPr>
                          <a:rPr lang="el-GR" sz="1400" i="1">
                            <a:latin typeface="Cambria Math" panose="02040503050406030204" pitchFamily="18" charset="0"/>
                            <a:ea typeface="Cambria Math" panose="02040503050406030204" pitchFamily="18" charset="0"/>
                            <a:cs typeface="Calibri" pitchFamily="34" charset="0"/>
                          </a:rPr>
                          <m:t>Γ</m:t>
                        </m:r>
                      </m:e>
                      <m:sub>
                        <m:r>
                          <a:rPr lang="en-US" sz="1400" b="0" i="1" smtClean="0">
                            <a:latin typeface="Cambria Math" panose="02040503050406030204" pitchFamily="18" charset="0"/>
                            <a:cs typeface="Calibri" pitchFamily="34" charset="0"/>
                          </a:rPr>
                          <m:t>2</m:t>
                        </m:r>
                      </m:sub>
                    </m:sSub>
                  </m:oMath>
                </a14:m>
                <a:r>
                  <a:rPr lang="en-US" sz="1400" baseline="-25000" dirty="0">
                    <a:latin typeface="+mn-lt"/>
                    <a:cs typeface="Wingdings 2" charset="2"/>
                  </a:rPr>
                  <a:t> </a:t>
                </a:r>
                <a:r>
                  <a:rPr lang="en-US" sz="1400" dirty="0">
                    <a:latin typeface="+mn-lt"/>
                    <a:cs typeface="Calibri" pitchFamily="34" charset="0"/>
                  </a:rPr>
                  <a:t>based on values just obtained for </a:t>
                </a:r>
                <a14:m>
                  <m:oMath xmlns:m="http://schemas.openxmlformats.org/officeDocument/2006/math">
                    <m:sSub>
                      <m:sSubPr>
                        <m:ctrlPr>
                          <a:rPr lang="en-US" sz="1400" i="1">
                            <a:latin typeface="Cambria Math" panose="02040503050406030204" pitchFamily="18" charset="0"/>
                            <a:cs typeface="Calibri" pitchFamily="34" charset="0"/>
                          </a:rPr>
                        </m:ctrlPr>
                      </m:sSubPr>
                      <m:e>
                        <m:r>
                          <m:rPr>
                            <m:sty m:val="p"/>
                          </m:rPr>
                          <a:rPr lang="el-GR" sz="1400" i="1">
                            <a:latin typeface="Cambria Math" panose="02040503050406030204" pitchFamily="18" charset="0"/>
                            <a:ea typeface="Cambria Math" panose="02040503050406030204" pitchFamily="18" charset="0"/>
                            <a:cs typeface="Calibri" pitchFamily="34" charset="0"/>
                          </a:rPr>
                          <m:t>Ω</m:t>
                        </m:r>
                      </m:e>
                      <m:sub>
                        <m:r>
                          <a:rPr lang="en-US" sz="1400" i="1">
                            <a:latin typeface="Cambria Math" panose="02040503050406030204" pitchFamily="18" charset="0"/>
                            <a:cs typeface="Calibri" pitchFamily="34" charset="0"/>
                          </a:rPr>
                          <m:t>1</m:t>
                        </m:r>
                      </m:sub>
                    </m:sSub>
                  </m:oMath>
                </a14:m>
                <a:r>
                  <a:rPr lang="en-US" sz="1400" dirty="0">
                    <a:latin typeface="+mn-lt"/>
                    <a:cs typeface="Calibri" pitchFamily="34" charset="0"/>
                  </a:rPr>
                  <a:t>.</a:t>
                </a:r>
              </a:p>
              <a:p>
                <a:pPr>
                  <a:buFont typeface="Arial" panose="020B0604020202020204" pitchFamily="34" charset="0"/>
                  <a:buChar char="•"/>
                  <a:defRPr/>
                </a:pPr>
                <a:r>
                  <a:rPr lang="en-US" sz="1400" dirty="0">
                    <a:latin typeface="+mn-lt"/>
                    <a:cs typeface="Calibri" pitchFamily="34" charset="0"/>
                  </a:rPr>
                  <a:t>Solve PDE by any method on </a:t>
                </a:r>
                <a14:m>
                  <m:oMath xmlns:m="http://schemas.openxmlformats.org/officeDocument/2006/math">
                    <m:sSub>
                      <m:sSubPr>
                        <m:ctrlPr>
                          <a:rPr lang="en-US" sz="1400" i="1">
                            <a:latin typeface="Cambria Math" panose="02040503050406030204" pitchFamily="18" charset="0"/>
                            <a:cs typeface="Calibri" pitchFamily="34" charset="0"/>
                          </a:rPr>
                        </m:ctrlPr>
                      </m:sSubPr>
                      <m:e>
                        <m:r>
                          <m:rPr>
                            <m:sty m:val="p"/>
                          </m:rPr>
                          <a:rPr lang="el-GR" sz="1400" i="1">
                            <a:latin typeface="Cambria Math" panose="02040503050406030204" pitchFamily="18" charset="0"/>
                            <a:ea typeface="Cambria Math" panose="02040503050406030204" pitchFamily="18" charset="0"/>
                            <a:cs typeface="Calibri" pitchFamily="34" charset="0"/>
                          </a:rPr>
                          <m:t>Ω</m:t>
                        </m:r>
                      </m:e>
                      <m:sub>
                        <m:r>
                          <a:rPr lang="en-US" sz="1400" i="1">
                            <a:latin typeface="Cambria Math" panose="02040503050406030204" pitchFamily="18" charset="0"/>
                            <a:cs typeface="Calibri" pitchFamily="34" charset="0"/>
                          </a:rPr>
                          <m:t>1</m:t>
                        </m:r>
                      </m:sub>
                    </m:sSub>
                  </m:oMath>
                </a14:m>
                <a:r>
                  <a:rPr lang="en-US" sz="1400" baseline="-25000" dirty="0">
                    <a:latin typeface="+mn-lt"/>
                    <a:cs typeface="Wingdings 2" charset="2"/>
                  </a:rPr>
                  <a:t> </a:t>
                </a:r>
                <a:r>
                  <a:rPr lang="en-US" sz="1400" dirty="0">
                    <a:latin typeface="+mn-lt"/>
                    <a:cs typeface="Calibri" pitchFamily="34" charset="0"/>
                  </a:rPr>
                  <a:t>w/ transmission BCs on </a:t>
                </a:r>
                <a14:m>
                  <m:oMath xmlns:m="http://schemas.openxmlformats.org/officeDocument/2006/math">
                    <m:sSub>
                      <m:sSubPr>
                        <m:ctrlPr>
                          <a:rPr lang="en-US" sz="1400" i="1">
                            <a:latin typeface="Cambria Math" panose="02040503050406030204" pitchFamily="18" charset="0"/>
                            <a:cs typeface="Calibri" pitchFamily="34" charset="0"/>
                          </a:rPr>
                        </m:ctrlPr>
                      </m:sSubPr>
                      <m:e>
                        <m:r>
                          <m:rPr>
                            <m:sty m:val="p"/>
                          </m:rPr>
                          <a:rPr lang="el-GR" sz="1400" i="1">
                            <a:latin typeface="Cambria Math" panose="02040503050406030204" pitchFamily="18" charset="0"/>
                            <a:ea typeface="Cambria Math" panose="02040503050406030204" pitchFamily="18" charset="0"/>
                            <a:cs typeface="Calibri" pitchFamily="34" charset="0"/>
                          </a:rPr>
                          <m:t>Γ</m:t>
                        </m:r>
                      </m:e>
                      <m:sub>
                        <m:r>
                          <a:rPr lang="en-US" sz="1400" i="1">
                            <a:latin typeface="Cambria Math" panose="02040503050406030204" pitchFamily="18" charset="0"/>
                            <a:cs typeface="Calibri" pitchFamily="34" charset="0"/>
                          </a:rPr>
                          <m:t>1</m:t>
                        </m:r>
                      </m:sub>
                    </m:sSub>
                  </m:oMath>
                </a14:m>
                <a:r>
                  <a:rPr lang="en-US" sz="1400" baseline="-25000" dirty="0">
                    <a:latin typeface="+mn-lt"/>
                    <a:cs typeface="Wingdings 2" charset="2"/>
                  </a:rPr>
                  <a:t> </a:t>
                </a:r>
                <a:r>
                  <a:rPr lang="en-US" sz="1400" dirty="0">
                    <a:latin typeface="+mn-lt"/>
                    <a:cs typeface="Calibri" pitchFamily="34" charset="0"/>
                  </a:rPr>
                  <a:t>based on values just obtained for</a:t>
                </a:r>
                <a:r>
                  <a:rPr lang="en-US" sz="1400" dirty="0">
                    <a:cs typeface="Calibri" pitchFamily="34" charset="0"/>
                  </a:rPr>
                  <a:t> </a:t>
                </a:r>
                <a14:m>
                  <m:oMath xmlns:m="http://schemas.openxmlformats.org/officeDocument/2006/math">
                    <m:sSub>
                      <m:sSubPr>
                        <m:ctrlPr>
                          <a:rPr lang="en-US" sz="1400" i="1">
                            <a:latin typeface="Cambria Math" panose="02040503050406030204" pitchFamily="18" charset="0"/>
                            <a:cs typeface="Calibri" pitchFamily="34" charset="0"/>
                          </a:rPr>
                        </m:ctrlPr>
                      </m:sSubPr>
                      <m:e>
                        <m:r>
                          <m:rPr>
                            <m:sty m:val="p"/>
                          </m:rPr>
                          <a:rPr lang="el-GR" sz="1400" i="1">
                            <a:latin typeface="Cambria Math" panose="02040503050406030204" pitchFamily="18" charset="0"/>
                            <a:ea typeface="Cambria Math" panose="02040503050406030204" pitchFamily="18" charset="0"/>
                            <a:cs typeface="Calibri" pitchFamily="34" charset="0"/>
                          </a:rPr>
                          <m:t>Ω</m:t>
                        </m:r>
                      </m:e>
                      <m:sub>
                        <m:r>
                          <a:rPr lang="en-US" sz="1400" i="1">
                            <a:latin typeface="Cambria Math" panose="02040503050406030204" pitchFamily="18" charset="0"/>
                            <a:ea typeface="Cambria Math" panose="02040503050406030204" pitchFamily="18" charset="0"/>
                            <a:cs typeface="Calibri" pitchFamily="34" charset="0"/>
                          </a:rPr>
                          <m:t>2</m:t>
                        </m:r>
                      </m:sub>
                    </m:sSub>
                  </m:oMath>
                </a14:m>
                <a:r>
                  <a:rPr lang="en-US" sz="1400" dirty="0">
                    <a:latin typeface="+mn-lt"/>
                    <a:cs typeface="Calibri" pitchFamily="34" charset="0"/>
                  </a:rPr>
                  <a:t>.</a:t>
                </a:r>
              </a:p>
            </p:txBody>
          </p:sp>
        </mc:Choice>
        <mc:Fallback xmlns="">
          <p:sp>
            <p:nvSpPr>
              <p:cNvPr id="212" name="Content Placeholder 2">
                <a:extLst>
                  <a:ext uri="{FF2B5EF4-FFF2-40B4-BE49-F238E27FC236}">
                    <a16:creationId xmlns:a16="http://schemas.microsoft.com/office/drawing/2014/main" id="{64B4EB22-61AD-42D8-8304-8A733BED211F}"/>
                  </a:ext>
                </a:extLst>
              </p:cNvPr>
              <p:cNvSpPr txBox="1">
                <a:spLocks noRot="1" noChangeAspect="1" noMove="1" noResize="1" noEditPoints="1" noAdjustHandles="1" noChangeArrowheads="1" noChangeShapeType="1" noTextEdit="1"/>
              </p:cNvSpPr>
              <p:nvPr/>
            </p:nvSpPr>
            <p:spPr bwMode="auto">
              <a:xfrm>
                <a:off x="846221" y="6265104"/>
                <a:ext cx="6439158" cy="1785103"/>
              </a:xfrm>
              <a:prstGeom prst="rect">
                <a:avLst/>
              </a:prstGeom>
              <a:blipFill>
                <a:blip r:embed="rId2"/>
                <a:stretch>
                  <a:fillRect l="-189" t="-339" b="-1356"/>
                </a:stretch>
              </a:blipFill>
              <a:ln w="9525">
                <a:solidFill>
                  <a:schemeClr val="tx1"/>
                </a:solidFill>
                <a:miter lim="800000"/>
                <a:headEnd/>
                <a:tailEnd/>
              </a:ln>
            </p:spPr>
            <p:txBody>
              <a:bodyPr/>
              <a:lstStyle/>
              <a:p>
                <a:r>
                  <a:rPr lang="en-US">
                    <a:noFill/>
                  </a:rPr>
                  <a:t> </a:t>
                </a:r>
              </a:p>
            </p:txBody>
          </p:sp>
        </mc:Fallback>
      </mc:AlternateContent>
      <p:sp>
        <p:nvSpPr>
          <p:cNvPr id="214" name="TextBox 213">
            <a:extLst>
              <a:ext uri="{FF2B5EF4-FFF2-40B4-BE49-F238E27FC236}">
                <a16:creationId xmlns:a16="http://schemas.microsoft.com/office/drawing/2014/main" id="{42749868-24DB-4AEB-BB5E-50CFE703ADB1}"/>
              </a:ext>
            </a:extLst>
          </p:cNvPr>
          <p:cNvSpPr txBox="1"/>
          <p:nvPr/>
        </p:nvSpPr>
        <p:spPr>
          <a:xfrm>
            <a:off x="784175" y="5499816"/>
            <a:ext cx="7193676" cy="523220"/>
          </a:xfrm>
          <a:prstGeom prst="rect">
            <a:avLst/>
          </a:prstGeom>
          <a:solidFill>
            <a:srgbClr val="FFCC99"/>
          </a:solidFill>
        </p:spPr>
        <p:txBody>
          <a:bodyPr wrap="square" rtlCol="0">
            <a:spAutoFit/>
          </a:bodyPr>
          <a:lstStyle/>
          <a:p>
            <a:pPr algn="ctr"/>
            <a:r>
              <a:rPr lang="en-US" sz="1400" b="1" dirty="0">
                <a:cs typeface="Calibri" pitchFamily="34" charset="0"/>
              </a:rPr>
              <a:t>Crux of Method:</a:t>
            </a:r>
            <a:r>
              <a:rPr lang="en-US" sz="1400" dirty="0">
                <a:cs typeface="Calibri" pitchFamily="34" charset="0"/>
              </a:rPr>
              <a:t> if the solution of a partial differential equation (PDE) is known in regularly shaped domains, use those as pieces to iteratively build a solution for the more complex domain.</a:t>
            </a:r>
          </a:p>
        </p:txBody>
      </p:sp>
      <p:sp>
        <p:nvSpPr>
          <p:cNvPr id="215" name="TextBox 214">
            <a:extLst>
              <a:ext uri="{FF2B5EF4-FFF2-40B4-BE49-F238E27FC236}">
                <a16:creationId xmlns:a16="http://schemas.microsoft.com/office/drawing/2014/main" id="{756E0E25-3ED0-438E-9B59-66658C5E82F7}"/>
              </a:ext>
            </a:extLst>
          </p:cNvPr>
          <p:cNvSpPr txBox="1"/>
          <p:nvPr/>
        </p:nvSpPr>
        <p:spPr>
          <a:xfrm>
            <a:off x="2145670" y="6148589"/>
            <a:ext cx="3723934" cy="323165"/>
          </a:xfrm>
          <a:prstGeom prst="rect">
            <a:avLst/>
          </a:prstGeom>
          <a:solidFill>
            <a:schemeClr val="bg1"/>
          </a:solidFill>
          <a:ln w="19050">
            <a:solidFill>
              <a:srgbClr val="0070C0"/>
            </a:solidFill>
          </a:ln>
        </p:spPr>
        <p:txBody>
          <a:bodyPr wrap="square" rtlCol="0">
            <a:spAutoFit/>
          </a:bodyPr>
          <a:lstStyle/>
          <a:p>
            <a:pPr algn="ctr"/>
            <a:r>
              <a:rPr lang="en-US" sz="1500" b="1" dirty="0">
                <a:solidFill>
                  <a:srgbClr val="0070C0"/>
                </a:solidFill>
                <a:cs typeface="Calibri" panose="020F0502020204030204" pitchFamily="34" charset="0"/>
              </a:rPr>
              <a:t>Basic Schwarz Algorithm for Spatial Coupling</a:t>
            </a:r>
          </a:p>
        </p:txBody>
      </p:sp>
      <p:pic>
        <p:nvPicPr>
          <p:cNvPr id="216" name="Picture 215">
            <a:extLst>
              <a:ext uri="{FF2B5EF4-FFF2-40B4-BE49-F238E27FC236}">
                <a16:creationId xmlns:a16="http://schemas.microsoft.com/office/drawing/2014/main" id="{F7BA7895-B892-48DB-B889-1D71FD6CFB8A}"/>
              </a:ext>
            </a:extLst>
          </p:cNvPr>
          <p:cNvPicPr>
            <a:picLocks noChangeAspect="1"/>
          </p:cNvPicPr>
          <p:nvPr/>
        </p:nvPicPr>
        <p:blipFill>
          <a:blip r:embed="rId3"/>
          <a:stretch>
            <a:fillRect/>
          </a:stretch>
        </p:blipFill>
        <p:spPr>
          <a:xfrm>
            <a:off x="10544624" y="5145130"/>
            <a:ext cx="2377440" cy="1218253"/>
          </a:xfrm>
          <a:prstGeom prst="rect">
            <a:avLst/>
          </a:prstGeom>
        </p:spPr>
      </p:pic>
      <p:pic>
        <p:nvPicPr>
          <p:cNvPr id="217" name="Picture 216">
            <a:extLst>
              <a:ext uri="{FF2B5EF4-FFF2-40B4-BE49-F238E27FC236}">
                <a16:creationId xmlns:a16="http://schemas.microsoft.com/office/drawing/2014/main" id="{986EB919-611A-43FA-8332-D1BE32371A63}"/>
              </a:ext>
            </a:extLst>
          </p:cNvPr>
          <p:cNvPicPr>
            <a:picLocks noChangeAspect="1"/>
          </p:cNvPicPr>
          <p:nvPr/>
        </p:nvPicPr>
        <p:blipFill>
          <a:blip r:embed="rId4"/>
          <a:stretch>
            <a:fillRect/>
          </a:stretch>
        </p:blipFill>
        <p:spPr>
          <a:xfrm>
            <a:off x="7991640" y="5106339"/>
            <a:ext cx="2377547" cy="1245084"/>
          </a:xfrm>
          <a:prstGeom prst="rect">
            <a:avLst/>
          </a:prstGeom>
        </p:spPr>
      </p:pic>
      <p:sp>
        <p:nvSpPr>
          <p:cNvPr id="220" name="TextBox 219">
            <a:extLst>
              <a:ext uri="{FF2B5EF4-FFF2-40B4-BE49-F238E27FC236}">
                <a16:creationId xmlns:a16="http://schemas.microsoft.com/office/drawing/2014/main" id="{49A7BFE7-BDD8-4808-9B56-EBC1CF1DE8B0}"/>
              </a:ext>
            </a:extLst>
          </p:cNvPr>
          <p:cNvSpPr txBox="1"/>
          <p:nvPr/>
        </p:nvSpPr>
        <p:spPr>
          <a:xfrm>
            <a:off x="7565504" y="7277405"/>
            <a:ext cx="5615471" cy="1015663"/>
          </a:xfrm>
          <a:prstGeom prst="rect">
            <a:avLst/>
          </a:prstGeom>
          <a:noFill/>
        </p:spPr>
        <p:txBody>
          <a:bodyPr wrap="square" rtlCol="0">
            <a:spAutoFit/>
          </a:bodyPr>
          <a:lstStyle/>
          <a:p>
            <a:pPr marL="342900" indent="-342900">
              <a:buFont typeface="Arial" panose="020B0604020202020204" pitchFamily="34" charset="0"/>
              <a:buChar char="•"/>
            </a:pPr>
            <a:r>
              <a:rPr lang="en-US" sz="1500" dirty="0"/>
              <a:t>Schwarz alternating method most commonly used as a </a:t>
            </a:r>
            <a:r>
              <a:rPr lang="en-US" sz="1500" b="1" i="1" dirty="0"/>
              <a:t>preconditioner</a:t>
            </a:r>
            <a:r>
              <a:rPr lang="en-US" sz="1500" dirty="0"/>
              <a:t> for </a:t>
            </a:r>
            <a:r>
              <a:rPr lang="en-US" sz="1500" dirty="0" err="1"/>
              <a:t>Krylov</a:t>
            </a:r>
            <a:r>
              <a:rPr lang="en-US" sz="1500" dirty="0"/>
              <a:t> iterative methods to solve linear algebraic equations.</a:t>
            </a:r>
          </a:p>
          <a:p>
            <a:endParaRPr lang="en-US" sz="1500" dirty="0"/>
          </a:p>
        </p:txBody>
      </p:sp>
      <p:sp>
        <p:nvSpPr>
          <p:cNvPr id="221" name="TextBox 220">
            <a:extLst>
              <a:ext uri="{FF2B5EF4-FFF2-40B4-BE49-F238E27FC236}">
                <a16:creationId xmlns:a16="http://schemas.microsoft.com/office/drawing/2014/main" id="{2635591B-75F0-4F1F-B889-B08994AC0FF9}"/>
              </a:ext>
            </a:extLst>
          </p:cNvPr>
          <p:cNvSpPr txBox="1"/>
          <p:nvPr/>
        </p:nvSpPr>
        <p:spPr>
          <a:xfrm>
            <a:off x="2118986" y="8135697"/>
            <a:ext cx="9636253" cy="323165"/>
          </a:xfrm>
          <a:prstGeom prst="rect">
            <a:avLst/>
          </a:prstGeom>
          <a:solidFill>
            <a:srgbClr val="CCFFCC"/>
          </a:solidFill>
        </p:spPr>
        <p:txBody>
          <a:bodyPr wrap="square" lIns="91440" tIns="45720" rIns="91440" bIns="45720" rtlCol="0" anchor="t">
            <a:spAutoFit/>
          </a:bodyPr>
          <a:lstStyle/>
          <a:p>
            <a:pPr algn="ctr"/>
            <a:r>
              <a:rPr lang="en-US" sz="1500" b="1" u="sng" dirty="0">
                <a:cs typeface="Calibri"/>
              </a:rPr>
              <a:t>Novel Idea</a:t>
            </a:r>
            <a:r>
              <a:rPr lang="en-US" sz="1500" b="1" dirty="0">
                <a:cs typeface="Calibri"/>
              </a:rPr>
              <a:t>: </a:t>
            </a:r>
            <a:r>
              <a:rPr lang="en-US" sz="1500" dirty="0">
                <a:cs typeface="Calibri"/>
              </a:rPr>
              <a:t>using Schwarz alternating method as a </a:t>
            </a:r>
            <a:r>
              <a:rPr lang="en-US" sz="1500" b="1" i="1" dirty="0">
                <a:cs typeface="Calibri"/>
              </a:rPr>
              <a:t>discretization method </a:t>
            </a:r>
            <a:r>
              <a:rPr lang="en-US" sz="1500" dirty="0">
                <a:cs typeface="Calibri"/>
              </a:rPr>
              <a:t>for solving multi-scale or multi-physics PDEs.</a:t>
            </a:r>
          </a:p>
        </p:txBody>
      </p:sp>
      <mc:AlternateContent xmlns:mc="http://schemas.openxmlformats.org/markup-compatibility/2006" xmlns:a14="http://schemas.microsoft.com/office/drawing/2010/main">
        <mc:Choice Requires="a14">
          <p:sp>
            <p:nvSpPr>
              <p:cNvPr id="308" name="TextBox 307">
                <a:extLst>
                  <a:ext uri="{FF2B5EF4-FFF2-40B4-BE49-F238E27FC236}">
                    <a16:creationId xmlns:a16="http://schemas.microsoft.com/office/drawing/2014/main" id="{FEA48B75-4211-4358-829A-0E01D7248DFE}"/>
                  </a:ext>
                </a:extLst>
              </p:cNvPr>
              <p:cNvSpPr txBox="1"/>
              <p:nvPr/>
            </p:nvSpPr>
            <p:spPr>
              <a:xfrm>
                <a:off x="875279" y="8670804"/>
                <a:ext cx="4912262" cy="2246769"/>
              </a:xfrm>
              <a:prstGeom prst="rect">
                <a:avLst/>
              </a:prstGeom>
              <a:noFill/>
            </p:spPr>
            <p:txBody>
              <a:bodyPr wrap="square" rtlCol="0">
                <a:spAutoFit/>
              </a:bodyPr>
              <a:lstStyle/>
              <a:p>
                <a:r>
                  <a:rPr lang="en-US" sz="1400" b="1" dirty="0">
                    <a:cs typeface="Calibri" panose="020F0502020204030204" pitchFamily="34" charset="0"/>
                  </a:rPr>
                  <a:t>Initialize: </a:t>
                </a:r>
              </a:p>
              <a:p>
                <a:pPr marL="285750" indent="-285750">
                  <a:buFont typeface="Arial" panose="020B0604020202020204" pitchFamily="34" charset="0"/>
                  <a:buChar char="•"/>
                </a:pPr>
                <a:r>
                  <a:rPr lang="en-US" sz="1400" dirty="0">
                    <a:cs typeface="Calibri" panose="020F0502020204030204" pitchFamily="34" charset="0"/>
                  </a:rPr>
                  <a:t>Set </a:t>
                </a:r>
                <a14:m>
                  <m:oMath xmlns:m="http://schemas.openxmlformats.org/officeDocument/2006/math">
                    <m:r>
                      <a:rPr lang="en-US" sz="1400" b="0" i="1" dirty="0" smtClean="0">
                        <a:latin typeface="Cambria Math" panose="02040503050406030204" pitchFamily="18" charset="0"/>
                        <a:cs typeface="Calibri" panose="020F0502020204030204" pitchFamily="34" charset="0"/>
                      </a:rPr>
                      <m:t>𝑘</m:t>
                    </m:r>
                    <m:r>
                      <a:rPr lang="en-US" sz="1400" i="1" dirty="0">
                        <a:latin typeface="Cambria Math" panose="02040503050406030204" pitchFamily="18" charset="0"/>
                        <a:cs typeface="Calibri" panose="020F0502020204030204" pitchFamily="34" charset="0"/>
                      </a:rPr>
                      <m:t>=0 </m:t>
                    </m:r>
                    <m:r>
                      <m:rPr>
                        <m:nor/>
                      </m:rPr>
                      <a:rPr lang="en-US" sz="1400" dirty="0">
                        <a:cs typeface="Calibri" panose="020F0502020204030204" pitchFamily="34" charset="0"/>
                      </a:rPr>
                      <m:t>(</m:t>
                    </m:r>
                    <m:r>
                      <m:rPr>
                        <m:nor/>
                      </m:rPr>
                      <a:rPr lang="en-US" sz="1400" dirty="0">
                        <a:cs typeface="Calibri" panose="020F0502020204030204" pitchFamily="34" charset="0"/>
                      </a:rPr>
                      <m:t>controller</m:t>
                    </m:r>
                    <m:r>
                      <m:rPr>
                        <m:nor/>
                      </m:rPr>
                      <a:rPr lang="en-US" sz="1400" dirty="0">
                        <a:cs typeface="Calibri" panose="020F0502020204030204" pitchFamily="34" charset="0"/>
                      </a:rPr>
                      <m:t> </m:t>
                    </m:r>
                    <m:r>
                      <m:rPr>
                        <m:nor/>
                      </m:rPr>
                      <a:rPr lang="en-US" sz="1400" dirty="0">
                        <a:cs typeface="Calibri" panose="020F0502020204030204" pitchFamily="34" charset="0"/>
                      </a:rPr>
                      <m:t>time</m:t>
                    </m:r>
                    <m:r>
                      <m:rPr>
                        <m:nor/>
                      </m:rPr>
                      <a:rPr lang="en-US" sz="1400" dirty="0">
                        <a:cs typeface="Calibri" panose="020F0502020204030204" pitchFamily="34" charset="0"/>
                      </a:rPr>
                      <m:t> </m:t>
                    </m:r>
                    <m:r>
                      <m:rPr>
                        <m:nor/>
                      </m:rPr>
                      <a:rPr lang="en-US" sz="1400" dirty="0">
                        <a:cs typeface="Calibri" panose="020F0502020204030204" pitchFamily="34" charset="0"/>
                      </a:rPr>
                      <m:t>index</m:t>
                    </m:r>
                    <m:r>
                      <m:rPr>
                        <m:nor/>
                      </m:rPr>
                      <a:rPr lang="en-US" sz="1400" dirty="0">
                        <a:cs typeface="Calibri" panose="020F0502020204030204" pitchFamily="34" charset="0"/>
                      </a:rPr>
                      <m:t>).</m:t>
                    </m:r>
                  </m:oMath>
                </a14:m>
                <a:endParaRPr lang="en-US" sz="1400" dirty="0">
                  <a:cs typeface="Calibri" panose="020F0502020204030204" pitchFamily="34" charset="0"/>
                </a:endParaRPr>
              </a:p>
              <a:p>
                <a:r>
                  <a:rPr lang="en-US" sz="1400" b="1" i="1" dirty="0">
                    <a:latin typeface="+mn-lt"/>
                    <a:cs typeface="Calibri" pitchFamily="34" charset="0"/>
                  </a:rPr>
                  <a:t>Iterate until convergence:</a:t>
                </a:r>
              </a:p>
              <a:p>
                <a:pPr marL="285750" indent="-285750">
                  <a:buFont typeface="Arial" panose="020B0604020202020204" pitchFamily="34" charset="0"/>
                  <a:buChar char="•"/>
                </a:pPr>
                <a:r>
                  <a:rPr lang="en-US" sz="1400" b="1" i="1" u="sng" dirty="0">
                    <a:cs typeface="Calibri" panose="020F0502020204030204" pitchFamily="34" charset="0"/>
                  </a:rPr>
                  <a:t>Step 1</a:t>
                </a:r>
                <a:r>
                  <a:rPr lang="en-US" sz="1400" b="1" i="1" dirty="0">
                    <a:cs typeface="Calibri" panose="020F0502020204030204" pitchFamily="34" charset="0"/>
                  </a:rPr>
                  <a:t>:</a:t>
                </a:r>
                <a:r>
                  <a:rPr lang="en-US" sz="1400" dirty="0">
                    <a:cs typeface="Calibri" panose="020F0502020204030204" pitchFamily="34" charset="0"/>
                  </a:rPr>
                  <a:t> Advance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1</m:t>
                        </m:r>
                      </m:sub>
                    </m:sSub>
                  </m:oMath>
                </a14:m>
                <a:r>
                  <a:rPr lang="en-US" sz="1400" dirty="0">
                    <a:cs typeface="Calibri" panose="020F0502020204030204" pitchFamily="34" charset="0"/>
                  </a:rPr>
                  <a:t> solution from time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𝑘</m:t>
                        </m:r>
                      </m:sub>
                    </m:sSub>
                  </m:oMath>
                </a14:m>
                <a:r>
                  <a:rPr lang="en-US" sz="1400" dirty="0">
                    <a:cs typeface="Calibri" panose="020F0502020204030204" pitchFamily="34" charset="0"/>
                  </a:rPr>
                  <a:t> to time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𝑘</m:t>
                        </m:r>
                        <m:r>
                          <a:rPr lang="en-US" sz="1400" i="1">
                            <a:latin typeface="Cambria Math" panose="02040503050406030204" pitchFamily="18" charset="0"/>
                          </a:rPr>
                          <m:t>+1</m:t>
                        </m:r>
                      </m:sub>
                    </m:sSub>
                  </m:oMath>
                </a14:m>
                <a:r>
                  <a:rPr lang="en-US" sz="1400" dirty="0">
                    <a:cs typeface="Calibri" panose="020F0502020204030204" pitchFamily="34" charset="0"/>
                  </a:rPr>
                  <a:t> using time-stepper in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1</m:t>
                        </m:r>
                      </m:sub>
                    </m:sSub>
                  </m:oMath>
                </a14:m>
                <a:r>
                  <a:rPr lang="en-US" sz="1400" dirty="0">
                    <a:cs typeface="Calibri" panose="020F0502020204030204" pitchFamily="34" charset="0"/>
                  </a:rPr>
                  <a:t> with time-step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r>
                      <a:rPr lang="en-US" sz="1400">
                        <a:latin typeface="Cambria Math" panose="02040503050406030204" pitchFamily="18" charset="0"/>
                      </a:rPr>
                      <m:t>, </m:t>
                    </m:r>
                  </m:oMath>
                </a14:m>
                <a:r>
                  <a:rPr lang="en-US" sz="1400" dirty="0"/>
                  <a:t>using solution in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cs typeface="Calibri" panose="020F0502020204030204" pitchFamily="34" charset="0"/>
                  </a:rPr>
                  <a:t> interpolated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1</m:t>
                        </m:r>
                      </m:sub>
                    </m:sSub>
                  </m:oMath>
                </a14:m>
                <a:r>
                  <a:rPr lang="en-US" sz="1400" dirty="0"/>
                  <a:t> at times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𝑘</m:t>
                        </m:r>
                      </m:sub>
                    </m:sSub>
                    <m:r>
                      <a:rPr lang="en-US" sz="1400" i="1">
                        <a:latin typeface="Cambria Math" panose="02040503050406030204" pitchFamily="18" charset="0"/>
                      </a:rPr>
                      <m:t>+</m:t>
                    </m:r>
                    <m:r>
                      <a:rPr lang="en-US" sz="1400" i="1">
                        <a:latin typeface="Cambria Math" panose="02040503050406030204" pitchFamily="18" charset="0"/>
                      </a:rPr>
                      <m:t>𝑛</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1</m:t>
                        </m:r>
                      </m:sub>
                    </m:sSub>
                  </m:oMath>
                </a14:m>
                <a:endParaRPr lang="en-US" sz="1400" dirty="0"/>
              </a:p>
              <a:p>
                <a:pPr marL="285750" indent="-285750">
                  <a:buFont typeface="Arial" panose="020B0604020202020204" pitchFamily="34" charset="0"/>
                  <a:buChar char="•"/>
                </a:pPr>
                <a:r>
                  <a:rPr lang="en-US" sz="1400" b="1" i="1" u="sng" dirty="0">
                    <a:cs typeface="Calibri" panose="020F0502020204030204" pitchFamily="34" charset="0"/>
                  </a:rPr>
                  <a:t>Step 2</a:t>
                </a:r>
                <a:r>
                  <a:rPr lang="en-US" sz="1400" b="1" i="1" dirty="0">
                    <a:cs typeface="Calibri" panose="020F0502020204030204" pitchFamily="34" charset="0"/>
                  </a:rPr>
                  <a:t>:</a:t>
                </a:r>
                <a:r>
                  <a:rPr lang="en-US" sz="1400" i="1" dirty="0">
                    <a:cs typeface="Calibri" panose="020F0502020204030204" pitchFamily="34" charset="0"/>
                  </a:rPr>
                  <a:t> </a:t>
                </a:r>
                <a:r>
                  <a:rPr lang="en-US" sz="1400" dirty="0">
                    <a:cs typeface="Calibri" panose="020F0502020204030204" pitchFamily="34" charset="0"/>
                  </a:rPr>
                  <a:t>Advance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cs typeface="Calibri" panose="020F0502020204030204" pitchFamily="34" charset="0"/>
                  </a:rPr>
                  <a:t> solution from time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𝑘</m:t>
                        </m:r>
                      </m:sub>
                    </m:sSub>
                  </m:oMath>
                </a14:m>
                <a:r>
                  <a:rPr lang="en-US" sz="1400" dirty="0">
                    <a:cs typeface="Calibri" panose="020F0502020204030204" pitchFamily="34" charset="0"/>
                  </a:rPr>
                  <a:t> to time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𝑘</m:t>
                        </m:r>
                        <m:r>
                          <a:rPr lang="en-US" sz="1400" i="1">
                            <a:latin typeface="Cambria Math" panose="02040503050406030204" pitchFamily="18" charset="0"/>
                          </a:rPr>
                          <m:t>+1</m:t>
                        </m:r>
                      </m:sub>
                    </m:sSub>
                  </m:oMath>
                </a14:m>
                <a:r>
                  <a:rPr lang="en-US" sz="1400" dirty="0">
                    <a:cs typeface="Calibri" panose="020F0502020204030204" pitchFamily="34" charset="0"/>
                  </a:rPr>
                  <a:t> using time-stepper in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2</m:t>
                        </m:r>
                      </m:sub>
                    </m:sSub>
                  </m:oMath>
                </a14:m>
                <a:r>
                  <a:rPr lang="en-US" sz="1400" dirty="0">
                    <a:cs typeface="Calibri" panose="020F0502020204030204" pitchFamily="34" charset="0"/>
                  </a:rPr>
                  <a:t> with time-step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2</m:t>
                        </m:r>
                      </m:sub>
                    </m:sSub>
                    <m:r>
                      <a:rPr lang="en-US" sz="1400">
                        <a:latin typeface="Cambria Math" panose="02040503050406030204" pitchFamily="18" charset="0"/>
                      </a:rPr>
                      <m:t>, </m:t>
                    </m:r>
                  </m:oMath>
                </a14:m>
                <a:r>
                  <a:rPr lang="en-US" sz="1400" dirty="0"/>
                  <a:t>using solution in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1</m:t>
                        </m:r>
                      </m:sub>
                    </m:sSub>
                  </m:oMath>
                </a14:m>
                <a:r>
                  <a:rPr lang="en-US" sz="1400" dirty="0">
                    <a:cs typeface="Calibri" panose="020F0502020204030204" pitchFamily="34" charset="0"/>
                  </a:rPr>
                  <a:t> interpolated to </a:t>
                </a:r>
                <a14:m>
                  <m:oMath xmlns:m="http://schemas.openxmlformats.org/officeDocument/2006/math">
                    <m:sSub>
                      <m:sSubPr>
                        <m:ctrlPr>
                          <a:rPr lang="en-US" sz="1400" i="1">
                            <a:latin typeface="Cambria Math" panose="02040503050406030204" pitchFamily="18" charset="0"/>
                            <a:cs typeface="Calibri" panose="020F0502020204030204" pitchFamily="34" charset="0"/>
                          </a:rPr>
                        </m:ctrlPr>
                      </m:sSubPr>
                      <m:e>
                        <m:r>
                          <m:rPr>
                            <m:sty m:val="p"/>
                          </m:rPr>
                          <a:rPr lang="el-GR" sz="1400" i="1">
                            <a:latin typeface="Cambria Math" panose="02040503050406030204" pitchFamily="18" charset="0"/>
                            <a:ea typeface="Cambria Math" panose="02040503050406030204" pitchFamily="18" charset="0"/>
                            <a:cs typeface="Calibri" panose="020F0502020204030204" pitchFamily="34" charset="0"/>
                          </a:rPr>
                          <m:t>Γ</m:t>
                        </m:r>
                      </m:e>
                      <m:sub>
                        <m:r>
                          <a:rPr lang="en-US" sz="1400" i="1">
                            <a:latin typeface="Cambria Math" panose="02040503050406030204" pitchFamily="18" charset="0"/>
                            <a:cs typeface="Calibri" panose="020F0502020204030204" pitchFamily="34" charset="0"/>
                          </a:rPr>
                          <m:t>2</m:t>
                        </m:r>
                      </m:sub>
                    </m:sSub>
                  </m:oMath>
                </a14:m>
                <a:r>
                  <a:rPr lang="en-US" sz="1400" dirty="0"/>
                  <a:t> at times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𝑘</m:t>
                        </m:r>
                      </m:sub>
                    </m:sSub>
                    <m:r>
                      <a:rPr lang="en-US" sz="1400" i="1">
                        <a:latin typeface="Cambria Math" panose="02040503050406030204" pitchFamily="18" charset="0"/>
                      </a:rPr>
                      <m:t>+</m:t>
                    </m:r>
                    <m:r>
                      <a:rPr lang="en-US" sz="1400" i="1">
                        <a:latin typeface="Cambria Math" panose="02040503050406030204" pitchFamily="18" charset="0"/>
                      </a:rPr>
                      <m:t>𝑛</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cs typeface="Calibri" panose="020F0502020204030204" pitchFamily="34" charset="0"/>
                          </a:rPr>
                          <m:t>𝛥</m:t>
                        </m:r>
                        <m:r>
                          <a:rPr lang="en-US" sz="1400" i="1">
                            <a:latin typeface="Cambria Math" panose="02040503050406030204" pitchFamily="18" charset="0"/>
                            <a:ea typeface="Cambria Math" panose="02040503050406030204" pitchFamily="18" charset="0"/>
                            <a:cs typeface="Calibri" panose="020F0502020204030204" pitchFamily="34" charset="0"/>
                          </a:rPr>
                          <m:t>𝑡</m:t>
                        </m:r>
                      </m:e>
                      <m:sub>
                        <m:r>
                          <a:rPr lang="en-US" sz="1400" i="1">
                            <a:latin typeface="Cambria Math" panose="02040503050406030204" pitchFamily="18" charset="0"/>
                          </a:rPr>
                          <m:t>2</m:t>
                        </m:r>
                      </m:sub>
                    </m:sSub>
                  </m:oMath>
                </a14:m>
                <a:r>
                  <a:rPr lang="en-US" sz="1400" dirty="0"/>
                  <a:t>.</a:t>
                </a:r>
                <a:endParaRPr lang="en-US" sz="1400" b="1" i="1" u="sng" dirty="0"/>
              </a:p>
              <a:p>
                <a:pPr marL="285750" indent="-285750">
                  <a:buFont typeface="Arial" panose="020B0604020202020204" pitchFamily="34" charset="0"/>
                  <a:buChar char="•"/>
                </a:pPr>
                <a:r>
                  <a:rPr lang="en-US" sz="1400" b="1" i="1" u="sng" dirty="0"/>
                  <a:t>Step 3</a:t>
                </a:r>
                <a:r>
                  <a:rPr lang="en-US" sz="1400" b="1" i="1" dirty="0"/>
                  <a:t>: </a:t>
                </a:r>
                <a:r>
                  <a:rPr lang="en-US" sz="1400" dirty="0"/>
                  <a:t>Check for convergence at time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b="0" i="1" smtClean="0">
                            <a:latin typeface="Cambria Math" panose="02040503050406030204" pitchFamily="18" charset="0"/>
                          </a:rPr>
                          <m:t>𝑘</m:t>
                        </m:r>
                        <m:r>
                          <a:rPr lang="en-US" sz="1400" i="1">
                            <a:latin typeface="Cambria Math" panose="02040503050406030204" pitchFamily="18" charset="0"/>
                          </a:rPr>
                          <m:t>+1</m:t>
                        </m:r>
                      </m:sub>
                    </m:sSub>
                  </m:oMath>
                </a14:m>
                <a:r>
                  <a:rPr lang="en-US" sz="1400" dirty="0">
                    <a:cs typeface="Calibri" panose="020F0502020204030204" pitchFamily="34" charset="0"/>
                  </a:rPr>
                  <a:t>.</a:t>
                </a:r>
              </a:p>
            </p:txBody>
          </p:sp>
        </mc:Choice>
        <mc:Fallback xmlns="">
          <p:sp>
            <p:nvSpPr>
              <p:cNvPr id="308" name="TextBox 307">
                <a:extLst>
                  <a:ext uri="{FF2B5EF4-FFF2-40B4-BE49-F238E27FC236}">
                    <a16:creationId xmlns:a16="http://schemas.microsoft.com/office/drawing/2014/main" id="{FEA48B75-4211-4358-829A-0E01D7248DFE}"/>
                  </a:ext>
                </a:extLst>
              </p:cNvPr>
              <p:cNvSpPr txBox="1">
                <a:spLocks noRot="1" noChangeAspect="1" noMove="1" noResize="1" noEditPoints="1" noAdjustHandles="1" noChangeArrowheads="1" noChangeShapeType="1" noTextEdit="1"/>
              </p:cNvSpPr>
              <p:nvPr/>
            </p:nvSpPr>
            <p:spPr>
              <a:xfrm>
                <a:off x="875279" y="8670804"/>
                <a:ext cx="4912262" cy="2246769"/>
              </a:xfrm>
              <a:prstGeom prst="rect">
                <a:avLst/>
              </a:prstGeom>
              <a:blipFill>
                <a:blip r:embed="rId5"/>
                <a:stretch>
                  <a:fillRect l="-373" t="-271" b="-1897"/>
                </a:stretch>
              </a:blipFill>
            </p:spPr>
            <p:txBody>
              <a:bodyPr/>
              <a:lstStyle/>
              <a:p>
                <a:r>
                  <a:rPr lang="en-US">
                    <a:noFill/>
                  </a:rPr>
                  <a:t> </a:t>
                </a:r>
              </a:p>
            </p:txBody>
          </p:sp>
        </mc:Fallback>
      </mc:AlternateContent>
      <p:sp>
        <p:nvSpPr>
          <p:cNvPr id="309" name="TextBox 308">
            <a:extLst>
              <a:ext uri="{FF2B5EF4-FFF2-40B4-BE49-F238E27FC236}">
                <a16:creationId xmlns:a16="http://schemas.microsoft.com/office/drawing/2014/main" id="{36A20E12-D893-48CF-A32B-F7FEF232DBE1}"/>
              </a:ext>
            </a:extLst>
          </p:cNvPr>
          <p:cNvSpPr txBox="1"/>
          <p:nvPr/>
        </p:nvSpPr>
        <p:spPr>
          <a:xfrm>
            <a:off x="10536796" y="6212759"/>
            <a:ext cx="2512544" cy="984885"/>
          </a:xfrm>
          <a:prstGeom prst="rect">
            <a:avLst/>
          </a:prstGeom>
          <a:noFill/>
        </p:spPr>
        <p:txBody>
          <a:bodyPr wrap="square" rtlCol="0">
            <a:spAutoFit/>
          </a:bodyPr>
          <a:lstStyle/>
          <a:p>
            <a:pPr algn="ctr"/>
            <a:endParaRPr lang="en-US" sz="1000" dirty="0"/>
          </a:p>
          <a:p>
            <a:pPr algn="ctr"/>
            <a:r>
              <a:rPr lang="en-US" sz="1200" b="1" dirty="0">
                <a:solidFill>
                  <a:srgbClr val="0070C0"/>
                </a:solidFill>
              </a:rPr>
              <a:t>Non-overlapping Schwarz: </a:t>
            </a:r>
            <a:r>
              <a:rPr lang="en-US" sz="1200" dirty="0"/>
              <a:t>convergent with Robin-Robin or alternating Neumann-Dirichlet transmission BCs.  </a:t>
            </a:r>
            <a:endParaRPr lang="en-US" sz="2000" dirty="0"/>
          </a:p>
        </p:txBody>
      </p:sp>
      <p:pic>
        <p:nvPicPr>
          <p:cNvPr id="312" name="Picture 311">
            <a:extLst>
              <a:ext uri="{FF2B5EF4-FFF2-40B4-BE49-F238E27FC236}">
                <a16:creationId xmlns:a16="http://schemas.microsoft.com/office/drawing/2014/main" id="{D02ACECC-83D5-447C-9161-BB95ADB18616}"/>
              </a:ext>
            </a:extLst>
          </p:cNvPr>
          <p:cNvPicPr>
            <a:picLocks noChangeAspect="1"/>
          </p:cNvPicPr>
          <p:nvPr/>
        </p:nvPicPr>
        <p:blipFill>
          <a:blip r:embed="rId6"/>
          <a:stretch>
            <a:fillRect/>
          </a:stretch>
        </p:blipFill>
        <p:spPr>
          <a:xfrm>
            <a:off x="13888902" y="3935016"/>
            <a:ext cx="9015902" cy="3144747"/>
          </a:xfrm>
          <a:prstGeom prst="rect">
            <a:avLst/>
          </a:prstGeom>
        </p:spPr>
      </p:pic>
      <p:sp>
        <p:nvSpPr>
          <p:cNvPr id="141" name="TextBox 140">
            <a:extLst>
              <a:ext uri="{FF2B5EF4-FFF2-40B4-BE49-F238E27FC236}">
                <a16:creationId xmlns:a16="http://schemas.microsoft.com/office/drawing/2014/main" id="{643132D7-B1C9-4BD0-8F6D-AF96A7349D6C}"/>
              </a:ext>
            </a:extLst>
          </p:cNvPr>
          <p:cNvSpPr txBox="1"/>
          <p:nvPr/>
        </p:nvSpPr>
        <p:spPr>
          <a:xfrm>
            <a:off x="13756296" y="5174560"/>
            <a:ext cx="9970292" cy="846386"/>
          </a:xfrm>
          <a:prstGeom prst="rect">
            <a:avLst/>
          </a:prstGeom>
          <a:noFill/>
        </p:spPr>
        <p:txBody>
          <a:bodyPr wrap="square" rtlCol="0">
            <a:spAutoFit/>
          </a:bodyPr>
          <a:lstStyle/>
          <a:p>
            <a:pPr marL="285750" indent="-285750">
              <a:buFont typeface="Arial" panose="020B0604020202020204" pitchFamily="34" charset="0"/>
              <a:buChar char="•"/>
            </a:pPr>
            <a:r>
              <a:rPr lang="en-US" sz="1500" dirty="0"/>
              <a:t>Frameworks rely on </a:t>
            </a:r>
            <a:r>
              <a:rPr lang="en-US" sz="1500" b="1" dirty="0"/>
              <a:t>established mathematical theories </a:t>
            </a:r>
            <a:r>
              <a:rPr lang="en-US" sz="1500" dirty="0"/>
              <a:t>to couple physics components.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t>Most existing coupling frameworks are based on </a:t>
            </a:r>
            <a:r>
              <a:rPr lang="en-US" sz="1500" b="1" dirty="0"/>
              <a:t>traditional discretization methods</a:t>
            </a:r>
            <a:r>
              <a:rPr lang="en-US" sz="1500" dirty="0"/>
              <a:t>.</a:t>
            </a:r>
          </a:p>
          <a:p>
            <a:pPr marL="285750" indent="-285750">
              <a:buFont typeface="Arial" panose="020B0604020202020204" pitchFamily="34" charset="0"/>
              <a:buChar char="•"/>
            </a:pPr>
            <a:endParaRPr lang="en-US" sz="1500" dirty="0"/>
          </a:p>
        </p:txBody>
      </p:sp>
      <p:sp>
        <p:nvSpPr>
          <p:cNvPr id="140" name="TextBox 139">
            <a:extLst>
              <a:ext uri="{FF2B5EF4-FFF2-40B4-BE49-F238E27FC236}">
                <a16:creationId xmlns:a16="http://schemas.microsoft.com/office/drawing/2014/main" id="{3C2BC7EF-C3ED-413B-962C-AA9F4B33D0D0}"/>
              </a:ext>
            </a:extLst>
          </p:cNvPr>
          <p:cNvSpPr txBox="1"/>
          <p:nvPr/>
        </p:nvSpPr>
        <p:spPr>
          <a:xfrm>
            <a:off x="14479658" y="4570770"/>
            <a:ext cx="5802432" cy="553998"/>
          </a:xfrm>
          <a:prstGeom prst="rect">
            <a:avLst/>
          </a:prstGeom>
          <a:solidFill>
            <a:srgbClr val="FEFDD7"/>
          </a:solidFill>
        </p:spPr>
        <p:txBody>
          <a:bodyPr wrap="square" rtlCol="0">
            <a:spAutoFit/>
          </a:bodyPr>
          <a:lstStyle/>
          <a:p>
            <a:pPr algn="ctr"/>
            <a:r>
              <a:rPr lang="en-US" sz="1500" dirty="0"/>
              <a:t>The past decades have seen tremendous investment in </a:t>
            </a:r>
            <a:r>
              <a:rPr lang="en-US" sz="1500" b="1" dirty="0"/>
              <a:t>simulation frameworks</a:t>
            </a:r>
            <a:r>
              <a:rPr lang="en-US" sz="1500" dirty="0"/>
              <a:t> for </a:t>
            </a:r>
            <a:r>
              <a:rPr lang="en-US" sz="1500" b="1" dirty="0"/>
              <a:t>coupled multi-scale </a:t>
            </a:r>
            <a:r>
              <a:rPr lang="en-US" sz="1500" dirty="0"/>
              <a:t>and </a:t>
            </a:r>
            <a:r>
              <a:rPr lang="en-US" sz="1500" b="1" dirty="0"/>
              <a:t>multi-physics</a:t>
            </a:r>
            <a:r>
              <a:rPr lang="en-US" sz="1500" dirty="0"/>
              <a:t> problems.  </a:t>
            </a:r>
          </a:p>
        </p:txBody>
      </p:sp>
      <p:sp>
        <p:nvSpPr>
          <p:cNvPr id="7" name="TextBox 6">
            <a:extLst>
              <a:ext uri="{FF2B5EF4-FFF2-40B4-BE49-F238E27FC236}">
                <a16:creationId xmlns:a16="http://schemas.microsoft.com/office/drawing/2014/main" id="{A1BFD5EB-0312-48C2-9CA8-76713B8C4C7F}"/>
              </a:ext>
            </a:extLst>
          </p:cNvPr>
          <p:cNvSpPr txBox="1"/>
          <p:nvPr/>
        </p:nvSpPr>
        <p:spPr>
          <a:xfrm>
            <a:off x="15841078" y="3824667"/>
            <a:ext cx="15773400" cy="630942"/>
          </a:xfrm>
          <a:prstGeom prst="rect">
            <a:avLst/>
          </a:prstGeom>
          <a:noFill/>
        </p:spPr>
        <p:txBody>
          <a:bodyPr wrap="square" rtlCol="0">
            <a:spAutoFit/>
          </a:bodyPr>
          <a:lstStyle/>
          <a:p>
            <a:r>
              <a:rPr lang="en-US" sz="3500" dirty="0">
                <a:solidFill>
                  <a:srgbClr val="0070C0"/>
                </a:solidFill>
              </a:rPr>
              <a:t>Motivation for Coupling</a:t>
            </a:r>
          </a:p>
        </p:txBody>
      </p:sp>
      <p:grpSp>
        <p:nvGrpSpPr>
          <p:cNvPr id="313" name="Group 312">
            <a:extLst>
              <a:ext uri="{FF2B5EF4-FFF2-40B4-BE49-F238E27FC236}">
                <a16:creationId xmlns:a16="http://schemas.microsoft.com/office/drawing/2014/main" id="{28AA6558-F47B-4635-BFED-7592C78B97E9}"/>
              </a:ext>
            </a:extLst>
          </p:cNvPr>
          <p:cNvGrpSpPr/>
          <p:nvPr/>
        </p:nvGrpSpPr>
        <p:grpSpPr>
          <a:xfrm>
            <a:off x="14289824" y="6846060"/>
            <a:ext cx="2270315" cy="778328"/>
            <a:chOff x="12675715" y="8000203"/>
            <a:chExt cx="2270315" cy="778328"/>
          </a:xfrm>
        </p:grpSpPr>
        <p:sp>
          <p:nvSpPr>
            <p:cNvPr id="162" name="Rectangle 161">
              <a:extLst>
                <a:ext uri="{FF2B5EF4-FFF2-40B4-BE49-F238E27FC236}">
                  <a16:creationId xmlns:a16="http://schemas.microsoft.com/office/drawing/2014/main" id="{3564E939-DB3B-4B5A-8355-E65D86DACDDE}"/>
                </a:ext>
              </a:extLst>
            </p:cNvPr>
            <p:cNvSpPr/>
            <p:nvPr/>
          </p:nvSpPr>
          <p:spPr>
            <a:xfrm>
              <a:off x="12721555" y="8224533"/>
              <a:ext cx="2224475" cy="553998"/>
            </a:xfrm>
            <a:prstGeom prst="rect">
              <a:avLst/>
            </a:prstGeom>
          </p:spPr>
          <p:txBody>
            <a:bodyPr wrap="square">
              <a:spAutoFit/>
            </a:bodyPr>
            <a:lstStyle/>
            <a:p>
              <a:pPr marL="171450" indent="-171450">
                <a:buFont typeface="Arial" panose="020B0604020202020204" pitchFamily="34" charset="0"/>
                <a:buChar char="•"/>
              </a:pPr>
              <a:r>
                <a:rPr lang="en-US" sz="1000" dirty="0">
                  <a:solidFill>
                    <a:prstClr val="black"/>
                  </a:solidFill>
                </a:rPr>
                <a:t>PDEs, ODEs</a:t>
              </a:r>
            </a:p>
            <a:p>
              <a:pPr marL="171450" indent="-171450">
                <a:buFont typeface="Arial" panose="020B0604020202020204" pitchFamily="34" charset="0"/>
                <a:buChar char="•"/>
              </a:pPr>
              <a:r>
                <a:rPr lang="en-US" sz="1000" dirty="0">
                  <a:solidFill>
                    <a:prstClr val="black"/>
                  </a:solidFill>
                </a:rPr>
                <a:t>Nonlocal integral </a:t>
              </a:r>
            </a:p>
            <a:p>
              <a:pPr marL="171450" indent="-171450">
                <a:buFont typeface="Arial" panose="020B0604020202020204" pitchFamily="34" charset="0"/>
                <a:buChar char="•"/>
              </a:pPr>
              <a:r>
                <a:rPr lang="en-US" sz="1000" dirty="0">
                  <a:solidFill>
                    <a:prstClr val="black"/>
                  </a:solidFill>
                </a:rPr>
                <a:t>Atomistic, …</a:t>
              </a:r>
            </a:p>
          </p:txBody>
        </p:sp>
        <p:sp>
          <p:nvSpPr>
            <p:cNvPr id="166" name="TextBox 165">
              <a:extLst>
                <a:ext uri="{FF2B5EF4-FFF2-40B4-BE49-F238E27FC236}">
                  <a16:creationId xmlns:a16="http://schemas.microsoft.com/office/drawing/2014/main" id="{EE6F1856-87A8-450D-A436-356EEDF47582}"/>
                </a:ext>
              </a:extLst>
            </p:cNvPr>
            <p:cNvSpPr txBox="1"/>
            <p:nvPr/>
          </p:nvSpPr>
          <p:spPr>
            <a:xfrm>
              <a:off x="12675715" y="8000203"/>
              <a:ext cx="1682320" cy="276999"/>
            </a:xfrm>
            <a:prstGeom prst="rect">
              <a:avLst/>
            </a:prstGeom>
            <a:noFill/>
          </p:spPr>
          <p:txBody>
            <a:bodyPr wrap="none" rtlCol="0">
              <a:spAutoFit/>
            </a:bodyPr>
            <a:lstStyle/>
            <a:p>
              <a:r>
                <a:rPr lang="en-US" sz="1200" b="1" dirty="0">
                  <a:solidFill>
                    <a:srgbClr val="0070C0"/>
                  </a:solidFill>
                </a:rPr>
                <a:t>Complex System Model</a:t>
              </a:r>
            </a:p>
          </p:txBody>
        </p:sp>
      </p:grpSp>
      <p:grpSp>
        <p:nvGrpSpPr>
          <p:cNvPr id="316" name="Group 315">
            <a:extLst>
              <a:ext uri="{FF2B5EF4-FFF2-40B4-BE49-F238E27FC236}">
                <a16:creationId xmlns:a16="http://schemas.microsoft.com/office/drawing/2014/main" id="{04EF4EB8-5402-4AE3-B51D-394199650F80}"/>
              </a:ext>
            </a:extLst>
          </p:cNvPr>
          <p:cNvGrpSpPr/>
          <p:nvPr/>
        </p:nvGrpSpPr>
        <p:grpSpPr>
          <a:xfrm>
            <a:off x="20375637" y="6863520"/>
            <a:ext cx="2827616" cy="811001"/>
            <a:chOff x="21005412" y="8034145"/>
            <a:chExt cx="2827616" cy="811001"/>
          </a:xfrm>
        </p:grpSpPr>
        <p:sp>
          <p:nvSpPr>
            <p:cNvPr id="190" name="TextBox 189">
              <a:extLst>
                <a:ext uri="{FF2B5EF4-FFF2-40B4-BE49-F238E27FC236}">
                  <a16:creationId xmlns:a16="http://schemas.microsoft.com/office/drawing/2014/main" id="{EA2D24B7-123E-4FED-B329-D495A41416E3}"/>
                </a:ext>
              </a:extLst>
            </p:cNvPr>
            <p:cNvSpPr txBox="1"/>
            <p:nvPr/>
          </p:nvSpPr>
          <p:spPr>
            <a:xfrm>
              <a:off x="21005412" y="8034145"/>
              <a:ext cx="2397836" cy="276999"/>
            </a:xfrm>
            <a:prstGeom prst="rect">
              <a:avLst/>
            </a:prstGeom>
            <a:noFill/>
          </p:spPr>
          <p:txBody>
            <a:bodyPr wrap="none" rtlCol="0">
              <a:spAutoFit/>
            </a:bodyPr>
            <a:lstStyle/>
            <a:p>
              <a:r>
                <a:rPr lang="en-US" sz="1200" b="1" dirty="0">
                  <a:solidFill>
                    <a:srgbClr val="0070C0"/>
                  </a:solidFill>
                </a:rPr>
                <a:t>Traditional + Data-Driven Methods</a:t>
              </a:r>
            </a:p>
          </p:txBody>
        </p:sp>
        <p:sp>
          <p:nvSpPr>
            <p:cNvPr id="191" name="Rectangle 190">
              <a:extLst>
                <a:ext uri="{FF2B5EF4-FFF2-40B4-BE49-F238E27FC236}">
                  <a16:creationId xmlns:a16="http://schemas.microsoft.com/office/drawing/2014/main" id="{43B3B757-A8BA-4F53-8F1B-5D44F30296AE}"/>
                </a:ext>
              </a:extLst>
            </p:cNvPr>
            <p:cNvSpPr/>
            <p:nvPr/>
          </p:nvSpPr>
          <p:spPr>
            <a:xfrm>
              <a:off x="21026050" y="8291148"/>
              <a:ext cx="2806978" cy="553998"/>
            </a:xfrm>
            <a:prstGeom prst="rect">
              <a:avLst/>
            </a:prstGeom>
          </p:spPr>
          <p:txBody>
            <a:bodyPr wrap="square">
              <a:spAutoFit/>
            </a:bodyPr>
            <a:lstStyle/>
            <a:p>
              <a:pPr marL="171450" indent="-171450">
                <a:buFont typeface="Arial" panose="020B0604020202020204" pitchFamily="34" charset="0"/>
                <a:buChar char="•"/>
              </a:pPr>
              <a:r>
                <a:rPr lang="en-US" sz="1000" dirty="0">
                  <a:solidFill>
                    <a:srgbClr val="000000"/>
                  </a:solidFill>
                </a:rPr>
                <a:t>Physics-Informed Neural Networks (PINNs)</a:t>
              </a:r>
            </a:p>
            <a:p>
              <a:pPr marL="171450" indent="-171450">
                <a:buFont typeface="Arial" panose="020B0604020202020204" pitchFamily="34" charset="0"/>
                <a:buChar char="•"/>
              </a:pPr>
              <a:r>
                <a:rPr lang="en-US" sz="1000" dirty="0">
                  <a:solidFill>
                    <a:srgbClr val="000000"/>
                  </a:solidFill>
                </a:rPr>
                <a:t>Neural ODEs</a:t>
              </a:r>
            </a:p>
            <a:p>
              <a:pPr marL="171450" indent="-171450">
                <a:buFont typeface="Arial" panose="020B0604020202020204" pitchFamily="34" charset="0"/>
                <a:buChar char="•"/>
              </a:pPr>
              <a:r>
                <a:rPr lang="en-US" sz="1000" dirty="0">
                  <a:solidFill>
                    <a:srgbClr val="000000"/>
                  </a:solidFill>
                </a:rPr>
                <a:t>Projection-based ROMs, …</a:t>
              </a:r>
            </a:p>
          </p:txBody>
        </p:sp>
      </p:grpSp>
      <p:grpSp>
        <p:nvGrpSpPr>
          <p:cNvPr id="314" name="Group 313">
            <a:extLst>
              <a:ext uri="{FF2B5EF4-FFF2-40B4-BE49-F238E27FC236}">
                <a16:creationId xmlns:a16="http://schemas.microsoft.com/office/drawing/2014/main" id="{CFF7CAA2-36EB-46C3-ADE0-1CA56B4F5609}"/>
              </a:ext>
            </a:extLst>
          </p:cNvPr>
          <p:cNvGrpSpPr/>
          <p:nvPr/>
        </p:nvGrpSpPr>
        <p:grpSpPr>
          <a:xfrm>
            <a:off x="16173585" y="6896083"/>
            <a:ext cx="2468613" cy="769119"/>
            <a:chOff x="15376672" y="8007898"/>
            <a:chExt cx="2468613" cy="769119"/>
          </a:xfrm>
        </p:grpSpPr>
        <p:sp>
          <p:nvSpPr>
            <p:cNvPr id="163" name="Rectangle 162">
              <a:extLst>
                <a:ext uri="{FF2B5EF4-FFF2-40B4-BE49-F238E27FC236}">
                  <a16:creationId xmlns:a16="http://schemas.microsoft.com/office/drawing/2014/main" id="{30DFE234-1016-4CD7-8C6A-DB787DAFC661}"/>
                </a:ext>
              </a:extLst>
            </p:cNvPr>
            <p:cNvSpPr/>
            <p:nvPr/>
          </p:nvSpPr>
          <p:spPr>
            <a:xfrm>
              <a:off x="15376672" y="8223019"/>
              <a:ext cx="2468613" cy="553998"/>
            </a:xfrm>
            <a:prstGeom prst="rect">
              <a:avLst/>
            </a:prstGeom>
          </p:spPr>
          <p:txBody>
            <a:bodyPr wrap="square">
              <a:spAutoFit/>
            </a:bodyPr>
            <a:lstStyle/>
            <a:p>
              <a:pPr marL="171450" indent="-171450">
                <a:buFont typeface="Arial" panose="020B0604020202020204" pitchFamily="34" charset="0"/>
                <a:buChar char="•"/>
              </a:pPr>
              <a:r>
                <a:rPr lang="en-US" sz="1000" dirty="0">
                  <a:solidFill>
                    <a:srgbClr val="000000"/>
                  </a:solidFill>
                </a:rPr>
                <a:t>Mesh-based (FE, FV, FD)</a:t>
              </a:r>
            </a:p>
            <a:p>
              <a:pPr marL="171450" indent="-171450">
                <a:buFont typeface="Arial" panose="020B0604020202020204" pitchFamily="34" charset="0"/>
                <a:buChar char="•"/>
              </a:pPr>
              <a:r>
                <a:rPr lang="en-US" sz="1000" dirty="0">
                  <a:solidFill>
                    <a:srgbClr val="000000"/>
                  </a:solidFill>
                </a:rPr>
                <a:t>Meshless (SPH,  MLS) </a:t>
              </a:r>
            </a:p>
            <a:p>
              <a:pPr marL="171450" indent="-171450">
                <a:buFont typeface="Arial" panose="020B0604020202020204" pitchFamily="34" charset="0"/>
                <a:buChar char="•"/>
              </a:pPr>
              <a:r>
                <a:rPr lang="en-US" sz="1000" dirty="0">
                  <a:solidFill>
                    <a:srgbClr val="000000"/>
                  </a:solidFill>
                </a:rPr>
                <a:t>Eulerian, </a:t>
              </a:r>
              <a:r>
                <a:rPr lang="en-US" sz="1000" dirty="0" err="1">
                  <a:solidFill>
                    <a:srgbClr val="000000"/>
                  </a:solidFill>
                </a:rPr>
                <a:t>Lagrangian</a:t>
              </a:r>
              <a:r>
                <a:rPr lang="en-US" sz="1000" dirty="0">
                  <a:solidFill>
                    <a:srgbClr val="000000"/>
                  </a:solidFill>
                </a:rPr>
                <a:t>, …</a:t>
              </a:r>
            </a:p>
          </p:txBody>
        </p:sp>
        <p:sp>
          <p:nvSpPr>
            <p:cNvPr id="167" name="TextBox 166">
              <a:extLst>
                <a:ext uri="{FF2B5EF4-FFF2-40B4-BE49-F238E27FC236}">
                  <a16:creationId xmlns:a16="http://schemas.microsoft.com/office/drawing/2014/main" id="{072C279F-F788-4E74-B951-BD4D74E3303B}"/>
                </a:ext>
              </a:extLst>
            </p:cNvPr>
            <p:cNvSpPr txBox="1"/>
            <p:nvPr/>
          </p:nvSpPr>
          <p:spPr>
            <a:xfrm>
              <a:off x="15438409" y="8007898"/>
              <a:ext cx="1483611" cy="276999"/>
            </a:xfrm>
            <a:prstGeom prst="rect">
              <a:avLst/>
            </a:prstGeom>
            <a:noFill/>
          </p:spPr>
          <p:txBody>
            <a:bodyPr wrap="none" rtlCol="0">
              <a:spAutoFit/>
            </a:bodyPr>
            <a:lstStyle/>
            <a:p>
              <a:r>
                <a:rPr lang="en-US" sz="1200" b="1" dirty="0">
                  <a:solidFill>
                    <a:srgbClr val="0070C0"/>
                  </a:solidFill>
                </a:rPr>
                <a:t>Traditional Methods</a:t>
              </a:r>
            </a:p>
          </p:txBody>
        </p:sp>
      </p:grpSp>
      <p:grpSp>
        <p:nvGrpSpPr>
          <p:cNvPr id="315" name="Group 314">
            <a:extLst>
              <a:ext uri="{FF2B5EF4-FFF2-40B4-BE49-F238E27FC236}">
                <a16:creationId xmlns:a16="http://schemas.microsoft.com/office/drawing/2014/main" id="{0E0C6816-F363-4A9A-9028-582B00EB56CB}"/>
              </a:ext>
            </a:extLst>
          </p:cNvPr>
          <p:cNvGrpSpPr/>
          <p:nvPr/>
        </p:nvGrpSpPr>
        <p:grpSpPr>
          <a:xfrm>
            <a:off x="18029044" y="6863921"/>
            <a:ext cx="2161959" cy="826615"/>
            <a:chOff x="17688258" y="8007898"/>
            <a:chExt cx="3959713" cy="826615"/>
          </a:xfrm>
        </p:grpSpPr>
        <p:sp>
          <p:nvSpPr>
            <p:cNvPr id="142" name="TextBox 141">
              <a:extLst>
                <a:ext uri="{FF2B5EF4-FFF2-40B4-BE49-F238E27FC236}">
                  <a16:creationId xmlns:a16="http://schemas.microsoft.com/office/drawing/2014/main" id="{8F790FC6-9CDF-4168-A3E1-C0734821C60E}"/>
                </a:ext>
              </a:extLst>
            </p:cNvPr>
            <p:cNvSpPr txBox="1"/>
            <p:nvPr/>
          </p:nvSpPr>
          <p:spPr>
            <a:xfrm>
              <a:off x="17688258" y="8280515"/>
              <a:ext cx="3959713" cy="553998"/>
            </a:xfrm>
            <a:prstGeom prst="rect">
              <a:avLst/>
            </a:prstGeom>
            <a:noFill/>
          </p:spPr>
          <p:txBody>
            <a:bodyPr wrap="square" rtlCol="0">
              <a:spAutoFit/>
            </a:bodyPr>
            <a:lstStyle/>
            <a:p>
              <a:pPr marL="171450" indent="-171450">
                <a:buFont typeface="Arial" panose="020B0604020202020204" pitchFamily="34" charset="0"/>
                <a:buChar char="•"/>
              </a:pPr>
              <a:r>
                <a:rPr lang="en-US" sz="1000" dirty="0">
                  <a:solidFill>
                    <a:srgbClr val="000000"/>
                  </a:solidFill>
                  <a:cs typeface="Calibri"/>
                </a:rPr>
                <a:t>Monolithic (Lagrange multipliers)</a:t>
              </a:r>
            </a:p>
            <a:p>
              <a:pPr marL="171450" indent="-171450">
                <a:buFont typeface="Arial" panose="020B0604020202020204" pitchFamily="34" charset="0"/>
                <a:buChar char="•"/>
              </a:pPr>
              <a:r>
                <a:rPr lang="en-US" sz="1000" dirty="0">
                  <a:solidFill>
                    <a:srgbClr val="000000"/>
                  </a:solidFill>
                  <a:cs typeface="Calibri"/>
                </a:rPr>
                <a:t>Partitioned (loose) coupling</a:t>
              </a:r>
            </a:p>
            <a:p>
              <a:pPr marL="171450" indent="-171450">
                <a:buFont typeface="Arial" panose="020B0604020202020204" pitchFamily="34" charset="0"/>
                <a:buChar char="•"/>
              </a:pPr>
              <a:r>
                <a:rPr lang="en-US" sz="1000" dirty="0">
                  <a:solidFill>
                    <a:srgbClr val="000000"/>
                  </a:solidFill>
                  <a:cs typeface="Calibri"/>
                </a:rPr>
                <a:t>Iterative (Schwarz, optimization)</a:t>
              </a:r>
            </a:p>
          </p:txBody>
        </p:sp>
        <p:sp>
          <p:nvSpPr>
            <p:cNvPr id="168" name="TextBox 167">
              <a:extLst>
                <a:ext uri="{FF2B5EF4-FFF2-40B4-BE49-F238E27FC236}">
                  <a16:creationId xmlns:a16="http://schemas.microsoft.com/office/drawing/2014/main" id="{B8C0835C-73D1-4171-A078-A4675C87338C}"/>
                </a:ext>
              </a:extLst>
            </p:cNvPr>
            <p:cNvSpPr txBox="1"/>
            <p:nvPr/>
          </p:nvSpPr>
          <p:spPr>
            <a:xfrm>
              <a:off x="17935410" y="8007898"/>
              <a:ext cx="1858907" cy="276999"/>
            </a:xfrm>
            <a:prstGeom prst="rect">
              <a:avLst/>
            </a:prstGeom>
            <a:noFill/>
          </p:spPr>
          <p:txBody>
            <a:bodyPr wrap="none" rtlCol="0">
              <a:spAutoFit/>
            </a:bodyPr>
            <a:lstStyle/>
            <a:p>
              <a:r>
                <a:rPr lang="en-US" sz="1200" b="1" dirty="0">
                  <a:solidFill>
                    <a:srgbClr val="0070C0"/>
                  </a:solidFill>
                </a:rPr>
                <a:t>Coupled Numerical Model</a:t>
              </a:r>
            </a:p>
          </p:txBody>
        </p:sp>
      </p:grpSp>
      <p:sp>
        <p:nvSpPr>
          <p:cNvPr id="317" name="TextBox 316">
            <a:extLst>
              <a:ext uri="{FF2B5EF4-FFF2-40B4-BE49-F238E27FC236}">
                <a16:creationId xmlns:a16="http://schemas.microsoft.com/office/drawing/2014/main" id="{0C6DC42F-A4A9-420E-B829-331A27E88CE4}"/>
              </a:ext>
            </a:extLst>
          </p:cNvPr>
          <p:cNvSpPr txBox="1"/>
          <p:nvPr/>
        </p:nvSpPr>
        <p:spPr>
          <a:xfrm>
            <a:off x="1598361" y="4642159"/>
            <a:ext cx="10927585" cy="477054"/>
          </a:xfrm>
          <a:prstGeom prst="rect">
            <a:avLst/>
          </a:prstGeom>
          <a:noFill/>
        </p:spPr>
        <p:txBody>
          <a:bodyPr wrap="square" rtlCol="0">
            <a:spAutoFit/>
          </a:bodyPr>
          <a:lstStyle/>
          <a:p>
            <a:r>
              <a:rPr lang="en-US" sz="2500" dirty="0"/>
              <a:t>Alternating Schwarz Method for Domain Decomposition (DD) and Coupling</a:t>
            </a:r>
          </a:p>
        </p:txBody>
      </p:sp>
      <mc:AlternateContent xmlns:mc="http://schemas.openxmlformats.org/markup-compatibility/2006" xmlns:a14="http://schemas.microsoft.com/office/drawing/2010/main">
        <mc:Choice Requires="a14">
          <p:sp>
            <p:nvSpPr>
              <p:cNvPr id="321" name="TextBox 320">
                <a:extLst>
                  <a:ext uri="{FF2B5EF4-FFF2-40B4-BE49-F238E27FC236}">
                    <a16:creationId xmlns:a16="http://schemas.microsoft.com/office/drawing/2014/main" id="{B957E65B-28E3-4136-A781-DC6CAB312E72}"/>
                  </a:ext>
                </a:extLst>
              </p:cNvPr>
              <p:cNvSpPr txBox="1"/>
              <p:nvPr/>
            </p:nvSpPr>
            <p:spPr>
              <a:xfrm>
                <a:off x="8094255" y="6387737"/>
                <a:ext cx="2212333" cy="1015663"/>
              </a:xfrm>
              <a:prstGeom prst="rect">
                <a:avLst/>
              </a:prstGeom>
              <a:noFill/>
            </p:spPr>
            <p:txBody>
              <a:bodyPr wrap="square" rtlCol="0">
                <a:spAutoFit/>
              </a:bodyPr>
              <a:lstStyle/>
              <a:p>
                <a:pPr algn="ctr"/>
                <a:r>
                  <a:rPr lang="en-US" sz="1200" b="1" dirty="0">
                    <a:solidFill>
                      <a:srgbClr val="0070C0"/>
                    </a:solidFill>
                  </a:rPr>
                  <a:t>Overlapping Schwarz: </a:t>
                </a:r>
                <a:r>
                  <a:rPr lang="en-US" sz="1200" dirty="0"/>
                  <a:t>convergent with all-Dirichlet transmission boundary conditions (BCs) if </a:t>
                </a:r>
                <a14:m>
                  <m:oMath xmlns:m="http://schemas.openxmlformats.org/officeDocument/2006/math">
                    <m:sSub>
                      <m:sSubPr>
                        <m:ctrlPr>
                          <a:rPr lang="en-US" sz="1200" i="1">
                            <a:latin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Ω</m:t>
                        </m:r>
                      </m:e>
                      <m:sub>
                        <m:r>
                          <a:rPr lang="en-US" sz="1200" i="1">
                            <a:latin typeface="Cambria Math" panose="02040503050406030204" pitchFamily="18" charset="0"/>
                          </a:rPr>
                          <m:t>1</m:t>
                        </m:r>
                      </m:sub>
                    </m:sSub>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 </m:t>
                        </m:r>
                        <m:r>
                          <m:rPr>
                            <m:sty m:val="p"/>
                          </m:rPr>
                          <a:rPr lang="el-GR" sz="1200" i="1">
                            <a:latin typeface="Cambria Math" panose="02040503050406030204" pitchFamily="18" charset="0"/>
                            <a:ea typeface="Cambria Math" panose="02040503050406030204" pitchFamily="18" charset="0"/>
                          </a:rPr>
                          <m:t>Ω</m:t>
                        </m:r>
                      </m:e>
                      <m:sub>
                        <m:r>
                          <a:rPr lang="en-US" sz="1200" i="1">
                            <a:latin typeface="Cambria Math" panose="02040503050406030204" pitchFamily="18" charset="0"/>
                            <a:ea typeface="Cambria Math" panose="02040503050406030204" pitchFamily="18" charset="0"/>
                          </a:rPr>
                          <m:t>2</m:t>
                        </m:r>
                      </m:sub>
                    </m:sSub>
                    <m:r>
                      <a:rPr lang="en-US" sz="1200" i="1">
                        <a:latin typeface="Cambria Math" panose="02040503050406030204" pitchFamily="18" charset="0"/>
                        <a:ea typeface="Cambria Math" panose="02040503050406030204" pitchFamily="18" charset="0"/>
                      </a:rPr>
                      <m:t>≠∅</m:t>
                    </m:r>
                  </m:oMath>
                </a14:m>
                <a:r>
                  <a:rPr lang="en-US" sz="1200" dirty="0"/>
                  <a:t>.</a:t>
                </a:r>
              </a:p>
              <a:p>
                <a:endParaRPr lang="en-US" sz="1200" dirty="0"/>
              </a:p>
            </p:txBody>
          </p:sp>
        </mc:Choice>
        <mc:Fallback xmlns="">
          <p:sp>
            <p:nvSpPr>
              <p:cNvPr id="321" name="TextBox 320">
                <a:extLst>
                  <a:ext uri="{FF2B5EF4-FFF2-40B4-BE49-F238E27FC236}">
                    <a16:creationId xmlns:a16="http://schemas.microsoft.com/office/drawing/2014/main" id="{B957E65B-28E3-4136-A781-DC6CAB312E72}"/>
                  </a:ext>
                </a:extLst>
              </p:cNvPr>
              <p:cNvSpPr txBox="1">
                <a:spLocks noRot="1" noChangeAspect="1" noMove="1" noResize="1" noEditPoints="1" noAdjustHandles="1" noChangeArrowheads="1" noChangeShapeType="1" noTextEdit="1"/>
              </p:cNvSpPr>
              <p:nvPr/>
            </p:nvSpPr>
            <p:spPr>
              <a:xfrm>
                <a:off x="8094255" y="6387737"/>
                <a:ext cx="2212333" cy="1015663"/>
              </a:xfrm>
              <a:prstGeom prst="rect">
                <a:avLst/>
              </a:prstGeom>
              <a:blipFill>
                <a:blip r:embed="rId32"/>
                <a:stretch>
                  <a:fillRect t="-602"/>
                </a:stretch>
              </a:blipFill>
            </p:spPr>
            <p:txBody>
              <a:bodyPr/>
              <a:lstStyle/>
              <a:p>
                <a:r>
                  <a:rPr lang="en-US">
                    <a:noFill/>
                  </a:rPr>
                  <a:t> </a:t>
                </a:r>
              </a:p>
            </p:txBody>
          </p:sp>
        </mc:Fallback>
      </mc:AlternateContent>
      <p:sp>
        <p:nvSpPr>
          <p:cNvPr id="322" name="Rectangle 321">
            <a:extLst>
              <a:ext uri="{FF2B5EF4-FFF2-40B4-BE49-F238E27FC236}">
                <a16:creationId xmlns:a16="http://schemas.microsoft.com/office/drawing/2014/main" id="{A3FA67B3-5583-4D2D-9AE7-6D076A784A0A}"/>
              </a:ext>
            </a:extLst>
          </p:cNvPr>
          <p:cNvSpPr/>
          <p:nvPr/>
        </p:nvSpPr>
        <p:spPr>
          <a:xfrm>
            <a:off x="650699" y="4577835"/>
            <a:ext cx="12425659" cy="69385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TextBox 322">
            <a:extLst>
              <a:ext uri="{FF2B5EF4-FFF2-40B4-BE49-F238E27FC236}">
                <a16:creationId xmlns:a16="http://schemas.microsoft.com/office/drawing/2014/main" id="{C045DA19-446E-46C8-810E-4C2FB777A3B8}"/>
              </a:ext>
            </a:extLst>
          </p:cNvPr>
          <p:cNvSpPr txBox="1"/>
          <p:nvPr/>
        </p:nvSpPr>
        <p:spPr>
          <a:xfrm>
            <a:off x="1366016" y="11788796"/>
            <a:ext cx="10927585" cy="477054"/>
          </a:xfrm>
          <a:prstGeom prst="rect">
            <a:avLst/>
          </a:prstGeom>
          <a:noFill/>
        </p:spPr>
        <p:txBody>
          <a:bodyPr wrap="square" rtlCol="0">
            <a:spAutoFit/>
          </a:bodyPr>
          <a:lstStyle/>
          <a:p>
            <a:r>
              <a:rPr lang="en-US" sz="2500" dirty="0"/>
              <a:t>Schwarz for Multi-Scale Coupling of Full Order Models (FOMs) in Solid Mechanics</a:t>
            </a:r>
          </a:p>
        </p:txBody>
      </p:sp>
      <mc:AlternateContent xmlns:mc="http://schemas.openxmlformats.org/markup-compatibility/2006">
        <mc:Choice xmlns:a14="http://schemas.microsoft.com/office/drawing/2010/main" Requires="a14">
          <p:sp>
            <p:nvSpPr>
              <p:cNvPr id="324" name="Content Placeholder 2">
                <a:extLst>
                  <a:ext uri="{FF2B5EF4-FFF2-40B4-BE49-F238E27FC236}">
                    <a16:creationId xmlns:a16="http://schemas.microsoft.com/office/drawing/2014/main" id="{2329CCF6-0F78-4B97-96CB-5A2F77AB032D}"/>
                  </a:ext>
                </a:extLst>
              </p:cNvPr>
              <p:cNvSpPr txBox="1">
                <a:spLocks/>
              </p:cNvSpPr>
              <p:nvPr/>
            </p:nvSpPr>
            <p:spPr bwMode="auto">
              <a:xfrm>
                <a:off x="730570" y="12273509"/>
                <a:ext cx="6522720" cy="39031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a:buFont typeface="Arial" panose="020B0604020202020204" pitchFamily="34" charset="0"/>
                  <a:buChar char="•"/>
                  <a:defRPr/>
                </a:pPr>
                <a:r>
                  <a:rPr lang="en-US" sz="1500" dirty="0">
                    <a:latin typeface="+mn-lt"/>
                  </a:rPr>
                  <a:t>Coupling is </a:t>
                </a:r>
                <a:r>
                  <a:rPr lang="en-US" sz="1500" b="1" i="1" dirty="0">
                    <a:latin typeface="+mn-lt"/>
                  </a:rPr>
                  <a:t>concurrent</a:t>
                </a:r>
                <a:r>
                  <a:rPr lang="en-US" sz="1500" dirty="0">
                    <a:latin typeface="+mn-lt"/>
                  </a:rPr>
                  <a:t> (two-way).</a:t>
                </a:r>
              </a:p>
              <a:p>
                <a:pPr>
                  <a:buFont typeface="Arial" panose="020B0604020202020204" pitchFamily="34" charset="0"/>
                  <a:buChar char="•"/>
                  <a:defRPr/>
                </a:pPr>
                <a:r>
                  <a:rPr lang="en-US" sz="1500" b="1" i="1" dirty="0">
                    <a:latin typeface="+mn-lt"/>
                  </a:rPr>
                  <a:t>Easy to implement </a:t>
                </a:r>
                <a:r>
                  <a:rPr lang="en-US" sz="1500" dirty="0">
                    <a:latin typeface="+mn-lt"/>
                  </a:rPr>
                  <a:t>into existing massively-parallel HPC codes.</a:t>
                </a:r>
                <a:endParaRPr lang="en-US" sz="1500" b="1" i="1" dirty="0">
                  <a:latin typeface="+mn-lt"/>
                </a:endParaRPr>
              </a:p>
              <a:p>
                <a:pPr>
                  <a:buFont typeface="Arial" panose="020B0604020202020204" pitchFamily="34" charset="0"/>
                  <a:buChar char="•"/>
                  <a:defRPr/>
                </a:pPr>
                <a:r>
                  <a:rPr lang="en-US" sz="1500" b="1" i="1" dirty="0">
                    <a:latin typeface="+mn-lt"/>
                  </a:rPr>
                  <a:t>Scalable, fast, robust </a:t>
                </a:r>
                <a:r>
                  <a:rPr lang="en-US" sz="1500" dirty="0">
                    <a:latin typeface="+mn-lt"/>
                  </a:rPr>
                  <a:t>(we target </a:t>
                </a:r>
                <a:r>
                  <a:rPr lang="en-US" sz="1500" b="1" i="1" dirty="0">
                    <a:latin typeface="+mn-lt"/>
                  </a:rPr>
                  <a:t>real</a:t>
                </a:r>
                <a:r>
                  <a:rPr lang="en-US" sz="1500" dirty="0">
                    <a:latin typeface="+mn-lt"/>
                  </a:rPr>
                  <a:t> engineering problems, e.g., analyses involving failure of bolted components!).</a:t>
                </a:r>
              </a:p>
              <a:p>
                <a:pPr>
                  <a:buFont typeface="Arial" panose="020B0604020202020204" pitchFamily="34" charset="0"/>
                  <a:buChar char="•"/>
                  <a:defRPr/>
                </a:pPr>
                <a:r>
                  <a:rPr lang="en-US" sz="1500" dirty="0">
                    <a:latin typeface="+mn-lt"/>
                  </a:rPr>
                  <a:t>Coupling does not introduce </a:t>
                </a:r>
                <a:r>
                  <a:rPr lang="en-US" sz="1500" b="1" i="1" dirty="0">
                    <a:latin typeface="+mn-lt"/>
                  </a:rPr>
                  <a:t>nonphysical artifacts.</a:t>
                </a:r>
                <a:endParaRPr lang="en-US" sz="1500" b="1" i="1" dirty="0"/>
              </a:p>
              <a:p>
                <a:pPr>
                  <a:buFont typeface="Arial" panose="020B0604020202020204" pitchFamily="34" charset="0"/>
                  <a:buChar char="•"/>
                  <a:defRPr/>
                </a:pPr>
                <a:r>
                  <a:rPr lang="en-US" sz="1500" b="1" i="1" dirty="0">
                    <a:latin typeface="+mn-lt"/>
                  </a:rPr>
                  <a:t>Theoretical</a:t>
                </a:r>
                <a:r>
                  <a:rPr lang="en-US" sz="1500" dirty="0">
                    <a:latin typeface="+mn-lt"/>
                  </a:rPr>
                  <a:t> convergence properties/guarantees</a:t>
                </a:r>
                <a14:m>
                  <m:oMath xmlns:m="http://schemas.openxmlformats.org/officeDocument/2006/math">
                    <m:r>
                      <a:rPr lang="en-US" sz="1500" b="0" i="1" smtClean="0">
                        <a:latin typeface="Cambria Math" panose="02040503050406030204" pitchFamily="18" charset="0"/>
                      </a:rPr>
                      <m:t> </m:t>
                    </m:r>
                  </m:oMath>
                </a14:m>
                <a:r>
                  <a:rPr lang="en-US" sz="1500" dirty="0">
                    <a:latin typeface="+mn-lt"/>
                  </a:rPr>
                  <a:t>[1, 2].</a:t>
                </a:r>
              </a:p>
              <a:p>
                <a:pPr>
                  <a:buFont typeface="Arial" panose="020B0604020202020204" pitchFamily="34" charset="0"/>
                  <a:buChar char="•"/>
                  <a:defRPr/>
                </a:pPr>
                <a:r>
                  <a:rPr lang="en-US" sz="1500" b="1" i="1" dirty="0">
                    <a:latin typeface="+mn-lt"/>
                  </a:rPr>
                  <a:t>“Plug-and-play” framework</a:t>
                </a:r>
                <a:r>
                  <a:rPr lang="en-US" sz="1500" dirty="0">
                    <a:latin typeface="+mn-lt"/>
                  </a:rPr>
                  <a:t>:</a:t>
                </a:r>
              </a:p>
              <a:p>
                <a:pPr lvl="1">
                  <a:buClrTx/>
                  <a:buFont typeface="Wingdings" panose="05000000000000000000" pitchFamily="2" charset="2"/>
                  <a:buChar char="Ø"/>
                  <a:defRPr/>
                </a:pPr>
                <a:r>
                  <a:rPr lang="en-US" sz="1500" dirty="0">
                    <a:latin typeface="+mn-lt"/>
                  </a:rPr>
                  <a:t>Ability to couple regions with </a:t>
                </a:r>
                <a:r>
                  <a:rPr lang="en-US" sz="1500" b="1" i="1" dirty="0">
                    <a:latin typeface="+mn-lt"/>
                  </a:rPr>
                  <a:t>different non-conformal meshes</a:t>
                </a:r>
                <a:r>
                  <a:rPr lang="en-US" sz="1500" dirty="0">
                    <a:latin typeface="+mn-lt"/>
                  </a:rPr>
                  <a:t>, </a:t>
                </a:r>
                <a:r>
                  <a:rPr lang="en-US" sz="1500" b="1" i="1" dirty="0">
                    <a:latin typeface="+mn-lt"/>
                  </a:rPr>
                  <a:t>different element types</a:t>
                </a:r>
                <a:r>
                  <a:rPr lang="en-US" sz="1500" i="1" dirty="0">
                    <a:latin typeface="+mn-lt"/>
                  </a:rPr>
                  <a:t> </a:t>
                </a:r>
                <a:r>
                  <a:rPr lang="en-US" sz="1500" dirty="0">
                    <a:latin typeface="+mn-lt"/>
                  </a:rPr>
                  <a:t>and </a:t>
                </a:r>
                <a:r>
                  <a:rPr lang="en-US" sz="1500" b="1" i="1" dirty="0">
                    <a:latin typeface="+mn-lt"/>
                  </a:rPr>
                  <a:t>different levels of refinement </a:t>
                </a:r>
                <a:r>
                  <a:rPr lang="en-US" sz="1500" dirty="0">
                    <a:latin typeface="+mn-lt"/>
                  </a:rPr>
                  <a:t>to simplify task of </a:t>
                </a:r>
                <a:r>
                  <a:rPr lang="en-US" sz="1500" b="1" i="1" dirty="0">
                    <a:latin typeface="+mn-lt"/>
                  </a:rPr>
                  <a:t>meshing complex geometries.</a:t>
                </a:r>
              </a:p>
              <a:p>
                <a:pPr lvl="1">
                  <a:buClrTx/>
                  <a:buFont typeface="Wingdings" panose="05000000000000000000" pitchFamily="2" charset="2"/>
                  <a:buChar char="Ø"/>
                  <a:defRPr/>
                </a:pPr>
                <a:r>
                  <a:rPr lang="en-US" sz="1500" dirty="0">
                    <a:latin typeface="+mn-lt"/>
                  </a:rPr>
                  <a:t>Ability to use </a:t>
                </a:r>
                <a:r>
                  <a:rPr lang="en-US" sz="1500" b="1" i="1" dirty="0">
                    <a:latin typeface="+mn-lt"/>
                  </a:rPr>
                  <a:t>different solvers/time-integrators </a:t>
                </a:r>
                <a:r>
                  <a:rPr lang="en-US" sz="1500" dirty="0">
                    <a:latin typeface="+mn-lt"/>
                  </a:rPr>
                  <a:t>in different regions.</a:t>
                </a:r>
              </a:p>
              <a:p>
                <a:pPr>
                  <a:buFont typeface="Arial" panose="020B0604020202020204" pitchFamily="34" charset="0"/>
                  <a:buChar char="•"/>
                  <a:defRPr/>
                </a:pPr>
                <a:endParaRPr lang="en-US" sz="1500" dirty="0">
                  <a:latin typeface="+mn-lt"/>
                </a:endParaRPr>
              </a:p>
              <a:p>
                <a:pPr>
                  <a:defRPr/>
                </a:pPr>
                <a:endParaRPr lang="en-US" sz="1500" dirty="0">
                  <a:latin typeface="+mn-lt"/>
                </a:endParaRPr>
              </a:p>
              <a:p>
                <a:pPr>
                  <a:defRPr/>
                </a:pPr>
                <a:endParaRPr lang="en-US" sz="1500" dirty="0">
                  <a:latin typeface="+mn-lt"/>
                </a:endParaRPr>
              </a:p>
            </p:txBody>
          </p:sp>
        </mc:Choice>
        <mc:Fallback>
          <p:sp>
            <p:nvSpPr>
              <p:cNvPr id="324" name="Content Placeholder 2">
                <a:extLst>
                  <a:ext uri="{FF2B5EF4-FFF2-40B4-BE49-F238E27FC236}">
                    <a16:creationId xmlns:a16="http://schemas.microsoft.com/office/drawing/2014/main" id="{2329CCF6-0F78-4B97-96CB-5A2F77AB032D}"/>
                  </a:ext>
                </a:extLst>
              </p:cNvPr>
              <p:cNvSpPr txBox="1">
                <a:spLocks noRot="1" noChangeAspect="1" noMove="1" noResize="1" noEditPoints="1" noAdjustHandles="1" noChangeArrowheads="1" noChangeShapeType="1" noTextEdit="1"/>
              </p:cNvSpPr>
              <p:nvPr/>
            </p:nvSpPr>
            <p:spPr bwMode="auto">
              <a:xfrm>
                <a:off x="730570" y="12273509"/>
                <a:ext cx="6522720" cy="3903129"/>
              </a:xfrm>
              <a:prstGeom prst="rect">
                <a:avLst/>
              </a:prstGeom>
              <a:blipFill>
                <a:blip r:embed="rId33"/>
                <a:stretch>
                  <a:fillRect l="-280" t="-312" r="-935"/>
                </a:stretch>
              </a:blipFill>
              <a:ln w="9525">
                <a:noFill/>
                <a:miter lim="800000"/>
                <a:headEnd/>
                <a:tailEnd/>
              </a:ln>
            </p:spPr>
            <p:txBody>
              <a:bodyPr/>
              <a:lstStyle/>
              <a:p>
                <a:r>
                  <a:rPr lang="en-US">
                    <a:noFill/>
                  </a:rPr>
                  <a:t> </a:t>
                </a:r>
              </a:p>
            </p:txBody>
          </p:sp>
        </mc:Fallback>
      </mc:AlternateContent>
      <p:grpSp>
        <p:nvGrpSpPr>
          <p:cNvPr id="348" name="Group 347">
            <a:extLst>
              <a:ext uri="{FF2B5EF4-FFF2-40B4-BE49-F238E27FC236}">
                <a16:creationId xmlns:a16="http://schemas.microsoft.com/office/drawing/2014/main" id="{02A92D49-FC16-4C57-85DA-332F5606FAA5}"/>
              </a:ext>
            </a:extLst>
          </p:cNvPr>
          <p:cNvGrpSpPr/>
          <p:nvPr/>
        </p:nvGrpSpPr>
        <p:grpSpPr>
          <a:xfrm>
            <a:off x="10507436" y="8794532"/>
            <a:ext cx="20383494" cy="1088464"/>
            <a:chOff x="5532303" y="9417706"/>
            <a:chExt cx="20383494" cy="1088464"/>
          </a:xfrm>
        </p:grpSpPr>
        <mc:AlternateContent xmlns:mc="http://schemas.openxmlformats.org/markup-compatibility/2006" xmlns:a14="http://schemas.microsoft.com/office/drawing/2010/main">
          <mc:Choice Requires="a14">
            <p:sp>
              <p:nvSpPr>
                <p:cNvPr id="330" name="TextBox 329">
                  <a:extLst>
                    <a:ext uri="{FF2B5EF4-FFF2-40B4-BE49-F238E27FC236}">
                      <a16:creationId xmlns:a16="http://schemas.microsoft.com/office/drawing/2014/main" id="{9082B5EF-CFF0-4911-B813-BBF30735EDC1}"/>
                    </a:ext>
                  </a:extLst>
                </p:cNvPr>
                <p:cNvSpPr txBox="1"/>
                <p:nvPr/>
              </p:nvSpPr>
              <p:spPr>
                <a:xfrm>
                  <a:off x="5544592" y="10198393"/>
                  <a:ext cx="20369718" cy="307777"/>
                </a:xfrm>
                <a:prstGeom prst="rect">
                  <a:avLst/>
                </a:prstGeom>
                <a:noFill/>
              </p:spPr>
              <p:txBody>
                <a:bodyPr wrap="square">
                  <a:spAutoFit/>
                </a:bodyPr>
                <a:lstStyle/>
                <a:p>
                  <a:pPr marL="0" indent="0">
                    <a:buNone/>
                    <a:defRPr/>
                  </a:pPr>
                  <a:r>
                    <a:rPr lang="en-US" sz="1400" dirty="0">
                      <a:latin typeface="Calibri" pitchFamily="34" charset="0"/>
                      <a:cs typeface="Calibri" pitchFamily="34" charset="0"/>
                    </a:rPr>
                    <a:t>Time integrator for </a:t>
                  </a:r>
                  <a14:m>
                    <m:oMath xmlns:m="http://schemas.openxmlformats.org/officeDocument/2006/math">
                      <m:sSub>
                        <m:sSubPr>
                          <m:ctrlPr>
                            <a:rPr lang="en-US" sz="1400" i="1" smtClean="0">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b="0" i="1" smtClean="0">
                              <a:latin typeface="Cambria Math" panose="02040503050406030204" pitchFamily="18" charset="0"/>
                            </a:rPr>
                            <m:t>2</m:t>
                          </m:r>
                        </m:sub>
                      </m:sSub>
                    </m:oMath>
                  </a14:m>
                  <a:r>
                    <a:rPr lang="en-US" sz="1400" dirty="0">
                      <a:cs typeface="Calibri" panose="020F0502020204030204" pitchFamily="34" charset="0"/>
                    </a:rPr>
                    <a:t> </a:t>
                  </a:r>
                  <a:endParaRPr lang="en-US" sz="1400" dirty="0">
                    <a:latin typeface="Calibri" pitchFamily="34" charset="0"/>
                    <a:cs typeface="Calibri" pitchFamily="34" charset="0"/>
                  </a:endParaRPr>
                </a:p>
              </p:txBody>
            </p:sp>
          </mc:Choice>
          <mc:Fallback xmlns="">
            <p:sp>
              <p:nvSpPr>
                <p:cNvPr id="330" name="TextBox 329">
                  <a:extLst>
                    <a:ext uri="{FF2B5EF4-FFF2-40B4-BE49-F238E27FC236}">
                      <a16:creationId xmlns:a16="http://schemas.microsoft.com/office/drawing/2014/main" id="{9082B5EF-CFF0-4911-B813-BBF30735EDC1}"/>
                    </a:ext>
                  </a:extLst>
                </p:cNvPr>
                <p:cNvSpPr txBox="1">
                  <a:spLocks noRot="1" noChangeAspect="1" noMove="1" noResize="1" noEditPoints="1" noAdjustHandles="1" noChangeArrowheads="1" noChangeShapeType="1" noTextEdit="1"/>
                </p:cNvSpPr>
                <p:nvPr/>
              </p:nvSpPr>
              <p:spPr>
                <a:xfrm>
                  <a:off x="5544592" y="10198393"/>
                  <a:ext cx="20369718" cy="307777"/>
                </a:xfrm>
                <a:prstGeom prst="rect">
                  <a:avLst/>
                </a:prstGeom>
                <a:blipFill>
                  <a:blip r:embed="rId34"/>
                  <a:stretch>
                    <a:fillRect l="-90"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2" name="TextBox 331">
                  <a:extLst>
                    <a:ext uri="{FF2B5EF4-FFF2-40B4-BE49-F238E27FC236}">
                      <a16:creationId xmlns:a16="http://schemas.microsoft.com/office/drawing/2014/main" id="{A07B6EF2-9AB0-4F98-B92E-2DFC55161466}"/>
                    </a:ext>
                  </a:extLst>
                </p:cNvPr>
                <p:cNvSpPr txBox="1"/>
                <p:nvPr/>
              </p:nvSpPr>
              <p:spPr>
                <a:xfrm>
                  <a:off x="5544997" y="9808868"/>
                  <a:ext cx="20370800" cy="307777"/>
                </a:xfrm>
                <a:prstGeom prst="rect">
                  <a:avLst/>
                </a:prstGeom>
                <a:noFill/>
              </p:spPr>
              <p:txBody>
                <a:bodyPr wrap="square">
                  <a:spAutoFit/>
                </a:bodyPr>
                <a:lstStyle/>
                <a:p>
                  <a:pPr marL="0" indent="0">
                    <a:buNone/>
                    <a:defRPr/>
                  </a:pPr>
                  <a:r>
                    <a:rPr lang="en-US" sz="1400" dirty="0">
                      <a:latin typeface="Calibri" pitchFamily="34" charset="0"/>
                      <a:cs typeface="Calibri" pitchFamily="34" charset="0"/>
                    </a:rPr>
                    <a:t>Time integrator for </a:t>
                  </a:r>
                  <a14:m>
                    <m:oMath xmlns:m="http://schemas.openxmlformats.org/officeDocument/2006/math">
                      <m:sSub>
                        <m:sSubPr>
                          <m:ctrlPr>
                            <a:rPr lang="en-US" sz="1400" i="1" smtClean="0">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Ω</m:t>
                          </m:r>
                        </m:e>
                        <m:sub>
                          <m:r>
                            <a:rPr lang="en-US" sz="1400" i="1">
                              <a:latin typeface="Cambria Math" panose="02040503050406030204" pitchFamily="18" charset="0"/>
                            </a:rPr>
                            <m:t>1</m:t>
                          </m:r>
                        </m:sub>
                      </m:sSub>
                    </m:oMath>
                  </a14:m>
                  <a:r>
                    <a:rPr lang="en-US" sz="1400" dirty="0">
                      <a:cs typeface="Calibri" panose="020F0502020204030204" pitchFamily="34" charset="0"/>
                    </a:rPr>
                    <a:t> </a:t>
                  </a:r>
                  <a:endParaRPr lang="en-US" sz="1400" baseline="-25000" dirty="0">
                    <a:latin typeface="Symbol"/>
                    <a:cs typeface="Calibri" pitchFamily="34" charset="0"/>
                  </a:endParaRPr>
                </a:p>
              </p:txBody>
            </p:sp>
          </mc:Choice>
          <mc:Fallback xmlns="">
            <p:sp>
              <p:nvSpPr>
                <p:cNvPr id="332" name="TextBox 331">
                  <a:extLst>
                    <a:ext uri="{FF2B5EF4-FFF2-40B4-BE49-F238E27FC236}">
                      <a16:creationId xmlns:a16="http://schemas.microsoft.com/office/drawing/2014/main" id="{A07B6EF2-9AB0-4F98-B92E-2DFC55161466}"/>
                    </a:ext>
                  </a:extLst>
                </p:cNvPr>
                <p:cNvSpPr txBox="1">
                  <a:spLocks noRot="1" noChangeAspect="1" noMove="1" noResize="1" noEditPoints="1" noAdjustHandles="1" noChangeArrowheads="1" noChangeShapeType="1" noTextEdit="1"/>
                </p:cNvSpPr>
                <p:nvPr/>
              </p:nvSpPr>
              <p:spPr>
                <a:xfrm>
                  <a:off x="5544997" y="9808868"/>
                  <a:ext cx="20370800" cy="307777"/>
                </a:xfrm>
                <a:prstGeom prst="rect">
                  <a:avLst/>
                </a:prstGeom>
                <a:blipFill>
                  <a:blip r:embed="rId35"/>
                  <a:stretch>
                    <a:fillRect l="-90" t="-4000" b="-20000"/>
                  </a:stretch>
                </a:blipFill>
              </p:spPr>
              <p:txBody>
                <a:bodyPr/>
                <a:lstStyle/>
                <a:p>
                  <a:r>
                    <a:rPr lang="en-US">
                      <a:noFill/>
                    </a:rPr>
                    <a:t> </a:t>
                  </a:r>
                </a:p>
              </p:txBody>
            </p:sp>
          </mc:Fallback>
        </mc:AlternateContent>
        <p:sp>
          <p:nvSpPr>
            <p:cNvPr id="328" name="Content Placeholder 2">
              <a:extLst>
                <a:ext uri="{FF2B5EF4-FFF2-40B4-BE49-F238E27FC236}">
                  <a16:creationId xmlns:a16="http://schemas.microsoft.com/office/drawing/2014/main" id="{56604B88-37C8-490C-8E70-B27618CD9A6F}"/>
                </a:ext>
              </a:extLst>
            </p:cNvPr>
            <p:cNvSpPr txBox="1">
              <a:spLocks/>
            </p:cNvSpPr>
            <p:nvPr/>
          </p:nvSpPr>
          <p:spPr bwMode="auto">
            <a:xfrm>
              <a:off x="5532303" y="9417706"/>
              <a:ext cx="2675720" cy="276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buNone/>
                <a:defRPr/>
              </a:pPr>
              <a:r>
                <a:rPr lang="en-US" sz="1400" dirty="0">
                  <a:latin typeface="Calibri" pitchFamily="34" charset="0"/>
                  <a:cs typeface="Calibri" pitchFamily="34" charset="0"/>
                </a:rPr>
                <a:t>Controller time stepper</a:t>
              </a:r>
            </a:p>
          </p:txBody>
        </p:sp>
      </p:grpSp>
      <mc:AlternateContent xmlns:mc="http://schemas.openxmlformats.org/markup-compatibility/2006" xmlns:a14="http://schemas.microsoft.com/office/drawing/2010/main">
        <mc:Choice Requires="a14">
          <p:sp>
            <p:nvSpPr>
              <p:cNvPr id="351" name="TextBox 350">
                <a:extLst>
                  <a:ext uri="{FF2B5EF4-FFF2-40B4-BE49-F238E27FC236}">
                    <a16:creationId xmlns:a16="http://schemas.microsoft.com/office/drawing/2014/main" id="{2DCEAFF9-634C-47EA-8F2C-E6AF516F2AA9}"/>
                  </a:ext>
                </a:extLst>
              </p:cNvPr>
              <p:cNvSpPr txBox="1"/>
              <p:nvPr/>
            </p:nvSpPr>
            <p:spPr>
              <a:xfrm>
                <a:off x="1145351" y="10839386"/>
                <a:ext cx="20367056" cy="523220"/>
              </a:xfrm>
              <a:prstGeom prst="rect">
                <a:avLst/>
              </a:prstGeom>
              <a:noFill/>
            </p:spPr>
            <p:txBody>
              <a:bodyPr wrap="square">
                <a:spAutoFit/>
              </a:bodyPr>
              <a:lstStyle/>
              <a:p>
                <a:r>
                  <a:rPr lang="en-US" sz="1400" dirty="0">
                    <a:cs typeface="Calibri" panose="020F0502020204030204" pitchFamily="34" charset="0"/>
                  </a:rPr>
                  <a:t>If </a:t>
                </a:r>
                <a:r>
                  <a:rPr lang="en-US" sz="1400" dirty="0" err="1">
                    <a:cs typeface="Calibri" panose="020F0502020204030204" pitchFamily="34" charset="0"/>
                  </a:rPr>
                  <a:t>unconverged</a:t>
                </a:r>
                <a:r>
                  <a:rPr lang="en-US" sz="1400" dirty="0">
                    <a:cs typeface="Calibri" panose="020F0502020204030204" pitchFamily="34" charset="0"/>
                  </a:rPr>
                  <a:t>, return to Step 1. </a:t>
                </a:r>
              </a:p>
              <a:p>
                <a:r>
                  <a:rPr lang="en-US" sz="1400" dirty="0">
                    <a:cs typeface="Calibri" panose="020F0502020204030204" pitchFamily="34" charset="0"/>
                  </a:rPr>
                  <a:t>If converged, set </a:t>
                </a:r>
                <a14:m>
                  <m:oMath xmlns:m="http://schemas.openxmlformats.org/officeDocument/2006/math">
                    <m:r>
                      <a:rPr lang="en-US" sz="1400" b="0" i="1" dirty="0" smtClean="0">
                        <a:latin typeface="Cambria Math" panose="02040503050406030204" pitchFamily="18" charset="0"/>
                        <a:cs typeface="Calibri" panose="020F0502020204030204" pitchFamily="34" charset="0"/>
                      </a:rPr>
                      <m:t>𝑘</m:t>
                    </m:r>
                    <m:r>
                      <a:rPr lang="en-US" sz="1400" i="1" dirty="0">
                        <a:latin typeface="Cambria Math" panose="02040503050406030204" pitchFamily="18" charset="0"/>
                        <a:cs typeface="Calibri" panose="020F0502020204030204" pitchFamily="34" charset="0"/>
                      </a:rPr>
                      <m:t>=</m:t>
                    </m:r>
                    <m:r>
                      <a:rPr lang="en-US" sz="1400" b="0" i="1" dirty="0" smtClean="0">
                        <a:latin typeface="Cambria Math" panose="02040503050406030204" pitchFamily="18" charset="0"/>
                        <a:cs typeface="Calibri" panose="020F0502020204030204" pitchFamily="34" charset="0"/>
                      </a:rPr>
                      <m:t>𝑘</m:t>
                    </m:r>
                    <m:r>
                      <a:rPr lang="en-US" sz="1400" i="1" dirty="0">
                        <a:latin typeface="Cambria Math" panose="02040503050406030204" pitchFamily="18" charset="0"/>
                        <a:cs typeface="Calibri" panose="020F0502020204030204" pitchFamily="34" charset="0"/>
                      </a:rPr>
                      <m:t>+1 </m:t>
                    </m:r>
                  </m:oMath>
                </a14:m>
                <a:r>
                  <a:rPr lang="en-US" sz="1400" dirty="0">
                    <a:cs typeface="Calibri" panose="020F0502020204030204" pitchFamily="34" charset="0"/>
                  </a:rPr>
                  <a:t>and return to Step 1.</a:t>
                </a:r>
                <a:endParaRPr lang="en-US" sz="1400" b="1" i="1" dirty="0">
                  <a:cs typeface="Calibri" panose="020F0502020204030204" pitchFamily="34" charset="0"/>
                </a:endParaRPr>
              </a:p>
            </p:txBody>
          </p:sp>
        </mc:Choice>
        <mc:Fallback xmlns="">
          <p:sp>
            <p:nvSpPr>
              <p:cNvPr id="351" name="TextBox 350">
                <a:extLst>
                  <a:ext uri="{FF2B5EF4-FFF2-40B4-BE49-F238E27FC236}">
                    <a16:creationId xmlns:a16="http://schemas.microsoft.com/office/drawing/2014/main" id="{2DCEAFF9-634C-47EA-8F2C-E6AF516F2AA9}"/>
                  </a:ext>
                </a:extLst>
              </p:cNvPr>
              <p:cNvSpPr txBox="1">
                <a:spLocks noRot="1" noChangeAspect="1" noMove="1" noResize="1" noEditPoints="1" noAdjustHandles="1" noChangeArrowheads="1" noChangeShapeType="1" noTextEdit="1"/>
              </p:cNvSpPr>
              <p:nvPr/>
            </p:nvSpPr>
            <p:spPr>
              <a:xfrm>
                <a:off x="1145351" y="10839386"/>
                <a:ext cx="20367056" cy="523220"/>
              </a:xfrm>
              <a:prstGeom prst="rect">
                <a:avLst/>
              </a:prstGeom>
              <a:blipFill>
                <a:blip r:embed="rId36"/>
                <a:stretch>
                  <a:fillRect l="-90" t="-2326" b="-11628"/>
                </a:stretch>
              </a:blipFill>
            </p:spPr>
            <p:txBody>
              <a:bodyPr/>
              <a:lstStyle/>
              <a:p>
                <a:r>
                  <a:rPr lang="en-US">
                    <a:noFill/>
                  </a:rPr>
                  <a:t> </a:t>
                </a:r>
              </a:p>
            </p:txBody>
          </p:sp>
        </mc:Fallback>
      </mc:AlternateContent>
      <p:sp>
        <p:nvSpPr>
          <p:cNvPr id="352" name="Rectangle 351">
            <a:extLst>
              <a:ext uri="{FF2B5EF4-FFF2-40B4-BE49-F238E27FC236}">
                <a16:creationId xmlns:a16="http://schemas.microsoft.com/office/drawing/2014/main" id="{1FBE2F5A-81C6-4429-9FFF-294EDD82446D}"/>
              </a:ext>
            </a:extLst>
          </p:cNvPr>
          <p:cNvSpPr/>
          <p:nvPr/>
        </p:nvSpPr>
        <p:spPr>
          <a:xfrm>
            <a:off x="846221" y="8644577"/>
            <a:ext cx="5151323" cy="27434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extBox 352">
            <a:extLst>
              <a:ext uri="{FF2B5EF4-FFF2-40B4-BE49-F238E27FC236}">
                <a16:creationId xmlns:a16="http://schemas.microsoft.com/office/drawing/2014/main" id="{CC660B47-D92D-4E23-A012-F8025738A5C1}"/>
              </a:ext>
            </a:extLst>
          </p:cNvPr>
          <p:cNvSpPr txBox="1"/>
          <p:nvPr/>
        </p:nvSpPr>
        <p:spPr>
          <a:xfrm>
            <a:off x="2105634" y="8559631"/>
            <a:ext cx="3240592" cy="323165"/>
          </a:xfrm>
          <a:prstGeom prst="rect">
            <a:avLst/>
          </a:prstGeom>
          <a:solidFill>
            <a:schemeClr val="bg1"/>
          </a:solidFill>
          <a:ln w="19050">
            <a:solidFill>
              <a:srgbClr val="0070C0"/>
            </a:solidFill>
          </a:ln>
        </p:spPr>
        <p:txBody>
          <a:bodyPr wrap="square" rtlCol="0">
            <a:spAutoFit/>
          </a:bodyPr>
          <a:lstStyle/>
          <a:p>
            <a:pPr algn="ctr"/>
            <a:r>
              <a:rPr lang="en-US" sz="1500" b="1" dirty="0">
                <a:solidFill>
                  <a:srgbClr val="0070C0"/>
                </a:solidFill>
                <a:cs typeface="Calibri" panose="020F0502020204030204" pitchFamily="34" charset="0"/>
              </a:rPr>
              <a:t>Schwarz Algorithm for Dynamics</a:t>
            </a:r>
          </a:p>
        </p:txBody>
      </p:sp>
      <p:pic>
        <p:nvPicPr>
          <p:cNvPr id="356" name="Picture 355">
            <a:extLst>
              <a:ext uri="{FF2B5EF4-FFF2-40B4-BE49-F238E27FC236}">
                <a16:creationId xmlns:a16="http://schemas.microsoft.com/office/drawing/2014/main" id="{BD76F98A-D115-4FE7-A3E9-343DF844100A}"/>
              </a:ext>
            </a:extLst>
          </p:cNvPr>
          <p:cNvPicPr>
            <a:picLocks noChangeAspect="1"/>
          </p:cNvPicPr>
          <p:nvPr/>
        </p:nvPicPr>
        <p:blipFill>
          <a:blip r:embed="rId37"/>
          <a:stretch>
            <a:fillRect/>
          </a:stretch>
        </p:blipFill>
        <p:spPr>
          <a:xfrm>
            <a:off x="7340985" y="13470234"/>
            <a:ext cx="3015807" cy="1395374"/>
          </a:xfrm>
          <a:prstGeom prst="rect">
            <a:avLst/>
          </a:prstGeom>
        </p:spPr>
      </p:pic>
      <p:pic>
        <p:nvPicPr>
          <p:cNvPr id="358" name="Picture 357">
            <a:extLst>
              <a:ext uri="{FF2B5EF4-FFF2-40B4-BE49-F238E27FC236}">
                <a16:creationId xmlns:a16="http://schemas.microsoft.com/office/drawing/2014/main" id="{92EECBED-C5A9-4E69-9CF4-FFE05C4A0997}"/>
              </a:ext>
            </a:extLst>
          </p:cNvPr>
          <p:cNvPicPr>
            <a:picLocks noChangeAspect="1"/>
          </p:cNvPicPr>
          <p:nvPr/>
        </p:nvPicPr>
        <p:blipFill>
          <a:blip r:embed="rId38"/>
          <a:stretch>
            <a:fillRect/>
          </a:stretch>
        </p:blipFill>
        <p:spPr>
          <a:xfrm>
            <a:off x="11677374" y="12862231"/>
            <a:ext cx="920908" cy="538902"/>
          </a:xfrm>
          <a:prstGeom prst="rect">
            <a:avLst/>
          </a:prstGeom>
        </p:spPr>
      </p:pic>
      <p:pic>
        <p:nvPicPr>
          <p:cNvPr id="365" name="Picture 364">
            <a:extLst>
              <a:ext uri="{FF2B5EF4-FFF2-40B4-BE49-F238E27FC236}">
                <a16:creationId xmlns:a16="http://schemas.microsoft.com/office/drawing/2014/main" id="{7AC45474-251E-4C3B-8DFE-D19DF1706DD9}"/>
              </a:ext>
            </a:extLst>
          </p:cNvPr>
          <p:cNvPicPr>
            <a:picLocks noChangeAspect="1"/>
          </p:cNvPicPr>
          <p:nvPr/>
        </p:nvPicPr>
        <p:blipFill>
          <a:blip r:embed="rId39"/>
          <a:stretch>
            <a:fillRect/>
          </a:stretch>
        </p:blipFill>
        <p:spPr>
          <a:xfrm>
            <a:off x="8622198" y="12886633"/>
            <a:ext cx="2550953" cy="393192"/>
          </a:xfrm>
          <a:prstGeom prst="rect">
            <a:avLst/>
          </a:prstGeom>
        </p:spPr>
      </p:pic>
      <p:pic>
        <p:nvPicPr>
          <p:cNvPr id="366" name="Picture 365">
            <a:extLst>
              <a:ext uri="{FF2B5EF4-FFF2-40B4-BE49-F238E27FC236}">
                <a16:creationId xmlns:a16="http://schemas.microsoft.com/office/drawing/2014/main" id="{4955F5B4-B4A9-44BE-87C6-D32C7A24D65A}"/>
              </a:ext>
            </a:extLst>
          </p:cNvPr>
          <p:cNvPicPr>
            <a:picLocks noChangeAspect="1"/>
          </p:cNvPicPr>
          <p:nvPr/>
        </p:nvPicPr>
        <p:blipFill>
          <a:blip r:embed="rId40"/>
          <a:stretch>
            <a:fillRect/>
          </a:stretch>
        </p:blipFill>
        <p:spPr>
          <a:xfrm>
            <a:off x="8554808" y="12593576"/>
            <a:ext cx="2381249" cy="396875"/>
          </a:xfrm>
          <a:prstGeom prst="rect">
            <a:avLst/>
          </a:prstGeom>
        </p:spPr>
      </p:pic>
      <p:sp>
        <p:nvSpPr>
          <p:cNvPr id="367" name="TextBox 366">
            <a:extLst>
              <a:ext uri="{FF2B5EF4-FFF2-40B4-BE49-F238E27FC236}">
                <a16:creationId xmlns:a16="http://schemas.microsoft.com/office/drawing/2014/main" id="{66706916-24E3-41E3-BA5B-BF01126262C7}"/>
              </a:ext>
            </a:extLst>
          </p:cNvPr>
          <p:cNvSpPr txBox="1"/>
          <p:nvPr/>
        </p:nvSpPr>
        <p:spPr>
          <a:xfrm>
            <a:off x="7400981" y="12340332"/>
            <a:ext cx="3445817" cy="323165"/>
          </a:xfrm>
          <a:prstGeom prst="rect">
            <a:avLst/>
          </a:prstGeom>
          <a:noFill/>
        </p:spPr>
        <p:txBody>
          <a:bodyPr wrap="square" rtlCol="0">
            <a:spAutoFit/>
          </a:bodyPr>
          <a:lstStyle/>
          <a:p>
            <a:pPr algn="ctr"/>
            <a:r>
              <a:rPr lang="en-US" sz="1500" b="1" i="1" dirty="0">
                <a:solidFill>
                  <a:srgbClr val="0070C0"/>
                </a:solidFill>
              </a:rPr>
              <a:t>Model Solid Mechanics PDEs:</a:t>
            </a:r>
          </a:p>
        </p:txBody>
      </p:sp>
      <p:sp>
        <p:nvSpPr>
          <p:cNvPr id="368" name="Rectangle 367">
            <a:extLst>
              <a:ext uri="{FF2B5EF4-FFF2-40B4-BE49-F238E27FC236}">
                <a16:creationId xmlns:a16="http://schemas.microsoft.com/office/drawing/2014/main" id="{6657B24C-D3CD-4644-9186-301B757A65E3}"/>
              </a:ext>
            </a:extLst>
          </p:cNvPr>
          <p:cNvSpPr/>
          <p:nvPr/>
        </p:nvSpPr>
        <p:spPr>
          <a:xfrm>
            <a:off x="7310428" y="12340331"/>
            <a:ext cx="3822198" cy="8947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TextBox 368">
            <a:extLst>
              <a:ext uri="{FF2B5EF4-FFF2-40B4-BE49-F238E27FC236}">
                <a16:creationId xmlns:a16="http://schemas.microsoft.com/office/drawing/2014/main" id="{78AFCF4F-6EA4-467A-9CDE-FB2BCD747A29}"/>
              </a:ext>
            </a:extLst>
          </p:cNvPr>
          <p:cNvSpPr txBox="1"/>
          <p:nvPr/>
        </p:nvSpPr>
        <p:spPr>
          <a:xfrm>
            <a:off x="7490240" y="12648264"/>
            <a:ext cx="1546789" cy="307777"/>
          </a:xfrm>
          <a:prstGeom prst="rect">
            <a:avLst/>
          </a:prstGeom>
          <a:noFill/>
        </p:spPr>
        <p:txBody>
          <a:bodyPr wrap="square" rtlCol="0">
            <a:spAutoFit/>
          </a:bodyPr>
          <a:lstStyle/>
          <a:p>
            <a:r>
              <a:rPr lang="en-US" sz="1400" dirty="0"/>
              <a:t>Quasistatic:</a:t>
            </a:r>
          </a:p>
        </p:txBody>
      </p:sp>
      <p:sp>
        <p:nvSpPr>
          <p:cNvPr id="370" name="TextBox 369">
            <a:extLst>
              <a:ext uri="{FF2B5EF4-FFF2-40B4-BE49-F238E27FC236}">
                <a16:creationId xmlns:a16="http://schemas.microsoft.com/office/drawing/2014/main" id="{574D6A21-63A4-412C-B7EA-E7E48F31AE28}"/>
              </a:ext>
            </a:extLst>
          </p:cNvPr>
          <p:cNvSpPr txBox="1"/>
          <p:nvPr/>
        </p:nvSpPr>
        <p:spPr>
          <a:xfrm>
            <a:off x="7508638" y="12892735"/>
            <a:ext cx="1546789" cy="307777"/>
          </a:xfrm>
          <a:prstGeom prst="rect">
            <a:avLst/>
          </a:prstGeom>
          <a:noFill/>
        </p:spPr>
        <p:txBody>
          <a:bodyPr wrap="square" rtlCol="0">
            <a:spAutoFit/>
          </a:bodyPr>
          <a:lstStyle/>
          <a:p>
            <a:r>
              <a:rPr lang="en-US" sz="1400" dirty="0"/>
              <a:t>Dynamic:</a:t>
            </a:r>
          </a:p>
        </p:txBody>
      </p:sp>
      <p:sp>
        <p:nvSpPr>
          <p:cNvPr id="373" name="TextBox 372">
            <a:extLst>
              <a:ext uri="{FF2B5EF4-FFF2-40B4-BE49-F238E27FC236}">
                <a16:creationId xmlns:a16="http://schemas.microsoft.com/office/drawing/2014/main" id="{18EBDCAA-BDBB-4EBC-B3A2-E75BEFD2EACB}"/>
              </a:ext>
            </a:extLst>
          </p:cNvPr>
          <p:cNvSpPr txBox="1"/>
          <p:nvPr/>
        </p:nvSpPr>
        <p:spPr>
          <a:xfrm>
            <a:off x="8587259" y="15008056"/>
            <a:ext cx="20367056" cy="307777"/>
          </a:xfrm>
          <a:prstGeom prst="rect">
            <a:avLst/>
          </a:prstGeom>
          <a:noFill/>
        </p:spPr>
        <p:txBody>
          <a:bodyPr wrap="square">
            <a:spAutoFit/>
          </a:bodyPr>
          <a:lstStyle/>
          <a:p>
            <a:r>
              <a:rPr lang="en-US" sz="1400" dirty="0"/>
              <a:t>* </a:t>
            </a:r>
            <a:r>
              <a:rPr lang="en-US" sz="1400" dirty="0">
                <a:hlinkClick r:id="rId41"/>
              </a:rPr>
              <a:t>https://github.com/sandialabs/LCM</a:t>
            </a:r>
            <a:r>
              <a:rPr lang="en-US" sz="1400" dirty="0"/>
              <a:t>. </a:t>
            </a:r>
          </a:p>
        </p:txBody>
      </p:sp>
      <p:grpSp>
        <p:nvGrpSpPr>
          <p:cNvPr id="30" name="Group 29">
            <a:extLst>
              <a:ext uri="{FF2B5EF4-FFF2-40B4-BE49-F238E27FC236}">
                <a16:creationId xmlns:a16="http://schemas.microsoft.com/office/drawing/2014/main" id="{8566A8B9-A6C5-42F0-AC13-42BC941C1900}"/>
              </a:ext>
            </a:extLst>
          </p:cNvPr>
          <p:cNvGrpSpPr/>
          <p:nvPr/>
        </p:nvGrpSpPr>
        <p:grpSpPr>
          <a:xfrm>
            <a:off x="11290390" y="12287194"/>
            <a:ext cx="1952177" cy="562125"/>
            <a:chOff x="7479182" y="14597838"/>
            <a:chExt cx="1952177" cy="562125"/>
          </a:xfrm>
        </p:grpSpPr>
        <p:pic>
          <p:nvPicPr>
            <p:cNvPr id="375" name="Picture 374">
              <a:extLst>
                <a:ext uri="{FF2B5EF4-FFF2-40B4-BE49-F238E27FC236}">
                  <a16:creationId xmlns:a16="http://schemas.microsoft.com/office/drawing/2014/main" id="{37557330-4DE8-4512-BA4C-BBFB6E939B4A}"/>
                </a:ext>
              </a:extLst>
            </p:cNvPr>
            <p:cNvPicPr>
              <a:picLocks noChangeAspect="1"/>
            </p:cNvPicPr>
            <p:nvPr/>
          </p:nvPicPr>
          <p:blipFill>
            <a:blip r:embed="rId42"/>
            <a:stretch>
              <a:fillRect/>
            </a:stretch>
          </p:blipFill>
          <p:spPr>
            <a:xfrm>
              <a:off x="7479182" y="14597838"/>
              <a:ext cx="1520112" cy="562125"/>
            </a:xfrm>
            <a:prstGeom prst="rect">
              <a:avLst/>
            </a:prstGeom>
          </p:spPr>
        </p:pic>
        <p:sp>
          <p:nvSpPr>
            <p:cNvPr id="371" name="TextBox 370">
              <a:extLst>
                <a:ext uri="{FF2B5EF4-FFF2-40B4-BE49-F238E27FC236}">
                  <a16:creationId xmlns:a16="http://schemas.microsoft.com/office/drawing/2014/main" id="{6AFCD19A-4AB4-4C18-8EAD-260855369A65}"/>
                </a:ext>
              </a:extLst>
            </p:cNvPr>
            <p:cNvSpPr txBox="1"/>
            <p:nvPr/>
          </p:nvSpPr>
          <p:spPr>
            <a:xfrm>
              <a:off x="8852419" y="14646752"/>
              <a:ext cx="578940" cy="323165"/>
            </a:xfrm>
            <a:prstGeom prst="rect">
              <a:avLst/>
            </a:prstGeom>
            <a:noFill/>
          </p:spPr>
          <p:txBody>
            <a:bodyPr wrap="square" rtlCol="0">
              <a:spAutoFit/>
            </a:bodyPr>
            <a:lstStyle/>
            <a:p>
              <a:r>
                <a:rPr lang="en-US" sz="1500" dirty="0"/>
                <a:t>*</a:t>
              </a:r>
            </a:p>
          </p:txBody>
        </p:sp>
      </p:grpSp>
      <p:sp>
        <p:nvSpPr>
          <p:cNvPr id="376" name="Rectangle 375">
            <a:extLst>
              <a:ext uri="{FF2B5EF4-FFF2-40B4-BE49-F238E27FC236}">
                <a16:creationId xmlns:a16="http://schemas.microsoft.com/office/drawing/2014/main" id="{6A01D2D1-E9CF-428A-AC05-3263F50AF57E}"/>
              </a:ext>
            </a:extLst>
          </p:cNvPr>
          <p:cNvSpPr/>
          <p:nvPr/>
        </p:nvSpPr>
        <p:spPr>
          <a:xfrm>
            <a:off x="650700" y="11693353"/>
            <a:ext cx="12455011" cy="38067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4C62C075-2406-4C59-AE5C-AC8E89D81665}"/>
              </a:ext>
            </a:extLst>
          </p:cNvPr>
          <p:cNvSpPr/>
          <p:nvPr/>
        </p:nvSpPr>
        <p:spPr>
          <a:xfrm>
            <a:off x="650699" y="15678467"/>
            <a:ext cx="12455011" cy="380678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TextBox 377">
            <a:extLst>
              <a:ext uri="{FF2B5EF4-FFF2-40B4-BE49-F238E27FC236}">
                <a16:creationId xmlns:a16="http://schemas.microsoft.com/office/drawing/2014/main" id="{361E975D-C3F1-48B8-9E16-D833861761BB}"/>
              </a:ext>
            </a:extLst>
          </p:cNvPr>
          <p:cNvSpPr txBox="1"/>
          <p:nvPr/>
        </p:nvSpPr>
        <p:spPr>
          <a:xfrm>
            <a:off x="846221" y="15764379"/>
            <a:ext cx="10927585" cy="477054"/>
          </a:xfrm>
          <a:prstGeom prst="rect">
            <a:avLst/>
          </a:prstGeom>
          <a:noFill/>
        </p:spPr>
        <p:txBody>
          <a:bodyPr wrap="square" rtlCol="0">
            <a:spAutoFit/>
          </a:bodyPr>
          <a:lstStyle/>
          <a:p>
            <a:pPr algn="ctr"/>
            <a:r>
              <a:rPr lang="en-US" sz="2500" dirty="0"/>
              <a:t>Schwarz Extensions to ROM-FOM and ROM-ROM Couplings</a:t>
            </a:r>
          </a:p>
        </p:txBody>
      </p:sp>
      <p:sp>
        <p:nvSpPr>
          <p:cNvPr id="379" name="Rectangle 378">
            <a:extLst>
              <a:ext uri="{FF2B5EF4-FFF2-40B4-BE49-F238E27FC236}">
                <a16:creationId xmlns:a16="http://schemas.microsoft.com/office/drawing/2014/main" id="{3E0F998C-968A-48C4-A823-430E5BE444D2}"/>
              </a:ext>
            </a:extLst>
          </p:cNvPr>
          <p:cNvSpPr/>
          <p:nvPr/>
        </p:nvSpPr>
        <p:spPr>
          <a:xfrm>
            <a:off x="607577" y="19677958"/>
            <a:ext cx="17680285" cy="525214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extBox 379">
            <a:extLst>
              <a:ext uri="{FF2B5EF4-FFF2-40B4-BE49-F238E27FC236}">
                <a16:creationId xmlns:a16="http://schemas.microsoft.com/office/drawing/2014/main" id="{69203BB6-10D4-4399-AF3D-9D09D9315FD9}"/>
              </a:ext>
            </a:extLst>
          </p:cNvPr>
          <p:cNvSpPr txBox="1"/>
          <p:nvPr/>
        </p:nvSpPr>
        <p:spPr>
          <a:xfrm>
            <a:off x="3757734" y="19700370"/>
            <a:ext cx="10927585" cy="477054"/>
          </a:xfrm>
          <a:prstGeom prst="rect">
            <a:avLst/>
          </a:prstGeom>
          <a:noFill/>
        </p:spPr>
        <p:txBody>
          <a:bodyPr wrap="square" rtlCol="0">
            <a:spAutoFit/>
          </a:bodyPr>
          <a:lstStyle/>
          <a:p>
            <a:pPr algn="ctr"/>
            <a:r>
              <a:rPr lang="en-US" sz="2500" dirty="0"/>
              <a:t>Numerical Example: Nonlinear Hyper-Elastic Wave Propagation Problem [4]</a:t>
            </a:r>
          </a:p>
        </p:txBody>
      </p:sp>
      <mc:AlternateContent xmlns:mc="http://schemas.openxmlformats.org/markup-compatibility/2006">
        <mc:Choice xmlns:a14="http://schemas.microsoft.com/office/drawing/2010/main" Requires="a14">
          <p:sp>
            <p:nvSpPr>
              <p:cNvPr id="153" name="TextBox 152">
                <a:extLst>
                  <a:ext uri="{FF2B5EF4-FFF2-40B4-BE49-F238E27FC236}">
                    <a16:creationId xmlns:a16="http://schemas.microsoft.com/office/drawing/2014/main" id="{B2F49B00-C688-4111-8A87-3FFED21F9D97}"/>
                  </a:ext>
                </a:extLst>
              </p:cNvPr>
              <p:cNvSpPr txBox="1"/>
              <p:nvPr/>
            </p:nvSpPr>
            <p:spPr>
              <a:xfrm>
                <a:off x="733070" y="16239130"/>
                <a:ext cx="10620774" cy="1061829"/>
              </a:xfrm>
              <a:prstGeom prst="rect">
                <a:avLst/>
              </a:prstGeom>
              <a:noFill/>
            </p:spPr>
            <p:txBody>
              <a:bodyPr wrap="square" rtlCol="0">
                <a:spAutoFit/>
              </a:bodyPr>
              <a:lstStyle/>
              <a:p>
                <a:endParaRPr lang="en-US" sz="400" b="1" dirty="0">
                  <a:solidFill>
                    <a:srgbClr val="0070C0"/>
                  </a:solidFill>
                </a:endParaRPr>
              </a:p>
              <a:p>
                <a:endParaRPr lang="en-US" sz="400" b="1" dirty="0">
                  <a:solidFill>
                    <a:srgbClr val="0070C0"/>
                  </a:solidFill>
                </a:endParaRPr>
              </a:p>
              <a:p>
                <a:r>
                  <a:rPr lang="en-US" sz="1600" b="1" dirty="0">
                    <a:solidFill>
                      <a:srgbClr val="0070C0"/>
                    </a:solidFill>
                  </a:rPr>
                  <a:t>Enforcement of Dirichlet boundary conditions (DBCs) in ROM at indices </a:t>
                </a:r>
                <a14:m>
                  <m:oMath xmlns:m="http://schemas.openxmlformats.org/officeDocument/2006/math">
                    <m:sSub>
                      <m:sSubPr>
                        <m:ctrlPr>
                          <a:rPr lang="en-US" sz="1600" b="1" i="1" smtClean="0">
                            <a:solidFill>
                              <a:srgbClr val="0070C0"/>
                            </a:solidFill>
                            <a:latin typeface="Cambria Math" panose="02040503050406030204" pitchFamily="18" charset="0"/>
                          </a:rPr>
                        </m:ctrlPr>
                      </m:sSubPr>
                      <m:e>
                        <m:r>
                          <a:rPr lang="en-US" sz="1600" b="1" i="1" smtClean="0">
                            <a:solidFill>
                              <a:srgbClr val="0070C0"/>
                            </a:solidFill>
                            <a:latin typeface="Cambria Math" panose="02040503050406030204" pitchFamily="18" charset="0"/>
                          </a:rPr>
                          <m:t>𝒊</m:t>
                        </m:r>
                      </m:e>
                      <m:sub>
                        <m:r>
                          <a:rPr lang="en-US" sz="1600" b="0" i="1" smtClean="0">
                            <a:solidFill>
                              <a:srgbClr val="0070C0"/>
                            </a:solidFill>
                            <a:latin typeface="Cambria Math" panose="02040503050406030204" pitchFamily="18" charset="0"/>
                          </a:rPr>
                          <m:t>𝐷𝑖𝑟</m:t>
                        </m:r>
                      </m:sub>
                    </m:sSub>
                  </m:oMath>
                </a14:m>
                <a:endParaRPr lang="en-US" sz="1600" b="1" i="1" dirty="0">
                  <a:solidFill>
                    <a:srgbClr val="0070C0"/>
                  </a:solidFill>
                </a:endParaRP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1500" dirty="0"/>
                  <a:t>Method I in [3] is employed </a:t>
                </a:r>
              </a:p>
              <a:p>
                <a:endParaRPr lang="en-US" sz="2000" dirty="0"/>
              </a:p>
            </p:txBody>
          </p:sp>
        </mc:Choice>
        <mc:Fallback>
          <p:sp>
            <p:nvSpPr>
              <p:cNvPr id="153" name="TextBox 152">
                <a:extLst>
                  <a:ext uri="{FF2B5EF4-FFF2-40B4-BE49-F238E27FC236}">
                    <a16:creationId xmlns:a16="http://schemas.microsoft.com/office/drawing/2014/main" id="{B2F49B00-C688-4111-8A87-3FFED21F9D97}"/>
                  </a:ext>
                </a:extLst>
              </p:cNvPr>
              <p:cNvSpPr txBox="1">
                <a:spLocks noRot="1" noChangeAspect="1" noMove="1" noResize="1" noEditPoints="1" noAdjustHandles="1" noChangeArrowheads="1" noChangeShapeType="1" noTextEdit="1"/>
              </p:cNvSpPr>
              <p:nvPr/>
            </p:nvSpPr>
            <p:spPr>
              <a:xfrm>
                <a:off x="733070" y="16239130"/>
                <a:ext cx="10620774" cy="1061829"/>
              </a:xfrm>
              <a:prstGeom prst="rect">
                <a:avLst/>
              </a:prstGeom>
              <a:blipFill>
                <a:blip r:embed="rId43"/>
                <a:stretch>
                  <a:fillRect l="-2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9E81F910-6AFC-4AE3-88C8-C073980EE37D}"/>
                  </a:ext>
                </a:extLst>
              </p:cNvPr>
              <p:cNvSpPr txBox="1"/>
              <p:nvPr/>
            </p:nvSpPr>
            <p:spPr>
              <a:xfrm>
                <a:off x="1683925" y="16961622"/>
                <a:ext cx="6552076" cy="553998"/>
              </a:xfrm>
              <a:prstGeom prst="rect">
                <a:avLst/>
              </a:prstGeom>
              <a:noFill/>
            </p:spPr>
            <p:txBody>
              <a:bodyPr wrap="square" rtlCol="0">
                <a:spAutoFit/>
              </a:bodyPr>
              <a:lstStyle/>
              <a:p>
                <a14:m>
                  <m:oMath xmlns:m="http://schemas.openxmlformats.org/officeDocument/2006/math">
                    <m:r>
                      <a:rPr lang="en-US" sz="1500" b="1" i="1" smtClean="0">
                        <a:latin typeface="Cambria Math" panose="02040503050406030204" pitchFamily="18" charset="0"/>
                      </a:rPr>
                      <m:t>𝒖</m:t>
                    </m:r>
                    <m:r>
                      <a:rPr lang="en-US" sz="1500" b="1" i="1" smtClean="0">
                        <a:latin typeface="Cambria Math" panose="02040503050406030204" pitchFamily="18" charset="0"/>
                      </a:rPr>
                      <m:t>(</m:t>
                    </m:r>
                    <m:r>
                      <a:rPr lang="en-US" sz="1500" b="0" i="1" smtClean="0">
                        <a:latin typeface="Cambria Math" panose="02040503050406030204" pitchFamily="18" charset="0"/>
                      </a:rPr>
                      <m:t>𝑡</m:t>
                    </m:r>
                    <m:r>
                      <a:rPr lang="en-US" sz="1500" b="1" i="1" smtClean="0">
                        <a:latin typeface="Cambria Math" panose="02040503050406030204" pitchFamily="18" charset="0"/>
                      </a:rPr>
                      <m:t>)</m:t>
                    </m:r>
                    <m:r>
                      <a:rPr lang="en-US" sz="1500" b="1" i="1" smtClean="0">
                        <a:latin typeface="Cambria Math" panose="02040503050406030204" pitchFamily="18" charset="0"/>
                        <a:ea typeface="Cambria Math" panose="02040503050406030204" pitchFamily="18" charset="0"/>
                      </a:rPr>
                      <m:t>≈</m:t>
                    </m:r>
                    <m:acc>
                      <m:accPr>
                        <m:chr m:val="̅"/>
                        <m:ctrlPr>
                          <a:rPr lang="en-US" sz="1500" b="1" i="1" smtClean="0">
                            <a:latin typeface="Cambria Math" panose="02040503050406030204" pitchFamily="18" charset="0"/>
                          </a:rPr>
                        </m:ctrlPr>
                      </m:accPr>
                      <m:e>
                        <m:r>
                          <a:rPr lang="en-US" sz="1500" b="1" i="1" smtClean="0">
                            <a:latin typeface="Cambria Math" panose="02040503050406030204" pitchFamily="18" charset="0"/>
                          </a:rPr>
                          <m:t>𝒖</m:t>
                        </m:r>
                      </m:e>
                    </m:acc>
                    <m:r>
                      <a:rPr lang="en-US" sz="1500" b="0" i="1" smtClean="0">
                        <a:latin typeface="Cambria Math" panose="02040503050406030204" pitchFamily="18" charset="0"/>
                      </a:rPr>
                      <m:t>+</m:t>
                    </m:r>
                    <m:r>
                      <a:rPr lang="el-GR" sz="1500" b="1" i="1" smtClean="0">
                        <a:latin typeface="Cambria Math" panose="02040503050406030204" pitchFamily="18" charset="0"/>
                        <a:ea typeface="Cambria Math" panose="02040503050406030204" pitchFamily="18" charset="0"/>
                      </a:rPr>
                      <m:t>𝜱</m:t>
                    </m:r>
                    <m:acc>
                      <m:accPr>
                        <m:chr m:val="̂"/>
                        <m:ctrlPr>
                          <a:rPr lang="el-GR" sz="1500" b="1" i="1" smtClean="0">
                            <a:latin typeface="Cambria Math" panose="02040503050406030204" pitchFamily="18" charset="0"/>
                            <a:ea typeface="Cambria Math" panose="02040503050406030204" pitchFamily="18" charset="0"/>
                          </a:rPr>
                        </m:ctrlPr>
                      </m:accPr>
                      <m:e>
                        <m:r>
                          <a:rPr lang="en-US" sz="1500" b="1" i="1" smtClean="0">
                            <a:latin typeface="Cambria Math" panose="02040503050406030204" pitchFamily="18" charset="0"/>
                            <a:ea typeface="Cambria Math" panose="02040503050406030204" pitchFamily="18" charset="0"/>
                          </a:rPr>
                          <m:t>𝒖</m:t>
                        </m:r>
                      </m:e>
                    </m:acc>
                    <m:r>
                      <a:rPr lang="en-US" sz="1500" b="1"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𝑡</m:t>
                    </m:r>
                    <m:r>
                      <a:rPr lang="en-US" sz="1500" b="1" i="1" smtClean="0">
                        <a:latin typeface="Cambria Math" panose="02040503050406030204" pitchFamily="18" charset="0"/>
                        <a:ea typeface="Cambria Math" panose="02040503050406030204" pitchFamily="18" charset="0"/>
                      </a:rPr>
                      <m:t>)</m:t>
                    </m:r>
                  </m:oMath>
                </a14:m>
                <a:r>
                  <a:rPr lang="en-US" sz="1500" dirty="0"/>
                  <a:t>,   </a:t>
                </a:r>
                <a14:m>
                  <m:oMath xmlns:m="http://schemas.openxmlformats.org/officeDocument/2006/math">
                    <m:r>
                      <a:rPr lang="en-US" sz="1500" b="1" i="1" dirty="0" smtClean="0">
                        <a:latin typeface="Cambria Math" panose="02040503050406030204" pitchFamily="18" charset="0"/>
                      </a:rPr>
                      <m:t>𝒗</m:t>
                    </m:r>
                    <m:r>
                      <a:rPr lang="en-US" sz="1500" b="1" i="1" dirty="0" smtClean="0">
                        <a:latin typeface="Cambria Math" panose="02040503050406030204" pitchFamily="18" charset="0"/>
                      </a:rPr>
                      <m:t>(</m:t>
                    </m:r>
                    <m:r>
                      <a:rPr lang="en-US" sz="1500" b="0" i="1" dirty="0" smtClean="0">
                        <a:latin typeface="Cambria Math" panose="02040503050406030204" pitchFamily="18" charset="0"/>
                      </a:rPr>
                      <m:t>𝑡</m:t>
                    </m:r>
                    <m:r>
                      <a:rPr lang="en-US" sz="1500" b="1" i="1" dirty="0" smtClean="0">
                        <a:latin typeface="Cambria Math" panose="02040503050406030204" pitchFamily="18" charset="0"/>
                      </a:rPr>
                      <m:t>)</m:t>
                    </m:r>
                    <m:r>
                      <a:rPr lang="en-US" sz="1500" b="1" i="1">
                        <a:latin typeface="Cambria Math" panose="02040503050406030204" pitchFamily="18" charset="0"/>
                        <a:ea typeface="Cambria Math" panose="02040503050406030204" pitchFamily="18" charset="0"/>
                      </a:rPr>
                      <m:t>≈</m:t>
                    </m:r>
                    <m:acc>
                      <m:accPr>
                        <m:chr m:val="̅"/>
                        <m:ctrlPr>
                          <a:rPr lang="en-US" sz="1500" b="1" i="1">
                            <a:latin typeface="Cambria Math" panose="02040503050406030204" pitchFamily="18" charset="0"/>
                          </a:rPr>
                        </m:ctrlPr>
                      </m:accPr>
                      <m:e>
                        <m:r>
                          <a:rPr lang="en-US" sz="1500" b="1" i="1" smtClean="0">
                            <a:latin typeface="Cambria Math" panose="02040503050406030204" pitchFamily="18" charset="0"/>
                          </a:rPr>
                          <m:t>𝒗</m:t>
                        </m:r>
                      </m:e>
                    </m:acc>
                    <m:r>
                      <a:rPr lang="en-US" sz="1500" i="1">
                        <a:latin typeface="Cambria Math" panose="02040503050406030204" pitchFamily="18" charset="0"/>
                      </a:rPr>
                      <m:t>+</m:t>
                    </m:r>
                    <m:r>
                      <a:rPr lang="el-GR" sz="1500" b="1" i="1">
                        <a:latin typeface="Cambria Math" panose="02040503050406030204" pitchFamily="18" charset="0"/>
                        <a:ea typeface="Cambria Math" panose="02040503050406030204" pitchFamily="18" charset="0"/>
                      </a:rPr>
                      <m:t>𝜱</m:t>
                    </m:r>
                    <m:acc>
                      <m:accPr>
                        <m:chr m:val="̂"/>
                        <m:ctrlPr>
                          <a:rPr lang="el-GR" sz="1500" b="1" i="1">
                            <a:latin typeface="Cambria Math" panose="02040503050406030204" pitchFamily="18" charset="0"/>
                            <a:ea typeface="Cambria Math" panose="02040503050406030204" pitchFamily="18" charset="0"/>
                          </a:rPr>
                        </m:ctrlPr>
                      </m:accPr>
                      <m:e>
                        <m:r>
                          <a:rPr lang="en-US" sz="1500" b="1" i="1" smtClean="0">
                            <a:latin typeface="Cambria Math" panose="02040503050406030204" pitchFamily="18" charset="0"/>
                            <a:ea typeface="Cambria Math" panose="02040503050406030204" pitchFamily="18" charset="0"/>
                          </a:rPr>
                          <m:t>𝒗</m:t>
                        </m:r>
                      </m:e>
                    </m:acc>
                    <m:r>
                      <a:rPr lang="en-US" sz="1500" b="0" i="1" dirty="0" smtClean="0">
                        <a:latin typeface="Cambria Math" panose="02040503050406030204" pitchFamily="18" charset="0"/>
                        <a:ea typeface="Cambria Math" panose="02040503050406030204" pitchFamily="18" charset="0"/>
                      </a:rPr>
                      <m:t>(</m:t>
                    </m:r>
                    <m:r>
                      <a:rPr lang="en-US" sz="1500" b="0" i="1" dirty="0" smtClean="0">
                        <a:latin typeface="Cambria Math" panose="02040503050406030204" pitchFamily="18" charset="0"/>
                        <a:ea typeface="Cambria Math" panose="02040503050406030204" pitchFamily="18" charset="0"/>
                      </a:rPr>
                      <m:t>𝑡</m:t>
                    </m:r>
                    <m:r>
                      <a:rPr lang="en-US" sz="1500" b="0" i="1" dirty="0" smtClean="0">
                        <a:latin typeface="Cambria Math" panose="02040503050406030204" pitchFamily="18" charset="0"/>
                        <a:ea typeface="Cambria Math" panose="02040503050406030204" pitchFamily="18" charset="0"/>
                      </a:rPr>
                      <m:t>),</m:t>
                    </m:r>
                    <m:r>
                      <a:rPr lang="en-US" sz="1500" b="1" i="1" dirty="0" smtClean="0">
                        <a:latin typeface="Cambria Math" panose="02040503050406030204" pitchFamily="18" charset="0"/>
                        <a:ea typeface="Cambria Math" panose="02040503050406030204" pitchFamily="18" charset="0"/>
                      </a:rPr>
                      <m:t>    </m:t>
                    </m:r>
                    <m:r>
                      <a:rPr lang="en-US" sz="1500" b="1" i="1" smtClean="0">
                        <a:latin typeface="Cambria Math" panose="02040503050406030204" pitchFamily="18" charset="0"/>
                      </a:rPr>
                      <m:t>𝒂</m:t>
                    </m:r>
                    <m:r>
                      <a:rPr lang="en-US" sz="1500" b="1" i="1" smtClean="0">
                        <a:latin typeface="Cambria Math" panose="02040503050406030204" pitchFamily="18" charset="0"/>
                      </a:rPr>
                      <m:t>(</m:t>
                    </m:r>
                    <m:r>
                      <a:rPr lang="en-US" sz="1500" b="0" i="1" smtClean="0">
                        <a:latin typeface="Cambria Math" panose="02040503050406030204" pitchFamily="18" charset="0"/>
                      </a:rPr>
                      <m:t>𝑡</m:t>
                    </m:r>
                    <m:r>
                      <a:rPr lang="en-US" sz="1500" b="1" i="1" smtClean="0">
                        <a:latin typeface="Cambria Math" panose="02040503050406030204" pitchFamily="18" charset="0"/>
                      </a:rPr>
                      <m:t>)</m:t>
                    </m:r>
                    <m:r>
                      <a:rPr lang="en-US" sz="1500" b="1" i="1">
                        <a:latin typeface="Cambria Math" panose="02040503050406030204" pitchFamily="18" charset="0"/>
                        <a:ea typeface="Cambria Math" panose="02040503050406030204" pitchFamily="18" charset="0"/>
                      </a:rPr>
                      <m:t>≈</m:t>
                    </m:r>
                    <m:acc>
                      <m:accPr>
                        <m:chr m:val="̅"/>
                        <m:ctrlPr>
                          <a:rPr lang="en-US" sz="1500" b="1" i="1">
                            <a:latin typeface="Cambria Math" panose="02040503050406030204" pitchFamily="18" charset="0"/>
                          </a:rPr>
                        </m:ctrlPr>
                      </m:accPr>
                      <m:e>
                        <m:r>
                          <a:rPr lang="en-US" sz="1500" b="1" i="1" smtClean="0">
                            <a:latin typeface="Cambria Math" panose="02040503050406030204" pitchFamily="18" charset="0"/>
                          </a:rPr>
                          <m:t>𝒂</m:t>
                        </m:r>
                      </m:e>
                    </m:acc>
                    <m:r>
                      <a:rPr lang="en-US" sz="1500" i="1">
                        <a:latin typeface="Cambria Math" panose="02040503050406030204" pitchFamily="18" charset="0"/>
                      </a:rPr>
                      <m:t>+</m:t>
                    </m:r>
                    <m:r>
                      <a:rPr lang="el-GR" sz="1500" b="1" i="1">
                        <a:latin typeface="Cambria Math" panose="02040503050406030204" pitchFamily="18" charset="0"/>
                        <a:ea typeface="Cambria Math" panose="02040503050406030204" pitchFamily="18" charset="0"/>
                      </a:rPr>
                      <m:t>𝜱</m:t>
                    </m:r>
                    <m:acc>
                      <m:accPr>
                        <m:chr m:val="̂"/>
                        <m:ctrlPr>
                          <a:rPr lang="el-GR" sz="1500" b="1" i="1">
                            <a:latin typeface="Cambria Math" panose="02040503050406030204" pitchFamily="18" charset="0"/>
                            <a:ea typeface="Cambria Math" panose="02040503050406030204" pitchFamily="18" charset="0"/>
                          </a:rPr>
                        </m:ctrlPr>
                      </m:accPr>
                      <m:e>
                        <m:r>
                          <a:rPr lang="en-US" sz="1500" b="1" i="1" smtClean="0">
                            <a:latin typeface="Cambria Math" panose="02040503050406030204" pitchFamily="18" charset="0"/>
                            <a:ea typeface="Cambria Math" panose="02040503050406030204" pitchFamily="18" charset="0"/>
                          </a:rPr>
                          <m:t>𝒂</m:t>
                        </m:r>
                      </m:e>
                    </m:acc>
                    <m:r>
                      <a:rPr lang="en-US" sz="1500" b="1"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𝑡</m:t>
                    </m:r>
                    <m:r>
                      <a:rPr lang="en-US" sz="1500" b="1" i="1" smtClean="0">
                        <a:latin typeface="Cambria Math" panose="02040503050406030204" pitchFamily="18" charset="0"/>
                        <a:ea typeface="Cambria Math" panose="02040503050406030204" pitchFamily="18" charset="0"/>
                      </a:rPr>
                      <m:t>)</m:t>
                    </m:r>
                  </m:oMath>
                </a14:m>
                <a:endParaRPr lang="en-US" sz="1500" b="1" dirty="0"/>
              </a:p>
              <a:p>
                <a:endParaRPr lang="en-US" sz="1500" dirty="0"/>
              </a:p>
            </p:txBody>
          </p:sp>
        </mc:Choice>
        <mc:Fallback xmlns="">
          <p:sp>
            <p:nvSpPr>
              <p:cNvPr id="154" name="TextBox 153">
                <a:extLst>
                  <a:ext uri="{FF2B5EF4-FFF2-40B4-BE49-F238E27FC236}">
                    <a16:creationId xmlns:a16="http://schemas.microsoft.com/office/drawing/2014/main" id="{9E81F910-6AFC-4AE3-88C8-C073980EE37D}"/>
                  </a:ext>
                </a:extLst>
              </p:cNvPr>
              <p:cNvSpPr txBox="1">
                <a:spLocks noRot="1" noChangeAspect="1" noMove="1" noResize="1" noEditPoints="1" noAdjustHandles="1" noChangeArrowheads="1" noChangeShapeType="1" noTextEdit="1"/>
              </p:cNvSpPr>
              <p:nvPr/>
            </p:nvSpPr>
            <p:spPr>
              <a:xfrm>
                <a:off x="1683925" y="16961622"/>
                <a:ext cx="6552076" cy="553998"/>
              </a:xfrm>
              <a:prstGeom prst="rect">
                <a:avLst/>
              </a:prstGeom>
              <a:blipFill>
                <a:blip r:embed="rId44"/>
                <a:stretch>
                  <a:fillRect t="-219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9" name="TextBox 158">
                <a:extLst>
                  <a:ext uri="{FF2B5EF4-FFF2-40B4-BE49-F238E27FC236}">
                    <a16:creationId xmlns:a16="http://schemas.microsoft.com/office/drawing/2014/main" id="{0AA6BD3F-9E04-4356-A8DB-AF7ADDA726E3}"/>
                  </a:ext>
                </a:extLst>
              </p:cNvPr>
              <p:cNvSpPr txBox="1"/>
              <p:nvPr/>
            </p:nvSpPr>
            <p:spPr>
              <a:xfrm>
                <a:off x="1141042" y="17295031"/>
                <a:ext cx="5594817" cy="784830"/>
              </a:xfrm>
              <a:prstGeom prst="rect">
                <a:avLst/>
              </a:prstGeom>
              <a:noFill/>
            </p:spPr>
            <p:txBody>
              <a:bodyPr wrap="square" rtlCol="0">
                <a:spAutoFit/>
              </a:bodyPr>
              <a:lstStyle/>
              <a:p>
                <a:pPr marL="285750" indent="-285750">
                  <a:buFont typeface="Wingdings" panose="05000000000000000000" pitchFamily="2" charset="2"/>
                  <a:buChar char="Ø"/>
                </a:pPr>
                <a:r>
                  <a:rPr lang="en-US" sz="1500" dirty="0"/>
                  <a:t>POD modes made to satisfy homogeneous DBCs:  </a:t>
                </a:r>
                <a14:m>
                  <m:oMath xmlns:m="http://schemas.openxmlformats.org/officeDocument/2006/math">
                    <m:r>
                      <a:rPr lang="el-GR" sz="1500" b="1" i="1" smtClean="0">
                        <a:latin typeface="Cambria Math" panose="02040503050406030204" pitchFamily="18" charset="0"/>
                        <a:ea typeface="Cambria Math" panose="02040503050406030204" pitchFamily="18" charset="0"/>
                      </a:rPr>
                      <m:t>𝜱</m:t>
                    </m:r>
                    <m:d>
                      <m:dPr>
                        <m:ctrlPr>
                          <a:rPr lang="en-US" sz="1500" b="1" i="1" smtClean="0">
                            <a:latin typeface="Cambria Math" panose="02040503050406030204" pitchFamily="18" charset="0"/>
                            <a:ea typeface="Cambria Math" panose="02040503050406030204" pitchFamily="18" charset="0"/>
                          </a:rPr>
                        </m:ctrlPr>
                      </m:dPr>
                      <m:e>
                        <m:sSub>
                          <m:sSubPr>
                            <m:ctrlPr>
                              <a:rPr lang="en-US" sz="1500" i="1">
                                <a:latin typeface="Cambria Math" panose="02040503050406030204" pitchFamily="18" charset="0"/>
                              </a:rPr>
                            </m:ctrlPr>
                          </m:sSubPr>
                          <m:e>
                            <m:r>
                              <a:rPr lang="en-US" sz="1500" b="1" i="1">
                                <a:latin typeface="Cambria Math" panose="02040503050406030204" pitchFamily="18" charset="0"/>
                              </a:rPr>
                              <m:t>𝒊</m:t>
                            </m:r>
                          </m:e>
                          <m:sub>
                            <m:r>
                              <m:rPr>
                                <m:sty m:val="p"/>
                              </m:rPr>
                              <a:rPr lang="en-US" sz="1500">
                                <a:latin typeface="Cambria Math" panose="02040503050406030204" pitchFamily="18" charset="0"/>
                              </a:rPr>
                              <m:t>Dir</m:t>
                            </m:r>
                          </m:sub>
                        </m:sSub>
                        <m:r>
                          <a:rPr lang="en-US" sz="1500" b="0" i="0" smtClean="0">
                            <a:latin typeface="Cambria Math" panose="02040503050406030204" pitchFamily="18" charset="0"/>
                          </a:rPr>
                          <m:t>, </m:t>
                        </m:r>
                        <m:r>
                          <a:rPr lang="en-US" sz="1500" b="0" i="1" smtClean="0">
                            <a:latin typeface="Cambria Math" panose="02040503050406030204" pitchFamily="18" charset="0"/>
                          </a:rPr>
                          <m:t>:</m:t>
                        </m:r>
                      </m:e>
                    </m:d>
                    <m:r>
                      <a:rPr lang="en-US" sz="1500" b="0" i="1" smtClean="0">
                        <a:latin typeface="Cambria Math" panose="02040503050406030204" pitchFamily="18" charset="0"/>
                      </a:rPr>
                      <m:t>=</m:t>
                    </m:r>
                    <m:r>
                      <a:rPr lang="en-US" sz="1500" b="1" i="1" smtClean="0">
                        <a:latin typeface="Cambria Math" panose="02040503050406030204" pitchFamily="18" charset="0"/>
                      </a:rPr>
                      <m:t>𝟎</m:t>
                    </m:r>
                  </m:oMath>
                </a14:m>
                <a:r>
                  <a:rPr lang="en-US" sz="1500" b="1" dirty="0"/>
                  <a:t>.</a:t>
                </a:r>
              </a:p>
              <a:p>
                <a:pPr marL="285750" indent="-285750">
                  <a:buFont typeface="Wingdings" panose="05000000000000000000" pitchFamily="2" charset="2"/>
                  <a:buChar char="Ø"/>
                </a:pPr>
                <a:r>
                  <a:rPr lang="en-US" sz="1500" dirty="0"/>
                  <a:t>BCs imposed by modifying </a:t>
                </a:r>
                <a14:m>
                  <m:oMath xmlns:m="http://schemas.openxmlformats.org/officeDocument/2006/math">
                    <m:acc>
                      <m:accPr>
                        <m:chr m:val="̅"/>
                        <m:ctrlPr>
                          <a:rPr lang="en-US" sz="1500" b="1" i="1" smtClean="0">
                            <a:latin typeface="Cambria Math" panose="02040503050406030204" pitchFamily="18" charset="0"/>
                          </a:rPr>
                        </m:ctrlPr>
                      </m:accPr>
                      <m:e>
                        <m:r>
                          <a:rPr lang="en-US" sz="1500" b="1" i="1" smtClean="0">
                            <a:latin typeface="Cambria Math" panose="02040503050406030204" pitchFamily="18" charset="0"/>
                          </a:rPr>
                          <m:t>𝒖</m:t>
                        </m:r>
                      </m:e>
                    </m:acc>
                  </m:oMath>
                </a14:m>
                <a:r>
                  <a:rPr lang="en-US" sz="1500" dirty="0"/>
                  <a:t>, </a:t>
                </a:r>
                <a14:m>
                  <m:oMath xmlns:m="http://schemas.openxmlformats.org/officeDocument/2006/math">
                    <m:acc>
                      <m:accPr>
                        <m:chr m:val="̅"/>
                        <m:ctrlPr>
                          <a:rPr lang="en-US" sz="1500" b="1" i="1" smtClean="0">
                            <a:latin typeface="Cambria Math" panose="02040503050406030204" pitchFamily="18" charset="0"/>
                          </a:rPr>
                        </m:ctrlPr>
                      </m:accPr>
                      <m:e>
                        <m:r>
                          <a:rPr lang="en-US" sz="1500" b="1" i="1" smtClean="0">
                            <a:latin typeface="Cambria Math" panose="02040503050406030204" pitchFamily="18" charset="0"/>
                          </a:rPr>
                          <m:t>𝒗</m:t>
                        </m:r>
                      </m:e>
                    </m:acc>
                  </m:oMath>
                </a14:m>
                <a:r>
                  <a:rPr lang="en-US" sz="1500" dirty="0"/>
                  <a:t>, </a:t>
                </a:r>
                <a14:m>
                  <m:oMath xmlns:m="http://schemas.openxmlformats.org/officeDocument/2006/math">
                    <m:acc>
                      <m:accPr>
                        <m:chr m:val="̅"/>
                        <m:ctrlPr>
                          <a:rPr lang="en-US" sz="1500" b="1" i="1">
                            <a:latin typeface="Cambria Math" panose="02040503050406030204" pitchFamily="18" charset="0"/>
                          </a:rPr>
                        </m:ctrlPr>
                      </m:accPr>
                      <m:e>
                        <m:r>
                          <a:rPr lang="en-US" sz="1500" b="1" i="1" smtClean="0">
                            <a:latin typeface="Cambria Math" panose="02040503050406030204" pitchFamily="18" charset="0"/>
                          </a:rPr>
                          <m:t>𝒂</m:t>
                        </m:r>
                      </m:e>
                    </m:acc>
                  </m:oMath>
                </a14:m>
                <a:r>
                  <a:rPr lang="en-US" sz="1500" dirty="0"/>
                  <a:t>:  </a:t>
                </a:r>
                <a14:m>
                  <m:oMath xmlns:m="http://schemas.openxmlformats.org/officeDocument/2006/math">
                    <m:acc>
                      <m:accPr>
                        <m:chr m:val="̅"/>
                        <m:ctrlPr>
                          <a:rPr lang="en-US" sz="1500" b="1" i="1" smtClean="0">
                            <a:latin typeface="Cambria Math" panose="02040503050406030204" pitchFamily="18" charset="0"/>
                          </a:rPr>
                        </m:ctrlPr>
                      </m:accPr>
                      <m:e>
                        <m:r>
                          <a:rPr lang="en-US" sz="1500" b="1" i="1" smtClean="0">
                            <a:latin typeface="Cambria Math" panose="02040503050406030204" pitchFamily="18" charset="0"/>
                          </a:rPr>
                          <m:t>𝒖</m:t>
                        </m:r>
                      </m:e>
                    </m:acc>
                    <m:d>
                      <m:dPr>
                        <m:ctrlPr>
                          <a:rPr lang="en-US" sz="1500" b="1" i="1" smtClean="0">
                            <a:latin typeface="Cambria Math" panose="02040503050406030204" pitchFamily="18" charset="0"/>
                          </a:rPr>
                        </m:ctrlPr>
                      </m:dPr>
                      <m:e>
                        <m:sSub>
                          <m:sSubPr>
                            <m:ctrlPr>
                              <a:rPr lang="en-US" sz="1500" i="1">
                                <a:latin typeface="Cambria Math" panose="02040503050406030204" pitchFamily="18" charset="0"/>
                              </a:rPr>
                            </m:ctrlPr>
                          </m:sSubPr>
                          <m:e>
                            <m:r>
                              <a:rPr lang="en-US" sz="1500" b="1" i="1">
                                <a:latin typeface="Cambria Math" panose="02040503050406030204" pitchFamily="18" charset="0"/>
                              </a:rPr>
                              <m:t>𝒊</m:t>
                            </m:r>
                          </m:e>
                          <m:sub>
                            <m:r>
                              <m:rPr>
                                <m:sty m:val="p"/>
                              </m:rPr>
                              <a:rPr lang="en-US" sz="1500">
                                <a:latin typeface="Cambria Math" panose="02040503050406030204" pitchFamily="18" charset="0"/>
                              </a:rPr>
                              <m:t>Dir</m:t>
                            </m:r>
                          </m:sub>
                        </m:sSub>
                      </m:e>
                    </m:d>
                    <m:r>
                      <a:rPr lang="en-US" sz="1500" b="0" i="1" smtClean="0">
                        <a:latin typeface="Cambria Math" panose="02040503050406030204" pitchFamily="18" charset="0"/>
                        <a:ea typeface="Cambria Math" panose="02040503050406030204" pitchFamily="18" charset="0"/>
                      </a:rPr>
                      <m:t>←</m:t>
                    </m:r>
                    <m:sSub>
                      <m:sSubPr>
                        <m:ctrlPr>
                          <a:rPr lang="en-US" sz="1500" b="0" i="1" smtClean="0">
                            <a:latin typeface="Cambria Math" panose="02040503050406030204" pitchFamily="18" charset="0"/>
                            <a:ea typeface="Cambria Math" panose="02040503050406030204" pitchFamily="18" charset="0"/>
                          </a:rPr>
                        </m:ctrlPr>
                      </m:sSubPr>
                      <m:e>
                        <m:r>
                          <a:rPr lang="en-US" sz="1500" b="1" i="1">
                            <a:latin typeface="Cambria Math" panose="02040503050406030204" pitchFamily="18" charset="0"/>
                            <a:ea typeface="Cambria Math" panose="02040503050406030204" pitchFamily="18" charset="0"/>
                          </a:rPr>
                          <m:t>𝝌</m:t>
                        </m:r>
                      </m:e>
                      <m:sub>
                        <m:r>
                          <a:rPr lang="en-US" sz="1500" b="0" i="1" smtClean="0">
                            <a:latin typeface="Cambria Math" panose="02040503050406030204" pitchFamily="18" charset="0"/>
                            <a:ea typeface="Cambria Math" panose="02040503050406030204" pitchFamily="18" charset="0"/>
                          </a:rPr>
                          <m:t>𝑢</m:t>
                        </m:r>
                      </m:sub>
                    </m:sSub>
                  </m:oMath>
                </a14:m>
                <a:r>
                  <a:rPr lang="en-US" sz="1500" dirty="0"/>
                  <a:t>, </a:t>
                </a:r>
                <a14:m>
                  <m:oMath xmlns:m="http://schemas.openxmlformats.org/officeDocument/2006/math">
                    <m:acc>
                      <m:accPr>
                        <m:chr m:val="̅"/>
                        <m:ctrlPr>
                          <a:rPr lang="en-US" sz="1500" b="1" i="1">
                            <a:latin typeface="Cambria Math" panose="02040503050406030204" pitchFamily="18" charset="0"/>
                          </a:rPr>
                        </m:ctrlPr>
                      </m:accPr>
                      <m:e>
                        <m:r>
                          <a:rPr lang="en-US" sz="1500" b="1" i="1" smtClean="0">
                            <a:latin typeface="Cambria Math" panose="02040503050406030204" pitchFamily="18" charset="0"/>
                          </a:rPr>
                          <m:t>𝒗</m:t>
                        </m:r>
                      </m:e>
                    </m:acc>
                    <m:d>
                      <m:dPr>
                        <m:ctrlPr>
                          <a:rPr lang="en-US" sz="1500" b="1" i="1">
                            <a:latin typeface="Cambria Math" panose="02040503050406030204" pitchFamily="18" charset="0"/>
                          </a:rPr>
                        </m:ctrlPr>
                      </m:dPr>
                      <m:e>
                        <m:sSub>
                          <m:sSubPr>
                            <m:ctrlPr>
                              <a:rPr lang="en-US" sz="1500" i="1">
                                <a:latin typeface="Cambria Math" panose="02040503050406030204" pitchFamily="18" charset="0"/>
                              </a:rPr>
                            </m:ctrlPr>
                          </m:sSubPr>
                          <m:e>
                            <m:r>
                              <a:rPr lang="en-US" sz="1500" b="1" i="1">
                                <a:latin typeface="Cambria Math" panose="02040503050406030204" pitchFamily="18" charset="0"/>
                              </a:rPr>
                              <m:t>𝒊</m:t>
                            </m:r>
                          </m:e>
                          <m:sub>
                            <m:r>
                              <m:rPr>
                                <m:sty m:val="p"/>
                              </m:rPr>
                              <a:rPr lang="en-US" sz="1500">
                                <a:latin typeface="Cambria Math" panose="02040503050406030204" pitchFamily="18" charset="0"/>
                              </a:rPr>
                              <m:t>Dir</m:t>
                            </m:r>
                          </m:sub>
                        </m:sSub>
                      </m:e>
                    </m:d>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1" i="1">
                            <a:latin typeface="Cambria Math" panose="02040503050406030204" pitchFamily="18" charset="0"/>
                            <a:ea typeface="Cambria Math" panose="02040503050406030204" pitchFamily="18" charset="0"/>
                          </a:rPr>
                          <m:t>𝝌</m:t>
                        </m:r>
                      </m:e>
                      <m:sub>
                        <m:r>
                          <a:rPr lang="en-US" sz="1500" b="0" i="1" smtClean="0">
                            <a:latin typeface="Cambria Math" panose="02040503050406030204" pitchFamily="18" charset="0"/>
                            <a:ea typeface="Cambria Math" panose="02040503050406030204" pitchFamily="18" charset="0"/>
                          </a:rPr>
                          <m:t>𝑣</m:t>
                        </m:r>
                      </m:sub>
                    </m:sSub>
                  </m:oMath>
                </a14:m>
                <a:r>
                  <a:rPr lang="en-US" sz="1500" dirty="0"/>
                  <a:t>, </a:t>
                </a:r>
                <a14:m>
                  <m:oMath xmlns:m="http://schemas.openxmlformats.org/officeDocument/2006/math">
                    <m:acc>
                      <m:accPr>
                        <m:chr m:val="̅"/>
                        <m:ctrlPr>
                          <a:rPr lang="en-US" sz="1500" b="1" i="1" smtClean="0">
                            <a:latin typeface="Cambria Math" panose="02040503050406030204" pitchFamily="18" charset="0"/>
                          </a:rPr>
                        </m:ctrlPr>
                      </m:accPr>
                      <m:e>
                        <m:r>
                          <a:rPr lang="en-US" sz="1500" b="1" i="1" smtClean="0">
                            <a:latin typeface="Cambria Math" panose="02040503050406030204" pitchFamily="18" charset="0"/>
                          </a:rPr>
                          <m:t>𝒂</m:t>
                        </m:r>
                      </m:e>
                    </m:acc>
                    <m:d>
                      <m:dPr>
                        <m:ctrlPr>
                          <a:rPr lang="en-US" sz="1500" b="1" i="1">
                            <a:latin typeface="Cambria Math" panose="02040503050406030204" pitchFamily="18" charset="0"/>
                          </a:rPr>
                        </m:ctrlPr>
                      </m:dPr>
                      <m:e>
                        <m:sSub>
                          <m:sSubPr>
                            <m:ctrlPr>
                              <a:rPr lang="en-US" sz="1500" i="1">
                                <a:latin typeface="Cambria Math" panose="02040503050406030204" pitchFamily="18" charset="0"/>
                              </a:rPr>
                            </m:ctrlPr>
                          </m:sSubPr>
                          <m:e>
                            <m:r>
                              <a:rPr lang="en-US" sz="1500" b="1" i="1">
                                <a:latin typeface="Cambria Math" panose="02040503050406030204" pitchFamily="18" charset="0"/>
                              </a:rPr>
                              <m:t>𝒊</m:t>
                            </m:r>
                          </m:e>
                          <m:sub>
                            <m:r>
                              <m:rPr>
                                <m:sty m:val="p"/>
                              </m:rPr>
                              <a:rPr lang="en-US" sz="1500">
                                <a:latin typeface="Cambria Math" panose="02040503050406030204" pitchFamily="18" charset="0"/>
                              </a:rPr>
                              <m:t>Dir</m:t>
                            </m:r>
                          </m:sub>
                        </m:sSub>
                      </m:e>
                    </m:d>
                    <m:r>
                      <a:rPr lang="en-US" sz="1500" i="1">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1" i="1">
                            <a:latin typeface="Cambria Math" panose="02040503050406030204" pitchFamily="18" charset="0"/>
                            <a:ea typeface="Cambria Math" panose="02040503050406030204" pitchFamily="18" charset="0"/>
                          </a:rPr>
                          <m:t>𝝌</m:t>
                        </m:r>
                      </m:e>
                      <m:sub>
                        <m:r>
                          <a:rPr lang="en-US" sz="1500" b="0" i="1" smtClean="0">
                            <a:latin typeface="Cambria Math" panose="02040503050406030204" pitchFamily="18" charset="0"/>
                            <a:ea typeface="Cambria Math" panose="02040503050406030204" pitchFamily="18" charset="0"/>
                          </a:rPr>
                          <m:t>𝑎</m:t>
                        </m:r>
                      </m:sub>
                    </m:sSub>
                  </m:oMath>
                </a14:m>
                <a:r>
                  <a:rPr lang="en-US" sz="1500" dirty="0"/>
                  <a:t>.</a:t>
                </a:r>
              </a:p>
            </p:txBody>
          </p:sp>
        </mc:Choice>
        <mc:Fallback>
          <p:sp>
            <p:nvSpPr>
              <p:cNvPr id="159" name="TextBox 158">
                <a:extLst>
                  <a:ext uri="{FF2B5EF4-FFF2-40B4-BE49-F238E27FC236}">
                    <a16:creationId xmlns:a16="http://schemas.microsoft.com/office/drawing/2014/main" id="{0AA6BD3F-9E04-4356-A8DB-AF7ADDA726E3}"/>
                  </a:ext>
                </a:extLst>
              </p:cNvPr>
              <p:cNvSpPr txBox="1">
                <a:spLocks noRot="1" noChangeAspect="1" noMove="1" noResize="1" noEditPoints="1" noAdjustHandles="1" noChangeArrowheads="1" noChangeShapeType="1" noTextEdit="1"/>
              </p:cNvSpPr>
              <p:nvPr/>
            </p:nvSpPr>
            <p:spPr>
              <a:xfrm>
                <a:off x="1141042" y="17295031"/>
                <a:ext cx="5594817" cy="784830"/>
              </a:xfrm>
              <a:prstGeom prst="rect">
                <a:avLst/>
              </a:prstGeom>
              <a:blipFill>
                <a:blip r:embed="rId45"/>
                <a:stretch>
                  <a:fillRect l="-327" t="-1550" b="-7752"/>
                </a:stretch>
              </a:blipFill>
            </p:spPr>
            <p:txBody>
              <a:bodyPr/>
              <a:lstStyle/>
              <a:p>
                <a:r>
                  <a:rPr lang="en-US">
                    <a:noFill/>
                  </a:rPr>
                  <a:t> </a:t>
                </a:r>
              </a:p>
            </p:txBody>
          </p:sp>
        </mc:Fallback>
      </mc:AlternateContent>
      <p:sp>
        <p:nvSpPr>
          <p:cNvPr id="165" name="TextBox 164">
            <a:extLst>
              <a:ext uri="{FF2B5EF4-FFF2-40B4-BE49-F238E27FC236}">
                <a16:creationId xmlns:a16="http://schemas.microsoft.com/office/drawing/2014/main" id="{50A71A21-8F46-4ABC-AB2E-FAF29CEEB10E}"/>
              </a:ext>
            </a:extLst>
          </p:cNvPr>
          <p:cNvSpPr txBox="1"/>
          <p:nvPr/>
        </p:nvSpPr>
        <p:spPr>
          <a:xfrm>
            <a:off x="724043" y="18207509"/>
            <a:ext cx="6147040" cy="1119510"/>
          </a:xfrm>
          <a:prstGeom prst="rect">
            <a:avLst/>
          </a:prstGeom>
          <a:noFill/>
        </p:spPr>
        <p:txBody>
          <a:bodyPr wrap="square">
            <a:spAutoFit/>
          </a:bodyPr>
          <a:lstStyle/>
          <a:p>
            <a:r>
              <a:rPr lang="en-US" sz="1600" b="1" dirty="0">
                <a:solidFill>
                  <a:srgbClr val="0070C0"/>
                </a:solidFill>
              </a:rPr>
              <a:t>Choice of domain decomposition</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1500" dirty="0"/>
              <a:t>Error-based indicators that help decide in what region of the domain a ROM can be viable should drive domain decomposition (future work).</a:t>
            </a:r>
          </a:p>
          <a:p>
            <a:pPr marL="800100" lvl="1" indent="-342900">
              <a:buFont typeface="Arial" panose="020B0604020202020204" pitchFamily="34" charset="0"/>
              <a:buChar char="•"/>
            </a:pPr>
            <a:endParaRPr lang="en-US" sz="1000" dirty="0"/>
          </a:p>
          <a:p>
            <a:pPr marL="800100" lvl="1" indent="-342900">
              <a:buFont typeface="Arial" panose="020B0604020202020204" pitchFamily="34" charset="0"/>
              <a:buChar char="•"/>
            </a:pPr>
            <a:endParaRPr lang="en-US" sz="400" dirty="0"/>
          </a:p>
        </p:txBody>
      </p:sp>
      <mc:AlternateContent xmlns:mc="http://schemas.openxmlformats.org/markup-compatibility/2006">
        <mc:Choice xmlns:a14="http://schemas.microsoft.com/office/drawing/2010/main" Requires="a14">
          <p:sp>
            <p:nvSpPr>
              <p:cNvPr id="169" name="TextBox 168">
                <a:extLst>
                  <a:ext uri="{FF2B5EF4-FFF2-40B4-BE49-F238E27FC236}">
                    <a16:creationId xmlns:a16="http://schemas.microsoft.com/office/drawing/2014/main" id="{0441E0DE-4B47-4593-BD6A-044058C64DB6}"/>
                  </a:ext>
                </a:extLst>
              </p:cNvPr>
              <p:cNvSpPr txBox="1"/>
              <p:nvPr/>
            </p:nvSpPr>
            <p:spPr>
              <a:xfrm>
                <a:off x="7479183" y="16360026"/>
                <a:ext cx="5290866" cy="1417824"/>
              </a:xfrm>
              <a:prstGeom prst="rect">
                <a:avLst/>
              </a:prstGeom>
              <a:noFill/>
            </p:spPr>
            <p:txBody>
              <a:bodyPr wrap="square">
                <a:spAutoFit/>
              </a:bodyPr>
              <a:lstStyle/>
              <a:p>
                <a:r>
                  <a:rPr lang="en-US" sz="1600" b="1" dirty="0">
                    <a:solidFill>
                      <a:srgbClr val="0070C0"/>
                    </a:solidFill>
                  </a:rPr>
                  <a:t>Snapshot collection and reduced basis construction</a:t>
                </a:r>
              </a:p>
              <a:p>
                <a:endParaRPr lang="en-US" sz="400" dirty="0"/>
              </a:p>
              <a:p>
                <a:pPr marL="342900" indent="-342900">
                  <a:buFont typeface="Arial" panose="020B0604020202020204" pitchFamily="34" charset="0"/>
                  <a:buChar char="•"/>
                </a:pPr>
                <a:r>
                  <a:rPr lang="en-US" sz="1500" dirty="0"/>
                  <a:t>POD results presented herein use snapshots obtained via FOM-FOM coupling on </a:t>
                </a:r>
                <a14:m>
                  <m:oMath xmlns:m="http://schemas.openxmlformats.org/officeDocument/2006/math">
                    <m:r>
                      <m:rPr>
                        <m:sty m:val="p"/>
                      </m:rPr>
                      <a:rPr lang="el-GR" sz="1500" i="1" smtClean="0">
                        <a:latin typeface="Cambria Math" panose="02040503050406030204" pitchFamily="18" charset="0"/>
                        <a:ea typeface="Cambria Math" panose="02040503050406030204" pitchFamily="18" charset="0"/>
                      </a:rPr>
                      <m:t>Ω</m:t>
                    </m:r>
                    <m:r>
                      <a:rPr lang="en-US" sz="1500" b="0" i="1" smtClean="0">
                        <a:latin typeface="Cambria Math" panose="02040503050406030204" pitchFamily="18" charset="0"/>
                        <a:ea typeface="Cambria Math" panose="02040503050406030204" pitchFamily="18" charset="0"/>
                      </a:rPr>
                      <m:t>=</m:t>
                    </m:r>
                    <m:nary>
                      <m:naryPr>
                        <m:chr m:val="⋃"/>
                        <m:ctrlPr>
                          <a:rPr lang="en-US" sz="1500" b="0" i="1" smtClean="0">
                            <a:latin typeface="Cambria Math" panose="02040503050406030204" pitchFamily="18" charset="0"/>
                            <a:ea typeface="Cambria Math" panose="02040503050406030204" pitchFamily="18" charset="0"/>
                          </a:rPr>
                        </m:ctrlPr>
                      </m:naryPr>
                      <m:sub>
                        <m:r>
                          <m:rPr>
                            <m:brk m:alnAt="23"/>
                          </m:rPr>
                          <a:rPr lang="en-US" sz="1500" b="0" i="1" smtClean="0">
                            <a:latin typeface="Cambria Math" panose="02040503050406030204" pitchFamily="18" charset="0"/>
                            <a:ea typeface="Cambria Math" panose="02040503050406030204" pitchFamily="18" charset="0"/>
                          </a:rPr>
                          <m:t>𝑖</m:t>
                        </m:r>
                      </m:sub>
                      <m:sup/>
                      <m:e>
                        <m:sSub>
                          <m:sSubPr>
                            <m:ctrlPr>
                              <a:rPr lang="en-US" sz="1500" i="1">
                                <a:latin typeface="Cambria Math" panose="02040503050406030204" pitchFamily="18" charset="0"/>
                              </a:rPr>
                            </m:ctrlPr>
                          </m:sSubPr>
                          <m:e>
                            <m:r>
                              <m:rPr>
                                <m:sty m:val="p"/>
                              </m:rPr>
                              <a:rPr lang="el-GR" sz="1500" i="1">
                                <a:latin typeface="Cambria Math" panose="02040503050406030204" pitchFamily="18" charset="0"/>
                                <a:ea typeface="Cambria Math" panose="02040503050406030204" pitchFamily="18" charset="0"/>
                              </a:rPr>
                              <m:t>Ω</m:t>
                            </m:r>
                          </m:e>
                          <m:sub>
                            <m:r>
                              <a:rPr lang="en-US" sz="1500" i="1">
                                <a:latin typeface="Cambria Math" panose="02040503050406030204" pitchFamily="18" charset="0"/>
                              </a:rPr>
                              <m:t>𝑖</m:t>
                            </m:r>
                          </m:sub>
                        </m:sSub>
                      </m:e>
                    </m:nary>
                  </m:oMath>
                </a14:m>
                <a:r>
                  <a:rPr lang="en-US" sz="1500" dirty="0"/>
                  <a:t>.</a:t>
                </a:r>
              </a:p>
              <a:p>
                <a:pPr marL="342900" indent="-342900">
                  <a:buFont typeface="Arial" panose="020B0604020202020204" pitchFamily="34" charset="0"/>
                  <a:buChar char="•"/>
                </a:pPr>
                <a:r>
                  <a:rPr lang="en-US" sz="1500" dirty="0"/>
                  <a:t>Future work: generate snapshots/bases separately in each </a:t>
                </a:r>
                <a14:m>
                  <m:oMath xmlns:m="http://schemas.openxmlformats.org/officeDocument/2006/math">
                    <m:sSub>
                      <m:sSubPr>
                        <m:ctrlPr>
                          <a:rPr lang="en-US" sz="1500" i="1">
                            <a:latin typeface="Cambria Math" panose="02040503050406030204" pitchFamily="18" charset="0"/>
                          </a:rPr>
                        </m:ctrlPr>
                      </m:sSubPr>
                      <m:e>
                        <m:r>
                          <m:rPr>
                            <m:sty m:val="p"/>
                          </m:rPr>
                          <a:rPr lang="el-GR" sz="1500" i="1">
                            <a:latin typeface="Cambria Math" panose="02040503050406030204" pitchFamily="18" charset="0"/>
                            <a:ea typeface="Cambria Math" panose="02040503050406030204" pitchFamily="18" charset="0"/>
                          </a:rPr>
                          <m:t>Ω</m:t>
                        </m:r>
                      </m:e>
                      <m:sub>
                        <m:r>
                          <a:rPr lang="en-US" sz="1500" i="1">
                            <a:latin typeface="Cambria Math" panose="02040503050406030204" pitchFamily="18" charset="0"/>
                          </a:rPr>
                          <m:t>𝑖</m:t>
                        </m:r>
                      </m:sub>
                    </m:sSub>
                    <m:r>
                      <a:rPr lang="en-US" sz="1500" b="0" i="1" smtClean="0">
                        <a:latin typeface="Cambria Math" panose="02040503050406030204" pitchFamily="18" charset="0"/>
                      </a:rPr>
                      <m:t>.</m:t>
                    </m:r>
                  </m:oMath>
                </a14:m>
                <a:r>
                  <a:rPr lang="en-US" sz="1500" dirty="0"/>
                  <a:t> </a:t>
                </a:r>
                <a:endParaRPr lang="en-US" sz="1500" b="0" dirty="0">
                  <a:ea typeface="Cambria Math" panose="02040503050406030204" pitchFamily="18" charset="0"/>
                </a:endParaRPr>
              </a:p>
              <a:p>
                <a:pPr marL="800100" lvl="1" indent="-342900">
                  <a:buFont typeface="Wingdings" panose="05000000000000000000" pitchFamily="2" charset="2"/>
                  <a:buChar char="Ø"/>
                </a:pPr>
                <a:endParaRPr lang="en-US" sz="1500" dirty="0"/>
              </a:p>
              <a:p>
                <a:pPr marL="800100" lvl="1" indent="-342900">
                  <a:buFont typeface="Wingdings" panose="05000000000000000000" pitchFamily="2" charset="2"/>
                  <a:buChar char="Ø"/>
                </a:pPr>
                <a:endParaRPr lang="en-US" sz="400" dirty="0"/>
              </a:p>
            </p:txBody>
          </p:sp>
        </mc:Choice>
        <mc:Fallback>
          <p:sp>
            <p:nvSpPr>
              <p:cNvPr id="169" name="TextBox 168">
                <a:extLst>
                  <a:ext uri="{FF2B5EF4-FFF2-40B4-BE49-F238E27FC236}">
                    <a16:creationId xmlns:a16="http://schemas.microsoft.com/office/drawing/2014/main" id="{0441E0DE-4B47-4593-BD6A-044058C64DB6}"/>
                  </a:ext>
                </a:extLst>
              </p:cNvPr>
              <p:cNvSpPr txBox="1">
                <a:spLocks noRot="1" noChangeAspect="1" noMove="1" noResize="1" noEditPoints="1" noAdjustHandles="1" noChangeArrowheads="1" noChangeShapeType="1" noTextEdit="1"/>
              </p:cNvSpPr>
              <p:nvPr/>
            </p:nvSpPr>
            <p:spPr>
              <a:xfrm>
                <a:off x="7479183" y="16360026"/>
                <a:ext cx="5290866" cy="1417824"/>
              </a:xfrm>
              <a:prstGeom prst="rect">
                <a:avLst/>
              </a:prstGeom>
              <a:blipFill>
                <a:blip r:embed="rId46"/>
                <a:stretch>
                  <a:fillRect l="-691" t="-1293"/>
                </a:stretch>
              </a:blipFill>
            </p:spPr>
            <p:txBody>
              <a:bodyPr/>
              <a:lstStyle/>
              <a:p>
                <a:r>
                  <a:rPr lang="en-US">
                    <a:noFill/>
                  </a:rPr>
                  <a:t> </a:t>
                </a:r>
              </a:p>
            </p:txBody>
          </p:sp>
        </mc:Fallback>
      </mc:AlternateContent>
      <p:sp>
        <p:nvSpPr>
          <p:cNvPr id="170" name="TextBox 169">
            <a:extLst>
              <a:ext uri="{FF2B5EF4-FFF2-40B4-BE49-F238E27FC236}">
                <a16:creationId xmlns:a16="http://schemas.microsoft.com/office/drawing/2014/main" id="{AC1F82D8-C8B3-4B52-8678-6A50B84511B8}"/>
              </a:ext>
            </a:extLst>
          </p:cNvPr>
          <p:cNvSpPr txBox="1"/>
          <p:nvPr/>
        </p:nvSpPr>
        <p:spPr>
          <a:xfrm>
            <a:off x="7479182" y="17798709"/>
            <a:ext cx="5236856" cy="1631216"/>
          </a:xfrm>
          <a:prstGeom prst="rect">
            <a:avLst/>
          </a:prstGeom>
          <a:noFill/>
        </p:spPr>
        <p:txBody>
          <a:bodyPr wrap="square">
            <a:spAutoFit/>
          </a:bodyPr>
          <a:lstStyle/>
          <a:p>
            <a:r>
              <a:rPr lang="en-US" sz="1600" b="1" dirty="0">
                <a:solidFill>
                  <a:srgbClr val="0070C0"/>
                </a:solidFill>
              </a:rPr>
              <a:t>For nonlinear solid mechanics, hyper-reduction methods need to preserve Hamiltonian structure</a:t>
            </a:r>
          </a:p>
          <a:p>
            <a:endParaRPr lang="en-US" sz="400" b="1" i="1" dirty="0">
              <a:solidFill>
                <a:srgbClr val="0070C0"/>
              </a:solidFill>
            </a:endParaRPr>
          </a:p>
          <a:p>
            <a:pPr marL="342900" indent="-342900">
              <a:buFont typeface="Arial" panose="020B0604020202020204" pitchFamily="34" charset="0"/>
              <a:buChar char="•"/>
            </a:pPr>
            <a:r>
              <a:rPr lang="en-US" sz="1500" dirty="0"/>
              <a:t>We employ the Energy-Conserving Sampling &amp; Weighting Method (ECSW). </a:t>
            </a:r>
          </a:p>
          <a:p>
            <a:pPr marL="342900" indent="-342900">
              <a:buFont typeface="Arial" panose="020B0604020202020204" pitchFamily="34" charset="0"/>
              <a:buChar char="•"/>
            </a:pPr>
            <a:r>
              <a:rPr lang="en-US" sz="1500" dirty="0"/>
              <a:t>Boundary points must be included in sample mesh for DBC enforcement. </a:t>
            </a:r>
          </a:p>
          <a:p>
            <a:pPr marL="342900" indent="-342900">
              <a:buFont typeface="Arial" panose="020B0604020202020204" pitchFamily="34" charset="0"/>
              <a:buChar char="•"/>
            </a:pPr>
            <a:endParaRPr lang="en-US" sz="400" dirty="0"/>
          </a:p>
        </p:txBody>
      </p:sp>
      <mc:AlternateContent xmlns:mc="http://schemas.openxmlformats.org/markup-compatibility/2006">
        <mc:Choice xmlns:a14="http://schemas.microsoft.com/office/drawing/2010/main" Requires="a14">
          <p:sp>
            <p:nvSpPr>
              <p:cNvPr id="171" name="TextBox 170">
                <a:extLst>
                  <a:ext uri="{FF2B5EF4-FFF2-40B4-BE49-F238E27FC236}">
                    <a16:creationId xmlns:a16="http://schemas.microsoft.com/office/drawing/2014/main" id="{F522B9B4-0554-467C-B612-D20A3981CF43}"/>
                  </a:ext>
                </a:extLst>
              </p:cNvPr>
              <p:cNvSpPr txBox="1"/>
              <p:nvPr/>
            </p:nvSpPr>
            <p:spPr>
              <a:xfrm>
                <a:off x="638454" y="20243888"/>
                <a:ext cx="7597548" cy="1338828"/>
              </a:xfrm>
              <a:prstGeom prst="rect">
                <a:avLst/>
              </a:prstGeom>
              <a:noFill/>
            </p:spPr>
            <p:txBody>
              <a:bodyPr wrap="square">
                <a:spAutoFit/>
              </a:bodyPr>
              <a:lstStyle/>
              <a:p>
                <a:pPr marL="285750" indent="-285750">
                  <a:buFont typeface="Arial" panose="020B0604020202020204" pitchFamily="34" charset="0"/>
                  <a:buChar char="•"/>
                </a:pPr>
                <a:r>
                  <a:rPr lang="en-US" sz="1500" b="1" i="1" dirty="0">
                    <a:cs typeface="Calibri" panose="020F0502020204030204" pitchFamily="34" charset="0"/>
                  </a:rPr>
                  <a:t>Dynamic solid mechanics </a:t>
                </a:r>
                <a:r>
                  <a:rPr lang="en-US" sz="1500" dirty="0">
                    <a:cs typeface="Calibri" panose="020F0502020204030204" pitchFamily="34" charset="0"/>
                  </a:rPr>
                  <a:t>problem with </a:t>
                </a:r>
                <a:r>
                  <a:rPr lang="en-US" sz="1500" b="1" i="1" dirty="0">
                    <a:cs typeface="Calibri" panose="020F0502020204030204" pitchFamily="34" charset="0"/>
                  </a:rPr>
                  <a:t>nonlinear </a:t>
                </a:r>
                <a:r>
                  <a:rPr lang="en-US" sz="1500" b="1" i="1" dirty="0" err="1">
                    <a:cs typeface="Calibri" panose="020F0502020204030204" pitchFamily="34" charset="0"/>
                  </a:rPr>
                  <a:t>hyperelastic</a:t>
                </a:r>
                <a:r>
                  <a:rPr lang="en-US" sz="1500" b="1" i="1" dirty="0">
                    <a:cs typeface="Calibri" panose="020F0502020204030204" pitchFamily="34" charset="0"/>
                  </a:rPr>
                  <a:t> </a:t>
                </a:r>
                <a:r>
                  <a:rPr lang="en-US" sz="1500" b="1" i="1" dirty="0" err="1">
                    <a:cs typeface="Calibri" panose="020F0502020204030204" pitchFamily="34" charset="0"/>
                  </a:rPr>
                  <a:t>Hencky</a:t>
                </a:r>
                <a:r>
                  <a:rPr lang="en-US" sz="1500" b="1" i="1" dirty="0">
                    <a:cs typeface="Calibri" panose="020F0502020204030204" pitchFamily="34" charset="0"/>
                  </a:rPr>
                  <a:t> </a:t>
                </a:r>
                <a:r>
                  <a:rPr lang="en-US" sz="1500" dirty="0">
                    <a:cs typeface="Calibri" panose="020F0502020204030204" pitchFamily="34" charset="0"/>
                  </a:rPr>
                  <a:t>constitutive model.</a:t>
                </a:r>
              </a:p>
              <a:p>
                <a:pPr marL="285750" indent="-285750">
                  <a:buFont typeface="Arial" panose="020B0604020202020204" pitchFamily="34" charset="0"/>
                  <a:buChar char="•"/>
                </a:pPr>
                <a:endParaRPr lang="en-US" sz="200" b="1" i="1" dirty="0">
                  <a:cs typeface="Calibri" panose="020F0502020204030204" pitchFamily="34" charset="0"/>
                </a:endParaRPr>
              </a:p>
              <a:p>
                <a:pPr marL="285750" indent="-285750">
                  <a:buFont typeface="Arial" panose="020B0604020202020204" pitchFamily="34" charset="0"/>
                  <a:buChar char="•"/>
                </a:pPr>
                <a:r>
                  <a:rPr lang="en-US" sz="1500" b="1" i="1" dirty="0">
                    <a:cs typeface="Calibri" panose="020F0502020204030204" pitchFamily="34" charset="0"/>
                  </a:rPr>
                  <a:t>1D beam </a:t>
                </a:r>
                <a:r>
                  <a:rPr lang="en-US" sz="1500" dirty="0">
                    <a:cs typeface="Calibri" panose="020F0502020204030204" pitchFamily="34" charset="0"/>
                  </a:rPr>
                  <a:t>geometry </a:t>
                </a:r>
                <a14:m>
                  <m:oMath xmlns:m="http://schemas.openxmlformats.org/officeDocument/2006/math">
                    <m:r>
                      <m:rPr>
                        <m:sty m:val="p"/>
                      </m:rPr>
                      <a:rPr lang="en-US" sz="1500" b="0" i="0" smtClean="0">
                        <a:latin typeface="Cambria Math" panose="02040503050406030204" pitchFamily="18" charset="0"/>
                        <a:ea typeface="Cambria Math" panose="02040503050406030204" pitchFamily="18" charset="0"/>
                        <a:cs typeface="Calibri" panose="020F0502020204030204" pitchFamily="34" charset="0"/>
                      </a:rPr>
                      <m:t>Ω</m:t>
                    </m:r>
                    <m:r>
                      <a:rPr lang="en-US" sz="1500" b="0" i="0" smtClean="0">
                        <a:latin typeface="Cambria Math" panose="02040503050406030204" pitchFamily="18" charset="0"/>
                        <a:ea typeface="Cambria Math" panose="02040503050406030204" pitchFamily="18" charset="0"/>
                        <a:cs typeface="Calibri" panose="020F0502020204030204" pitchFamily="34" charset="0"/>
                      </a:rPr>
                      <m:t>=</m:t>
                    </m:r>
                    <m:d>
                      <m:dPr>
                        <m:ctrlPr>
                          <a:rPr lang="en-US" sz="1500" i="1" smtClean="0">
                            <a:latin typeface="Cambria Math" panose="02040503050406030204" pitchFamily="18" charset="0"/>
                            <a:ea typeface="Cambria Math" panose="02040503050406030204" pitchFamily="18" charset="0"/>
                            <a:cs typeface="Calibri" panose="020F0502020204030204" pitchFamily="34" charset="0"/>
                          </a:rPr>
                        </m:ctrlPr>
                      </m:dPr>
                      <m:e>
                        <m:r>
                          <a:rPr lang="en-US" sz="1500" b="0" i="1" smtClean="0">
                            <a:latin typeface="Cambria Math" panose="02040503050406030204" pitchFamily="18" charset="0"/>
                            <a:ea typeface="Cambria Math" panose="02040503050406030204" pitchFamily="18" charset="0"/>
                            <a:cs typeface="Calibri" panose="020F0502020204030204" pitchFamily="34" charset="0"/>
                          </a:rPr>
                          <m:t>0,1</m:t>
                        </m:r>
                      </m:e>
                    </m:d>
                  </m:oMath>
                </a14:m>
                <a:r>
                  <a:rPr lang="en-US" sz="1500" dirty="0">
                    <a:cs typeface="Calibri" panose="020F0502020204030204" pitchFamily="34" charset="0"/>
                  </a:rPr>
                  <a:t>, clamped at both ends, with prescribed initial condition discretized using FEM + implicit Newmark-</a:t>
                </a:r>
                <a14:m>
                  <m:oMath xmlns:m="http://schemas.openxmlformats.org/officeDocument/2006/math">
                    <m:r>
                      <a:rPr lang="el-GR" sz="1500" i="1" smtClean="0">
                        <a:latin typeface="Cambria Math" panose="02040503050406030204" pitchFamily="18" charset="0"/>
                        <a:ea typeface="Cambria Math" panose="02040503050406030204" pitchFamily="18" charset="0"/>
                        <a:cs typeface="Calibri" panose="020F0502020204030204" pitchFamily="34" charset="0"/>
                      </a:rPr>
                      <m:t>𝛽</m:t>
                    </m:r>
                  </m:oMath>
                </a14:m>
                <a:r>
                  <a:rPr lang="en-US" sz="1500" dirty="0">
                    <a:ea typeface="Cambria Math" panose="02040503050406030204" pitchFamily="18" charset="0"/>
                    <a:cs typeface="Calibri" panose="020F0502020204030204" pitchFamily="34" charset="0"/>
                  </a:rPr>
                  <a:t>.</a:t>
                </a:r>
              </a:p>
              <a:p>
                <a:pPr marL="285750" indent="-285750">
                  <a:buFont typeface="Arial" panose="020B0604020202020204" pitchFamily="34" charset="0"/>
                  <a:buChar char="•"/>
                </a:pPr>
                <a:endParaRPr lang="en-US" sz="200" dirty="0">
                  <a:ea typeface="Cambria Math" panose="02040503050406030204" pitchFamily="18" charset="0"/>
                  <a:cs typeface="Calibri" panose="020F0502020204030204" pitchFamily="34" charset="0"/>
                </a:endParaRPr>
              </a:p>
              <a:p>
                <a:pPr marL="285750" indent="-285750">
                  <a:buFont typeface="Arial" panose="020B0604020202020204" pitchFamily="34" charset="0"/>
                  <a:buChar char="•"/>
                </a:pPr>
                <a:endParaRPr lang="en-US" sz="200" dirty="0">
                  <a:ea typeface="Cambria Math" panose="02040503050406030204" pitchFamily="18" charset="0"/>
                  <a:cs typeface="Calibri" panose="020F0502020204030204" pitchFamily="34" charset="0"/>
                </a:endParaRPr>
              </a:p>
              <a:p>
                <a:pPr marL="285750" indent="-285750">
                  <a:buFont typeface="Arial" panose="020B0604020202020204" pitchFamily="34" charset="0"/>
                  <a:buChar char="•"/>
                </a:pPr>
                <a:r>
                  <a:rPr lang="en-US" sz="1500" b="1" i="1" dirty="0">
                    <a:cs typeface="Calibri" panose="020F0502020204030204" pitchFamily="34" charset="0"/>
                  </a:rPr>
                  <a:t>Two initial conditions</a:t>
                </a:r>
                <a:r>
                  <a:rPr lang="en-US" sz="1500" dirty="0">
                    <a:cs typeface="Calibri" panose="020F0502020204030204" pitchFamily="34" charset="0"/>
                  </a:rPr>
                  <a:t>: (i) Gaussian (Fig. 1(a)), and (ii) rounded square (Fig. 1(b)).</a:t>
                </a:r>
              </a:p>
              <a:p>
                <a:r>
                  <a:rPr lang="en-US" sz="1500" dirty="0">
                    <a:cs typeface="Calibri" panose="020F0502020204030204" pitchFamily="34" charset="0"/>
                  </a:rPr>
                  <a:t> </a:t>
                </a:r>
              </a:p>
            </p:txBody>
          </p:sp>
        </mc:Choice>
        <mc:Fallback>
          <p:sp>
            <p:nvSpPr>
              <p:cNvPr id="171" name="TextBox 170">
                <a:extLst>
                  <a:ext uri="{FF2B5EF4-FFF2-40B4-BE49-F238E27FC236}">
                    <a16:creationId xmlns:a16="http://schemas.microsoft.com/office/drawing/2014/main" id="{F522B9B4-0554-467C-B612-D20A3981CF43}"/>
                  </a:ext>
                </a:extLst>
              </p:cNvPr>
              <p:cNvSpPr txBox="1">
                <a:spLocks noRot="1" noChangeAspect="1" noMove="1" noResize="1" noEditPoints="1" noAdjustHandles="1" noChangeArrowheads="1" noChangeShapeType="1" noTextEdit="1"/>
              </p:cNvSpPr>
              <p:nvPr/>
            </p:nvSpPr>
            <p:spPr>
              <a:xfrm>
                <a:off x="638454" y="20243888"/>
                <a:ext cx="7597548" cy="1338828"/>
              </a:xfrm>
              <a:prstGeom prst="rect">
                <a:avLst/>
              </a:prstGeom>
              <a:blipFill>
                <a:blip r:embed="rId47"/>
                <a:stretch>
                  <a:fillRect l="-241" t="-91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D4DF0581-7A6B-40D9-8F5D-E610E5D16246}"/>
              </a:ext>
            </a:extLst>
          </p:cNvPr>
          <p:cNvSpPr txBox="1"/>
          <p:nvPr/>
        </p:nvSpPr>
        <p:spPr>
          <a:xfrm>
            <a:off x="1001948" y="21286270"/>
            <a:ext cx="3097629" cy="1938992"/>
          </a:xfrm>
          <a:prstGeom prst="rect">
            <a:avLst/>
          </a:prstGeom>
          <a:noFill/>
        </p:spPr>
        <p:txBody>
          <a:bodyPr wrap="square" rtlCol="0">
            <a:spAutoFit/>
          </a:bodyPr>
          <a:lstStyle/>
          <a:p>
            <a:pPr marL="285750" indent="-285750">
              <a:buFont typeface="Wingdings" panose="05000000000000000000" pitchFamily="2" charset="2"/>
              <a:buChar char="Ø"/>
            </a:pPr>
            <a:r>
              <a:rPr lang="en-US" sz="1500" b="1" i="1" dirty="0"/>
              <a:t>Reproductive case: </a:t>
            </a:r>
            <a:r>
              <a:rPr lang="en-US" sz="1500" dirty="0"/>
              <a:t>generate snapshots with initial condition  (i) and predict solution with initial condition (i) </a:t>
            </a:r>
          </a:p>
          <a:p>
            <a:pPr marL="285750" indent="-285750">
              <a:buFont typeface="Wingdings" panose="05000000000000000000" pitchFamily="2" charset="2"/>
              <a:buChar char="Ø"/>
            </a:pPr>
            <a:r>
              <a:rPr lang="en-US" sz="1500" b="1" i="1" dirty="0"/>
              <a:t>Predictive case: </a:t>
            </a:r>
            <a:r>
              <a:rPr lang="en-US" sz="1500" dirty="0"/>
              <a:t>generate snapshots with initial condition (ii) and predict solution with initial condition (i)  </a:t>
            </a:r>
          </a:p>
        </p:txBody>
      </p:sp>
      <p:sp>
        <p:nvSpPr>
          <p:cNvPr id="6" name="TextBox 5">
            <a:extLst>
              <a:ext uri="{FF2B5EF4-FFF2-40B4-BE49-F238E27FC236}">
                <a16:creationId xmlns:a16="http://schemas.microsoft.com/office/drawing/2014/main" id="{AD9830B3-EFAB-4929-9A69-F11608F04813}"/>
              </a:ext>
            </a:extLst>
          </p:cNvPr>
          <p:cNvSpPr txBox="1"/>
          <p:nvPr/>
        </p:nvSpPr>
        <p:spPr>
          <a:xfrm>
            <a:off x="624241" y="23232475"/>
            <a:ext cx="7469146" cy="784830"/>
          </a:xfrm>
          <a:prstGeom prst="rect">
            <a:avLst/>
          </a:prstGeom>
          <a:noFill/>
        </p:spPr>
        <p:txBody>
          <a:bodyPr wrap="square" rtlCol="0">
            <a:spAutoFit/>
          </a:bodyPr>
          <a:lstStyle/>
          <a:p>
            <a:pPr marL="285750" indent="-285750">
              <a:buFont typeface="Arial" panose="020B0604020202020204" pitchFamily="34" charset="0"/>
              <a:buChar char="•"/>
            </a:pPr>
            <a:r>
              <a:rPr lang="en-US" sz="1500" dirty="0"/>
              <a:t>Very </a:t>
            </a:r>
            <a:r>
              <a:rPr lang="en-US" sz="1500" b="1" dirty="0"/>
              <a:t>stringent test case </a:t>
            </a:r>
            <a:r>
              <a:rPr lang="en-US" sz="1500" dirty="0"/>
              <a:t>for coupling and for ROMs (traveling wave, sharp gradients in solution)!</a:t>
            </a:r>
          </a:p>
          <a:p>
            <a:pPr marL="285750" indent="-285750">
              <a:buFont typeface="Arial" panose="020B0604020202020204" pitchFamily="34" charset="0"/>
              <a:buChar char="•"/>
            </a:pPr>
            <a:endParaRPr lang="en-US" sz="1500" dirty="0"/>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097E2409-3698-4F85-BA3E-A430858F501B}"/>
                  </a:ext>
                </a:extLst>
              </p:cNvPr>
              <p:cNvSpPr txBox="1"/>
              <p:nvPr/>
            </p:nvSpPr>
            <p:spPr>
              <a:xfrm>
                <a:off x="614724" y="23725668"/>
                <a:ext cx="6923115" cy="553998"/>
              </a:xfrm>
              <a:prstGeom prst="rect">
                <a:avLst/>
              </a:prstGeom>
              <a:noFill/>
            </p:spPr>
            <p:txBody>
              <a:bodyPr wrap="square">
                <a:spAutoFit/>
              </a:bodyPr>
              <a:lstStyle/>
              <a:p>
                <a:pPr marL="285750" indent="-285750">
                  <a:buFont typeface="Arial" panose="020B0604020202020204" pitchFamily="34" charset="0"/>
                  <a:buChar char="•"/>
                </a:pPr>
                <a:r>
                  <a:rPr lang="en-US" sz="1500" b="1" dirty="0"/>
                  <a:t>Non-overlapping domain decomposition (DD) </a:t>
                </a:r>
                <a:r>
                  <a:rPr lang="en-US" sz="1500" dirty="0"/>
                  <a:t>of </a:t>
                </a:r>
                <a14:m>
                  <m:oMath xmlns:m="http://schemas.openxmlformats.org/officeDocument/2006/math">
                    <m:r>
                      <m:rPr>
                        <m:sty m:val="p"/>
                      </m:rPr>
                      <a:rPr lang="el-GR" sz="1500" i="1" smtClean="0">
                        <a:latin typeface="Cambria Math" panose="02040503050406030204" pitchFamily="18" charset="0"/>
                        <a:ea typeface="Cambria Math" panose="02040503050406030204" pitchFamily="18" charset="0"/>
                      </a:rPr>
                      <m:t>Ω</m:t>
                    </m:r>
                    <m:r>
                      <a:rPr lang="en-US" sz="1500" b="0" i="1" smtClean="0">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rPr>
                        </m:ctrlPr>
                      </m:sSubPr>
                      <m:e>
                        <m:r>
                          <m:rPr>
                            <m:sty m:val="p"/>
                          </m:rPr>
                          <a:rPr lang="el-GR" sz="1500" i="1">
                            <a:latin typeface="Cambria Math" panose="02040503050406030204" pitchFamily="18" charset="0"/>
                            <a:ea typeface="Cambria Math" panose="02040503050406030204" pitchFamily="18" charset="0"/>
                          </a:rPr>
                          <m:t>Ω</m:t>
                        </m:r>
                      </m:e>
                      <m:sub>
                        <m:r>
                          <a:rPr lang="en-US" sz="1500" i="1">
                            <a:latin typeface="Cambria Math" panose="02040503050406030204" pitchFamily="18" charset="0"/>
                          </a:rPr>
                          <m:t>1</m:t>
                        </m:r>
                      </m:sub>
                    </m:sSub>
                    <m:r>
                      <a:rPr lang="en-US" sz="1500" i="1" smtClean="0">
                        <a:latin typeface="Cambria Math" panose="02040503050406030204" pitchFamily="18" charset="0"/>
                        <a:ea typeface="Cambria Math" panose="02040503050406030204" pitchFamily="18" charset="0"/>
                      </a:rPr>
                      <m:t>∪</m:t>
                    </m:r>
                  </m:oMath>
                </a14:m>
                <a:r>
                  <a:rPr lang="en-US" sz="1500" dirty="0"/>
                  <a:t> </a:t>
                </a:r>
                <a14:m>
                  <m:oMath xmlns:m="http://schemas.openxmlformats.org/officeDocument/2006/math">
                    <m:sSub>
                      <m:sSubPr>
                        <m:ctrlPr>
                          <a:rPr lang="en-US" sz="1500" i="1">
                            <a:latin typeface="Cambria Math" panose="02040503050406030204" pitchFamily="18" charset="0"/>
                          </a:rPr>
                        </m:ctrlPr>
                      </m:sSubPr>
                      <m:e>
                        <m:r>
                          <m:rPr>
                            <m:sty m:val="p"/>
                          </m:rPr>
                          <a:rPr lang="el-GR" sz="1500" i="1">
                            <a:latin typeface="Cambria Math" panose="02040503050406030204" pitchFamily="18" charset="0"/>
                            <a:ea typeface="Cambria Math" panose="02040503050406030204" pitchFamily="18" charset="0"/>
                          </a:rPr>
                          <m:t>Ω</m:t>
                        </m:r>
                      </m:e>
                      <m:sub>
                        <m:r>
                          <a:rPr lang="en-US" sz="1500" i="1">
                            <a:latin typeface="Cambria Math" panose="02040503050406030204" pitchFamily="18" charset="0"/>
                            <a:ea typeface="Cambria Math" panose="02040503050406030204" pitchFamily="18" charset="0"/>
                          </a:rPr>
                          <m:t>2</m:t>
                        </m:r>
                      </m:sub>
                    </m:sSub>
                    <m:r>
                      <a:rPr lang="en-US" sz="1500" b="0" i="0" smtClean="0">
                        <a:latin typeface="Cambria Math" panose="02040503050406030204" pitchFamily="18" charset="0"/>
                        <a:ea typeface="Cambria Math" panose="02040503050406030204" pitchFamily="18" charset="0"/>
                      </a:rPr>
                      <m:t>,   </m:t>
                    </m:r>
                  </m:oMath>
                </a14:m>
                <a:r>
                  <a:rPr lang="en-US" sz="1500" dirty="0"/>
                  <a:t>where </a:t>
                </a:r>
                <a14:m>
                  <m:oMath xmlns:m="http://schemas.openxmlformats.org/officeDocument/2006/math">
                    <m:sSub>
                      <m:sSubPr>
                        <m:ctrlPr>
                          <a:rPr lang="en-US" sz="1500" i="1" smtClean="0">
                            <a:latin typeface="Cambria Math" panose="02040503050406030204" pitchFamily="18" charset="0"/>
                          </a:rPr>
                        </m:ctrlPr>
                      </m:sSubPr>
                      <m:e>
                        <m:r>
                          <m:rPr>
                            <m:sty m:val="p"/>
                          </m:rPr>
                          <a:rPr lang="el-GR" sz="1500" i="1">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ea typeface="Cambria Math" panose="02040503050406030204" pitchFamily="18" charset="0"/>
                          </a:rPr>
                          <m:t>1</m:t>
                        </m:r>
                      </m:sub>
                    </m:sSub>
                  </m:oMath>
                </a14:m>
                <a:r>
                  <a:rPr lang="en-US" sz="1500" dirty="0"/>
                  <a:t> = [0, 0.6] and </a:t>
                </a:r>
                <a14:m>
                  <m:oMath xmlns:m="http://schemas.openxmlformats.org/officeDocument/2006/math">
                    <m:sSub>
                      <m:sSubPr>
                        <m:ctrlPr>
                          <a:rPr lang="en-US" sz="1500" i="1">
                            <a:latin typeface="Cambria Math" panose="02040503050406030204" pitchFamily="18" charset="0"/>
                          </a:rPr>
                        </m:ctrlPr>
                      </m:sSubPr>
                      <m:e>
                        <m:r>
                          <m:rPr>
                            <m:sty m:val="p"/>
                          </m:rPr>
                          <a:rPr lang="el-GR" sz="1500" i="1">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ea typeface="Cambria Math" panose="02040503050406030204" pitchFamily="18" charset="0"/>
                          </a:rPr>
                          <m:t>2</m:t>
                        </m:r>
                      </m:sub>
                    </m:sSub>
                  </m:oMath>
                </a14:m>
                <a:r>
                  <a:rPr lang="en-US" sz="1500" dirty="0"/>
                  <a:t> = [0.6, 1.0] and same </a:t>
                </a:r>
                <a14:m>
                  <m:oMath xmlns:m="http://schemas.openxmlformats.org/officeDocument/2006/math">
                    <m:r>
                      <a:rPr lang="en-US" sz="150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𝑥</m:t>
                    </m:r>
                    <m:r>
                      <a:rPr lang="en-US" sz="1500" b="0" i="1" smtClean="0">
                        <a:latin typeface="Cambria Math" panose="02040503050406030204" pitchFamily="18" charset="0"/>
                        <a:ea typeface="Cambria Math" panose="02040503050406030204" pitchFamily="18" charset="0"/>
                      </a:rPr>
                      <m:t>=</m:t>
                    </m:r>
                    <m:sSup>
                      <m:sSupPr>
                        <m:ctrlPr>
                          <a:rPr lang="en-US" sz="1500" b="0" i="1" smtClean="0">
                            <a:latin typeface="Cambria Math" panose="02040503050406030204" pitchFamily="18" charset="0"/>
                            <a:ea typeface="Cambria Math" panose="02040503050406030204" pitchFamily="18" charset="0"/>
                          </a:rPr>
                        </m:ctrlPr>
                      </m:sSupPr>
                      <m:e>
                        <m:r>
                          <a:rPr lang="en-US" sz="1500" b="0" i="1" smtClean="0">
                            <a:latin typeface="Cambria Math" panose="02040503050406030204" pitchFamily="18" charset="0"/>
                            <a:ea typeface="Cambria Math" panose="02040503050406030204" pitchFamily="18" charset="0"/>
                          </a:rPr>
                          <m:t>10</m:t>
                        </m:r>
                      </m:e>
                      <m:sup>
                        <m:r>
                          <a:rPr lang="en-US" sz="1500" b="0" i="1" smtClean="0">
                            <a:latin typeface="Cambria Math" panose="02040503050406030204" pitchFamily="18" charset="0"/>
                            <a:ea typeface="Cambria Math" panose="02040503050406030204" pitchFamily="18" charset="0"/>
                          </a:rPr>
                          <m:t>−3</m:t>
                        </m:r>
                      </m:sup>
                    </m:sSup>
                  </m:oMath>
                </a14:m>
                <a:r>
                  <a:rPr lang="en-US" sz="1500" dirty="0"/>
                  <a:t> and </a:t>
                </a:r>
                <a14:m>
                  <m:oMath xmlns:m="http://schemas.openxmlformats.org/officeDocument/2006/math">
                    <m:r>
                      <a:rPr lang="en-US" sz="1500" i="1">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𝑡</m:t>
                    </m:r>
                    <m:r>
                      <a:rPr lang="en-US" sz="1500" i="1">
                        <a:latin typeface="Cambria Math" panose="02040503050406030204" pitchFamily="18" charset="0"/>
                        <a:ea typeface="Cambria Math" panose="02040503050406030204" pitchFamily="18" charset="0"/>
                      </a:rPr>
                      <m:t>=</m:t>
                    </m:r>
                    <m:sSup>
                      <m:sSupPr>
                        <m:ctrlPr>
                          <a:rPr lang="en-US" sz="1500" i="1">
                            <a:latin typeface="Cambria Math" panose="02040503050406030204" pitchFamily="18" charset="0"/>
                            <a:ea typeface="Cambria Math" panose="02040503050406030204" pitchFamily="18" charset="0"/>
                          </a:rPr>
                        </m:ctrlPr>
                      </m:sSupPr>
                      <m:e>
                        <m:r>
                          <a:rPr lang="en-US" sz="1500" i="1">
                            <a:latin typeface="Cambria Math" panose="02040503050406030204" pitchFamily="18" charset="0"/>
                            <a:ea typeface="Cambria Math" panose="02040503050406030204" pitchFamily="18" charset="0"/>
                          </a:rPr>
                          <m:t>10</m:t>
                        </m:r>
                      </m:e>
                      <m:sup>
                        <m:r>
                          <a:rPr lang="en-US" sz="1500" i="1">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7</m:t>
                        </m:r>
                      </m:sup>
                    </m:sSup>
                  </m:oMath>
                </a14:m>
                <a:r>
                  <a:rPr lang="en-US" sz="1500" dirty="0"/>
                  <a:t> in both subdomain.</a:t>
                </a:r>
              </a:p>
            </p:txBody>
          </p:sp>
        </mc:Choice>
        <mc:Fallback xmlns="">
          <p:sp>
            <p:nvSpPr>
              <p:cNvPr id="173" name="TextBox 172">
                <a:extLst>
                  <a:ext uri="{FF2B5EF4-FFF2-40B4-BE49-F238E27FC236}">
                    <a16:creationId xmlns:a16="http://schemas.microsoft.com/office/drawing/2014/main" id="{097E2409-3698-4F85-BA3E-A430858F501B}"/>
                  </a:ext>
                </a:extLst>
              </p:cNvPr>
              <p:cNvSpPr txBox="1">
                <a:spLocks noRot="1" noChangeAspect="1" noMove="1" noResize="1" noEditPoints="1" noAdjustHandles="1" noChangeArrowheads="1" noChangeShapeType="1" noTextEdit="1"/>
              </p:cNvSpPr>
              <p:nvPr/>
            </p:nvSpPr>
            <p:spPr>
              <a:xfrm>
                <a:off x="614724" y="23725668"/>
                <a:ext cx="6923115" cy="553998"/>
              </a:xfrm>
              <a:prstGeom prst="rect">
                <a:avLst/>
              </a:prstGeom>
              <a:blipFill>
                <a:blip r:embed="rId52"/>
                <a:stretch>
                  <a:fillRect l="-264" t="-2198" r="-440" b="-12088"/>
                </a:stretch>
              </a:blipFill>
            </p:spPr>
            <p:txBody>
              <a:bodyPr/>
              <a:lstStyle/>
              <a:p>
                <a:r>
                  <a:rPr lang="en-US">
                    <a:noFill/>
                  </a:rPr>
                  <a:t> </a:t>
                </a:r>
              </a:p>
            </p:txBody>
          </p:sp>
        </mc:Fallback>
      </mc:AlternateContent>
      <p:sp>
        <p:nvSpPr>
          <p:cNvPr id="174" name="TextBox 173">
            <a:extLst>
              <a:ext uri="{FF2B5EF4-FFF2-40B4-BE49-F238E27FC236}">
                <a16:creationId xmlns:a16="http://schemas.microsoft.com/office/drawing/2014/main" id="{DBB126D7-F22F-4847-92B5-3E4F1B96863F}"/>
              </a:ext>
            </a:extLst>
          </p:cNvPr>
          <p:cNvSpPr txBox="1"/>
          <p:nvPr/>
        </p:nvSpPr>
        <p:spPr>
          <a:xfrm>
            <a:off x="1021637" y="24255177"/>
            <a:ext cx="17374560" cy="323165"/>
          </a:xfrm>
          <a:prstGeom prst="rect">
            <a:avLst/>
          </a:prstGeom>
          <a:noFill/>
        </p:spPr>
        <p:txBody>
          <a:bodyPr wrap="square">
            <a:spAutoFit/>
          </a:bodyPr>
          <a:lstStyle/>
          <a:p>
            <a:pPr marL="285750" indent="-285750">
              <a:buFont typeface="Wingdings" panose="05000000000000000000" pitchFamily="2" charset="2"/>
              <a:buChar char="Ø"/>
            </a:pPr>
            <a:r>
              <a:rPr lang="en-US" sz="1500" b="1" i="1" dirty="0"/>
              <a:t>Transmission BCs: </a:t>
            </a:r>
            <a:r>
              <a:rPr lang="en-US" sz="1500" dirty="0"/>
              <a:t>alternating Dirichlet-Neumann with no relaxation. </a:t>
            </a:r>
          </a:p>
        </p:txBody>
      </p:sp>
      <p:grpSp>
        <p:nvGrpSpPr>
          <p:cNvPr id="22" name="Group 21">
            <a:extLst>
              <a:ext uri="{FF2B5EF4-FFF2-40B4-BE49-F238E27FC236}">
                <a16:creationId xmlns:a16="http://schemas.microsoft.com/office/drawing/2014/main" id="{E9BE4620-C52E-4381-A203-9AE066206F47}"/>
              </a:ext>
            </a:extLst>
          </p:cNvPr>
          <p:cNvGrpSpPr/>
          <p:nvPr/>
        </p:nvGrpSpPr>
        <p:grpSpPr>
          <a:xfrm>
            <a:off x="12374329" y="20236268"/>
            <a:ext cx="2461327" cy="2479685"/>
            <a:chOff x="15296579" y="20671095"/>
            <a:chExt cx="2461327" cy="2479685"/>
          </a:xfrm>
        </p:grpSpPr>
        <p:pic>
          <p:nvPicPr>
            <p:cNvPr id="12" name="Picture 11">
              <a:extLst>
                <a:ext uri="{FF2B5EF4-FFF2-40B4-BE49-F238E27FC236}">
                  <a16:creationId xmlns:a16="http://schemas.microsoft.com/office/drawing/2014/main" id="{9D8DAD89-488A-47B4-9B2C-42CA75FF3169}"/>
                </a:ext>
              </a:extLst>
            </p:cNvPr>
            <p:cNvPicPr>
              <a:picLocks noChangeAspect="1"/>
            </p:cNvPicPr>
            <p:nvPr/>
          </p:nvPicPr>
          <p:blipFill>
            <a:blip r:embed="rId53"/>
            <a:stretch>
              <a:fillRect/>
            </a:stretch>
          </p:blipFill>
          <p:spPr>
            <a:xfrm>
              <a:off x="15331587" y="20671095"/>
              <a:ext cx="1219665" cy="914400"/>
            </a:xfrm>
            <a:prstGeom prst="rect">
              <a:avLst/>
            </a:prstGeom>
          </p:spPr>
        </p:pic>
        <p:pic>
          <p:nvPicPr>
            <p:cNvPr id="14" name="Picture 13">
              <a:extLst>
                <a:ext uri="{FF2B5EF4-FFF2-40B4-BE49-F238E27FC236}">
                  <a16:creationId xmlns:a16="http://schemas.microsoft.com/office/drawing/2014/main" id="{FB4FEC45-9FAB-49C4-9B0C-31509B89F825}"/>
                </a:ext>
              </a:extLst>
            </p:cNvPr>
            <p:cNvPicPr>
              <a:picLocks noChangeAspect="1"/>
            </p:cNvPicPr>
            <p:nvPr/>
          </p:nvPicPr>
          <p:blipFill>
            <a:blip r:embed="rId54"/>
            <a:stretch>
              <a:fillRect/>
            </a:stretch>
          </p:blipFill>
          <p:spPr>
            <a:xfrm>
              <a:off x="16460320" y="20671095"/>
              <a:ext cx="1219665" cy="914400"/>
            </a:xfrm>
            <a:prstGeom prst="rect">
              <a:avLst/>
            </a:prstGeom>
          </p:spPr>
        </p:pic>
        <p:pic>
          <p:nvPicPr>
            <p:cNvPr id="18" name="Picture 17">
              <a:extLst>
                <a:ext uri="{FF2B5EF4-FFF2-40B4-BE49-F238E27FC236}">
                  <a16:creationId xmlns:a16="http://schemas.microsoft.com/office/drawing/2014/main" id="{A5A1D441-23AA-4A34-A44D-A42D571AC3A2}"/>
                </a:ext>
              </a:extLst>
            </p:cNvPr>
            <p:cNvPicPr>
              <a:picLocks noChangeAspect="1"/>
            </p:cNvPicPr>
            <p:nvPr/>
          </p:nvPicPr>
          <p:blipFill>
            <a:blip r:embed="rId55"/>
            <a:stretch>
              <a:fillRect/>
            </a:stretch>
          </p:blipFill>
          <p:spPr>
            <a:xfrm>
              <a:off x="15331586" y="21593374"/>
              <a:ext cx="1219665" cy="914400"/>
            </a:xfrm>
            <a:prstGeom prst="rect">
              <a:avLst/>
            </a:prstGeom>
          </p:spPr>
        </p:pic>
        <p:pic>
          <p:nvPicPr>
            <p:cNvPr id="20" name="Picture 19">
              <a:extLst>
                <a:ext uri="{FF2B5EF4-FFF2-40B4-BE49-F238E27FC236}">
                  <a16:creationId xmlns:a16="http://schemas.microsoft.com/office/drawing/2014/main" id="{7A6FF7B9-AC6A-48CF-BA2B-EF0D88D2F4CE}"/>
                </a:ext>
              </a:extLst>
            </p:cNvPr>
            <p:cNvPicPr>
              <a:picLocks noChangeAspect="1"/>
            </p:cNvPicPr>
            <p:nvPr/>
          </p:nvPicPr>
          <p:blipFill>
            <a:blip r:embed="rId56"/>
            <a:stretch>
              <a:fillRect/>
            </a:stretch>
          </p:blipFill>
          <p:spPr>
            <a:xfrm>
              <a:off x="16460320" y="21608310"/>
              <a:ext cx="1219665" cy="914400"/>
            </a:xfrm>
            <a:prstGeom prst="rect">
              <a:avLst/>
            </a:prstGeom>
          </p:spPr>
        </p:pic>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205497E0-A9C8-44F1-ACFC-9D9BC42ABBAD}"/>
                    </a:ext>
                  </a:extLst>
                </p:cNvPr>
                <p:cNvSpPr txBox="1"/>
                <p:nvPr/>
              </p:nvSpPr>
              <p:spPr>
                <a:xfrm>
                  <a:off x="15296579" y="22504449"/>
                  <a:ext cx="2461327" cy="646331"/>
                </a:xfrm>
                <a:prstGeom prst="rect">
                  <a:avLst/>
                </a:prstGeom>
                <a:noFill/>
              </p:spPr>
              <p:txBody>
                <a:bodyPr wrap="square">
                  <a:spAutoFit/>
                </a:bodyPr>
                <a:lstStyle/>
                <a:p>
                  <a:pPr algn="just"/>
                  <a:r>
                    <a:rPr lang="en-US" sz="900" dirty="0"/>
                    <a:t>Figure 2.  Plots of the HROM-HROM coupled solutions with </a:t>
                  </a:r>
                  <a14:m>
                    <m:oMath xmlns:m="http://schemas.openxmlformats.org/officeDocument/2006/math">
                      <m:sSub>
                        <m:sSubPr>
                          <m:ctrlPr>
                            <a:rPr lang="en-US" sz="900" i="1" smtClean="0">
                              <a:latin typeface="Cambria Math" panose="02040503050406030204" pitchFamily="18" charset="0"/>
                            </a:rPr>
                          </m:ctrlPr>
                        </m:sSubPr>
                        <m:e>
                          <m:r>
                            <a:rPr lang="en-US" sz="900" b="0" i="1" smtClean="0">
                              <a:latin typeface="Cambria Math" panose="02040503050406030204" pitchFamily="18" charset="0"/>
                            </a:rPr>
                            <m:t>𝑀</m:t>
                          </m:r>
                        </m:e>
                        <m:sub>
                          <m:r>
                            <a:rPr lang="en-US" sz="900" b="0" i="1" smtClean="0">
                              <a:latin typeface="Cambria Math" panose="02040503050406030204" pitchFamily="18" charset="0"/>
                            </a:rPr>
                            <m:t>1</m:t>
                          </m:r>
                        </m:sub>
                      </m:sSub>
                      <m:r>
                        <a:rPr lang="en-US" sz="900" b="0" i="1" smtClean="0">
                          <a:latin typeface="Cambria Math" panose="02040503050406030204" pitchFamily="18" charset="0"/>
                        </a:rPr>
                        <m:t>=200</m:t>
                      </m:r>
                    </m:oMath>
                  </a14:m>
                  <a:r>
                    <a:rPr lang="en-US" sz="900" dirty="0"/>
                    <a:t> (green), </a:t>
                  </a:r>
                  <a14:m>
                    <m:oMath xmlns:m="http://schemas.openxmlformats.org/officeDocument/2006/math">
                      <m:sSub>
                        <m:sSubPr>
                          <m:ctrlPr>
                            <a:rPr lang="en-US" sz="900" i="1">
                              <a:latin typeface="Cambria Math" panose="02040503050406030204" pitchFamily="18" charset="0"/>
                            </a:rPr>
                          </m:ctrlPr>
                        </m:sSubPr>
                        <m:e>
                          <m:r>
                            <a:rPr lang="en-US" sz="900" i="1">
                              <a:latin typeface="Cambria Math" panose="02040503050406030204" pitchFamily="18" charset="0"/>
                            </a:rPr>
                            <m:t>𝑀</m:t>
                          </m:r>
                        </m:e>
                        <m:sub>
                          <m:r>
                            <a:rPr lang="en-US" sz="900" b="0" i="1" smtClean="0">
                              <a:latin typeface="Cambria Math" panose="02040503050406030204" pitchFamily="18" charset="0"/>
                            </a:rPr>
                            <m:t>2</m:t>
                          </m:r>
                        </m:sub>
                      </m:sSub>
                      <m:r>
                        <a:rPr lang="en-US" sz="900" i="1">
                          <a:latin typeface="Cambria Math" panose="02040503050406030204" pitchFamily="18" charset="0"/>
                        </a:rPr>
                        <m:t>=</m:t>
                      </m:r>
                      <m:r>
                        <a:rPr lang="en-US" sz="900" b="0" i="1" smtClean="0">
                          <a:latin typeface="Cambria Math" panose="02040503050406030204" pitchFamily="18" charset="0"/>
                        </a:rPr>
                        <m:t>8</m:t>
                      </m:r>
                      <m:r>
                        <a:rPr lang="en-US" sz="900" i="1">
                          <a:latin typeface="Cambria Math" panose="02040503050406030204" pitchFamily="18" charset="0"/>
                        </a:rPr>
                        <m:t>0</m:t>
                      </m:r>
                    </m:oMath>
                  </a14:m>
                  <a:r>
                    <a:rPr lang="en-US" sz="900" dirty="0"/>
                    <a:t> (cyan) compared to a single-domain FOM solution (blue) for reproductive problem.</a:t>
                  </a:r>
                </a:p>
              </p:txBody>
            </p:sp>
          </mc:Choice>
          <mc:Fallback xmlns="">
            <p:sp>
              <p:nvSpPr>
                <p:cNvPr id="187" name="TextBox 186">
                  <a:extLst>
                    <a:ext uri="{FF2B5EF4-FFF2-40B4-BE49-F238E27FC236}">
                      <a16:creationId xmlns:a16="http://schemas.microsoft.com/office/drawing/2014/main" id="{205497E0-A9C8-44F1-ACFC-9D9BC42ABBAD}"/>
                    </a:ext>
                  </a:extLst>
                </p:cNvPr>
                <p:cNvSpPr txBox="1">
                  <a:spLocks noRot="1" noChangeAspect="1" noMove="1" noResize="1" noEditPoints="1" noAdjustHandles="1" noChangeArrowheads="1" noChangeShapeType="1" noTextEdit="1"/>
                </p:cNvSpPr>
                <p:nvPr/>
              </p:nvSpPr>
              <p:spPr>
                <a:xfrm>
                  <a:off x="15296579" y="22504449"/>
                  <a:ext cx="2461327" cy="646331"/>
                </a:xfrm>
                <a:prstGeom prst="rect">
                  <a:avLst/>
                </a:prstGeom>
                <a:blipFill>
                  <a:blip r:embed="rId57"/>
                  <a:stretch>
                    <a:fillRect b="-3774"/>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D2E1DAE8-006A-4B50-943C-F816AD1275E4}"/>
              </a:ext>
            </a:extLst>
          </p:cNvPr>
          <p:cNvGrpSpPr/>
          <p:nvPr/>
        </p:nvGrpSpPr>
        <p:grpSpPr>
          <a:xfrm>
            <a:off x="8073063" y="20204949"/>
            <a:ext cx="4308034" cy="2602484"/>
            <a:chOff x="10834519" y="20575421"/>
            <a:chExt cx="4308034" cy="2602484"/>
          </a:xfrm>
        </p:grpSpPr>
        <p:pic>
          <p:nvPicPr>
            <p:cNvPr id="172" name="Picture 171">
              <a:extLst>
                <a:ext uri="{FF2B5EF4-FFF2-40B4-BE49-F238E27FC236}">
                  <a16:creationId xmlns:a16="http://schemas.microsoft.com/office/drawing/2014/main" id="{51FE76F3-ED67-41BE-890B-4AE421E16A82}"/>
                </a:ext>
              </a:extLst>
            </p:cNvPr>
            <p:cNvPicPr>
              <a:picLocks noChangeAspect="1"/>
            </p:cNvPicPr>
            <p:nvPr/>
          </p:nvPicPr>
          <p:blipFill>
            <a:blip r:embed="rId58"/>
            <a:stretch>
              <a:fillRect/>
            </a:stretch>
          </p:blipFill>
          <p:spPr>
            <a:xfrm>
              <a:off x="10914262" y="20575421"/>
              <a:ext cx="4120432" cy="2041176"/>
            </a:xfrm>
            <a:prstGeom prst="rect">
              <a:avLst/>
            </a:prstGeom>
          </p:spPr>
        </p:pic>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712162BF-D1C7-4ADA-A3E8-65EDF2DD14F3}"/>
                    </a:ext>
                  </a:extLst>
                </p:cNvPr>
                <p:cNvSpPr txBox="1"/>
                <p:nvPr/>
              </p:nvSpPr>
              <p:spPr>
                <a:xfrm>
                  <a:off x="10834519" y="22670074"/>
                  <a:ext cx="4308034" cy="507831"/>
                </a:xfrm>
                <a:prstGeom prst="rect">
                  <a:avLst/>
                </a:prstGeom>
                <a:noFill/>
              </p:spPr>
              <p:txBody>
                <a:bodyPr wrap="square">
                  <a:spAutoFit/>
                </a:bodyPr>
                <a:lstStyle/>
                <a:p>
                  <a:pPr algn="just"/>
                  <a:r>
                    <a:rPr lang="en-US" sz="900" dirty="0"/>
                    <a:t>Table 1.  CPU times, mean square errors (</a:t>
                  </a:r>
                  <a14:m>
                    <m:oMath xmlns:m="http://schemas.openxmlformats.org/officeDocument/2006/math">
                      <m:sSub>
                        <m:sSubPr>
                          <m:ctrlPr>
                            <a:rPr lang="en-US" sz="900" i="1">
                              <a:latin typeface="Cambria Math" panose="02040503050406030204" pitchFamily="18" charset="0"/>
                            </a:rPr>
                          </m:ctrlPr>
                        </m:sSubPr>
                        <m:e>
                          <m:r>
                            <a:rPr lang="en-US" sz="900" i="1">
                              <a:latin typeface="Cambria Math" panose="02040503050406030204" pitchFamily="18" charset="0"/>
                              <a:ea typeface="Cambria Math" panose="02040503050406030204" pitchFamily="18" charset="0"/>
                            </a:rPr>
                            <m:t>𝜀</m:t>
                          </m:r>
                        </m:e>
                        <m:sub>
                          <m:r>
                            <m:rPr>
                              <m:sty m:val="p"/>
                            </m:rPr>
                            <a:rPr lang="en-US" sz="900">
                              <a:latin typeface="Cambria Math" panose="02040503050406030204" pitchFamily="18" charset="0"/>
                            </a:rPr>
                            <m:t>MSE</m:t>
                          </m:r>
                        </m:sub>
                      </m:sSub>
                    </m:oMath>
                  </a14:m>
                  <a:r>
                    <a:rPr lang="en-US" sz="900" dirty="0"/>
                    <a:t>) and total # Schwarz iterations (</a:t>
                  </a:r>
                  <a14:m>
                    <m:oMath xmlns:m="http://schemas.openxmlformats.org/officeDocument/2006/math">
                      <m:sSub>
                        <m:sSubPr>
                          <m:ctrlPr>
                            <a:rPr lang="en-US" sz="900" i="1" smtClean="0">
                              <a:latin typeface="Cambria Math" panose="02040503050406030204" pitchFamily="18" charset="0"/>
                            </a:rPr>
                          </m:ctrlPr>
                        </m:sSubPr>
                        <m:e>
                          <m:r>
                            <a:rPr lang="en-US" sz="900" b="0" i="1" smtClean="0">
                              <a:latin typeface="Cambria Math" panose="02040503050406030204" pitchFamily="18" charset="0"/>
                            </a:rPr>
                            <m:t>𝑁</m:t>
                          </m:r>
                        </m:e>
                        <m:sub>
                          <m:r>
                            <a:rPr lang="en-US" sz="900" b="0" i="1" smtClean="0">
                              <a:latin typeface="Cambria Math" panose="02040503050406030204" pitchFamily="18" charset="0"/>
                            </a:rPr>
                            <m:t>𝑆</m:t>
                          </m:r>
                        </m:sub>
                      </m:sSub>
                    </m:oMath>
                  </a14:m>
                  <a:r>
                    <a:rPr lang="en-US" sz="900" dirty="0"/>
                    <a:t>) for different couplings for reproductive problem.  Couplings outperforming the FOM-FOM model in terms of CPU-time and with reasonable errors are highlighted in green.</a:t>
                  </a:r>
                </a:p>
              </p:txBody>
            </p:sp>
          </mc:Choice>
          <mc:Fallback xmlns="">
            <p:sp>
              <p:nvSpPr>
                <p:cNvPr id="188" name="TextBox 187">
                  <a:extLst>
                    <a:ext uri="{FF2B5EF4-FFF2-40B4-BE49-F238E27FC236}">
                      <a16:creationId xmlns:a16="http://schemas.microsoft.com/office/drawing/2014/main" id="{712162BF-D1C7-4ADA-A3E8-65EDF2DD14F3}"/>
                    </a:ext>
                  </a:extLst>
                </p:cNvPr>
                <p:cNvSpPr txBox="1">
                  <a:spLocks noRot="1" noChangeAspect="1" noMove="1" noResize="1" noEditPoints="1" noAdjustHandles="1" noChangeArrowheads="1" noChangeShapeType="1" noTextEdit="1"/>
                </p:cNvSpPr>
                <p:nvPr/>
              </p:nvSpPr>
              <p:spPr>
                <a:xfrm>
                  <a:off x="10834519" y="22670074"/>
                  <a:ext cx="4308034" cy="507831"/>
                </a:xfrm>
                <a:prstGeom prst="rect">
                  <a:avLst/>
                </a:prstGeom>
                <a:blipFill>
                  <a:blip r:embed="rId59"/>
                  <a:stretch>
                    <a:fillRect b="-6024"/>
                  </a:stretch>
                </a:blipFill>
              </p:spPr>
              <p:txBody>
                <a:bodyPr/>
                <a:lstStyle/>
                <a:p>
                  <a:r>
                    <a:rPr lang="en-US">
                      <a:noFill/>
                    </a:rPr>
                    <a:t> </a:t>
                  </a:r>
                </a:p>
              </p:txBody>
            </p:sp>
          </mc:Fallback>
        </mc:AlternateContent>
      </p:grpSp>
      <p:pic>
        <p:nvPicPr>
          <p:cNvPr id="192" name="Picture 191">
            <a:extLst>
              <a:ext uri="{FF2B5EF4-FFF2-40B4-BE49-F238E27FC236}">
                <a16:creationId xmlns:a16="http://schemas.microsoft.com/office/drawing/2014/main" id="{891039C3-FF64-4496-A649-750423F91A9A}"/>
              </a:ext>
            </a:extLst>
          </p:cNvPr>
          <p:cNvPicPr>
            <a:picLocks noChangeAspect="1"/>
          </p:cNvPicPr>
          <p:nvPr/>
        </p:nvPicPr>
        <p:blipFill>
          <a:blip r:embed="rId60"/>
          <a:stretch>
            <a:fillRect/>
          </a:stretch>
        </p:blipFill>
        <p:spPr>
          <a:xfrm>
            <a:off x="12567174" y="22785082"/>
            <a:ext cx="2008120" cy="1506091"/>
          </a:xfrm>
          <a:prstGeom prst="rect">
            <a:avLst/>
          </a:prstGeom>
        </p:spPr>
      </p:pic>
      <p:pic>
        <p:nvPicPr>
          <p:cNvPr id="193" name="Picture 192">
            <a:extLst>
              <a:ext uri="{FF2B5EF4-FFF2-40B4-BE49-F238E27FC236}">
                <a16:creationId xmlns:a16="http://schemas.microsoft.com/office/drawing/2014/main" id="{353D8419-A7E1-455C-B8ED-AFDB7249F9FB}"/>
              </a:ext>
            </a:extLst>
          </p:cNvPr>
          <p:cNvPicPr>
            <a:picLocks noChangeAspect="1"/>
          </p:cNvPicPr>
          <p:nvPr/>
        </p:nvPicPr>
        <p:blipFill>
          <a:blip r:embed="rId61"/>
          <a:stretch>
            <a:fillRect/>
          </a:stretch>
        </p:blipFill>
        <p:spPr>
          <a:xfrm>
            <a:off x="8136813" y="22836197"/>
            <a:ext cx="4205949" cy="1506091"/>
          </a:xfrm>
          <a:prstGeom prst="rect">
            <a:avLst/>
          </a:prstGeom>
        </p:spPr>
      </p:pic>
      <mc:AlternateContent xmlns:mc="http://schemas.openxmlformats.org/markup-compatibility/2006">
        <mc:Choice xmlns:a14="http://schemas.microsoft.com/office/drawing/2010/main" Requires="a14">
          <p:sp>
            <p:nvSpPr>
              <p:cNvPr id="197" name="TextBox 196">
                <a:extLst>
                  <a:ext uri="{FF2B5EF4-FFF2-40B4-BE49-F238E27FC236}">
                    <a16:creationId xmlns:a16="http://schemas.microsoft.com/office/drawing/2014/main" id="{9173251A-2F8D-4011-9231-63243BF1337A}"/>
                  </a:ext>
                </a:extLst>
              </p:cNvPr>
              <p:cNvSpPr txBox="1"/>
              <p:nvPr/>
            </p:nvSpPr>
            <p:spPr>
              <a:xfrm>
                <a:off x="8034601" y="24345103"/>
                <a:ext cx="4430361" cy="507831"/>
              </a:xfrm>
              <a:prstGeom prst="rect">
                <a:avLst/>
              </a:prstGeom>
              <a:noFill/>
            </p:spPr>
            <p:txBody>
              <a:bodyPr wrap="square">
                <a:spAutoFit/>
              </a:bodyPr>
              <a:lstStyle/>
              <a:p>
                <a:pPr algn="just"/>
                <a:r>
                  <a:rPr lang="en-US" sz="900" dirty="0"/>
                  <a:t>Table 2.  CPU times, mean square errors (</a:t>
                </a:r>
                <a14:m>
                  <m:oMath xmlns:m="http://schemas.openxmlformats.org/officeDocument/2006/math">
                    <m:sSub>
                      <m:sSubPr>
                        <m:ctrlPr>
                          <a:rPr lang="en-US" sz="900" i="1" smtClean="0">
                            <a:latin typeface="Cambria Math" panose="02040503050406030204" pitchFamily="18" charset="0"/>
                          </a:rPr>
                        </m:ctrlPr>
                      </m:sSubPr>
                      <m:e>
                        <m:r>
                          <a:rPr lang="en-US" sz="900" i="1" smtClean="0">
                            <a:latin typeface="Cambria Math" panose="02040503050406030204" pitchFamily="18" charset="0"/>
                            <a:ea typeface="Cambria Math" panose="02040503050406030204" pitchFamily="18" charset="0"/>
                          </a:rPr>
                          <m:t>𝜀</m:t>
                        </m:r>
                      </m:e>
                      <m:sub>
                        <m:r>
                          <m:rPr>
                            <m:sty m:val="p"/>
                          </m:rPr>
                          <a:rPr lang="en-US" sz="900" b="0" i="0" smtClean="0">
                            <a:latin typeface="Cambria Math" panose="02040503050406030204" pitchFamily="18" charset="0"/>
                          </a:rPr>
                          <m:t>MSE</m:t>
                        </m:r>
                      </m:sub>
                    </m:sSub>
                  </m:oMath>
                </a14:m>
                <a:r>
                  <a:rPr lang="en-US" sz="900" dirty="0"/>
                  <a:t>) and total # Schwarz iterations (</a:t>
                </a:r>
                <a14:m>
                  <m:oMath xmlns:m="http://schemas.openxmlformats.org/officeDocument/2006/math">
                    <m:sSub>
                      <m:sSubPr>
                        <m:ctrlPr>
                          <a:rPr lang="en-US" sz="900" i="1" smtClean="0">
                            <a:latin typeface="Cambria Math" panose="02040503050406030204" pitchFamily="18" charset="0"/>
                          </a:rPr>
                        </m:ctrlPr>
                      </m:sSubPr>
                      <m:e>
                        <m:r>
                          <a:rPr lang="en-US" sz="900" b="0" i="1" smtClean="0">
                            <a:latin typeface="Cambria Math" panose="02040503050406030204" pitchFamily="18" charset="0"/>
                          </a:rPr>
                          <m:t>𝑁</m:t>
                        </m:r>
                      </m:e>
                      <m:sub>
                        <m:r>
                          <a:rPr lang="en-US" sz="900" b="0" i="1" smtClean="0">
                            <a:latin typeface="Cambria Math" panose="02040503050406030204" pitchFamily="18" charset="0"/>
                          </a:rPr>
                          <m:t>𝑆</m:t>
                        </m:r>
                      </m:sub>
                    </m:sSub>
                  </m:oMath>
                </a14:m>
                <a:r>
                  <a:rPr lang="en-US" sz="900" dirty="0"/>
                  <a:t>) for different couplings for predictive problem.  Couplings outperforming the FOM-FOM model in terms of CPU-time and with reasonable errors are highlighted in green.</a:t>
                </a:r>
              </a:p>
            </p:txBody>
          </p:sp>
        </mc:Choice>
        <mc:Fallback>
          <p:sp>
            <p:nvSpPr>
              <p:cNvPr id="197" name="TextBox 196">
                <a:extLst>
                  <a:ext uri="{FF2B5EF4-FFF2-40B4-BE49-F238E27FC236}">
                    <a16:creationId xmlns:a16="http://schemas.microsoft.com/office/drawing/2014/main" id="{9173251A-2F8D-4011-9231-63243BF1337A}"/>
                  </a:ext>
                </a:extLst>
              </p:cNvPr>
              <p:cNvSpPr txBox="1">
                <a:spLocks noRot="1" noChangeAspect="1" noMove="1" noResize="1" noEditPoints="1" noAdjustHandles="1" noChangeArrowheads="1" noChangeShapeType="1" noTextEdit="1"/>
              </p:cNvSpPr>
              <p:nvPr/>
            </p:nvSpPr>
            <p:spPr>
              <a:xfrm>
                <a:off x="8034601" y="24345103"/>
                <a:ext cx="4430361" cy="507831"/>
              </a:xfrm>
              <a:prstGeom prst="rect">
                <a:avLst/>
              </a:prstGeom>
              <a:blipFill>
                <a:blip r:embed="rId62"/>
                <a:stretch>
                  <a:fillRect b="-4819"/>
                </a:stretch>
              </a:blipFill>
            </p:spPr>
            <p:txBody>
              <a:bodyPr/>
              <a:lstStyle/>
              <a:p>
                <a:r>
                  <a:rPr lang="en-US">
                    <a:noFill/>
                  </a:rPr>
                  <a:t> </a:t>
                </a:r>
              </a:p>
            </p:txBody>
          </p:sp>
        </mc:Fallback>
      </mc:AlternateContent>
      <p:sp>
        <p:nvSpPr>
          <p:cNvPr id="198" name="TextBox 197">
            <a:extLst>
              <a:ext uri="{FF2B5EF4-FFF2-40B4-BE49-F238E27FC236}">
                <a16:creationId xmlns:a16="http://schemas.microsoft.com/office/drawing/2014/main" id="{872D95D0-CCE6-4E72-B8B6-5EBDDADED9F3}"/>
              </a:ext>
            </a:extLst>
          </p:cNvPr>
          <p:cNvSpPr txBox="1"/>
          <p:nvPr/>
        </p:nvSpPr>
        <p:spPr>
          <a:xfrm>
            <a:off x="12454749" y="24314331"/>
            <a:ext cx="2284336" cy="507831"/>
          </a:xfrm>
          <a:prstGeom prst="rect">
            <a:avLst/>
          </a:prstGeom>
          <a:noFill/>
        </p:spPr>
        <p:txBody>
          <a:bodyPr wrap="square">
            <a:spAutoFit/>
          </a:bodyPr>
          <a:lstStyle/>
          <a:p>
            <a:pPr algn="just"/>
            <a:r>
              <a:rPr lang="en-US" sz="900" dirty="0"/>
              <a:t>Figure 3: Pareto plot showing CPU time (s) vs  average displacement MSE over all subdomains coupled for predictive problem.</a:t>
            </a:r>
          </a:p>
        </p:txBody>
      </p:sp>
      <p:grpSp>
        <p:nvGrpSpPr>
          <p:cNvPr id="29" name="Group 28">
            <a:extLst>
              <a:ext uri="{FF2B5EF4-FFF2-40B4-BE49-F238E27FC236}">
                <a16:creationId xmlns:a16="http://schemas.microsoft.com/office/drawing/2014/main" id="{C432315C-3205-49E0-8108-B1B4F070655B}"/>
              </a:ext>
            </a:extLst>
          </p:cNvPr>
          <p:cNvGrpSpPr/>
          <p:nvPr/>
        </p:nvGrpSpPr>
        <p:grpSpPr>
          <a:xfrm>
            <a:off x="14664707" y="23296198"/>
            <a:ext cx="3512780" cy="1544319"/>
            <a:chOff x="14636544" y="22824403"/>
            <a:chExt cx="3512780" cy="1544319"/>
          </a:xfrm>
        </p:grpSpPr>
        <p:pic>
          <p:nvPicPr>
            <p:cNvPr id="25" name="Picture 24">
              <a:extLst>
                <a:ext uri="{FF2B5EF4-FFF2-40B4-BE49-F238E27FC236}">
                  <a16:creationId xmlns:a16="http://schemas.microsoft.com/office/drawing/2014/main" id="{F5321601-3F69-4B4D-B09B-2648FB271B05}"/>
                </a:ext>
              </a:extLst>
            </p:cNvPr>
            <p:cNvPicPr>
              <a:picLocks noChangeAspect="1"/>
            </p:cNvPicPr>
            <p:nvPr/>
          </p:nvPicPr>
          <p:blipFill>
            <a:blip r:embed="rId63"/>
            <a:stretch>
              <a:fillRect/>
            </a:stretch>
          </p:blipFill>
          <p:spPr>
            <a:xfrm>
              <a:off x="14636544" y="22836791"/>
              <a:ext cx="1653770" cy="822960"/>
            </a:xfrm>
            <a:prstGeom prst="rect">
              <a:avLst/>
            </a:prstGeom>
          </p:spPr>
        </p:pic>
        <p:pic>
          <p:nvPicPr>
            <p:cNvPr id="27" name="Picture 26">
              <a:extLst>
                <a:ext uri="{FF2B5EF4-FFF2-40B4-BE49-F238E27FC236}">
                  <a16:creationId xmlns:a16="http://schemas.microsoft.com/office/drawing/2014/main" id="{F0315958-7654-45C2-822A-55DD01443396}"/>
                </a:ext>
              </a:extLst>
            </p:cNvPr>
            <p:cNvPicPr>
              <a:picLocks noChangeAspect="1"/>
            </p:cNvPicPr>
            <p:nvPr/>
          </p:nvPicPr>
          <p:blipFill>
            <a:blip r:embed="rId64"/>
            <a:stretch>
              <a:fillRect/>
            </a:stretch>
          </p:blipFill>
          <p:spPr>
            <a:xfrm>
              <a:off x="16337505" y="22824403"/>
              <a:ext cx="1811819" cy="822960"/>
            </a:xfrm>
            <a:prstGeom prst="rect">
              <a:avLst/>
            </a:prstGeom>
          </p:spPr>
        </p:pic>
        <mc:AlternateContent xmlns:mc="http://schemas.openxmlformats.org/markup-compatibility/2006">
          <mc:Choice xmlns:a14="http://schemas.microsoft.com/office/drawing/2010/main" Requires="a14">
            <p:sp>
              <p:nvSpPr>
                <p:cNvPr id="199" name="TextBox 198">
                  <a:extLst>
                    <a:ext uri="{FF2B5EF4-FFF2-40B4-BE49-F238E27FC236}">
                      <a16:creationId xmlns:a16="http://schemas.microsoft.com/office/drawing/2014/main" id="{73CC5712-307E-462F-B0BB-B3193243D557}"/>
                    </a:ext>
                  </a:extLst>
                </p:cNvPr>
                <p:cNvSpPr txBox="1"/>
                <p:nvPr/>
              </p:nvSpPr>
              <p:spPr>
                <a:xfrm>
                  <a:off x="14807493" y="23987527"/>
                  <a:ext cx="3307663" cy="381195"/>
                </a:xfrm>
                <a:prstGeom prst="rect">
                  <a:avLst/>
                </a:prstGeom>
                <a:noFill/>
              </p:spPr>
              <p:txBody>
                <a:bodyPr wrap="square">
                  <a:spAutoFit/>
                </a:bodyPr>
                <a:lstStyle/>
                <a:p>
                  <a:pPr algn="just"/>
                  <a:r>
                    <a:rPr lang="en-US" sz="900" dirty="0"/>
                    <a:t>Figure 4: Solutions to predictive problem at the final time  </a:t>
                  </a:r>
                  <a14:m>
                    <m:oMath xmlns:m="http://schemas.openxmlformats.org/officeDocument/2006/math">
                      <m:r>
                        <a:rPr lang="en-US" sz="900" b="0" i="1" smtClean="0">
                          <a:latin typeface="Cambria Math" panose="02040503050406030204" pitchFamily="18" charset="0"/>
                        </a:rPr>
                        <m:t>𝑇</m:t>
                      </m:r>
                      <m:r>
                        <a:rPr lang="en-US" sz="900" b="0" i="1" smtClean="0">
                          <a:latin typeface="Cambria Math" panose="02040503050406030204" pitchFamily="18" charset="0"/>
                        </a:rPr>
                        <m:t>=</m:t>
                      </m:r>
                      <m:sSup>
                        <m:sSupPr>
                          <m:ctrlPr>
                            <a:rPr lang="en-US" sz="900" b="0" i="1" smtClean="0">
                              <a:latin typeface="Cambria Math" panose="02040503050406030204" pitchFamily="18" charset="0"/>
                            </a:rPr>
                          </m:ctrlPr>
                        </m:sSupPr>
                        <m:e>
                          <m:r>
                            <a:rPr lang="en-US" sz="900" b="0" i="1" smtClean="0">
                              <a:latin typeface="Cambria Math" panose="02040503050406030204" pitchFamily="18" charset="0"/>
                            </a:rPr>
                            <m:t>10</m:t>
                          </m:r>
                        </m:e>
                        <m:sup>
                          <m:r>
                            <a:rPr lang="en-US" sz="900" b="0" i="1" smtClean="0">
                              <a:latin typeface="Cambria Math" panose="02040503050406030204" pitchFamily="18" charset="0"/>
                            </a:rPr>
                            <m:t>−3</m:t>
                          </m:r>
                        </m:sup>
                      </m:sSup>
                    </m:oMath>
                  </a14:m>
                  <a:r>
                    <a:rPr lang="en-US" sz="900" dirty="0"/>
                    <a:t>.  FOM solution shown in black.</a:t>
                  </a:r>
                </a:p>
              </p:txBody>
            </p:sp>
          </mc:Choice>
          <mc:Fallback>
            <p:sp>
              <p:nvSpPr>
                <p:cNvPr id="199" name="TextBox 198">
                  <a:extLst>
                    <a:ext uri="{FF2B5EF4-FFF2-40B4-BE49-F238E27FC236}">
                      <a16:creationId xmlns:a16="http://schemas.microsoft.com/office/drawing/2014/main" id="{73CC5712-307E-462F-B0BB-B3193243D557}"/>
                    </a:ext>
                  </a:extLst>
                </p:cNvPr>
                <p:cNvSpPr txBox="1">
                  <a:spLocks noRot="1" noChangeAspect="1" noMove="1" noResize="1" noEditPoints="1" noAdjustHandles="1" noChangeArrowheads="1" noChangeShapeType="1" noTextEdit="1"/>
                </p:cNvSpPr>
                <p:nvPr/>
              </p:nvSpPr>
              <p:spPr>
                <a:xfrm>
                  <a:off x="14807493" y="23987527"/>
                  <a:ext cx="3307663" cy="381195"/>
                </a:xfrm>
                <a:prstGeom prst="rect">
                  <a:avLst/>
                </a:prstGeom>
                <a:blipFill>
                  <a:blip r:embed="rId65"/>
                  <a:stretch>
                    <a:fillRect b="-3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DAB162F-4F63-45FD-9BF3-1B2B329C6535}"/>
                    </a:ext>
                  </a:extLst>
                </p:cNvPr>
                <p:cNvSpPr txBox="1"/>
                <p:nvPr/>
              </p:nvSpPr>
              <p:spPr>
                <a:xfrm>
                  <a:off x="14655801" y="23675701"/>
                  <a:ext cx="1630895" cy="461665"/>
                </a:xfrm>
                <a:prstGeom prst="rect">
                  <a:avLst/>
                </a:prstGeom>
                <a:noFill/>
              </p:spPr>
              <p:txBody>
                <a:bodyPr wrap="square" rtlCol="0">
                  <a:spAutoFit/>
                </a:bodyPr>
                <a:lstStyle/>
                <a:p>
                  <a:pPr algn="just"/>
                  <a:r>
                    <a:rPr lang="en-US" sz="800" dirty="0"/>
                    <a:t>(a) Single-domain ROM (</a:t>
                  </a:r>
                  <a14:m>
                    <m:oMath xmlns:m="http://schemas.openxmlformats.org/officeDocument/2006/math">
                      <m:sSub>
                        <m:sSubPr>
                          <m:ctrlPr>
                            <a:rPr lang="en-US" sz="800" i="1" smtClean="0">
                              <a:latin typeface="Cambria Math" panose="02040503050406030204" pitchFamily="18" charset="0"/>
                            </a:rPr>
                          </m:ctrlPr>
                        </m:sSubPr>
                        <m:e>
                          <m:r>
                            <a:rPr lang="en-US" sz="800" b="0" i="1" smtClean="0">
                              <a:latin typeface="Cambria Math" panose="02040503050406030204" pitchFamily="18" charset="0"/>
                            </a:rPr>
                            <m:t>𝑀</m:t>
                          </m:r>
                        </m:e>
                        <m:sub>
                          <m:r>
                            <a:rPr lang="en-US" sz="800" b="0" i="1" smtClean="0">
                              <a:latin typeface="Cambria Math" panose="02040503050406030204" pitchFamily="18" charset="0"/>
                            </a:rPr>
                            <m:t>1</m:t>
                          </m:r>
                        </m:sub>
                      </m:sSub>
                    </m:oMath>
                  </a14:m>
                  <a:r>
                    <a:rPr lang="en-US" sz="800" dirty="0"/>
                    <a:t>= 300) solution (red) compared to FOM.</a:t>
                  </a:r>
                </a:p>
                <a:p>
                  <a:pPr algn="just"/>
                  <a:endParaRPr lang="en-US" sz="800" dirty="0"/>
                </a:p>
              </p:txBody>
            </p:sp>
          </mc:Choice>
          <mc:Fallback xmlns="">
            <p:sp>
              <p:nvSpPr>
                <p:cNvPr id="28" name="TextBox 27">
                  <a:extLst>
                    <a:ext uri="{FF2B5EF4-FFF2-40B4-BE49-F238E27FC236}">
                      <a16:creationId xmlns:a16="http://schemas.microsoft.com/office/drawing/2014/main" id="{CDAB162F-4F63-45FD-9BF3-1B2B329C6535}"/>
                    </a:ext>
                  </a:extLst>
                </p:cNvPr>
                <p:cNvSpPr txBox="1">
                  <a:spLocks noRot="1" noChangeAspect="1" noMove="1" noResize="1" noEditPoints="1" noAdjustHandles="1" noChangeArrowheads="1" noChangeShapeType="1" noTextEdit="1"/>
                </p:cNvSpPr>
                <p:nvPr/>
              </p:nvSpPr>
              <p:spPr>
                <a:xfrm>
                  <a:off x="14655801" y="23675701"/>
                  <a:ext cx="1630895" cy="461665"/>
                </a:xfrm>
                <a:prstGeom prst="rect">
                  <a:avLst/>
                </a:prstGeom>
                <a:blipFill>
                  <a:blip r:embed="rId6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B4995255-E6DC-4917-8733-E311559C0EB1}"/>
                    </a:ext>
                  </a:extLst>
                </p:cNvPr>
                <p:cNvSpPr txBox="1"/>
                <p:nvPr/>
              </p:nvSpPr>
              <p:spPr>
                <a:xfrm>
                  <a:off x="16386838" y="23665484"/>
                  <a:ext cx="1711709" cy="461665"/>
                </a:xfrm>
                <a:prstGeom prst="rect">
                  <a:avLst/>
                </a:prstGeom>
                <a:noFill/>
              </p:spPr>
              <p:txBody>
                <a:bodyPr wrap="square" rtlCol="0">
                  <a:spAutoFit/>
                </a:bodyPr>
                <a:lstStyle/>
                <a:p>
                  <a:pPr algn="just"/>
                  <a:r>
                    <a:rPr lang="en-US" sz="800" dirty="0"/>
                    <a:t>(b) FOM-HROM (</a:t>
                  </a:r>
                  <a14:m>
                    <m:oMath xmlns:m="http://schemas.openxmlformats.org/officeDocument/2006/math">
                      <m:sSub>
                        <m:sSubPr>
                          <m:ctrlPr>
                            <a:rPr lang="en-US" sz="800" i="1">
                              <a:latin typeface="Cambria Math" panose="02040503050406030204" pitchFamily="18" charset="0"/>
                            </a:rPr>
                          </m:ctrlPr>
                        </m:sSubPr>
                        <m:e>
                          <m:r>
                            <a:rPr lang="en-US" sz="800" i="1">
                              <a:latin typeface="Cambria Math" panose="02040503050406030204" pitchFamily="18" charset="0"/>
                            </a:rPr>
                            <m:t>𝑀</m:t>
                          </m:r>
                        </m:e>
                        <m:sub>
                          <m:r>
                            <a:rPr lang="en-US" sz="800" i="1">
                              <a:latin typeface="Cambria Math" panose="02040503050406030204" pitchFamily="18" charset="0"/>
                            </a:rPr>
                            <m:t>2</m:t>
                          </m:r>
                        </m:sub>
                      </m:sSub>
                    </m:oMath>
                  </a14:m>
                  <a:r>
                    <a:rPr lang="en-US" sz="800" dirty="0"/>
                    <a:t>= 200) solution (red-green) compared to FOM. </a:t>
                  </a:r>
                </a:p>
                <a:p>
                  <a:pPr algn="just"/>
                  <a:endParaRPr lang="en-US" sz="800" dirty="0"/>
                </a:p>
              </p:txBody>
            </p:sp>
          </mc:Choice>
          <mc:Fallback xmlns="">
            <p:sp>
              <p:nvSpPr>
                <p:cNvPr id="201" name="TextBox 200">
                  <a:extLst>
                    <a:ext uri="{FF2B5EF4-FFF2-40B4-BE49-F238E27FC236}">
                      <a16:creationId xmlns:a16="http://schemas.microsoft.com/office/drawing/2014/main" id="{B4995255-E6DC-4917-8733-E311559C0EB1}"/>
                    </a:ext>
                  </a:extLst>
                </p:cNvPr>
                <p:cNvSpPr txBox="1">
                  <a:spLocks noRot="1" noChangeAspect="1" noMove="1" noResize="1" noEditPoints="1" noAdjustHandles="1" noChangeArrowheads="1" noChangeShapeType="1" noTextEdit="1"/>
                </p:cNvSpPr>
                <p:nvPr/>
              </p:nvSpPr>
              <p:spPr>
                <a:xfrm>
                  <a:off x="16386838" y="23665484"/>
                  <a:ext cx="1711709" cy="461665"/>
                </a:xfrm>
                <a:prstGeom prst="rect">
                  <a:avLst/>
                </a:prstGeom>
                <a:blipFill>
                  <a:blip r:embed="rId67"/>
                  <a:stretch>
                    <a:fillRect/>
                  </a:stretch>
                </a:blipFill>
              </p:spPr>
              <p:txBody>
                <a:bodyPr/>
                <a:lstStyle/>
                <a:p>
                  <a:r>
                    <a:rPr lang="en-US">
                      <a:noFill/>
                    </a:rPr>
                    <a:t> </a:t>
                  </a:r>
                </a:p>
              </p:txBody>
            </p:sp>
          </mc:Fallback>
        </mc:AlternateContent>
      </p:grpSp>
      <p:pic>
        <p:nvPicPr>
          <p:cNvPr id="31" name="Picture 30">
            <a:extLst>
              <a:ext uri="{FF2B5EF4-FFF2-40B4-BE49-F238E27FC236}">
                <a16:creationId xmlns:a16="http://schemas.microsoft.com/office/drawing/2014/main" id="{3B92F58D-017C-4C79-A597-77CFBCBAB230}"/>
              </a:ext>
            </a:extLst>
          </p:cNvPr>
          <p:cNvPicPr>
            <a:picLocks noChangeAspect="1"/>
          </p:cNvPicPr>
          <p:nvPr/>
        </p:nvPicPr>
        <p:blipFill>
          <a:blip r:embed="rId68"/>
          <a:stretch>
            <a:fillRect/>
          </a:stretch>
        </p:blipFill>
        <p:spPr>
          <a:xfrm>
            <a:off x="6016683" y="21394439"/>
            <a:ext cx="1946060" cy="1410040"/>
          </a:xfrm>
          <a:prstGeom prst="rect">
            <a:avLst/>
          </a:prstGeom>
        </p:spPr>
      </p:pic>
      <p:pic>
        <p:nvPicPr>
          <p:cNvPr id="293" name="Picture 292">
            <a:extLst>
              <a:ext uri="{FF2B5EF4-FFF2-40B4-BE49-F238E27FC236}">
                <a16:creationId xmlns:a16="http://schemas.microsoft.com/office/drawing/2014/main" id="{75460F1D-7A3D-4579-A9FF-73159F7E08A4}"/>
              </a:ext>
            </a:extLst>
          </p:cNvPr>
          <p:cNvPicPr>
            <a:picLocks noChangeAspect="1"/>
          </p:cNvPicPr>
          <p:nvPr/>
        </p:nvPicPr>
        <p:blipFill>
          <a:blip r:embed="rId69"/>
          <a:stretch>
            <a:fillRect/>
          </a:stretch>
        </p:blipFill>
        <p:spPr>
          <a:xfrm>
            <a:off x="4114582" y="21398797"/>
            <a:ext cx="1946060" cy="1410040"/>
          </a:xfrm>
          <a:prstGeom prst="rect">
            <a:avLst/>
          </a:prstGeom>
        </p:spPr>
      </p:pic>
      <p:sp>
        <p:nvSpPr>
          <p:cNvPr id="211" name="TextBox 210">
            <a:extLst>
              <a:ext uri="{FF2B5EF4-FFF2-40B4-BE49-F238E27FC236}">
                <a16:creationId xmlns:a16="http://schemas.microsoft.com/office/drawing/2014/main" id="{D09E7F9E-DA84-4819-9E1B-F1ABF5735811}"/>
              </a:ext>
            </a:extLst>
          </p:cNvPr>
          <p:cNvSpPr txBox="1"/>
          <p:nvPr/>
        </p:nvSpPr>
        <p:spPr>
          <a:xfrm>
            <a:off x="5105876" y="22983471"/>
            <a:ext cx="3329066" cy="230832"/>
          </a:xfrm>
          <a:prstGeom prst="rect">
            <a:avLst/>
          </a:prstGeom>
          <a:noFill/>
        </p:spPr>
        <p:txBody>
          <a:bodyPr wrap="square">
            <a:spAutoFit/>
          </a:bodyPr>
          <a:lstStyle/>
          <a:p>
            <a:pPr algn="just"/>
            <a:r>
              <a:rPr lang="en-US" sz="900" dirty="0"/>
              <a:t>Figure 1: Initial conditions considered.</a:t>
            </a:r>
          </a:p>
        </p:txBody>
      </p:sp>
      <p:sp>
        <p:nvSpPr>
          <p:cNvPr id="213" name="TextBox 212">
            <a:extLst>
              <a:ext uri="{FF2B5EF4-FFF2-40B4-BE49-F238E27FC236}">
                <a16:creationId xmlns:a16="http://schemas.microsoft.com/office/drawing/2014/main" id="{18DF0980-39CE-48E2-AE64-B72EEB97C17E}"/>
              </a:ext>
            </a:extLst>
          </p:cNvPr>
          <p:cNvSpPr txBox="1"/>
          <p:nvPr/>
        </p:nvSpPr>
        <p:spPr>
          <a:xfrm>
            <a:off x="4821963" y="22792888"/>
            <a:ext cx="1560483" cy="338554"/>
          </a:xfrm>
          <a:prstGeom prst="rect">
            <a:avLst/>
          </a:prstGeom>
          <a:noFill/>
        </p:spPr>
        <p:txBody>
          <a:bodyPr wrap="square" rtlCol="0">
            <a:spAutoFit/>
          </a:bodyPr>
          <a:lstStyle/>
          <a:p>
            <a:pPr algn="just"/>
            <a:r>
              <a:rPr lang="en-US" sz="800" dirty="0"/>
              <a:t>(a) Gaussian</a:t>
            </a:r>
          </a:p>
          <a:p>
            <a:pPr algn="just"/>
            <a:endParaRPr lang="en-US" sz="800" dirty="0"/>
          </a:p>
        </p:txBody>
      </p:sp>
      <p:sp>
        <p:nvSpPr>
          <p:cNvPr id="218" name="TextBox 217">
            <a:extLst>
              <a:ext uri="{FF2B5EF4-FFF2-40B4-BE49-F238E27FC236}">
                <a16:creationId xmlns:a16="http://schemas.microsoft.com/office/drawing/2014/main" id="{72B59CAB-B624-4623-8674-53C1DAD9B03C}"/>
              </a:ext>
            </a:extLst>
          </p:cNvPr>
          <p:cNvSpPr txBox="1"/>
          <p:nvPr/>
        </p:nvSpPr>
        <p:spPr>
          <a:xfrm>
            <a:off x="6566019" y="22802664"/>
            <a:ext cx="1348046" cy="338554"/>
          </a:xfrm>
          <a:prstGeom prst="rect">
            <a:avLst/>
          </a:prstGeom>
          <a:noFill/>
        </p:spPr>
        <p:txBody>
          <a:bodyPr wrap="square" rtlCol="0">
            <a:spAutoFit/>
          </a:bodyPr>
          <a:lstStyle/>
          <a:p>
            <a:pPr algn="just"/>
            <a:r>
              <a:rPr lang="en-US" sz="800" dirty="0"/>
              <a:t>(b) Rounded Square</a:t>
            </a:r>
          </a:p>
          <a:p>
            <a:pPr algn="just"/>
            <a:endParaRPr lang="en-US" sz="800" dirty="0"/>
          </a:p>
        </p:txBody>
      </p:sp>
      <p:grpSp>
        <p:nvGrpSpPr>
          <p:cNvPr id="233" name="Group 232">
            <a:extLst>
              <a:ext uri="{FF2B5EF4-FFF2-40B4-BE49-F238E27FC236}">
                <a16:creationId xmlns:a16="http://schemas.microsoft.com/office/drawing/2014/main" id="{7AAA211E-EFF6-4BF1-AE60-F7FA879AD265}"/>
              </a:ext>
            </a:extLst>
          </p:cNvPr>
          <p:cNvGrpSpPr/>
          <p:nvPr/>
        </p:nvGrpSpPr>
        <p:grpSpPr>
          <a:xfrm>
            <a:off x="14821417" y="19898232"/>
            <a:ext cx="3357869" cy="3317850"/>
            <a:chOff x="14889015" y="19881932"/>
            <a:chExt cx="3357869" cy="3317850"/>
          </a:xfrm>
        </p:grpSpPr>
        <p:sp>
          <p:nvSpPr>
            <p:cNvPr id="294" name="Rectangle 293">
              <a:extLst>
                <a:ext uri="{FF2B5EF4-FFF2-40B4-BE49-F238E27FC236}">
                  <a16:creationId xmlns:a16="http://schemas.microsoft.com/office/drawing/2014/main" id="{A47C44BF-4BC2-404D-83A9-67872022561D}"/>
                </a:ext>
              </a:extLst>
            </p:cNvPr>
            <p:cNvSpPr/>
            <p:nvPr/>
          </p:nvSpPr>
          <p:spPr>
            <a:xfrm>
              <a:off x="14889015" y="19881932"/>
              <a:ext cx="3341631" cy="331785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extBox 294">
              <a:extLst>
                <a:ext uri="{FF2B5EF4-FFF2-40B4-BE49-F238E27FC236}">
                  <a16:creationId xmlns:a16="http://schemas.microsoft.com/office/drawing/2014/main" id="{42BE63FD-47FA-454B-96FC-909967248F0C}"/>
                </a:ext>
              </a:extLst>
            </p:cNvPr>
            <p:cNvSpPr txBox="1"/>
            <p:nvPr/>
          </p:nvSpPr>
          <p:spPr>
            <a:xfrm>
              <a:off x="15737530" y="19889220"/>
              <a:ext cx="2097946" cy="369332"/>
            </a:xfrm>
            <a:prstGeom prst="rect">
              <a:avLst/>
            </a:prstGeom>
            <a:noFill/>
          </p:spPr>
          <p:txBody>
            <a:bodyPr wrap="square" rtlCol="0">
              <a:spAutoFit/>
            </a:bodyPr>
            <a:lstStyle/>
            <a:p>
              <a:r>
                <a:rPr lang="en-US" sz="1800" b="1" dirty="0">
                  <a:solidFill>
                    <a:srgbClr val="0070C0"/>
                  </a:solidFill>
                </a:rPr>
                <a:t>Key Takeaways</a:t>
              </a:r>
            </a:p>
          </p:txBody>
        </p:sp>
        <mc:AlternateContent xmlns:mc="http://schemas.openxmlformats.org/markup-compatibility/2006">
          <mc:Choice xmlns:a14="http://schemas.microsoft.com/office/drawing/2010/main" Requires="a14">
            <p:sp>
              <p:nvSpPr>
                <p:cNvPr id="219" name="TextBox 218">
                  <a:extLst>
                    <a:ext uri="{FF2B5EF4-FFF2-40B4-BE49-F238E27FC236}">
                      <a16:creationId xmlns:a16="http://schemas.microsoft.com/office/drawing/2014/main" id="{4B57A5D3-9266-406F-ABE8-D8BD6A3C85CF}"/>
                    </a:ext>
                  </a:extLst>
                </p:cNvPr>
                <p:cNvSpPr txBox="1"/>
                <p:nvPr/>
              </p:nvSpPr>
              <p:spPr>
                <a:xfrm>
                  <a:off x="14896845" y="20268070"/>
                  <a:ext cx="3350039" cy="2246769"/>
                </a:xfrm>
                <a:prstGeom prst="rect">
                  <a:avLst/>
                </a:prstGeom>
                <a:noFill/>
              </p:spPr>
              <p:txBody>
                <a:bodyPr wrap="square">
                  <a:spAutoFit/>
                </a:bodyPr>
                <a:lstStyle/>
                <a:p>
                  <a:pPr marL="285750" indent="-285750">
                    <a:buFont typeface="Arial" panose="020B0604020202020204" pitchFamily="34" charset="0"/>
                    <a:buChar char="•"/>
                  </a:pPr>
                  <a:r>
                    <a:rPr lang="en-US" sz="1400" dirty="0"/>
                    <a:t>All coupled models evaluated converge in </a:t>
                  </a:r>
                  <a14:m>
                    <m:oMath xmlns:m="http://schemas.openxmlformats.org/officeDocument/2006/math">
                      <m:r>
                        <a:rPr lang="en-US" sz="1400" b="1" i="1" smtClean="0">
                          <a:latin typeface="Cambria Math" panose="02040503050406030204" pitchFamily="18" charset="0"/>
                          <a:ea typeface="Cambria Math" panose="02040503050406030204" pitchFamily="18" charset="0"/>
                        </a:rPr>
                        <m:t>&lt;</m:t>
                      </m:r>
                    </m:oMath>
                  </a14:m>
                  <a:r>
                    <a:rPr lang="en-US" sz="1400" b="1" dirty="0"/>
                    <a:t>3 Schwarz iterations</a:t>
                  </a:r>
                  <a:r>
                    <a:rPr lang="en-US" sz="1400" dirty="0"/>
                    <a:t>/</a:t>
                  </a:r>
                  <a14:m>
                    <m:oMath xmlns:m="http://schemas.openxmlformats.org/officeDocument/2006/math">
                      <m:r>
                        <m:rPr>
                          <m:sty m:val="p"/>
                        </m:rPr>
                        <a:rPr lang="el-GR" sz="1400" i="1" smtClean="0">
                          <a:latin typeface="Cambria Math" panose="02040503050406030204" pitchFamily="18" charset="0"/>
                          <a:ea typeface="Cambria Math" panose="02040503050406030204" pitchFamily="18" charset="0"/>
                        </a:rPr>
                        <m:t>Δ</m:t>
                      </m:r>
                      <m:r>
                        <a:rPr lang="en-US" sz="1400" b="0" i="1" smtClean="0">
                          <a:latin typeface="Cambria Math" panose="02040503050406030204" pitchFamily="18" charset="0"/>
                          <a:ea typeface="Cambria Math" panose="02040503050406030204" pitchFamily="18" charset="0"/>
                        </a:rPr>
                        <m:t>𝑡</m:t>
                      </m:r>
                    </m:oMath>
                  </a14:m>
                  <a:r>
                    <a:rPr lang="en-US" sz="1400" dirty="0"/>
                    <a:t>.</a:t>
                  </a:r>
                </a:p>
                <a:p>
                  <a:pPr marL="285750" indent="-285750">
                    <a:buFont typeface="Arial" panose="020B0604020202020204" pitchFamily="34" charset="0"/>
                    <a:buChar char="•"/>
                  </a:pPr>
                  <a:r>
                    <a:rPr lang="en-US" sz="1400" b="1" dirty="0"/>
                    <a:t>FOM-HROM</a:t>
                  </a:r>
                  <a:r>
                    <a:rPr lang="en-US" sz="1400" dirty="0"/>
                    <a:t> &amp; </a:t>
                  </a:r>
                  <a:r>
                    <a:rPr lang="en-US" sz="1400" b="1" dirty="0"/>
                    <a:t>HROM-HROM</a:t>
                  </a:r>
                  <a:r>
                    <a:rPr lang="en-US" sz="1400" dirty="0"/>
                    <a:t> couplings </a:t>
                  </a:r>
                  <a:r>
                    <a:rPr lang="en-US" sz="1400" b="1" dirty="0"/>
                    <a:t>outperform</a:t>
                  </a:r>
                  <a:r>
                    <a:rPr lang="en-US" sz="1400" dirty="0"/>
                    <a:t> </a:t>
                  </a:r>
                  <a:r>
                    <a:rPr lang="en-US" sz="1400" b="1" dirty="0"/>
                    <a:t>FOM-FOM</a:t>
                  </a:r>
                  <a:r>
                    <a:rPr lang="en-US" sz="1400" dirty="0"/>
                    <a:t> coupling in CPU time by 12.5-32.6%.  </a:t>
                  </a:r>
                  <a:r>
                    <a:rPr lang="en-US" sz="1400" b="1" i="1" dirty="0"/>
                    <a:t>Greater speedups expected in multi-D.</a:t>
                  </a:r>
                </a:p>
                <a:p>
                  <a:pPr marL="285750" indent="-285750">
                    <a:buFont typeface="Arial" panose="020B0604020202020204" pitchFamily="34" charset="0"/>
                    <a:buChar char="•"/>
                  </a:pPr>
                  <a:r>
                    <a:rPr lang="en-US" sz="1400" dirty="0"/>
                    <a:t>All couplings involving ROMs/HROMs are </a:t>
                  </a:r>
                  <a:r>
                    <a:rPr lang="en-US" sz="1400" b="1" dirty="0"/>
                    <a:t>at least as accurate </a:t>
                  </a:r>
                  <a:r>
                    <a:rPr lang="en-US" sz="1400" dirty="0"/>
                    <a:t>as single-domain ROMs/HROMs.</a:t>
                  </a:r>
                </a:p>
                <a:p>
                  <a:pPr marL="285750" indent="-285750">
                    <a:buFont typeface="Arial" panose="020B0604020202020204" pitchFamily="34" charset="0"/>
                    <a:buChar char="•"/>
                  </a:pPr>
                  <a:endParaRPr lang="en-US" sz="1400" dirty="0"/>
                </a:p>
              </p:txBody>
            </p:sp>
          </mc:Choice>
          <mc:Fallback>
            <p:sp>
              <p:nvSpPr>
                <p:cNvPr id="219" name="TextBox 218">
                  <a:extLst>
                    <a:ext uri="{FF2B5EF4-FFF2-40B4-BE49-F238E27FC236}">
                      <a16:creationId xmlns:a16="http://schemas.microsoft.com/office/drawing/2014/main" id="{4B57A5D3-9266-406F-ABE8-D8BD6A3C85CF}"/>
                    </a:ext>
                  </a:extLst>
                </p:cNvPr>
                <p:cNvSpPr txBox="1">
                  <a:spLocks noRot="1" noChangeAspect="1" noMove="1" noResize="1" noEditPoints="1" noAdjustHandles="1" noChangeArrowheads="1" noChangeShapeType="1" noTextEdit="1"/>
                </p:cNvSpPr>
                <p:nvPr/>
              </p:nvSpPr>
              <p:spPr>
                <a:xfrm>
                  <a:off x="14896845" y="20268070"/>
                  <a:ext cx="3350039" cy="2246769"/>
                </a:xfrm>
                <a:prstGeom prst="rect">
                  <a:avLst/>
                </a:prstGeom>
                <a:blipFill>
                  <a:blip r:embed="rId70"/>
                  <a:stretch>
                    <a:fillRect l="-364" t="-271" r="-911"/>
                  </a:stretch>
                </a:blipFill>
              </p:spPr>
              <p:txBody>
                <a:bodyPr/>
                <a:lstStyle/>
                <a:p>
                  <a:r>
                    <a:rPr lang="en-US">
                      <a:noFill/>
                    </a:rPr>
                    <a:t> </a:t>
                  </a:r>
                </a:p>
              </p:txBody>
            </p:sp>
          </mc:Fallback>
        </mc:AlternateContent>
        <p:sp>
          <p:nvSpPr>
            <p:cNvPr id="305" name="TextBox 304">
              <a:extLst>
                <a:ext uri="{FF2B5EF4-FFF2-40B4-BE49-F238E27FC236}">
                  <a16:creationId xmlns:a16="http://schemas.microsoft.com/office/drawing/2014/main" id="{6A71736A-42F7-426E-8A3A-59C07214B58F}"/>
                </a:ext>
              </a:extLst>
            </p:cNvPr>
            <p:cNvSpPr txBox="1"/>
            <p:nvPr/>
          </p:nvSpPr>
          <p:spPr>
            <a:xfrm>
              <a:off x="15134553" y="22312208"/>
              <a:ext cx="2903292" cy="738664"/>
            </a:xfrm>
            <a:prstGeom prst="rect">
              <a:avLst/>
            </a:prstGeom>
            <a:solidFill>
              <a:schemeClr val="accent3">
                <a:lumMod val="40000"/>
                <a:lumOff val="60000"/>
              </a:schemeClr>
            </a:solidFill>
          </p:spPr>
          <p:txBody>
            <a:bodyPr wrap="square">
              <a:spAutoFit/>
            </a:bodyPr>
            <a:lstStyle/>
            <a:p>
              <a:pPr algn="ctr"/>
              <a:r>
                <a:rPr lang="en-US" sz="1400" b="1" dirty="0"/>
                <a:t>Predictive couplings </a:t>
              </a:r>
              <a:r>
                <a:rPr lang="en-US" sz="1400" dirty="0"/>
                <a:t>involving ROMs/HROMs are </a:t>
              </a:r>
              <a:r>
                <a:rPr lang="en-US" sz="1400" b="1" dirty="0"/>
                <a:t>smooth</a:t>
              </a:r>
              <a:r>
                <a:rPr lang="en-US" sz="1400" dirty="0"/>
                <a:t> and </a:t>
              </a:r>
              <a:r>
                <a:rPr lang="en-US" sz="1400" b="1" dirty="0"/>
                <a:t>oscillation-free</a:t>
              </a:r>
              <a:r>
                <a:rPr lang="en-US" sz="1400" dirty="0"/>
                <a:t>!</a:t>
              </a:r>
            </a:p>
          </p:txBody>
        </p:sp>
      </p:grpSp>
      <p:sp>
        <p:nvSpPr>
          <p:cNvPr id="306" name="Rectangle 305">
            <a:extLst>
              <a:ext uri="{FF2B5EF4-FFF2-40B4-BE49-F238E27FC236}">
                <a16:creationId xmlns:a16="http://schemas.microsoft.com/office/drawing/2014/main" id="{522A95AE-2D2B-4784-839F-499607C16DBF}"/>
              </a:ext>
            </a:extLst>
          </p:cNvPr>
          <p:cNvSpPr/>
          <p:nvPr/>
        </p:nvSpPr>
        <p:spPr>
          <a:xfrm>
            <a:off x="13339186" y="9449003"/>
            <a:ext cx="9905596" cy="446285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1" name="Picture 310">
            <a:extLst>
              <a:ext uri="{FF2B5EF4-FFF2-40B4-BE49-F238E27FC236}">
                <a16:creationId xmlns:a16="http://schemas.microsoft.com/office/drawing/2014/main" id="{7D4DFE8C-9ABB-4F67-A784-B4E3368E22E4}"/>
              </a:ext>
            </a:extLst>
          </p:cNvPr>
          <p:cNvPicPr>
            <a:picLocks noChangeAspect="1"/>
          </p:cNvPicPr>
          <p:nvPr/>
        </p:nvPicPr>
        <p:blipFill>
          <a:blip r:embed="rId71"/>
          <a:stretch>
            <a:fillRect/>
          </a:stretch>
        </p:blipFill>
        <p:spPr>
          <a:xfrm>
            <a:off x="13662416" y="10681284"/>
            <a:ext cx="6664208" cy="2922708"/>
          </a:xfrm>
          <a:prstGeom prst="rect">
            <a:avLst/>
          </a:prstGeom>
        </p:spPr>
      </p:pic>
      <p:sp>
        <p:nvSpPr>
          <p:cNvPr id="319" name="TextBox 318">
            <a:extLst>
              <a:ext uri="{FF2B5EF4-FFF2-40B4-BE49-F238E27FC236}">
                <a16:creationId xmlns:a16="http://schemas.microsoft.com/office/drawing/2014/main" id="{D044701F-E3E6-46C0-AE1D-FA9BD3154507}"/>
              </a:ext>
            </a:extLst>
          </p:cNvPr>
          <p:cNvSpPr txBox="1"/>
          <p:nvPr/>
        </p:nvSpPr>
        <p:spPr>
          <a:xfrm>
            <a:off x="14451250" y="9591042"/>
            <a:ext cx="8563160" cy="630942"/>
          </a:xfrm>
          <a:prstGeom prst="rect">
            <a:avLst/>
          </a:prstGeom>
          <a:noFill/>
        </p:spPr>
        <p:txBody>
          <a:bodyPr wrap="square" rtlCol="0">
            <a:spAutoFit/>
          </a:bodyPr>
          <a:lstStyle/>
          <a:p>
            <a:r>
              <a:rPr lang="en-US" sz="3500" dirty="0">
                <a:solidFill>
                  <a:srgbClr val="0070C0"/>
                </a:solidFill>
              </a:rPr>
              <a:t>Projection-Based Model Order Reduction</a:t>
            </a:r>
          </a:p>
        </p:txBody>
      </p:sp>
      <mc:AlternateContent xmlns:mc="http://schemas.openxmlformats.org/markup-compatibility/2006" xmlns:a14="http://schemas.microsoft.com/office/drawing/2010/main">
        <mc:Choice Requires="a14">
          <p:sp>
            <p:nvSpPr>
              <p:cNvPr id="223" name="Content Placeholder 5">
                <a:extLst>
                  <a:ext uri="{FF2B5EF4-FFF2-40B4-BE49-F238E27FC236}">
                    <a16:creationId xmlns:a16="http://schemas.microsoft.com/office/drawing/2014/main" id="{6AF9DADD-1EE7-4C3E-9DA2-8EB8AD0EB33A}"/>
                  </a:ext>
                </a:extLst>
              </p:cNvPr>
              <p:cNvSpPr txBox="1">
                <a:spLocks/>
              </p:cNvSpPr>
              <p:nvPr/>
            </p:nvSpPr>
            <p:spPr>
              <a:xfrm>
                <a:off x="15072069" y="10240727"/>
                <a:ext cx="8777609" cy="873420"/>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500" dirty="0">
                    <a:latin typeface="+mn-lt"/>
                  </a:rPr>
                  <a:t>Full Order Model (FOM): </a:t>
                </a:r>
                <a14:m>
                  <m:oMath xmlns:m="http://schemas.openxmlformats.org/officeDocument/2006/math">
                    <m:r>
                      <a:rPr lang="en-US" sz="1500" b="1" i="1" smtClean="0">
                        <a:latin typeface="Cambria Math" panose="02040503050406030204" pitchFamily="18" charset="0"/>
                      </a:rPr>
                      <m:t>𝑴</m:t>
                    </m:r>
                    <m:f>
                      <m:fPr>
                        <m:ctrlPr>
                          <a:rPr lang="en-US" sz="1500" i="1">
                            <a:latin typeface="Cambria Math" panose="02040503050406030204" pitchFamily="18" charset="0"/>
                          </a:rPr>
                        </m:ctrlPr>
                      </m:fPr>
                      <m:num>
                        <m:sSup>
                          <m:sSupPr>
                            <m:ctrlPr>
                              <a:rPr lang="en-US" sz="1500" i="1">
                                <a:latin typeface="Cambria Math" panose="02040503050406030204" pitchFamily="18" charset="0"/>
                              </a:rPr>
                            </m:ctrlPr>
                          </m:sSupPr>
                          <m:e>
                            <m:r>
                              <a:rPr lang="en-US" sz="1500" b="0" i="1">
                                <a:latin typeface="Cambria Math" panose="02040503050406030204" pitchFamily="18" charset="0"/>
                              </a:rPr>
                              <m:t>𝑑</m:t>
                            </m:r>
                          </m:e>
                          <m:sup>
                            <m:r>
                              <a:rPr lang="en-US" sz="1500" b="0" i="1">
                                <a:latin typeface="Cambria Math" panose="02040503050406030204" pitchFamily="18" charset="0"/>
                              </a:rPr>
                              <m:t>2</m:t>
                            </m:r>
                          </m:sup>
                        </m:sSup>
                        <m:r>
                          <a:rPr lang="en-US" sz="1500" b="1" i="1" smtClean="0">
                            <a:latin typeface="Cambria Math" panose="02040503050406030204" pitchFamily="18" charset="0"/>
                          </a:rPr>
                          <m:t>𝒖</m:t>
                        </m:r>
                      </m:num>
                      <m:den>
                        <m:r>
                          <a:rPr lang="en-US" sz="1500" b="0" i="1" smtClean="0">
                            <a:latin typeface="Cambria Math" panose="02040503050406030204" pitchFamily="18" charset="0"/>
                          </a:rPr>
                          <m:t>𝑑</m:t>
                        </m:r>
                        <m:sSup>
                          <m:sSupPr>
                            <m:ctrlPr>
                              <a:rPr lang="en-US" sz="1500" i="1" smtClean="0">
                                <a:latin typeface="Cambria Math" panose="02040503050406030204" pitchFamily="18" charset="0"/>
                              </a:rPr>
                            </m:ctrlPr>
                          </m:sSupPr>
                          <m:e>
                            <m:r>
                              <a:rPr lang="en-US" sz="1500" b="0" i="1" smtClean="0">
                                <a:latin typeface="Cambria Math" panose="02040503050406030204" pitchFamily="18" charset="0"/>
                              </a:rPr>
                              <m:t>𝑡</m:t>
                            </m:r>
                          </m:e>
                          <m:sup>
                            <m:r>
                              <a:rPr lang="en-US" sz="1500" b="0" i="1" smtClean="0">
                                <a:latin typeface="Cambria Math" panose="02040503050406030204" pitchFamily="18" charset="0"/>
                              </a:rPr>
                              <m:t>2</m:t>
                            </m:r>
                          </m:sup>
                        </m:sSup>
                      </m:den>
                    </m:f>
                    <m:r>
                      <a:rPr lang="en-US" sz="1500" b="0" i="1" smtClean="0">
                        <a:latin typeface="Cambria Math" panose="02040503050406030204" pitchFamily="18" charset="0"/>
                      </a:rPr>
                      <m:t>+</m:t>
                    </m:r>
                    <m:sSub>
                      <m:sSubPr>
                        <m:ctrlPr>
                          <a:rPr lang="en-US" sz="1500" b="0" i="1" smtClean="0">
                            <a:latin typeface="Cambria Math" panose="02040503050406030204" pitchFamily="18" charset="0"/>
                          </a:rPr>
                        </m:ctrlPr>
                      </m:sSubPr>
                      <m:e>
                        <m:r>
                          <a:rPr lang="en-US" sz="1500" b="1" i="1" smtClean="0">
                            <a:latin typeface="Cambria Math" panose="02040503050406030204" pitchFamily="18" charset="0"/>
                          </a:rPr>
                          <m:t>𝒇</m:t>
                        </m:r>
                      </m:e>
                      <m:sub>
                        <m:r>
                          <m:rPr>
                            <m:sty m:val="p"/>
                          </m:rPr>
                          <a:rPr lang="en-US" sz="1500" b="0" i="0" smtClean="0">
                            <a:latin typeface="Cambria Math" panose="02040503050406030204" pitchFamily="18" charset="0"/>
                          </a:rPr>
                          <m:t>int</m:t>
                        </m:r>
                      </m:sub>
                    </m:sSub>
                    <m:d>
                      <m:dPr>
                        <m:ctrlPr>
                          <a:rPr lang="en-US" sz="1500" b="0" i="1" smtClean="0">
                            <a:latin typeface="Cambria Math" panose="02040503050406030204" pitchFamily="18" charset="0"/>
                          </a:rPr>
                        </m:ctrlPr>
                      </m:dPr>
                      <m:e>
                        <m:r>
                          <a:rPr lang="en-US" sz="1500" b="1" i="1" smtClean="0">
                            <a:latin typeface="Cambria Math" panose="02040503050406030204" pitchFamily="18" charset="0"/>
                          </a:rPr>
                          <m:t>𝒖</m:t>
                        </m:r>
                      </m:e>
                    </m:d>
                    <m:r>
                      <a:rPr lang="en-US" sz="1500" b="0" i="1" smtClean="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𝒇</m:t>
                        </m:r>
                      </m:e>
                      <m:sub>
                        <m:r>
                          <m:rPr>
                            <m:sty m:val="p"/>
                          </m:rPr>
                          <a:rPr lang="en-US" sz="1500" b="0" i="0" smtClean="0">
                            <a:latin typeface="Cambria Math" panose="02040503050406030204" pitchFamily="18" charset="0"/>
                          </a:rPr>
                          <m:t>ext</m:t>
                        </m:r>
                      </m:sub>
                    </m:sSub>
                  </m:oMath>
                </a14:m>
                <a:endParaRPr lang="en-US" sz="1500" dirty="0">
                  <a:latin typeface="+mn-lt"/>
                </a:endParaRPr>
              </a:p>
              <a:p>
                <a:pPr marL="0" indent="0">
                  <a:buNone/>
                </a:pPr>
                <a:endParaRPr lang="en-US" sz="1500" dirty="0">
                  <a:latin typeface="+mn-lt"/>
                </a:endParaRPr>
              </a:p>
              <a:p>
                <a:endParaRPr lang="en-US" sz="1500" dirty="0">
                  <a:latin typeface="+mn-lt"/>
                </a:endParaRPr>
              </a:p>
            </p:txBody>
          </p:sp>
        </mc:Choice>
        <mc:Fallback xmlns="">
          <p:sp>
            <p:nvSpPr>
              <p:cNvPr id="223" name="Content Placeholder 5">
                <a:extLst>
                  <a:ext uri="{FF2B5EF4-FFF2-40B4-BE49-F238E27FC236}">
                    <a16:creationId xmlns:a16="http://schemas.microsoft.com/office/drawing/2014/main" id="{6AF9DADD-1EE7-4C3E-9DA2-8EB8AD0EB33A}"/>
                  </a:ext>
                </a:extLst>
              </p:cNvPr>
              <p:cNvSpPr txBox="1">
                <a:spLocks noRot="1" noChangeAspect="1" noMove="1" noResize="1" noEditPoints="1" noAdjustHandles="1" noChangeArrowheads="1" noChangeShapeType="1" noTextEdit="1"/>
              </p:cNvSpPr>
              <p:nvPr/>
            </p:nvSpPr>
            <p:spPr>
              <a:xfrm>
                <a:off x="15072069" y="10240727"/>
                <a:ext cx="8777609" cy="873420"/>
              </a:xfrm>
              <a:prstGeom prst="rect">
                <a:avLst/>
              </a:prstGeom>
              <a:blipFill>
                <a:blip r:embed="rId72"/>
                <a:stretch>
                  <a:fillRect l="-1319"/>
                </a:stretch>
              </a:blipFill>
            </p:spPr>
            <p:txBody>
              <a:bodyPr/>
              <a:lstStyle/>
              <a:p>
                <a:r>
                  <a:rPr lang="en-US">
                    <a:noFill/>
                  </a:rPr>
                  <a:t> </a:t>
                </a:r>
              </a:p>
            </p:txBody>
          </p:sp>
        </mc:Fallback>
      </mc:AlternateContent>
      <p:sp>
        <p:nvSpPr>
          <p:cNvPr id="290" name="TextBox 289">
            <a:extLst>
              <a:ext uri="{FF2B5EF4-FFF2-40B4-BE49-F238E27FC236}">
                <a16:creationId xmlns:a16="http://schemas.microsoft.com/office/drawing/2014/main" id="{5AFBC9D3-7E3F-4739-A053-C25B2EEDF319}"/>
              </a:ext>
            </a:extLst>
          </p:cNvPr>
          <p:cNvSpPr txBox="1"/>
          <p:nvPr/>
        </p:nvSpPr>
        <p:spPr>
          <a:xfrm>
            <a:off x="20628981" y="10899982"/>
            <a:ext cx="2437822" cy="534075"/>
          </a:xfrm>
          <a:prstGeom prst="rect">
            <a:avLst/>
          </a:prstGeom>
          <a:noFill/>
          <a:ln>
            <a:solidFill>
              <a:schemeClr val="tx1"/>
            </a:solidFill>
          </a:ln>
        </p:spPr>
        <p:txBody>
          <a:bodyPr wrap="square" rtlCol="0">
            <a:spAutoFit/>
          </a:bodyPr>
          <a:lstStyle/>
          <a:p>
            <a:r>
              <a:rPr lang="en-US" sz="1400" dirty="0"/>
              <a:t>ROM = Reduced Order Model                                HROM = Hyper-reduced ROM    </a:t>
            </a:r>
          </a:p>
        </p:txBody>
      </p:sp>
      <p:sp>
        <p:nvSpPr>
          <p:cNvPr id="325" name="Rectangle 324">
            <a:extLst>
              <a:ext uri="{FF2B5EF4-FFF2-40B4-BE49-F238E27FC236}">
                <a16:creationId xmlns:a16="http://schemas.microsoft.com/office/drawing/2014/main" id="{9EC81F98-162F-4F35-BEB2-EC118F870492}"/>
              </a:ext>
            </a:extLst>
          </p:cNvPr>
          <p:cNvSpPr/>
          <p:nvPr/>
        </p:nvSpPr>
        <p:spPr>
          <a:xfrm>
            <a:off x="13336838" y="13889664"/>
            <a:ext cx="9907944" cy="5432136"/>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extBox 325">
            <a:extLst>
              <a:ext uri="{FF2B5EF4-FFF2-40B4-BE49-F238E27FC236}">
                <a16:creationId xmlns:a16="http://schemas.microsoft.com/office/drawing/2014/main" id="{315D6690-FBC8-49F0-8DB5-51BDFC6B0B0D}"/>
              </a:ext>
            </a:extLst>
          </p:cNvPr>
          <p:cNvSpPr txBox="1"/>
          <p:nvPr/>
        </p:nvSpPr>
        <p:spPr>
          <a:xfrm>
            <a:off x="15434381" y="14029406"/>
            <a:ext cx="15773400" cy="630942"/>
          </a:xfrm>
          <a:prstGeom prst="rect">
            <a:avLst/>
          </a:prstGeom>
          <a:noFill/>
        </p:spPr>
        <p:txBody>
          <a:bodyPr wrap="square" rtlCol="0">
            <a:spAutoFit/>
          </a:bodyPr>
          <a:lstStyle/>
          <a:p>
            <a:r>
              <a:rPr lang="en-US" sz="3500" dirty="0">
                <a:solidFill>
                  <a:srgbClr val="0070C0"/>
                </a:solidFill>
              </a:rPr>
              <a:t>Comparison of Coupling Methods</a:t>
            </a:r>
          </a:p>
        </p:txBody>
      </p:sp>
      <p:sp>
        <p:nvSpPr>
          <p:cNvPr id="329" name="Rectangle 328">
            <a:extLst>
              <a:ext uri="{FF2B5EF4-FFF2-40B4-BE49-F238E27FC236}">
                <a16:creationId xmlns:a16="http://schemas.microsoft.com/office/drawing/2014/main" id="{60FC2B10-571B-4CD7-BBCA-4006E77412F4}"/>
              </a:ext>
            </a:extLst>
          </p:cNvPr>
          <p:cNvSpPr/>
          <p:nvPr/>
        </p:nvSpPr>
        <p:spPr>
          <a:xfrm>
            <a:off x="23490593" y="4570771"/>
            <a:ext cx="12425659" cy="47989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extBox 330">
            <a:extLst>
              <a:ext uri="{FF2B5EF4-FFF2-40B4-BE49-F238E27FC236}">
                <a16:creationId xmlns:a16="http://schemas.microsoft.com/office/drawing/2014/main" id="{D51DD50B-4515-4D82-88D0-1BE0A4671456}"/>
              </a:ext>
            </a:extLst>
          </p:cNvPr>
          <p:cNvSpPr txBox="1"/>
          <p:nvPr/>
        </p:nvSpPr>
        <p:spPr>
          <a:xfrm>
            <a:off x="26065467" y="4635336"/>
            <a:ext cx="8931298" cy="477054"/>
          </a:xfrm>
          <a:prstGeom prst="rect">
            <a:avLst/>
          </a:prstGeom>
          <a:noFill/>
        </p:spPr>
        <p:txBody>
          <a:bodyPr wrap="square" rtlCol="0">
            <a:spAutoFit/>
          </a:bodyPr>
          <a:lstStyle/>
          <a:p>
            <a:r>
              <a:rPr lang="en-US" sz="2500" dirty="0"/>
              <a:t>Lagrange Multiplier-Based Partitioned Coupling Formulation</a:t>
            </a:r>
          </a:p>
        </p:txBody>
      </p:sp>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4E7F3DD8-347B-4CDF-8356-06061D06CF1C}"/>
                  </a:ext>
                </a:extLst>
              </p:cNvPr>
              <p:cNvSpPr txBox="1"/>
              <p:nvPr/>
            </p:nvSpPr>
            <p:spPr>
              <a:xfrm>
                <a:off x="23638812" y="5130818"/>
                <a:ext cx="6773002" cy="553998"/>
              </a:xfrm>
              <a:prstGeom prst="rect">
                <a:avLst/>
              </a:prstGeom>
              <a:noFill/>
            </p:spPr>
            <p:txBody>
              <a:bodyPr wrap="square" rtlCol="0">
                <a:spAutoFit/>
              </a:bodyPr>
              <a:lstStyle/>
              <a:p>
                <a:r>
                  <a:rPr lang="en-US" sz="1500" b="1" dirty="0">
                    <a:solidFill>
                      <a:srgbClr val="0070C0"/>
                    </a:solidFill>
                  </a:rPr>
                  <a:t>Model problem: </a:t>
                </a:r>
                <a:r>
                  <a:rPr lang="en-US" sz="1500" dirty="0">
                    <a:solidFill>
                      <a:schemeClr val="tx1"/>
                    </a:solidFill>
                  </a:rPr>
                  <a:t>time-dependent </a:t>
                </a:r>
                <a:r>
                  <a:rPr lang="en-US" sz="1500" b="1" dirty="0">
                    <a:solidFill>
                      <a:schemeClr val="tx1"/>
                    </a:solidFill>
                  </a:rPr>
                  <a:t>advection-diffusion</a:t>
                </a:r>
                <a:r>
                  <a:rPr lang="en-US" sz="1500" dirty="0">
                    <a:solidFill>
                      <a:schemeClr val="tx1"/>
                    </a:solidFill>
                  </a:rPr>
                  <a:t> problem on </a:t>
                </a:r>
                <a14:m>
                  <m:oMath xmlns:m="http://schemas.openxmlformats.org/officeDocument/2006/math">
                    <m:r>
                      <a:rPr lang="en-US" sz="1500" b="0" i="1" smtClean="0">
                        <a:solidFill>
                          <a:schemeClr val="tx1"/>
                        </a:solidFill>
                        <a:latin typeface="Cambria Math" panose="02040503050406030204" pitchFamily="18" charset="0"/>
                        <a:ea typeface="Cambria Math" panose="02040503050406030204" pitchFamily="18" charset="0"/>
                      </a:rPr>
                      <m:t>𝛺</m:t>
                    </m:r>
                    <m:r>
                      <a:rPr lang="en-US" sz="1500" b="0" i="1" smtClean="0">
                        <a:solidFill>
                          <a:schemeClr val="tx1"/>
                        </a:solidFill>
                        <a:latin typeface="Cambria Math" panose="02040503050406030204" pitchFamily="18" charset="0"/>
                        <a:ea typeface="Cambria Math" panose="02040503050406030204" pitchFamily="18" charset="0"/>
                      </a:rPr>
                      <m:t>=</m:t>
                    </m:r>
                    <m:sSub>
                      <m:sSubPr>
                        <m:ctrlPr>
                          <a:rPr lang="en-US" sz="1500" i="1" smtClean="0">
                            <a:solidFill>
                              <a:schemeClr val="tx1"/>
                            </a:solidFill>
                            <a:latin typeface="Cambria Math" panose="02040503050406030204" pitchFamily="18" charset="0"/>
                            <a:ea typeface="Cambria Math" panose="02040503050406030204" pitchFamily="18" charset="0"/>
                          </a:rPr>
                        </m:ctrlPr>
                      </m:sSubPr>
                      <m:e>
                        <m:r>
                          <a:rPr lang="en-US" sz="1500" b="0" i="1" smtClean="0">
                            <a:solidFill>
                              <a:schemeClr val="tx1"/>
                            </a:solidFill>
                            <a:latin typeface="Cambria Math" panose="02040503050406030204" pitchFamily="18" charset="0"/>
                            <a:ea typeface="Cambria Math" panose="02040503050406030204" pitchFamily="18" charset="0"/>
                          </a:rPr>
                          <m:t>𝛺</m:t>
                        </m:r>
                      </m:e>
                      <m:sub>
                        <m:r>
                          <a:rPr lang="en-US" sz="1500" b="0" i="1" smtClean="0">
                            <a:solidFill>
                              <a:schemeClr val="tx1"/>
                            </a:solidFill>
                            <a:latin typeface="Cambria Math" panose="02040503050406030204" pitchFamily="18" charset="0"/>
                            <a:ea typeface="Cambria Math" panose="02040503050406030204" pitchFamily="18" charset="0"/>
                          </a:rPr>
                          <m:t>1</m:t>
                        </m:r>
                      </m:sub>
                    </m:sSub>
                    <m:r>
                      <a:rPr lang="en-US" sz="1500" b="0" i="1" smtClean="0">
                        <a:solidFill>
                          <a:schemeClr val="tx1"/>
                        </a:solidFill>
                        <a:latin typeface="Cambria Math" panose="02040503050406030204" pitchFamily="18" charset="0"/>
                        <a:ea typeface="Cambria Math" panose="02040503050406030204" pitchFamily="18" charset="0"/>
                      </a:rPr>
                      <m:t>∪</m:t>
                    </m:r>
                  </m:oMath>
                </a14:m>
                <a:r>
                  <a:rPr lang="en-US" sz="1500" dirty="0">
                    <a:solidFill>
                      <a:schemeClr val="tx1"/>
                    </a:solidFill>
                  </a:rPr>
                  <a:t> </a:t>
                </a:r>
                <a14:m>
                  <m:oMath xmlns:m="http://schemas.openxmlformats.org/officeDocument/2006/math">
                    <m:sSub>
                      <m:sSubPr>
                        <m:ctrlPr>
                          <a:rPr lang="en-US" sz="1500" i="1">
                            <a:solidFill>
                              <a:schemeClr val="tx1"/>
                            </a:solidFill>
                            <a:latin typeface="Cambria Math" panose="02040503050406030204" pitchFamily="18" charset="0"/>
                            <a:ea typeface="Cambria Math" panose="02040503050406030204" pitchFamily="18" charset="0"/>
                          </a:rPr>
                        </m:ctrlPr>
                      </m:sSubPr>
                      <m:e>
                        <m:r>
                          <a:rPr lang="en-US" sz="1500" b="0" i="1">
                            <a:solidFill>
                              <a:schemeClr val="tx1"/>
                            </a:solidFill>
                            <a:latin typeface="Cambria Math" panose="02040503050406030204" pitchFamily="18" charset="0"/>
                            <a:ea typeface="Cambria Math" panose="02040503050406030204" pitchFamily="18" charset="0"/>
                          </a:rPr>
                          <m:t>𝛺</m:t>
                        </m:r>
                      </m:e>
                      <m:sub>
                        <m:r>
                          <a:rPr lang="en-US" sz="1500" b="0" i="1" smtClean="0">
                            <a:solidFill>
                              <a:schemeClr val="tx1"/>
                            </a:solidFill>
                            <a:latin typeface="Cambria Math" panose="02040503050406030204" pitchFamily="18" charset="0"/>
                            <a:ea typeface="Cambria Math" panose="02040503050406030204" pitchFamily="18" charset="0"/>
                          </a:rPr>
                          <m:t>2</m:t>
                        </m:r>
                      </m:sub>
                    </m:sSub>
                    <m:r>
                      <a:rPr lang="en-US" sz="1500" b="0" i="0" smtClean="0">
                        <a:solidFill>
                          <a:schemeClr val="tx1"/>
                        </a:solidFill>
                        <a:latin typeface="Cambria Math" panose="02040503050406030204" pitchFamily="18" charset="0"/>
                        <a:ea typeface="Cambria Math" panose="02040503050406030204" pitchFamily="18" charset="0"/>
                      </a:rPr>
                      <m:t> </m:t>
                    </m:r>
                  </m:oMath>
                </a14:m>
                <a:r>
                  <a:rPr lang="en-US" sz="1500" dirty="0">
                    <a:solidFill>
                      <a:schemeClr val="tx1"/>
                    </a:solidFill>
                  </a:rPr>
                  <a:t>  with </a:t>
                </a:r>
                <a14:m>
                  <m:oMath xmlns:m="http://schemas.openxmlformats.org/officeDocument/2006/math">
                    <m:sSub>
                      <m:sSubPr>
                        <m:ctrlPr>
                          <a:rPr lang="en-US" sz="1500" i="1">
                            <a:solidFill>
                              <a:schemeClr val="tx1"/>
                            </a:solidFill>
                            <a:latin typeface="Cambria Math" panose="02040503050406030204" pitchFamily="18" charset="0"/>
                            <a:ea typeface="Cambria Math" panose="02040503050406030204" pitchFamily="18" charset="0"/>
                          </a:rPr>
                        </m:ctrlPr>
                      </m:sSubPr>
                      <m:e>
                        <m:r>
                          <a:rPr lang="en-US" sz="1500" b="0" i="1">
                            <a:solidFill>
                              <a:schemeClr val="tx1"/>
                            </a:solidFill>
                            <a:latin typeface="Cambria Math" panose="02040503050406030204" pitchFamily="18" charset="0"/>
                            <a:ea typeface="Cambria Math" panose="02040503050406030204" pitchFamily="18" charset="0"/>
                          </a:rPr>
                          <m:t>𝛺</m:t>
                        </m:r>
                      </m:e>
                      <m:sub>
                        <m:r>
                          <a:rPr lang="en-US" sz="1500" b="0" i="1">
                            <a:solidFill>
                              <a:schemeClr val="tx1"/>
                            </a:solidFill>
                            <a:latin typeface="Cambria Math" panose="02040503050406030204" pitchFamily="18" charset="0"/>
                            <a:ea typeface="Cambria Math" panose="02040503050406030204" pitchFamily="18" charset="0"/>
                          </a:rPr>
                          <m:t>1</m:t>
                        </m:r>
                      </m:sub>
                    </m:sSub>
                    <m:r>
                      <a:rPr lang="en-US" sz="1500" b="0" i="1" smtClean="0">
                        <a:solidFill>
                          <a:schemeClr val="tx1"/>
                        </a:solidFill>
                        <a:latin typeface="Cambria Math" panose="02040503050406030204" pitchFamily="18" charset="0"/>
                        <a:ea typeface="Cambria Math" panose="02040503050406030204" pitchFamily="18" charset="0"/>
                      </a:rPr>
                      <m:t>∩</m:t>
                    </m:r>
                  </m:oMath>
                </a14:m>
                <a:r>
                  <a:rPr lang="en-US" sz="1500" dirty="0">
                    <a:solidFill>
                      <a:schemeClr val="tx1"/>
                    </a:solidFill>
                  </a:rPr>
                  <a:t> </a:t>
                </a:r>
                <a14:m>
                  <m:oMath xmlns:m="http://schemas.openxmlformats.org/officeDocument/2006/math">
                    <m:sSub>
                      <m:sSubPr>
                        <m:ctrlPr>
                          <a:rPr lang="en-US" sz="1500" i="1">
                            <a:solidFill>
                              <a:schemeClr val="tx1"/>
                            </a:solidFill>
                            <a:latin typeface="Cambria Math" panose="02040503050406030204" pitchFamily="18" charset="0"/>
                            <a:ea typeface="Cambria Math" panose="02040503050406030204" pitchFamily="18" charset="0"/>
                          </a:rPr>
                        </m:ctrlPr>
                      </m:sSubPr>
                      <m:e>
                        <m:r>
                          <a:rPr lang="en-US" sz="1500" b="0" i="1">
                            <a:solidFill>
                              <a:schemeClr val="tx1"/>
                            </a:solidFill>
                            <a:latin typeface="Cambria Math" panose="02040503050406030204" pitchFamily="18" charset="0"/>
                            <a:ea typeface="Cambria Math" panose="02040503050406030204" pitchFamily="18" charset="0"/>
                          </a:rPr>
                          <m:t>𝛺</m:t>
                        </m:r>
                      </m:e>
                      <m:sub>
                        <m:r>
                          <a:rPr lang="en-US" sz="1500" b="0" i="1">
                            <a:solidFill>
                              <a:schemeClr val="tx1"/>
                            </a:solidFill>
                            <a:latin typeface="Cambria Math" panose="02040503050406030204" pitchFamily="18" charset="0"/>
                            <a:ea typeface="Cambria Math" panose="02040503050406030204" pitchFamily="18" charset="0"/>
                          </a:rPr>
                          <m:t>2</m:t>
                        </m:r>
                      </m:sub>
                    </m:sSub>
                    <m:r>
                      <a:rPr lang="en-US" sz="1500" b="0" i="1" smtClean="0">
                        <a:solidFill>
                          <a:schemeClr val="tx1"/>
                        </a:solidFill>
                        <a:latin typeface="Cambria Math" panose="02040503050406030204" pitchFamily="18" charset="0"/>
                        <a:ea typeface="Cambria Math" panose="02040503050406030204" pitchFamily="18" charset="0"/>
                      </a:rPr>
                      <m:t>=∅</m:t>
                    </m:r>
                  </m:oMath>
                </a14:m>
                <a:r>
                  <a:rPr lang="en-US" sz="1500" dirty="0">
                    <a:solidFill>
                      <a:schemeClr val="tx1"/>
                    </a:solidFill>
                  </a:rPr>
                  <a:t> </a:t>
                </a:r>
                <a:endParaRPr lang="en-US" sz="1500" dirty="0">
                  <a:solidFill>
                    <a:srgbClr val="0070C0"/>
                  </a:solidFill>
                </a:endParaRPr>
              </a:p>
            </p:txBody>
          </p:sp>
        </mc:Choice>
        <mc:Fallback xmlns="">
          <p:sp>
            <p:nvSpPr>
              <p:cNvPr id="335" name="TextBox 334">
                <a:extLst>
                  <a:ext uri="{FF2B5EF4-FFF2-40B4-BE49-F238E27FC236}">
                    <a16:creationId xmlns:a16="http://schemas.microsoft.com/office/drawing/2014/main" id="{4E7F3DD8-347B-4CDF-8356-06061D06CF1C}"/>
                  </a:ext>
                </a:extLst>
              </p:cNvPr>
              <p:cNvSpPr txBox="1">
                <a:spLocks noRot="1" noChangeAspect="1" noMove="1" noResize="1" noEditPoints="1" noAdjustHandles="1" noChangeArrowheads="1" noChangeShapeType="1" noTextEdit="1"/>
              </p:cNvSpPr>
              <p:nvPr/>
            </p:nvSpPr>
            <p:spPr>
              <a:xfrm>
                <a:off x="23638812" y="5130818"/>
                <a:ext cx="6773002" cy="553998"/>
              </a:xfrm>
              <a:prstGeom prst="rect">
                <a:avLst/>
              </a:prstGeom>
              <a:blipFill>
                <a:blip r:embed="rId73"/>
                <a:stretch>
                  <a:fillRect l="-360" t="-3297" b="-10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8" name="TextBox 337">
                <a:extLst>
                  <a:ext uri="{FF2B5EF4-FFF2-40B4-BE49-F238E27FC236}">
                    <a16:creationId xmlns:a16="http://schemas.microsoft.com/office/drawing/2014/main" id="{A72678A4-1DBC-458B-A6C9-181032417512}"/>
                  </a:ext>
                </a:extLst>
              </p:cNvPr>
              <p:cNvSpPr txBox="1"/>
              <p:nvPr/>
            </p:nvSpPr>
            <p:spPr>
              <a:xfrm>
                <a:off x="23827862" y="6611449"/>
                <a:ext cx="4688026" cy="1384995"/>
              </a:xfrm>
              <a:prstGeom prst="rect">
                <a:avLst/>
              </a:prstGeom>
              <a:noFill/>
            </p:spPr>
            <p:txBody>
              <a:bodyPr wrap="square" rtlCol="0">
                <a:spAutoFit/>
              </a:bodyPr>
              <a:lstStyle/>
              <a:p>
                <a14:m>
                  <m:oMath xmlns:m="http://schemas.openxmlformats.org/officeDocument/2006/math">
                    <m:r>
                      <a:rPr lang="en-US" sz="1400" b="0" i="1" smtClean="0">
                        <a:latin typeface="Cambria Math" panose="02040503050406030204" pitchFamily="18" charset="0"/>
                        <a:ea typeface="Cambria Math" panose="02040503050406030204" pitchFamily="18" charset="0"/>
                      </a:rPr>
                      <m:t>𝑖</m:t>
                    </m:r>
                    <m:r>
                      <a:rPr lang="en-US" sz="1400" b="0" i="1" smtClean="0">
                        <a:latin typeface="Cambria Math" panose="02040503050406030204" pitchFamily="18" charset="0"/>
                        <a:ea typeface="Cambria Math" panose="02040503050406030204" pitchFamily="18" charset="0"/>
                      </a:rPr>
                      <m:t>∈</m:t>
                    </m:r>
                    <m:d>
                      <m:dPr>
                        <m:begChr m:val="{"/>
                        <m:endChr m:val="}"/>
                        <m:ctrlPr>
                          <a:rPr lang="en-US" sz="1400" b="0" i="1" smtClean="0">
                            <a:latin typeface="Cambria Math" panose="02040503050406030204" pitchFamily="18" charset="0"/>
                            <a:ea typeface="Cambria Math" panose="02040503050406030204" pitchFamily="18" charset="0"/>
                          </a:rPr>
                        </m:ctrlPr>
                      </m:dPr>
                      <m:e>
                        <m:r>
                          <a:rPr lang="en-US" sz="1400" b="0" i="1" smtClean="0">
                            <a:latin typeface="Cambria Math" panose="02040503050406030204" pitchFamily="18" charset="0"/>
                            <a:ea typeface="Cambria Math" panose="02040503050406030204" pitchFamily="18" charset="0"/>
                          </a:rPr>
                          <m:t>1,2</m:t>
                        </m:r>
                      </m:e>
                    </m:d>
                    <m:r>
                      <a:rPr lang="en-US" sz="1400" b="0" i="1" smtClean="0">
                        <a:latin typeface="Cambria Math" panose="02040503050406030204" pitchFamily="18" charset="0"/>
                        <a:ea typeface="Cambria Math" panose="02040503050406030204" pitchFamily="18" charset="0"/>
                      </a:rPr>
                      <m:t>,  </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𝑐</m:t>
                        </m:r>
                      </m:e>
                      <m:sub>
                        <m:r>
                          <a:rPr lang="en-US" sz="1400" b="0" i="1" smtClean="0">
                            <a:latin typeface="Cambria Math" panose="02040503050406030204" pitchFamily="18" charset="0"/>
                            <a:ea typeface="Cambria Math" panose="02040503050406030204" pitchFamily="18" charset="0"/>
                          </a:rPr>
                          <m:t>𝑖</m:t>
                        </m:r>
                      </m:sub>
                    </m:sSub>
                  </m:oMath>
                </a14:m>
                <a:r>
                  <a:rPr lang="en-US" sz="1400" dirty="0"/>
                  <a:t>: unknown scalar solution field</a:t>
                </a:r>
              </a:p>
              <a:p>
                <a14:m>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𝑓</m:t>
                        </m:r>
                      </m:e>
                      <m:sub>
                        <m:r>
                          <a:rPr lang="en-US" sz="1400" b="0" i="1" smtClean="0">
                            <a:latin typeface="Cambria Math" panose="02040503050406030204" pitchFamily="18" charset="0"/>
                            <a:ea typeface="Cambria Math" panose="02040503050406030204" pitchFamily="18" charset="0"/>
                          </a:rPr>
                          <m:t>𝑖</m:t>
                        </m:r>
                      </m:sub>
                    </m:sSub>
                  </m:oMath>
                </a14:m>
                <a:r>
                  <a:rPr lang="en-US" sz="1400" dirty="0"/>
                  <a:t>: body force, </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𝑔</m:t>
                        </m:r>
                      </m:e>
                      <m:sub>
                        <m:r>
                          <a:rPr lang="en-US" sz="1400" i="1">
                            <a:latin typeface="Cambria Math" panose="02040503050406030204" pitchFamily="18" charset="0"/>
                            <a:ea typeface="Cambria Math" panose="02040503050406030204" pitchFamily="18" charset="0"/>
                          </a:rPr>
                          <m:t>𝑖</m:t>
                        </m:r>
                      </m:sub>
                    </m:sSub>
                  </m:oMath>
                </a14:m>
                <a:r>
                  <a:rPr lang="en-US" sz="1400" dirty="0"/>
                  <a:t>: boundary data on </a:t>
                </a:r>
                <a14:m>
                  <m:oMath xmlns:m="http://schemas.openxmlformats.org/officeDocument/2006/math">
                    <m:sSub>
                      <m:sSubPr>
                        <m:ctrlPr>
                          <a:rPr lang="en-US" sz="1400" i="1">
                            <a:latin typeface="Cambria Math" panose="02040503050406030204" pitchFamily="18" charset="0"/>
                          </a:rPr>
                        </m:ctrlPr>
                      </m:sSubPr>
                      <m:e>
                        <m:r>
                          <m:rPr>
                            <m:sty m:val="p"/>
                          </m:rPr>
                          <a:rPr lang="el-GR" sz="1400" i="1">
                            <a:latin typeface="Cambria Math" panose="02040503050406030204" pitchFamily="18" charset="0"/>
                            <a:ea typeface="Cambria Math" panose="02040503050406030204" pitchFamily="18" charset="0"/>
                          </a:rPr>
                          <m:t>Γ</m:t>
                        </m:r>
                      </m:e>
                      <m:sub>
                        <m:r>
                          <a:rPr lang="en-US" sz="1400" i="1">
                            <a:latin typeface="Cambria Math" panose="02040503050406030204" pitchFamily="18" charset="0"/>
                          </a:rPr>
                          <m:t>𝑖</m:t>
                        </m:r>
                      </m:sub>
                    </m:sSub>
                  </m:oMath>
                </a14:m>
                <a:endParaRPr lang="en-US" sz="1400" dirty="0"/>
              </a:p>
              <a:p>
                <a14:m>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𝐹</m:t>
                        </m:r>
                      </m:e>
                      <m:sub>
                        <m:r>
                          <a:rPr lang="en-US" sz="1400" b="0" i="1" smtClean="0">
                            <a:latin typeface="Cambria Math" panose="02040503050406030204" pitchFamily="18" charset="0"/>
                            <a:ea typeface="Cambria Math" panose="02040503050406030204" pitchFamily="18" charset="0"/>
                          </a:rPr>
                          <m:t>𝑖</m:t>
                        </m:r>
                      </m:sub>
                    </m:sSub>
                    <m:d>
                      <m:dPr>
                        <m:ctrlPr>
                          <a:rPr lang="en-US" sz="1400" b="0" i="1" smtClean="0">
                            <a:latin typeface="Cambria Math" panose="02040503050406030204" pitchFamily="18" charset="0"/>
                            <a:ea typeface="Cambria Math" panose="02040503050406030204" pitchFamily="18" charset="0"/>
                          </a:rPr>
                        </m:ctrlPr>
                      </m:dPr>
                      <m:e>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𝑐</m:t>
                            </m:r>
                          </m:e>
                          <m:sub>
                            <m:r>
                              <a:rPr lang="en-US" sz="1400" b="0" i="1" smtClean="0">
                                <a:latin typeface="Cambria Math" panose="02040503050406030204" pitchFamily="18" charset="0"/>
                                <a:ea typeface="Cambria Math" panose="02040503050406030204" pitchFamily="18" charset="0"/>
                              </a:rPr>
                              <m:t>𝑖</m:t>
                            </m:r>
                          </m:sub>
                        </m:sSub>
                      </m:e>
                    </m:d>
                    <m:r>
                      <a:rPr lang="en-US" sz="1400" b="0" i="1" smtClean="0">
                        <a:latin typeface="Cambria Math" panose="02040503050406030204" pitchFamily="18" charset="0"/>
                        <a:ea typeface="Cambria Math" panose="02040503050406030204" pitchFamily="18" charset="0"/>
                      </a:rPr>
                      <m:t>≔ </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𝜅</m:t>
                        </m:r>
                      </m:e>
                      <m:sub>
                        <m:r>
                          <a:rPr lang="en-US" sz="1400" b="0" i="1" smtClean="0">
                            <a:latin typeface="Cambria Math" panose="02040503050406030204" pitchFamily="18" charset="0"/>
                            <a:ea typeface="Cambria Math" panose="02040503050406030204" pitchFamily="18" charset="0"/>
                          </a:rPr>
                          <m:t>𝑖</m:t>
                        </m:r>
                      </m:sub>
                    </m:sSub>
                    <m:r>
                      <a:rPr lang="en-US" sz="1400" i="1">
                        <a:latin typeface="Cambria Math" panose="02040503050406030204" pitchFamily="18" charset="0"/>
                        <a:ea typeface="Cambria Math" panose="02040503050406030204" pitchFamily="18" charset="0"/>
                      </a:rPr>
                      <m:t>𝛻</m:t>
                    </m:r>
                  </m:oMath>
                </a14:m>
                <a:r>
                  <a:rPr lang="en-US" sz="1400" dirty="0">
                    <a:ea typeface="Cambria Math" panose="02040503050406030204" pitchFamily="18" charset="0"/>
                  </a:rPr>
                  <a:t> </a:t>
                </a:r>
                <a14:m>
                  <m:oMath xmlns:m="http://schemas.openxmlformats.org/officeDocument/2006/math">
                    <m:sSub>
                      <m:sSubPr>
                        <m:ctrlPr>
                          <a:rPr lang="en-US" sz="1400" i="1">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𝑐</m:t>
                        </m:r>
                      </m:e>
                      <m:sub>
                        <m:r>
                          <a:rPr lang="en-US" sz="1400" i="1">
                            <a:latin typeface="Cambria Math" panose="02040503050406030204" pitchFamily="18" charset="0"/>
                            <a:ea typeface="Cambria Math" panose="02040503050406030204" pitchFamily="18" charset="0"/>
                          </a:rPr>
                          <m:t>𝑖</m:t>
                        </m:r>
                      </m:sub>
                    </m:sSub>
                    <m:r>
                      <a:rPr lang="en-US" sz="1400" b="0" i="0" smtClean="0">
                        <a:latin typeface="Cambria Math" panose="02040503050406030204" pitchFamily="18" charset="0"/>
                        <a:ea typeface="Cambria Math" panose="02040503050406030204" pitchFamily="18" charset="0"/>
                      </a:rPr>
                      <m:t>−</m:t>
                    </m:r>
                    <m:r>
                      <a:rPr lang="en-US" sz="1400" b="1" i="1" smtClean="0">
                        <a:latin typeface="Cambria Math" panose="02040503050406030204" pitchFamily="18" charset="0"/>
                        <a:ea typeface="Cambria Math" panose="02040503050406030204" pitchFamily="18" charset="0"/>
                      </a:rPr>
                      <m:t>𝒖</m:t>
                    </m:r>
                    <m:sSub>
                      <m:sSubPr>
                        <m:ctrlPr>
                          <a:rPr lang="en-US" sz="1400" i="1">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𝑐</m:t>
                        </m:r>
                      </m:e>
                      <m:sub>
                        <m:r>
                          <a:rPr lang="en-US" sz="1400" i="1">
                            <a:latin typeface="Cambria Math" panose="02040503050406030204" pitchFamily="18" charset="0"/>
                            <a:ea typeface="Cambria Math" panose="02040503050406030204" pitchFamily="18" charset="0"/>
                          </a:rPr>
                          <m:t>𝑖</m:t>
                        </m:r>
                      </m:sub>
                    </m:sSub>
                  </m:oMath>
                </a14:m>
                <a:r>
                  <a:rPr lang="en-US" sz="1400" dirty="0"/>
                  <a:t>: total flux function</a:t>
                </a:r>
              </a:p>
              <a:p>
                <a14:m>
                  <m:oMath xmlns:m="http://schemas.openxmlformats.org/officeDocument/2006/math">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𝜅</m:t>
                        </m:r>
                      </m:e>
                      <m:sub>
                        <m:r>
                          <a:rPr lang="en-US" sz="1400" b="0" i="1" smtClean="0">
                            <a:latin typeface="Cambria Math" panose="02040503050406030204" pitchFamily="18" charset="0"/>
                            <a:ea typeface="Cambria Math" panose="02040503050406030204" pitchFamily="18" charset="0"/>
                          </a:rPr>
                          <m:t>𝑖</m:t>
                        </m:r>
                      </m:sub>
                    </m:sSub>
                  </m:oMath>
                </a14:m>
                <a:r>
                  <a:rPr lang="en-US" sz="1400" dirty="0"/>
                  <a:t>: non-negative diffusion coefficient</a:t>
                </a:r>
              </a:p>
              <a:p>
                <a14:m>
                  <m:oMath xmlns:m="http://schemas.openxmlformats.org/officeDocument/2006/math">
                    <m:r>
                      <a:rPr lang="en-US" sz="1400" b="1" i="1" dirty="0" smtClean="0">
                        <a:latin typeface="Cambria Math" panose="02040503050406030204" pitchFamily="18" charset="0"/>
                      </a:rPr>
                      <m:t>𝒖</m:t>
                    </m:r>
                  </m:oMath>
                </a14:m>
                <a:r>
                  <a:rPr lang="en-US" sz="1400" dirty="0"/>
                  <a:t>: given advection velocity field</a:t>
                </a:r>
              </a:p>
              <a:p>
                <a:endParaRPr lang="en-US" sz="1400" dirty="0"/>
              </a:p>
            </p:txBody>
          </p:sp>
        </mc:Choice>
        <mc:Fallback xmlns="">
          <p:sp>
            <p:nvSpPr>
              <p:cNvPr id="338" name="TextBox 337">
                <a:extLst>
                  <a:ext uri="{FF2B5EF4-FFF2-40B4-BE49-F238E27FC236}">
                    <a16:creationId xmlns:a16="http://schemas.microsoft.com/office/drawing/2014/main" id="{A72678A4-1DBC-458B-A6C9-181032417512}"/>
                  </a:ext>
                </a:extLst>
              </p:cNvPr>
              <p:cNvSpPr txBox="1">
                <a:spLocks noRot="1" noChangeAspect="1" noMove="1" noResize="1" noEditPoints="1" noAdjustHandles="1" noChangeArrowheads="1" noChangeShapeType="1" noTextEdit="1"/>
              </p:cNvSpPr>
              <p:nvPr/>
            </p:nvSpPr>
            <p:spPr>
              <a:xfrm>
                <a:off x="23827862" y="6611449"/>
                <a:ext cx="4688026" cy="1384995"/>
              </a:xfrm>
              <a:prstGeom prst="rect">
                <a:avLst/>
              </a:prstGeom>
              <a:blipFill>
                <a:blip r:embed="rId74"/>
                <a:stretch>
                  <a:fillRect t="-881"/>
                </a:stretch>
              </a:blipFill>
            </p:spPr>
            <p:txBody>
              <a:bodyPr/>
              <a:lstStyle/>
              <a:p>
                <a:r>
                  <a:rPr lang="en-US">
                    <a:noFill/>
                  </a:rPr>
                  <a:t> </a:t>
                </a:r>
              </a:p>
            </p:txBody>
          </p:sp>
        </mc:Fallback>
      </mc:AlternateContent>
      <p:grpSp>
        <p:nvGrpSpPr>
          <p:cNvPr id="133" name="Group 132">
            <a:extLst>
              <a:ext uri="{FF2B5EF4-FFF2-40B4-BE49-F238E27FC236}">
                <a16:creationId xmlns:a16="http://schemas.microsoft.com/office/drawing/2014/main" id="{4AA51AD9-1F39-4758-BED7-4D3646001E99}"/>
              </a:ext>
            </a:extLst>
          </p:cNvPr>
          <p:cNvGrpSpPr/>
          <p:nvPr/>
        </p:nvGrpSpPr>
        <p:grpSpPr>
          <a:xfrm>
            <a:off x="23595758" y="7864264"/>
            <a:ext cx="20249506" cy="1550889"/>
            <a:chOff x="23661822" y="6718921"/>
            <a:chExt cx="20593250" cy="1550889"/>
          </a:xfrm>
        </p:grpSpPr>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02127D4E-0861-4582-B02C-6A3E5DD2D1A2}"/>
                    </a:ext>
                  </a:extLst>
                </p:cNvPr>
                <p:cNvSpPr txBox="1"/>
                <p:nvPr/>
              </p:nvSpPr>
              <p:spPr>
                <a:xfrm>
                  <a:off x="23661822" y="6718921"/>
                  <a:ext cx="20593250" cy="323165"/>
                </a:xfrm>
                <a:prstGeom prst="rect">
                  <a:avLst/>
                </a:prstGeom>
                <a:noFill/>
              </p:spPr>
              <p:txBody>
                <a:bodyPr wrap="square">
                  <a:spAutoFit/>
                </a:bodyPr>
                <a:lstStyle/>
                <a:p>
                  <a:r>
                    <a:rPr lang="en-US" sz="1500" b="1" dirty="0">
                      <a:solidFill>
                        <a:srgbClr val="0070C0"/>
                      </a:solidFill>
                    </a:rPr>
                    <a:t>Compatibility conditions: </a:t>
                  </a:r>
                  <a:r>
                    <a:rPr lang="en-US" sz="1500" dirty="0">
                      <a:solidFill>
                        <a:schemeClr val="tx1"/>
                      </a:solidFill>
                    </a:rPr>
                    <a:t>on interface </a:t>
                  </a:r>
                  <a14:m>
                    <m:oMath xmlns:m="http://schemas.openxmlformats.org/officeDocument/2006/math">
                      <m:r>
                        <a:rPr lang="el-GR" sz="1500" b="0" i="1" smtClean="0">
                          <a:solidFill>
                            <a:schemeClr val="tx1"/>
                          </a:solidFill>
                          <a:latin typeface="Cambria Math" panose="02040503050406030204" pitchFamily="18" charset="0"/>
                          <a:ea typeface="Cambria Math" panose="02040503050406030204" pitchFamily="18" charset="0"/>
                        </a:rPr>
                        <m:t>𝛤</m:t>
                      </m:r>
                      <m:r>
                        <a:rPr lang="en-US" sz="1500" b="0" i="1" smtClean="0">
                          <a:solidFill>
                            <a:schemeClr val="tx1"/>
                          </a:solidFill>
                          <a:latin typeface="Cambria Math" panose="02040503050406030204" pitchFamily="18" charset="0"/>
                          <a:ea typeface="Cambria Math" panose="02040503050406030204" pitchFamily="18" charset="0"/>
                        </a:rPr>
                        <m:t>×</m:t>
                      </m:r>
                      <m:d>
                        <m:dPr>
                          <m:begChr m:val="["/>
                          <m:endChr m:val="]"/>
                          <m:ctrlPr>
                            <a:rPr lang="en-US" sz="1500" i="1">
                              <a:solidFill>
                                <a:schemeClr val="tx1"/>
                              </a:solidFill>
                              <a:latin typeface="Cambria Math" panose="02040503050406030204" pitchFamily="18" charset="0"/>
                              <a:ea typeface="Cambria Math" panose="02040503050406030204" pitchFamily="18" charset="0"/>
                            </a:rPr>
                          </m:ctrlPr>
                        </m:dPr>
                        <m:e>
                          <m:r>
                            <a:rPr lang="en-US" sz="1500" b="0" i="1">
                              <a:solidFill>
                                <a:schemeClr val="tx1"/>
                              </a:solidFill>
                              <a:latin typeface="Cambria Math" panose="02040503050406030204" pitchFamily="18" charset="0"/>
                              <a:ea typeface="Cambria Math" panose="02040503050406030204" pitchFamily="18" charset="0"/>
                            </a:rPr>
                            <m:t>0,</m:t>
                          </m:r>
                          <m:r>
                            <a:rPr lang="en-US" sz="1500" b="0" i="1">
                              <a:solidFill>
                                <a:schemeClr val="tx1"/>
                              </a:solidFill>
                              <a:latin typeface="Cambria Math" panose="02040503050406030204" pitchFamily="18" charset="0"/>
                              <a:ea typeface="Cambria Math" panose="02040503050406030204" pitchFamily="18" charset="0"/>
                            </a:rPr>
                            <m:t>𝑇</m:t>
                          </m:r>
                        </m:e>
                      </m:d>
                    </m:oMath>
                  </a14:m>
                  <a:endParaRPr lang="en-US" sz="1500" dirty="0">
                    <a:solidFill>
                      <a:srgbClr val="0070C0"/>
                    </a:solidFill>
                  </a:endParaRPr>
                </a:p>
              </p:txBody>
            </p:sp>
          </mc:Choice>
          <mc:Fallback xmlns="">
            <p:sp>
              <p:nvSpPr>
                <p:cNvPr id="340" name="TextBox 339">
                  <a:extLst>
                    <a:ext uri="{FF2B5EF4-FFF2-40B4-BE49-F238E27FC236}">
                      <a16:creationId xmlns:a16="http://schemas.microsoft.com/office/drawing/2014/main" id="{02127D4E-0861-4582-B02C-6A3E5DD2D1A2}"/>
                    </a:ext>
                  </a:extLst>
                </p:cNvPr>
                <p:cNvSpPr txBox="1">
                  <a:spLocks noRot="1" noChangeAspect="1" noMove="1" noResize="1" noEditPoints="1" noAdjustHandles="1" noChangeArrowheads="1" noChangeShapeType="1" noTextEdit="1"/>
                </p:cNvSpPr>
                <p:nvPr/>
              </p:nvSpPr>
              <p:spPr>
                <a:xfrm>
                  <a:off x="23661822" y="6718921"/>
                  <a:ext cx="20593250" cy="323165"/>
                </a:xfrm>
                <a:prstGeom prst="rect">
                  <a:avLst/>
                </a:prstGeom>
                <a:blipFill>
                  <a:blip r:embed="rId75"/>
                  <a:stretch>
                    <a:fillRect l="-120" t="-3774"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1" name="TextBox 340">
                  <a:extLst>
                    <a:ext uri="{FF2B5EF4-FFF2-40B4-BE49-F238E27FC236}">
                      <a16:creationId xmlns:a16="http://schemas.microsoft.com/office/drawing/2014/main" id="{05A69007-82B2-49F0-A53F-608156901AA7}"/>
                    </a:ext>
                  </a:extLst>
                </p:cNvPr>
                <p:cNvSpPr txBox="1"/>
                <p:nvPr/>
              </p:nvSpPr>
              <p:spPr>
                <a:xfrm>
                  <a:off x="23846971" y="7023315"/>
                  <a:ext cx="5055921" cy="1246495"/>
                </a:xfrm>
                <a:prstGeom prst="rect">
                  <a:avLst/>
                </a:prstGeom>
                <a:noFill/>
              </p:spPr>
              <p:txBody>
                <a:bodyPr wrap="square" rtlCol="0">
                  <a:spAutoFit/>
                </a:bodyPr>
                <a:lstStyle/>
                <a:p>
                  <a:pPr marL="285750" indent="-285750">
                    <a:buFont typeface="Arial" panose="020B0604020202020204" pitchFamily="34" charset="0"/>
                    <a:buChar char="•"/>
                  </a:pPr>
                  <a:r>
                    <a:rPr lang="en-US" sz="1500" b="1" i="1" dirty="0"/>
                    <a:t>Continuity of states</a:t>
                  </a:r>
                  <a:r>
                    <a:rPr lang="en-US" sz="1500" dirty="0"/>
                    <a:t>: </a:t>
                  </a:r>
                  <a14:m>
                    <m:oMath xmlns:m="http://schemas.openxmlformats.org/officeDocument/2006/math">
                      <m:sSub>
                        <m:sSubPr>
                          <m:ctrlPr>
                            <a:rPr lang="en-US" sz="1500" b="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𝑐</m:t>
                          </m:r>
                        </m:e>
                        <m:sub>
                          <m:r>
                            <a:rPr lang="en-US" sz="1500" b="0" i="1" smtClean="0">
                              <a:latin typeface="Cambria Math" panose="02040503050406030204" pitchFamily="18" charset="0"/>
                              <a:ea typeface="Cambria Math" panose="02040503050406030204" pitchFamily="18" charset="0"/>
                            </a:rPr>
                            <m:t>1</m:t>
                          </m:r>
                        </m:sub>
                      </m:sSub>
                      <m:d>
                        <m:dPr>
                          <m:ctrlPr>
                            <a:rPr lang="en-US" sz="1500" b="0" i="1" smtClean="0">
                              <a:latin typeface="Cambria Math" panose="02040503050406030204" pitchFamily="18" charset="0"/>
                              <a:ea typeface="Cambria Math" panose="02040503050406030204" pitchFamily="18" charset="0"/>
                            </a:rPr>
                          </m:ctrlPr>
                        </m:dPr>
                        <m:e>
                          <m:r>
                            <a:rPr lang="en-US" sz="1500" b="1" i="1" smtClean="0">
                              <a:latin typeface="Cambria Math" panose="02040503050406030204" pitchFamily="18" charset="0"/>
                              <a:ea typeface="Cambria Math" panose="02040503050406030204" pitchFamily="18" charset="0"/>
                            </a:rPr>
                            <m:t>𝒙</m:t>
                          </m:r>
                          <m:r>
                            <a:rPr lang="en-US" sz="1500" b="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𝑡</m:t>
                          </m:r>
                        </m:e>
                      </m:d>
                      <m:r>
                        <a:rPr lang="en-US" sz="1500" b="0" i="1" smtClean="0">
                          <a:latin typeface="Cambria Math" panose="02040503050406030204" pitchFamily="18" charset="0"/>
                          <a:ea typeface="Cambria Math" panose="02040503050406030204" pitchFamily="18" charset="0"/>
                        </a:rPr>
                        <m:t>−</m:t>
                      </m:r>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𝑐</m:t>
                          </m:r>
                        </m:e>
                        <m:sub>
                          <m:r>
                            <a:rPr lang="en-US" sz="1500" b="0" i="1" smtClean="0">
                              <a:latin typeface="Cambria Math" panose="02040503050406030204" pitchFamily="18" charset="0"/>
                              <a:ea typeface="Cambria Math" panose="02040503050406030204" pitchFamily="18" charset="0"/>
                            </a:rPr>
                            <m:t>2</m:t>
                          </m:r>
                        </m:sub>
                      </m:sSub>
                      <m:d>
                        <m:dPr>
                          <m:ctrlPr>
                            <a:rPr lang="en-US" sz="1500" i="1">
                              <a:latin typeface="Cambria Math" panose="02040503050406030204" pitchFamily="18" charset="0"/>
                              <a:ea typeface="Cambria Math" panose="02040503050406030204" pitchFamily="18" charset="0"/>
                            </a:rPr>
                          </m:ctrlPr>
                        </m:dPr>
                        <m:e>
                          <m:r>
                            <a:rPr lang="en-US" sz="1500" b="1" i="1">
                              <a:latin typeface="Cambria Math" panose="02040503050406030204" pitchFamily="18" charset="0"/>
                              <a:ea typeface="Cambria Math" panose="02040503050406030204" pitchFamily="18" charset="0"/>
                            </a:rPr>
                            <m:t>𝒙</m:t>
                          </m:r>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𝑡</m:t>
                          </m:r>
                        </m:e>
                      </m:d>
                      <m:r>
                        <a:rPr lang="en-US" sz="1500" b="0" i="1" smtClean="0">
                          <a:latin typeface="Cambria Math" panose="02040503050406030204" pitchFamily="18" charset="0"/>
                          <a:ea typeface="Cambria Math" panose="02040503050406030204" pitchFamily="18" charset="0"/>
                        </a:rPr>
                        <m:t>=0</m:t>
                      </m:r>
                    </m:oMath>
                  </a14:m>
                  <a:endParaRPr lang="en-US" sz="1500" dirty="0"/>
                </a:p>
                <a:p>
                  <a:pPr marL="285750" indent="-285750">
                    <a:buFont typeface="Arial" panose="020B0604020202020204" pitchFamily="34" charset="0"/>
                    <a:buChar char="•"/>
                  </a:pPr>
                  <a:r>
                    <a:rPr lang="en-US" sz="1500" b="1" i="1" dirty="0"/>
                    <a:t>Continuity of total flux</a:t>
                  </a:r>
                  <a:r>
                    <a:rPr lang="en-US" sz="1500" dirty="0"/>
                    <a:t>: </a:t>
                  </a:r>
                  <a14:m>
                    <m:oMath xmlns:m="http://schemas.openxmlformats.org/officeDocument/2006/math">
                      <m:sSub>
                        <m:sSubPr>
                          <m:ctrlPr>
                            <a:rPr lang="en-US" sz="1500" b="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𝐹</m:t>
                          </m:r>
                        </m:e>
                        <m:sub>
                          <m:r>
                            <a:rPr lang="en-US" sz="1500" b="0" i="1" smtClean="0">
                              <a:latin typeface="Cambria Math" panose="02040503050406030204" pitchFamily="18" charset="0"/>
                              <a:ea typeface="Cambria Math" panose="02040503050406030204" pitchFamily="18" charset="0"/>
                            </a:rPr>
                            <m:t>1</m:t>
                          </m:r>
                        </m:sub>
                      </m:sSub>
                      <m:d>
                        <m:dPr>
                          <m:ctrlPr>
                            <a:rPr lang="en-US" sz="1500" b="0" i="1" smtClean="0">
                              <a:latin typeface="Cambria Math" panose="02040503050406030204" pitchFamily="18" charset="0"/>
                              <a:ea typeface="Cambria Math" panose="02040503050406030204" pitchFamily="18" charset="0"/>
                            </a:rPr>
                          </m:ctrlPr>
                        </m:dPr>
                        <m:e>
                          <m:r>
                            <a:rPr lang="en-US" sz="1500" b="1" i="1" smtClean="0">
                              <a:latin typeface="Cambria Math" panose="02040503050406030204" pitchFamily="18" charset="0"/>
                              <a:ea typeface="Cambria Math" panose="02040503050406030204" pitchFamily="18" charset="0"/>
                            </a:rPr>
                            <m:t>𝒙</m:t>
                          </m:r>
                          <m:r>
                            <a:rPr lang="en-US" sz="1500" b="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𝑡</m:t>
                          </m:r>
                        </m:e>
                      </m:d>
                      <m:r>
                        <a:rPr lang="en-US" sz="1500" i="1">
                          <a:latin typeface="Cambria Math" panose="02040503050406030204" pitchFamily="18" charset="0"/>
                          <a:ea typeface="Cambria Math" panose="02040503050406030204" pitchFamily="18" charset="0"/>
                        </a:rPr>
                        <m:t>∙</m:t>
                      </m:r>
                    </m:oMath>
                  </a14:m>
                  <a:r>
                    <a:rPr lang="en-US" sz="1500" dirty="0"/>
                    <a:t> </a:t>
                  </a:r>
                  <a14:m>
                    <m:oMath xmlns:m="http://schemas.openxmlformats.org/officeDocument/2006/math">
                      <m:sSub>
                        <m:sSubPr>
                          <m:ctrlPr>
                            <a:rPr lang="en-US" sz="1500" i="1" dirty="0" smtClean="0">
                              <a:latin typeface="Cambria Math" panose="02040503050406030204" pitchFamily="18" charset="0"/>
                            </a:rPr>
                          </m:ctrlPr>
                        </m:sSubPr>
                        <m:e>
                          <m:r>
                            <a:rPr lang="en-US" sz="1500" b="1" i="1" dirty="0" smtClean="0">
                              <a:latin typeface="Cambria Math" panose="02040503050406030204" pitchFamily="18" charset="0"/>
                            </a:rPr>
                            <m:t>𝒏</m:t>
                          </m:r>
                        </m:e>
                        <m:sub>
                          <m:r>
                            <m:rPr>
                              <m:sty m:val="p"/>
                            </m:rPr>
                            <a:rPr lang="el-GR" sz="1500" i="1">
                              <a:latin typeface="Cambria Math" panose="02040503050406030204" pitchFamily="18" charset="0"/>
                              <a:ea typeface="Cambria Math" panose="02040503050406030204" pitchFamily="18" charset="0"/>
                            </a:rPr>
                            <m:t>Γ</m:t>
                          </m:r>
                          <m:r>
                            <m:rPr>
                              <m:nor/>
                            </m:rPr>
                            <a:rPr lang="en-US" sz="1500" dirty="0"/>
                            <m:t> </m:t>
                          </m:r>
                        </m:sub>
                      </m:sSub>
                      <m:r>
                        <a:rPr lang="en-US" sz="1500" b="0" i="1" dirty="0" smtClean="0">
                          <a:latin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𝐹</m:t>
                          </m:r>
                        </m:e>
                        <m:sub>
                          <m:r>
                            <a:rPr lang="en-US" sz="1500" b="0" i="1" smtClean="0">
                              <a:latin typeface="Cambria Math" panose="02040503050406030204" pitchFamily="18" charset="0"/>
                              <a:ea typeface="Cambria Math" panose="02040503050406030204" pitchFamily="18" charset="0"/>
                            </a:rPr>
                            <m:t>2</m:t>
                          </m:r>
                        </m:sub>
                      </m:sSub>
                      <m:d>
                        <m:dPr>
                          <m:ctrlPr>
                            <a:rPr lang="en-US" sz="1500" i="1">
                              <a:latin typeface="Cambria Math" panose="02040503050406030204" pitchFamily="18" charset="0"/>
                              <a:ea typeface="Cambria Math" panose="02040503050406030204" pitchFamily="18" charset="0"/>
                            </a:rPr>
                          </m:ctrlPr>
                        </m:dPr>
                        <m:e>
                          <m:r>
                            <a:rPr lang="en-US" sz="1500" b="1" i="1">
                              <a:latin typeface="Cambria Math" panose="02040503050406030204" pitchFamily="18" charset="0"/>
                              <a:ea typeface="Cambria Math" panose="02040503050406030204" pitchFamily="18" charset="0"/>
                            </a:rPr>
                            <m:t>𝒙</m:t>
                          </m:r>
                          <m:r>
                            <a:rPr lang="en-US" sz="1500" i="1">
                              <a:latin typeface="Cambria Math" panose="02040503050406030204" pitchFamily="18" charset="0"/>
                              <a:ea typeface="Cambria Math" panose="02040503050406030204" pitchFamily="18" charset="0"/>
                            </a:rPr>
                            <m:t>,</m:t>
                          </m:r>
                          <m:r>
                            <a:rPr lang="en-US" sz="1500" i="1">
                              <a:latin typeface="Cambria Math" panose="02040503050406030204" pitchFamily="18" charset="0"/>
                              <a:ea typeface="Cambria Math" panose="02040503050406030204" pitchFamily="18" charset="0"/>
                            </a:rPr>
                            <m:t>𝑡</m:t>
                          </m:r>
                        </m:e>
                      </m:d>
                      <m:r>
                        <a:rPr lang="en-US" sz="1500" i="1">
                          <a:latin typeface="Cambria Math" panose="02040503050406030204" pitchFamily="18" charset="0"/>
                          <a:ea typeface="Cambria Math" panose="02040503050406030204" pitchFamily="18" charset="0"/>
                        </a:rPr>
                        <m:t>∙</m:t>
                      </m:r>
                    </m:oMath>
                  </a14:m>
                  <a:r>
                    <a:rPr lang="en-US" sz="1500" dirty="0"/>
                    <a:t> </a:t>
                  </a:r>
                  <a14:m>
                    <m:oMath xmlns:m="http://schemas.openxmlformats.org/officeDocument/2006/math">
                      <m:sSub>
                        <m:sSubPr>
                          <m:ctrlPr>
                            <a:rPr lang="en-US" sz="1500" i="1" dirty="0">
                              <a:latin typeface="Cambria Math" panose="02040503050406030204" pitchFamily="18" charset="0"/>
                            </a:rPr>
                          </m:ctrlPr>
                        </m:sSubPr>
                        <m:e>
                          <m:r>
                            <a:rPr lang="en-US" sz="1500" b="1" i="1" dirty="0">
                              <a:latin typeface="Cambria Math" panose="02040503050406030204" pitchFamily="18" charset="0"/>
                            </a:rPr>
                            <m:t>𝒏</m:t>
                          </m:r>
                        </m:e>
                        <m:sub>
                          <m:r>
                            <m:rPr>
                              <m:sty m:val="p"/>
                            </m:rPr>
                            <a:rPr lang="el-GR" sz="1500" i="1">
                              <a:latin typeface="Cambria Math" panose="02040503050406030204" pitchFamily="18" charset="0"/>
                              <a:ea typeface="Cambria Math" panose="02040503050406030204" pitchFamily="18" charset="0"/>
                            </a:rPr>
                            <m:t>Γ</m:t>
                          </m:r>
                          <m:r>
                            <m:rPr>
                              <m:nor/>
                            </m:rPr>
                            <a:rPr lang="en-US" sz="1500" dirty="0"/>
                            <m:t> </m:t>
                          </m:r>
                        </m:sub>
                      </m:sSub>
                    </m:oMath>
                  </a14:m>
                  <a:endParaRPr lang="en-US" sz="1500" dirty="0"/>
                </a:p>
                <a:p>
                  <a14:m>
                    <m:oMath xmlns:m="http://schemas.openxmlformats.org/officeDocument/2006/math">
                      <m:r>
                        <a:rPr lang="en-US" sz="150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 </m:t>
                      </m:r>
                    </m:oMath>
                  </a14:m>
                  <a:r>
                    <a:rPr lang="en-US" sz="1500" i="1" dirty="0"/>
                    <a:t>Imposed weakly using Lagrange multiplier (LM) </a:t>
                  </a:r>
                  <a14:m>
                    <m:oMath xmlns:m="http://schemas.openxmlformats.org/officeDocument/2006/math">
                      <m:r>
                        <a:rPr lang="en-US" sz="1500" i="1" smtClean="0">
                          <a:latin typeface="Cambria Math" panose="02040503050406030204" pitchFamily="18" charset="0"/>
                          <a:ea typeface="Cambria Math" panose="02040503050406030204" pitchFamily="18" charset="0"/>
                        </a:rPr>
                        <m:t>𝜆</m:t>
                      </m:r>
                    </m:oMath>
                  </a14:m>
                  <a:r>
                    <a:rPr lang="en-US" sz="1500" i="1" dirty="0"/>
                    <a:t> </a:t>
                  </a:r>
                </a:p>
                <a:p>
                  <a:pPr marL="742950" lvl="1" indent="-285750">
                    <a:buFont typeface="Wingdings" panose="05000000000000000000" pitchFamily="2" charset="2"/>
                    <a:buChar char="Ø"/>
                  </a:pPr>
                  <a:endParaRPr lang="en-US" sz="1500" i="1" dirty="0"/>
                </a:p>
                <a:p>
                  <a:endParaRPr lang="en-US" sz="1500" dirty="0"/>
                </a:p>
              </p:txBody>
            </p:sp>
          </mc:Choice>
          <mc:Fallback xmlns="">
            <p:sp>
              <p:nvSpPr>
                <p:cNvPr id="341" name="TextBox 340">
                  <a:extLst>
                    <a:ext uri="{FF2B5EF4-FFF2-40B4-BE49-F238E27FC236}">
                      <a16:creationId xmlns:a16="http://schemas.microsoft.com/office/drawing/2014/main" id="{05A69007-82B2-49F0-A53F-608156901AA7}"/>
                    </a:ext>
                  </a:extLst>
                </p:cNvPr>
                <p:cNvSpPr txBox="1">
                  <a:spLocks noRot="1" noChangeAspect="1" noMove="1" noResize="1" noEditPoints="1" noAdjustHandles="1" noChangeArrowheads="1" noChangeShapeType="1" noTextEdit="1"/>
                </p:cNvSpPr>
                <p:nvPr/>
              </p:nvSpPr>
              <p:spPr>
                <a:xfrm>
                  <a:off x="23846971" y="7023315"/>
                  <a:ext cx="5055921" cy="1246495"/>
                </a:xfrm>
                <a:prstGeom prst="rect">
                  <a:avLst/>
                </a:prstGeom>
                <a:blipFill>
                  <a:blip r:embed="rId76"/>
                  <a:stretch>
                    <a:fillRect l="-368" t="-980"/>
                  </a:stretch>
                </a:blipFill>
              </p:spPr>
              <p:txBody>
                <a:bodyPr/>
                <a:lstStyle/>
                <a:p>
                  <a:r>
                    <a:rPr lang="en-US">
                      <a:noFill/>
                    </a:rPr>
                    <a:t> </a:t>
                  </a:r>
                </a:p>
              </p:txBody>
            </p:sp>
          </mc:Fallback>
        </mc:AlternateContent>
      </p:grpSp>
      <p:grpSp>
        <p:nvGrpSpPr>
          <p:cNvPr id="134" name="Group 133">
            <a:extLst>
              <a:ext uri="{FF2B5EF4-FFF2-40B4-BE49-F238E27FC236}">
                <a16:creationId xmlns:a16="http://schemas.microsoft.com/office/drawing/2014/main" id="{564DC3F6-295D-4734-B619-74AFD59DFE2F}"/>
              </a:ext>
            </a:extLst>
          </p:cNvPr>
          <p:cNvGrpSpPr/>
          <p:nvPr/>
        </p:nvGrpSpPr>
        <p:grpSpPr>
          <a:xfrm>
            <a:off x="23978809" y="5710690"/>
            <a:ext cx="5188477" cy="794898"/>
            <a:chOff x="24328328" y="5832050"/>
            <a:chExt cx="5188477" cy="794898"/>
          </a:xfrm>
        </p:grpSpPr>
        <mc:AlternateContent xmlns:mc="http://schemas.openxmlformats.org/markup-compatibility/2006" xmlns:a14="http://schemas.microsoft.com/office/drawing/2010/main">
          <mc:Choice Requires="a14">
            <p:sp>
              <p:nvSpPr>
                <p:cNvPr id="333" name="TextBox 332">
                  <a:extLst>
                    <a:ext uri="{FF2B5EF4-FFF2-40B4-BE49-F238E27FC236}">
                      <a16:creationId xmlns:a16="http://schemas.microsoft.com/office/drawing/2014/main" id="{113BA190-CDBD-44CB-823C-9C241A7FD87B}"/>
                    </a:ext>
                  </a:extLst>
                </p:cNvPr>
                <p:cNvSpPr txBox="1"/>
                <p:nvPr/>
              </p:nvSpPr>
              <p:spPr>
                <a:xfrm>
                  <a:off x="24328328" y="5832050"/>
                  <a:ext cx="3521115" cy="794898"/>
                </a:xfrm>
                <a:prstGeom prst="rect">
                  <a:avLst/>
                </a:prstGeom>
                <a:noFill/>
                <a:ln w="19050">
                  <a:solidFill>
                    <a:schemeClr val="tx1"/>
                  </a:solidFill>
                </a:ln>
              </p:spPr>
              <p:txBody>
                <a:bodyPr wrap="square" rtlCol="0">
                  <a:spAutoFit/>
                </a:bodyPr>
                <a:lstStyle/>
                <a:p>
                  <a14:m>
                    <m:oMath xmlns:m="http://schemas.openxmlformats.org/officeDocument/2006/math">
                      <m:sSub>
                        <m:sSubPr>
                          <m:ctrlPr>
                            <a:rPr lang="en-US" sz="1500" i="1" smtClean="0">
                              <a:latin typeface="Cambria Math" panose="02040503050406030204" pitchFamily="18" charset="0"/>
                            </a:rPr>
                          </m:ctrlPr>
                        </m:sSubPr>
                        <m:e>
                          <m:acc>
                            <m:accPr>
                              <m:chr m:val="̇"/>
                              <m:ctrlPr>
                                <a:rPr lang="en-US" sz="1500" i="1" smtClean="0">
                                  <a:latin typeface="Cambria Math" panose="02040503050406030204" pitchFamily="18" charset="0"/>
                                </a:rPr>
                              </m:ctrlPr>
                            </m:accPr>
                            <m:e>
                              <m:r>
                                <a:rPr lang="en-US" sz="1500" b="0" i="1" smtClean="0">
                                  <a:latin typeface="Cambria Math" panose="02040503050406030204" pitchFamily="18" charset="0"/>
                                </a:rPr>
                                <m:t>𝑐</m:t>
                              </m:r>
                            </m:e>
                          </m:acc>
                        </m:e>
                        <m:sub>
                          <m:r>
                            <a:rPr lang="en-US" sz="1500" b="0" i="1" smtClean="0">
                              <a:latin typeface="Cambria Math" panose="02040503050406030204" pitchFamily="18" charset="0"/>
                            </a:rPr>
                            <m:t>𝑖</m:t>
                          </m:r>
                        </m:sub>
                      </m:sSub>
                      <m:r>
                        <a:rPr lang="en-US" sz="1500" b="0" i="1" smtClean="0">
                          <a:latin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m:t>
                      </m:r>
                      <m:r>
                        <a:rPr lang="en-US" sz="1500" b="0" i="1" smtClean="0">
                          <a:latin typeface="Cambria Math" panose="02040503050406030204" pitchFamily="18" charset="0"/>
                          <a:ea typeface="Cambria Math" panose="02040503050406030204" pitchFamily="18" charset="0"/>
                        </a:rPr>
                        <m:t>∙</m:t>
                      </m:r>
                      <m:sSub>
                        <m:sSubPr>
                          <m:ctrlPr>
                            <a:rPr lang="en-US" sz="1500" b="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𝐹</m:t>
                          </m:r>
                        </m:e>
                        <m:sub>
                          <m:r>
                            <a:rPr lang="en-US" sz="1500" b="0" i="1" smtClean="0">
                              <a:latin typeface="Cambria Math" panose="02040503050406030204" pitchFamily="18" charset="0"/>
                              <a:ea typeface="Cambria Math" panose="02040503050406030204" pitchFamily="18" charset="0"/>
                            </a:rPr>
                            <m:t>𝑖</m:t>
                          </m:r>
                        </m:sub>
                      </m:sSub>
                      <m:d>
                        <m:dPr>
                          <m:ctrlPr>
                            <a:rPr lang="en-US" sz="1500" b="0" i="1" smtClean="0">
                              <a:latin typeface="Cambria Math" panose="02040503050406030204" pitchFamily="18" charset="0"/>
                              <a:ea typeface="Cambria Math" panose="02040503050406030204" pitchFamily="18" charset="0"/>
                            </a:rPr>
                          </m:ctrlPr>
                        </m:dPr>
                        <m:e>
                          <m:sSub>
                            <m:sSubPr>
                              <m:ctrlPr>
                                <a:rPr lang="en-US" sz="1500" b="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𝑐</m:t>
                              </m:r>
                            </m:e>
                            <m:sub>
                              <m:r>
                                <a:rPr lang="en-US" sz="1500" b="0" i="1" smtClean="0">
                                  <a:latin typeface="Cambria Math" panose="02040503050406030204" pitchFamily="18" charset="0"/>
                                  <a:ea typeface="Cambria Math" panose="02040503050406030204" pitchFamily="18" charset="0"/>
                                </a:rPr>
                                <m:t>𝑖</m:t>
                              </m:r>
                            </m:sub>
                          </m:sSub>
                        </m:e>
                      </m:d>
                      <m:r>
                        <a:rPr lang="en-US" sz="1500" b="0" i="1" smtClean="0">
                          <a:latin typeface="Cambria Math" panose="02040503050406030204" pitchFamily="18" charset="0"/>
                          <a:ea typeface="Cambria Math" panose="02040503050406030204" pitchFamily="18" charset="0"/>
                        </a:rPr>
                        <m:t>=</m:t>
                      </m:r>
                      <m:sSub>
                        <m:sSubPr>
                          <m:ctrlPr>
                            <a:rPr lang="en-US" sz="1500" b="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𝑓</m:t>
                          </m:r>
                        </m:e>
                        <m:sub>
                          <m:r>
                            <a:rPr lang="en-US" sz="1500" b="0" i="1" smtClean="0">
                              <a:latin typeface="Cambria Math" panose="02040503050406030204" pitchFamily="18" charset="0"/>
                              <a:ea typeface="Cambria Math" panose="02040503050406030204" pitchFamily="18" charset="0"/>
                            </a:rPr>
                            <m:t>𝑖</m:t>
                          </m:r>
                        </m:sub>
                      </m:sSub>
                    </m:oMath>
                  </a14:m>
                  <a:r>
                    <a:rPr lang="en-US" sz="1500" dirty="0"/>
                    <a:t>,  in    </a:t>
                  </a:r>
                  <a14:m>
                    <m:oMath xmlns:m="http://schemas.openxmlformats.org/officeDocument/2006/math">
                      <m:sSub>
                        <m:sSubPr>
                          <m:ctrlPr>
                            <a:rPr lang="en-US" sz="1500" i="1" smtClean="0">
                              <a:latin typeface="Cambria Math" panose="02040503050406030204" pitchFamily="18" charset="0"/>
                            </a:rPr>
                          </m:ctrlPr>
                        </m:sSubPr>
                        <m:e>
                          <m:r>
                            <m:rPr>
                              <m:sty m:val="p"/>
                            </m:rPr>
                            <a:rPr lang="el-GR" sz="1500" i="1" smtClean="0">
                              <a:latin typeface="Cambria Math" panose="02040503050406030204" pitchFamily="18" charset="0"/>
                              <a:ea typeface="Cambria Math" panose="02040503050406030204" pitchFamily="18" charset="0"/>
                            </a:rPr>
                            <m:t>Ω</m:t>
                          </m:r>
                        </m:e>
                        <m:sub>
                          <m:r>
                            <a:rPr lang="en-US" sz="1500" b="0" i="1" smtClean="0">
                              <a:latin typeface="Cambria Math" panose="02040503050406030204" pitchFamily="18" charset="0"/>
                            </a:rPr>
                            <m:t>𝑖</m:t>
                          </m:r>
                        </m:sub>
                      </m:sSub>
                      <m:r>
                        <a:rPr lang="en-US" sz="1500" i="1" smtClean="0">
                          <a:latin typeface="Cambria Math" panose="02040503050406030204" pitchFamily="18" charset="0"/>
                          <a:ea typeface="Cambria Math" panose="02040503050406030204" pitchFamily="18" charset="0"/>
                        </a:rPr>
                        <m:t>×</m:t>
                      </m:r>
                      <m:d>
                        <m:dPr>
                          <m:begChr m:val="["/>
                          <m:endChr m:val="]"/>
                          <m:ctrlPr>
                            <a:rPr lang="en-US" sz="1500" b="0" i="1" smtClean="0">
                              <a:latin typeface="Cambria Math" panose="02040503050406030204" pitchFamily="18" charset="0"/>
                              <a:ea typeface="Cambria Math" panose="02040503050406030204" pitchFamily="18" charset="0"/>
                            </a:rPr>
                          </m:ctrlPr>
                        </m:dPr>
                        <m:e>
                          <m:r>
                            <a:rPr lang="en-US" sz="1500" b="0" i="1" smtClean="0">
                              <a:latin typeface="Cambria Math" panose="02040503050406030204" pitchFamily="18" charset="0"/>
                              <a:ea typeface="Cambria Math" panose="02040503050406030204" pitchFamily="18" charset="0"/>
                            </a:rPr>
                            <m:t>0,</m:t>
                          </m:r>
                          <m:r>
                            <a:rPr lang="en-US" sz="1500" b="0" i="1" smtClean="0">
                              <a:latin typeface="Cambria Math" panose="02040503050406030204" pitchFamily="18" charset="0"/>
                              <a:ea typeface="Cambria Math" panose="02040503050406030204" pitchFamily="18" charset="0"/>
                            </a:rPr>
                            <m:t>𝑇</m:t>
                          </m:r>
                        </m:e>
                      </m:d>
                    </m:oMath>
                  </a14:m>
                  <a:endParaRPr lang="en-US" sz="1500" b="0" dirty="0">
                    <a:ea typeface="Cambria Math" panose="02040503050406030204" pitchFamily="18" charset="0"/>
                  </a:endParaRPr>
                </a:p>
                <a:p>
                  <a14:m>
                    <m:oMath xmlns:m="http://schemas.openxmlformats.org/officeDocument/2006/math">
                      <m:sSub>
                        <m:sSubPr>
                          <m:ctrlPr>
                            <a:rPr lang="en-US" sz="1500" b="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𝑐</m:t>
                          </m:r>
                        </m:e>
                        <m:sub>
                          <m:r>
                            <a:rPr lang="en-US" sz="1500" b="0" i="1" smtClean="0">
                              <a:latin typeface="Cambria Math" panose="02040503050406030204" pitchFamily="18" charset="0"/>
                              <a:ea typeface="Cambria Math" panose="02040503050406030204" pitchFamily="18" charset="0"/>
                            </a:rPr>
                            <m:t>𝑖</m:t>
                          </m:r>
                        </m:sub>
                      </m:sSub>
                      <m:r>
                        <a:rPr lang="en-US" sz="1500" b="0" i="1" smtClean="0">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𝑔</m:t>
                          </m:r>
                        </m:e>
                        <m:sub>
                          <m:r>
                            <a:rPr lang="en-US" sz="1500" i="1">
                              <a:latin typeface="Cambria Math" panose="02040503050406030204" pitchFamily="18" charset="0"/>
                              <a:ea typeface="Cambria Math" panose="02040503050406030204" pitchFamily="18" charset="0"/>
                            </a:rPr>
                            <m:t>𝑖</m:t>
                          </m:r>
                        </m:sub>
                      </m:sSub>
                      <m:r>
                        <a:rPr lang="en-US" sz="1500" b="0" i="1" smtClean="0">
                          <a:latin typeface="Cambria Math" panose="02040503050406030204" pitchFamily="18" charset="0"/>
                          <a:ea typeface="Cambria Math" panose="02040503050406030204" pitchFamily="18" charset="0"/>
                        </a:rPr>
                        <m:t>,</m:t>
                      </m:r>
                    </m:oMath>
                  </a14:m>
                  <a:r>
                    <a:rPr lang="en-US" sz="1500" dirty="0"/>
                    <a:t>                   on </a:t>
                  </a:r>
                  <a14:m>
                    <m:oMath xmlns:m="http://schemas.openxmlformats.org/officeDocument/2006/math">
                      <m:sSub>
                        <m:sSubPr>
                          <m:ctrlPr>
                            <a:rPr lang="en-US" sz="1500" i="1">
                              <a:latin typeface="Cambria Math" panose="02040503050406030204" pitchFamily="18" charset="0"/>
                            </a:rPr>
                          </m:ctrlPr>
                        </m:sSubPr>
                        <m:e>
                          <m:r>
                            <a:rPr lang="en-US" sz="1500" b="0" i="1" smtClean="0">
                              <a:latin typeface="Cambria Math" panose="02040503050406030204" pitchFamily="18" charset="0"/>
                            </a:rPr>
                            <m:t>    </m:t>
                          </m:r>
                          <m:r>
                            <m:rPr>
                              <m:sty m:val="p"/>
                            </m:rPr>
                            <a:rPr lang="el-GR" sz="1500" i="1" smtClean="0">
                              <a:latin typeface="Cambria Math" panose="02040503050406030204" pitchFamily="18" charset="0"/>
                              <a:ea typeface="Cambria Math" panose="02040503050406030204" pitchFamily="18" charset="0"/>
                            </a:rPr>
                            <m:t>Γ</m:t>
                          </m:r>
                        </m:e>
                        <m:sub>
                          <m:r>
                            <a:rPr lang="en-US" sz="1500" i="1">
                              <a:latin typeface="Cambria Math" panose="02040503050406030204" pitchFamily="18" charset="0"/>
                            </a:rPr>
                            <m:t>𝑖</m:t>
                          </m:r>
                        </m:sub>
                      </m:sSub>
                      <m:r>
                        <a:rPr lang="en-US" sz="1500" i="1">
                          <a:latin typeface="Cambria Math" panose="02040503050406030204" pitchFamily="18" charset="0"/>
                          <a:ea typeface="Cambria Math" panose="02040503050406030204" pitchFamily="18" charset="0"/>
                        </a:rPr>
                        <m:t>×</m:t>
                      </m:r>
                      <m:d>
                        <m:dPr>
                          <m:begChr m:val="["/>
                          <m:endChr m:val="]"/>
                          <m:ctrlPr>
                            <a:rPr lang="en-US" sz="1500" i="1">
                              <a:latin typeface="Cambria Math" panose="02040503050406030204" pitchFamily="18" charset="0"/>
                              <a:ea typeface="Cambria Math" panose="02040503050406030204" pitchFamily="18" charset="0"/>
                            </a:rPr>
                          </m:ctrlPr>
                        </m:dPr>
                        <m:e>
                          <m:r>
                            <a:rPr lang="en-US" sz="1500" i="1">
                              <a:latin typeface="Cambria Math" panose="02040503050406030204" pitchFamily="18" charset="0"/>
                              <a:ea typeface="Cambria Math" panose="02040503050406030204" pitchFamily="18" charset="0"/>
                            </a:rPr>
                            <m:t>0,</m:t>
                          </m:r>
                          <m:r>
                            <a:rPr lang="en-US" sz="1500" i="1">
                              <a:latin typeface="Cambria Math" panose="02040503050406030204" pitchFamily="18" charset="0"/>
                              <a:ea typeface="Cambria Math" panose="02040503050406030204" pitchFamily="18" charset="0"/>
                            </a:rPr>
                            <m:t>𝑇</m:t>
                          </m:r>
                        </m:e>
                      </m:d>
                    </m:oMath>
                  </a14:m>
                  <a:endParaRPr lang="en-US" sz="1500" dirty="0">
                    <a:ea typeface="Cambria Math" panose="02040503050406030204" pitchFamily="18" charset="0"/>
                  </a:endParaRPr>
                </a:p>
                <a:p>
                  <a14:m>
                    <m:oMath xmlns:m="http://schemas.openxmlformats.org/officeDocument/2006/math">
                      <m:sSub>
                        <m:sSubPr>
                          <m:ctrlPr>
                            <a:rPr lang="en-US" sz="1500" b="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𝑐</m:t>
                          </m:r>
                        </m:e>
                        <m:sub>
                          <m:r>
                            <a:rPr lang="en-US" sz="1500" b="0" i="1" smtClean="0">
                              <a:latin typeface="Cambria Math" panose="02040503050406030204" pitchFamily="18" charset="0"/>
                              <a:ea typeface="Cambria Math" panose="02040503050406030204" pitchFamily="18" charset="0"/>
                            </a:rPr>
                            <m:t>𝑖</m:t>
                          </m:r>
                        </m:sub>
                      </m:sSub>
                      <m:d>
                        <m:dPr>
                          <m:ctrlPr>
                            <a:rPr lang="en-US" sz="1500" b="0" i="1" smtClean="0">
                              <a:latin typeface="Cambria Math" panose="02040503050406030204" pitchFamily="18" charset="0"/>
                              <a:ea typeface="Cambria Math" panose="02040503050406030204" pitchFamily="18" charset="0"/>
                            </a:rPr>
                          </m:ctrlPr>
                        </m:dPr>
                        <m:e>
                          <m:r>
                            <a:rPr lang="en-US" sz="1500" b="1" i="1" smtClean="0">
                              <a:latin typeface="Cambria Math" panose="02040503050406030204" pitchFamily="18" charset="0"/>
                              <a:ea typeface="Cambria Math" panose="02040503050406030204" pitchFamily="18" charset="0"/>
                            </a:rPr>
                            <m:t>𝒙</m:t>
                          </m:r>
                          <m:r>
                            <a:rPr lang="en-US" sz="1500" b="0" i="1" smtClean="0">
                              <a:latin typeface="Cambria Math" panose="02040503050406030204" pitchFamily="18" charset="0"/>
                              <a:ea typeface="Cambria Math" panose="02040503050406030204" pitchFamily="18" charset="0"/>
                            </a:rPr>
                            <m:t>,0</m:t>
                          </m:r>
                        </m:e>
                      </m:d>
                      <m:r>
                        <a:rPr lang="en-US" sz="1500" b="0" i="1" smtClean="0">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𝑐</m:t>
                          </m:r>
                        </m:e>
                        <m:sub>
                          <m:r>
                            <a:rPr lang="en-US" sz="1500" i="1">
                              <a:latin typeface="Cambria Math" panose="02040503050406030204" pitchFamily="18" charset="0"/>
                              <a:ea typeface="Cambria Math" panose="02040503050406030204" pitchFamily="18" charset="0"/>
                            </a:rPr>
                            <m:t>𝑖</m:t>
                          </m:r>
                          <m:r>
                            <a:rPr lang="en-US" sz="1500" b="0" i="1" smtClean="0">
                              <a:latin typeface="Cambria Math" panose="02040503050406030204" pitchFamily="18" charset="0"/>
                              <a:ea typeface="Cambria Math" panose="02040503050406030204" pitchFamily="18" charset="0"/>
                            </a:rPr>
                            <m:t>,0</m:t>
                          </m:r>
                        </m:sub>
                      </m:sSub>
                      <m:d>
                        <m:dPr>
                          <m:ctrlPr>
                            <a:rPr lang="en-US" sz="1500" b="0" i="1" smtClean="0">
                              <a:latin typeface="Cambria Math" panose="02040503050406030204" pitchFamily="18" charset="0"/>
                              <a:ea typeface="Cambria Math" panose="02040503050406030204" pitchFamily="18" charset="0"/>
                            </a:rPr>
                          </m:ctrlPr>
                        </m:dPr>
                        <m:e>
                          <m:r>
                            <a:rPr lang="en-US" sz="1500" b="0" i="1" smtClean="0">
                              <a:latin typeface="Cambria Math" panose="02040503050406030204" pitchFamily="18" charset="0"/>
                              <a:ea typeface="Cambria Math" panose="02040503050406030204" pitchFamily="18" charset="0"/>
                            </a:rPr>
                            <m:t>𝑥</m:t>
                          </m:r>
                        </m:e>
                      </m:d>
                      <m:r>
                        <a:rPr lang="en-US" sz="1500" b="0" i="1" smtClean="0">
                          <a:latin typeface="Cambria Math" panose="02040503050406030204" pitchFamily="18" charset="0"/>
                          <a:ea typeface="Cambria Math" panose="02040503050406030204" pitchFamily="18" charset="0"/>
                        </a:rPr>
                        <m:t>,   </m:t>
                      </m:r>
                    </m:oMath>
                  </a14:m>
                  <a:r>
                    <a:rPr lang="en-US" sz="1500" dirty="0"/>
                    <a:t>    in </a:t>
                  </a:r>
                  <a14:m>
                    <m:oMath xmlns:m="http://schemas.openxmlformats.org/officeDocument/2006/math">
                      <m:r>
                        <a:rPr lang="en-US" sz="1500" b="0" i="0" smtClean="0">
                          <a:latin typeface="Cambria Math" panose="02040503050406030204" pitchFamily="18" charset="0"/>
                        </a:rPr>
                        <m:t>    </m:t>
                      </m:r>
                      <m:sSub>
                        <m:sSubPr>
                          <m:ctrlPr>
                            <a:rPr lang="en-US" sz="1500" i="1">
                              <a:latin typeface="Cambria Math" panose="02040503050406030204" pitchFamily="18" charset="0"/>
                            </a:rPr>
                          </m:ctrlPr>
                        </m:sSubPr>
                        <m:e>
                          <m:r>
                            <m:rPr>
                              <m:sty m:val="p"/>
                            </m:rPr>
                            <a:rPr lang="el-GR" sz="1500" i="1">
                              <a:latin typeface="Cambria Math" panose="02040503050406030204" pitchFamily="18" charset="0"/>
                              <a:ea typeface="Cambria Math" panose="02040503050406030204" pitchFamily="18" charset="0"/>
                            </a:rPr>
                            <m:t>Ω</m:t>
                          </m:r>
                        </m:e>
                        <m:sub>
                          <m:r>
                            <a:rPr lang="en-US" sz="1500" i="1">
                              <a:latin typeface="Cambria Math" panose="02040503050406030204" pitchFamily="18" charset="0"/>
                            </a:rPr>
                            <m:t>𝑖</m:t>
                          </m:r>
                        </m:sub>
                      </m:sSub>
                    </m:oMath>
                  </a14:m>
                  <a:endParaRPr lang="en-US" sz="1500" dirty="0"/>
                </a:p>
              </p:txBody>
            </p:sp>
          </mc:Choice>
          <mc:Fallback xmlns="">
            <p:sp>
              <p:nvSpPr>
                <p:cNvPr id="333" name="TextBox 332">
                  <a:extLst>
                    <a:ext uri="{FF2B5EF4-FFF2-40B4-BE49-F238E27FC236}">
                      <a16:creationId xmlns:a16="http://schemas.microsoft.com/office/drawing/2014/main" id="{113BA190-CDBD-44CB-823C-9C241A7FD87B}"/>
                    </a:ext>
                  </a:extLst>
                </p:cNvPr>
                <p:cNvSpPr txBox="1">
                  <a:spLocks noRot="1" noChangeAspect="1" noMove="1" noResize="1" noEditPoints="1" noAdjustHandles="1" noChangeArrowheads="1" noChangeShapeType="1" noTextEdit="1"/>
                </p:cNvSpPr>
                <p:nvPr/>
              </p:nvSpPr>
              <p:spPr>
                <a:xfrm>
                  <a:off x="24328328" y="5832050"/>
                  <a:ext cx="3521115" cy="794898"/>
                </a:xfrm>
                <a:prstGeom prst="rect">
                  <a:avLst/>
                </a:prstGeom>
                <a:blipFill>
                  <a:blip r:embed="rId77"/>
                  <a:stretch>
                    <a:fillRect t="-746" b="-5224"/>
                  </a:stretch>
                </a:blipFill>
                <a:ln w="19050">
                  <a:solidFill>
                    <a:schemeClr val="tx1"/>
                  </a:solidFill>
                </a:ln>
              </p:spPr>
              <p:txBody>
                <a:bodyPr/>
                <a:lstStyle/>
                <a:p>
                  <a:r>
                    <a:rPr lang="en-US">
                      <a:noFill/>
                    </a:rPr>
                    <a:t> </a:t>
                  </a:r>
                </a:p>
              </p:txBody>
            </p:sp>
          </mc:Fallback>
        </mc:AlternateContent>
        <p:sp>
          <p:nvSpPr>
            <p:cNvPr id="344" name="TextBox 343">
              <a:extLst>
                <a:ext uri="{FF2B5EF4-FFF2-40B4-BE49-F238E27FC236}">
                  <a16:creationId xmlns:a16="http://schemas.microsoft.com/office/drawing/2014/main" id="{BC66FF45-E541-44B9-84DC-0946502E284E}"/>
                </a:ext>
              </a:extLst>
            </p:cNvPr>
            <p:cNvSpPr txBox="1"/>
            <p:nvPr/>
          </p:nvSpPr>
          <p:spPr>
            <a:xfrm>
              <a:off x="27344094" y="6049095"/>
              <a:ext cx="2172711" cy="323165"/>
            </a:xfrm>
            <a:prstGeom prst="rect">
              <a:avLst/>
            </a:prstGeom>
            <a:noFill/>
          </p:spPr>
          <p:txBody>
            <a:bodyPr wrap="square" rtlCol="0">
              <a:spAutoFit/>
            </a:bodyPr>
            <a:lstStyle/>
            <a:p>
              <a:r>
                <a:rPr lang="en-US" sz="1500" dirty="0"/>
                <a:t>(1)</a:t>
              </a:r>
            </a:p>
          </p:txBody>
        </p:sp>
      </p:grpSp>
      <p:grpSp>
        <p:nvGrpSpPr>
          <p:cNvPr id="132" name="Group 131">
            <a:extLst>
              <a:ext uri="{FF2B5EF4-FFF2-40B4-BE49-F238E27FC236}">
                <a16:creationId xmlns:a16="http://schemas.microsoft.com/office/drawing/2014/main" id="{497F8260-C013-4EBD-B8B1-C7B7974FFAED}"/>
              </a:ext>
            </a:extLst>
          </p:cNvPr>
          <p:cNvGrpSpPr/>
          <p:nvPr/>
        </p:nvGrpSpPr>
        <p:grpSpPr>
          <a:xfrm>
            <a:off x="27527302" y="5594874"/>
            <a:ext cx="2651710" cy="1705191"/>
            <a:chOff x="28344247" y="7097465"/>
            <a:chExt cx="2651710" cy="1705191"/>
          </a:xfrm>
        </p:grpSpPr>
        <p:pic>
          <p:nvPicPr>
            <p:cNvPr id="337" name="Picture 336">
              <a:extLst>
                <a:ext uri="{FF2B5EF4-FFF2-40B4-BE49-F238E27FC236}">
                  <a16:creationId xmlns:a16="http://schemas.microsoft.com/office/drawing/2014/main" id="{C6EC72C5-EF02-4251-81F7-FFED1FDEB4B0}"/>
                </a:ext>
              </a:extLst>
            </p:cNvPr>
            <p:cNvPicPr>
              <a:picLocks noChangeAspect="1"/>
            </p:cNvPicPr>
            <p:nvPr/>
          </p:nvPicPr>
          <p:blipFill>
            <a:blip r:embed="rId78"/>
            <a:stretch>
              <a:fillRect/>
            </a:stretch>
          </p:blipFill>
          <p:spPr>
            <a:xfrm>
              <a:off x="28727959" y="7097465"/>
              <a:ext cx="1744085" cy="1445226"/>
            </a:xfrm>
            <a:prstGeom prst="rect">
              <a:avLst/>
            </a:prstGeom>
          </p:spPr>
        </p:pic>
        <mc:AlternateContent xmlns:mc="http://schemas.openxmlformats.org/markup-compatibility/2006" xmlns:a14="http://schemas.microsoft.com/office/drawing/2010/main">
          <mc:Choice Requires="a14">
            <p:sp>
              <p:nvSpPr>
                <p:cNvPr id="345" name="TextBox 344">
                  <a:extLst>
                    <a:ext uri="{FF2B5EF4-FFF2-40B4-BE49-F238E27FC236}">
                      <a16:creationId xmlns:a16="http://schemas.microsoft.com/office/drawing/2014/main" id="{0492F948-81A3-4C1B-ACDD-C02C164C5339}"/>
                    </a:ext>
                  </a:extLst>
                </p:cNvPr>
                <p:cNvSpPr txBox="1"/>
                <p:nvPr/>
              </p:nvSpPr>
              <p:spPr>
                <a:xfrm>
                  <a:off x="28344247" y="8571824"/>
                  <a:ext cx="2651710" cy="230832"/>
                </a:xfrm>
                <a:prstGeom prst="rect">
                  <a:avLst/>
                </a:prstGeom>
                <a:noFill/>
              </p:spPr>
              <p:txBody>
                <a:bodyPr wrap="square" rtlCol="0">
                  <a:spAutoFit/>
                </a:bodyPr>
                <a:lstStyle/>
                <a:p>
                  <a:pPr algn="just"/>
                  <a:r>
                    <a:rPr lang="en-US" sz="900" dirty="0">
                      <a:solidFill>
                        <a:schemeClr val="tx1"/>
                      </a:solidFill>
                    </a:rPr>
                    <a:t>Figure 5. Non-overlapping DD of </a:t>
                  </a:r>
                  <a14:m>
                    <m:oMath xmlns:m="http://schemas.openxmlformats.org/officeDocument/2006/math">
                      <m:r>
                        <a:rPr lang="en-US" sz="900" b="0" i="1" smtClean="0">
                          <a:solidFill>
                            <a:schemeClr val="tx1"/>
                          </a:solidFill>
                          <a:latin typeface="Cambria Math" panose="02040503050406030204" pitchFamily="18" charset="0"/>
                          <a:ea typeface="Cambria Math" panose="02040503050406030204" pitchFamily="18" charset="0"/>
                        </a:rPr>
                        <m:t>𝛺</m:t>
                      </m:r>
                      <m:r>
                        <a:rPr lang="en-US" sz="900" b="0" i="1" smtClean="0">
                          <a:solidFill>
                            <a:schemeClr val="tx1"/>
                          </a:solidFill>
                          <a:latin typeface="Cambria Math" panose="02040503050406030204" pitchFamily="18" charset="0"/>
                          <a:ea typeface="Cambria Math" panose="02040503050406030204" pitchFamily="18" charset="0"/>
                        </a:rPr>
                        <m:t>=</m:t>
                      </m:r>
                      <m:sSub>
                        <m:sSubPr>
                          <m:ctrlPr>
                            <a:rPr lang="en-US" sz="900" i="1" smtClean="0">
                              <a:solidFill>
                                <a:schemeClr val="tx1"/>
                              </a:solidFill>
                              <a:latin typeface="Cambria Math" panose="02040503050406030204" pitchFamily="18" charset="0"/>
                              <a:ea typeface="Cambria Math" panose="02040503050406030204" pitchFamily="18" charset="0"/>
                            </a:rPr>
                          </m:ctrlPr>
                        </m:sSubPr>
                        <m:e>
                          <m:r>
                            <a:rPr lang="en-US" sz="900" b="0" i="1" smtClean="0">
                              <a:solidFill>
                                <a:schemeClr val="tx1"/>
                              </a:solidFill>
                              <a:latin typeface="Cambria Math" panose="02040503050406030204" pitchFamily="18" charset="0"/>
                              <a:ea typeface="Cambria Math" panose="02040503050406030204" pitchFamily="18" charset="0"/>
                            </a:rPr>
                            <m:t>𝛺</m:t>
                          </m:r>
                        </m:e>
                        <m:sub>
                          <m:r>
                            <a:rPr lang="en-US" sz="900" b="0" i="1" smtClean="0">
                              <a:solidFill>
                                <a:schemeClr val="tx1"/>
                              </a:solidFill>
                              <a:latin typeface="Cambria Math" panose="02040503050406030204" pitchFamily="18" charset="0"/>
                              <a:ea typeface="Cambria Math" panose="02040503050406030204" pitchFamily="18" charset="0"/>
                            </a:rPr>
                            <m:t>1</m:t>
                          </m:r>
                        </m:sub>
                      </m:sSub>
                      <m:r>
                        <a:rPr lang="en-US" sz="900" b="0" i="1" smtClean="0">
                          <a:solidFill>
                            <a:schemeClr val="tx1"/>
                          </a:solidFill>
                          <a:latin typeface="Cambria Math" panose="02040503050406030204" pitchFamily="18" charset="0"/>
                          <a:ea typeface="Cambria Math" panose="02040503050406030204" pitchFamily="18" charset="0"/>
                        </a:rPr>
                        <m:t>∪</m:t>
                      </m:r>
                    </m:oMath>
                  </a14:m>
                  <a:r>
                    <a:rPr lang="en-US" sz="900" dirty="0">
                      <a:solidFill>
                        <a:schemeClr val="tx1"/>
                      </a:solidFill>
                    </a:rPr>
                    <a:t> </a:t>
                  </a:r>
                  <a14:m>
                    <m:oMath xmlns:m="http://schemas.openxmlformats.org/officeDocument/2006/math">
                      <m:sSub>
                        <m:sSubPr>
                          <m:ctrlPr>
                            <a:rPr lang="en-US" sz="900" i="1">
                              <a:solidFill>
                                <a:schemeClr val="tx1"/>
                              </a:solidFill>
                              <a:latin typeface="Cambria Math" panose="02040503050406030204" pitchFamily="18" charset="0"/>
                              <a:ea typeface="Cambria Math" panose="02040503050406030204" pitchFamily="18" charset="0"/>
                            </a:rPr>
                          </m:ctrlPr>
                        </m:sSubPr>
                        <m:e>
                          <m:r>
                            <a:rPr lang="en-US" sz="900" b="0" i="1">
                              <a:solidFill>
                                <a:schemeClr val="tx1"/>
                              </a:solidFill>
                              <a:latin typeface="Cambria Math" panose="02040503050406030204" pitchFamily="18" charset="0"/>
                              <a:ea typeface="Cambria Math" panose="02040503050406030204" pitchFamily="18" charset="0"/>
                            </a:rPr>
                            <m:t>𝛺</m:t>
                          </m:r>
                        </m:e>
                        <m:sub>
                          <m:r>
                            <a:rPr lang="en-US" sz="900" b="0" i="1" smtClean="0">
                              <a:solidFill>
                                <a:schemeClr val="tx1"/>
                              </a:solidFill>
                              <a:latin typeface="Cambria Math" panose="02040503050406030204" pitchFamily="18" charset="0"/>
                              <a:ea typeface="Cambria Math" panose="02040503050406030204" pitchFamily="18" charset="0"/>
                            </a:rPr>
                            <m:t>2</m:t>
                          </m:r>
                        </m:sub>
                      </m:sSub>
                    </m:oMath>
                  </a14:m>
                  <a:endParaRPr lang="en-US" sz="900" dirty="0"/>
                </a:p>
              </p:txBody>
            </p:sp>
          </mc:Choice>
          <mc:Fallback xmlns="">
            <p:sp>
              <p:nvSpPr>
                <p:cNvPr id="345" name="TextBox 344">
                  <a:extLst>
                    <a:ext uri="{FF2B5EF4-FFF2-40B4-BE49-F238E27FC236}">
                      <a16:creationId xmlns:a16="http://schemas.microsoft.com/office/drawing/2014/main" id="{0492F948-81A3-4C1B-ACDD-C02C164C5339}"/>
                    </a:ext>
                  </a:extLst>
                </p:cNvPr>
                <p:cNvSpPr txBox="1">
                  <a:spLocks noRot="1" noChangeAspect="1" noMove="1" noResize="1" noEditPoints="1" noAdjustHandles="1" noChangeArrowheads="1" noChangeShapeType="1" noTextEdit="1"/>
                </p:cNvSpPr>
                <p:nvPr/>
              </p:nvSpPr>
              <p:spPr>
                <a:xfrm>
                  <a:off x="28344247" y="8571824"/>
                  <a:ext cx="2651710" cy="230832"/>
                </a:xfrm>
                <a:prstGeom prst="rect">
                  <a:avLst/>
                </a:prstGeom>
                <a:blipFill>
                  <a:blip r:embed="rId79"/>
                  <a:stretch>
                    <a:fillRect b="-10526"/>
                  </a:stretch>
                </a:blipFill>
              </p:spPr>
              <p:txBody>
                <a:bodyPr/>
                <a:lstStyle/>
                <a:p>
                  <a:r>
                    <a:rPr lang="en-US">
                      <a:noFill/>
                    </a:rPr>
                    <a:t> </a:t>
                  </a:r>
                </a:p>
              </p:txBody>
            </p:sp>
          </mc:Fallback>
        </mc:AlternateContent>
      </p:grpSp>
      <p:grpSp>
        <p:nvGrpSpPr>
          <p:cNvPr id="136" name="Group 135">
            <a:extLst>
              <a:ext uri="{FF2B5EF4-FFF2-40B4-BE49-F238E27FC236}">
                <a16:creationId xmlns:a16="http://schemas.microsoft.com/office/drawing/2014/main" id="{7B2A7608-45DB-4C8C-85E7-963E0EAF88E6}"/>
              </a:ext>
            </a:extLst>
          </p:cNvPr>
          <p:cNvGrpSpPr/>
          <p:nvPr/>
        </p:nvGrpSpPr>
        <p:grpSpPr>
          <a:xfrm>
            <a:off x="30269965" y="5575340"/>
            <a:ext cx="5158249" cy="2015455"/>
            <a:chOff x="23648086" y="8007378"/>
            <a:chExt cx="5158249" cy="2015455"/>
          </a:xfrm>
        </p:grpSpPr>
        <p:sp>
          <p:nvSpPr>
            <p:cNvPr id="346" name="TextBox 345">
              <a:extLst>
                <a:ext uri="{FF2B5EF4-FFF2-40B4-BE49-F238E27FC236}">
                  <a16:creationId xmlns:a16="http://schemas.microsoft.com/office/drawing/2014/main" id="{BAA5BE51-0B8E-4E5A-9BA8-BF4ED30B5942}"/>
                </a:ext>
              </a:extLst>
            </p:cNvPr>
            <p:cNvSpPr txBox="1"/>
            <p:nvPr/>
          </p:nvSpPr>
          <p:spPr>
            <a:xfrm>
              <a:off x="23681739" y="8007378"/>
              <a:ext cx="4475062" cy="784830"/>
            </a:xfrm>
            <a:prstGeom prst="rect">
              <a:avLst/>
            </a:prstGeom>
            <a:noFill/>
          </p:spPr>
          <p:txBody>
            <a:bodyPr wrap="square" rtlCol="0">
              <a:spAutoFit/>
            </a:bodyPr>
            <a:lstStyle/>
            <a:p>
              <a:r>
                <a:rPr lang="en-US" sz="1500" b="1" dirty="0">
                  <a:solidFill>
                    <a:srgbClr val="0070C0"/>
                  </a:solidFill>
                </a:rPr>
                <a:t>Hybrid semi-discrete coupled formulation: </a:t>
              </a:r>
              <a:r>
                <a:rPr lang="en-US" sz="1500" dirty="0"/>
                <a:t>obtained by differentiating interface conditions in time and discretizing hybrid problem using FEM in space</a:t>
              </a:r>
              <a:endParaRPr lang="en-US" sz="1500" b="1" dirty="0"/>
            </a:p>
          </p:txBody>
        </p:sp>
        <mc:AlternateContent xmlns:mc="http://schemas.openxmlformats.org/markup-compatibility/2006" xmlns:a14="http://schemas.microsoft.com/office/drawing/2010/main">
          <mc:Choice Requires="a14">
            <p:sp>
              <p:nvSpPr>
                <p:cNvPr id="349" name="TextBox 348">
                  <a:extLst>
                    <a:ext uri="{FF2B5EF4-FFF2-40B4-BE49-F238E27FC236}">
                      <a16:creationId xmlns:a16="http://schemas.microsoft.com/office/drawing/2014/main" id="{003C4666-5C03-405F-A3D2-305C129B46A2}"/>
                    </a:ext>
                  </a:extLst>
                </p:cNvPr>
                <p:cNvSpPr txBox="1"/>
                <p:nvPr/>
              </p:nvSpPr>
              <p:spPr>
                <a:xfrm>
                  <a:off x="23871326" y="8857804"/>
                  <a:ext cx="3482685" cy="743089"/>
                </a:xfrm>
                <a:prstGeom prst="rect">
                  <a:avLst/>
                </a:prstGeom>
                <a:noFill/>
              </p:spPr>
              <p:txBody>
                <a:bodyPr wrap="none" lIns="0" tIns="0" rIns="0" bIns="0" rtlCol="0">
                  <a:spAutoFit/>
                </a:bodyPr>
                <a:lstStyle/>
                <a:p>
                  <a14:m>
                    <m:oMath xmlns:m="http://schemas.openxmlformats.org/officeDocument/2006/math">
                      <m:d>
                        <m:dPr>
                          <m:ctrlPr>
                            <a:rPr lang="en-US" sz="1500" i="1" smtClean="0">
                              <a:latin typeface="Cambria Math" panose="02040503050406030204" pitchFamily="18" charset="0"/>
                            </a:rPr>
                          </m:ctrlPr>
                        </m:dPr>
                        <m:e>
                          <m:m>
                            <m:mPr>
                              <m:mcs>
                                <m:mc>
                                  <m:mcPr>
                                    <m:count m:val="3"/>
                                    <m:mcJc m:val="center"/>
                                  </m:mcPr>
                                </m:mc>
                              </m:mcs>
                              <m:ctrlPr>
                                <a:rPr lang="en-US" sz="1500" i="1" smtClean="0">
                                  <a:latin typeface="Cambria Math" panose="02040503050406030204" pitchFamily="18" charset="0"/>
                                </a:rPr>
                              </m:ctrlPr>
                            </m:mPr>
                            <m:mr>
                              <m:e>
                                <m:sSub>
                                  <m:sSubPr>
                                    <m:ctrlPr>
                                      <a:rPr lang="en-US" sz="1500" i="1" smtClean="0">
                                        <a:latin typeface="Cambria Math" panose="02040503050406030204" pitchFamily="18" charset="0"/>
                                      </a:rPr>
                                    </m:ctrlPr>
                                  </m:sSubPr>
                                  <m:e>
                                    <m:r>
                                      <a:rPr lang="en-US" sz="1500" b="1" i="1" smtClean="0">
                                        <a:latin typeface="Cambria Math" panose="02040503050406030204" pitchFamily="18" charset="0"/>
                                      </a:rPr>
                                      <m:t>𝑴</m:t>
                                    </m:r>
                                  </m:e>
                                  <m:sub>
                                    <m:r>
                                      <a:rPr lang="en-US" sz="1500" b="0" i="1" smtClean="0">
                                        <a:latin typeface="Cambria Math" panose="02040503050406030204" pitchFamily="18" charset="0"/>
                                      </a:rPr>
                                      <m:t>1</m:t>
                                    </m:r>
                                  </m:sub>
                                </m:sSub>
                              </m:e>
                              <m:e>
                                <m:r>
                                  <a:rPr lang="en-US" sz="1500" b="1" i="1" smtClean="0">
                                    <a:latin typeface="Cambria Math" panose="02040503050406030204" pitchFamily="18" charset="0"/>
                                  </a:rPr>
                                  <m:t>𝟎</m:t>
                                </m:r>
                              </m:e>
                              <m:e>
                                <m:sSubSup>
                                  <m:sSubSupPr>
                                    <m:ctrlPr>
                                      <a:rPr lang="en-US" sz="1500" i="1" smtClean="0">
                                        <a:latin typeface="Cambria Math" panose="02040503050406030204" pitchFamily="18" charset="0"/>
                                      </a:rPr>
                                    </m:ctrlPr>
                                  </m:sSubSupPr>
                                  <m:e>
                                    <m:r>
                                      <a:rPr lang="en-US" sz="1500" b="1" i="1" smtClean="0">
                                        <a:latin typeface="Cambria Math" panose="02040503050406030204" pitchFamily="18" charset="0"/>
                                      </a:rPr>
                                      <m:t>𝑮</m:t>
                                    </m:r>
                                  </m:e>
                                  <m:sub>
                                    <m:r>
                                      <a:rPr lang="en-US" sz="1500" b="0" i="1" smtClean="0">
                                        <a:latin typeface="Cambria Math" panose="02040503050406030204" pitchFamily="18" charset="0"/>
                                      </a:rPr>
                                      <m:t>1</m:t>
                                    </m:r>
                                  </m:sub>
                                  <m:sup>
                                    <m:r>
                                      <a:rPr lang="en-US" sz="1500" b="0" i="1" smtClean="0">
                                        <a:latin typeface="Cambria Math" panose="02040503050406030204" pitchFamily="18" charset="0"/>
                                      </a:rPr>
                                      <m:t>𝑇</m:t>
                                    </m:r>
                                  </m:sup>
                                </m:sSubSup>
                              </m:e>
                            </m:mr>
                            <m:mr>
                              <m:e>
                                <m:r>
                                  <a:rPr lang="en-US" sz="1500" b="1" i="1" smtClean="0">
                                    <a:latin typeface="Cambria Math" panose="02040503050406030204" pitchFamily="18" charset="0"/>
                                  </a:rPr>
                                  <m:t>𝟎</m:t>
                                </m:r>
                              </m:e>
                              <m:e>
                                <m:sSub>
                                  <m:sSubPr>
                                    <m:ctrlPr>
                                      <a:rPr lang="en-US" sz="1500" i="1">
                                        <a:latin typeface="Cambria Math" panose="02040503050406030204" pitchFamily="18" charset="0"/>
                                      </a:rPr>
                                    </m:ctrlPr>
                                  </m:sSubPr>
                                  <m:e>
                                    <m:r>
                                      <a:rPr lang="en-US" sz="1500" b="1" i="1">
                                        <a:latin typeface="Cambria Math" panose="02040503050406030204" pitchFamily="18" charset="0"/>
                                      </a:rPr>
                                      <m:t>𝑴</m:t>
                                    </m:r>
                                  </m:e>
                                  <m:sub>
                                    <m:r>
                                      <a:rPr lang="en-US" sz="1500" b="0" i="1" smtClean="0">
                                        <a:latin typeface="Cambria Math" panose="02040503050406030204" pitchFamily="18" charset="0"/>
                                      </a:rPr>
                                      <m:t>2</m:t>
                                    </m:r>
                                  </m:sub>
                                </m:sSub>
                              </m:e>
                              <m:e>
                                <m:sSubSup>
                                  <m:sSubSupPr>
                                    <m:ctrlPr>
                                      <a:rPr lang="en-US" sz="1500" i="1">
                                        <a:latin typeface="Cambria Math" panose="02040503050406030204" pitchFamily="18" charset="0"/>
                                      </a:rPr>
                                    </m:ctrlPr>
                                  </m:sSubSupPr>
                                  <m:e>
                                    <m:r>
                                      <a:rPr lang="en-US" sz="1500" b="0" i="1" smtClean="0">
                                        <a:latin typeface="Cambria Math" panose="02040503050406030204" pitchFamily="18" charset="0"/>
                                      </a:rPr>
                                      <m:t>−</m:t>
                                    </m:r>
                                    <m:r>
                                      <a:rPr lang="en-US" sz="1500" b="1" i="1">
                                        <a:latin typeface="Cambria Math" panose="02040503050406030204" pitchFamily="18" charset="0"/>
                                      </a:rPr>
                                      <m:t>𝑮</m:t>
                                    </m:r>
                                  </m:e>
                                  <m:sub>
                                    <m:r>
                                      <a:rPr lang="en-US" sz="1500" b="0" i="1" smtClean="0">
                                        <a:latin typeface="Cambria Math" panose="02040503050406030204" pitchFamily="18" charset="0"/>
                                      </a:rPr>
                                      <m:t>2</m:t>
                                    </m:r>
                                  </m:sub>
                                  <m:sup>
                                    <m:r>
                                      <a:rPr lang="en-US" sz="1500" i="1">
                                        <a:latin typeface="Cambria Math" panose="02040503050406030204" pitchFamily="18" charset="0"/>
                                      </a:rPr>
                                      <m:t>𝑇</m:t>
                                    </m:r>
                                  </m:sup>
                                </m:sSubSup>
                              </m:e>
                            </m:mr>
                            <m:mr>
                              <m:e>
                                <m:sSub>
                                  <m:sSubPr>
                                    <m:ctrlPr>
                                      <a:rPr lang="en-US" sz="1500" i="1">
                                        <a:latin typeface="Cambria Math" panose="02040503050406030204" pitchFamily="18" charset="0"/>
                                      </a:rPr>
                                    </m:ctrlPr>
                                  </m:sSubPr>
                                  <m:e>
                                    <m:r>
                                      <a:rPr lang="en-US" sz="1500" b="1" i="1" smtClean="0">
                                        <a:latin typeface="Cambria Math" panose="02040503050406030204" pitchFamily="18" charset="0"/>
                                      </a:rPr>
                                      <m:t>𝑮</m:t>
                                    </m:r>
                                  </m:e>
                                  <m:sub>
                                    <m:r>
                                      <a:rPr lang="en-US" sz="1500" i="1">
                                        <a:latin typeface="Cambria Math" panose="02040503050406030204" pitchFamily="18" charset="0"/>
                                      </a:rPr>
                                      <m:t>1</m:t>
                                    </m:r>
                                  </m:sub>
                                </m:sSub>
                              </m:e>
                              <m:e>
                                <m:r>
                                  <a:rPr lang="en-US" sz="1500" b="0" i="1" smtClean="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𝑮</m:t>
                                    </m:r>
                                  </m:e>
                                  <m:sub>
                                    <m:r>
                                      <a:rPr lang="en-US" sz="1500" b="0" i="1" smtClean="0">
                                        <a:latin typeface="Cambria Math" panose="02040503050406030204" pitchFamily="18" charset="0"/>
                                      </a:rPr>
                                      <m:t>2</m:t>
                                    </m:r>
                                  </m:sub>
                                </m:sSub>
                              </m:e>
                              <m:e>
                                <m:r>
                                  <a:rPr lang="en-US" sz="1500" b="1" i="1" smtClean="0">
                                    <a:latin typeface="Cambria Math" panose="02040503050406030204" pitchFamily="18" charset="0"/>
                                  </a:rPr>
                                  <m:t>𝟎</m:t>
                                </m:r>
                              </m:e>
                            </m:mr>
                          </m:m>
                        </m:e>
                      </m:d>
                    </m:oMath>
                  </a14:m>
                  <a:r>
                    <a:rPr lang="en-US" sz="1500" dirty="0"/>
                    <a:t> </a:t>
                  </a:r>
                  <a14:m>
                    <m:oMath xmlns:m="http://schemas.openxmlformats.org/officeDocument/2006/math">
                      <m:d>
                        <m:dPr>
                          <m:ctrlPr>
                            <a:rPr lang="en-US" sz="1500" i="1" dirty="0" smtClean="0">
                              <a:latin typeface="Cambria Math" panose="02040503050406030204" pitchFamily="18" charset="0"/>
                            </a:rPr>
                          </m:ctrlPr>
                        </m:dPr>
                        <m:e>
                          <m:m>
                            <m:mPr>
                              <m:mcs>
                                <m:mc>
                                  <m:mcPr>
                                    <m:count m:val="1"/>
                                    <m:mcJc m:val="center"/>
                                  </m:mcPr>
                                </m:mc>
                              </m:mcs>
                              <m:ctrlPr>
                                <a:rPr lang="en-US" sz="1500" i="1" dirty="0" smtClean="0">
                                  <a:latin typeface="Cambria Math" panose="02040503050406030204" pitchFamily="18" charset="0"/>
                                </a:rPr>
                              </m:ctrlPr>
                            </m:mPr>
                            <m:mr>
                              <m:e>
                                <m:sSub>
                                  <m:sSubPr>
                                    <m:ctrlPr>
                                      <a:rPr lang="en-US" sz="1500" i="1" dirty="0" smtClean="0">
                                        <a:latin typeface="Cambria Math" panose="02040503050406030204" pitchFamily="18" charset="0"/>
                                      </a:rPr>
                                    </m:ctrlPr>
                                  </m:sSubPr>
                                  <m:e>
                                    <m:acc>
                                      <m:accPr>
                                        <m:chr m:val="̇"/>
                                        <m:ctrlPr>
                                          <a:rPr lang="en-US" sz="1500" b="1" i="1" dirty="0" smtClean="0">
                                            <a:latin typeface="Cambria Math" panose="02040503050406030204" pitchFamily="18" charset="0"/>
                                          </a:rPr>
                                        </m:ctrlPr>
                                      </m:accPr>
                                      <m:e>
                                        <m:r>
                                          <a:rPr lang="en-US" sz="1500" b="1" i="1" dirty="0" smtClean="0">
                                            <a:latin typeface="Cambria Math" panose="02040503050406030204" pitchFamily="18" charset="0"/>
                                          </a:rPr>
                                          <m:t>𝒄</m:t>
                                        </m:r>
                                      </m:e>
                                    </m:acc>
                                  </m:e>
                                  <m:sub>
                                    <m:r>
                                      <a:rPr lang="en-US" sz="1500" b="0" i="1" dirty="0" smtClean="0">
                                        <a:latin typeface="Cambria Math" panose="02040503050406030204" pitchFamily="18" charset="0"/>
                                      </a:rPr>
                                      <m:t>1</m:t>
                                    </m:r>
                                  </m:sub>
                                </m:sSub>
                              </m:e>
                            </m:mr>
                            <m:mr>
                              <m:e>
                                <m:sSub>
                                  <m:sSubPr>
                                    <m:ctrlPr>
                                      <a:rPr lang="en-US" sz="1500" i="1" dirty="0">
                                        <a:latin typeface="Cambria Math" panose="02040503050406030204" pitchFamily="18" charset="0"/>
                                      </a:rPr>
                                    </m:ctrlPr>
                                  </m:sSubPr>
                                  <m:e>
                                    <m:acc>
                                      <m:accPr>
                                        <m:chr m:val="̇"/>
                                        <m:ctrlPr>
                                          <a:rPr lang="en-US" sz="1500" i="1" dirty="0">
                                            <a:latin typeface="Cambria Math" panose="02040503050406030204" pitchFamily="18" charset="0"/>
                                          </a:rPr>
                                        </m:ctrlPr>
                                      </m:accPr>
                                      <m:e>
                                        <m:r>
                                          <a:rPr lang="en-US" sz="1500" b="1" i="1" dirty="0">
                                            <a:latin typeface="Cambria Math" panose="02040503050406030204" pitchFamily="18" charset="0"/>
                                          </a:rPr>
                                          <m:t>𝒄</m:t>
                                        </m:r>
                                      </m:e>
                                    </m:acc>
                                  </m:e>
                                  <m:sub>
                                    <m:r>
                                      <a:rPr lang="en-US" sz="1500" b="0" i="1" dirty="0" smtClean="0">
                                        <a:latin typeface="Cambria Math" panose="02040503050406030204" pitchFamily="18" charset="0"/>
                                      </a:rPr>
                                      <m:t>2</m:t>
                                    </m:r>
                                  </m:sub>
                                </m:sSub>
                              </m:e>
                            </m:mr>
                            <m:mr>
                              <m:e>
                                <m:r>
                                  <a:rPr lang="en-US" sz="1500" b="1" i="1" dirty="0" smtClean="0">
                                    <a:latin typeface="Cambria Math" panose="02040503050406030204" pitchFamily="18" charset="0"/>
                                    <a:ea typeface="Cambria Math" panose="02040503050406030204" pitchFamily="18" charset="0"/>
                                  </a:rPr>
                                  <m:t>𝝀</m:t>
                                </m:r>
                              </m:e>
                            </m:mr>
                          </m:m>
                        </m:e>
                      </m:d>
                      <m:r>
                        <a:rPr lang="en-US" sz="1500" b="0" i="1" dirty="0" smtClean="0">
                          <a:latin typeface="Cambria Math" panose="02040503050406030204" pitchFamily="18" charset="0"/>
                        </a:rPr>
                        <m:t>=</m:t>
                      </m:r>
                    </m:oMath>
                  </a14:m>
                  <a:r>
                    <a:rPr lang="en-US" sz="1500" dirty="0"/>
                    <a:t> </a:t>
                  </a:r>
                  <a14:m>
                    <m:oMath xmlns:m="http://schemas.openxmlformats.org/officeDocument/2006/math">
                      <m:d>
                        <m:dPr>
                          <m:ctrlPr>
                            <a:rPr lang="en-US" sz="1500" i="1" dirty="0">
                              <a:latin typeface="Cambria Math" panose="02040503050406030204" pitchFamily="18" charset="0"/>
                            </a:rPr>
                          </m:ctrlPr>
                        </m:dPr>
                        <m:e>
                          <m:m>
                            <m:mPr>
                              <m:mcs>
                                <m:mc>
                                  <m:mcPr>
                                    <m:count m:val="1"/>
                                    <m:mcJc m:val="center"/>
                                  </m:mcPr>
                                </m:mc>
                              </m:mcs>
                              <m:ctrlPr>
                                <a:rPr lang="en-US" sz="1500" i="1" dirty="0">
                                  <a:latin typeface="Cambria Math" panose="02040503050406030204" pitchFamily="18" charset="0"/>
                                </a:rPr>
                              </m:ctrlPr>
                            </m:mPr>
                            <m:mr>
                              <m:e>
                                <m:sSub>
                                  <m:sSubPr>
                                    <m:ctrlPr>
                                      <a:rPr lang="en-US" sz="1500" i="1" dirty="0">
                                        <a:latin typeface="Cambria Math" panose="02040503050406030204" pitchFamily="18" charset="0"/>
                                      </a:rPr>
                                    </m:ctrlPr>
                                  </m:sSubPr>
                                  <m:e>
                                    <m:r>
                                      <a:rPr lang="en-US" sz="1500" b="1" i="1" dirty="0" smtClean="0">
                                        <a:latin typeface="Cambria Math" panose="02040503050406030204" pitchFamily="18" charset="0"/>
                                      </a:rPr>
                                      <m:t>𝒇</m:t>
                                    </m:r>
                                  </m:e>
                                  <m:sub>
                                    <m:r>
                                      <a:rPr lang="en-US" sz="1500" i="1" dirty="0">
                                        <a:latin typeface="Cambria Math" panose="02040503050406030204" pitchFamily="18" charset="0"/>
                                      </a:rPr>
                                      <m:t>1</m:t>
                                    </m:r>
                                  </m:sub>
                                </m:sSub>
                                <m:r>
                                  <a:rPr lang="en-US" sz="1500" b="0" i="1" dirty="0" smtClean="0">
                                    <a:latin typeface="Cambria Math" panose="02040503050406030204" pitchFamily="18" charset="0"/>
                                  </a:rPr>
                                  <m:t>−</m:t>
                                </m:r>
                                <m:sSub>
                                  <m:sSubPr>
                                    <m:ctrlPr>
                                      <a:rPr lang="en-US" sz="1500" i="1">
                                        <a:latin typeface="Cambria Math" panose="02040503050406030204" pitchFamily="18" charset="0"/>
                                      </a:rPr>
                                    </m:ctrlPr>
                                  </m:sSubPr>
                                  <m:e>
                                    <m:r>
                                      <a:rPr lang="en-US" sz="1500" b="1" i="1" smtClean="0">
                                        <a:latin typeface="Cambria Math" panose="02040503050406030204" pitchFamily="18" charset="0"/>
                                      </a:rPr>
                                      <m:t>𝑲</m:t>
                                    </m:r>
                                  </m:e>
                                  <m:sub>
                                    <m:r>
                                      <a:rPr lang="en-US" sz="1500" i="1">
                                        <a:latin typeface="Cambria Math" panose="02040503050406030204" pitchFamily="18" charset="0"/>
                                      </a:rPr>
                                      <m:t>1</m:t>
                                    </m:r>
                                  </m:sub>
                                </m:sSub>
                                <m:sSub>
                                  <m:sSubPr>
                                    <m:ctrlPr>
                                      <a:rPr lang="en-US" sz="1500" i="1">
                                        <a:latin typeface="Cambria Math" panose="02040503050406030204" pitchFamily="18" charset="0"/>
                                      </a:rPr>
                                    </m:ctrlPr>
                                  </m:sSubPr>
                                  <m:e>
                                    <m:r>
                                      <a:rPr lang="en-US" sz="1500" b="1" i="1" smtClean="0">
                                        <a:latin typeface="Cambria Math" panose="02040503050406030204" pitchFamily="18" charset="0"/>
                                      </a:rPr>
                                      <m:t>𝒄</m:t>
                                    </m:r>
                                  </m:e>
                                  <m:sub>
                                    <m:r>
                                      <a:rPr lang="en-US" sz="1500" i="1">
                                        <a:latin typeface="Cambria Math" panose="02040503050406030204" pitchFamily="18" charset="0"/>
                                      </a:rPr>
                                      <m:t>1</m:t>
                                    </m:r>
                                  </m:sub>
                                </m:sSub>
                              </m:e>
                            </m:mr>
                            <m:mr>
                              <m:e>
                                <m:sSub>
                                  <m:sSubPr>
                                    <m:ctrlPr>
                                      <a:rPr lang="en-US" sz="1500" i="1" dirty="0">
                                        <a:latin typeface="Cambria Math" panose="02040503050406030204" pitchFamily="18" charset="0"/>
                                      </a:rPr>
                                    </m:ctrlPr>
                                  </m:sSubPr>
                                  <m:e>
                                    <m:r>
                                      <a:rPr lang="en-US" sz="1500" b="1" i="1" dirty="0" smtClean="0">
                                        <a:latin typeface="Cambria Math" panose="02040503050406030204" pitchFamily="18" charset="0"/>
                                      </a:rPr>
                                      <m:t>𝒇</m:t>
                                    </m:r>
                                  </m:e>
                                  <m:sub>
                                    <m:r>
                                      <a:rPr lang="en-US" sz="1500" i="1" dirty="0">
                                        <a:latin typeface="Cambria Math" panose="02040503050406030204" pitchFamily="18" charset="0"/>
                                      </a:rPr>
                                      <m:t>2</m:t>
                                    </m:r>
                                  </m:sub>
                                </m:sSub>
                                <m:sSub>
                                  <m:sSubPr>
                                    <m:ctrlPr>
                                      <a:rPr lang="en-US" sz="1500" i="1">
                                        <a:latin typeface="Cambria Math" panose="02040503050406030204" pitchFamily="18" charset="0"/>
                                      </a:rPr>
                                    </m:ctrlPr>
                                  </m:sSubPr>
                                  <m:e>
                                    <m:r>
                                      <a:rPr lang="en-US" sz="1500" b="0" i="1" smtClean="0">
                                        <a:latin typeface="Cambria Math" panose="02040503050406030204" pitchFamily="18" charset="0"/>
                                      </a:rPr>
                                      <m:t>−</m:t>
                                    </m:r>
                                    <m:r>
                                      <a:rPr lang="en-US" sz="1500" b="1" i="1">
                                        <a:latin typeface="Cambria Math" panose="02040503050406030204" pitchFamily="18" charset="0"/>
                                      </a:rPr>
                                      <m:t>𝑲</m:t>
                                    </m:r>
                                  </m:e>
                                  <m:sub>
                                    <m:r>
                                      <a:rPr lang="en-US" sz="1500" b="0" i="1" smtClean="0">
                                        <a:latin typeface="Cambria Math" panose="02040503050406030204" pitchFamily="18" charset="0"/>
                                      </a:rPr>
                                      <m:t>2</m:t>
                                    </m:r>
                                  </m:sub>
                                </m:sSub>
                                <m:sSub>
                                  <m:sSubPr>
                                    <m:ctrlPr>
                                      <a:rPr lang="en-US" sz="1500" i="1">
                                        <a:latin typeface="Cambria Math" panose="02040503050406030204" pitchFamily="18" charset="0"/>
                                      </a:rPr>
                                    </m:ctrlPr>
                                  </m:sSubPr>
                                  <m:e>
                                    <m:r>
                                      <a:rPr lang="en-US" sz="1500" b="1" i="1">
                                        <a:latin typeface="Cambria Math" panose="02040503050406030204" pitchFamily="18" charset="0"/>
                                      </a:rPr>
                                      <m:t>𝒄</m:t>
                                    </m:r>
                                  </m:e>
                                  <m:sub>
                                    <m:r>
                                      <a:rPr lang="en-US" sz="1500" b="0" i="1" smtClean="0">
                                        <a:latin typeface="Cambria Math" panose="02040503050406030204" pitchFamily="18" charset="0"/>
                                      </a:rPr>
                                      <m:t>2</m:t>
                                    </m:r>
                                  </m:sub>
                                </m:sSub>
                              </m:e>
                            </m:mr>
                            <m:mr>
                              <m:e>
                                <m:r>
                                  <a:rPr lang="en-US" sz="1500" b="1" i="1" dirty="0" smtClean="0">
                                    <a:latin typeface="Cambria Math" panose="02040503050406030204" pitchFamily="18" charset="0"/>
                                  </a:rPr>
                                  <m:t>𝟎</m:t>
                                </m:r>
                              </m:e>
                            </m:mr>
                          </m:m>
                        </m:e>
                      </m:d>
                    </m:oMath>
                  </a14:m>
                  <a:r>
                    <a:rPr lang="en-US" sz="1500" dirty="0"/>
                    <a:t> </a:t>
                  </a:r>
                </a:p>
              </p:txBody>
            </p:sp>
          </mc:Choice>
          <mc:Fallback xmlns="">
            <p:sp>
              <p:nvSpPr>
                <p:cNvPr id="349" name="TextBox 348">
                  <a:extLst>
                    <a:ext uri="{FF2B5EF4-FFF2-40B4-BE49-F238E27FC236}">
                      <a16:creationId xmlns:a16="http://schemas.microsoft.com/office/drawing/2014/main" id="{003C4666-5C03-405F-A3D2-305C129B46A2}"/>
                    </a:ext>
                  </a:extLst>
                </p:cNvPr>
                <p:cNvSpPr txBox="1">
                  <a:spLocks noRot="1" noChangeAspect="1" noMove="1" noResize="1" noEditPoints="1" noAdjustHandles="1" noChangeArrowheads="1" noChangeShapeType="1" noTextEdit="1"/>
                </p:cNvSpPr>
                <p:nvPr/>
              </p:nvSpPr>
              <p:spPr>
                <a:xfrm>
                  <a:off x="23871326" y="8857804"/>
                  <a:ext cx="3482685" cy="743089"/>
                </a:xfrm>
                <a:prstGeom prst="rect">
                  <a:avLst/>
                </a:prstGeom>
                <a:blipFill>
                  <a:blip r:embed="rId80"/>
                  <a:stretch>
                    <a:fillRect/>
                  </a:stretch>
                </a:blipFill>
              </p:spPr>
              <p:txBody>
                <a:bodyPr/>
                <a:lstStyle/>
                <a:p>
                  <a:r>
                    <a:rPr lang="en-US">
                      <a:noFill/>
                    </a:rPr>
                    <a:t> </a:t>
                  </a:r>
                </a:p>
              </p:txBody>
            </p:sp>
          </mc:Fallback>
        </mc:AlternateContent>
        <p:sp>
          <p:nvSpPr>
            <p:cNvPr id="350" name="TextBox 349">
              <a:extLst>
                <a:ext uri="{FF2B5EF4-FFF2-40B4-BE49-F238E27FC236}">
                  <a16:creationId xmlns:a16="http://schemas.microsoft.com/office/drawing/2014/main" id="{A165A03B-D075-4218-BC12-6E762470DF03}"/>
                </a:ext>
              </a:extLst>
            </p:cNvPr>
            <p:cNvSpPr txBox="1"/>
            <p:nvPr/>
          </p:nvSpPr>
          <p:spPr>
            <a:xfrm>
              <a:off x="27369072" y="8998933"/>
              <a:ext cx="941294" cy="323165"/>
            </a:xfrm>
            <a:prstGeom prst="rect">
              <a:avLst/>
            </a:prstGeom>
            <a:noFill/>
          </p:spPr>
          <p:txBody>
            <a:bodyPr wrap="square" rtlCol="0">
              <a:spAutoFit/>
            </a:bodyPr>
            <a:lstStyle/>
            <a:p>
              <a:r>
                <a:rPr lang="en-US" sz="1500" dirty="0"/>
                <a:t>(2)</a:t>
              </a:r>
            </a:p>
          </p:txBody>
        </p:sp>
        <mc:AlternateContent xmlns:mc="http://schemas.openxmlformats.org/markup-compatibility/2006" xmlns:a14="http://schemas.microsoft.com/office/drawing/2010/main">
          <mc:Choice Requires="a14">
            <p:sp>
              <p:nvSpPr>
                <p:cNvPr id="357" name="TextBox 356">
                  <a:extLst>
                    <a:ext uri="{FF2B5EF4-FFF2-40B4-BE49-F238E27FC236}">
                      <a16:creationId xmlns:a16="http://schemas.microsoft.com/office/drawing/2014/main" id="{55504866-359B-423F-B137-CA82D950B778}"/>
                    </a:ext>
                  </a:extLst>
                </p:cNvPr>
                <p:cNvSpPr txBox="1"/>
                <p:nvPr/>
              </p:nvSpPr>
              <p:spPr>
                <a:xfrm>
                  <a:off x="23648086" y="9715056"/>
                  <a:ext cx="5158249" cy="307777"/>
                </a:xfrm>
                <a:prstGeom prst="rect">
                  <a:avLst/>
                </a:prstGeom>
                <a:noFill/>
              </p:spPr>
              <p:txBody>
                <a:bodyPr wrap="square" rtlCol="0">
                  <a:spAutoFit/>
                </a:bodyPr>
                <a:lstStyle/>
                <a:p>
                  <a14:m>
                    <m:oMath xmlns:m="http://schemas.openxmlformats.org/officeDocument/2006/math">
                      <m:sSub>
                        <m:sSubPr>
                          <m:ctrlPr>
                            <a:rPr lang="en-US" sz="1400" i="1" smtClean="0">
                              <a:latin typeface="Cambria Math" panose="02040503050406030204" pitchFamily="18" charset="0"/>
                            </a:rPr>
                          </m:ctrlPr>
                        </m:sSubPr>
                        <m:e>
                          <m:r>
                            <a:rPr lang="en-US" sz="1400" b="1" i="1" smtClean="0">
                              <a:latin typeface="Cambria Math" panose="02040503050406030204" pitchFamily="18" charset="0"/>
                            </a:rPr>
                            <m:t>𝑴</m:t>
                          </m:r>
                        </m:e>
                        <m:sub>
                          <m:r>
                            <a:rPr lang="en-US" sz="1400" b="0" i="1" smtClean="0">
                              <a:latin typeface="Cambria Math" panose="02040503050406030204" pitchFamily="18" charset="0"/>
                            </a:rPr>
                            <m:t>𝑖</m:t>
                          </m:r>
                        </m:sub>
                      </m:sSub>
                      <m:r>
                        <a:rPr lang="en-US" sz="1400" b="0" i="1" smtClean="0">
                          <a:latin typeface="Cambria Math" panose="02040503050406030204" pitchFamily="18" charset="0"/>
                        </a:rPr>
                        <m:t>: </m:t>
                      </m:r>
                    </m:oMath>
                  </a14:m>
                  <a:r>
                    <a:rPr lang="en-US" sz="1400" dirty="0"/>
                    <a:t>mass matrices, </a:t>
                  </a:r>
                  <a14:m>
                    <m:oMath xmlns:m="http://schemas.openxmlformats.org/officeDocument/2006/math">
                      <m:sSub>
                        <m:sSubPr>
                          <m:ctrlPr>
                            <a:rPr lang="en-US" sz="1400" i="1" smtClean="0">
                              <a:latin typeface="Cambria Math" panose="02040503050406030204" pitchFamily="18" charset="0"/>
                            </a:rPr>
                          </m:ctrlPr>
                        </m:sSubPr>
                        <m:e>
                          <m:r>
                            <a:rPr lang="en-US" sz="1400" b="1" i="1" smtClean="0">
                              <a:latin typeface="Cambria Math" panose="02040503050406030204" pitchFamily="18" charset="0"/>
                            </a:rPr>
                            <m:t>𝑲</m:t>
                          </m:r>
                        </m:e>
                        <m:sub>
                          <m:r>
                            <a:rPr lang="en-US" sz="1400" b="0" i="1" smtClean="0">
                              <a:latin typeface="Cambria Math" panose="02040503050406030204" pitchFamily="18" charset="0"/>
                            </a:rPr>
                            <m:t>𝑖</m:t>
                          </m:r>
                        </m:sub>
                      </m:sSub>
                    </m:oMath>
                  </a14:m>
                  <a:r>
                    <a:rPr lang="en-US" sz="1400" dirty="0"/>
                    <a:t>: stiffness matrices,</a:t>
                  </a:r>
                  <a14:m>
                    <m:oMath xmlns:m="http://schemas.openxmlformats.org/officeDocument/2006/math">
                      <m:r>
                        <a:rPr lang="en-US" sz="1400" b="0" i="0" smtClean="0">
                          <a:latin typeface="Cambria Math" panose="02040503050406030204" pitchFamily="18" charset="0"/>
                        </a:rPr>
                        <m:t> </m:t>
                      </m:r>
                      <m:sSub>
                        <m:sSubPr>
                          <m:ctrlPr>
                            <a:rPr lang="en-US" sz="1400" i="1" smtClean="0">
                              <a:latin typeface="Cambria Math" panose="02040503050406030204" pitchFamily="18" charset="0"/>
                            </a:rPr>
                          </m:ctrlPr>
                        </m:sSubPr>
                        <m:e>
                          <m:r>
                            <a:rPr lang="en-US" sz="1400" b="1" i="1" smtClean="0">
                              <a:latin typeface="Cambria Math" panose="02040503050406030204" pitchFamily="18" charset="0"/>
                            </a:rPr>
                            <m:t>𝑮</m:t>
                          </m:r>
                        </m:e>
                        <m:sub>
                          <m:r>
                            <a:rPr lang="en-US" sz="1400" i="1">
                              <a:latin typeface="Cambria Math" panose="02040503050406030204" pitchFamily="18" charset="0"/>
                            </a:rPr>
                            <m:t>𝑖</m:t>
                          </m:r>
                        </m:sub>
                      </m:sSub>
                    </m:oMath>
                  </a14:m>
                  <a:r>
                    <a:rPr lang="en-US" sz="1400" dirty="0"/>
                    <a:t>: constraint matrices</a:t>
                  </a:r>
                </a:p>
              </p:txBody>
            </p:sp>
          </mc:Choice>
          <mc:Fallback xmlns="">
            <p:sp>
              <p:nvSpPr>
                <p:cNvPr id="357" name="TextBox 356">
                  <a:extLst>
                    <a:ext uri="{FF2B5EF4-FFF2-40B4-BE49-F238E27FC236}">
                      <a16:creationId xmlns:a16="http://schemas.microsoft.com/office/drawing/2014/main" id="{55504866-359B-423F-B137-CA82D950B778}"/>
                    </a:ext>
                  </a:extLst>
                </p:cNvPr>
                <p:cNvSpPr txBox="1">
                  <a:spLocks noRot="1" noChangeAspect="1" noMove="1" noResize="1" noEditPoints="1" noAdjustHandles="1" noChangeArrowheads="1" noChangeShapeType="1" noTextEdit="1"/>
                </p:cNvSpPr>
                <p:nvPr/>
              </p:nvSpPr>
              <p:spPr>
                <a:xfrm>
                  <a:off x="23648086" y="9715056"/>
                  <a:ext cx="5158249" cy="307777"/>
                </a:xfrm>
                <a:prstGeom prst="rect">
                  <a:avLst/>
                </a:prstGeom>
                <a:blipFill>
                  <a:blip r:embed="rId81"/>
                  <a:stretch>
                    <a:fillRect t="-4000" b="-20000"/>
                  </a:stretch>
                </a:blipFill>
              </p:spPr>
              <p:txBody>
                <a:bodyPr/>
                <a:lstStyle/>
                <a:p>
                  <a:r>
                    <a:rPr lang="en-US">
                      <a:noFill/>
                    </a:rPr>
                    <a:t> </a:t>
                  </a:r>
                </a:p>
              </p:txBody>
            </p:sp>
          </mc:Fallback>
        </mc:AlternateContent>
      </p:grpSp>
      <p:grpSp>
        <p:nvGrpSpPr>
          <p:cNvPr id="135" name="Group 134">
            <a:extLst>
              <a:ext uri="{FF2B5EF4-FFF2-40B4-BE49-F238E27FC236}">
                <a16:creationId xmlns:a16="http://schemas.microsoft.com/office/drawing/2014/main" id="{08C741A9-7648-4061-AFA9-92FB9DD406F6}"/>
              </a:ext>
            </a:extLst>
          </p:cNvPr>
          <p:cNvGrpSpPr/>
          <p:nvPr/>
        </p:nvGrpSpPr>
        <p:grpSpPr>
          <a:xfrm>
            <a:off x="28432779" y="7843288"/>
            <a:ext cx="9837539" cy="1256470"/>
            <a:chOff x="23609157" y="10078296"/>
            <a:chExt cx="9837539" cy="1256470"/>
          </a:xfrm>
        </p:grpSpPr>
        <p:sp>
          <p:nvSpPr>
            <p:cNvPr id="359" name="TextBox 358">
              <a:extLst>
                <a:ext uri="{FF2B5EF4-FFF2-40B4-BE49-F238E27FC236}">
                  <a16:creationId xmlns:a16="http://schemas.microsoft.com/office/drawing/2014/main" id="{A1B1E150-AF90-4302-B7EA-1C46CBD3D02C}"/>
                </a:ext>
              </a:extLst>
            </p:cNvPr>
            <p:cNvSpPr txBox="1"/>
            <p:nvPr/>
          </p:nvSpPr>
          <p:spPr>
            <a:xfrm>
              <a:off x="23609157" y="10078296"/>
              <a:ext cx="9837539" cy="323165"/>
            </a:xfrm>
            <a:prstGeom prst="rect">
              <a:avLst/>
            </a:prstGeom>
            <a:noFill/>
          </p:spPr>
          <p:txBody>
            <a:bodyPr wrap="square" rtlCol="0">
              <a:spAutoFit/>
            </a:bodyPr>
            <a:lstStyle/>
            <a:p>
              <a:r>
                <a:rPr lang="en-US" sz="1500" b="1" dirty="0">
                  <a:solidFill>
                    <a:srgbClr val="0070C0"/>
                  </a:solidFill>
                </a:rPr>
                <a:t>Decoupling via Schur complement:</a:t>
              </a:r>
              <a:r>
                <a:rPr lang="en-US" sz="1500" dirty="0"/>
                <a:t> equation (2) is equivalent to </a:t>
              </a:r>
            </a:p>
          </p:txBody>
        </p:sp>
        <mc:AlternateContent xmlns:mc="http://schemas.openxmlformats.org/markup-compatibility/2006" xmlns:a14="http://schemas.microsoft.com/office/drawing/2010/main">
          <mc:Choice Requires="a14">
            <p:sp>
              <p:nvSpPr>
                <p:cNvPr id="360" name="TextBox 359">
                  <a:extLst>
                    <a:ext uri="{FF2B5EF4-FFF2-40B4-BE49-F238E27FC236}">
                      <a16:creationId xmlns:a16="http://schemas.microsoft.com/office/drawing/2014/main" id="{91621FB8-A71D-409A-B12B-E52AA9D1DAF7}"/>
                    </a:ext>
                  </a:extLst>
                </p:cNvPr>
                <p:cNvSpPr txBox="1"/>
                <p:nvPr/>
              </p:nvSpPr>
              <p:spPr>
                <a:xfrm>
                  <a:off x="24417803" y="10417157"/>
                  <a:ext cx="3257302"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500" i="1" smtClean="0">
                                <a:latin typeface="Cambria Math" panose="02040503050406030204" pitchFamily="18" charset="0"/>
                              </a:rPr>
                            </m:ctrlPr>
                          </m:dPr>
                          <m:e>
                            <m:m>
                              <m:mPr>
                                <m:mcs>
                                  <m:mc>
                                    <m:mcPr>
                                      <m:count m:val="2"/>
                                      <m:mcJc m:val="center"/>
                                    </m:mcPr>
                                  </m:mc>
                                </m:mcs>
                                <m:ctrlPr>
                                  <a:rPr lang="en-US" sz="1500" i="1" smtClean="0">
                                    <a:latin typeface="Cambria Math" panose="02040503050406030204" pitchFamily="18" charset="0"/>
                                  </a:rPr>
                                </m:ctrlPr>
                              </m:mPr>
                              <m:mr>
                                <m:e>
                                  <m:sSub>
                                    <m:sSubPr>
                                      <m:ctrlPr>
                                        <a:rPr lang="en-US" sz="1500" i="1">
                                          <a:latin typeface="Cambria Math" panose="02040503050406030204" pitchFamily="18" charset="0"/>
                                        </a:rPr>
                                      </m:ctrlPr>
                                    </m:sSubPr>
                                    <m:e>
                                      <m:r>
                                        <a:rPr lang="en-US" sz="1500" b="1" i="1">
                                          <a:latin typeface="Cambria Math" panose="02040503050406030204" pitchFamily="18" charset="0"/>
                                        </a:rPr>
                                        <m:t>𝑴</m:t>
                                      </m:r>
                                    </m:e>
                                    <m:sub>
                                      <m:r>
                                        <a:rPr lang="en-US" sz="1500" i="1">
                                          <a:latin typeface="Cambria Math" panose="02040503050406030204" pitchFamily="18" charset="0"/>
                                        </a:rPr>
                                        <m:t>1</m:t>
                                      </m:r>
                                    </m:sub>
                                  </m:sSub>
                                </m:e>
                                <m:e>
                                  <m:r>
                                    <a:rPr lang="en-US" sz="1500" b="1" i="1" smtClean="0">
                                      <a:latin typeface="Cambria Math" panose="02040503050406030204" pitchFamily="18" charset="0"/>
                                    </a:rPr>
                                    <m:t>𝟎</m:t>
                                  </m:r>
                                </m:e>
                              </m:mr>
                              <m:mr>
                                <m:e>
                                  <m:r>
                                    <a:rPr lang="en-US" sz="1500" b="1" i="1" smtClean="0">
                                      <a:latin typeface="Cambria Math" panose="02040503050406030204" pitchFamily="18" charset="0"/>
                                    </a:rPr>
                                    <m:t>𝟎</m:t>
                                  </m:r>
                                </m:e>
                                <m:e>
                                  <m:sSub>
                                    <m:sSubPr>
                                      <m:ctrlPr>
                                        <a:rPr lang="en-US" sz="1500" i="1">
                                          <a:latin typeface="Cambria Math" panose="02040503050406030204" pitchFamily="18" charset="0"/>
                                        </a:rPr>
                                      </m:ctrlPr>
                                    </m:sSubPr>
                                    <m:e>
                                      <m:r>
                                        <a:rPr lang="en-US" sz="1500" b="1" i="1">
                                          <a:latin typeface="Cambria Math" panose="02040503050406030204" pitchFamily="18" charset="0"/>
                                        </a:rPr>
                                        <m:t>𝑴</m:t>
                                      </m:r>
                                    </m:e>
                                    <m:sub>
                                      <m:r>
                                        <a:rPr lang="en-US" sz="1500" b="0" i="1" smtClean="0">
                                          <a:latin typeface="Cambria Math" panose="02040503050406030204" pitchFamily="18" charset="0"/>
                                        </a:rPr>
                                        <m:t>2</m:t>
                                      </m:r>
                                    </m:sub>
                                  </m:sSub>
                                </m:e>
                              </m:mr>
                            </m:m>
                          </m:e>
                        </m:d>
                        <m:d>
                          <m:dPr>
                            <m:ctrlPr>
                              <a:rPr lang="en-US" sz="1500" i="1" smtClean="0">
                                <a:latin typeface="Cambria Math" panose="02040503050406030204" pitchFamily="18" charset="0"/>
                              </a:rPr>
                            </m:ctrlPr>
                          </m:dPr>
                          <m:e>
                            <m:m>
                              <m:mPr>
                                <m:mcs>
                                  <m:mc>
                                    <m:mcPr>
                                      <m:count m:val="1"/>
                                      <m:mcJc m:val="center"/>
                                    </m:mcPr>
                                  </m:mc>
                                </m:mcs>
                                <m:ctrlPr>
                                  <a:rPr lang="en-US" sz="1500" i="1">
                                    <a:latin typeface="Cambria Math" panose="02040503050406030204" pitchFamily="18" charset="0"/>
                                  </a:rPr>
                                </m:ctrlPr>
                              </m:mPr>
                              <m:mr>
                                <m:e>
                                  <m:sSub>
                                    <m:sSubPr>
                                      <m:ctrlPr>
                                        <a:rPr lang="en-US" sz="1500" i="1" dirty="0">
                                          <a:latin typeface="Cambria Math" panose="02040503050406030204" pitchFamily="18" charset="0"/>
                                        </a:rPr>
                                      </m:ctrlPr>
                                    </m:sSubPr>
                                    <m:e>
                                      <m:acc>
                                        <m:accPr>
                                          <m:chr m:val="̇"/>
                                          <m:ctrlPr>
                                            <a:rPr lang="en-US" sz="1500" b="1" i="1" dirty="0">
                                              <a:latin typeface="Cambria Math" panose="02040503050406030204" pitchFamily="18" charset="0"/>
                                            </a:rPr>
                                          </m:ctrlPr>
                                        </m:accPr>
                                        <m:e>
                                          <m:r>
                                            <a:rPr lang="en-US" sz="1500" b="1" i="1" dirty="0">
                                              <a:latin typeface="Cambria Math" panose="02040503050406030204" pitchFamily="18" charset="0"/>
                                            </a:rPr>
                                            <m:t>𝒄</m:t>
                                          </m:r>
                                        </m:e>
                                      </m:acc>
                                    </m:e>
                                    <m:sub>
                                      <m:r>
                                        <a:rPr lang="en-US" sz="1500" i="1" dirty="0">
                                          <a:latin typeface="Cambria Math" panose="02040503050406030204" pitchFamily="18" charset="0"/>
                                        </a:rPr>
                                        <m:t>1</m:t>
                                      </m:r>
                                    </m:sub>
                                  </m:sSub>
                                </m:e>
                              </m:mr>
                              <m:mr>
                                <m:e>
                                  <m:sSub>
                                    <m:sSubPr>
                                      <m:ctrlPr>
                                        <a:rPr lang="en-US" sz="1500" i="1" dirty="0">
                                          <a:latin typeface="Cambria Math" panose="02040503050406030204" pitchFamily="18" charset="0"/>
                                        </a:rPr>
                                      </m:ctrlPr>
                                    </m:sSubPr>
                                    <m:e>
                                      <m:acc>
                                        <m:accPr>
                                          <m:chr m:val="̇"/>
                                          <m:ctrlPr>
                                            <a:rPr lang="en-US" sz="1500" b="1" i="1" dirty="0">
                                              <a:latin typeface="Cambria Math" panose="02040503050406030204" pitchFamily="18" charset="0"/>
                                            </a:rPr>
                                          </m:ctrlPr>
                                        </m:accPr>
                                        <m:e>
                                          <m:r>
                                            <a:rPr lang="en-US" sz="1500" b="1" i="1" dirty="0">
                                              <a:latin typeface="Cambria Math" panose="02040503050406030204" pitchFamily="18" charset="0"/>
                                            </a:rPr>
                                            <m:t>𝒄</m:t>
                                          </m:r>
                                        </m:e>
                                      </m:acc>
                                    </m:e>
                                    <m:sub>
                                      <m:r>
                                        <a:rPr lang="en-US" sz="1500" b="0" i="1" dirty="0" smtClean="0">
                                          <a:latin typeface="Cambria Math" panose="02040503050406030204" pitchFamily="18" charset="0"/>
                                        </a:rPr>
                                        <m:t>2</m:t>
                                      </m:r>
                                    </m:sub>
                                  </m:sSub>
                                </m:e>
                              </m:mr>
                            </m:m>
                          </m:e>
                        </m:d>
                        <m:r>
                          <a:rPr lang="en-US" sz="1500" b="0" i="1" smtClean="0">
                            <a:latin typeface="Cambria Math" panose="02040503050406030204" pitchFamily="18" charset="0"/>
                          </a:rPr>
                          <m:t>=</m:t>
                        </m:r>
                        <m:d>
                          <m:dPr>
                            <m:ctrlPr>
                              <a:rPr lang="en-US" sz="1500" i="1">
                                <a:latin typeface="Cambria Math" panose="02040503050406030204" pitchFamily="18" charset="0"/>
                              </a:rPr>
                            </m:ctrlPr>
                          </m:dPr>
                          <m:e>
                            <m:m>
                              <m:mPr>
                                <m:mcs>
                                  <m:mc>
                                    <m:mcPr>
                                      <m:count m:val="1"/>
                                      <m:mcJc m:val="center"/>
                                    </m:mcPr>
                                  </m:mc>
                                </m:mcs>
                                <m:ctrlPr>
                                  <a:rPr lang="en-US" sz="1500" i="1">
                                    <a:latin typeface="Cambria Math" panose="02040503050406030204" pitchFamily="18" charset="0"/>
                                  </a:rPr>
                                </m:ctrlPr>
                              </m:mPr>
                              <m:mr>
                                <m:e>
                                  <m:sSub>
                                    <m:sSubPr>
                                      <m:ctrlPr>
                                        <a:rPr lang="en-US" sz="1500" i="1" dirty="0">
                                          <a:latin typeface="Cambria Math" panose="02040503050406030204" pitchFamily="18" charset="0"/>
                                        </a:rPr>
                                      </m:ctrlPr>
                                    </m:sSubPr>
                                    <m:e>
                                      <m:r>
                                        <a:rPr lang="en-US" sz="1500" b="1" i="1" dirty="0">
                                          <a:latin typeface="Cambria Math" panose="02040503050406030204" pitchFamily="18" charset="0"/>
                                        </a:rPr>
                                        <m:t>𝒇</m:t>
                                      </m:r>
                                    </m:e>
                                    <m:sub>
                                      <m:r>
                                        <a:rPr lang="en-US" sz="1500" i="1" dirty="0">
                                          <a:latin typeface="Cambria Math" panose="02040503050406030204" pitchFamily="18" charset="0"/>
                                        </a:rPr>
                                        <m:t>1</m:t>
                                      </m:r>
                                    </m:sub>
                                  </m:sSub>
                                  <m:r>
                                    <a:rPr lang="en-US" sz="1500" i="1" dirty="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𝑲</m:t>
                                      </m:r>
                                    </m:e>
                                    <m:sub>
                                      <m:r>
                                        <a:rPr lang="en-US" sz="1500" i="1">
                                          <a:latin typeface="Cambria Math" panose="02040503050406030204" pitchFamily="18" charset="0"/>
                                        </a:rPr>
                                        <m:t>1</m:t>
                                      </m:r>
                                    </m:sub>
                                  </m:sSub>
                                  <m:sSub>
                                    <m:sSubPr>
                                      <m:ctrlPr>
                                        <a:rPr lang="en-US" sz="1500" i="1">
                                          <a:latin typeface="Cambria Math" panose="02040503050406030204" pitchFamily="18" charset="0"/>
                                        </a:rPr>
                                      </m:ctrlPr>
                                    </m:sSubPr>
                                    <m:e>
                                      <m:r>
                                        <a:rPr lang="en-US" sz="1500" b="1" i="1">
                                          <a:latin typeface="Cambria Math" panose="02040503050406030204" pitchFamily="18" charset="0"/>
                                        </a:rPr>
                                        <m:t>𝒄</m:t>
                                      </m:r>
                                    </m:e>
                                    <m:sub>
                                      <m:r>
                                        <a:rPr lang="en-US" sz="1500" i="1">
                                          <a:latin typeface="Cambria Math" panose="02040503050406030204" pitchFamily="18" charset="0"/>
                                        </a:rPr>
                                        <m:t>1</m:t>
                                      </m:r>
                                    </m:sub>
                                  </m:sSub>
                                  <m:r>
                                    <a:rPr lang="en-US" sz="1500" b="0" i="1" smtClean="0">
                                      <a:latin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rPr>
                                        <m:t>𝑮</m:t>
                                      </m:r>
                                    </m:e>
                                    <m:sub>
                                      <m:r>
                                        <a:rPr lang="en-US" sz="1500" i="1">
                                          <a:latin typeface="Cambria Math" panose="02040503050406030204" pitchFamily="18" charset="0"/>
                                        </a:rPr>
                                        <m:t>1</m:t>
                                      </m:r>
                                    </m:sub>
                                    <m:sup>
                                      <m:r>
                                        <a:rPr lang="en-US" sz="1500" i="1">
                                          <a:latin typeface="Cambria Math" panose="02040503050406030204" pitchFamily="18" charset="0"/>
                                        </a:rPr>
                                        <m:t>𝑇</m:t>
                                      </m:r>
                                    </m:sup>
                                  </m:sSubSup>
                                  <m:r>
                                    <a:rPr lang="en-US" sz="1500" b="1" i="1" dirty="0">
                                      <a:latin typeface="Cambria Math" panose="02040503050406030204" pitchFamily="18" charset="0"/>
                                      <a:ea typeface="Cambria Math" panose="02040503050406030204" pitchFamily="18" charset="0"/>
                                    </a:rPr>
                                    <m:t>𝝀</m:t>
                                  </m:r>
                                </m:e>
                              </m:mr>
                              <m:mr>
                                <m:e>
                                  <m:sSub>
                                    <m:sSubPr>
                                      <m:ctrlPr>
                                        <a:rPr lang="en-US" sz="1500" i="1" dirty="0">
                                          <a:latin typeface="Cambria Math" panose="02040503050406030204" pitchFamily="18" charset="0"/>
                                        </a:rPr>
                                      </m:ctrlPr>
                                    </m:sSubPr>
                                    <m:e>
                                      <m:r>
                                        <a:rPr lang="en-US" sz="1500" b="1" i="1" dirty="0">
                                          <a:latin typeface="Cambria Math" panose="02040503050406030204" pitchFamily="18" charset="0"/>
                                        </a:rPr>
                                        <m:t>𝒇</m:t>
                                      </m:r>
                                    </m:e>
                                    <m:sub>
                                      <m:r>
                                        <a:rPr lang="en-US" sz="1500" b="0" i="1" dirty="0" smtClean="0">
                                          <a:latin typeface="Cambria Math" panose="02040503050406030204" pitchFamily="18" charset="0"/>
                                        </a:rPr>
                                        <m:t>2</m:t>
                                      </m:r>
                                    </m:sub>
                                  </m:sSub>
                                  <m:r>
                                    <a:rPr lang="en-US" sz="1500" i="1" dirty="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𝑲</m:t>
                                      </m:r>
                                    </m:e>
                                    <m:sub>
                                      <m:r>
                                        <a:rPr lang="en-US" sz="1500" b="1" i="1" smtClean="0">
                                          <a:latin typeface="Cambria Math" panose="02040503050406030204" pitchFamily="18" charset="0"/>
                                        </a:rPr>
                                        <m:t>𝟐</m:t>
                                      </m:r>
                                    </m:sub>
                                  </m:sSub>
                                  <m:sSub>
                                    <m:sSubPr>
                                      <m:ctrlPr>
                                        <a:rPr lang="en-US" sz="1500" i="1">
                                          <a:latin typeface="Cambria Math" panose="02040503050406030204" pitchFamily="18" charset="0"/>
                                        </a:rPr>
                                      </m:ctrlPr>
                                    </m:sSubPr>
                                    <m:e>
                                      <m:r>
                                        <a:rPr lang="en-US" sz="1500" b="1" i="1">
                                          <a:latin typeface="Cambria Math" panose="02040503050406030204" pitchFamily="18" charset="0"/>
                                        </a:rPr>
                                        <m:t>𝒄</m:t>
                                      </m:r>
                                    </m:e>
                                    <m:sub>
                                      <m:r>
                                        <a:rPr lang="en-US" sz="1500" b="0" i="1" smtClean="0">
                                          <a:latin typeface="Cambria Math" panose="02040503050406030204" pitchFamily="18" charset="0"/>
                                        </a:rPr>
                                        <m:t>2</m:t>
                                      </m:r>
                                    </m:sub>
                                  </m:sSub>
                                  <m:r>
                                    <a:rPr lang="en-US" sz="1500" b="0" i="1" smtClean="0">
                                      <a:latin typeface="Cambria Math" panose="02040503050406030204" pitchFamily="18" charset="0"/>
                                    </a:rPr>
                                    <m:t>+</m:t>
                                  </m:r>
                                  <m:sSubSup>
                                    <m:sSubSupPr>
                                      <m:ctrlPr>
                                        <a:rPr lang="en-US" sz="1500" i="1">
                                          <a:latin typeface="Cambria Math" panose="02040503050406030204" pitchFamily="18" charset="0"/>
                                        </a:rPr>
                                      </m:ctrlPr>
                                    </m:sSubSupPr>
                                    <m:e>
                                      <m:r>
                                        <a:rPr lang="en-US" sz="1500" b="1" i="1">
                                          <a:latin typeface="Cambria Math" panose="02040503050406030204" pitchFamily="18" charset="0"/>
                                        </a:rPr>
                                        <m:t>𝑮</m:t>
                                      </m:r>
                                    </m:e>
                                    <m:sub>
                                      <m:r>
                                        <a:rPr lang="en-US" sz="1500" b="0" i="1" smtClean="0">
                                          <a:latin typeface="Cambria Math" panose="02040503050406030204" pitchFamily="18" charset="0"/>
                                        </a:rPr>
                                        <m:t>2</m:t>
                                      </m:r>
                                    </m:sub>
                                    <m:sup>
                                      <m:r>
                                        <a:rPr lang="en-US" sz="1500" i="1">
                                          <a:latin typeface="Cambria Math" panose="02040503050406030204" pitchFamily="18" charset="0"/>
                                        </a:rPr>
                                        <m:t>𝑇</m:t>
                                      </m:r>
                                    </m:sup>
                                  </m:sSubSup>
                                  <m:r>
                                    <a:rPr lang="en-US" sz="1500" b="1" i="1" dirty="0">
                                      <a:latin typeface="Cambria Math" panose="02040503050406030204" pitchFamily="18" charset="0"/>
                                      <a:ea typeface="Cambria Math" panose="02040503050406030204" pitchFamily="18" charset="0"/>
                                    </a:rPr>
                                    <m:t>𝝀</m:t>
                                  </m:r>
                                </m:e>
                              </m:mr>
                            </m:m>
                          </m:e>
                        </m:d>
                      </m:oMath>
                    </m:oMathPara>
                  </a14:m>
                  <a:endParaRPr lang="en-US" sz="1500" dirty="0"/>
                </a:p>
              </p:txBody>
            </p:sp>
          </mc:Choice>
          <mc:Fallback xmlns="">
            <p:sp>
              <p:nvSpPr>
                <p:cNvPr id="360" name="TextBox 359">
                  <a:extLst>
                    <a:ext uri="{FF2B5EF4-FFF2-40B4-BE49-F238E27FC236}">
                      <a16:creationId xmlns:a16="http://schemas.microsoft.com/office/drawing/2014/main" id="{91621FB8-A71D-409A-B12B-E52AA9D1DAF7}"/>
                    </a:ext>
                  </a:extLst>
                </p:cNvPr>
                <p:cNvSpPr txBox="1">
                  <a:spLocks noRot="1" noChangeAspect="1" noMove="1" noResize="1" noEditPoints="1" noAdjustHandles="1" noChangeArrowheads="1" noChangeShapeType="1" noTextEdit="1"/>
                </p:cNvSpPr>
                <p:nvPr/>
              </p:nvSpPr>
              <p:spPr>
                <a:xfrm>
                  <a:off x="24417803" y="10417157"/>
                  <a:ext cx="3257302" cy="518604"/>
                </a:xfrm>
                <a:prstGeom prst="rect">
                  <a:avLst/>
                </a:prstGeom>
                <a:blipFill>
                  <a:blip r:embed="rId8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1" name="TextBox 360">
                  <a:extLst>
                    <a:ext uri="{FF2B5EF4-FFF2-40B4-BE49-F238E27FC236}">
                      <a16:creationId xmlns:a16="http://schemas.microsoft.com/office/drawing/2014/main" id="{56E4157D-15C5-4328-BF4C-9454BF0DCC60}"/>
                    </a:ext>
                  </a:extLst>
                </p:cNvPr>
                <p:cNvSpPr txBox="1"/>
                <p:nvPr/>
              </p:nvSpPr>
              <p:spPr>
                <a:xfrm>
                  <a:off x="23632277" y="11008395"/>
                  <a:ext cx="8060832" cy="326371"/>
                </a:xfrm>
                <a:prstGeom prst="rect">
                  <a:avLst/>
                </a:prstGeom>
                <a:noFill/>
              </p:spPr>
              <p:txBody>
                <a:bodyPr wrap="square" rtlCol="0">
                  <a:spAutoFit/>
                </a:bodyPr>
                <a:lstStyle/>
                <a:p>
                  <a:r>
                    <a:rPr lang="en-US" sz="1500" dirty="0"/>
                    <a:t>where </a:t>
                  </a:r>
                  <a14:m>
                    <m:oMath xmlns:m="http://schemas.openxmlformats.org/officeDocument/2006/math">
                      <m:sSub>
                        <m:sSubPr>
                          <m:ctrlPr>
                            <a:rPr lang="en-US" sz="1500" i="1" smtClean="0">
                              <a:latin typeface="Cambria Math" panose="02040503050406030204" pitchFamily="18" charset="0"/>
                            </a:rPr>
                          </m:ctrlPr>
                        </m:sSubPr>
                        <m:e>
                          <m:r>
                            <a:rPr lang="en-US" sz="1500" b="1" i="1" smtClean="0">
                              <a:latin typeface="Cambria Math" panose="02040503050406030204" pitchFamily="18" charset="0"/>
                            </a:rPr>
                            <m:t>(</m:t>
                          </m:r>
                          <m:r>
                            <a:rPr lang="en-US" sz="1500" b="1" i="1" smtClean="0">
                              <a:latin typeface="Cambria Math" panose="02040503050406030204" pitchFamily="18" charset="0"/>
                            </a:rPr>
                            <m:t>𝑮</m:t>
                          </m:r>
                        </m:e>
                        <m:sub>
                          <m:r>
                            <a:rPr lang="en-US" sz="1500" i="1">
                              <a:latin typeface="Cambria Math" panose="02040503050406030204" pitchFamily="18" charset="0"/>
                            </a:rPr>
                            <m:t>1</m:t>
                          </m:r>
                        </m:sub>
                      </m:sSub>
                      <m:sSubSup>
                        <m:sSubSupPr>
                          <m:ctrlPr>
                            <a:rPr lang="en-US" sz="1500" i="1" smtClean="0">
                              <a:latin typeface="Cambria Math" panose="02040503050406030204" pitchFamily="18" charset="0"/>
                            </a:rPr>
                          </m:ctrlPr>
                        </m:sSubSupPr>
                        <m:e>
                          <m:r>
                            <a:rPr lang="en-US" sz="1500" b="1" i="1" smtClean="0">
                              <a:latin typeface="Cambria Math" panose="02040503050406030204" pitchFamily="18" charset="0"/>
                            </a:rPr>
                            <m:t>𝑴</m:t>
                          </m:r>
                        </m:e>
                        <m:sub>
                          <m:r>
                            <a:rPr lang="en-US" sz="1500" b="0" i="1" smtClean="0">
                              <a:latin typeface="Cambria Math" panose="02040503050406030204" pitchFamily="18" charset="0"/>
                            </a:rPr>
                            <m:t>1</m:t>
                          </m:r>
                        </m:sub>
                        <m:sup>
                          <m:r>
                            <a:rPr lang="en-US" sz="1500" b="0" i="1" smtClean="0">
                              <a:latin typeface="Cambria Math" panose="02040503050406030204" pitchFamily="18" charset="0"/>
                            </a:rPr>
                            <m:t>−1</m:t>
                          </m:r>
                        </m:sup>
                      </m:sSubSup>
                      <m:sSubSup>
                        <m:sSubSupPr>
                          <m:ctrlPr>
                            <a:rPr lang="en-US" sz="1500" i="1">
                              <a:latin typeface="Cambria Math" panose="02040503050406030204" pitchFamily="18" charset="0"/>
                            </a:rPr>
                          </m:ctrlPr>
                        </m:sSubSupPr>
                        <m:e>
                          <m:r>
                            <a:rPr lang="en-US" sz="1500" b="1" i="1">
                              <a:latin typeface="Cambria Math" panose="02040503050406030204" pitchFamily="18" charset="0"/>
                            </a:rPr>
                            <m:t>𝑮</m:t>
                          </m:r>
                        </m:e>
                        <m:sub>
                          <m:r>
                            <a:rPr lang="en-US" sz="1500" i="1">
                              <a:latin typeface="Cambria Math" panose="02040503050406030204" pitchFamily="18" charset="0"/>
                            </a:rPr>
                            <m:t>1</m:t>
                          </m:r>
                        </m:sub>
                        <m:sup>
                          <m:r>
                            <a:rPr lang="en-US" sz="1500" i="1">
                              <a:latin typeface="Cambria Math" panose="02040503050406030204" pitchFamily="18" charset="0"/>
                            </a:rPr>
                            <m:t>𝑇</m:t>
                          </m:r>
                        </m:sup>
                      </m:sSubSup>
                      <m:r>
                        <a:rPr lang="en-US" sz="1500" b="0" i="1" smtClean="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𝑮</m:t>
                          </m:r>
                        </m:e>
                        <m:sub>
                          <m:r>
                            <a:rPr lang="en-US" sz="1500" b="0" i="1" smtClean="0">
                              <a:latin typeface="Cambria Math" panose="02040503050406030204" pitchFamily="18" charset="0"/>
                            </a:rPr>
                            <m:t>2</m:t>
                          </m:r>
                        </m:sub>
                      </m:sSub>
                      <m:sSubSup>
                        <m:sSubSupPr>
                          <m:ctrlPr>
                            <a:rPr lang="en-US" sz="1500" i="1">
                              <a:latin typeface="Cambria Math" panose="02040503050406030204" pitchFamily="18" charset="0"/>
                            </a:rPr>
                          </m:ctrlPr>
                        </m:sSubSupPr>
                        <m:e>
                          <m:r>
                            <a:rPr lang="en-US" sz="1500" b="1" i="1">
                              <a:latin typeface="Cambria Math" panose="02040503050406030204" pitchFamily="18" charset="0"/>
                            </a:rPr>
                            <m:t>𝑴</m:t>
                          </m:r>
                        </m:e>
                        <m:sub>
                          <m:r>
                            <a:rPr lang="en-US" sz="1500" b="0" i="1" smtClean="0">
                              <a:latin typeface="Cambria Math" panose="02040503050406030204" pitchFamily="18" charset="0"/>
                            </a:rPr>
                            <m:t>2</m:t>
                          </m:r>
                        </m:sub>
                        <m:sup>
                          <m:r>
                            <a:rPr lang="en-US" sz="1500" i="1">
                              <a:latin typeface="Cambria Math" panose="02040503050406030204" pitchFamily="18" charset="0"/>
                            </a:rPr>
                            <m:t>−1</m:t>
                          </m:r>
                        </m:sup>
                      </m:sSubSup>
                      <m:sSubSup>
                        <m:sSubSupPr>
                          <m:ctrlPr>
                            <a:rPr lang="en-US" sz="1500" i="1">
                              <a:latin typeface="Cambria Math" panose="02040503050406030204" pitchFamily="18" charset="0"/>
                            </a:rPr>
                          </m:ctrlPr>
                        </m:sSubSupPr>
                        <m:e>
                          <m:r>
                            <a:rPr lang="en-US" sz="1500" b="1" i="1">
                              <a:latin typeface="Cambria Math" panose="02040503050406030204" pitchFamily="18" charset="0"/>
                            </a:rPr>
                            <m:t>𝑮</m:t>
                          </m:r>
                        </m:e>
                        <m:sub>
                          <m:r>
                            <a:rPr lang="en-US" sz="1500" b="0" i="1" smtClean="0">
                              <a:latin typeface="Cambria Math" panose="02040503050406030204" pitchFamily="18" charset="0"/>
                            </a:rPr>
                            <m:t>2</m:t>
                          </m:r>
                        </m:sub>
                        <m:sup>
                          <m:r>
                            <a:rPr lang="en-US" sz="1500" i="1">
                              <a:latin typeface="Cambria Math" panose="02040503050406030204" pitchFamily="18" charset="0"/>
                            </a:rPr>
                            <m:t>𝑇</m:t>
                          </m:r>
                        </m:sup>
                      </m:sSubSup>
                      <m:r>
                        <a:rPr lang="en-US" sz="1500" b="0" i="1" smtClean="0">
                          <a:latin typeface="Cambria Math" panose="02040503050406030204" pitchFamily="18" charset="0"/>
                        </a:rPr>
                        <m:t>)</m:t>
                      </m:r>
                      <m:r>
                        <a:rPr lang="en-US" sz="1500" b="1" i="1" dirty="0">
                          <a:latin typeface="Cambria Math" panose="02040503050406030204" pitchFamily="18" charset="0"/>
                          <a:ea typeface="Cambria Math" panose="02040503050406030204" pitchFamily="18" charset="0"/>
                        </a:rPr>
                        <m:t>𝝀</m:t>
                      </m:r>
                      <m:r>
                        <a:rPr lang="en-US" sz="1500" b="0" i="0" dirty="0" smtClean="0">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𝑮</m:t>
                          </m:r>
                        </m:e>
                        <m:sub>
                          <m:r>
                            <a:rPr lang="en-US" sz="1500" i="1">
                              <a:latin typeface="Cambria Math" panose="02040503050406030204" pitchFamily="18" charset="0"/>
                            </a:rPr>
                            <m:t>1</m:t>
                          </m:r>
                        </m:sub>
                      </m:sSub>
                      <m:sSubSup>
                        <m:sSubSupPr>
                          <m:ctrlPr>
                            <a:rPr lang="en-US" sz="1500" i="1">
                              <a:latin typeface="Cambria Math" panose="02040503050406030204" pitchFamily="18" charset="0"/>
                            </a:rPr>
                          </m:ctrlPr>
                        </m:sSubSupPr>
                        <m:e>
                          <m:r>
                            <a:rPr lang="en-US" sz="1500" b="1" i="1">
                              <a:latin typeface="Cambria Math" panose="02040503050406030204" pitchFamily="18" charset="0"/>
                            </a:rPr>
                            <m:t>𝑴</m:t>
                          </m:r>
                        </m:e>
                        <m:sub>
                          <m:r>
                            <a:rPr lang="en-US" sz="1500" i="1">
                              <a:latin typeface="Cambria Math" panose="02040503050406030204" pitchFamily="18" charset="0"/>
                            </a:rPr>
                            <m:t>1</m:t>
                          </m:r>
                        </m:sub>
                        <m:sup>
                          <m:r>
                            <a:rPr lang="en-US" sz="1500" i="1">
                              <a:latin typeface="Cambria Math" panose="02040503050406030204" pitchFamily="18" charset="0"/>
                            </a:rPr>
                            <m:t>−1</m:t>
                          </m:r>
                        </m:sup>
                      </m:sSubSup>
                      <m:d>
                        <m:dPr>
                          <m:ctrlPr>
                            <a:rPr lang="en-US" sz="1500" b="0" i="1" smtClean="0">
                              <a:latin typeface="Cambria Math" panose="02040503050406030204" pitchFamily="18" charset="0"/>
                            </a:rPr>
                          </m:ctrlPr>
                        </m:dPr>
                        <m:e>
                          <m:sSub>
                            <m:sSubPr>
                              <m:ctrlPr>
                                <a:rPr lang="en-US" sz="1500" i="1" dirty="0">
                                  <a:latin typeface="Cambria Math" panose="02040503050406030204" pitchFamily="18" charset="0"/>
                                </a:rPr>
                              </m:ctrlPr>
                            </m:sSubPr>
                            <m:e>
                              <m:r>
                                <a:rPr lang="en-US" sz="1500" b="1" i="1" dirty="0">
                                  <a:latin typeface="Cambria Math" panose="02040503050406030204" pitchFamily="18" charset="0"/>
                                </a:rPr>
                                <m:t>𝒇</m:t>
                              </m:r>
                            </m:e>
                            <m:sub>
                              <m:r>
                                <a:rPr lang="en-US" sz="1500" i="1" dirty="0">
                                  <a:latin typeface="Cambria Math" panose="02040503050406030204" pitchFamily="18" charset="0"/>
                                </a:rPr>
                                <m:t>1</m:t>
                              </m:r>
                            </m:sub>
                          </m:sSub>
                          <m:r>
                            <a:rPr lang="en-US" sz="1500" i="1" dirty="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𝑲</m:t>
                              </m:r>
                            </m:e>
                            <m:sub>
                              <m:r>
                                <a:rPr lang="en-US" sz="1500" i="1">
                                  <a:latin typeface="Cambria Math" panose="02040503050406030204" pitchFamily="18" charset="0"/>
                                </a:rPr>
                                <m:t>1</m:t>
                              </m:r>
                            </m:sub>
                          </m:sSub>
                          <m:sSub>
                            <m:sSubPr>
                              <m:ctrlPr>
                                <a:rPr lang="en-US" sz="1500" i="1">
                                  <a:latin typeface="Cambria Math" panose="02040503050406030204" pitchFamily="18" charset="0"/>
                                </a:rPr>
                              </m:ctrlPr>
                            </m:sSubPr>
                            <m:e>
                              <m:r>
                                <a:rPr lang="en-US" sz="1500" b="1" i="1">
                                  <a:latin typeface="Cambria Math" panose="02040503050406030204" pitchFamily="18" charset="0"/>
                                </a:rPr>
                                <m:t>𝒄</m:t>
                              </m:r>
                            </m:e>
                            <m:sub>
                              <m:r>
                                <a:rPr lang="en-US" sz="1500" i="1">
                                  <a:latin typeface="Cambria Math" panose="02040503050406030204" pitchFamily="18" charset="0"/>
                                </a:rPr>
                                <m:t>1</m:t>
                              </m:r>
                            </m:sub>
                          </m:sSub>
                        </m:e>
                      </m:d>
                      <m:r>
                        <a:rPr lang="en-US" sz="1500" b="0" i="1" smtClean="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𝑮</m:t>
                          </m:r>
                        </m:e>
                        <m:sub>
                          <m:r>
                            <a:rPr lang="en-US" sz="1500" b="0" i="1" smtClean="0">
                              <a:latin typeface="Cambria Math" panose="02040503050406030204" pitchFamily="18" charset="0"/>
                            </a:rPr>
                            <m:t>2</m:t>
                          </m:r>
                        </m:sub>
                      </m:sSub>
                      <m:sSubSup>
                        <m:sSubSupPr>
                          <m:ctrlPr>
                            <a:rPr lang="en-US" sz="1500" i="1">
                              <a:latin typeface="Cambria Math" panose="02040503050406030204" pitchFamily="18" charset="0"/>
                            </a:rPr>
                          </m:ctrlPr>
                        </m:sSubSupPr>
                        <m:e>
                          <m:r>
                            <a:rPr lang="en-US" sz="1500" b="1" i="1">
                              <a:latin typeface="Cambria Math" panose="02040503050406030204" pitchFamily="18" charset="0"/>
                            </a:rPr>
                            <m:t>𝑴</m:t>
                          </m:r>
                        </m:e>
                        <m:sub>
                          <m:r>
                            <a:rPr lang="en-US" sz="1500" b="0" i="1" smtClean="0">
                              <a:latin typeface="Cambria Math" panose="02040503050406030204" pitchFamily="18" charset="0"/>
                            </a:rPr>
                            <m:t>2</m:t>
                          </m:r>
                        </m:sub>
                        <m:sup>
                          <m:r>
                            <a:rPr lang="en-US" sz="1500" i="1">
                              <a:latin typeface="Cambria Math" panose="02040503050406030204" pitchFamily="18" charset="0"/>
                            </a:rPr>
                            <m:t>−1</m:t>
                          </m:r>
                        </m:sup>
                      </m:sSubSup>
                      <m:d>
                        <m:dPr>
                          <m:ctrlPr>
                            <a:rPr lang="en-US" sz="1500" i="1">
                              <a:latin typeface="Cambria Math" panose="02040503050406030204" pitchFamily="18" charset="0"/>
                            </a:rPr>
                          </m:ctrlPr>
                        </m:dPr>
                        <m:e>
                          <m:sSub>
                            <m:sSubPr>
                              <m:ctrlPr>
                                <a:rPr lang="en-US" sz="1500" i="1" dirty="0">
                                  <a:latin typeface="Cambria Math" panose="02040503050406030204" pitchFamily="18" charset="0"/>
                                </a:rPr>
                              </m:ctrlPr>
                            </m:sSubPr>
                            <m:e>
                              <m:r>
                                <a:rPr lang="en-US" sz="1500" b="1" i="1" dirty="0">
                                  <a:latin typeface="Cambria Math" panose="02040503050406030204" pitchFamily="18" charset="0"/>
                                </a:rPr>
                                <m:t>𝒇</m:t>
                              </m:r>
                            </m:e>
                            <m:sub>
                              <m:r>
                                <a:rPr lang="en-US" sz="1500" b="0" i="1" dirty="0" smtClean="0">
                                  <a:latin typeface="Cambria Math" panose="02040503050406030204" pitchFamily="18" charset="0"/>
                                </a:rPr>
                                <m:t>2</m:t>
                              </m:r>
                            </m:sub>
                          </m:sSub>
                          <m:r>
                            <a:rPr lang="en-US" sz="1500" i="1" dirty="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𝑲</m:t>
                              </m:r>
                            </m:e>
                            <m:sub>
                              <m:r>
                                <a:rPr lang="en-US" sz="1500" b="0" i="1" smtClean="0">
                                  <a:latin typeface="Cambria Math" panose="02040503050406030204" pitchFamily="18" charset="0"/>
                                </a:rPr>
                                <m:t>2</m:t>
                              </m:r>
                            </m:sub>
                          </m:sSub>
                          <m:sSub>
                            <m:sSubPr>
                              <m:ctrlPr>
                                <a:rPr lang="en-US" sz="1500" i="1">
                                  <a:latin typeface="Cambria Math" panose="02040503050406030204" pitchFamily="18" charset="0"/>
                                </a:rPr>
                              </m:ctrlPr>
                            </m:sSubPr>
                            <m:e>
                              <m:r>
                                <a:rPr lang="en-US" sz="1500" b="1" i="1">
                                  <a:latin typeface="Cambria Math" panose="02040503050406030204" pitchFamily="18" charset="0"/>
                                </a:rPr>
                                <m:t>𝒄</m:t>
                              </m:r>
                            </m:e>
                            <m:sub>
                              <m:r>
                                <a:rPr lang="en-US" sz="1500" b="0" i="1" smtClean="0">
                                  <a:latin typeface="Cambria Math" panose="02040503050406030204" pitchFamily="18" charset="0"/>
                                </a:rPr>
                                <m:t>2</m:t>
                              </m:r>
                            </m:sub>
                          </m:sSub>
                        </m:e>
                      </m:d>
                    </m:oMath>
                  </a14:m>
                  <a:r>
                    <a:rPr lang="en-US" sz="1500" dirty="0"/>
                    <a:t> </a:t>
                  </a:r>
                </a:p>
              </p:txBody>
            </p:sp>
          </mc:Choice>
          <mc:Fallback xmlns="">
            <p:sp>
              <p:nvSpPr>
                <p:cNvPr id="361" name="TextBox 360">
                  <a:extLst>
                    <a:ext uri="{FF2B5EF4-FFF2-40B4-BE49-F238E27FC236}">
                      <a16:creationId xmlns:a16="http://schemas.microsoft.com/office/drawing/2014/main" id="{56E4157D-15C5-4328-BF4C-9454BF0DCC60}"/>
                    </a:ext>
                  </a:extLst>
                </p:cNvPr>
                <p:cNvSpPr txBox="1">
                  <a:spLocks noRot="1" noChangeAspect="1" noMove="1" noResize="1" noEditPoints="1" noAdjustHandles="1" noChangeArrowheads="1" noChangeShapeType="1" noTextEdit="1"/>
                </p:cNvSpPr>
                <p:nvPr/>
              </p:nvSpPr>
              <p:spPr>
                <a:xfrm>
                  <a:off x="23632277" y="11008395"/>
                  <a:ext cx="8060832" cy="326371"/>
                </a:xfrm>
                <a:prstGeom prst="rect">
                  <a:avLst/>
                </a:prstGeom>
                <a:blipFill>
                  <a:blip r:embed="rId83"/>
                  <a:stretch>
                    <a:fillRect l="-303" t="-1852" b="-20370"/>
                  </a:stretch>
                </a:blipFill>
              </p:spPr>
              <p:txBody>
                <a:bodyPr/>
                <a:lstStyle/>
                <a:p>
                  <a:r>
                    <a:rPr lang="en-US">
                      <a:noFill/>
                    </a:rPr>
                    <a:t> </a:t>
                  </a:r>
                </a:p>
              </p:txBody>
            </p:sp>
          </mc:Fallback>
        </mc:AlternateContent>
        <p:sp>
          <p:nvSpPr>
            <p:cNvPr id="362" name="TextBox 361">
              <a:extLst>
                <a:ext uri="{FF2B5EF4-FFF2-40B4-BE49-F238E27FC236}">
                  <a16:creationId xmlns:a16="http://schemas.microsoft.com/office/drawing/2014/main" id="{DD063C9B-CAAE-4AD5-88F8-3BA31586B9EA}"/>
                </a:ext>
              </a:extLst>
            </p:cNvPr>
            <p:cNvSpPr txBox="1"/>
            <p:nvPr/>
          </p:nvSpPr>
          <p:spPr>
            <a:xfrm>
              <a:off x="27724622" y="10519333"/>
              <a:ext cx="941294" cy="323165"/>
            </a:xfrm>
            <a:prstGeom prst="rect">
              <a:avLst/>
            </a:prstGeom>
            <a:noFill/>
          </p:spPr>
          <p:txBody>
            <a:bodyPr wrap="square" rtlCol="0">
              <a:spAutoFit/>
            </a:bodyPr>
            <a:lstStyle/>
            <a:p>
              <a:r>
                <a:rPr lang="en-US" sz="1500" dirty="0"/>
                <a:t>(3)</a:t>
              </a:r>
            </a:p>
          </p:txBody>
        </p:sp>
        <p:sp>
          <p:nvSpPr>
            <p:cNvPr id="363" name="TextBox 362">
              <a:extLst>
                <a:ext uri="{FF2B5EF4-FFF2-40B4-BE49-F238E27FC236}">
                  <a16:creationId xmlns:a16="http://schemas.microsoft.com/office/drawing/2014/main" id="{3BF10195-DCB1-4E15-815B-707B1FC50764}"/>
                </a:ext>
              </a:extLst>
            </p:cNvPr>
            <p:cNvSpPr txBox="1"/>
            <p:nvPr/>
          </p:nvSpPr>
          <p:spPr>
            <a:xfrm>
              <a:off x="30125502" y="10983743"/>
              <a:ext cx="941294" cy="323165"/>
            </a:xfrm>
            <a:prstGeom prst="rect">
              <a:avLst/>
            </a:prstGeom>
            <a:noFill/>
          </p:spPr>
          <p:txBody>
            <a:bodyPr wrap="square" rtlCol="0">
              <a:spAutoFit/>
            </a:bodyPr>
            <a:lstStyle/>
            <a:p>
              <a:r>
                <a:rPr lang="en-US" sz="1500" dirty="0"/>
                <a:t>(4)</a:t>
              </a:r>
            </a:p>
          </p:txBody>
        </p:sp>
        <p:sp>
          <p:nvSpPr>
            <p:cNvPr id="364" name="TextBox 363">
              <a:extLst>
                <a:ext uri="{FF2B5EF4-FFF2-40B4-BE49-F238E27FC236}">
                  <a16:creationId xmlns:a16="http://schemas.microsoft.com/office/drawing/2014/main" id="{84AE6854-14ED-419E-8215-2ABF9A41E304}"/>
                </a:ext>
              </a:extLst>
            </p:cNvPr>
            <p:cNvSpPr txBox="1"/>
            <p:nvPr/>
          </p:nvSpPr>
          <p:spPr>
            <a:xfrm>
              <a:off x="28243190" y="10444459"/>
              <a:ext cx="2842686" cy="523220"/>
            </a:xfrm>
            <a:prstGeom prst="rect">
              <a:avLst/>
            </a:prstGeom>
            <a:noFill/>
          </p:spPr>
          <p:txBody>
            <a:bodyPr wrap="square" rtlCol="0">
              <a:spAutoFit/>
            </a:bodyPr>
            <a:lstStyle/>
            <a:p>
              <a:pPr algn="ctr"/>
              <a:r>
                <a:rPr lang="en-US" sz="1400" i="1" dirty="0">
                  <a:solidFill>
                    <a:schemeClr val="accent1">
                      <a:lumMod val="75000"/>
                    </a:schemeClr>
                  </a:solidFill>
                </a:rPr>
                <a:t>Equations</a:t>
              </a:r>
              <a:r>
                <a:rPr lang="en-US" sz="1400" b="1" i="1" dirty="0">
                  <a:solidFill>
                    <a:schemeClr val="accent1">
                      <a:lumMod val="75000"/>
                    </a:schemeClr>
                  </a:solidFill>
                </a:rPr>
                <a:t> decouple </a:t>
              </a:r>
              <a:r>
                <a:rPr lang="en-US" sz="1400" i="1" dirty="0">
                  <a:solidFill>
                    <a:schemeClr val="accent1">
                      <a:lumMod val="75000"/>
                    </a:schemeClr>
                  </a:solidFill>
                </a:rPr>
                <a:t>if using </a:t>
              </a:r>
              <a:r>
                <a:rPr lang="en-US" sz="1400" b="1" i="1" dirty="0">
                  <a:solidFill>
                    <a:schemeClr val="accent1">
                      <a:lumMod val="75000"/>
                    </a:schemeClr>
                  </a:solidFill>
                </a:rPr>
                <a:t>explicit </a:t>
              </a:r>
              <a:r>
                <a:rPr lang="en-US" sz="1400" i="1" dirty="0">
                  <a:solidFill>
                    <a:schemeClr val="accent1">
                      <a:lumMod val="75000"/>
                    </a:schemeClr>
                  </a:solidFill>
                </a:rPr>
                <a:t>or</a:t>
              </a:r>
              <a:r>
                <a:rPr lang="en-US" sz="1400" b="1" i="1" dirty="0">
                  <a:solidFill>
                    <a:schemeClr val="accent1">
                      <a:lumMod val="75000"/>
                    </a:schemeClr>
                  </a:solidFill>
                </a:rPr>
                <a:t> IMEX</a:t>
              </a:r>
              <a:r>
                <a:rPr lang="en-US" sz="1400" i="1" dirty="0">
                  <a:solidFill>
                    <a:schemeClr val="accent1">
                      <a:lumMod val="75000"/>
                    </a:schemeClr>
                  </a:solidFill>
                </a:rPr>
                <a:t> time-integration!</a:t>
              </a:r>
            </a:p>
          </p:txBody>
        </p:sp>
      </p:grpSp>
      <p:sp>
        <p:nvSpPr>
          <p:cNvPr id="129" name="Rectangle 128">
            <a:extLst>
              <a:ext uri="{FF2B5EF4-FFF2-40B4-BE49-F238E27FC236}">
                <a16:creationId xmlns:a16="http://schemas.microsoft.com/office/drawing/2014/main" id="{E75EC0F3-4C5C-43A4-93F8-C931BE10B010}"/>
              </a:ext>
            </a:extLst>
          </p:cNvPr>
          <p:cNvSpPr/>
          <p:nvPr/>
        </p:nvSpPr>
        <p:spPr>
          <a:xfrm>
            <a:off x="23498418" y="9369728"/>
            <a:ext cx="5841789" cy="28196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TextBox 371">
            <a:extLst>
              <a:ext uri="{FF2B5EF4-FFF2-40B4-BE49-F238E27FC236}">
                <a16:creationId xmlns:a16="http://schemas.microsoft.com/office/drawing/2014/main" id="{A59CC24D-B913-40C8-BD45-B06992B68BDE}"/>
              </a:ext>
            </a:extLst>
          </p:cNvPr>
          <p:cNvSpPr txBox="1"/>
          <p:nvPr/>
        </p:nvSpPr>
        <p:spPr>
          <a:xfrm>
            <a:off x="23745042" y="11751104"/>
            <a:ext cx="5486758" cy="292388"/>
          </a:xfrm>
          <a:prstGeom prst="rect">
            <a:avLst/>
          </a:prstGeom>
          <a:noFill/>
        </p:spPr>
        <p:txBody>
          <a:bodyPr wrap="square">
            <a:spAutoFit/>
          </a:bodyPr>
          <a:lstStyle/>
          <a:p>
            <a:r>
              <a:rPr lang="en-US" sz="1300" dirty="0"/>
              <a:t>* Ensures that dual Schur complement of (2) is symmetric positive definite  </a:t>
            </a:r>
          </a:p>
        </p:txBody>
      </p:sp>
      <p:sp>
        <p:nvSpPr>
          <p:cNvPr id="374" name="Rectangle 373">
            <a:extLst>
              <a:ext uri="{FF2B5EF4-FFF2-40B4-BE49-F238E27FC236}">
                <a16:creationId xmlns:a16="http://schemas.microsoft.com/office/drawing/2014/main" id="{73569851-ED3F-4004-BB2F-E808459550E7}"/>
              </a:ext>
            </a:extLst>
          </p:cNvPr>
          <p:cNvSpPr/>
          <p:nvPr/>
        </p:nvSpPr>
        <p:spPr>
          <a:xfrm>
            <a:off x="29490146" y="9532282"/>
            <a:ext cx="6419352" cy="526328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1C3DE64B-79B6-4EAC-868E-5D1E0BD54C4A}"/>
              </a:ext>
            </a:extLst>
          </p:cNvPr>
          <p:cNvSpPr txBox="1"/>
          <p:nvPr/>
        </p:nvSpPr>
        <p:spPr>
          <a:xfrm>
            <a:off x="29724320" y="9642345"/>
            <a:ext cx="6166098" cy="477054"/>
          </a:xfrm>
          <a:prstGeom prst="rect">
            <a:avLst/>
          </a:prstGeom>
          <a:noFill/>
        </p:spPr>
        <p:txBody>
          <a:bodyPr wrap="square" rtlCol="0">
            <a:spAutoFit/>
          </a:bodyPr>
          <a:lstStyle/>
          <a:p>
            <a:r>
              <a:rPr lang="en-US" sz="2500" dirty="0"/>
              <a:t>Lagrange Multiplier-Based Coupling of FOMs </a:t>
            </a:r>
          </a:p>
        </p:txBody>
      </p:sp>
      <p:sp>
        <p:nvSpPr>
          <p:cNvPr id="381" name="TextBox 380">
            <a:extLst>
              <a:ext uri="{FF2B5EF4-FFF2-40B4-BE49-F238E27FC236}">
                <a16:creationId xmlns:a16="http://schemas.microsoft.com/office/drawing/2014/main" id="{14E86040-2B00-45BC-AF0E-268353BE274D}"/>
              </a:ext>
            </a:extLst>
          </p:cNvPr>
          <p:cNvSpPr txBox="1"/>
          <p:nvPr/>
        </p:nvSpPr>
        <p:spPr>
          <a:xfrm>
            <a:off x="29602022" y="10142984"/>
            <a:ext cx="6243408" cy="1969770"/>
          </a:xfrm>
          <a:prstGeom prst="rect">
            <a:avLst/>
          </a:prstGeom>
          <a:noFill/>
        </p:spPr>
        <p:txBody>
          <a:bodyPr wrap="square" rtlCol="0">
            <a:spAutoFit/>
          </a:bodyPr>
          <a:lstStyle/>
          <a:p>
            <a:pPr>
              <a:defRPr/>
            </a:pPr>
            <a:r>
              <a:rPr lang="en-US" sz="1500" b="1" dirty="0">
                <a:solidFill>
                  <a:srgbClr val="0070C0"/>
                </a:solidFill>
              </a:rPr>
              <a:t>“Plug-and-play” framework:</a:t>
            </a:r>
          </a:p>
          <a:p>
            <a:pPr>
              <a:defRPr/>
            </a:pPr>
            <a:endParaRPr lang="en-US" sz="200" b="1" dirty="0">
              <a:solidFill>
                <a:srgbClr val="0070C0"/>
              </a:solidFill>
            </a:endParaRPr>
          </a:p>
          <a:p>
            <a:pPr marL="285750" indent="-285750">
              <a:buFont typeface="Arial" panose="020B0604020202020204" pitchFamily="34" charset="0"/>
              <a:buChar char="•"/>
              <a:defRPr/>
            </a:pPr>
            <a:r>
              <a:rPr lang="en-US" sz="1500" dirty="0"/>
              <a:t>Ability to couple regions with </a:t>
            </a:r>
            <a:r>
              <a:rPr lang="en-US" sz="1500" b="1" i="1" dirty="0"/>
              <a:t>different non-conformal meshes</a:t>
            </a:r>
            <a:r>
              <a:rPr lang="en-US" sz="1500" dirty="0"/>
              <a:t>, </a:t>
            </a:r>
            <a:r>
              <a:rPr lang="en-US" sz="1500" b="1" i="1" dirty="0"/>
              <a:t>different element types</a:t>
            </a:r>
            <a:r>
              <a:rPr lang="en-US" sz="1500" i="1" dirty="0"/>
              <a:t> </a:t>
            </a:r>
            <a:r>
              <a:rPr lang="en-US" sz="1500" dirty="0"/>
              <a:t>and </a:t>
            </a:r>
            <a:r>
              <a:rPr lang="en-US" sz="1500" b="1" i="1" dirty="0"/>
              <a:t>different levels of refinement </a:t>
            </a:r>
            <a:r>
              <a:rPr lang="en-US" sz="1500" dirty="0"/>
              <a:t>to simplify task of </a:t>
            </a:r>
            <a:r>
              <a:rPr lang="en-US" sz="1500" b="1" i="1" dirty="0"/>
              <a:t>meshing complex geometries</a:t>
            </a:r>
          </a:p>
          <a:p>
            <a:pPr marL="285750" indent="-285750">
              <a:buFont typeface="Arial" panose="020B0604020202020204" pitchFamily="34" charset="0"/>
              <a:buChar char="•"/>
              <a:defRPr/>
            </a:pPr>
            <a:r>
              <a:rPr lang="en-US" sz="1500" dirty="0"/>
              <a:t>Ability to use </a:t>
            </a:r>
            <a:r>
              <a:rPr lang="en-US" sz="1500" b="1" i="1" dirty="0"/>
              <a:t>different solvers/time-integrators </a:t>
            </a:r>
            <a:r>
              <a:rPr lang="en-US" sz="1500" dirty="0"/>
              <a:t>in different regions [6,7]</a:t>
            </a:r>
          </a:p>
          <a:p>
            <a:pPr marL="285750" indent="-285750">
              <a:buFont typeface="Arial" panose="020B0604020202020204" pitchFamily="34" charset="0"/>
              <a:buChar char="•"/>
              <a:defRPr/>
            </a:pPr>
            <a:r>
              <a:rPr lang="en-US" sz="1500" dirty="0"/>
              <a:t>Coupling is </a:t>
            </a:r>
            <a:r>
              <a:rPr lang="en-US" sz="1500" b="1" i="1" dirty="0"/>
              <a:t>non-iterative</a:t>
            </a:r>
            <a:r>
              <a:rPr lang="en-US" sz="1500" dirty="0"/>
              <a:t> (single pass)</a:t>
            </a:r>
          </a:p>
          <a:p>
            <a:pPr marL="285750" indent="-285750">
              <a:buFont typeface="Arial" panose="020B0604020202020204" pitchFamily="34" charset="0"/>
              <a:buChar char="•"/>
              <a:defRPr/>
            </a:pPr>
            <a:endParaRPr lang="en-US" sz="1500" dirty="0"/>
          </a:p>
          <a:p>
            <a:pPr marL="285750" indent="-285750">
              <a:buFont typeface="Arial" panose="020B0604020202020204" pitchFamily="34" charset="0"/>
              <a:buChar char="•"/>
              <a:defRPr/>
            </a:pPr>
            <a:endParaRPr lang="en-US" sz="1500" dirty="0"/>
          </a:p>
        </p:txBody>
      </p:sp>
      <p:sp>
        <p:nvSpPr>
          <p:cNvPr id="382" name="TextBox 381">
            <a:extLst>
              <a:ext uri="{FF2B5EF4-FFF2-40B4-BE49-F238E27FC236}">
                <a16:creationId xmlns:a16="http://schemas.microsoft.com/office/drawing/2014/main" id="{2668B4CD-6EFE-4957-9ECA-EA555A25C278}"/>
              </a:ext>
            </a:extLst>
          </p:cNvPr>
          <p:cNvSpPr txBox="1"/>
          <p:nvPr/>
        </p:nvSpPr>
        <p:spPr>
          <a:xfrm>
            <a:off x="29655099" y="11446354"/>
            <a:ext cx="6306143" cy="3277820"/>
          </a:xfrm>
          <a:prstGeom prst="rect">
            <a:avLst/>
          </a:prstGeom>
          <a:noFill/>
        </p:spPr>
        <p:txBody>
          <a:bodyPr wrap="square">
            <a:spAutoFit/>
          </a:bodyPr>
          <a:lstStyle/>
          <a:p>
            <a:pPr>
              <a:defRPr/>
            </a:pPr>
            <a:endParaRPr lang="en-US" sz="1500" dirty="0"/>
          </a:p>
          <a:p>
            <a:pPr>
              <a:defRPr/>
            </a:pPr>
            <a:r>
              <a:rPr lang="en-US" sz="1500" b="1" dirty="0">
                <a:solidFill>
                  <a:srgbClr val="0070C0"/>
                </a:solidFill>
              </a:rPr>
              <a:t>Method is theoretically rigorous [5]: </a:t>
            </a:r>
          </a:p>
          <a:p>
            <a:pPr>
              <a:defRPr/>
            </a:pPr>
            <a:endParaRPr lang="en-US" sz="200" b="1" dirty="0">
              <a:solidFill>
                <a:srgbClr val="0070C0"/>
              </a:solidFill>
            </a:endParaRPr>
          </a:p>
          <a:p>
            <a:pPr marL="285750" indent="-285750">
              <a:buFont typeface="Arial" panose="020B0604020202020204" pitchFamily="34" charset="0"/>
              <a:buChar char="•"/>
              <a:defRPr/>
            </a:pPr>
            <a:r>
              <a:rPr lang="en-US" sz="1500" dirty="0"/>
              <a:t>Coupling does not introduce </a:t>
            </a:r>
            <a:r>
              <a:rPr lang="en-US" sz="1500" b="1" i="1" dirty="0"/>
              <a:t>nonphysical artifacts</a:t>
            </a:r>
          </a:p>
          <a:p>
            <a:pPr marL="285750" indent="-285750">
              <a:buFont typeface="Arial" panose="020B0604020202020204" pitchFamily="34" charset="0"/>
              <a:buChar char="•"/>
              <a:defRPr/>
            </a:pPr>
            <a:r>
              <a:rPr lang="en-US" sz="1500" b="1" i="1" dirty="0"/>
              <a:t>Theoretical convergence </a:t>
            </a:r>
            <a:r>
              <a:rPr lang="en-US" sz="1500" dirty="0"/>
              <a:t>properties/guarantees                                             including well-</a:t>
            </a:r>
            <a:r>
              <a:rPr lang="en-US" sz="1500" dirty="0" err="1"/>
              <a:t>posedness</a:t>
            </a:r>
            <a:r>
              <a:rPr lang="en-US" sz="1500" dirty="0"/>
              <a:t> of coupling force                                                        system</a:t>
            </a:r>
          </a:p>
          <a:p>
            <a:pPr marL="285750" indent="-285750">
              <a:buFont typeface="Arial" panose="020B0604020202020204" pitchFamily="34" charset="0"/>
              <a:buChar char="•"/>
              <a:defRPr/>
            </a:pPr>
            <a:r>
              <a:rPr lang="en-US" sz="1500" b="1" i="1" dirty="0"/>
              <a:t>Preserves</a:t>
            </a:r>
            <a:r>
              <a:rPr lang="en-US" sz="1500" dirty="0"/>
              <a:t> the </a:t>
            </a:r>
            <a:r>
              <a:rPr lang="en-US" sz="1500" b="1" i="1" dirty="0"/>
              <a:t>exact solution </a:t>
            </a:r>
            <a:r>
              <a:rPr lang="en-US" sz="1500" dirty="0"/>
              <a:t>for conformal                                                                                  meshes</a:t>
            </a:r>
          </a:p>
          <a:p>
            <a:pPr marL="285750" indent="-285750">
              <a:buFont typeface="Arial" panose="020B0604020202020204" pitchFamily="34" charset="0"/>
              <a:buChar char="•"/>
              <a:defRPr/>
            </a:pPr>
            <a:endParaRPr lang="en-US" sz="1000" dirty="0"/>
          </a:p>
          <a:p>
            <a:pPr>
              <a:defRPr/>
            </a:pPr>
            <a:r>
              <a:rPr lang="en-US" sz="1500" b="1" dirty="0">
                <a:solidFill>
                  <a:srgbClr val="0070C0"/>
                </a:solidFill>
              </a:rPr>
              <a:t>Method has been applied to several                                                                   application spaces: </a:t>
            </a:r>
          </a:p>
          <a:p>
            <a:pPr marL="285750" indent="-285750">
              <a:buFont typeface="Arial" panose="020B0604020202020204" pitchFamily="34" charset="0"/>
              <a:buChar char="•"/>
              <a:defRPr/>
            </a:pPr>
            <a:r>
              <a:rPr lang="en-US" sz="1500" b="1" i="1" dirty="0"/>
              <a:t>Transport</a:t>
            </a:r>
            <a:r>
              <a:rPr lang="en-US" sz="1500" dirty="0"/>
              <a:t> (unsteady advection-diffusion)</a:t>
            </a:r>
          </a:p>
          <a:p>
            <a:pPr marL="285750" indent="-285750">
              <a:buFont typeface="Arial" panose="020B0604020202020204" pitchFamily="34" charset="0"/>
              <a:buChar char="•"/>
              <a:defRPr/>
            </a:pPr>
            <a:r>
              <a:rPr lang="en-US" sz="1500" b="1" i="1" dirty="0"/>
              <a:t>Ocean-atmosphere coupling</a:t>
            </a:r>
          </a:p>
          <a:p>
            <a:pPr marL="285750" indent="-285750">
              <a:buFont typeface="Arial" panose="020B0604020202020204" pitchFamily="34" charset="0"/>
              <a:buChar char="•"/>
              <a:defRPr/>
            </a:pPr>
            <a:r>
              <a:rPr lang="en-US" sz="1500" b="1" i="1" dirty="0"/>
              <a:t>Elasticity </a:t>
            </a:r>
            <a:r>
              <a:rPr lang="en-US" sz="1500" dirty="0"/>
              <a:t>(e.g., ALEGRA-Sierra coupling)</a:t>
            </a:r>
          </a:p>
        </p:txBody>
      </p:sp>
      <p:pic>
        <p:nvPicPr>
          <p:cNvPr id="144" name="Picture 143">
            <a:extLst>
              <a:ext uri="{FF2B5EF4-FFF2-40B4-BE49-F238E27FC236}">
                <a16:creationId xmlns:a16="http://schemas.microsoft.com/office/drawing/2014/main" id="{98EC14F1-A00D-41F0-9A37-A17082796AE2}"/>
              </a:ext>
            </a:extLst>
          </p:cNvPr>
          <p:cNvPicPr>
            <a:picLocks noChangeAspect="1"/>
          </p:cNvPicPr>
          <p:nvPr/>
        </p:nvPicPr>
        <p:blipFill>
          <a:blip r:embed="rId84"/>
          <a:stretch>
            <a:fillRect/>
          </a:stretch>
        </p:blipFill>
        <p:spPr>
          <a:xfrm>
            <a:off x="33325244" y="13657149"/>
            <a:ext cx="2526382" cy="820319"/>
          </a:xfrm>
          <a:prstGeom prst="rect">
            <a:avLst/>
          </a:prstGeom>
        </p:spPr>
      </p:pic>
      <p:pic>
        <p:nvPicPr>
          <p:cNvPr id="146" name="Picture 145">
            <a:extLst>
              <a:ext uri="{FF2B5EF4-FFF2-40B4-BE49-F238E27FC236}">
                <a16:creationId xmlns:a16="http://schemas.microsoft.com/office/drawing/2014/main" id="{C39B4C71-54C8-4E94-B427-45B42244D8A3}"/>
              </a:ext>
            </a:extLst>
          </p:cNvPr>
          <p:cNvPicPr>
            <a:picLocks noChangeAspect="1"/>
          </p:cNvPicPr>
          <p:nvPr/>
        </p:nvPicPr>
        <p:blipFill>
          <a:blip r:embed="rId85"/>
          <a:stretch>
            <a:fillRect/>
          </a:stretch>
        </p:blipFill>
        <p:spPr>
          <a:xfrm>
            <a:off x="33886817" y="12732445"/>
            <a:ext cx="1623958" cy="725860"/>
          </a:xfrm>
          <a:prstGeom prst="rect">
            <a:avLst/>
          </a:prstGeom>
        </p:spPr>
      </p:pic>
      <p:sp>
        <p:nvSpPr>
          <p:cNvPr id="383" name="TextBox 382">
            <a:extLst>
              <a:ext uri="{FF2B5EF4-FFF2-40B4-BE49-F238E27FC236}">
                <a16:creationId xmlns:a16="http://schemas.microsoft.com/office/drawing/2014/main" id="{AB585215-19C1-4F91-8EA5-29DF824DA0AA}"/>
              </a:ext>
            </a:extLst>
          </p:cNvPr>
          <p:cNvSpPr txBox="1"/>
          <p:nvPr/>
        </p:nvSpPr>
        <p:spPr>
          <a:xfrm>
            <a:off x="33362456" y="14569153"/>
            <a:ext cx="2617727" cy="230832"/>
          </a:xfrm>
          <a:prstGeom prst="rect">
            <a:avLst/>
          </a:prstGeom>
          <a:noFill/>
        </p:spPr>
        <p:txBody>
          <a:bodyPr wrap="square" rtlCol="0">
            <a:spAutoFit/>
          </a:bodyPr>
          <a:lstStyle/>
          <a:p>
            <a:r>
              <a:rPr lang="en-US" sz="900" dirty="0"/>
              <a:t>Figure 8. </a:t>
            </a:r>
            <a:r>
              <a:rPr lang="en-US" altLang="en-US" sz="900" dirty="0"/>
              <a:t>Coupling of nonconforming meshes</a:t>
            </a:r>
            <a:endParaRPr lang="en-US" sz="900" dirty="0"/>
          </a:p>
        </p:txBody>
      </p:sp>
      <p:sp>
        <p:nvSpPr>
          <p:cNvPr id="176" name="TextBox 175">
            <a:extLst>
              <a:ext uri="{FF2B5EF4-FFF2-40B4-BE49-F238E27FC236}">
                <a16:creationId xmlns:a16="http://schemas.microsoft.com/office/drawing/2014/main" id="{E51A76DA-8121-413E-969B-6641BD01352B}"/>
              </a:ext>
            </a:extLst>
          </p:cNvPr>
          <p:cNvSpPr txBox="1"/>
          <p:nvPr/>
        </p:nvSpPr>
        <p:spPr>
          <a:xfrm>
            <a:off x="33564246" y="13512133"/>
            <a:ext cx="2473148" cy="369332"/>
          </a:xfrm>
          <a:prstGeom prst="rect">
            <a:avLst/>
          </a:prstGeom>
          <a:noFill/>
        </p:spPr>
        <p:txBody>
          <a:bodyPr wrap="square" rtlCol="0">
            <a:spAutoFit/>
          </a:bodyPr>
          <a:lstStyle/>
          <a:p>
            <a:r>
              <a:rPr lang="en-US" sz="900" dirty="0"/>
              <a:t>Figure 7. </a:t>
            </a:r>
            <a:r>
              <a:rPr lang="en-US" altLang="en-US" sz="900" dirty="0"/>
              <a:t>Patch test (ALEGRA-Sierra coupling)</a:t>
            </a:r>
            <a:endParaRPr lang="en-US" sz="900" dirty="0"/>
          </a:p>
          <a:p>
            <a:endParaRPr lang="en-US" sz="900" dirty="0"/>
          </a:p>
        </p:txBody>
      </p:sp>
      <p:sp>
        <p:nvSpPr>
          <p:cNvPr id="388" name="Rectangle 387">
            <a:extLst>
              <a:ext uri="{FF2B5EF4-FFF2-40B4-BE49-F238E27FC236}">
                <a16:creationId xmlns:a16="http://schemas.microsoft.com/office/drawing/2014/main" id="{5F87E083-0AC1-4AAF-8FFC-6017E4F9CC0C}"/>
              </a:ext>
            </a:extLst>
          </p:cNvPr>
          <p:cNvSpPr/>
          <p:nvPr/>
        </p:nvSpPr>
        <p:spPr>
          <a:xfrm>
            <a:off x="23490593" y="12342396"/>
            <a:ext cx="5841789" cy="595100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0" name="TextBox 389">
                <a:extLst>
                  <a:ext uri="{FF2B5EF4-FFF2-40B4-BE49-F238E27FC236}">
                    <a16:creationId xmlns:a16="http://schemas.microsoft.com/office/drawing/2014/main" id="{63381183-F32A-4D6A-BC33-37F4B56DB213}"/>
                  </a:ext>
                </a:extLst>
              </p:cNvPr>
              <p:cNvSpPr txBox="1"/>
              <p:nvPr/>
            </p:nvSpPr>
            <p:spPr>
              <a:xfrm>
                <a:off x="23084939" y="16912721"/>
                <a:ext cx="5237017" cy="12054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300" i="1" smtClean="0">
                              <a:latin typeface="Cambria Math" panose="02040503050406030204" pitchFamily="18" charset="0"/>
                            </a:rPr>
                          </m:ctrlPr>
                        </m:dPr>
                        <m:e>
                          <m:m>
                            <m:mPr>
                              <m:mcs>
                                <m:mc>
                                  <m:mcPr>
                                    <m:count m:val="1"/>
                                    <m:mcJc m:val="center"/>
                                  </m:mcPr>
                                </m:mc>
                              </m:mcs>
                              <m:ctrlPr>
                                <a:rPr lang="en-US" sz="1300" i="1">
                                  <a:latin typeface="Cambria Math" panose="02040503050406030204" pitchFamily="18" charset="0"/>
                                </a:rPr>
                              </m:ctrlPr>
                            </m:mPr>
                            <m:mr>
                              <m:e>
                                <m:sSub>
                                  <m:sSubPr>
                                    <m:ctrlPr>
                                      <a:rPr lang="en-US" sz="1300" i="1">
                                        <a:latin typeface="Cambria Math" panose="02040503050406030204" pitchFamily="18" charset="0"/>
                                      </a:rPr>
                                    </m:ctrlPr>
                                  </m:sSubPr>
                                  <m:e>
                                    <m:acc>
                                      <m:accPr>
                                        <m:chr m:val="̃"/>
                                        <m:ctrlPr>
                                          <a:rPr lang="en-US" sz="1300" b="1"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1,</m:t>
                                    </m:r>
                                    <m:r>
                                      <m:rPr>
                                        <m:sty m:val="p"/>
                                      </m:rPr>
                                      <a:rPr lang="el-GR" sz="1300" i="1">
                                        <a:latin typeface="Cambria Math" panose="02040503050406030204" pitchFamily="18" charset="0"/>
                                        <a:ea typeface="Cambria Math" panose="02040503050406030204" pitchFamily="18" charset="0"/>
                                      </a:rPr>
                                      <m:t>Γ</m:t>
                                    </m:r>
                                  </m:sub>
                                </m:sSub>
                              </m:e>
                            </m:mr>
                            <m:mr>
                              <m:e>
                                <m:m>
                                  <m:mPr>
                                    <m:mcs>
                                      <m:mc>
                                        <m:mcPr>
                                          <m:count m:val="1"/>
                                          <m:mcJc m:val="center"/>
                                        </m:mcPr>
                                      </m:mc>
                                    </m:mcs>
                                    <m:ctrlPr>
                                      <a:rPr lang="en-US" sz="1300" i="1">
                                        <a:latin typeface="Cambria Math" panose="02040503050406030204" pitchFamily="18" charset="0"/>
                                      </a:rPr>
                                    </m:ctrlPr>
                                  </m:mPr>
                                  <m:mr>
                                    <m:e>
                                      <m:sSub>
                                        <m:sSubPr>
                                          <m:ctrlPr>
                                            <a:rPr lang="en-US" sz="1300" i="1">
                                              <a:latin typeface="Cambria Math" panose="02040503050406030204" pitchFamily="18" charset="0"/>
                                            </a:rPr>
                                          </m:ctrlPr>
                                        </m:sSubPr>
                                        <m:e>
                                          <m:acc>
                                            <m:accPr>
                                              <m:chr m:val="̃"/>
                                              <m:ctrlPr>
                                                <a:rPr lang="en-US" sz="1300" b="1"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1,0</m:t>
                                          </m:r>
                                          <m:r>
                                            <m:rPr>
                                              <m:sty m:val="p"/>
                                            </m:rPr>
                                            <a:rPr lang="el-GR" sz="1300" i="1">
                                              <a:latin typeface="Cambria Math" panose="02040503050406030204" pitchFamily="18" charset="0"/>
                                              <a:ea typeface="Cambria Math" panose="02040503050406030204" pitchFamily="18" charset="0"/>
                                            </a:rPr>
                                            <m:t>Γ</m:t>
                                          </m:r>
                                        </m:sub>
                                      </m:sSub>
                                    </m:e>
                                  </m:mr>
                                  <m:mr>
                                    <m:e>
                                      <m:r>
                                        <a:rPr lang="en-US" sz="1300" b="1" i="1">
                                          <a:latin typeface="Cambria Math" panose="02040503050406030204" pitchFamily="18" charset="0"/>
                                        </a:rPr>
                                        <m:t>𝟎</m:t>
                                      </m:r>
                                    </m:e>
                                  </m:mr>
                                  <m:mr>
                                    <m:e>
                                      <m:r>
                                        <a:rPr lang="en-US" sz="1300" b="1" i="1">
                                          <a:latin typeface="Cambria Math" panose="02040503050406030204" pitchFamily="18" charset="0"/>
                                        </a:rPr>
                                        <m:t>𝟎</m:t>
                                      </m:r>
                                    </m:e>
                                  </m:mr>
                                </m:m>
                              </m:e>
                            </m:mr>
                            <m:mr>
                              <m:e>
                                <m:sSub>
                                  <m:sSubPr>
                                    <m:ctrlPr>
                                      <a:rPr lang="en-US" sz="1300" i="1">
                                        <a:latin typeface="Cambria Math" panose="02040503050406030204" pitchFamily="18" charset="0"/>
                                      </a:rPr>
                                    </m:ctrlPr>
                                  </m:sSubPr>
                                  <m:e>
                                    <m:acc>
                                      <m:accPr>
                                        <m:chr m:val="̃"/>
                                        <m:ctrlPr>
                                          <a:rPr lang="en-US" sz="1300" i="1">
                                            <a:latin typeface="Cambria Math" panose="02040503050406030204" pitchFamily="18" charset="0"/>
                                          </a:rPr>
                                        </m:ctrlPr>
                                      </m:accPr>
                                      <m:e>
                                        <m:r>
                                          <a:rPr lang="en-US" sz="1300" b="1" i="1">
                                            <a:latin typeface="Cambria Math" panose="02040503050406030204" pitchFamily="18" charset="0"/>
                                          </a:rPr>
                                          <m:t>𝑮</m:t>
                                        </m:r>
                                      </m:e>
                                    </m:acc>
                                  </m:e>
                                  <m:sub>
                                    <m:r>
                                      <a:rPr lang="en-US" sz="1300" i="1">
                                        <a:latin typeface="Cambria Math" panose="02040503050406030204" pitchFamily="18" charset="0"/>
                                      </a:rPr>
                                      <m:t>1</m:t>
                                    </m:r>
                                  </m:sub>
                                </m:sSub>
                              </m:e>
                            </m:mr>
                          </m:m>
                          <m:m>
                            <m:mPr>
                              <m:mcs>
                                <m:mc>
                                  <m:mcPr>
                                    <m:count m:val="1"/>
                                    <m:mcJc m:val="center"/>
                                  </m:mcPr>
                                </m:mc>
                              </m:mcs>
                              <m:ctrlPr>
                                <a:rPr lang="en-US" sz="1300" i="1">
                                  <a:latin typeface="Cambria Math" panose="02040503050406030204" pitchFamily="18" charset="0"/>
                                </a:rPr>
                              </m:ctrlPr>
                            </m:mPr>
                            <m:mr>
                              <m:e>
                                <m:sSub>
                                  <m:sSubPr>
                                    <m:ctrlPr>
                                      <a:rPr lang="en-US" sz="1300" i="1">
                                        <a:latin typeface="Cambria Math" panose="02040503050406030204" pitchFamily="18" charset="0"/>
                                      </a:rPr>
                                    </m:ctrlPr>
                                  </m:sSubPr>
                                  <m:e>
                                    <m:acc>
                                      <m:accPr>
                                        <m:chr m:val="̃"/>
                                        <m:ctrlPr>
                                          <a:rPr lang="en-US" sz="1300"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1,</m:t>
                                    </m:r>
                                    <m:r>
                                      <m:rPr>
                                        <m:sty m:val="p"/>
                                      </m:rPr>
                                      <a:rPr lang="el-GR" sz="1300" i="1">
                                        <a:latin typeface="Cambria Math" panose="02040503050406030204" pitchFamily="18" charset="0"/>
                                        <a:ea typeface="Cambria Math" panose="02040503050406030204" pitchFamily="18" charset="0"/>
                                      </a:rPr>
                                      <m:t>Γ</m:t>
                                    </m:r>
                                    <m:r>
                                      <a:rPr lang="en-US" sz="1300" i="1">
                                        <a:latin typeface="Cambria Math" panose="02040503050406030204" pitchFamily="18" charset="0"/>
                                        <a:ea typeface="Cambria Math" panose="02040503050406030204" pitchFamily="18" charset="0"/>
                                      </a:rPr>
                                      <m:t>0</m:t>
                                    </m:r>
                                  </m:sub>
                                </m:sSub>
                              </m:e>
                            </m:mr>
                            <m:mr>
                              <m:e>
                                <m:m>
                                  <m:mPr>
                                    <m:mcs>
                                      <m:mc>
                                        <m:mcPr>
                                          <m:count m:val="1"/>
                                          <m:mcJc m:val="center"/>
                                        </m:mcPr>
                                      </m:mc>
                                    </m:mcs>
                                    <m:ctrlPr>
                                      <a:rPr lang="en-US" sz="1300" i="1">
                                        <a:latin typeface="Cambria Math" panose="02040503050406030204" pitchFamily="18" charset="0"/>
                                      </a:rPr>
                                    </m:ctrlPr>
                                  </m:mPr>
                                  <m:mr>
                                    <m:e>
                                      <m:sSub>
                                        <m:sSubPr>
                                          <m:ctrlPr>
                                            <a:rPr lang="en-US" sz="1300" i="1">
                                              <a:latin typeface="Cambria Math" panose="02040503050406030204" pitchFamily="18" charset="0"/>
                                            </a:rPr>
                                          </m:ctrlPr>
                                        </m:sSubPr>
                                        <m:e>
                                          <m:acc>
                                            <m:accPr>
                                              <m:chr m:val="̃"/>
                                              <m:ctrlPr>
                                                <a:rPr lang="en-US" sz="1300"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1,0</m:t>
                                          </m:r>
                                        </m:sub>
                                      </m:sSub>
                                    </m:e>
                                  </m:mr>
                                  <m:mr>
                                    <m:e>
                                      <m:r>
                                        <a:rPr lang="en-US" sz="1300" b="1" i="1">
                                          <a:latin typeface="Cambria Math" panose="02040503050406030204" pitchFamily="18" charset="0"/>
                                        </a:rPr>
                                        <m:t>𝟎</m:t>
                                      </m:r>
                                    </m:e>
                                  </m:mr>
                                  <m:mr>
                                    <m:e>
                                      <m:r>
                                        <a:rPr lang="en-US" sz="1300" b="1" i="1">
                                          <a:latin typeface="Cambria Math" panose="02040503050406030204" pitchFamily="18" charset="0"/>
                                        </a:rPr>
                                        <m:t>𝟎</m:t>
                                      </m:r>
                                    </m:e>
                                  </m:mr>
                                </m:m>
                              </m:e>
                            </m:mr>
                            <m:mr>
                              <m:e>
                                <m:r>
                                  <a:rPr lang="en-US" sz="1300" b="1" i="1">
                                    <a:latin typeface="Cambria Math" panose="02040503050406030204" pitchFamily="18" charset="0"/>
                                  </a:rPr>
                                  <m:t>𝟎</m:t>
                                </m:r>
                              </m:e>
                            </m:mr>
                          </m:m>
                          <m:m>
                            <m:mPr>
                              <m:mcs>
                                <m:mc>
                                  <m:mcPr>
                                    <m:count m:val="1"/>
                                    <m:mcJc m:val="center"/>
                                  </m:mcPr>
                                </m:mc>
                              </m:mcs>
                              <m:ctrlPr>
                                <a:rPr lang="en-US" sz="1300" i="1">
                                  <a:latin typeface="Cambria Math" panose="02040503050406030204" pitchFamily="18" charset="0"/>
                                </a:rPr>
                              </m:ctrlPr>
                            </m:mPr>
                            <m:mr>
                              <m:e>
                                <m:r>
                                  <m:rPr>
                                    <m:brk m:alnAt="7"/>
                                  </m:rPr>
                                  <a:rPr lang="en-US" sz="1300" b="1" i="1">
                                    <a:latin typeface="Cambria Math" panose="02040503050406030204" pitchFamily="18" charset="0"/>
                                  </a:rPr>
                                  <m:t>𝟎</m:t>
                                </m:r>
                              </m:e>
                            </m:mr>
                            <m:mr>
                              <m:e>
                                <m:m>
                                  <m:mPr>
                                    <m:mcs>
                                      <m:mc>
                                        <m:mcPr>
                                          <m:count m:val="1"/>
                                          <m:mcJc m:val="center"/>
                                        </m:mcPr>
                                      </m:mc>
                                    </m:mcs>
                                    <m:ctrlPr>
                                      <a:rPr lang="en-US" sz="1300" i="1">
                                        <a:latin typeface="Cambria Math" panose="02040503050406030204" pitchFamily="18" charset="0"/>
                                      </a:rPr>
                                    </m:ctrlPr>
                                  </m:mPr>
                                  <m:mr>
                                    <m:e>
                                      <m:r>
                                        <m:rPr>
                                          <m:brk m:alnAt="7"/>
                                        </m:rPr>
                                        <a:rPr lang="en-US" sz="1300" b="1" i="1">
                                          <a:latin typeface="Cambria Math" panose="02040503050406030204" pitchFamily="18" charset="0"/>
                                        </a:rPr>
                                        <m:t>𝟎</m:t>
                                      </m:r>
                                    </m:e>
                                  </m:mr>
                                  <m:mr>
                                    <m:e>
                                      <m:sSub>
                                        <m:sSubPr>
                                          <m:ctrlPr>
                                            <a:rPr lang="en-US" sz="1300" i="1">
                                              <a:latin typeface="Cambria Math" panose="02040503050406030204" pitchFamily="18" charset="0"/>
                                            </a:rPr>
                                          </m:ctrlPr>
                                        </m:sSubPr>
                                        <m:e>
                                          <m:acc>
                                            <m:accPr>
                                              <m:chr m:val="̃"/>
                                              <m:ctrlPr>
                                                <a:rPr lang="en-US" sz="1300"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2,</m:t>
                                          </m:r>
                                          <m:r>
                                            <m:rPr>
                                              <m:sty m:val="p"/>
                                            </m:rPr>
                                            <a:rPr lang="el-GR" sz="1300" i="1">
                                              <a:latin typeface="Cambria Math" panose="02040503050406030204" pitchFamily="18" charset="0"/>
                                              <a:ea typeface="Cambria Math" panose="02040503050406030204" pitchFamily="18" charset="0"/>
                                            </a:rPr>
                                            <m:t>Γ</m:t>
                                          </m:r>
                                        </m:sub>
                                      </m:sSub>
                                    </m:e>
                                  </m:mr>
                                  <m:mr>
                                    <m:e>
                                      <m:sSub>
                                        <m:sSubPr>
                                          <m:ctrlPr>
                                            <a:rPr lang="en-US" sz="1300" i="1">
                                              <a:latin typeface="Cambria Math" panose="02040503050406030204" pitchFamily="18" charset="0"/>
                                            </a:rPr>
                                          </m:ctrlPr>
                                        </m:sSubPr>
                                        <m:e>
                                          <m:acc>
                                            <m:accPr>
                                              <m:chr m:val="̃"/>
                                              <m:ctrlPr>
                                                <a:rPr lang="en-US" sz="1300"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2,0</m:t>
                                          </m:r>
                                          <m:r>
                                            <m:rPr>
                                              <m:sty m:val="p"/>
                                            </m:rPr>
                                            <a:rPr lang="el-GR" sz="1300" i="1">
                                              <a:latin typeface="Cambria Math" panose="02040503050406030204" pitchFamily="18" charset="0"/>
                                              <a:ea typeface="Cambria Math" panose="02040503050406030204" pitchFamily="18" charset="0"/>
                                            </a:rPr>
                                            <m:t>Γ</m:t>
                                          </m:r>
                                        </m:sub>
                                      </m:sSub>
                                    </m:e>
                                  </m:mr>
                                </m:m>
                              </m:e>
                            </m:mr>
                            <m:mr>
                              <m:e>
                                <m:r>
                                  <a:rPr lang="en-US" sz="1300" i="1">
                                    <a:latin typeface="Cambria Math" panose="02040503050406030204" pitchFamily="18" charset="0"/>
                                  </a:rPr>
                                  <m:t>−</m:t>
                                </m:r>
                                <m:sSub>
                                  <m:sSubPr>
                                    <m:ctrlPr>
                                      <a:rPr lang="en-US" sz="1300" i="1">
                                        <a:latin typeface="Cambria Math" panose="02040503050406030204" pitchFamily="18" charset="0"/>
                                      </a:rPr>
                                    </m:ctrlPr>
                                  </m:sSubPr>
                                  <m:e>
                                    <m:acc>
                                      <m:accPr>
                                        <m:chr m:val="̃"/>
                                        <m:ctrlPr>
                                          <a:rPr lang="en-US" sz="1300" i="1">
                                            <a:latin typeface="Cambria Math" panose="02040503050406030204" pitchFamily="18" charset="0"/>
                                          </a:rPr>
                                        </m:ctrlPr>
                                      </m:accPr>
                                      <m:e>
                                        <m:r>
                                          <a:rPr lang="en-US" sz="1300" b="1" i="1">
                                            <a:latin typeface="Cambria Math" panose="02040503050406030204" pitchFamily="18" charset="0"/>
                                          </a:rPr>
                                          <m:t>𝑮</m:t>
                                        </m:r>
                                      </m:e>
                                    </m:acc>
                                  </m:e>
                                  <m:sub>
                                    <m:r>
                                      <a:rPr lang="en-US" sz="1300" i="1">
                                        <a:latin typeface="Cambria Math" panose="02040503050406030204" pitchFamily="18" charset="0"/>
                                      </a:rPr>
                                      <m:t>2</m:t>
                                    </m:r>
                                  </m:sub>
                                </m:sSub>
                              </m:e>
                            </m:mr>
                          </m:m>
                          <m:m>
                            <m:mPr>
                              <m:mcs>
                                <m:mc>
                                  <m:mcPr>
                                    <m:count m:val="1"/>
                                    <m:mcJc m:val="center"/>
                                  </m:mcPr>
                                </m:mc>
                              </m:mcs>
                              <m:ctrlPr>
                                <a:rPr lang="en-US" sz="1300" i="1">
                                  <a:latin typeface="Cambria Math" panose="02040503050406030204" pitchFamily="18" charset="0"/>
                                </a:rPr>
                              </m:ctrlPr>
                            </m:mPr>
                            <m:mr>
                              <m:e>
                                <m:r>
                                  <m:rPr>
                                    <m:brk m:alnAt="7"/>
                                  </m:rPr>
                                  <a:rPr lang="en-US" sz="1300" b="1" i="1">
                                    <a:latin typeface="Cambria Math" panose="02040503050406030204" pitchFamily="18" charset="0"/>
                                  </a:rPr>
                                  <m:t>𝟎</m:t>
                                </m:r>
                              </m:e>
                            </m:mr>
                            <m:mr>
                              <m:e>
                                <m:m>
                                  <m:mPr>
                                    <m:mcs>
                                      <m:mc>
                                        <m:mcPr>
                                          <m:count m:val="1"/>
                                          <m:mcJc m:val="center"/>
                                        </m:mcPr>
                                      </m:mc>
                                    </m:mcs>
                                    <m:ctrlPr>
                                      <a:rPr lang="en-US" sz="1300" i="1">
                                        <a:latin typeface="Cambria Math" panose="02040503050406030204" pitchFamily="18" charset="0"/>
                                      </a:rPr>
                                    </m:ctrlPr>
                                  </m:mPr>
                                  <m:mr>
                                    <m:e>
                                      <m:r>
                                        <m:rPr>
                                          <m:brk m:alnAt="7"/>
                                        </m:rPr>
                                        <a:rPr lang="en-US" sz="1300" b="1" i="1">
                                          <a:latin typeface="Cambria Math" panose="02040503050406030204" pitchFamily="18" charset="0"/>
                                        </a:rPr>
                                        <m:t>𝟎</m:t>
                                      </m:r>
                                    </m:e>
                                  </m:mr>
                                  <m:mr>
                                    <m:e>
                                      <m:sSub>
                                        <m:sSubPr>
                                          <m:ctrlPr>
                                            <a:rPr lang="en-US" sz="1300" i="1">
                                              <a:latin typeface="Cambria Math" panose="02040503050406030204" pitchFamily="18" charset="0"/>
                                            </a:rPr>
                                          </m:ctrlPr>
                                        </m:sSubPr>
                                        <m:e>
                                          <m:acc>
                                            <m:accPr>
                                              <m:chr m:val="̃"/>
                                              <m:ctrlPr>
                                                <a:rPr lang="en-US" sz="1300"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2,</m:t>
                                          </m:r>
                                          <m:r>
                                            <m:rPr>
                                              <m:sty m:val="p"/>
                                            </m:rPr>
                                            <a:rPr lang="el-GR" sz="1300" i="1">
                                              <a:latin typeface="Cambria Math" panose="02040503050406030204" pitchFamily="18" charset="0"/>
                                              <a:ea typeface="Cambria Math" panose="02040503050406030204" pitchFamily="18" charset="0"/>
                                            </a:rPr>
                                            <m:t>Γ</m:t>
                                          </m:r>
                                          <m:r>
                                            <a:rPr lang="en-US" sz="1300" i="1">
                                              <a:latin typeface="Cambria Math" panose="02040503050406030204" pitchFamily="18" charset="0"/>
                                              <a:ea typeface="Cambria Math" panose="02040503050406030204" pitchFamily="18" charset="0"/>
                                            </a:rPr>
                                            <m:t>0</m:t>
                                          </m:r>
                                        </m:sub>
                                      </m:sSub>
                                    </m:e>
                                  </m:mr>
                                  <m:mr>
                                    <m:e>
                                      <m:sSub>
                                        <m:sSubPr>
                                          <m:ctrlPr>
                                            <a:rPr lang="en-US" sz="1300" i="1">
                                              <a:latin typeface="Cambria Math" panose="02040503050406030204" pitchFamily="18" charset="0"/>
                                            </a:rPr>
                                          </m:ctrlPr>
                                        </m:sSubPr>
                                        <m:e>
                                          <m:acc>
                                            <m:accPr>
                                              <m:chr m:val="̃"/>
                                              <m:ctrlPr>
                                                <a:rPr lang="en-US" sz="1300" b="1"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2,0</m:t>
                                          </m:r>
                                        </m:sub>
                                      </m:sSub>
                                    </m:e>
                                  </m:mr>
                                </m:m>
                              </m:e>
                            </m:mr>
                            <m:mr>
                              <m:e>
                                <m:r>
                                  <a:rPr lang="en-US" sz="1300" b="1" i="1">
                                    <a:latin typeface="Cambria Math" panose="02040503050406030204" pitchFamily="18" charset="0"/>
                                  </a:rPr>
                                  <m:t>𝟎</m:t>
                                </m:r>
                              </m:e>
                            </m:mr>
                          </m:m>
                          <m:m>
                            <m:mPr>
                              <m:mcs>
                                <m:mc>
                                  <m:mcPr>
                                    <m:count m:val="1"/>
                                    <m:mcJc m:val="center"/>
                                  </m:mcPr>
                                </m:mc>
                              </m:mcs>
                              <m:ctrlPr>
                                <a:rPr lang="en-US" sz="1300" i="1">
                                  <a:latin typeface="Cambria Math" panose="02040503050406030204" pitchFamily="18" charset="0"/>
                                </a:rPr>
                              </m:ctrlPr>
                            </m:mPr>
                            <m:mr>
                              <m:e>
                                <m:sSubSup>
                                  <m:sSubSupPr>
                                    <m:ctrlPr>
                                      <a:rPr lang="en-US" sz="1300" i="1">
                                        <a:latin typeface="Cambria Math" panose="02040503050406030204" pitchFamily="18" charset="0"/>
                                      </a:rPr>
                                    </m:ctrlPr>
                                  </m:sSubSupPr>
                                  <m:e>
                                    <m:acc>
                                      <m:accPr>
                                        <m:chr m:val="̃"/>
                                        <m:ctrlPr>
                                          <a:rPr lang="en-US" sz="1300" i="1">
                                            <a:latin typeface="Cambria Math" panose="02040503050406030204" pitchFamily="18" charset="0"/>
                                          </a:rPr>
                                        </m:ctrlPr>
                                      </m:accPr>
                                      <m:e>
                                        <m:r>
                                          <a:rPr lang="en-US" sz="1300" b="1" i="1">
                                            <a:latin typeface="Cambria Math" panose="02040503050406030204" pitchFamily="18" charset="0"/>
                                          </a:rPr>
                                          <m:t>𝑮</m:t>
                                        </m:r>
                                      </m:e>
                                    </m:acc>
                                  </m:e>
                                  <m:sub>
                                    <m:r>
                                      <a:rPr lang="en-US" sz="1300" i="1">
                                        <a:latin typeface="Cambria Math" panose="02040503050406030204" pitchFamily="18" charset="0"/>
                                      </a:rPr>
                                      <m:t>1</m:t>
                                    </m:r>
                                  </m:sub>
                                  <m:sup>
                                    <m:r>
                                      <a:rPr lang="en-US" sz="1300" i="1">
                                        <a:latin typeface="Cambria Math" panose="02040503050406030204" pitchFamily="18" charset="0"/>
                                      </a:rPr>
                                      <m:t>𝑇</m:t>
                                    </m:r>
                                  </m:sup>
                                </m:sSubSup>
                              </m:e>
                            </m:mr>
                            <m:mr>
                              <m:e>
                                <m:m>
                                  <m:mPr>
                                    <m:mcs>
                                      <m:mc>
                                        <m:mcPr>
                                          <m:count m:val="1"/>
                                          <m:mcJc m:val="center"/>
                                        </m:mcPr>
                                      </m:mc>
                                    </m:mcs>
                                    <m:ctrlPr>
                                      <a:rPr lang="en-US" sz="1300" i="1">
                                        <a:latin typeface="Cambria Math" panose="02040503050406030204" pitchFamily="18" charset="0"/>
                                      </a:rPr>
                                    </m:ctrlPr>
                                  </m:mPr>
                                  <m:mr>
                                    <m:e>
                                      <m:r>
                                        <m:rPr>
                                          <m:brk m:alnAt="7"/>
                                        </m:rPr>
                                        <a:rPr lang="en-US" sz="1300" b="1" i="1">
                                          <a:latin typeface="Cambria Math" panose="02040503050406030204" pitchFamily="18" charset="0"/>
                                        </a:rPr>
                                        <m:t>𝟎</m:t>
                                      </m:r>
                                    </m:e>
                                  </m:mr>
                                  <m:mr>
                                    <m:e>
                                      <m:r>
                                        <a:rPr lang="en-US" sz="1300" i="1">
                                          <a:latin typeface="Cambria Math" panose="02040503050406030204" pitchFamily="18" charset="0"/>
                                        </a:rPr>
                                        <m:t>−</m:t>
                                      </m:r>
                                      <m:sSubSup>
                                        <m:sSubSupPr>
                                          <m:ctrlPr>
                                            <a:rPr lang="en-US" sz="1300" i="1">
                                              <a:latin typeface="Cambria Math" panose="02040503050406030204" pitchFamily="18" charset="0"/>
                                            </a:rPr>
                                          </m:ctrlPr>
                                        </m:sSubSupPr>
                                        <m:e>
                                          <m:acc>
                                            <m:accPr>
                                              <m:chr m:val="̃"/>
                                              <m:ctrlPr>
                                                <a:rPr lang="en-US" sz="1300" i="1">
                                                  <a:latin typeface="Cambria Math" panose="02040503050406030204" pitchFamily="18" charset="0"/>
                                                </a:rPr>
                                              </m:ctrlPr>
                                            </m:accPr>
                                            <m:e>
                                              <m:r>
                                                <a:rPr lang="en-US" sz="1300" b="1" i="1">
                                                  <a:latin typeface="Cambria Math" panose="02040503050406030204" pitchFamily="18" charset="0"/>
                                                </a:rPr>
                                                <m:t>𝑮</m:t>
                                              </m:r>
                                            </m:e>
                                          </m:acc>
                                        </m:e>
                                        <m:sub>
                                          <m:r>
                                            <a:rPr lang="en-US" sz="1300" i="1">
                                              <a:latin typeface="Cambria Math" panose="02040503050406030204" pitchFamily="18" charset="0"/>
                                            </a:rPr>
                                            <m:t>2</m:t>
                                          </m:r>
                                        </m:sub>
                                        <m:sup>
                                          <m:r>
                                            <a:rPr lang="en-US" sz="1300" i="1">
                                              <a:latin typeface="Cambria Math" panose="02040503050406030204" pitchFamily="18" charset="0"/>
                                            </a:rPr>
                                            <m:t>𝑇</m:t>
                                          </m:r>
                                        </m:sup>
                                      </m:sSubSup>
                                    </m:e>
                                  </m:mr>
                                  <m:mr>
                                    <m:e>
                                      <m:r>
                                        <a:rPr lang="en-US" sz="1300" b="1" i="1">
                                          <a:latin typeface="Cambria Math" panose="02040503050406030204" pitchFamily="18" charset="0"/>
                                        </a:rPr>
                                        <m:t>𝟎</m:t>
                                      </m:r>
                                    </m:e>
                                  </m:mr>
                                </m:m>
                              </m:e>
                            </m:mr>
                            <m:mr>
                              <m:e>
                                <m:r>
                                  <a:rPr lang="en-US" sz="1300" b="1" i="1">
                                    <a:latin typeface="Cambria Math" panose="02040503050406030204" pitchFamily="18" charset="0"/>
                                  </a:rPr>
                                  <m:t>𝟎</m:t>
                                </m:r>
                              </m:e>
                            </m:mr>
                          </m:m>
                        </m:e>
                      </m:d>
                      <m:d>
                        <m:dPr>
                          <m:ctrlPr>
                            <a:rPr lang="en-US" sz="1300" i="1" smtClean="0">
                              <a:latin typeface="Cambria Math" panose="02040503050406030204" pitchFamily="18" charset="0"/>
                            </a:rPr>
                          </m:ctrlPr>
                        </m:dPr>
                        <m:e>
                          <m:m>
                            <m:mPr>
                              <m:mcs>
                                <m:mc>
                                  <m:mcPr>
                                    <m:count m:val="1"/>
                                    <m:mcJc m:val="center"/>
                                  </m:mcPr>
                                </m:mc>
                              </m:mcs>
                              <m:ctrlPr>
                                <a:rPr lang="en-US" sz="1300" i="1" smtClean="0">
                                  <a:latin typeface="Cambria Math" panose="02040503050406030204" pitchFamily="18" charset="0"/>
                                </a:rPr>
                              </m:ctrlPr>
                            </m:mPr>
                            <m:mr>
                              <m:e>
                                <m:sSub>
                                  <m:sSubPr>
                                    <m:ctrlPr>
                                      <a:rPr lang="en-US" sz="1300" i="1" dirty="0">
                                        <a:latin typeface="Cambria Math" panose="02040503050406030204" pitchFamily="18" charset="0"/>
                                      </a:rPr>
                                    </m:ctrlPr>
                                  </m:sSubPr>
                                  <m:e>
                                    <m:acc>
                                      <m:accPr>
                                        <m:chr m:val="̇"/>
                                        <m:ctrlPr>
                                          <a:rPr lang="en-US" sz="1300" b="1" i="1" dirty="0">
                                            <a:latin typeface="Cambria Math" panose="02040503050406030204" pitchFamily="18" charset="0"/>
                                          </a:rPr>
                                        </m:ctrlPr>
                                      </m:accPr>
                                      <m:e>
                                        <m:acc>
                                          <m:accPr>
                                            <m:chr m:val="̂"/>
                                            <m:ctrlPr>
                                              <a:rPr lang="en-US" sz="1300" b="1" i="1" dirty="0">
                                                <a:latin typeface="Cambria Math" panose="02040503050406030204" pitchFamily="18" charset="0"/>
                                              </a:rPr>
                                            </m:ctrlPr>
                                          </m:accPr>
                                          <m:e>
                                            <m:r>
                                              <a:rPr lang="en-US" sz="1300" b="1" i="1" dirty="0">
                                                <a:latin typeface="Cambria Math" panose="02040503050406030204" pitchFamily="18" charset="0"/>
                                              </a:rPr>
                                              <m:t>𝒄</m:t>
                                            </m:r>
                                          </m:e>
                                        </m:acc>
                                      </m:e>
                                    </m:acc>
                                  </m:e>
                                  <m:sub>
                                    <m:r>
                                      <a:rPr lang="en-US" sz="1300" i="1" dirty="0">
                                        <a:latin typeface="Cambria Math" panose="02040503050406030204" pitchFamily="18" charset="0"/>
                                      </a:rPr>
                                      <m:t>1</m:t>
                                    </m:r>
                                    <m:r>
                                      <a:rPr lang="en-US" sz="1300" b="0" i="1" dirty="0" smtClean="0">
                                        <a:latin typeface="Cambria Math" panose="02040503050406030204" pitchFamily="18" charset="0"/>
                                      </a:rPr>
                                      <m:t>,</m:t>
                                    </m:r>
                                    <m:r>
                                      <m:rPr>
                                        <m:sty m:val="p"/>
                                      </m:rPr>
                                      <a:rPr lang="el-GR" sz="1300" b="0" i="1" dirty="0" smtClean="0">
                                        <a:latin typeface="Cambria Math" panose="02040503050406030204" pitchFamily="18" charset="0"/>
                                        <a:ea typeface="Cambria Math" panose="02040503050406030204" pitchFamily="18" charset="0"/>
                                      </a:rPr>
                                      <m:t>Γ</m:t>
                                    </m:r>
                                  </m:sub>
                                </m:sSub>
                              </m:e>
                            </m:mr>
                            <m:mr>
                              <m:e>
                                <m:m>
                                  <m:mPr>
                                    <m:mcs>
                                      <m:mc>
                                        <m:mcPr>
                                          <m:count m:val="1"/>
                                          <m:mcJc m:val="center"/>
                                        </m:mcPr>
                                      </m:mc>
                                    </m:mcs>
                                    <m:ctrlPr>
                                      <a:rPr lang="en-US" sz="1300" i="1">
                                        <a:latin typeface="Cambria Math" panose="02040503050406030204" pitchFamily="18" charset="0"/>
                                      </a:rPr>
                                    </m:ctrlPr>
                                  </m:mPr>
                                  <m:mr>
                                    <m:e>
                                      <m:sSub>
                                        <m:sSubPr>
                                          <m:ctrlPr>
                                            <a:rPr lang="en-US" sz="1300" i="1" dirty="0">
                                              <a:latin typeface="Cambria Math" panose="02040503050406030204" pitchFamily="18" charset="0"/>
                                            </a:rPr>
                                          </m:ctrlPr>
                                        </m:sSubPr>
                                        <m:e>
                                          <m:acc>
                                            <m:accPr>
                                              <m:chr m:val="̇"/>
                                              <m:ctrlPr>
                                                <a:rPr lang="en-US" sz="1300" b="1" i="1" dirty="0">
                                                  <a:latin typeface="Cambria Math" panose="02040503050406030204" pitchFamily="18" charset="0"/>
                                                </a:rPr>
                                              </m:ctrlPr>
                                            </m:accPr>
                                            <m:e>
                                              <m:acc>
                                                <m:accPr>
                                                  <m:chr m:val="̂"/>
                                                  <m:ctrlPr>
                                                    <a:rPr lang="en-US" sz="1300" b="1" i="1" dirty="0">
                                                      <a:latin typeface="Cambria Math" panose="02040503050406030204" pitchFamily="18" charset="0"/>
                                                    </a:rPr>
                                                  </m:ctrlPr>
                                                </m:accPr>
                                                <m:e>
                                                  <m:r>
                                                    <a:rPr lang="en-US" sz="1300" b="1" i="1" dirty="0">
                                                      <a:latin typeface="Cambria Math" panose="02040503050406030204" pitchFamily="18" charset="0"/>
                                                    </a:rPr>
                                                    <m:t>𝒄</m:t>
                                                  </m:r>
                                                </m:e>
                                              </m:acc>
                                            </m:e>
                                          </m:acc>
                                        </m:e>
                                        <m:sub>
                                          <m:r>
                                            <a:rPr lang="en-US" sz="1300" i="1" dirty="0">
                                              <a:latin typeface="Cambria Math" panose="02040503050406030204" pitchFamily="18" charset="0"/>
                                            </a:rPr>
                                            <m:t>1,</m:t>
                                          </m:r>
                                          <m:r>
                                            <a:rPr lang="en-US" sz="1300" b="0" i="1" dirty="0" smtClean="0">
                                              <a:latin typeface="Cambria Math" panose="02040503050406030204" pitchFamily="18" charset="0"/>
                                              <a:ea typeface="Cambria Math" panose="02040503050406030204" pitchFamily="18" charset="0"/>
                                            </a:rPr>
                                            <m:t>0</m:t>
                                          </m:r>
                                        </m:sub>
                                      </m:sSub>
                                    </m:e>
                                  </m:mr>
                                  <m:mr>
                                    <m:e>
                                      <m:sSub>
                                        <m:sSubPr>
                                          <m:ctrlPr>
                                            <a:rPr lang="en-US" sz="1300" i="1" dirty="0">
                                              <a:latin typeface="Cambria Math" panose="02040503050406030204" pitchFamily="18" charset="0"/>
                                            </a:rPr>
                                          </m:ctrlPr>
                                        </m:sSubPr>
                                        <m:e>
                                          <m:acc>
                                            <m:accPr>
                                              <m:chr m:val="̇"/>
                                              <m:ctrlPr>
                                                <a:rPr lang="en-US" sz="1300" b="1" i="1" dirty="0">
                                                  <a:latin typeface="Cambria Math" panose="02040503050406030204" pitchFamily="18" charset="0"/>
                                                </a:rPr>
                                              </m:ctrlPr>
                                            </m:accPr>
                                            <m:e>
                                              <m:acc>
                                                <m:accPr>
                                                  <m:chr m:val="̂"/>
                                                  <m:ctrlPr>
                                                    <a:rPr lang="en-US" sz="1300" b="1" i="1" dirty="0">
                                                      <a:latin typeface="Cambria Math" panose="02040503050406030204" pitchFamily="18" charset="0"/>
                                                    </a:rPr>
                                                  </m:ctrlPr>
                                                </m:accPr>
                                                <m:e>
                                                  <m:r>
                                                    <a:rPr lang="en-US" sz="1300" b="1" i="1" dirty="0">
                                                      <a:latin typeface="Cambria Math" panose="02040503050406030204" pitchFamily="18" charset="0"/>
                                                    </a:rPr>
                                                    <m:t>𝒄</m:t>
                                                  </m:r>
                                                </m:e>
                                              </m:acc>
                                            </m:e>
                                          </m:acc>
                                        </m:e>
                                        <m:sub>
                                          <m:r>
                                            <a:rPr lang="en-US" sz="1300" b="0" i="1" dirty="0" smtClean="0">
                                              <a:latin typeface="Cambria Math" panose="02040503050406030204" pitchFamily="18" charset="0"/>
                                            </a:rPr>
                                            <m:t>2</m:t>
                                          </m:r>
                                          <m:r>
                                            <a:rPr lang="en-US" sz="1300" i="1" dirty="0">
                                              <a:latin typeface="Cambria Math" panose="02040503050406030204" pitchFamily="18" charset="0"/>
                                            </a:rPr>
                                            <m:t>,</m:t>
                                          </m:r>
                                          <m:r>
                                            <m:rPr>
                                              <m:sty m:val="p"/>
                                            </m:rPr>
                                            <a:rPr lang="el-GR" sz="1300" i="1" dirty="0">
                                              <a:latin typeface="Cambria Math" panose="02040503050406030204" pitchFamily="18" charset="0"/>
                                              <a:ea typeface="Cambria Math" panose="02040503050406030204" pitchFamily="18" charset="0"/>
                                            </a:rPr>
                                            <m:t>Γ</m:t>
                                          </m:r>
                                        </m:sub>
                                      </m:sSub>
                                    </m:e>
                                  </m:mr>
                                  <m:mr>
                                    <m:e>
                                      <m:sSub>
                                        <m:sSubPr>
                                          <m:ctrlPr>
                                            <a:rPr lang="en-US" sz="1300" i="1" dirty="0">
                                              <a:latin typeface="Cambria Math" panose="02040503050406030204" pitchFamily="18" charset="0"/>
                                            </a:rPr>
                                          </m:ctrlPr>
                                        </m:sSubPr>
                                        <m:e>
                                          <m:acc>
                                            <m:accPr>
                                              <m:chr m:val="̇"/>
                                              <m:ctrlPr>
                                                <a:rPr lang="en-US" sz="1300" b="1" i="1" dirty="0">
                                                  <a:latin typeface="Cambria Math" panose="02040503050406030204" pitchFamily="18" charset="0"/>
                                                </a:rPr>
                                              </m:ctrlPr>
                                            </m:accPr>
                                            <m:e>
                                              <m:acc>
                                                <m:accPr>
                                                  <m:chr m:val="̂"/>
                                                  <m:ctrlPr>
                                                    <a:rPr lang="en-US" sz="1300" b="1" i="1" dirty="0">
                                                      <a:latin typeface="Cambria Math" panose="02040503050406030204" pitchFamily="18" charset="0"/>
                                                    </a:rPr>
                                                  </m:ctrlPr>
                                                </m:accPr>
                                                <m:e>
                                                  <m:r>
                                                    <a:rPr lang="en-US" sz="1300" b="1" i="1" dirty="0">
                                                      <a:latin typeface="Cambria Math" panose="02040503050406030204" pitchFamily="18" charset="0"/>
                                                    </a:rPr>
                                                    <m:t>𝒄</m:t>
                                                  </m:r>
                                                </m:e>
                                              </m:acc>
                                            </m:e>
                                          </m:acc>
                                        </m:e>
                                        <m:sub>
                                          <m:r>
                                            <a:rPr lang="en-US" sz="1300" i="1" dirty="0">
                                              <a:latin typeface="Cambria Math" panose="02040503050406030204" pitchFamily="18" charset="0"/>
                                            </a:rPr>
                                            <m:t>1,</m:t>
                                          </m:r>
                                          <m:r>
                                            <a:rPr lang="en-US" sz="1300" b="0" i="1" dirty="0" smtClean="0">
                                              <a:latin typeface="Cambria Math" panose="02040503050406030204" pitchFamily="18" charset="0"/>
                                            </a:rPr>
                                            <m:t>0</m:t>
                                          </m:r>
                                        </m:sub>
                                      </m:sSub>
                                    </m:e>
                                  </m:mr>
                                </m:m>
                              </m:e>
                            </m:mr>
                            <m:mr>
                              <m:e>
                                <m:acc>
                                  <m:accPr>
                                    <m:chr m:val="̂"/>
                                    <m:ctrlPr>
                                      <a:rPr lang="en-US" sz="1300" b="1" i="1" dirty="0" smtClean="0">
                                        <a:solidFill>
                                          <a:schemeClr val="tx1"/>
                                        </a:solidFill>
                                        <a:latin typeface="Cambria Math" panose="02040503050406030204" pitchFamily="18" charset="0"/>
                                        <a:ea typeface="Cambria Math" panose="02040503050406030204" pitchFamily="18" charset="0"/>
                                      </a:rPr>
                                    </m:ctrlPr>
                                  </m:accPr>
                                  <m:e>
                                    <m:r>
                                      <a:rPr lang="en-US" sz="1300" b="1" i="1" dirty="0">
                                        <a:solidFill>
                                          <a:schemeClr val="tx1"/>
                                        </a:solidFill>
                                        <a:latin typeface="Cambria Math" panose="02040503050406030204" pitchFamily="18" charset="0"/>
                                        <a:ea typeface="Cambria Math" panose="02040503050406030204" pitchFamily="18" charset="0"/>
                                      </a:rPr>
                                      <m:t>𝝀</m:t>
                                    </m:r>
                                  </m:e>
                                </m:acc>
                              </m:e>
                            </m:mr>
                          </m:m>
                        </m:e>
                      </m:d>
                      <m:r>
                        <a:rPr lang="en-US" sz="1300" b="0" i="1" smtClean="0">
                          <a:latin typeface="Cambria Math" panose="02040503050406030204" pitchFamily="18" charset="0"/>
                        </a:rPr>
                        <m:t>=</m:t>
                      </m:r>
                      <m:d>
                        <m:dPr>
                          <m:ctrlPr>
                            <a:rPr lang="en-US" sz="1300" i="1">
                              <a:latin typeface="Cambria Math" panose="02040503050406030204" pitchFamily="18" charset="0"/>
                            </a:rPr>
                          </m:ctrlPr>
                        </m:dPr>
                        <m:e>
                          <m:m>
                            <m:mPr>
                              <m:mcs>
                                <m:mc>
                                  <m:mcPr>
                                    <m:count m:val="1"/>
                                    <m:mcJc m:val="center"/>
                                  </m:mcPr>
                                </m:mc>
                              </m:mcs>
                              <m:ctrlPr>
                                <a:rPr lang="en-US" sz="1300" i="1">
                                  <a:latin typeface="Cambria Math" panose="02040503050406030204" pitchFamily="18" charset="0"/>
                                </a:rPr>
                              </m:ctrlPr>
                            </m:mPr>
                            <m:mr>
                              <m:e>
                                <m:sSub>
                                  <m:sSubPr>
                                    <m:ctrlPr>
                                      <a:rPr lang="en-US" sz="1300" i="1" dirty="0">
                                        <a:latin typeface="Cambria Math" panose="02040503050406030204" pitchFamily="18" charset="0"/>
                                      </a:rPr>
                                    </m:ctrlPr>
                                  </m:sSubPr>
                                  <m:e>
                                    <m:r>
                                      <a:rPr lang="en-US" sz="1300" b="1" i="1" dirty="0">
                                        <a:latin typeface="Cambria Math" panose="02040503050406030204" pitchFamily="18" charset="0"/>
                                      </a:rPr>
                                      <m:t>𝒔</m:t>
                                    </m:r>
                                  </m:e>
                                  <m:sub>
                                    <m:r>
                                      <a:rPr lang="en-US" sz="1300" i="1" dirty="0">
                                        <a:latin typeface="Cambria Math" panose="02040503050406030204" pitchFamily="18" charset="0"/>
                                      </a:rPr>
                                      <m:t>1,</m:t>
                                    </m:r>
                                    <m:r>
                                      <m:rPr>
                                        <m:sty m:val="p"/>
                                      </m:rPr>
                                      <a:rPr lang="el-GR" sz="1300" i="1" dirty="0">
                                        <a:latin typeface="Cambria Math" panose="02040503050406030204" pitchFamily="18" charset="0"/>
                                        <a:ea typeface="Cambria Math" panose="02040503050406030204" pitchFamily="18" charset="0"/>
                                      </a:rPr>
                                      <m:t>Γ</m:t>
                                    </m:r>
                                  </m:sub>
                                </m:sSub>
                              </m:e>
                            </m:mr>
                            <m:mr>
                              <m:e>
                                <m:m>
                                  <m:mPr>
                                    <m:mcs>
                                      <m:mc>
                                        <m:mcPr>
                                          <m:count m:val="1"/>
                                          <m:mcJc m:val="center"/>
                                        </m:mcPr>
                                      </m:mc>
                                    </m:mcs>
                                    <m:ctrlPr>
                                      <a:rPr lang="en-US" sz="1300" i="1">
                                        <a:latin typeface="Cambria Math" panose="02040503050406030204" pitchFamily="18" charset="0"/>
                                      </a:rPr>
                                    </m:ctrlPr>
                                  </m:mPr>
                                  <m:mr>
                                    <m:e>
                                      <m:sSub>
                                        <m:sSubPr>
                                          <m:ctrlPr>
                                            <a:rPr lang="en-US" sz="1300" i="1" dirty="0">
                                              <a:latin typeface="Cambria Math" panose="02040503050406030204" pitchFamily="18" charset="0"/>
                                            </a:rPr>
                                          </m:ctrlPr>
                                        </m:sSubPr>
                                        <m:e>
                                          <m:r>
                                            <a:rPr lang="en-US" sz="1300" b="1" i="1" dirty="0">
                                              <a:latin typeface="Cambria Math" panose="02040503050406030204" pitchFamily="18" charset="0"/>
                                            </a:rPr>
                                            <m:t>𝒔</m:t>
                                          </m:r>
                                        </m:e>
                                        <m:sub>
                                          <m:r>
                                            <a:rPr lang="en-US" sz="1300" i="1" dirty="0">
                                              <a:latin typeface="Cambria Math" panose="02040503050406030204" pitchFamily="18" charset="0"/>
                                            </a:rPr>
                                            <m:t>1,</m:t>
                                          </m:r>
                                          <m:r>
                                            <a:rPr lang="en-US" sz="1300" b="0" i="1" dirty="0" smtClean="0">
                                              <a:latin typeface="Cambria Math" panose="02040503050406030204" pitchFamily="18" charset="0"/>
                                            </a:rPr>
                                            <m:t>0</m:t>
                                          </m:r>
                                        </m:sub>
                                      </m:sSub>
                                    </m:e>
                                  </m:mr>
                                  <m:mr>
                                    <m:e>
                                      <m:sSub>
                                        <m:sSubPr>
                                          <m:ctrlPr>
                                            <a:rPr lang="en-US" sz="1300" i="1" dirty="0">
                                              <a:latin typeface="Cambria Math" panose="02040503050406030204" pitchFamily="18" charset="0"/>
                                            </a:rPr>
                                          </m:ctrlPr>
                                        </m:sSubPr>
                                        <m:e>
                                          <m:r>
                                            <a:rPr lang="en-US" sz="1300" b="1" i="1" dirty="0">
                                              <a:latin typeface="Cambria Math" panose="02040503050406030204" pitchFamily="18" charset="0"/>
                                            </a:rPr>
                                            <m:t>𝒔</m:t>
                                          </m:r>
                                        </m:e>
                                        <m:sub>
                                          <m:r>
                                            <a:rPr lang="en-US" sz="1300" b="0" i="1" dirty="0" smtClean="0">
                                              <a:latin typeface="Cambria Math" panose="02040503050406030204" pitchFamily="18" charset="0"/>
                                            </a:rPr>
                                            <m:t>2</m:t>
                                          </m:r>
                                          <m:r>
                                            <a:rPr lang="en-US" sz="1300" i="1" dirty="0">
                                              <a:latin typeface="Cambria Math" panose="02040503050406030204" pitchFamily="18" charset="0"/>
                                            </a:rPr>
                                            <m:t>,</m:t>
                                          </m:r>
                                          <m:r>
                                            <m:rPr>
                                              <m:sty m:val="p"/>
                                            </m:rPr>
                                            <a:rPr lang="el-GR" sz="1300" i="1" dirty="0">
                                              <a:latin typeface="Cambria Math" panose="02040503050406030204" pitchFamily="18" charset="0"/>
                                              <a:ea typeface="Cambria Math" panose="02040503050406030204" pitchFamily="18" charset="0"/>
                                            </a:rPr>
                                            <m:t>Γ</m:t>
                                          </m:r>
                                        </m:sub>
                                      </m:sSub>
                                    </m:e>
                                  </m:mr>
                                  <m:mr>
                                    <m:e>
                                      <m:sSub>
                                        <m:sSubPr>
                                          <m:ctrlPr>
                                            <a:rPr lang="en-US" sz="1300" i="1" dirty="0">
                                              <a:latin typeface="Cambria Math" panose="02040503050406030204" pitchFamily="18" charset="0"/>
                                            </a:rPr>
                                          </m:ctrlPr>
                                        </m:sSubPr>
                                        <m:e>
                                          <m:r>
                                            <a:rPr lang="en-US" sz="1300" b="1" i="1" dirty="0">
                                              <a:latin typeface="Cambria Math" panose="02040503050406030204" pitchFamily="18" charset="0"/>
                                            </a:rPr>
                                            <m:t>𝒔</m:t>
                                          </m:r>
                                        </m:e>
                                        <m:sub>
                                          <m:r>
                                            <a:rPr lang="en-US" sz="1300" b="0" i="1" dirty="0" smtClean="0">
                                              <a:latin typeface="Cambria Math" panose="02040503050406030204" pitchFamily="18" charset="0"/>
                                            </a:rPr>
                                            <m:t>2</m:t>
                                          </m:r>
                                          <m:r>
                                            <a:rPr lang="en-US" sz="1300" i="1" dirty="0">
                                              <a:latin typeface="Cambria Math" panose="02040503050406030204" pitchFamily="18" charset="0"/>
                                            </a:rPr>
                                            <m:t>,</m:t>
                                          </m:r>
                                          <m:r>
                                            <a:rPr lang="en-US" sz="1300" b="0" i="1" dirty="0" smtClean="0">
                                              <a:latin typeface="Cambria Math" panose="02040503050406030204" pitchFamily="18" charset="0"/>
                                            </a:rPr>
                                            <m:t>0</m:t>
                                          </m:r>
                                        </m:sub>
                                      </m:sSub>
                                    </m:e>
                                  </m:mr>
                                </m:m>
                              </m:e>
                            </m:mr>
                            <m:mr>
                              <m:e>
                                <m:r>
                                  <a:rPr lang="en-US" sz="1300" b="1" i="1" dirty="0" smtClean="0">
                                    <a:latin typeface="Cambria Math" panose="02040503050406030204" pitchFamily="18" charset="0"/>
                                  </a:rPr>
                                  <m:t>𝟎</m:t>
                                </m:r>
                              </m:e>
                            </m:mr>
                          </m:m>
                        </m:e>
                      </m:d>
                    </m:oMath>
                  </m:oMathPara>
                </a14:m>
                <a:endParaRPr lang="en-US" sz="1300" dirty="0"/>
              </a:p>
            </p:txBody>
          </p:sp>
        </mc:Choice>
        <mc:Fallback xmlns="">
          <p:sp>
            <p:nvSpPr>
              <p:cNvPr id="390" name="TextBox 389">
                <a:extLst>
                  <a:ext uri="{FF2B5EF4-FFF2-40B4-BE49-F238E27FC236}">
                    <a16:creationId xmlns:a16="http://schemas.microsoft.com/office/drawing/2014/main" id="{63381183-F32A-4D6A-BC33-37F4B56DB213}"/>
                  </a:ext>
                </a:extLst>
              </p:cNvPr>
              <p:cNvSpPr txBox="1">
                <a:spLocks noRot="1" noChangeAspect="1" noMove="1" noResize="1" noEditPoints="1" noAdjustHandles="1" noChangeArrowheads="1" noChangeShapeType="1" noTextEdit="1"/>
              </p:cNvSpPr>
              <p:nvPr/>
            </p:nvSpPr>
            <p:spPr>
              <a:xfrm>
                <a:off x="23084939" y="16912721"/>
                <a:ext cx="5237017" cy="1205458"/>
              </a:xfrm>
              <a:prstGeom prst="rect">
                <a:avLst/>
              </a:prstGeom>
              <a:blipFill>
                <a:blip r:embed="rId87"/>
                <a:stretch>
                  <a:fillRect/>
                </a:stretch>
              </a:blipFill>
            </p:spPr>
            <p:txBody>
              <a:bodyPr/>
              <a:lstStyle/>
              <a:p>
                <a:r>
                  <a:rPr lang="en-US">
                    <a:noFill/>
                  </a:rPr>
                  <a:t> </a:t>
                </a:r>
              </a:p>
            </p:txBody>
          </p:sp>
        </mc:Fallback>
      </mc:AlternateContent>
      <p:sp>
        <p:nvSpPr>
          <p:cNvPr id="178" name="Rectangle 177">
            <a:extLst>
              <a:ext uri="{FF2B5EF4-FFF2-40B4-BE49-F238E27FC236}">
                <a16:creationId xmlns:a16="http://schemas.microsoft.com/office/drawing/2014/main" id="{45D77655-EF11-4886-9C05-4C4C6E8859C0}"/>
              </a:ext>
            </a:extLst>
          </p:cNvPr>
          <p:cNvSpPr/>
          <p:nvPr/>
        </p:nvSpPr>
        <p:spPr>
          <a:xfrm>
            <a:off x="23536321" y="9189143"/>
            <a:ext cx="5712986" cy="374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a:extLst>
              <a:ext uri="{FF2B5EF4-FFF2-40B4-BE49-F238E27FC236}">
                <a16:creationId xmlns:a16="http://schemas.microsoft.com/office/drawing/2014/main" id="{4C397CB2-313E-4E2E-9CC1-65AF2C6FBA86}"/>
              </a:ext>
            </a:extLst>
          </p:cNvPr>
          <p:cNvSpPr/>
          <p:nvPr/>
        </p:nvSpPr>
        <p:spPr>
          <a:xfrm>
            <a:off x="23523720" y="9228398"/>
            <a:ext cx="5791101" cy="166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a16="http://schemas.microsoft.com/office/drawing/2014/main" id="{03A54F1D-632D-4049-B350-BBCDAB2927D4}"/>
              </a:ext>
            </a:extLst>
          </p:cNvPr>
          <p:cNvSpPr/>
          <p:nvPr/>
        </p:nvSpPr>
        <p:spPr>
          <a:xfrm>
            <a:off x="23513204" y="9308686"/>
            <a:ext cx="5800459" cy="25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3" name="TextBox 392">
                <a:extLst>
                  <a:ext uri="{FF2B5EF4-FFF2-40B4-BE49-F238E27FC236}">
                    <a16:creationId xmlns:a16="http://schemas.microsoft.com/office/drawing/2014/main" id="{F94FA195-1085-4A22-878D-92092E2097BB}"/>
                  </a:ext>
                </a:extLst>
              </p:cNvPr>
              <p:cNvSpPr txBox="1"/>
              <p:nvPr/>
            </p:nvSpPr>
            <p:spPr>
              <a:xfrm>
                <a:off x="29452606" y="14883548"/>
                <a:ext cx="6548775" cy="2863541"/>
              </a:xfrm>
              <a:prstGeom prst="rect">
                <a:avLst/>
              </a:prstGeom>
              <a:noFill/>
              <a:ln w="28575">
                <a:noFill/>
              </a:ln>
            </p:spPr>
            <p:txBody>
              <a:bodyPr wrap="square" rtlCol="0">
                <a:spAutoFit/>
              </a:bodyPr>
              <a:lstStyle/>
              <a:p>
                <a:endParaRPr lang="en-US" sz="1500" b="1" dirty="0">
                  <a:solidFill>
                    <a:srgbClr val="0070C0"/>
                  </a:solidFill>
                </a:endParaRPr>
              </a:p>
              <a:p>
                <a:pPr algn="ctr"/>
                <a:r>
                  <a:rPr lang="en-US" sz="1500" b="1" dirty="0">
                    <a:solidFill>
                      <a:srgbClr val="0070C0"/>
                    </a:solidFill>
                  </a:rPr>
                  <a:t>Online ROM-ROM IVR Solution Algorithm:</a:t>
                </a:r>
                <a:r>
                  <a:rPr lang="en-US" sz="1500" dirty="0">
                    <a:solidFill>
                      <a:srgbClr val="0070C0"/>
                    </a:solidFill>
                  </a:rPr>
                  <a:t> </a:t>
                </a:r>
                <a:r>
                  <a:rPr lang="en-US" sz="1500" dirty="0"/>
                  <a:t>at each time step </a:t>
                </a:r>
                <a14:m>
                  <m:oMath xmlns:m="http://schemas.openxmlformats.org/officeDocument/2006/math">
                    <m:sSup>
                      <m:sSupPr>
                        <m:ctrlPr>
                          <a:rPr lang="en-US" sz="1500" i="1" smtClean="0">
                            <a:latin typeface="Cambria Math" panose="02040503050406030204" pitchFamily="18" charset="0"/>
                          </a:rPr>
                        </m:ctrlPr>
                      </m:sSupPr>
                      <m:e>
                        <m:r>
                          <a:rPr lang="en-US" sz="1500" b="0" i="1" smtClean="0">
                            <a:latin typeface="Cambria Math" panose="02040503050406030204" pitchFamily="18" charset="0"/>
                          </a:rPr>
                          <m:t>𝑡</m:t>
                        </m:r>
                      </m:e>
                      <m:sup>
                        <m:r>
                          <a:rPr lang="en-US" sz="1500" b="0" i="1" smtClean="0">
                            <a:latin typeface="Cambria Math" panose="02040503050406030204" pitchFamily="18" charset="0"/>
                          </a:rPr>
                          <m:t>𝑛</m:t>
                        </m:r>
                      </m:sup>
                    </m:sSup>
                  </m:oMath>
                </a14:m>
                <a:r>
                  <a:rPr lang="en-US" sz="1500" dirty="0"/>
                  <a:t> </a:t>
                </a:r>
              </a:p>
              <a:p>
                <a:pPr marL="285750" indent="-285750">
                  <a:buFont typeface="Arial" panose="020B0604020202020204" pitchFamily="34" charset="0"/>
                  <a:buChar char="•"/>
                </a:pPr>
                <a:endParaRPr lang="en-US" sz="400" dirty="0"/>
              </a:p>
              <a:p>
                <a:pPr marL="285750" indent="-285750">
                  <a:buFont typeface="Wingdings" panose="05000000000000000000" pitchFamily="2" charset="2"/>
                  <a:buChar char="Ø"/>
                </a:pPr>
                <a:r>
                  <a:rPr lang="en-US" sz="1500" dirty="0"/>
                  <a:t>Use </a:t>
                </a:r>
                <a14:m>
                  <m:oMath xmlns:m="http://schemas.openxmlformats.org/officeDocument/2006/math">
                    <m:sSubSup>
                      <m:sSubSupPr>
                        <m:ctrlPr>
                          <a:rPr lang="en-US" sz="1500" i="1" smtClean="0">
                            <a:latin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𝒄</m:t>
                            </m:r>
                          </m:e>
                        </m:acc>
                      </m:e>
                      <m:sub>
                        <m:r>
                          <a:rPr lang="en-US" sz="1500" b="0" i="1" smtClean="0">
                            <a:latin typeface="Cambria Math" panose="02040503050406030204" pitchFamily="18" charset="0"/>
                          </a:rPr>
                          <m:t>𝑖</m:t>
                        </m:r>
                        <m:r>
                          <a:rPr lang="en-US" sz="1500" b="0" i="1" smtClean="0">
                            <a:latin typeface="Cambria Math" panose="02040503050406030204" pitchFamily="18" charset="0"/>
                          </a:rPr>
                          <m:t>,0</m:t>
                        </m:r>
                      </m:sub>
                      <m:sup>
                        <m:r>
                          <a:rPr lang="en-US" sz="1500" b="0" i="1" smtClean="0">
                            <a:latin typeface="Cambria Math" panose="02040503050406030204" pitchFamily="18" charset="0"/>
                          </a:rPr>
                          <m:t>𝑛</m:t>
                        </m:r>
                      </m:sup>
                    </m:sSubSup>
                    <m:r>
                      <a:rPr lang="en-US" sz="1500" b="0" i="1" smtClean="0">
                        <a:latin typeface="Cambria Math" panose="02040503050406030204" pitchFamily="18" charset="0"/>
                      </a:rPr>
                      <m:t> </m:t>
                    </m:r>
                  </m:oMath>
                </a14:m>
                <a:r>
                  <a:rPr lang="en-US" sz="1500" dirty="0"/>
                  <a:t>and </a:t>
                </a:r>
                <a14:m>
                  <m:oMath xmlns:m="http://schemas.openxmlformats.org/officeDocument/2006/math">
                    <m:sSubSup>
                      <m:sSubSupPr>
                        <m:ctrlPr>
                          <a:rPr lang="en-US" sz="1500" i="1">
                            <a:latin typeface="Cambria Math" panose="02040503050406030204" pitchFamily="18" charset="0"/>
                          </a:rPr>
                        </m:ctrlPr>
                      </m:sSubSupPr>
                      <m:e>
                        <m:acc>
                          <m:accPr>
                            <m:chr m:val="̂"/>
                            <m:ctrlPr>
                              <a:rPr lang="en-US" sz="1500" b="1" i="1">
                                <a:latin typeface="Cambria Math" panose="02040503050406030204" pitchFamily="18" charset="0"/>
                                <a:ea typeface="Cambria Math" panose="02040503050406030204" pitchFamily="18" charset="0"/>
                              </a:rPr>
                            </m:ctrlPr>
                          </m:accPr>
                          <m:e>
                            <m:r>
                              <a:rPr lang="en-US" sz="1500" b="1" i="1">
                                <a:latin typeface="Cambria Math" panose="02040503050406030204" pitchFamily="18" charset="0"/>
                                <a:ea typeface="Cambria Math" panose="02040503050406030204" pitchFamily="18" charset="0"/>
                              </a:rPr>
                              <m:t>𝒄</m:t>
                            </m:r>
                          </m:e>
                        </m:acc>
                      </m:e>
                      <m:sub>
                        <m:r>
                          <a:rPr lang="en-US" sz="1500" i="1">
                            <a:latin typeface="Cambria Math" panose="02040503050406030204" pitchFamily="18" charset="0"/>
                          </a:rPr>
                          <m:t>𝑖</m:t>
                        </m:r>
                        <m:r>
                          <a:rPr lang="en-US" sz="1500" i="1">
                            <a:latin typeface="Cambria Math" panose="02040503050406030204" pitchFamily="18" charset="0"/>
                          </a:rPr>
                          <m:t>,</m:t>
                        </m:r>
                        <m:r>
                          <m:rPr>
                            <m:sty m:val="p"/>
                          </m:rPr>
                          <a:rPr lang="el-GR" sz="1500" i="1">
                            <a:latin typeface="Cambria Math" panose="02040503050406030204" pitchFamily="18" charset="0"/>
                            <a:ea typeface="Cambria Math" panose="02040503050406030204" pitchFamily="18" charset="0"/>
                          </a:rPr>
                          <m:t>Γ</m:t>
                        </m:r>
                      </m:sub>
                      <m:sup>
                        <m:r>
                          <a:rPr lang="en-US" sz="1500" i="1">
                            <a:latin typeface="Cambria Math" panose="02040503050406030204" pitchFamily="18" charset="0"/>
                          </a:rPr>
                          <m:t>𝑛</m:t>
                        </m:r>
                      </m:sup>
                    </m:sSubSup>
                  </m:oMath>
                </a14:m>
                <a:r>
                  <a:rPr lang="en-US" sz="1500" dirty="0"/>
                  <a:t> to compute updated RHS </a:t>
                </a:r>
                <a14:m>
                  <m:oMath xmlns:m="http://schemas.openxmlformats.org/officeDocument/2006/math">
                    <m:sSubSup>
                      <m:sSubSupPr>
                        <m:ctrlPr>
                          <a:rPr lang="en-US" sz="1500" i="1">
                            <a:latin typeface="Cambria Math" panose="02040503050406030204" pitchFamily="18" charset="0"/>
                          </a:rPr>
                        </m:ctrlPr>
                      </m:sSubSupPr>
                      <m:e>
                        <m:r>
                          <a:rPr lang="en-US" sz="1500" b="1" i="1" smtClean="0">
                            <a:latin typeface="Cambria Math" panose="02040503050406030204" pitchFamily="18" charset="0"/>
                            <a:ea typeface="Cambria Math" panose="02040503050406030204" pitchFamily="18" charset="0"/>
                          </a:rPr>
                          <m:t>𝒔</m:t>
                        </m:r>
                      </m:e>
                      <m:sub>
                        <m:r>
                          <a:rPr lang="en-US" sz="1500" i="1">
                            <a:latin typeface="Cambria Math" panose="02040503050406030204" pitchFamily="18" charset="0"/>
                          </a:rPr>
                          <m:t>𝑖</m:t>
                        </m:r>
                        <m:r>
                          <a:rPr lang="en-US" sz="1500" i="1">
                            <a:latin typeface="Cambria Math" panose="02040503050406030204" pitchFamily="18" charset="0"/>
                          </a:rPr>
                          <m:t>,0</m:t>
                        </m:r>
                      </m:sub>
                      <m:sup>
                        <m:r>
                          <a:rPr lang="en-US" sz="1500" i="1">
                            <a:latin typeface="Cambria Math" panose="02040503050406030204" pitchFamily="18" charset="0"/>
                          </a:rPr>
                          <m:t>𝑛</m:t>
                        </m:r>
                      </m:sup>
                    </m:sSubSup>
                  </m:oMath>
                </a14:m>
                <a:r>
                  <a:rPr lang="en-US" sz="1500" dirty="0"/>
                  <a:t> and </a:t>
                </a:r>
                <a14:m>
                  <m:oMath xmlns:m="http://schemas.openxmlformats.org/officeDocument/2006/math">
                    <m:sSubSup>
                      <m:sSubSupPr>
                        <m:ctrlPr>
                          <a:rPr lang="en-US" sz="1500" i="1">
                            <a:latin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𝒔</m:t>
                        </m:r>
                      </m:e>
                      <m:sub>
                        <m:r>
                          <a:rPr lang="en-US" sz="1500" i="1">
                            <a:latin typeface="Cambria Math" panose="02040503050406030204" pitchFamily="18" charset="0"/>
                          </a:rPr>
                          <m:t>𝑖</m:t>
                        </m:r>
                        <m:r>
                          <a:rPr lang="en-US" sz="1500" i="1">
                            <a:latin typeface="Cambria Math" panose="02040503050406030204" pitchFamily="18" charset="0"/>
                          </a:rPr>
                          <m:t>,</m:t>
                        </m:r>
                        <m:r>
                          <m:rPr>
                            <m:sty m:val="p"/>
                          </m:rPr>
                          <a:rPr lang="el-GR" sz="1500" i="1">
                            <a:latin typeface="Cambria Math" panose="02040503050406030204" pitchFamily="18" charset="0"/>
                            <a:ea typeface="Cambria Math" panose="02040503050406030204" pitchFamily="18" charset="0"/>
                          </a:rPr>
                          <m:t>Γ</m:t>
                        </m:r>
                      </m:sub>
                      <m:sup>
                        <m:r>
                          <a:rPr lang="en-US" sz="1500" i="1">
                            <a:latin typeface="Cambria Math" panose="02040503050406030204" pitchFamily="18" charset="0"/>
                          </a:rPr>
                          <m:t>𝑛</m:t>
                        </m:r>
                      </m:sup>
                    </m:sSubSup>
                  </m:oMath>
                </a14:m>
                <a:r>
                  <a:rPr lang="en-US" sz="1500" dirty="0"/>
                  <a:t> for </a:t>
                </a:r>
                <a14:m>
                  <m:oMath xmlns:m="http://schemas.openxmlformats.org/officeDocument/2006/math">
                    <m:r>
                      <a:rPr lang="en-US" sz="1500" i="1" dirty="0" smtClean="0">
                        <a:latin typeface="Cambria Math" panose="02040503050406030204" pitchFamily="18" charset="0"/>
                      </a:rPr>
                      <m:t>𝑖</m:t>
                    </m:r>
                    <m:r>
                      <a:rPr lang="en-US" sz="1500" i="1" dirty="0" smtClean="0">
                        <a:latin typeface="Cambria Math" panose="02040503050406030204" pitchFamily="18" charset="0"/>
                      </a:rPr>
                      <m:t>=1,2</m:t>
                    </m:r>
                  </m:oMath>
                </a14:m>
                <a:r>
                  <a:rPr lang="en-US" sz="1500" dirty="0"/>
                  <a:t>. </a:t>
                </a:r>
              </a:p>
              <a:p>
                <a:pPr marL="285750" indent="-285750">
                  <a:buFont typeface="Wingdings" panose="05000000000000000000" pitchFamily="2" charset="2"/>
                  <a:buChar char="Ø"/>
                </a:pPr>
                <a:endParaRPr lang="en-US" sz="200" dirty="0"/>
              </a:p>
              <a:p>
                <a:pPr marL="285750" indent="-285750">
                  <a:buFont typeface="Wingdings" panose="05000000000000000000" pitchFamily="2" charset="2"/>
                  <a:buChar char="Ø"/>
                </a:pPr>
                <a:r>
                  <a:rPr lang="en-US" sz="1500" dirty="0"/>
                  <a:t>Define </a:t>
                </a:r>
                <a14:m>
                  <m:oMath xmlns:m="http://schemas.openxmlformats.org/officeDocument/2006/math">
                    <m:sSub>
                      <m:sSubPr>
                        <m:ctrlPr>
                          <a:rPr lang="en-US" sz="1500" i="1">
                            <a:latin typeface="Cambria Math" panose="02040503050406030204" pitchFamily="18" charset="0"/>
                          </a:rPr>
                        </m:ctrlPr>
                      </m:sSubPr>
                      <m:e>
                        <m:acc>
                          <m:accPr>
                            <m:chr m:val="̃"/>
                            <m:ctrlPr>
                              <a:rPr lang="en-US" sz="1500" b="1" i="1">
                                <a:latin typeface="Cambria Math" panose="02040503050406030204" pitchFamily="18" charset="0"/>
                              </a:rPr>
                            </m:ctrlPr>
                          </m:accPr>
                          <m:e>
                            <m:r>
                              <a:rPr lang="en-US" sz="1500" b="1" i="1">
                                <a:latin typeface="Cambria Math" panose="02040503050406030204" pitchFamily="18" charset="0"/>
                              </a:rPr>
                              <m:t>𝑴</m:t>
                            </m:r>
                          </m:e>
                        </m:acc>
                      </m:e>
                      <m:sub>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𝑗𝑘</m:t>
                        </m:r>
                      </m:sub>
                    </m:sSub>
                    <m:r>
                      <a:rPr lang="en-US" sz="1500" i="1">
                        <a:latin typeface="Cambria Math" panose="02040503050406030204" pitchFamily="18" charset="0"/>
                      </a:rPr>
                      <m:t>≔</m:t>
                    </m:r>
                    <m:sSubSup>
                      <m:sSubSupPr>
                        <m:ctrlPr>
                          <a:rPr lang="en-US" sz="1500" i="1">
                            <a:latin typeface="Cambria Math" panose="02040503050406030204" pitchFamily="18" charset="0"/>
                          </a:rPr>
                        </m:ctrlPr>
                      </m:sSubSupPr>
                      <m:e>
                        <m:r>
                          <a:rPr lang="el-GR" sz="1500" b="1" i="1">
                            <a:latin typeface="Cambria Math" panose="02040503050406030204" pitchFamily="18" charset="0"/>
                            <a:ea typeface="Cambria Math" panose="02040503050406030204" pitchFamily="18" charset="0"/>
                          </a:rPr>
                          <m:t>𝜱</m:t>
                        </m:r>
                      </m:e>
                      <m:sub>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𝑗</m:t>
                        </m:r>
                      </m:sub>
                      <m:sup>
                        <m:r>
                          <a:rPr lang="en-US" sz="1500" i="1">
                            <a:latin typeface="Cambria Math" panose="02040503050406030204" pitchFamily="18" charset="0"/>
                          </a:rPr>
                          <m:t>𝑇</m:t>
                        </m:r>
                      </m:sup>
                    </m:sSubSup>
                    <m:sSub>
                      <m:sSubPr>
                        <m:ctrlPr>
                          <a:rPr lang="en-US" sz="1500" i="1">
                            <a:latin typeface="Cambria Math" panose="02040503050406030204" pitchFamily="18" charset="0"/>
                          </a:rPr>
                        </m:ctrlPr>
                      </m:sSubPr>
                      <m:e>
                        <m:r>
                          <a:rPr lang="en-US" sz="1500" b="1" i="1">
                            <a:latin typeface="Cambria Math" panose="02040503050406030204" pitchFamily="18" charset="0"/>
                          </a:rPr>
                          <m:t>𝑴</m:t>
                        </m:r>
                      </m:e>
                      <m:sub>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𝑗𝑘</m:t>
                        </m:r>
                      </m:sub>
                    </m:sSub>
                    <m:sSub>
                      <m:sSubPr>
                        <m:ctrlPr>
                          <a:rPr lang="en-US" sz="1500" i="1">
                            <a:latin typeface="Cambria Math" panose="02040503050406030204" pitchFamily="18" charset="0"/>
                          </a:rPr>
                        </m:ctrlPr>
                      </m:sSubPr>
                      <m:e>
                        <m:r>
                          <a:rPr lang="el-GR" sz="1500" b="1" i="1">
                            <a:latin typeface="Cambria Math" panose="02040503050406030204" pitchFamily="18" charset="0"/>
                            <a:ea typeface="Cambria Math" panose="02040503050406030204" pitchFamily="18" charset="0"/>
                          </a:rPr>
                          <m:t>𝜱</m:t>
                        </m:r>
                      </m:e>
                      <m:sub>
                        <m:r>
                          <a:rPr lang="en-US" sz="1500" i="1">
                            <a:latin typeface="Cambria Math" panose="02040503050406030204" pitchFamily="18" charset="0"/>
                          </a:rPr>
                          <m:t>𝑖</m:t>
                        </m:r>
                        <m:r>
                          <a:rPr lang="en-US" sz="1500" i="1">
                            <a:latin typeface="Cambria Math" panose="02040503050406030204" pitchFamily="18" charset="0"/>
                          </a:rPr>
                          <m:t>,</m:t>
                        </m:r>
                        <m:r>
                          <a:rPr lang="en-US" sz="1500" i="1">
                            <a:latin typeface="Cambria Math" panose="02040503050406030204" pitchFamily="18" charset="0"/>
                          </a:rPr>
                          <m:t>𝑘</m:t>
                        </m:r>
                      </m:sub>
                    </m:sSub>
                    <m:r>
                      <a:rPr lang="en-US" sz="1500" i="1">
                        <a:latin typeface="Cambria Math" panose="02040503050406030204" pitchFamily="18" charset="0"/>
                      </a:rPr>
                      <m:t>,  </m:t>
                    </m:r>
                    <m:sSub>
                      <m:sSubPr>
                        <m:ctrlPr>
                          <a:rPr lang="en-US" sz="1500" i="1">
                            <a:latin typeface="Cambria Math" panose="02040503050406030204" pitchFamily="18" charset="0"/>
                          </a:rPr>
                        </m:ctrlPr>
                      </m:sSubPr>
                      <m:e>
                        <m:acc>
                          <m:accPr>
                            <m:chr m:val="̃"/>
                            <m:ctrlPr>
                              <a:rPr lang="en-US" sz="1500" b="1" i="1">
                                <a:latin typeface="Cambria Math" panose="02040503050406030204" pitchFamily="18" charset="0"/>
                              </a:rPr>
                            </m:ctrlPr>
                          </m:accPr>
                          <m:e>
                            <m:r>
                              <a:rPr lang="en-US" sz="1500" b="1" i="1">
                                <a:latin typeface="Cambria Math" panose="02040503050406030204" pitchFamily="18" charset="0"/>
                              </a:rPr>
                              <m:t>𝑮</m:t>
                            </m:r>
                          </m:e>
                        </m:acc>
                      </m:e>
                      <m:sub>
                        <m:r>
                          <a:rPr lang="en-US" sz="1500" i="1">
                            <a:latin typeface="Cambria Math" panose="02040503050406030204" pitchFamily="18" charset="0"/>
                          </a:rPr>
                          <m:t>𝑖</m:t>
                        </m:r>
                      </m:sub>
                    </m:sSub>
                    <m:r>
                      <a:rPr lang="en-US" sz="1500" i="1">
                        <a:latin typeface="Cambria Math" panose="02040503050406030204" pitchFamily="18" charset="0"/>
                      </a:rPr>
                      <m:t>≔</m:t>
                    </m:r>
                    <m:sSubSup>
                      <m:sSubSupPr>
                        <m:ctrlPr>
                          <a:rPr lang="en-US" sz="1500" i="1">
                            <a:latin typeface="Cambria Math" panose="02040503050406030204" pitchFamily="18" charset="0"/>
                          </a:rPr>
                        </m:ctrlPr>
                      </m:sSubSupPr>
                      <m:e>
                        <m:r>
                          <a:rPr lang="el-GR" sz="1500" b="1" i="1">
                            <a:latin typeface="Cambria Math" panose="02040503050406030204" pitchFamily="18" charset="0"/>
                            <a:ea typeface="Cambria Math" panose="02040503050406030204" pitchFamily="18" charset="0"/>
                          </a:rPr>
                          <m:t>𝜱</m:t>
                        </m:r>
                      </m:e>
                      <m:sub>
                        <m:r>
                          <m:rPr>
                            <m:sty m:val="p"/>
                          </m:rPr>
                          <a:rPr lang="en-US" sz="1500">
                            <a:latin typeface="Cambria Math" panose="02040503050406030204" pitchFamily="18" charset="0"/>
                            <a:ea typeface="Cambria Math" panose="02040503050406030204" pitchFamily="18" charset="0"/>
                          </a:rPr>
                          <m:t>LM</m:t>
                        </m:r>
                      </m:sub>
                      <m:sup>
                        <m:r>
                          <a:rPr lang="en-US" sz="1500" i="1">
                            <a:latin typeface="Cambria Math" panose="02040503050406030204" pitchFamily="18" charset="0"/>
                          </a:rPr>
                          <m:t>𝑇</m:t>
                        </m:r>
                      </m:sup>
                    </m:sSubSup>
                    <m:sSub>
                      <m:sSubPr>
                        <m:ctrlPr>
                          <a:rPr lang="en-US" sz="1500" i="1">
                            <a:latin typeface="Cambria Math" panose="02040503050406030204" pitchFamily="18" charset="0"/>
                          </a:rPr>
                        </m:ctrlPr>
                      </m:sSubPr>
                      <m:e>
                        <m:r>
                          <a:rPr lang="en-US" sz="1500" b="1" i="1">
                            <a:latin typeface="Cambria Math" panose="02040503050406030204" pitchFamily="18" charset="0"/>
                          </a:rPr>
                          <m:t>𝑮</m:t>
                        </m:r>
                      </m:e>
                      <m:sub>
                        <m:r>
                          <a:rPr lang="en-US" sz="1500" i="1">
                            <a:latin typeface="Cambria Math" panose="02040503050406030204" pitchFamily="18" charset="0"/>
                          </a:rPr>
                          <m:t>𝑖</m:t>
                        </m:r>
                      </m:sub>
                    </m:sSub>
                    <m:sSub>
                      <m:sSubPr>
                        <m:ctrlPr>
                          <a:rPr lang="en-US" sz="1500" i="1">
                            <a:latin typeface="Cambria Math" panose="02040503050406030204" pitchFamily="18" charset="0"/>
                          </a:rPr>
                        </m:ctrlPr>
                      </m:sSubPr>
                      <m:e>
                        <m:r>
                          <a:rPr lang="el-GR" sz="1500" b="1" i="1">
                            <a:latin typeface="Cambria Math" panose="02040503050406030204" pitchFamily="18" charset="0"/>
                            <a:ea typeface="Cambria Math" panose="02040503050406030204" pitchFamily="18" charset="0"/>
                          </a:rPr>
                          <m:t>𝜱</m:t>
                        </m:r>
                      </m:e>
                      <m:sub>
                        <m:r>
                          <a:rPr lang="en-US" sz="1500" i="1">
                            <a:latin typeface="Cambria Math" panose="02040503050406030204" pitchFamily="18" charset="0"/>
                          </a:rPr>
                          <m:t>𝑖</m:t>
                        </m:r>
                        <m:r>
                          <a:rPr lang="en-US" sz="1500" i="1">
                            <a:latin typeface="Cambria Math" panose="02040503050406030204" pitchFamily="18" charset="0"/>
                          </a:rPr>
                          <m:t>,</m:t>
                        </m:r>
                        <m:r>
                          <m:rPr>
                            <m:sty m:val="p"/>
                          </m:rPr>
                          <a:rPr lang="el-GR" sz="1500" i="1">
                            <a:latin typeface="Cambria Math" panose="02040503050406030204" pitchFamily="18" charset="0"/>
                            <a:ea typeface="Cambria Math" panose="02040503050406030204" pitchFamily="18" charset="0"/>
                          </a:rPr>
                          <m:t>Γ</m:t>
                        </m:r>
                      </m:sub>
                    </m:sSub>
                    <m:r>
                      <a:rPr lang="en-US" sz="1500" i="1">
                        <a:latin typeface="Cambria Math" panose="02040503050406030204" pitchFamily="18" charset="0"/>
                      </a:rPr>
                      <m:t>,</m:t>
                    </m:r>
                  </m:oMath>
                </a14:m>
                <a:r>
                  <a:rPr lang="en-US" sz="1500" dirty="0"/>
                  <a:t> </a:t>
                </a:r>
                <a14:m>
                  <m:oMath xmlns:m="http://schemas.openxmlformats.org/officeDocument/2006/math">
                    <m:r>
                      <a:rPr lang="en-US" sz="1500">
                        <a:latin typeface="Cambria Math" panose="02040503050406030204" pitchFamily="18" charset="0"/>
                      </a:rPr>
                      <m:t> </m:t>
                    </m:r>
                    <m:sSub>
                      <m:sSubPr>
                        <m:ctrlPr>
                          <a:rPr lang="en-US" sz="1500" i="1">
                            <a:latin typeface="Cambria Math" panose="02040503050406030204" pitchFamily="18" charset="0"/>
                          </a:rPr>
                        </m:ctrlPr>
                      </m:sSubPr>
                      <m:e>
                        <m:acc>
                          <m:accPr>
                            <m:chr m:val="̃"/>
                            <m:ctrlPr>
                              <a:rPr lang="en-US" sz="1500" b="1" i="1">
                                <a:latin typeface="Cambria Math" panose="02040503050406030204" pitchFamily="18" charset="0"/>
                              </a:rPr>
                            </m:ctrlPr>
                          </m:accPr>
                          <m:e>
                            <m:r>
                              <a:rPr lang="en-US" sz="1500" b="1" i="1">
                                <a:latin typeface="Cambria Math" panose="02040503050406030204" pitchFamily="18" charset="0"/>
                              </a:rPr>
                              <m:t>𝑷</m:t>
                            </m:r>
                          </m:e>
                        </m:acc>
                      </m:e>
                      <m:sub>
                        <m:r>
                          <a:rPr lang="en-US" sz="1500" i="1">
                            <a:latin typeface="Cambria Math" panose="02040503050406030204" pitchFamily="18" charset="0"/>
                          </a:rPr>
                          <m:t>𝑖</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acc>
                          <m:accPr>
                            <m:chr m:val="̃"/>
                            <m:ctrlPr>
                              <a:rPr lang="en-US" sz="1500" b="1" i="1">
                                <a:latin typeface="Cambria Math" panose="02040503050406030204" pitchFamily="18" charset="0"/>
                              </a:rPr>
                            </m:ctrlPr>
                          </m:accPr>
                          <m:e>
                            <m:r>
                              <a:rPr lang="en-US" sz="1500" b="1" i="1">
                                <a:latin typeface="Cambria Math" panose="02040503050406030204" pitchFamily="18" charset="0"/>
                              </a:rPr>
                              <m:t>𝑴</m:t>
                            </m:r>
                          </m:e>
                        </m:acc>
                      </m:e>
                      <m:sub>
                        <m:r>
                          <a:rPr lang="en-US" sz="1500" i="1">
                            <a:latin typeface="Cambria Math" panose="02040503050406030204" pitchFamily="18" charset="0"/>
                          </a:rPr>
                          <m:t>𝑖</m:t>
                        </m:r>
                        <m:r>
                          <a:rPr lang="en-US" sz="1500" i="1">
                            <a:latin typeface="Cambria Math" panose="02040503050406030204" pitchFamily="18" charset="0"/>
                          </a:rPr>
                          <m:t>,</m:t>
                        </m:r>
                        <m:r>
                          <m:rPr>
                            <m:sty m:val="p"/>
                          </m:rPr>
                          <a:rPr lang="el-GR" sz="1500" i="1">
                            <a:latin typeface="Cambria Math" panose="02040503050406030204" pitchFamily="18" charset="0"/>
                            <a:ea typeface="Cambria Math" panose="02040503050406030204" pitchFamily="18" charset="0"/>
                          </a:rPr>
                          <m:t>Γ</m:t>
                        </m:r>
                      </m:sub>
                    </m:sSub>
                    <m:r>
                      <a:rPr lang="en-US" sz="1500" i="1">
                        <a:latin typeface="Cambria Math" panose="02040503050406030204" pitchFamily="18" charset="0"/>
                      </a:rPr>
                      <m:t>−</m:t>
                    </m:r>
                    <m:sSub>
                      <m:sSubPr>
                        <m:ctrlPr>
                          <a:rPr lang="en-US" sz="1500" i="1">
                            <a:latin typeface="Cambria Math" panose="02040503050406030204" pitchFamily="18" charset="0"/>
                          </a:rPr>
                        </m:ctrlPr>
                      </m:sSubPr>
                      <m:e>
                        <m:acc>
                          <m:accPr>
                            <m:chr m:val="̃"/>
                            <m:ctrlPr>
                              <a:rPr lang="en-US" sz="1500" b="1" i="1">
                                <a:latin typeface="Cambria Math" panose="02040503050406030204" pitchFamily="18" charset="0"/>
                              </a:rPr>
                            </m:ctrlPr>
                          </m:accPr>
                          <m:e>
                            <m:r>
                              <a:rPr lang="en-US" sz="1500" b="1" i="1">
                                <a:latin typeface="Cambria Math" panose="02040503050406030204" pitchFamily="18" charset="0"/>
                              </a:rPr>
                              <m:t>𝑴</m:t>
                            </m:r>
                          </m:e>
                        </m:acc>
                      </m:e>
                      <m:sub>
                        <m:r>
                          <a:rPr lang="en-US" sz="1500" i="1">
                            <a:latin typeface="Cambria Math" panose="02040503050406030204" pitchFamily="18" charset="0"/>
                          </a:rPr>
                          <m:t>𝑖</m:t>
                        </m:r>
                        <m:r>
                          <a:rPr lang="en-US" sz="1500" i="1">
                            <a:latin typeface="Cambria Math" panose="02040503050406030204" pitchFamily="18" charset="0"/>
                          </a:rPr>
                          <m:t>,</m:t>
                        </m:r>
                        <m:r>
                          <m:rPr>
                            <m:sty m:val="p"/>
                          </m:rPr>
                          <a:rPr lang="el-GR" sz="1500" i="1">
                            <a:latin typeface="Cambria Math" panose="02040503050406030204" pitchFamily="18" charset="0"/>
                            <a:ea typeface="Cambria Math" panose="02040503050406030204" pitchFamily="18" charset="0"/>
                          </a:rPr>
                          <m:t>Γ</m:t>
                        </m:r>
                        <m:r>
                          <a:rPr lang="en-US" sz="1500" i="1">
                            <a:latin typeface="Cambria Math" panose="02040503050406030204" pitchFamily="18" charset="0"/>
                            <a:ea typeface="Cambria Math" panose="02040503050406030204" pitchFamily="18" charset="0"/>
                          </a:rPr>
                          <m:t>0</m:t>
                        </m:r>
                      </m:sub>
                    </m:sSub>
                    <m:sSubSup>
                      <m:sSubSupPr>
                        <m:ctrlPr>
                          <a:rPr lang="el-GR" sz="1500" i="1">
                            <a:latin typeface="Cambria Math" panose="02040503050406030204" pitchFamily="18" charset="0"/>
                            <a:ea typeface="Cambria Math" panose="02040503050406030204" pitchFamily="18" charset="0"/>
                          </a:rPr>
                        </m:ctrlPr>
                      </m:sSubSupPr>
                      <m:e>
                        <m:r>
                          <a:rPr lang="en-US" sz="1500" b="1" i="1">
                            <a:latin typeface="Cambria Math" panose="02040503050406030204" pitchFamily="18" charset="0"/>
                            <a:ea typeface="Cambria Math" panose="02040503050406030204" pitchFamily="18" charset="0"/>
                          </a:rPr>
                          <m:t>𝑴</m:t>
                        </m:r>
                      </m:e>
                      <m:sub>
                        <m:r>
                          <a:rPr lang="en-US" sz="1500" i="1">
                            <a:latin typeface="Cambria Math" panose="02040503050406030204" pitchFamily="18" charset="0"/>
                            <a:ea typeface="Cambria Math" panose="02040503050406030204" pitchFamily="18" charset="0"/>
                          </a:rPr>
                          <m:t>𝑖</m:t>
                        </m:r>
                        <m:r>
                          <a:rPr lang="en-US" sz="1500" i="1">
                            <a:latin typeface="Cambria Math" panose="02040503050406030204" pitchFamily="18" charset="0"/>
                            <a:ea typeface="Cambria Math" panose="02040503050406030204" pitchFamily="18" charset="0"/>
                          </a:rPr>
                          <m:t>,0</m:t>
                        </m:r>
                      </m:sub>
                      <m:sup>
                        <m:r>
                          <a:rPr lang="en-US" sz="1500" i="1">
                            <a:latin typeface="Cambria Math" panose="02040503050406030204" pitchFamily="18" charset="0"/>
                            <a:ea typeface="Cambria Math" panose="02040503050406030204" pitchFamily="18" charset="0"/>
                          </a:rPr>
                          <m:t>−1</m:t>
                        </m:r>
                      </m:sup>
                    </m:sSubSup>
                    <m:sSub>
                      <m:sSubPr>
                        <m:ctrlPr>
                          <a:rPr lang="en-US" sz="1500" i="1">
                            <a:latin typeface="Cambria Math" panose="02040503050406030204" pitchFamily="18" charset="0"/>
                          </a:rPr>
                        </m:ctrlPr>
                      </m:sSubPr>
                      <m:e>
                        <m:acc>
                          <m:accPr>
                            <m:chr m:val="̃"/>
                            <m:ctrlPr>
                              <a:rPr lang="en-US" sz="1500" b="1" i="1">
                                <a:latin typeface="Cambria Math" panose="02040503050406030204" pitchFamily="18" charset="0"/>
                              </a:rPr>
                            </m:ctrlPr>
                          </m:accPr>
                          <m:e>
                            <m:r>
                              <a:rPr lang="en-US" sz="1500" b="1" i="1">
                                <a:latin typeface="Cambria Math" panose="02040503050406030204" pitchFamily="18" charset="0"/>
                              </a:rPr>
                              <m:t>𝑴</m:t>
                            </m:r>
                          </m:e>
                        </m:acc>
                      </m:e>
                      <m:sub>
                        <m:r>
                          <a:rPr lang="en-US" sz="1500" i="1">
                            <a:latin typeface="Cambria Math" panose="02040503050406030204" pitchFamily="18" charset="0"/>
                          </a:rPr>
                          <m:t>𝑖</m:t>
                        </m:r>
                        <m:r>
                          <a:rPr lang="en-US" sz="1500" i="1">
                            <a:latin typeface="Cambria Math" panose="02040503050406030204" pitchFamily="18" charset="0"/>
                          </a:rPr>
                          <m:t>,</m:t>
                        </m:r>
                        <m:r>
                          <m:rPr>
                            <m:sty m:val="p"/>
                          </m:rPr>
                          <a:rPr lang="el-GR" sz="1500" i="1">
                            <a:latin typeface="Cambria Math" panose="02040503050406030204" pitchFamily="18" charset="0"/>
                            <a:ea typeface="Cambria Math" panose="02040503050406030204" pitchFamily="18" charset="0"/>
                          </a:rPr>
                          <m:t>Γ</m:t>
                        </m:r>
                        <m:r>
                          <a:rPr lang="en-US" sz="1500" i="1">
                            <a:latin typeface="Cambria Math" panose="02040503050406030204" pitchFamily="18" charset="0"/>
                            <a:ea typeface="Cambria Math" panose="02040503050406030204" pitchFamily="18" charset="0"/>
                          </a:rPr>
                          <m:t>0</m:t>
                        </m:r>
                      </m:sub>
                    </m:sSub>
                  </m:oMath>
                </a14:m>
                <a:r>
                  <a:rPr lang="en-US" sz="1500" dirty="0"/>
                  <a:t> for </a:t>
                </a:r>
                <a14:m>
                  <m:oMath xmlns:m="http://schemas.openxmlformats.org/officeDocument/2006/math">
                    <m:d>
                      <m:dPr>
                        <m:begChr m:val="{"/>
                        <m:endChr m:val="}"/>
                        <m:ctrlPr>
                          <a:rPr lang="en-US" sz="1500" i="1" dirty="0">
                            <a:latin typeface="Cambria Math" panose="02040503050406030204" pitchFamily="18" charset="0"/>
                          </a:rPr>
                        </m:ctrlPr>
                      </m:dPr>
                      <m:e>
                        <m:r>
                          <a:rPr lang="en-US" sz="1500" i="1" dirty="0" err="1">
                            <a:latin typeface="Cambria Math" panose="02040503050406030204" pitchFamily="18" charset="0"/>
                          </a:rPr>
                          <m:t>𝑗</m:t>
                        </m:r>
                        <m:r>
                          <a:rPr lang="en-US" sz="1500" i="1" dirty="0" err="1">
                            <a:latin typeface="Cambria Math" panose="02040503050406030204" pitchFamily="18" charset="0"/>
                          </a:rPr>
                          <m:t>,</m:t>
                        </m:r>
                        <m:r>
                          <a:rPr lang="en-US" sz="1500" i="1" dirty="0" err="1">
                            <a:latin typeface="Cambria Math" panose="02040503050406030204" pitchFamily="18" charset="0"/>
                          </a:rPr>
                          <m:t>𝑘</m:t>
                        </m:r>
                      </m:e>
                    </m:d>
                    <m:r>
                      <a:rPr lang="en-US" sz="1500" i="1" dirty="0">
                        <a:latin typeface="Cambria Math" panose="02040503050406030204" pitchFamily="18" charset="0"/>
                        <a:ea typeface="Cambria Math" panose="02040503050406030204" pitchFamily="18" charset="0"/>
                      </a:rPr>
                      <m:t>∈</m:t>
                    </m:r>
                    <m:d>
                      <m:dPr>
                        <m:begChr m:val="{"/>
                        <m:endChr m:val="}"/>
                        <m:ctrlPr>
                          <a:rPr lang="en-US" sz="1500" i="1" dirty="0">
                            <a:latin typeface="Cambria Math" panose="02040503050406030204" pitchFamily="18" charset="0"/>
                            <a:ea typeface="Cambria Math" panose="02040503050406030204" pitchFamily="18" charset="0"/>
                          </a:rPr>
                        </m:ctrlPr>
                      </m:dPr>
                      <m:e>
                        <m:r>
                          <a:rPr lang="en-US" sz="1500" i="1" dirty="0">
                            <a:latin typeface="Cambria Math" panose="02040503050406030204" pitchFamily="18" charset="0"/>
                            <a:ea typeface="Cambria Math" panose="02040503050406030204" pitchFamily="18" charset="0"/>
                          </a:rPr>
                          <m:t>0,</m:t>
                        </m:r>
                        <m:r>
                          <m:rPr>
                            <m:sty m:val="p"/>
                          </m:rPr>
                          <a:rPr lang="el-GR" sz="1500" i="1" dirty="0">
                            <a:latin typeface="Cambria Math" panose="02040503050406030204" pitchFamily="18" charset="0"/>
                            <a:ea typeface="Cambria Math" panose="02040503050406030204" pitchFamily="18" charset="0"/>
                          </a:rPr>
                          <m:t>Γ</m:t>
                        </m:r>
                      </m:e>
                    </m:d>
                  </m:oMath>
                </a14:m>
                <a:r>
                  <a:rPr lang="en-US" sz="1500" dirty="0"/>
                  <a:t> and solve: </a:t>
                </a:r>
              </a:p>
              <a:p>
                <a:endParaRPr lang="en-US" sz="400" dirty="0"/>
              </a:p>
              <a:p>
                <a:endParaRPr lang="en-US" sz="400" dirty="0"/>
              </a:p>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US" sz="1200" b="1" i="1" smtClean="0">
                              <a:latin typeface="Cambria Math" panose="02040503050406030204" pitchFamily="18" charset="0"/>
                            </a:rPr>
                            <m:t>(</m:t>
                          </m:r>
                          <m:acc>
                            <m:accPr>
                              <m:chr m:val="̃"/>
                              <m:ctrlPr>
                                <a:rPr lang="en-US" sz="1200" i="1">
                                  <a:latin typeface="Cambria Math" panose="02040503050406030204" pitchFamily="18" charset="0"/>
                                </a:rPr>
                              </m:ctrlPr>
                            </m:accPr>
                            <m:e>
                              <m:r>
                                <a:rPr lang="en-US" sz="1200" b="1" i="1">
                                  <a:latin typeface="Cambria Math" panose="02040503050406030204" pitchFamily="18" charset="0"/>
                                </a:rPr>
                                <m:t>𝑮</m:t>
                              </m:r>
                            </m:e>
                          </m:acc>
                        </m:e>
                        <m:sub>
                          <m:r>
                            <a:rPr lang="en-US" sz="1200" i="1">
                              <a:latin typeface="Cambria Math" panose="02040503050406030204" pitchFamily="18" charset="0"/>
                            </a:rPr>
                            <m:t>1</m:t>
                          </m:r>
                        </m:sub>
                      </m:sSub>
                      <m:sSubSup>
                        <m:sSubSupPr>
                          <m:ctrlPr>
                            <a:rPr lang="en-US" sz="1200" i="1" smtClean="0">
                              <a:latin typeface="Cambria Math" panose="02040503050406030204" pitchFamily="18" charset="0"/>
                            </a:rPr>
                          </m:ctrlPr>
                        </m:sSubSupPr>
                        <m:e>
                          <m:acc>
                            <m:accPr>
                              <m:chr m:val="̃"/>
                              <m:ctrlPr>
                                <a:rPr lang="en-US" sz="1200" i="1">
                                  <a:latin typeface="Cambria Math" panose="02040503050406030204" pitchFamily="18" charset="0"/>
                                </a:rPr>
                              </m:ctrlPr>
                            </m:accPr>
                            <m:e>
                              <m:r>
                                <a:rPr lang="en-US" sz="1200" b="1" i="1" smtClean="0">
                                  <a:latin typeface="Cambria Math" panose="02040503050406030204" pitchFamily="18" charset="0"/>
                                </a:rPr>
                                <m:t>𝑷</m:t>
                              </m:r>
                            </m:e>
                          </m:acc>
                        </m:e>
                        <m:sub>
                          <m:r>
                            <a:rPr lang="en-US" sz="1200" b="0" i="1" smtClean="0">
                              <a:latin typeface="Cambria Math" panose="02040503050406030204" pitchFamily="18" charset="0"/>
                            </a:rPr>
                            <m:t>1</m:t>
                          </m:r>
                        </m:sub>
                        <m:sup>
                          <m:r>
                            <a:rPr lang="en-US" sz="1200" b="0" i="1" smtClean="0">
                              <a:latin typeface="Cambria Math" panose="02040503050406030204" pitchFamily="18" charset="0"/>
                            </a:rPr>
                            <m:t>−1</m:t>
                          </m:r>
                        </m:sup>
                      </m:sSubSup>
                      <m:sSubSup>
                        <m:sSubSupPr>
                          <m:ctrlPr>
                            <a:rPr lang="en-US" sz="1200" i="1">
                              <a:latin typeface="Cambria Math" panose="02040503050406030204" pitchFamily="18" charset="0"/>
                            </a:rPr>
                          </m:ctrlPr>
                        </m:sSubSupPr>
                        <m:e>
                          <m:acc>
                            <m:accPr>
                              <m:chr m:val="̃"/>
                              <m:ctrlPr>
                                <a:rPr lang="en-US" sz="1200" i="1">
                                  <a:latin typeface="Cambria Math" panose="02040503050406030204" pitchFamily="18" charset="0"/>
                                </a:rPr>
                              </m:ctrlPr>
                            </m:accPr>
                            <m:e>
                              <m:r>
                                <a:rPr lang="en-US" sz="1200" b="1" i="1">
                                  <a:latin typeface="Cambria Math" panose="02040503050406030204" pitchFamily="18" charset="0"/>
                                </a:rPr>
                                <m:t>𝑮</m:t>
                              </m:r>
                            </m:e>
                          </m:acc>
                        </m:e>
                        <m:sub>
                          <m:r>
                            <a:rPr lang="en-US" sz="1200" i="1">
                              <a:latin typeface="Cambria Math" panose="02040503050406030204" pitchFamily="18" charset="0"/>
                            </a:rPr>
                            <m:t>1</m:t>
                          </m:r>
                        </m:sub>
                        <m:sup>
                          <m:r>
                            <a:rPr lang="en-US" sz="1200" i="1">
                              <a:latin typeface="Cambria Math" panose="02040503050406030204" pitchFamily="18" charset="0"/>
                            </a:rPr>
                            <m:t>𝑇</m:t>
                          </m:r>
                        </m:sup>
                      </m:sSubSup>
                      <m:r>
                        <a:rPr lang="en-US" sz="1200" b="0" i="1" smtClean="0">
                          <a:latin typeface="Cambria Math" panose="02040503050406030204" pitchFamily="18" charset="0"/>
                        </a:rPr>
                        <m:t>+</m:t>
                      </m:r>
                      <m:sSub>
                        <m:sSubPr>
                          <m:ctrlPr>
                            <a:rPr lang="en-US" sz="1200" i="1" smtClean="0">
                              <a:latin typeface="Cambria Math" panose="02040503050406030204" pitchFamily="18" charset="0"/>
                            </a:rPr>
                          </m:ctrlPr>
                        </m:sSubPr>
                        <m:e>
                          <m:acc>
                            <m:accPr>
                              <m:chr m:val="̃"/>
                              <m:ctrlPr>
                                <a:rPr lang="en-US" sz="1200" i="1">
                                  <a:latin typeface="Cambria Math" panose="02040503050406030204" pitchFamily="18" charset="0"/>
                                </a:rPr>
                              </m:ctrlPr>
                            </m:accPr>
                            <m:e>
                              <m:r>
                                <a:rPr lang="en-US" sz="1200" b="1" i="1">
                                  <a:latin typeface="Cambria Math" panose="02040503050406030204" pitchFamily="18" charset="0"/>
                                </a:rPr>
                                <m:t>𝑮</m:t>
                              </m:r>
                            </m:e>
                          </m:acc>
                        </m:e>
                        <m:sub>
                          <m:r>
                            <a:rPr lang="en-US" sz="1200" b="0" i="1" smtClean="0">
                              <a:latin typeface="Cambria Math" panose="02040503050406030204" pitchFamily="18" charset="0"/>
                            </a:rPr>
                            <m:t>2</m:t>
                          </m:r>
                        </m:sub>
                      </m:sSub>
                      <m:sSubSup>
                        <m:sSubSupPr>
                          <m:ctrlPr>
                            <a:rPr lang="en-US" sz="1200" i="1">
                              <a:latin typeface="Cambria Math" panose="02040503050406030204" pitchFamily="18" charset="0"/>
                            </a:rPr>
                          </m:ctrlPr>
                        </m:sSubSupPr>
                        <m:e>
                          <m:acc>
                            <m:accPr>
                              <m:chr m:val="̃"/>
                              <m:ctrlPr>
                                <a:rPr lang="en-US" sz="1200" i="1">
                                  <a:latin typeface="Cambria Math" panose="02040503050406030204" pitchFamily="18" charset="0"/>
                                </a:rPr>
                              </m:ctrlPr>
                            </m:accPr>
                            <m:e>
                              <m:r>
                                <a:rPr lang="en-US" sz="1200" b="1" i="1" smtClean="0">
                                  <a:latin typeface="Cambria Math" panose="02040503050406030204" pitchFamily="18" charset="0"/>
                                </a:rPr>
                                <m:t>𝑷</m:t>
                              </m:r>
                            </m:e>
                          </m:acc>
                        </m:e>
                        <m:sub>
                          <m:r>
                            <a:rPr lang="en-US" sz="1200" b="0" i="1" smtClean="0">
                              <a:latin typeface="Cambria Math" panose="02040503050406030204" pitchFamily="18" charset="0"/>
                            </a:rPr>
                            <m:t>2</m:t>
                          </m:r>
                        </m:sub>
                        <m:sup>
                          <m:r>
                            <a:rPr lang="en-US" sz="1200" i="1">
                              <a:latin typeface="Cambria Math" panose="02040503050406030204" pitchFamily="18" charset="0"/>
                            </a:rPr>
                            <m:t>−1</m:t>
                          </m:r>
                        </m:sup>
                      </m:sSubSup>
                      <m:sSubSup>
                        <m:sSubSupPr>
                          <m:ctrlPr>
                            <a:rPr lang="en-US" sz="1200" i="1">
                              <a:latin typeface="Cambria Math" panose="02040503050406030204" pitchFamily="18" charset="0"/>
                            </a:rPr>
                          </m:ctrlPr>
                        </m:sSubSupPr>
                        <m:e>
                          <m:acc>
                            <m:accPr>
                              <m:chr m:val="̃"/>
                              <m:ctrlPr>
                                <a:rPr lang="en-US" sz="1200" i="1">
                                  <a:latin typeface="Cambria Math" panose="02040503050406030204" pitchFamily="18" charset="0"/>
                                </a:rPr>
                              </m:ctrlPr>
                            </m:accPr>
                            <m:e>
                              <m:r>
                                <a:rPr lang="en-US" sz="1200" b="1" i="1">
                                  <a:latin typeface="Cambria Math" panose="02040503050406030204" pitchFamily="18" charset="0"/>
                                </a:rPr>
                                <m:t>𝑮</m:t>
                              </m:r>
                            </m:e>
                          </m:acc>
                        </m:e>
                        <m:sub>
                          <m:r>
                            <a:rPr lang="en-US" sz="1200" b="0" i="1" smtClean="0">
                              <a:latin typeface="Cambria Math" panose="02040503050406030204" pitchFamily="18" charset="0"/>
                            </a:rPr>
                            <m:t>2</m:t>
                          </m:r>
                        </m:sub>
                        <m:sup>
                          <m:r>
                            <a:rPr lang="en-US" sz="1200" i="1">
                              <a:latin typeface="Cambria Math" panose="02040503050406030204" pitchFamily="18" charset="0"/>
                            </a:rPr>
                            <m:t>𝑇</m:t>
                          </m:r>
                        </m:sup>
                      </m:sSubSup>
                      <m:r>
                        <a:rPr lang="en-US" sz="1200" b="0" i="1" smtClean="0">
                          <a:latin typeface="Cambria Math" panose="02040503050406030204" pitchFamily="18" charset="0"/>
                        </a:rPr>
                        <m:t>)</m:t>
                      </m:r>
                      <m:sSup>
                        <m:sSupPr>
                          <m:ctrlPr>
                            <a:rPr lang="en-US" sz="1200" b="0" i="1" smtClean="0">
                              <a:latin typeface="Cambria Math" panose="02040503050406030204" pitchFamily="18" charset="0"/>
                            </a:rPr>
                          </m:ctrlPr>
                        </m:sSupPr>
                        <m:e>
                          <m:acc>
                            <m:accPr>
                              <m:chr m:val="̂"/>
                              <m:ctrlPr>
                                <a:rPr lang="en-US" sz="1200" i="1">
                                  <a:latin typeface="Cambria Math" panose="02040503050406030204" pitchFamily="18" charset="0"/>
                                </a:rPr>
                              </m:ctrlPr>
                            </m:accPr>
                            <m:e>
                              <m:r>
                                <a:rPr lang="en-US" sz="1200" b="1" i="1">
                                  <a:latin typeface="Cambria Math" panose="02040503050406030204" pitchFamily="18" charset="0"/>
                                  <a:ea typeface="Cambria Math" panose="02040503050406030204" pitchFamily="18" charset="0"/>
                                </a:rPr>
                                <m:t>𝝀</m:t>
                              </m:r>
                            </m:e>
                          </m:acc>
                        </m:e>
                        <m:sup>
                          <m:r>
                            <a:rPr lang="en-US" sz="1200" b="0" i="1" smtClean="0">
                              <a:latin typeface="Cambria Math" panose="02040503050406030204" pitchFamily="18" charset="0"/>
                            </a:rPr>
                            <m:t>𝑛</m:t>
                          </m:r>
                        </m:sup>
                      </m:sSup>
                      <m:r>
                        <a:rPr lang="en-US" sz="1200" b="0" i="0" dirty="0" smtClean="0">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rPr>
                              </m:ctrlPr>
                            </m:accPr>
                            <m:e>
                              <m:r>
                                <a:rPr lang="en-US" sz="1200" b="1" i="1">
                                  <a:latin typeface="Cambria Math" panose="02040503050406030204" pitchFamily="18" charset="0"/>
                                </a:rPr>
                                <m:t>𝑮</m:t>
                              </m:r>
                            </m:e>
                          </m:acc>
                        </m:e>
                        <m:sub>
                          <m:r>
                            <a:rPr lang="en-US" sz="1200" i="1">
                              <a:latin typeface="Cambria Math" panose="02040503050406030204" pitchFamily="18" charset="0"/>
                            </a:rPr>
                            <m:t>1</m:t>
                          </m:r>
                        </m:sub>
                      </m:sSub>
                      <m:sSubSup>
                        <m:sSubSupPr>
                          <m:ctrlPr>
                            <a:rPr lang="en-US" sz="1200" i="1">
                              <a:latin typeface="Cambria Math" panose="02040503050406030204" pitchFamily="18" charset="0"/>
                            </a:rPr>
                          </m:ctrlPr>
                        </m:sSubSupPr>
                        <m:e>
                          <m:acc>
                            <m:accPr>
                              <m:chr m:val="̃"/>
                              <m:ctrlPr>
                                <a:rPr lang="en-US" sz="1200" i="1" smtClean="0">
                                  <a:latin typeface="Cambria Math" panose="02040503050406030204" pitchFamily="18" charset="0"/>
                                </a:rPr>
                              </m:ctrlPr>
                            </m:accPr>
                            <m:e>
                              <m:r>
                                <a:rPr lang="en-US" sz="1200" b="1" i="1" smtClean="0">
                                  <a:latin typeface="Cambria Math" panose="02040503050406030204" pitchFamily="18" charset="0"/>
                                </a:rPr>
                                <m:t>𝑷</m:t>
                              </m:r>
                            </m:e>
                          </m:acc>
                        </m:e>
                        <m:sub>
                          <m:r>
                            <a:rPr lang="en-US" sz="1200" i="1">
                              <a:latin typeface="Cambria Math" panose="02040503050406030204" pitchFamily="18" charset="0"/>
                            </a:rPr>
                            <m:t>1</m:t>
                          </m:r>
                        </m:sub>
                        <m:sup>
                          <m:r>
                            <a:rPr lang="en-US" sz="1200" i="1">
                              <a:latin typeface="Cambria Math" panose="02040503050406030204" pitchFamily="18" charset="0"/>
                            </a:rPr>
                            <m:t>−1</m:t>
                          </m:r>
                        </m:sup>
                      </m:sSubSup>
                      <m:d>
                        <m:dPr>
                          <m:ctrlPr>
                            <a:rPr lang="en-US" sz="1200" b="0" i="1" smtClean="0">
                              <a:latin typeface="Cambria Math" panose="02040503050406030204" pitchFamily="18" charset="0"/>
                            </a:rPr>
                          </m:ctrlPr>
                        </m:dPr>
                        <m:e>
                          <m:sSubSup>
                            <m:sSubSupPr>
                              <m:ctrlPr>
                                <a:rPr lang="en-US" sz="1200" i="1">
                                  <a:latin typeface="Cambria Math" panose="02040503050406030204" pitchFamily="18" charset="0"/>
                                </a:rPr>
                              </m:ctrlPr>
                            </m:sSubSupPr>
                            <m:e>
                              <m:r>
                                <a:rPr lang="en-US" sz="1200" b="1" i="1">
                                  <a:latin typeface="Cambria Math" panose="02040503050406030204" pitchFamily="18" charset="0"/>
                                  <a:ea typeface="Cambria Math" panose="02040503050406030204" pitchFamily="18" charset="0"/>
                                </a:rPr>
                                <m:t>𝒔</m:t>
                              </m:r>
                            </m:e>
                            <m:sub>
                              <m:r>
                                <a:rPr lang="en-US" sz="1200" i="1">
                                  <a:latin typeface="Cambria Math" panose="02040503050406030204" pitchFamily="18" charset="0"/>
                                </a:rPr>
                                <m:t>1</m:t>
                              </m:r>
                              <m:r>
                                <a:rPr lang="en-US" sz="1200" b="0" i="1" smtClean="0">
                                  <a:latin typeface="Cambria Math" panose="02040503050406030204" pitchFamily="18" charset="0"/>
                                </a:rPr>
                                <m:t>,</m:t>
                              </m:r>
                              <m:r>
                                <m:rPr>
                                  <m:sty m:val="p"/>
                                </m:rPr>
                                <a:rPr lang="el-GR" sz="1200" i="1">
                                  <a:latin typeface="Cambria Math" panose="02040503050406030204" pitchFamily="18" charset="0"/>
                                  <a:ea typeface="Cambria Math" panose="02040503050406030204" pitchFamily="18" charset="0"/>
                                </a:rPr>
                                <m:t>Γ</m:t>
                              </m:r>
                            </m:sub>
                            <m:sup>
                              <m:r>
                                <a:rPr lang="en-US" sz="1200" i="1">
                                  <a:latin typeface="Cambria Math" panose="02040503050406030204" pitchFamily="18" charset="0"/>
                                </a:rPr>
                                <m:t>𝑛</m:t>
                              </m:r>
                            </m:sup>
                          </m:sSubSup>
                          <m:r>
                            <a:rPr lang="en-US" sz="1200" b="0" i="1" smtClean="0">
                              <a:latin typeface="Cambria Math" panose="02040503050406030204" pitchFamily="18" charset="0"/>
                            </a:rPr>
                            <m:t>−</m:t>
                          </m:r>
                          <m:sSub>
                            <m:sSubPr>
                              <m:ctrlPr>
                                <a:rPr lang="en-US" sz="1200" i="1">
                                  <a:latin typeface="Cambria Math" panose="02040503050406030204" pitchFamily="18" charset="0"/>
                                </a:rPr>
                              </m:ctrlPr>
                            </m:sSubPr>
                            <m:e>
                              <m:acc>
                                <m:accPr>
                                  <m:chr m:val="̃"/>
                                  <m:ctrlPr>
                                    <a:rPr lang="en-US" sz="1200" b="1" i="1">
                                      <a:latin typeface="Cambria Math" panose="02040503050406030204" pitchFamily="18" charset="0"/>
                                    </a:rPr>
                                  </m:ctrlPr>
                                </m:accPr>
                                <m:e>
                                  <m:r>
                                    <a:rPr lang="en-US" sz="1200" b="1" i="1">
                                      <a:latin typeface="Cambria Math" panose="02040503050406030204" pitchFamily="18" charset="0"/>
                                    </a:rPr>
                                    <m:t>𝑴</m:t>
                                  </m:r>
                                </m:e>
                              </m:acc>
                            </m:e>
                            <m:sub>
                              <m:r>
                                <a:rPr lang="en-US" sz="1200" b="0" i="1" smtClean="0">
                                  <a:latin typeface="Cambria Math" panose="02040503050406030204" pitchFamily="18" charset="0"/>
                                </a:rPr>
                                <m:t>1</m:t>
                              </m:r>
                              <m:r>
                                <a:rPr lang="en-US" sz="1200" i="1">
                                  <a:latin typeface="Cambria Math" panose="02040503050406030204" pitchFamily="18" charset="0"/>
                                </a:rPr>
                                <m:t>,</m:t>
                              </m:r>
                              <m:r>
                                <m:rPr>
                                  <m:sty m:val="p"/>
                                </m:rPr>
                                <a:rPr lang="el-GR" sz="1200" i="1">
                                  <a:latin typeface="Cambria Math" panose="02040503050406030204" pitchFamily="18" charset="0"/>
                                  <a:ea typeface="Cambria Math" panose="02040503050406030204" pitchFamily="18" charset="0"/>
                                </a:rPr>
                                <m:t>Γ</m:t>
                              </m:r>
                              <m:r>
                                <a:rPr lang="en-US" sz="1200" i="1">
                                  <a:latin typeface="Cambria Math" panose="02040503050406030204" pitchFamily="18" charset="0"/>
                                  <a:ea typeface="Cambria Math" panose="02040503050406030204" pitchFamily="18" charset="0"/>
                                </a:rPr>
                                <m:t>0</m:t>
                              </m:r>
                            </m:sub>
                          </m:sSub>
                          <m:sSubSup>
                            <m:sSubSupPr>
                              <m:ctrlPr>
                                <a:rPr lang="el-GR" sz="1200" i="1">
                                  <a:latin typeface="Cambria Math" panose="02040503050406030204" pitchFamily="18" charset="0"/>
                                  <a:ea typeface="Cambria Math" panose="02040503050406030204" pitchFamily="18" charset="0"/>
                                </a:rPr>
                              </m:ctrlPr>
                            </m:sSubSupPr>
                            <m:e>
                              <m:r>
                                <a:rPr lang="en-US" sz="1200" b="1" i="1">
                                  <a:latin typeface="Cambria Math" panose="02040503050406030204" pitchFamily="18" charset="0"/>
                                  <a:ea typeface="Cambria Math" panose="02040503050406030204" pitchFamily="18" charset="0"/>
                                </a:rPr>
                                <m:t>𝑴</m:t>
                              </m:r>
                            </m:e>
                            <m:sub>
                              <m:r>
                                <a:rPr lang="en-US" sz="1200" b="0" i="1" smtClean="0">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,0</m:t>
                              </m:r>
                            </m:sub>
                            <m:sup>
                              <m:r>
                                <a:rPr lang="en-US" sz="1200" i="1">
                                  <a:latin typeface="Cambria Math" panose="02040503050406030204" pitchFamily="18" charset="0"/>
                                  <a:ea typeface="Cambria Math" panose="02040503050406030204" pitchFamily="18" charset="0"/>
                                </a:rPr>
                                <m:t>−1</m:t>
                              </m:r>
                            </m:sup>
                          </m:sSubSup>
                          <m:sSubSup>
                            <m:sSubSupPr>
                              <m:ctrlPr>
                                <a:rPr lang="en-US" sz="1200" i="1">
                                  <a:latin typeface="Cambria Math" panose="02040503050406030204" pitchFamily="18" charset="0"/>
                                </a:rPr>
                              </m:ctrlPr>
                            </m:sSubSupPr>
                            <m:e>
                              <m:r>
                                <a:rPr lang="en-US" sz="1200" b="1" i="1">
                                  <a:latin typeface="Cambria Math" panose="02040503050406030204" pitchFamily="18" charset="0"/>
                                  <a:ea typeface="Cambria Math" panose="02040503050406030204" pitchFamily="18" charset="0"/>
                                </a:rPr>
                                <m:t>𝒔</m:t>
                              </m:r>
                            </m:e>
                            <m:sub>
                              <m:r>
                                <a:rPr lang="en-US" sz="1200" i="1">
                                  <a:latin typeface="Cambria Math" panose="02040503050406030204" pitchFamily="18" charset="0"/>
                                </a:rPr>
                                <m:t>1</m:t>
                              </m:r>
                              <m:r>
                                <a:rPr lang="en-US" sz="1200" b="0" i="1" smtClean="0">
                                  <a:latin typeface="Cambria Math" panose="02040503050406030204" pitchFamily="18" charset="0"/>
                                </a:rPr>
                                <m:t>,0</m:t>
                              </m:r>
                            </m:sub>
                            <m:sup>
                              <m:r>
                                <a:rPr lang="en-US" sz="1200" i="1">
                                  <a:latin typeface="Cambria Math" panose="02040503050406030204" pitchFamily="18" charset="0"/>
                                </a:rPr>
                                <m:t>𝑛</m:t>
                              </m:r>
                            </m:sup>
                          </m:sSubSup>
                        </m:e>
                      </m:d>
                      <m:r>
                        <a:rPr lang="en-US" sz="1200" b="0" i="1" smtClean="0">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rPr>
                          </m:ctrlPr>
                        </m:sSubPr>
                        <m:e>
                          <m:acc>
                            <m:accPr>
                              <m:chr m:val="̃"/>
                              <m:ctrlPr>
                                <a:rPr lang="en-US" sz="1200" i="1">
                                  <a:latin typeface="Cambria Math" panose="02040503050406030204" pitchFamily="18" charset="0"/>
                                </a:rPr>
                              </m:ctrlPr>
                            </m:accPr>
                            <m:e>
                              <m:r>
                                <a:rPr lang="en-US" sz="1200" b="1" i="1">
                                  <a:latin typeface="Cambria Math" panose="02040503050406030204" pitchFamily="18" charset="0"/>
                                </a:rPr>
                                <m:t>𝑮</m:t>
                              </m:r>
                            </m:e>
                          </m:acc>
                        </m:e>
                        <m:sub>
                          <m:r>
                            <a:rPr lang="en-US" sz="1200" b="0" i="1" smtClean="0">
                              <a:latin typeface="Cambria Math" panose="02040503050406030204" pitchFamily="18" charset="0"/>
                            </a:rPr>
                            <m:t>2</m:t>
                          </m:r>
                        </m:sub>
                      </m:sSub>
                      <m:sSubSup>
                        <m:sSubSupPr>
                          <m:ctrlPr>
                            <a:rPr lang="en-US" sz="1200" i="1">
                              <a:latin typeface="Cambria Math" panose="02040503050406030204" pitchFamily="18" charset="0"/>
                            </a:rPr>
                          </m:ctrlPr>
                        </m:sSubSupPr>
                        <m:e>
                          <m:acc>
                            <m:accPr>
                              <m:chr m:val="̃"/>
                              <m:ctrlPr>
                                <a:rPr lang="en-US" sz="1200" i="1">
                                  <a:latin typeface="Cambria Math" panose="02040503050406030204" pitchFamily="18" charset="0"/>
                                </a:rPr>
                              </m:ctrlPr>
                            </m:accPr>
                            <m:e>
                              <m:r>
                                <a:rPr lang="en-US" sz="1200" b="1" i="1">
                                  <a:latin typeface="Cambria Math" panose="02040503050406030204" pitchFamily="18" charset="0"/>
                                </a:rPr>
                                <m:t>𝑷</m:t>
                              </m:r>
                            </m:e>
                          </m:acc>
                        </m:e>
                        <m:sub>
                          <m:r>
                            <a:rPr lang="en-US" sz="1200" b="0" i="1" smtClean="0">
                              <a:latin typeface="Cambria Math" panose="02040503050406030204" pitchFamily="18" charset="0"/>
                            </a:rPr>
                            <m:t>2</m:t>
                          </m:r>
                        </m:sub>
                        <m:sup>
                          <m:r>
                            <a:rPr lang="en-US" sz="1200" i="1">
                              <a:latin typeface="Cambria Math" panose="02040503050406030204" pitchFamily="18" charset="0"/>
                            </a:rPr>
                            <m:t>−1</m:t>
                          </m:r>
                        </m:sup>
                      </m:sSubSup>
                      <m:d>
                        <m:dPr>
                          <m:ctrlPr>
                            <a:rPr lang="en-US" sz="1200" i="1">
                              <a:latin typeface="Cambria Math" panose="02040503050406030204" pitchFamily="18" charset="0"/>
                            </a:rPr>
                          </m:ctrlPr>
                        </m:dPr>
                        <m:e>
                          <m:sSubSup>
                            <m:sSubSupPr>
                              <m:ctrlPr>
                                <a:rPr lang="en-US" sz="1200" i="1">
                                  <a:latin typeface="Cambria Math" panose="02040503050406030204" pitchFamily="18" charset="0"/>
                                </a:rPr>
                              </m:ctrlPr>
                            </m:sSubSupPr>
                            <m:e>
                              <m:r>
                                <a:rPr lang="en-US" sz="1200" b="1" i="1">
                                  <a:latin typeface="Cambria Math" panose="02040503050406030204" pitchFamily="18" charset="0"/>
                                  <a:ea typeface="Cambria Math" panose="02040503050406030204" pitchFamily="18" charset="0"/>
                                </a:rPr>
                                <m:t>𝒔</m:t>
                              </m:r>
                            </m:e>
                            <m:sub>
                              <m:r>
                                <a:rPr lang="en-US" sz="1200" b="0" i="1" smtClean="0">
                                  <a:latin typeface="Cambria Math" panose="02040503050406030204" pitchFamily="18" charset="0"/>
                                  <a:ea typeface="Cambria Math" panose="02040503050406030204" pitchFamily="18" charset="0"/>
                                </a:rPr>
                                <m:t>2</m:t>
                              </m:r>
                              <m:r>
                                <a:rPr lang="en-US" sz="1200" i="1">
                                  <a:latin typeface="Cambria Math" panose="02040503050406030204" pitchFamily="18" charset="0"/>
                                </a:rPr>
                                <m:t>,</m:t>
                              </m:r>
                              <m:r>
                                <m:rPr>
                                  <m:sty m:val="p"/>
                                </m:rPr>
                                <a:rPr lang="el-GR" sz="1200" i="1">
                                  <a:latin typeface="Cambria Math" panose="02040503050406030204" pitchFamily="18" charset="0"/>
                                  <a:ea typeface="Cambria Math" panose="02040503050406030204" pitchFamily="18" charset="0"/>
                                </a:rPr>
                                <m:t>Γ</m:t>
                              </m:r>
                            </m:sub>
                            <m:sup>
                              <m:r>
                                <a:rPr lang="en-US" sz="1200" i="1">
                                  <a:latin typeface="Cambria Math" panose="02040503050406030204" pitchFamily="18" charset="0"/>
                                </a:rPr>
                                <m:t>𝑛</m:t>
                              </m:r>
                            </m:sup>
                          </m:sSubSup>
                          <m:r>
                            <a:rPr lang="en-US" sz="1200" i="1">
                              <a:latin typeface="Cambria Math" panose="02040503050406030204" pitchFamily="18" charset="0"/>
                            </a:rPr>
                            <m:t>−</m:t>
                          </m:r>
                          <m:sSub>
                            <m:sSubPr>
                              <m:ctrlPr>
                                <a:rPr lang="en-US" sz="1200" i="1">
                                  <a:latin typeface="Cambria Math" panose="02040503050406030204" pitchFamily="18" charset="0"/>
                                </a:rPr>
                              </m:ctrlPr>
                            </m:sSubPr>
                            <m:e>
                              <m:acc>
                                <m:accPr>
                                  <m:chr m:val="̃"/>
                                  <m:ctrlPr>
                                    <a:rPr lang="en-US" sz="1200" b="1" i="1">
                                      <a:latin typeface="Cambria Math" panose="02040503050406030204" pitchFamily="18" charset="0"/>
                                    </a:rPr>
                                  </m:ctrlPr>
                                </m:accPr>
                                <m:e>
                                  <m:r>
                                    <a:rPr lang="en-US" sz="1200" b="1" i="1">
                                      <a:latin typeface="Cambria Math" panose="02040503050406030204" pitchFamily="18" charset="0"/>
                                    </a:rPr>
                                    <m:t>𝑴</m:t>
                                  </m:r>
                                </m:e>
                              </m:acc>
                            </m:e>
                            <m:sub>
                              <m:r>
                                <a:rPr lang="en-US" sz="1200" b="0" i="1" smtClean="0">
                                  <a:latin typeface="Cambria Math" panose="02040503050406030204" pitchFamily="18" charset="0"/>
                                </a:rPr>
                                <m:t>2</m:t>
                              </m:r>
                              <m:r>
                                <a:rPr lang="en-US" sz="1200" i="1">
                                  <a:latin typeface="Cambria Math" panose="02040503050406030204" pitchFamily="18" charset="0"/>
                                </a:rPr>
                                <m:t>,</m:t>
                              </m:r>
                              <m:r>
                                <m:rPr>
                                  <m:sty m:val="p"/>
                                </m:rPr>
                                <a:rPr lang="el-GR" sz="1200" i="1">
                                  <a:latin typeface="Cambria Math" panose="02040503050406030204" pitchFamily="18" charset="0"/>
                                  <a:ea typeface="Cambria Math" panose="02040503050406030204" pitchFamily="18" charset="0"/>
                                </a:rPr>
                                <m:t>Γ</m:t>
                              </m:r>
                              <m:r>
                                <a:rPr lang="en-US" sz="1200" i="1">
                                  <a:latin typeface="Cambria Math" panose="02040503050406030204" pitchFamily="18" charset="0"/>
                                  <a:ea typeface="Cambria Math" panose="02040503050406030204" pitchFamily="18" charset="0"/>
                                </a:rPr>
                                <m:t>0</m:t>
                              </m:r>
                            </m:sub>
                          </m:sSub>
                          <m:sSubSup>
                            <m:sSubSupPr>
                              <m:ctrlPr>
                                <a:rPr lang="el-GR" sz="1200" i="1">
                                  <a:latin typeface="Cambria Math" panose="02040503050406030204" pitchFamily="18" charset="0"/>
                                  <a:ea typeface="Cambria Math" panose="02040503050406030204" pitchFamily="18" charset="0"/>
                                </a:rPr>
                              </m:ctrlPr>
                            </m:sSubSupPr>
                            <m:e>
                              <m:r>
                                <a:rPr lang="en-US" sz="1200" b="1" i="1">
                                  <a:latin typeface="Cambria Math" panose="02040503050406030204" pitchFamily="18" charset="0"/>
                                  <a:ea typeface="Cambria Math" panose="02040503050406030204" pitchFamily="18" charset="0"/>
                                </a:rPr>
                                <m:t>𝑴</m:t>
                              </m:r>
                            </m:e>
                            <m:sub>
                              <m:r>
                                <a:rPr lang="en-US" sz="1200" b="0" i="1" smtClean="0">
                                  <a:latin typeface="Cambria Math" panose="02040503050406030204" pitchFamily="18" charset="0"/>
                                  <a:ea typeface="Cambria Math" panose="02040503050406030204" pitchFamily="18" charset="0"/>
                                </a:rPr>
                                <m:t>2</m:t>
                              </m:r>
                              <m:r>
                                <a:rPr lang="en-US" sz="1200" i="1">
                                  <a:latin typeface="Cambria Math" panose="02040503050406030204" pitchFamily="18" charset="0"/>
                                  <a:ea typeface="Cambria Math" panose="02040503050406030204" pitchFamily="18" charset="0"/>
                                </a:rPr>
                                <m:t>,0</m:t>
                              </m:r>
                            </m:sub>
                            <m:sup>
                              <m:r>
                                <a:rPr lang="en-US" sz="1200" i="1">
                                  <a:latin typeface="Cambria Math" panose="02040503050406030204" pitchFamily="18" charset="0"/>
                                  <a:ea typeface="Cambria Math" panose="02040503050406030204" pitchFamily="18" charset="0"/>
                                </a:rPr>
                                <m:t>−1</m:t>
                              </m:r>
                            </m:sup>
                          </m:sSubSup>
                          <m:sSubSup>
                            <m:sSubSupPr>
                              <m:ctrlPr>
                                <a:rPr lang="en-US" sz="1200" i="1">
                                  <a:latin typeface="Cambria Math" panose="02040503050406030204" pitchFamily="18" charset="0"/>
                                </a:rPr>
                              </m:ctrlPr>
                            </m:sSubSupPr>
                            <m:e>
                              <m:r>
                                <a:rPr lang="en-US" sz="1200" b="1" i="1">
                                  <a:latin typeface="Cambria Math" panose="02040503050406030204" pitchFamily="18" charset="0"/>
                                  <a:ea typeface="Cambria Math" panose="02040503050406030204" pitchFamily="18" charset="0"/>
                                </a:rPr>
                                <m:t>𝒔</m:t>
                              </m:r>
                            </m:e>
                            <m:sub>
                              <m:r>
                                <a:rPr lang="en-US" sz="1200" b="0" i="1" smtClean="0">
                                  <a:latin typeface="Cambria Math" panose="02040503050406030204" pitchFamily="18" charset="0"/>
                                  <a:ea typeface="Cambria Math" panose="02040503050406030204" pitchFamily="18" charset="0"/>
                                </a:rPr>
                                <m:t>2</m:t>
                              </m:r>
                              <m:r>
                                <a:rPr lang="en-US" sz="1200" i="1">
                                  <a:latin typeface="Cambria Math" panose="02040503050406030204" pitchFamily="18" charset="0"/>
                                </a:rPr>
                                <m:t>,0</m:t>
                              </m:r>
                            </m:sub>
                            <m:sup>
                              <m:r>
                                <a:rPr lang="en-US" sz="1200" i="1">
                                  <a:latin typeface="Cambria Math" panose="02040503050406030204" pitchFamily="18" charset="0"/>
                                </a:rPr>
                                <m:t>𝑛</m:t>
                              </m:r>
                            </m:sup>
                          </m:sSubSup>
                        </m:e>
                      </m:d>
                    </m:oMath>
                  </m:oMathPara>
                </a14:m>
                <a:endParaRPr lang="en-US" sz="1200" dirty="0"/>
              </a:p>
              <a:p>
                <a:endParaRPr lang="en-US" sz="400" dirty="0"/>
              </a:p>
              <a:p>
                <a:endParaRPr lang="en-US" sz="400" dirty="0"/>
              </a:p>
              <a:p>
                <a:pPr marL="285750" indent="-285750">
                  <a:buFont typeface="Wingdings" panose="05000000000000000000" pitchFamily="2" charset="2"/>
                  <a:buChar char="Ø"/>
                </a:pPr>
                <a:r>
                  <a:rPr lang="en-US" sz="1500" dirty="0"/>
                  <a:t>Advance the following systems forward in time:</a:t>
                </a:r>
              </a:p>
              <a:p>
                <a:pPr algn="ctr"/>
                <a14:m>
                  <m:oMath xmlns:m="http://schemas.openxmlformats.org/officeDocument/2006/math">
                    <m:d>
                      <m:dPr>
                        <m:ctrlPr>
                          <a:rPr lang="en-US" sz="1300" i="1" smtClean="0">
                            <a:latin typeface="Cambria Math" panose="02040503050406030204" pitchFamily="18" charset="0"/>
                          </a:rPr>
                        </m:ctrlPr>
                      </m:dPr>
                      <m:e>
                        <m:m>
                          <m:mPr>
                            <m:mcs>
                              <m:mc>
                                <m:mcPr>
                                  <m:count m:val="2"/>
                                  <m:mcJc m:val="center"/>
                                </m:mcPr>
                              </m:mc>
                            </m:mcs>
                            <m:ctrlPr>
                              <a:rPr lang="en-US" sz="1300" i="1" smtClean="0">
                                <a:latin typeface="Cambria Math" panose="02040503050406030204" pitchFamily="18" charset="0"/>
                              </a:rPr>
                            </m:ctrlPr>
                          </m:mPr>
                          <m:mr>
                            <m:e>
                              <m:sSub>
                                <m:sSubPr>
                                  <m:ctrlPr>
                                    <a:rPr lang="en-US" sz="1300" i="1">
                                      <a:latin typeface="Cambria Math" panose="02040503050406030204" pitchFamily="18" charset="0"/>
                                    </a:rPr>
                                  </m:ctrlPr>
                                </m:sSubPr>
                                <m:e>
                                  <m:acc>
                                    <m:accPr>
                                      <m:chr m:val="̃"/>
                                      <m:ctrlPr>
                                        <a:rPr lang="en-US" sz="1300" b="1"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𝑖</m:t>
                                  </m:r>
                                  <m:r>
                                    <a:rPr lang="en-US" sz="1300" i="1">
                                      <a:latin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Sub>
                            </m:e>
                            <m:e>
                              <m:sSub>
                                <m:sSubPr>
                                  <m:ctrlPr>
                                    <a:rPr lang="en-US" sz="1300" i="1">
                                      <a:latin typeface="Cambria Math" panose="02040503050406030204" pitchFamily="18" charset="0"/>
                                    </a:rPr>
                                  </m:ctrlPr>
                                </m:sSubPr>
                                <m:e>
                                  <m:acc>
                                    <m:accPr>
                                      <m:chr m:val="̃"/>
                                      <m:ctrlPr>
                                        <a:rPr lang="en-US" sz="1300" b="1"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𝑖</m:t>
                                  </m:r>
                                  <m:r>
                                    <a:rPr lang="en-US" sz="1300" i="1">
                                      <a:latin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r>
                                    <a:rPr lang="en-US" sz="1300" b="0" i="1" smtClean="0">
                                      <a:latin typeface="Cambria Math" panose="02040503050406030204" pitchFamily="18" charset="0"/>
                                      <a:ea typeface="Cambria Math" panose="02040503050406030204" pitchFamily="18" charset="0"/>
                                    </a:rPr>
                                    <m:t>0</m:t>
                                  </m:r>
                                </m:sub>
                              </m:sSub>
                            </m:e>
                          </m:mr>
                          <m:mr>
                            <m:e>
                              <m:sSub>
                                <m:sSubPr>
                                  <m:ctrlPr>
                                    <a:rPr lang="en-US" sz="1300" i="1">
                                      <a:latin typeface="Cambria Math" panose="02040503050406030204" pitchFamily="18" charset="0"/>
                                    </a:rPr>
                                  </m:ctrlPr>
                                </m:sSubPr>
                                <m:e>
                                  <m:acc>
                                    <m:accPr>
                                      <m:chr m:val="̃"/>
                                      <m:ctrlPr>
                                        <a:rPr lang="en-US" sz="1300" b="1"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𝑖</m:t>
                                  </m:r>
                                  <m:r>
                                    <a:rPr lang="en-US" sz="1300" i="1">
                                      <a:latin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r>
                                    <a:rPr lang="en-US" sz="1300" b="0" i="1" smtClean="0">
                                      <a:latin typeface="Cambria Math" panose="02040503050406030204" pitchFamily="18" charset="0"/>
                                      <a:ea typeface="Cambria Math" panose="02040503050406030204" pitchFamily="18" charset="0"/>
                                    </a:rPr>
                                    <m:t>0</m:t>
                                  </m:r>
                                </m:sub>
                              </m:sSub>
                            </m:e>
                            <m:e>
                              <m:sSub>
                                <m:sSubPr>
                                  <m:ctrlPr>
                                    <a:rPr lang="en-US" sz="1300" i="1">
                                      <a:latin typeface="Cambria Math" panose="02040503050406030204" pitchFamily="18" charset="0"/>
                                    </a:rPr>
                                  </m:ctrlPr>
                                </m:sSubPr>
                                <m:e>
                                  <m:acc>
                                    <m:accPr>
                                      <m:chr m:val="̃"/>
                                      <m:ctrlPr>
                                        <a:rPr lang="en-US" sz="1300" b="1" i="1">
                                          <a:latin typeface="Cambria Math" panose="02040503050406030204" pitchFamily="18" charset="0"/>
                                        </a:rPr>
                                      </m:ctrlPr>
                                    </m:accPr>
                                    <m:e>
                                      <m:r>
                                        <a:rPr lang="en-US" sz="1300" b="1" i="1">
                                          <a:latin typeface="Cambria Math" panose="02040503050406030204" pitchFamily="18" charset="0"/>
                                        </a:rPr>
                                        <m:t>𝑴</m:t>
                                      </m:r>
                                    </m:e>
                                  </m:acc>
                                </m:e>
                                <m:sub>
                                  <m:r>
                                    <a:rPr lang="en-US" sz="1300" i="1">
                                      <a:latin typeface="Cambria Math" panose="02040503050406030204" pitchFamily="18" charset="0"/>
                                    </a:rPr>
                                    <m:t>𝑖</m:t>
                                  </m:r>
                                  <m:r>
                                    <a:rPr lang="en-US" sz="1300" i="1">
                                      <a:latin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Sub>
                            </m:e>
                          </m:mr>
                        </m:m>
                      </m:e>
                    </m:d>
                  </m:oMath>
                </a14:m>
                <a:r>
                  <a:rPr lang="en-US" sz="1300" dirty="0"/>
                  <a:t> </a:t>
                </a:r>
                <a14:m>
                  <m:oMath xmlns:m="http://schemas.openxmlformats.org/officeDocument/2006/math">
                    <m:d>
                      <m:dPr>
                        <m:ctrlPr>
                          <a:rPr lang="en-US" sz="1300" i="1">
                            <a:latin typeface="Cambria Math" panose="02040503050406030204" pitchFamily="18" charset="0"/>
                          </a:rPr>
                        </m:ctrlPr>
                      </m:dPr>
                      <m:e>
                        <m:m>
                          <m:mPr>
                            <m:mcs>
                              <m:mc>
                                <m:mcPr>
                                  <m:count m:val="1"/>
                                  <m:mcJc m:val="center"/>
                                </m:mcPr>
                              </m:mc>
                            </m:mcs>
                            <m:ctrlPr>
                              <a:rPr lang="en-US" sz="1300" i="1">
                                <a:latin typeface="Cambria Math" panose="02040503050406030204" pitchFamily="18" charset="0"/>
                              </a:rPr>
                            </m:ctrlPr>
                          </m:mPr>
                          <m:mr>
                            <m:e>
                              <m:sSubSup>
                                <m:sSubSupPr>
                                  <m:ctrlPr>
                                    <a:rPr lang="en-US" sz="1300" i="1" smtClean="0">
                                      <a:latin typeface="Cambria Math" panose="02040503050406030204" pitchFamily="18" charset="0"/>
                                    </a:rPr>
                                  </m:ctrlPr>
                                </m:sSubSupPr>
                                <m:e>
                                  <m:acc>
                                    <m:accPr>
                                      <m:chr m:val="̇"/>
                                      <m:ctrlPr>
                                        <a:rPr lang="en-US" sz="1300" b="1" i="1" dirty="0">
                                          <a:latin typeface="Cambria Math" panose="02040503050406030204" pitchFamily="18" charset="0"/>
                                        </a:rPr>
                                      </m:ctrlPr>
                                    </m:accPr>
                                    <m:e>
                                      <m:acc>
                                        <m:accPr>
                                          <m:chr m:val="̂"/>
                                          <m:ctrlPr>
                                            <a:rPr lang="en-US" sz="1300" b="1" i="1" dirty="0">
                                              <a:latin typeface="Cambria Math" panose="02040503050406030204" pitchFamily="18" charset="0"/>
                                            </a:rPr>
                                          </m:ctrlPr>
                                        </m:accPr>
                                        <m:e>
                                          <m:r>
                                            <a:rPr lang="en-US" sz="1300" b="1" i="1" dirty="0">
                                              <a:latin typeface="Cambria Math" panose="02040503050406030204" pitchFamily="18" charset="0"/>
                                            </a:rPr>
                                            <m:t>𝒄</m:t>
                                          </m:r>
                                        </m:e>
                                      </m:acc>
                                    </m:e>
                                  </m:acc>
                                </m:e>
                                <m:sub>
                                  <m:r>
                                    <a:rPr lang="en-US" sz="1300" b="0" i="1" dirty="0" smtClean="0">
                                      <a:latin typeface="Cambria Math" panose="02040503050406030204" pitchFamily="18" charset="0"/>
                                    </a:rPr>
                                    <m:t>𝑖</m:t>
                                  </m:r>
                                  <m:r>
                                    <a:rPr lang="en-US" sz="1300" i="1" dirty="0">
                                      <a:latin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up>
                                  <m:r>
                                    <a:rPr lang="en-US" sz="1300" b="0" i="1" smtClean="0">
                                      <a:latin typeface="Cambria Math" panose="02040503050406030204" pitchFamily="18" charset="0"/>
                                    </a:rPr>
                                    <m:t>𝑛</m:t>
                                  </m:r>
                                </m:sup>
                              </m:sSubSup>
                            </m:e>
                          </m:mr>
                          <m:mr>
                            <m:e>
                              <m:sSubSup>
                                <m:sSubSupPr>
                                  <m:ctrlPr>
                                    <a:rPr lang="en-US" sz="1300" i="1">
                                      <a:latin typeface="Cambria Math" panose="02040503050406030204" pitchFamily="18" charset="0"/>
                                    </a:rPr>
                                  </m:ctrlPr>
                                </m:sSubSupPr>
                                <m:e>
                                  <m:acc>
                                    <m:accPr>
                                      <m:chr m:val="̇"/>
                                      <m:ctrlPr>
                                        <a:rPr lang="en-US" sz="1300" b="1" i="1" dirty="0">
                                          <a:latin typeface="Cambria Math" panose="02040503050406030204" pitchFamily="18" charset="0"/>
                                        </a:rPr>
                                      </m:ctrlPr>
                                    </m:accPr>
                                    <m:e>
                                      <m:acc>
                                        <m:accPr>
                                          <m:chr m:val="̂"/>
                                          <m:ctrlPr>
                                            <a:rPr lang="en-US" sz="1300" b="1" i="1" dirty="0">
                                              <a:latin typeface="Cambria Math" panose="02040503050406030204" pitchFamily="18" charset="0"/>
                                            </a:rPr>
                                          </m:ctrlPr>
                                        </m:accPr>
                                        <m:e>
                                          <m:r>
                                            <a:rPr lang="en-US" sz="1300" b="1" i="1" dirty="0">
                                              <a:latin typeface="Cambria Math" panose="02040503050406030204" pitchFamily="18" charset="0"/>
                                            </a:rPr>
                                            <m:t>𝒄</m:t>
                                          </m:r>
                                        </m:e>
                                      </m:acc>
                                    </m:e>
                                  </m:acc>
                                </m:e>
                                <m:sub>
                                  <m:r>
                                    <a:rPr lang="en-US" sz="1300" b="0" i="1" dirty="0" smtClean="0">
                                      <a:latin typeface="Cambria Math" panose="02040503050406030204" pitchFamily="18" charset="0"/>
                                    </a:rPr>
                                    <m:t>𝑖</m:t>
                                  </m:r>
                                  <m:r>
                                    <a:rPr lang="en-US" sz="1300" i="1" dirty="0">
                                      <a:latin typeface="Cambria Math" panose="02040503050406030204" pitchFamily="18" charset="0"/>
                                    </a:rPr>
                                    <m:t>,</m:t>
                                  </m:r>
                                  <m:r>
                                    <a:rPr lang="en-US" sz="1300" b="0" i="1" dirty="0" smtClean="0">
                                      <a:latin typeface="Cambria Math" panose="02040503050406030204" pitchFamily="18" charset="0"/>
                                    </a:rPr>
                                    <m:t>0</m:t>
                                  </m:r>
                                </m:sub>
                                <m:sup>
                                  <m:r>
                                    <a:rPr lang="en-US" sz="1300" i="1">
                                      <a:latin typeface="Cambria Math" panose="02040503050406030204" pitchFamily="18" charset="0"/>
                                    </a:rPr>
                                    <m:t>𝑛</m:t>
                                  </m:r>
                                </m:sup>
                              </m:sSubSup>
                            </m:e>
                          </m:mr>
                        </m:m>
                      </m:e>
                    </m:d>
                    <m:r>
                      <a:rPr lang="en-US" sz="1300" i="1">
                        <a:latin typeface="Cambria Math" panose="02040503050406030204" pitchFamily="18" charset="0"/>
                      </a:rPr>
                      <m:t>=</m:t>
                    </m:r>
                    <m:d>
                      <m:dPr>
                        <m:ctrlPr>
                          <a:rPr lang="en-US" sz="1300" i="1">
                            <a:latin typeface="Cambria Math" panose="02040503050406030204" pitchFamily="18" charset="0"/>
                          </a:rPr>
                        </m:ctrlPr>
                      </m:dPr>
                      <m:e>
                        <m:m>
                          <m:mPr>
                            <m:mcs>
                              <m:mc>
                                <m:mcPr>
                                  <m:count m:val="1"/>
                                  <m:mcJc m:val="center"/>
                                </m:mcPr>
                              </m:mc>
                            </m:mcs>
                            <m:ctrlPr>
                              <a:rPr lang="en-US" sz="1300" i="1" smtClean="0">
                                <a:latin typeface="Cambria Math" panose="02040503050406030204" pitchFamily="18" charset="0"/>
                              </a:rPr>
                            </m:ctrlPr>
                          </m:mPr>
                          <m:mr>
                            <m:e>
                              <m:sSubSup>
                                <m:sSubSupPr>
                                  <m:ctrlPr>
                                    <a:rPr lang="en-US" sz="1300" i="1">
                                      <a:latin typeface="Cambria Math" panose="02040503050406030204" pitchFamily="18" charset="0"/>
                                    </a:rPr>
                                  </m:ctrlPr>
                                </m:sSubSupPr>
                                <m:e>
                                  <m:r>
                                    <a:rPr lang="en-US" sz="1300" b="1" i="1">
                                      <a:latin typeface="Cambria Math" panose="02040503050406030204" pitchFamily="18" charset="0"/>
                                      <a:ea typeface="Cambria Math" panose="02040503050406030204" pitchFamily="18" charset="0"/>
                                    </a:rPr>
                                    <m:t>𝒔</m:t>
                                  </m:r>
                                </m:e>
                                <m:sub>
                                  <m:r>
                                    <a:rPr lang="en-US" sz="1300" b="0" i="1" smtClean="0">
                                      <a:latin typeface="Cambria Math" panose="02040503050406030204" pitchFamily="18" charset="0"/>
                                      <a:ea typeface="Cambria Math" panose="02040503050406030204" pitchFamily="18" charset="0"/>
                                    </a:rPr>
                                    <m:t>𝑖</m:t>
                                  </m:r>
                                  <m:r>
                                    <a:rPr lang="en-US" sz="1300" i="1">
                                      <a:latin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up>
                                  <m:r>
                                    <a:rPr lang="en-US" sz="1300" i="1">
                                      <a:latin typeface="Cambria Math" panose="02040503050406030204" pitchFamily="18" charset="0"/>
                                    </a:rPr>
                                    <m:t>𝑛</m:t>
                                  </m:r>
                                </m:sup>
                              </m:sSubSup>
                              <m:r>
                                <a:rPr lang="en-US" sz="1300" b="0" i="1" smtClean="0">
                                  <a:latin typeface="Cambria Math" panose="02040503050406030204" pitchFamily="18" charset="0"/>
                                </a:rPr>
                                <m:t>+</m:t>
                              </m:r>
                              <m:sSup>
                                <m:sSupPr>
                                  <m:ctrlPr>
                                    <a:rPr lang="en-US" sz="1300" b="0" i="1" smtClean="0">
                                      <a:latin typeface="Cambria Math" panose="02040503050406030204" pitchFamily="18" charset="0"/>
                                    </a:rPr>
                                  </m:ctrlPr>
                                </m:sSupPr>
                                <m:e>
                                  <m:r>
                                    <a:rPr lang="en-US" sz="1300" b="0" i="1" smtClean="0">
                                      <a:latin typeface="Cambria Math" panose="02040503050406030204" pitchFamily="18" charset="0"/>
                                    </a:rPr>
                                    <m:t>(−1)</m:t>
                                  </m:r>
                                </m:e>
                                <m:sup>
                                  <m:r>
                                    <a:rPr lang="en-US" sz="1300" b="0" i="1" smtClean="0">
                                      <a:latin typeface="Cambria Math" panose="02040503050406030204" pitchFamily="18" charset="0"/>
                                    </a:rPr>
                                    <m:t>𝑖</m:t>
                                  </m:r>
                                </m:sup>
                              </m:sSup>
                              <m:sSubSup>
                                <m:sSubSupPr>
                                  <m:ctrlPr>
                                    <a:rPr lang="en-US" sz="1300" i="1">
                                      <a:latin typeface="Cambria Math" panose="02040503050406030204" pitchFamily="18" charset="0"/>
                                    </a:rPr>
                                  </m:ctrlPr>
                                </m:sSubSupPr>
                                <m:e>
                                  <m:acc>
                                    <m:accPr>
                                      <m:chr m:val="̃"/>
                                      <m:ctrlPr>
                                        <a:rPr lang="en-US" sz="1300" i="1">
                                          <a:latin typeface="Cambria Math" panose="02040503050406030204" pitchFamily="18" charset="0"/>
                                        </a:rPr>
                                      </m:ctrlPr>
                                    </m:accPr>
                                    <m:e>
                                      <m:r>
                                        <a:rPr lang="en-US" sz="1300" b="1" i="1">
                                          <a:latin typeface="Cambria Math" panose="02040503050406030204" pitchFamily="18" charset="0"/>
                                        </a:rPr>
                                        <m:t>𝑮</m:t>
                                      </m:r>
                                    </m:e>
                                  </m:acc>
                                </m:e>
                                <m:sub>
                                  <m:r>
                                    <a:rPr lang="en-US" sz="1300" b="0" i="1" smtClean="0">
                                      <a:latin typeface="Cambria Math" panose="02040503050406030204" pitchFamily="18" charset="0"/>
                                    </a:rPr>
                                    <m:t>𝑖</m:t>
                                  </m:r>
                                </m:sub>
                                <m:sup>
                                  <m:r>
                                    <a:rPr lang="en-US" sz="1300" i="1">
                                      <a:latin typeface="Cambria Math" panose="02040503050406030204" pitchFamily="18" charset="0"/>
                                    </a:rPr>
                                    <m:t>𝑇</m:t>
                                  </m:r>
                                </m:sup>
                              </m:sSubSup>
                              <m:sSup>
                                <m:sSupPr>
                                  <m:ctrlPr>
                                    <a:rPr lang="en-US" sz="1300" i="1">
                                      <a:latin typeface="Cambria Math" panose="02040503050406030204" pitchFamily="18" charset="0"/>
                                    </a:rPr>
                                  </m:ctrlPr>
                                </m:sSupPr>
                                <m:e>
                                  <m:acc>
                                    <m:accPr>
                                      <m:chr m:val="̂"/>
                                      <m:ctrlPr>
                                        <a:rPr lang="en-US" sz="1300" i="1">
                                          <a:latin typeface="Cambria Math" panose="02040503050406030204" pitchFamily="18" charset="0"/>
                                        </a:rPr>
                                      </m:ctrlPr>
                                    </m:accPr>
                                    <m:e>
                                      <m:r>
                                        <a:rPr lang="en-US" sz="1300" b="1" i="1">
                                          <a:latin typeface="Cambria Math" panose="02040503050406030204" pitchFamily="18" charset="0"/>
                                          <a:ea typeface="Cambria Math" panose="02040503050406030204" pitchFamily="18" charset="0"/>
                                        </a:rPr>
                                        <m:t>𝝀</m:t>
                                      </m:r>
                                    </m:e>
                                  </m:acc>
                                </m:e>
                                <m:sup>
                                  <m:r>
                                    <a:rPr lang="en-US" sz="1300" i="1">
                                      <a:latin typeface="Cambria Math" panose="02040503050406030204" pitchFamily="18" charset="0"/>
                                    </a:rPr>
                                    <m:t>𝑛</m:t>
                                  </m:r>
                                </m:sup>
                              </m:sSup>
                            </m:e>
                          </m:mr>
                          <m:mr>
                            <m:e>
                              <m:sSubSup>
                                <m:sSubSupPr>
                                  <m:ctrlPr>
                                    <a:rPr lang="en-US" sz="1300" i="1">
                                      <a:latin typeface="Cambria Math" panose="02040503050406030204" pitchFamily="18" charset="0"/>
                                    </a:rPr>
                                  </m:ctrlPr>
                                </m:sSubSupPr>
                                <m:e>
                                  <m:r>
                                    <a:rPr lang="en-US" sz="1300" b="1" i="1">
                                      <a:latin typeface="Cambria Math" panose="02040503050406030204" pitchFamily="18" charset="0"/>
                                      <a:ea typeface="Cambria Math" panose="02040503050406030204" pitchFamily="18" charset="0"/>
                                    </a:rPr>
                                    <m:t>𝒔</m:t>
                                  </m:r>
                                </m:e>
                                <m:sub>
                                  <m:r>
                                    <a:rPr lang="en-US" sz="1300" i="1">
                                      <a:latin typeface="Cambria Math" panose="02040503050406030204" pitchFamily="18" charset="0"/>
                                    </a:rPr>
                                    <m:t>𝑖</m:t>
                                  </m:r>
                                  <m:r>
                                    <a:rPr lang="en-US" sz="1300" i="1">
                                      <a:latin typeface="Cambria Math" panose="02040503050406030204" pitchFamily="18" charset="0"/>
                                    </a:rPr>
                                    <m:t>,0</m:t>
                                  </m:r>
                                </m:sub>
                                <m:sup>
                                  <m:r>
                                    <a:rPr lang="en-US" sz="1300" i="1">
                                      <a:latin typeface="Cambria Math" panose="02040503050406030204" pitchFamily="18" charset="0"/>
                                    </a:rPr>
                                    <m:t>𝑛</m:t>
                                  </m:r>
                                </m:sup>
                              </m:sSubSup>
                            </m:e>
                          </m:mr>
                        </m:m>
                      </m:e>
                    </m:d>
                  </m:oMath>
                </a14:m>
                <a:endParaRPr lang="en-US" sz="1300" dirty="0"/>
              </a:p>
              <a:p>
                <a:pPr marL="285750" indent="-285750">
                  <a:buFont typeface="Wingdings" panose="05000000000000000000" pitchFamily="2" charset="2"/>
                  <a:buChar char="Ø"/>
                </a:pPr>
                <a:endParaRPr lang="en-US" sz="1500" dirty="0"/>
              </a:p>
            </p:txBody>
          </p:sp>
        </mc:Choice>
        <mc:Fallback xmlns="">
          <p:sp>
            <p:nvSpPr>
              <p:cNvPr id="393" name="TextBox 392">
                <a:extLst>
                  <a:ext uri="{FF2B5EF4-FFF2-40B4-BE49-F238E27FC236}">
                    <a16:creationId xmlns:a16="http://schemas.microsoft.com/office/drawing/2014/main" id="{F94FA195-1085-4A22-878D-92092E2097BB}"/>
                  </a:ext>
                </a:extLst>
              </p:cNvPr>
              <p:cNvSpPr txBox="1">
                <a:spLocks noRot="1" noChangeAspect="1" noMove="1" noResize="1" noEditPoints="1" noAdjustHandles="1" noChangeArrowheads="1" noChangeShapeType="1" noTextEdit="1"/>
              </p:cNvSpPr>
              <p:nvPr/>
            </p:nvSpPr>
            <p:spPr>
              <a:xfrm>
                <a:off x="29452606" y="14883548"/>
                <a:ext cx="6548775" cy="2863541"/>
              </a:xfrm>
              <a:prstGeom prst="rect">
                <a:avLst/>
              </a:prstGeom>
              <a:blipFill>
                <a:blip r:embed="rId89"/>
                <a:stretch>
                  <a:fillRect l="-279"/>
                </a:stretch>
              </a:blipFill>
              <a:ln w="28575">
                <a:noFill/>
              </a:ln>
            </p:spPr>
            <p:txBody>
              <a:bodyPr/>
              <a:lstStyle/>
              <a:p>
                <a:r>
                  <a:rPr lang="en-US">
                    <a:noFill/>
                  </a:rPr>
                  <a:t> </a:t>
                </a:r>
              </a:p>
            </p:txBody>
          </p:sp>
        </mc:Fallback>
      </mc:AlternateContent>
      <p:sp>
        <p:nvSpPr>
          <p:cNvPr id="394" name="Rectangle 393">
            <a:extLst>
              <a:ext uri="{FF2B5EF4-FFF2-40B4-BE49-F238E27FC236}">
                <a16:creationId xmlns:a16="http://schemas.microsoft.com/office/drawing/2014/main" id="{41B1CB55-6EC1-4CBF-A8DC-556882124602}"/>
              </a:ext>
            </a:extLst>
          </p:cNvPr>
          <p:cNvSpPr/>
          <p:nvPr/>
        </p:nvSpPr>
        <p:spPr>
          <a:xfrm>
            <a:off x="29330482" y="14987148"/>
            <a:ext cx="6559936" cy="33137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BEE4F959-6CF4-4617-9BEF-FB711DEAA3A7}"/>
              </a:ext>
            </a:extLst>
          </p:cNvPr>
          <p:cNvSpPr/>
          <p:nvPr/>
        </p:nvSpPr>
        <p:spPr>
          <a:xfrm>
            <a:off x="29065278" y="15006897"/>
            <a:ext cx="354799" cy="3278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extBox 394">
            <a:extLst>
              <a:ext uri="{FF2B5EF4-FFF2-40B4-BE49-F238E27FC236}">
                <a16:creationId xmlns:a16="http://schemas.microsoft.com/office/drawing/2014/main" id="{388D8616-894A-47BE-9C5D-64A6D011DA54}"/>
              </a:ext>
            </a:extLst>
          </p:cNvPr>
          <p:cNvSpPr txBox="1"/>
          <p:nvPr/>
        </p:nvSpPr>
        <p:spPr>
          <a:xfrm>
            <a:off x="29453647" y="17541021"/>
            <a:ext cx="6180546" cy="523220"/>
          </a:xfrm>
          <a:prstGeom prst="rect">
            <a:avLst/>
          </a:prstGeom>
          <a:solidFill>
            <a:schemeClr val="accent3">
              <a:lumMod val="20000"/>
              <a:lumOff val="80000"/>
            </a:schemeClr>
          </a:solidFill>
        </p:spPr>
        <p:txBody>
          <a:bodyPr wrap="square" rtlCol="0">
            <a:spAutoFit/>
          </a:bodyPr>
          <a:lstStyle/>
          <a:p>
            <a:pPr algn="ctr"/>
            <a:r>
              <a:rPr lang="en-US" sz="1400" dirty="0"/>
              <a:t>ROM-ROM coupling with </a:t>
            </a:r>
            <a:r>
              <a:rPr lang="en-US" sz="1400" b="1" dirty="0"/>
              <a:t>reduced LM space</a:t>
            </a:r>
            <a:r>
              <a:rPr lang="en-US" sz="1400" dirty="0"/>
              <a:t> guaranteed to have </a:t>
            </a:r>
            <a:r>
              <a:rPr lang="en-US" sz="1400" b="1" dirty="0"/>
              <a:t>non-singular dual Schur complement</a:t>
            </a:r>
            <a:r>
              <a:rPr lang="en-US" sz="1400" dirty="0"/>
              <a:t> if underlying FOM-FOM coupling satisfies conditions in [5]. </a:t>
            </a:r>
          </a:p>
        </p:txBody>
      </p:sp>
      <p:sp>
        <p:nvSpPr>
          <p:cNvPr id="397" name="Rectangle 396">
            <a:extLst>
              <a:ext uri="{FF2B5EF4-FFF2-40B4-BE49-F238E27FC236}">
                <a16:creationId xmlns:a16="http://schemas.microsoft.com/office/drawing/2014/main" id="{B395C44E-616E-407D-8D14-672C3DFD1E9B}"/>
              </a:ext>
            </a:extLst>
          </p:cNvPr>
          <p:cNvSpPr/>
          <p:nvPr/>
        </p:nvSpPr>
        <p:spPr>
          <a:xfrm>
            <a:off x="23481629" y="18498679"/>
            <a:ext cx="12421271" cy="63989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extBox 397">
            <a:extLst>
              <a:ext uri="{FF2B5EF4-FFF2-40B4-BE49-F238E27FC236}">
                <a16:creationId xmlns:a16="http://schemas.microsoft.com/office/drawing/2014/main" id="{876F1752-2DD7-4401-B10A-4BE5BE7197E4}"/>
              </a:ext>
            </a:extLst>
          </p:cNvPr>
          <p:cNvSpPr txBox="1"/>
          <p:nvPr/>
        </p:nvSpPr>
        <p:spPr>
          <a:xfrm>
            <a:off x="24191306" y="18542610"/>
            <a:ext cx="10927585" cy="477054"/>
          </a:xfrm>
          <a:prstGeom prst="rect">
            <a:avLst/>
          </a:prstGeom>
          <a:noFill/>
        </p:spPr>
        <p:txBody>
          <a:bodyPr wrap="square" rtlCol="0">
            <a:spAutoFit/>
          </a:bodyPr>
          <a:lstStyle/>
          <a:p>
            <a:pPr algn="ctr"/>
            <a:r>
              <a:rPr lang="en-US" sz="2500" dirty="0"/>
              <a:t>Numerical Example: High-Peclet Advection-Diffusion Problem [8]</a:t>
            </a:r>
          </a:p>
        </p:txBody>
      </p:sp>
      <p:pic>
        <p:nvPicPr>
          <p:cNvPr id="399" name="Picture 398">
            <a:extLst>
              <a:ext uri="{FF2B5EF4-FFF2-40B4-BE49-F238E27FC236}">
                <a16:creationId xmlns:a16="http://schemas.microsoft.com/office/drawing/2014/main" id="{47290236-19D9-4D58-BA23-757B4DBA7F25}"/>
              </a:ext>
            </a:extLst>
          </p:cNvPr>
          <p:cNvPicPr>
            <a:picLocks noChangeAspect="1"/>
          </p:cNvPicPr>
          <p:nvPr/>
        </p:nvPicPr>
        <p:blipFill>
          <a:blip r:embed="rId90"/>
          <a:stretch>
            <a:fillRect/>
          </a:stretch>
        </p:blipFill>
        <p:spPr>
          <a:xfrm>
            <a:off x="24196792" y="19230317"/>
            <a:ext cx="1828800" cy="1371600"/>
          </a:xfrm>
          <a:prstGeom prst="rect">
            <a:avLst/>
          </a:prstGeom>
        </p:spPr>
      </p:pic>
      <p:pic>
        <p:nvPicPr>
          <p:cNvPr id="185" name="Picture 184">
            <a:extLst>
              <a:ext uri="{FF2B5EF4-FFF2-40B4-BE49-F238E27FC236}">
                <a16:creationId xmlns:a16="http://schemas.microsoft.com/office/drawing/2014/main" id="{1F775D2E-CA60-40EB-B688-20770EC7D867}"/>
              </a:ext>
            </a:extLst>
          </p:cNvPr>
          <p:cNvPicPr>
            <a:picLocks noChangeAspect="1"/>
          </p:cNvPicPr>
          <p:nvPr/>
        </p:nvPicPr>
        <p:blipFill>
          <a:blip r:embed="rId91"/>
          <a:stretch>
            <a:fillRect/>
          </a:stretch>
        </p:blipFill>
        <p:spPr>
          <a:xfrm>
            <a:off x="26287123" y="19327124"/>
            <a:ext cx="1976034" cy="1371600"/>
          </a:xfrm>
          <a:prstGeom prst="rect">
            <a:avLst/>
          </a:prstGeom>
        </p:spPr>
      </p:pic>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34E29F9B-88C7-4BD9-A344-1C8C40D65B2E}"/>
                  </a:ext>
                </a:extLst>
              </p:cNvPr>
              <p:cNvSpPr txBox="1"/>
              <p:nvPr/>
            </p:nvSpPr>
            <p:spPr>
              <a:xfrm>
                <a:off x="23675948" y="21077397"/>
                <a:ext cx="5480228" cy="3669338"/>
              </a:xfrm>
              <a:prstGeom prst="rect">
                <a:avLst/>
              </a:prstGeom>
              <a:noFill/>
            </p:spPr>
            <p:txBody>
              <a:bodyPr wrap="square" rtlCol="0">
                <a:spAutoFit/>
              </a:bodyPr>
              <a:lstStyle/>
              <a:p>
                <a:pPr marL="285750" indent="-285750">
                  <a:buFont typeface="Arial" panose="020B0604020202020204" pitchFamily="34" charset="0"/>
                  <a:buChar char="•"/>
                </a:pPr>
                <a:r>
                  <a:rPr lang="en-US" sz="1500" dirty="0"/>
                  <a:t>Cone, cylinder and smooth hump </a:t>
                </a:r>
                <a:r>
                  <a:rPr lang="en-US" sz="1500" b="1" dirty="0"/>
                  <a:t>initial condition </a:t>
                </a:r>
                <a:r>
                  <a:rPr lang="en-US" sz="1500" dirty="0"/>
                  <a:t>(Fig. 9).</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t>Rotating advection field </a:t>
                </a:r>
                <a14:m>
                  <m:oMath xmlns:m="http://schemas.openxmlformats.org/officeDocument/2006/math">
                    <m:r>
                      <a:rPr lang="en-US" sz="1500" i="1" dirty="0" smtClean="0">
                        <a:latin typeface="Cambria Math" panose="02040503050406030204" pitchFamily="18" charset="0"/>
                      </a:rPr>
                      <m:t>(0.5 − </m:t>
                    </m:r>
                    <m:r>
                      <a:rPr lang="en-US" sz="1500" i="1" dirty="0" smtClean="0">
                        <a:latin typeface="Cambria Math" panose="02040503050406030204" pitchFamily="18" charset="0"/>
                      </a:rPr>
                      <m:t>𝑦</m:t>
                    </m:r>
                    <m:r>
                      <a:rPr lang="en-US" sz="1500" i="1" dirty="0" smtClean="0">
                        <a:latin typeface="Cambria Math" panose="02040503050406030204" pitchFamily="18" charset="0"/>
                      </a:rPr>
                      <m:t>, </m:t>
                    </m:r>
                    <m:r>
                      <a:rPr lang="en-US" sz="1500" i="1" dirty="0" smtClean="0">
                        <a:latin typeface="Cambria Math" panose="02040503050406030204" pitchFamily="18" charset="0"/>
                      </a:rPr>
                      <m:t>𝑥</m:t>
                    </m:r>
                    <m:r>
                      <a:rPr lang="en-US" sz="1500" i="1" dirty="0" smtClean="0">
                        <a:latin typeface="Cambria Math" panose="02040503050406030204" pitchFamily="18" charset="0"/>
                      </a:rPr>
                      <m:t> − 0.5) </m:t>
                    </m:r>
                  </m:oMath>
                </a14:m>
                <a:r>
                  <a:rPr lang="en-US" sz="1500" dirty="0"/>
                  <a:t>for 1 rotation.</a:t>
                </a:r>
              </a:p>
              <a:p>
                <a:pPr marL="285750" indent="-285750">
                  <a:buFont typeface="Arial" panose="020B0604020202020204" pitchFamily="34" charset="0"/>
                  <a:buChar char="•"/>
                </a:pPr>
                <a:r>
                  <a:rPr lang="en-US" sz="1500" dirty="0"/>
                  <a:t>Snapshots from </a:t>
                </a:r>
                <a:r>
                  <a:rPr lang="en-US" sz="1500" b="1" dirty="0"/>
                  <a:t>monolithic FEM </a:t>
                </a:r>
                <a:r>
                  <a:rPr lang="en-US" sz="1500" dirty="0"/>
                  <a:t>on </a:t>
                </a:r>
                <a14:m>
                  <m:oMath xmlns:m="http://schemas.openxmlformats.org/officeDocument/2006/math">
                    <m:r>
                      <m:rPr>
                        <m:sty m:val="p"/>
                      </m:rPr>
                      <a:rPr lang="el-GR" sz="1500" i="1" smtClean="0">
                        <a:latin typeface="Cambria Math" panose="02040503050406030204" pitchFamily="18" charset="0"/>
                        <a:ea typeface="Cambria Math" panose="02040503050406030204" pitchFamily="18" charset="0"/>
                      </a:rPr>
                      <m:t>Ω</m:t>
                    </m:r>
                  </m:oMath>
                </a14:m>
                <a:r>
                  <a:rPr lang="en-US" sz="1500" dirty="0"/>
                  <a:t> with 4225 DOFs (</a:t>
                </a:r>
                <a14:m>
                  <m:oMath xmlns:m="http://schemas.openxmlformats.org/officeDocument/2006/math">
                    <m:r>
                      <a:rPr lang="en-US" sz="1500" b="0" i="1" smtClean="0">
                        <a:latin typeface="Cambria Math" panose="02040503050406030204" pitchFamily="18" charset="0"/>
                      </a:rPr>
                      <m:t>h</m:t>
                    </m:r>
                    <m:r>
                      <a:rPr lang="en-US" sz="1500" b="0" i="1" smtClean="0">
                        <a:latin typeface="Cambria Math" panose="02040503050406030204" pitchFamily="18" charset="0"/>
                      </a:rPr>
                      <m:t>=</m:t>
                    </m:r>
                    <m:f>
                      <m:fPr>
                        <m:ctrlPr>
                          <a:rPr lang="en-US" sz="1500" b="0" i="1" smtClean="0">
                            <a:latin typeface="Cambria Math" panose="02040503050406030204" pitchFamily="18" charset="0"/>
                          </a:rPr>
                        </m:ctrlPr>
                      </m:fPr>
                      <m:num>
                        <m:r>
                          <a:rPr lang="en-US" sz="1500" b="0" i="1" smtClean="0">
                            <a:latin typeface="Cambria Math" panose="02040503050406030204" pitchFamily="18" charset="0"/>
                          </a:rPr>
                          <m:t>1</m:t>
                        </m:r>
                      </m:num>
                      <m:den>
                        <m:r>
                          <a:rPr lang="en-US" sz="1500" b="0" i="1" smtClean="0">
                            <a:latin typeface="Cambria Math" panose="02040503050406030204" pitchFamily="18" charset="0"/>
                          </a:rPr>
                          <m:t>64</m:t>
                        </m:r>
                      </m:den>
                    </m:f>
                  </m:oMath>
                </a14:m>
                <a:r>
                  <a:rPr lang="en-US" sz="1500" dirty="0"/>
                  <a:t>).</a:t>
                </a:r>
              </a:p>
              <a:p>
                <a:pPr marL="285750" indent="-285750">
                  <a:buFont typeface="Arial" panose="020B0604020202020204" pitchFamily="34" charset="0"/>
                  <a:buChar char="•"/>
                </a:pPr>
                <a:r>
                  <a:rPr lang="en-US" sz="1500" b="1" dirty="0"/>
                  <a:t>Two subdomains </a:t>
                </a:r>
                <a:r>
                  <a:rPr lang="en-US" sz="1500" dirty="0"/>
                  <a:t>with 2145 DOFs/subdomain (Fig. 10).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t>High Peclet regime</a:t>
                </a:r>
                <a:r>
                  <a:rPr lang="en-US" sz="1500" dirty="0"/>
                  <a:t>: </a:t>
                </a:r>
                <a14:m>
                  <m:oMath xmlns:m="http://schemas.openxmlformats.org/officeDocument/2006/math">
                    <m:sSub>
                      <m:sSubPr>
                        <m:ctrlPr>
                          <a:rPr lang="en-US" sz="1500" i="1" smtClean="0">
                            <a:latin typeface="Cambria Math" panose="02040503050406030204" pitchFamily="18" charset="0"/>
                          </a:rPr>
                        </m:ctrlPr>
                      </m:sSubPr>
                      <m:e>
                        <m:r>
                          <a:rPr lang="en-US" sz="1500" i="1" smtClean="0">
                            <a:latin typeface="Cambria Math" panose="02040503050406030204" pitchFamily="18" charset="0"/>
                            <a:ea typeface="Cambria Math" panose="02040503050406030204" pitchFamily="18" charset="0"/>
                          </a:rPr>
                          <m:t>𝜅</m:t>
                        </m:r>
                      </m:e>
                      <m:sub>
                        <m:r>
                          <a:rPr lang="en-US" sz="1500" b="0" i="1" smtClean="0">
                            <a:latin typeface="Cambria Math" panose="02040503050406030204" pitchFamily="18" charset="0"/>
                          </a:rPr>
                          <m:t>𝑖</m:t>
                        </m:r>
                      </m:sub>
                    </m:sSub>
                    <m:r>
                      <a:rPr lang="en-US" sz="1500" b="0" i="1" smtClean="0">
                        <a:latin typeface="Cambria Math" panose="02040503050406030204" pitchFamily="18" charset="0"/>
                      </a:rPr>
                      <m:t>=</m:t>
                    </m:r>
                    <m:sSup>
                      <m:sSupPr>
                        <m:ctrlPr>
                          <a:rPr lang="en-US" sz="1500" b="0" i="1" smtClean="0">
                            <a:latin typeface="Cambria Math" panose="02040503050406030204" pitchFamily="18" charset="0"/>
                          </a:rPr>
                        </m:ctrlPr>
                      </m:sSupPr>
                      <m:e>
                        <m:r>
                          <a:rPr lang="en-US" sz="1500" b="0" i="1" smtClean="0">
                            <a:latin typeface="Cambria Math" panose="02040503050406030204" pitchFamily="18" charset="0"/>
                          </a:rPr>
                          <m:t>10</m:t>
                        </m:r>
                      </m:e>
                      <m:sup>
                        <m:r>
                          <a:rPr lang="en-US" sz="1500" b="0" i="1" smtClean="0">
                            <a:latin typeface="Cambria Math" panose="02040503050406030204" pitchFamily="18" charset="0"/>
                          </a:rPr>
                          <m:t>−5</m:t>
                        </m:r>
                      </m:sup>
                    </m:sSup>
                  </m:oMath>
                </a14:m>
                <a:r>
                  <a:rPr lang="en-US" sz="1500" dirty="0"/>
                  <a:t>, for </a:t>
                </a:r>
                <a14:m>
                  <m:oMath xmlns:m="http://schemas.openxmlformats.org/officeDocument/2006/math">
                    <m:r>
                      <a:rPr lang="en-US" sz="1500" b="0" i="1" dirty="0" smtClean="0">
                        <a:latin typeface="Cambria Math" panose="02040503050406030204" pitchFamily="18" charset="0"/>
                      </a:rPr>
                      <m:t>𝑖</m:t>
                    </m:r>
                    <m:r>
                      <a:rPr lang="en-US" sz="1500" i="1" dirty="0" smtClean="0">
                        <a:latin typeface="Cambria Math" panose="02040503050406030204" pitchFamily="18" charset="0"/>
                      </a:rPr>
                      <m:t>=1,2</m:t>
                    </m:r>
                  </m:oMath>
                </a14:m>
                <a:r>
                  <a:rPr lang="en-US" sz="1500" dirty="0"/>
                  <a:t>.</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t>Homogeneous </a:t>
                </a:r>
                <a:r>
                  <a:rPr lang="en-US" sz="1500" dirty="0"/>
                  <a:t>Dirichlet BCs.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t>IMEX </a:t>
                </a:r>
                <a:r>
                  <a:rPr lang="en-US" sz="1500" dirty="0"/>
                  <a:t>version of </a:t>
                </a:r>
                <a:r>
                  <a:rPr lang="en-US" sz="1500" b="1" dirty="0"/>
                  <a:t>Crank-Nicholson</a:t>
                </a:r>
                <a:r>
                  <a:rPr lang="en-US" sz="1500" dirty="0"/>
                  <a:t> (treating LM explicitly), with snapshot time step </a:t>
                </a:r>
                <a14:m>
                  <m:oMath xmlns:m="http://schemas.openxmlformats.org/officeDocument/2006/math">
                    <m:r>
                      <m:rPr>
                        <m:sty m:val="p"/>
                      </m:rPr>
                      <a:rPr lang="el-GR" sz="1500" i="1" smtClean="0">
                        <a:latin typeface="Cambria Math" panose="02040503050406030204" pitchFamily="18" charset="0"/>
                        <a:ea typeface="Cambria Math" panose="02040503050406030204" pitchFamily="18" charset="0"/>
                      </a:rPr>
                      <m:t>Δ</m:t>
                    </m:r>
                    <m:sSub>
                      <m:sSubPr>
                        <m:ctrlPr>
                          <a:rPr lang="el-GR"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𝑡</m:t>
                        </m:r>
                      </m:e>
                      <m:sub>
                        <m:r>
                          <a:rPr lang="en-US" sz="1500" b="0" i="1" smtClean="0">
                            <a:latin typeface="Cambria Math" panose="02040503050406030204" pitchFamily="18" charset="0"/>
                            <a:ea typeface="Cambria Math" panose="02040503050406030204" pitchFamily="18" charset="0"/>
                          </a:rPr>
                          <m:t>𝑠</m:t>
                        </m:r>
                      </m:sub>
                    </m:sSub>
                    <m:r>
                      <a:rPr lang="en-US" sz="1500" b="0" i="1" smtClean="0">
                        <a:latin typeface="Cambria Math" panose="02040503050406030204" pitchFamily="18" charset="0"/>
                        <a:ea typeface="Cambria Math" panose="02040503050406030204" pitchFamily="18" charset="0"/>
                      </a:rPr>
                      <m:t>=6.734×</m:t>
                    </m:r>
                    <m:sSup>
                      <m:sSupPr>
                        <m:ctrlPr>
                          <a:rPr lang="en-US" sz="1500" b="0" i="1" smtClean="0">
                            <a:latin typeface="Cambria Math" panose="02040503050406030204" pitchFamily="18" charset="0"/>
                            <a:ea typeface="Cambria Math" panose="02040503050406030204" pitchFamily="18" charset="0"/>
                          </a:rPr>
                        </m:ctrlPr>
                      </m:sSupPr>
                      <m:e>
                        <m:r>
                          <a:rPr lang="en-US" sz="1500" b="0" i="1" smtClean="0">
                            <a:latin typeface="Cambria Math" panose="02040503050406030204" pitchFamily="18" charset="0"/>
                            <a:ea typeface="Cambria Math" panose="02040503050406030204" pitchFamily="18" charset="0"/>
                          </a:rPr>
                          <m:t>10</m:t>
                        </m:r>
                      </m:e>
                      <m:sup>
                        <m:r>
                          <a:rPr lang="en-US" sz="1500" b="0" i="1" smtClean="0">
                            <a:latin typeface="Cambria Math" panose="02040503050406030204" pitchFamily="18" charset="0"/>
                            <a:ea typeface="Cambria Math" panose="02040503050406030204" pitchFamily="18" charset="0"/>
                          </a:rPr>
                          <m:t>−3</m:t>
                        </m:r>
                      </m:sup>
                    </m:sSup>
                    <m:r>
                      <a:rPr lang="en-US" sz="1500" b="0" i="1" smtClean="0">
                        <a:latin typeface="Cambria Math" panose="02040503050406030204" pitchFamily="18" charset="0"/>
                        <a:ea typeface="Cambria Math" panose="02040503050406030204" pitchFamily="18" charset="0"/>
                      </a:rPr>
                      <m:t>.</m:t>
                    </m:r>
                  </m:oMath>
                </a14:m>
                <a:r>
                  <a:rPr lang="en-US" sz="1500" dirty="0"/>
                  <a:t> </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14:m>
                  <m:oMath xmlns:m="http://schemas.openxmlformats.org/officeDocument/2006/math">
                    <m:r>
                      <a:rPr lang="en-US" sz="1500" b="1" i="1" smtClean="0">
                        <a:latin typeface="Cambria Math" panose="02040503050406030204" pitchFamily="18" charset="0"/>
                        <a:ea typeface="Cambria Math" panose="02040503050406030204" pitchFamily="18" charset="0"/>
                      </a:rPr>
                      <m:t>~</m:t>
                    </m:r>
                  </m:oMath>
                </a14:m>
                <a:r>
                  <a:rPr lang="en-US" sz="1500" b="1" dirty="0"/>
                  <a:t>20 interior modes </a:t>
                </a:r>
                <a:r>
                  <a:rPr lang="en-US" sz="1500" dirty="0"/>
                  <a:t>are needed and only </a:t>
                </a:r>
                <a:r>
                  <a:rPr lang="en-US" sz="1500" b="1" dirty="0"/>
                  <a:t>5 interface modes </a:t>
                </a:r>
                <a:r>
                  <a:rPr lang="en-US" sz="1500" dirty="0"/>
                  <a:t>are needed to capture 99% of their respective snapshot energies.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latin typeface="Trebuchet MS" panose="020B0603020202020204" pitchFamily="34" charset="0"/>
                  </a:rPr>
                  <a:t>Full LM space has </a:t>
                </a:r>
                <a:r>
                  <a:rPr lang="en-US" sz="1500" dirty="0">
                    <a:latin typeface="Trebuchet MS" panose="020B0603020202020204" pitchFamily="34" charset="0"/>
                  </a:rPr>
                  <a:t>dimension 63.</a:t>
                </a:r>
              </a:p>
              <a:p>
                <a:pPr marL="285750" indent="-285750">
                  <a:buFont typeface="Arial" panose="020B0604020202020204" pitchFamily="34" charset="0"/>
                  <a:buChar char="•"/>
                </a:pPr>
                <a:endParaRPr lang="en-US" sz="200" dirty="0">
                  <a:latin typeface="Trebuchet MS" panose="020B0603020202020204" pitchFamily="34" charset="0"/>
                </a:endParaRPr>
              </a:p>
              <a:p>
                <a:pPr marL="285750" indent="-285750">
                  <a:buFont typeface="Arial" panose="020B0604020202020204" pitchFamily="34" charset="0"/>
                  <a:buChar char="•"/>
                </a:pPr>
                <a:r>
                  <a:rPr lang="en-US" sz="1500" b="1" dirty="0">
                    <a:latin typeface="Trebuchet MS" panose="020B0603020202020204" pitchFamily="34" charset="0"/>
                  </a:rPr>
                  <a:t>Reduced LM space </a:t>
                </a:r>
                <a:r>
                  <a:rPr lang="en-US" sz="1500" dirty="0">
                    <a:latin typeface="Trebuchet MS" panose="020B0603020202020204" pitchFamily="34" charset="0"/>
                  </a:rPr>
                  <a:t>has dimension: </a:t>
                </a:r>
              </a:p>
              <a:p>
                <a:pPr marL="285750" indent="-285750">
                  <a:buFont typeface="Arial" panose="020B0604020202020204" pitchFamily="34" charset="0"/>
                  <a:buChar char="•"/>
                </a:pPr>
                <a:endParaRPr lang="en-US" sz="400" dirty="0">
                  <a:latin typeface="Trebuchet MS" panose="020B0603020202020204" pitchFamily="34" charset="0"/>
                </a:endParaRPr>
              </a:p>
              <a:p>
                <a:endParaRPr lang="en-US" sz="1300" dirty="0">
                  <a:latin typeface="Trebuchet MS" panose="020B0603020202020204" pitchFamily="34" charset="0"/>
                </a:endParaRPr>
              </a:p>
              <a:p>
                <a:endParaRPr lang="en-US" sz="1500" dirty="0"/>
              </a:p>
            </p:txBody>
          </p:sp>
        </mc:Choice>
        <mc:Fallback xmlns="">
          <p:sp>
            <p:nvSpPr>
              <p:cNvPr id="186" name="TextBox 185">
                <a:extLst>
                  <a:ext uri="{FF2B5EF4-FFF2-40B4-BE49-F238E27FC236}">
                    <a16:creationId xmlns:a16="http://schemas.microsoft.com/office/drawing/2014/main" id="{34E29F9B-88C7-4BD9-A344-1C8C40D65B2E}"/>
                  </a:ext>
                </a:extLst>
              </p:cNvPr>
              <p:cNvSpPr txBox="1">
                <a:spLocks noRot="1" noChangeAspect="1" noMove="1" noResize="1" noEditPoints="1" noAdjustHandles="1" noChangeArrowheads="1" noChangeShapeType="1" noTextEdit="1"/>
              </p:cNvSpPr>
              <p:nvPr/>
            </p:nvSpPr>
            <p:spPr>
              <a:xfrm>
                <a:off x="23675948" y="21077397"/>
                <a:ext cx="5480228" cy="3669338"/>
              </a:xfrm>
              <a:prstGeom prst="rect">
                <a:avLst/>
              </a:prstGeom>
              <a:blipFill>
                <a:blip r:embed="rId92"/>
                <a:stretch>
                  <a:fillRect l="-334" t="-498"/>
                </a:stretch>
              </a:blipFill>
            </p:spPr>
            <p:txBody>
              <a:bodyPr/>
              <a:lstStyle/>
              <a:p>
                <a:r>
                  <a:rPr lang="en-US">
                    <a:noFill/>
                  </a:rPr>
                  <a:t> </a:t>
                </a:r>
              </a:p>
            </p:txBody>
          </p:sp>
        </mc:Fallback>
      </mc:AlternateContent>
      <p:sp>
        <p:nvSpPr>
          <p:cNvPr id="407" name="TextBox 406">
            <a:extLst>
              <a:ext uri="{FF2B5EF4-FFF2-40B4-BE49-F238E27FC236}">
                <a16:creationId xmlns:a16="http://schemas.microsoft.com/office/drawing/2014/main" id="{EBB7467F-97C4-4563-A01F-789239D511CE}"/>
              </a:ext>
            </a:extLst>
          </p:cNvPr>
          <p:cNvSpPr txBox="1"/>
          <p:nvPr/>
        </p:nvSpPr>
        <p:spPr>
          <a:xfrm>
            <a:off x="31553642" y="19065849"/>
            <a:ext cx="4233319" cy="4170372"/>
          </a:xfrm>
          <a:prstGeom prst="rect">
            <a:avLst/>
          </a:prstGeom>
          <a:noFill/>
        </p:spPr>
        <p:txBody>
          <a:bodyPr wrap="square">
            <a:spAutoFit/>
          </a:bodyPr>
          <a:lstStyle/>
          <a:p>
            <a:pPr marL="285750" indent="-285750">
              <a:buFont typeface="Arial" panose="020B0604020202020204" pitchFamily="34" charset="0"/>
              <a:buChar char="•"/>
            </a:pPr>
            <a:r>
              <a:rPr lang="en-US" sz="1500" dirty="0"/>
              <a:t>Errors for </a:t>
            </a:r>
            <a:r>
              <a:rPr lang="en-US" sz="1500" b="1" dirty="0"/>
              <a:t>ROM-ROM coupling </a:t>
            </a:r>
            <a:r>
              <a:rPr lang="en-US" sz="1500" dirty="0"/>
              <a:t>with </a:t>
            </a:r>
            <a:r>
              <a:rPr lang="en-US" sz="1500" b="1" dirty="0"/>
              <a:t>full</a:t>
            </a:r>
            <a:r>
              <a:rPr lang="en-US" sz="1500" dirty="0"/>
              <a:t> and </a:t>
            </a:r>
            <a:r>
              <a:rPr lang="en-US" sz="1500" b="1" dirty="0"/>
              <a:t>reduced LM spaces </a:t>
            </a:r>
            <a:r>
              <a:rPr lang="en-US" sz="1500" dirty="0"/>
              <a:t>are </a:t>
            </a:r>
            <a:r>
              <a:rPr lang="en-US" sz="1500" b="1" dirty="0"/>
              <a:t>identical </a:t>
            </a:r>
            <a:r>
              <a:rPr lang="en-US" sz="1500" dirty="0"/>
              <a:t>to machine precision (Fig. 11).</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t>As expected, using </a:t>
            </a:r>
            <a:r>
              <a:rPr lang="en-US" sz="1500" b="1" dirty="0"/>
              <a:t>reduced LM space </a:t>
            </a:r>
            <a:r>
              <a:rPr lang="en-US" sz="1500" dirty="0"/>
              <a:t>improves </a:t>
            </a:r>
            <a:r>
              <a:rPr lang="en-US" sz="1500" b="1" dirty="0"/>
              <a:t>condition number </a:t>
            </a:r>
            <a:r>
              <a:rPr lang="en-US" sz="1500" dirty="0"/>
              <a:t>(Fig. 12).</a:t>
            </a:r>
            <a:endParaRPr lang="en-US" sz="1500" b="1" dirty="0"/>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t>Conditioning</a:t>
            </a:r>
            <a:r>
              <a:rPr lang="en-US" sz="1500" dirty="0"/>
              <a:t> of the Schur complement for </a:t>
            </a:r>
            <a:r>
              <a:rPr lang="en-US" sz="1500" b="1" dirty="0"/>
              <a:t>ROM-ROM </a:t>
            </a:r>
            <a:r>
              <a:rPr lang="en-US" sz="1500" dirty="0"/>
              <a:t>with reduced LM space is essentially the </a:t>
            </a:r>
            <a:r>
              <a:rPr lang="en-US" sz="1500" b="1" dirty="0"/>
              <a:t>same </a:t>
            </a:r>
            <a:r>
              <a:rPr lang="en-US" sz="1500" dirty="0"/>
              <a:t>as for the </a:t>
            </a:r>
            <a:r>
              <a:rPr lang="en-US" sz="1500" b="1" dirty="0"/>
              <a:t>FOM-FOM coupling </a:t>
            </a:r>
            <a:r>
              <a:rPr lang="en-US" sz="1500" dirty="0"/>
              <a:t>(proven to be well-conditioned in [5]) (Fig. 12).</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t>Each coupling is capable of attaining an </a:t>
            </a:r>
            <a:r>
              <a:rPr lang="en-US" sz="1500" b="1" dirty="0"/>
              <a:t>error</a:t>
            </a:r>
            <a:r>
              <a:rPr lang="en-US" sz="1500" dirty="0"/>
              <a:t> on the </a:t>
            </a:r>
            <a:r>
              <a:rPr lang="en-US" sz="1500" b="1" dirty="0"/>
              <a:t>order of the relative error for the FOM-FOM coupling </a:t>
            </a:r>
            <a:r>
              <a:rPr lang="en-US" sz="1500" dirty="0"/>
              <a:t>(Fig. 13).</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t>Reduced LM </a:t>
            </a:r>
            <a:r>
              <a:rPr lang="en-US" sz="1500" dirty="0"/>
              <a:t>ROM-ROM coupling achieves </a:t>
            </a:r>
            <a:r>
              <a:rPr lang="en-US" sz="1500" b="1" dirty="0"/>
              <a:t>optimal errors </a:t>
            </a:r>
            <a:r>
              <a:rPr lang="en-US" sz="1500" dirty="0"/>
              <a:t>in </a:t>
            </a:r>
            <a:r>
              <a:rPr lang="en-US" sz="1500" b="1" dirty="0"/>
              <a:t>less time </a:t>
            </a:r>
            <a:r>
              <a:rPr lang="en-US" sz="1500" dirty="0"/>
              <a:t>(Fig. 13).</a:t>
            </a:r>
          </a:p>
          <a:p>
            <a:pPr marL="285750" indent="-285750">
              <a:buFont typeface="Arial" panose="020B0604020202020204" pitchFamily="34" charset="0"/>
              <a:buChar char="•"/>
            </a:pPr>
            <a:r>
              <a:rPr lang="en-US" sz="1500" dirty="0"/>
              <a:t>Couplings deliver solutions which are </a:t>
            </a:r>
            <a:r>
              <a:rPr lang="en-US" sz="1500" b="1" dirty="0"/>
              <a:t>smooth </a:t>
            </a:r>
            <a:r>
              <a:rPr lang="en-US" sz="1500" dirty="0"/>
              <a:t>and </a:t>
            </a:r>
            <a:r>
              <a:rPr lang="en-US" sz="1500" b="1" dirty="0"/>
              <a:t>artifact-free </a:t>
            </a:r>
            <a:r>
              <a:rPr lang="en-US" sz="1500" dirty="0"/>
              <a:t>(Fig. 14).</a:t>
            </a:r>
          </a:p>
          <a:p>
            <a:endParaRPr lang="en-US" sz="1500" dirty="0"/>
          </a:p>
        </p:txBody>
      </p:sp>
      <p:grpSp>
        <p:nvGrpSpPr>
          <p:cNvPr id="240" name="Group 239">
            <a:extLst>
              <a:ext uri="{FF2B5EF4-FFF2-40B4-BE49-F238E27FC236}">
                <a16:creationId xmlns:a16="http://schemas.microsoft.com/office/drawing/2014/main" id="{4CA7A2B3-9849-42A2-AFA4-8EF70BFD037E}"/>
              </a:ext>
            </a:extLst>
          </p:cNvPr>
          <p:cNvGrpSpPr/>
          <p:nvPr/>
        </p:nvGrpSpPr>
        <p:grpSpPr>
          <a:xfrm>
            <a:off x="31809014" y="23046371"/>
            <a:ext cx="3788960" cy="1504296"/>
            <a:chOff x="31809014" y="22998746"/>
            <a:chExt cx="3788960" cy="1504296"/>
          </a:xfrm>
        </p:grpSpPr>
        <p:pic>
          <p:nvPicPr>
            <p:cNvPr id="408" name="Picture 407">
              <a:extLst>
                <a:ext uri="{FF2B5EF4-FFF2-40B4-BE49-F238E27FC236}">
                  <a16:creationId xmlns:a16="http://schemas.microsoft.com/office/drawing/2014/main" id="{1D049173-04ED-4B28-BDE2-CF639C410C2D}"/>
                </a:ext>
              </a:extLst>
            </p:cNvPr>
            <p:cNvPicPr>
              <a:picLocks noChangeAspect="1"/>
            </p:cNvPicPr>
            <p:nvPr/>
          </p:nvPicPr>
          <p:blipFill>
            <a:blip r:embed="rId93"/>
            <a:stretch>
              <a:fillRect/>
            </a:stretch>
          </p:blipFill>
          <p:spPr>
            <a:xfrm>
              <a:off x="31809014" y="23123755"/>
              <a:ext cx="1782654" cy="1371600"/>
            </a:xfrm>
            <a:prstGeom prst="rect">
              <a:avLst/>
            </a:prstGeom>
          </p:spPr>
        </p:pic>
        <p:pic>
          <p:nvPicPr>
            <p:cNvPr id="409" name="Picture 408">
              <a:extLst>
                <a:ext uri="{FF2B5EF4-FFF2-40B4-BE49-F238E27FC236}">
                  <a16:creationId xmlns:a16="http://schemas.microsoft.com/office/drawing/2014/main" id="{0365A37D-03F0-40FC-94AD-A5816094F5D0}"/>
                </a:ext>
              </a:extLst>
            </p:cNvPr>
            <p:cNvPicPr>
              <a:picLocks noChangeAspect="1"/>
            </p:cNvPicPr>
            <p:nvPr/>
          </p:nvPicPr>
          <p:blipFill>
            <a:blip r:embed="rId94"/>
            <a:stretch>
              <a:fillRect/>
            </a:stretch>
          </p:blipFill>
          <p:spPr>
            <a:xfrm>
              <a:off x="33769174" y="23131442"/>
              <a:ext cx="1828800" cy="1371600"/>
            </a:xfrm>
            <a:prstGeom prst="rect">
              <a:avLst/>
            </a:prstGeom>
          </p:spPr>
        </p:pic>
        <p:sp>
          <p:nvSpPr>
            <p:cNvPr id="411" name="TextBox 410">
              <a:extLst>
                <a:ext uri="{FF2B5EF4-FFF2-40B4-BE49-F238E27FC236}">
                  <a16:creationId xmlns:a16="http://schemas.microsoft.com/office/drawing/2014/main" id="{AE1C9156-AD58-45BE-8F6C-474C75673DE7}"/>
                </a:ext>
              </a:extLst>
            </p:cNvPr>
            <p:cNvSpPr txBox="1"/>
            <p:nvPr/>
          </p:nvSpPr>
          <p:spPr>
            <a:xfrm>
              <a:off x="31820073" y="23010791"/>
              <a:ext cx="1770605" cy="246221"/>
            </a:xfrm>
            <a:prstGeom prst="rect">
              <a:avLst/>
            </a:prstGeom>
            <a:solidFill>
              <a:schemeClr val="bg1"/>
            </a:solidFill>
          </p:spPr>
          <p:txBody>
            <a:bodyPr wrap="square" rtlCol="0">
              <a:spAutoFit/>
            </a:bodyPr>
            <a:lstStyle/>
            <a:p>
              <a:pPr algn="ctr"/>
              <a:r>
                <a:rPr lang="en-US" sz="1000" dirty="0"/>
                <a:t>ROM-ROM</a:t>
              </a:r>
            </a:p>
          </p:txBody>
        </p:sp>
        <p:sp>
          <p:nvSpPr>
            <p:cNvPr id="412" name="TextBox 411">
              <a:extLst>
                <a:ext uri="{FF2B5EF4-FFF2-40B4-BE49-F238E27FC236}">
                  <a16:creationId xmlns:a16="http://schemas.microsoft.com/office/drawing/2014/main" id="{93101D0C-4BA8-450C-ABEE-CD48B6319DB4}"/>
                </a:ext>
              </a:extLst>
            </p:cNvPr>
            <p:cNvSpPr txBox="1"/>
            <p:nvPr/>
          </p:nvSpPr>
          <p:spPr>
            <a:xfrm>
              <a:off x="33752897" y="22998746"/>
              <a:ext cx="1828800" cy="246221"/>
            </a:xfrm>
            <a:prstGeom prst="rect">
              <a:avLst/>
            </a:prstGeom>
            <a:solidFill>
              <a:schemeClr val="bg1"/>
            </a:solidFill>
          </p:spPr>
          <p:txBody>
            <a:bodyPr wrap="square" rtlCol="0">
              <a:spAutoFit/>
            </a:bodyPr>
            <a:lstStyle/>
            <a:p>
              <a:pPr algn="ctr"/>
              <a:r>
                <a:rPr lang="en-US" sz="1000" dirty="0"/>
                <a:t>FOM-FOM</a:t>
              </a:r>
            </a:p>
          </p:txBody>
        </p:sp>
      </p:grpSp>
      <p:sp>
        <p:nvSpPr>
          <p:cNvPr id="413" name="TextBox 412">
            <a:extLst>
              <a:ext uri="{FF2B5EF4-FFF2-40B4-BE49-F238E27FC236}">
                <a16:creationId xmlns:a16="http://schemas.microsoft.com/office/drawing/2014/main" id="{68F8623C-8E16-4401-9141-C1C00BA7A9A2}"/>
              </a:ext>
            </a:extLst>
          </p:cNvPr>
          <p:cNvSpPr txBox="1"/>
          <p:nvPr/>
        </p:nvSpPr>
        <p:spPr>
          <a:xfrm>
            <a:off x="31899153" y="24585520"/>
            <a:ext cx="3913991" cy="230832"/>
          </a:xfrm>
          <a:prstGeom prst="rect">
            <a:avLst/>
          </a:prstGeom>
          <a:noFill/>
        </p:spPr>
        <p:txBody>
          <a:bodyPr wrap="square" rtlCol="0">
            <a:spAutoFit/>
          </a:bodyPr>
          <a:lstStyle/>
          <a:p>
            <a:r>
              <a:rPr lang="en-US" sz="900" dirty="0"/>
              <a:t>Figure 14.  ROM-ROM (left) and FOM-FOM (right) solutions at final time</a:t>
            </a:r>
          </a:p>
        </p:txBody>
      </p:sp>
      <p:sp>
        <p:nvSpPr>
          <p:cNvPr id="414" name="Rectangle 413">
            <a:extLst>
              <a:ext uri="{FF2B5EF4-FFF2-40B4-BE49-F238E27FC236}">
                <a16:creationId xmlns:a16="http://schemas.microsoft.com/office/drawing/2014/main" id="{6A422465-12D1-48D5-8ACD-3FA74C91D034}"/>
              </a:ext>
            </a:extLst>
          </p:cNvPr>
          <p:cNvSpPr/>
          <p:nvPr/>
        </p:nvSpPr>
        <p:spPr>
          <a:xfrm>
            <a:off x="18458664" y="19321800"/>
            <a:ext cx="4786999" cy="586230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extBox 414">
            <a:extLst>
              <a:ext uri="{FF2B5EF4-FFF2-40B4-BE49-F238E27FC236}">
                <a16:creationId xmlns:a16="http://schemas.microsoft.com/office/drawing/2014/main" id="{9BF3DE6D-C0DE-4215-8216-29EDBA28CF6F}"/>
              </a:ext>
            </a:extLst>
          </p:cNvPr>
          <p:cNvSpPr txBox="1"/>
          <p:nvPr/>
        </p:nvSpPr>
        <p:spPr>
          <a:xfrm>
            <a:off x="18688198" y="19323775"/>
            <a:ext cx="12894628" cy="630942"/>
          </a:xfrm>
          <a:prstGeom prst="rect">
            <a:avLst/>
          </a:prstGeom>
          <a:noFill/>
        </p:spPr>
        <p:txBody>
          <a:bodyPr wrap="square" rtlCol="0">
            <a:spAutoFit/>
          </a:bodyPr>
          <a:lstStyle/>
          <a:p>
            <a:r>
              <a:rPr lang="en-US" sz="3500" dirty="0">
                <a:solidFill>
                  <a:srgbClr val="0070C0"/>
                </a:solidFill>
              </a:rPr>
              <a:t>Current &amp; Future Work</a:t>
            </a:r>
          </a:p>
        </p:txBody>
      </p:sp>
      <p:sp>
        <p:nvSpPr>
          <p:cNvPr id="4" name="TextBox 3">
            <a:extLst>
              <a:ext uri="{FF2B5EF4-FFF2-40B4-BE49-F238E27FC236}">
                <a16:creationId xmlns:a16="http://schemas.microsoft.com/office/drawing/2014/main" id="{03804543-B738-411E-BFA1-F9E2E398A676}"/>
              </a:ext>
            </a:extLst>
          </p:cNvPr>
          <p:cNvSpPr txBox="1"/>
          <p:nvPr/>
        </p:nvSpPr>
        <p:spPr>
          <a:xfrm>
            <a:off x="24413641" y="20689992"/>
            <a:ext cx="2861499" cy="230832"/>
          </a:xfrm>
          <a:prstGeom prst="rect">
            <a:avLst/>
          </a:prstGeom>
          <a:noFill/>
        </p:spPr>
        <p:txBody>
          <a:bodyPr wrap="square" rtlCol="0">
            <a:spAutoFit/>
          </a:bodyPr>
          <a:lstStyle/>
          <a:p>
            <a:r>
              <a:rPr lang="en-US" sz="900" dirty="0"/>
              <a:t>Figure 9.  Initial condition. </a:t>
            </a:r>
          </a:p>
        </p:txBody>
      </p:sp>
      <p:sp>
        <p:nvSpPr>
          <p:cNvPr id="194" name="TextBox 193">
            <a:extLst>
              <a:ext uri="{FF2B5EF4-FFF2-40B4-BE49-F238E27FC236}">
                <a16:creationId xmlns:a16="http://schemas.microsoft.com/office/drawing/2014/main" id="{029EF792-30A6-4531-B50F-6E3406E60A28}"/>
              </a:ext>
            </a:extLst>
          </p:cNvPr>
          <p:cNvSpPr txBox="1"/>
          <p:nvPr/>
        </p:nvSpPr>
        <p:spPr>
          <a:xfrm>
            <a:off x="26547288" y="20688017"/>
            <a:ext cx="2861499" cy="230832"/>
          </a:xfrm>
          <a:prstGeom prst="rect">
            <a:avLst/>
          </a:prstGeom>
          <a:noFill/>
        </p:spPr>
        <p:txBody>
          <a:bodyPr wrap="square" rtlCol="0">
            <a:spAutoFit/>
          </a:bodyPr>
          <a:lstStyle/>
          <a:p>
            <a:r>
              <a:rPr lang="en-US" sz="900" dirty="0"/>
              <a:t>Figure 10. Mesh and DD. </a:t>
            </a:r>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2786CBD2-73CC-44FD-A749-C98D42453BBC}"/>
                  </a:ext>
                </a:extLst>
              </p:cNvPr>
              <p:cNvSpPr txBox="1"/>
              <p:nvPr/>
            </p:nvSpPr>
            <p:spPr>
              <a:xfrm>
                <a:off x="29116182" y="20829451"/>
                <a:ext cx="2861499" cy="230832"/>
              </a:xfrm>
              <a:prstGeom prst="rect">
                <a:avLst/>
              </a:prstGeom>
              <a:noFill/>
            </p:spPr>
            <p:txBody>
              <a:bodyPr wrap="square" rtlCol="0">
                <a:spAutoFit/>
              </a:bodyPr>
              <a:lstStyle/>
              <a:p>
                <a:r>
                  <a:rPr lang="en-US" sz="900" dirty="0"/>
                  <a:t>Figure 11. Relative errors w.r.t FOM at </a:t>
                </a:r>
                <a14:m>
                  <m:oMath xmlns:m="http://schemas.openxmlformats.org/officeDocument/2006/math">
                    <m:r>
                      <a:rPr lang="en-US" sz="900" b="0" i="1" smtClean="0">
                        <a:latin typeface="Cambria Math" panose="02040503050406030204" pitchFamily="18" charset="0"/>
                      </a:rPr>
                      <m:t>𝑡</m:t>
                    </m:r>
                    <m:r>
                      <a:rPr lang="en-US" sz="900" b="0" i="1" smtClean="0">
                        <a:latin typeface="Cambria Math" panose="02040503050406030204" pitchFamily="18" charset="0"/>
                      </a:rPr>
                      <m:t>=2</m:t>
                    </m:r>
                    <m:r>
                      <a:rPr lang="en-US" sz="900" b="0" i="1" smtClean="0">
                        <a:latin typeface="Cambria Math" panose="02040503050406030204" pitchFamily="18" charset="0"/>
                        <a:ea typeface="Cambria Math" panose="02040503050406030204" pitchFamily="18" charset="0"/>
                      </a:rPr>
                      <m:t>𝜋</m:t>
                    </m:r>
                  </m:oMath>
                </a14:m>
                <a:endParaRPr lang="en-US" sz="900" dirty="0"/>
              </a:p>
            </p:txBody>
          </p:sp>
        </mc:Choice>
        <mc:Fallback xmlns="">
          <p:sp>
            <p:nvSpPr>
              <p:cNvPr id="195" name="TextBox 194">
                <a:extLst>
                  <a:ext uri="{FF2B5EF4-FFF2-40B4-BE49-F238E27FC236}">
                    <a16:creationId xmlns:a16="http://schemas.microsoft.com/office/drawing/2014/main" id="{2786CBD2-73CC-44FD-A749-C98D42453BBC}"/>
                  </a:ext>
                </a:extLst>
              </p:cNvPr>
              <p:cNvSpPr txBox="1">
                <a:spLocks noRot="1" noChangeAspect="1" noMove="1" noResize="1" noEditPoints="1" noAdjustHandles="1" noChangeArrowheads="1" noChangeShapeType="1" noTextEdit="1"/>
              </p:cNvSpPr>
              <p:nvPr/>
            </p:nvSpPr>
            <p:spPr>
              <a:xfrm>
                <a:off x="29116182" y="20829451"/>
                <a:ext cx="2861499" cy="230832"/>
              </a:xfrm>
              <a:prstGeom prst="rect">
                <a:avLst/>
              </a:prstGeom>
              <a:blipFill>
                <a:blip r:embed="rId98"/>
                <a:stretch>
                  <a:fillRect b="-10526"/>
                </a:stretch>
              </a:blipFill>
            </p:spPr>
            <p:txBody>
              <a:bodyPr/>
              <a:lstStyle/>
              <a:p>
                <a:r>
                  <a:rPr lang="en-US">
                    <a:noFill/>
                  </a:rPr>
                  <a:t> </a:t>
                </a:r>
              </a:p>
            </p:txBody>
          </p:sp>
        </mc:Fallback>
      </mc:AlternateContent>
      <p:sp>
        <p:nvSpPr>
          <p:cNvPr id="196" name="TextBox 195">
            <a:extLst>
              <a:ext uri="{FF2B5EF4-FFF2-40B4-BE49-F238E27FC236}">
                <a16:creationId xmlns:a16="http://schemas.microsoft.com/office/drawing/2014/main" id="{059AEAE1-EA27-4F46-964B-E86FCEDFA05A}"/>
              </a:ext>
            </a:extLst>
          </p:cNvPr>
          <p:cNvSpPr txBox="1"/>
          <p:nvPr/>
        </p:nvSpPr>
        <p:spPr>
          <a:xfrm>
            <a:off x="29009904" y="22633667"/>
            <a:ext cx="2861499" cy="230832"/>
          </a:xfrm>
          <a:prstGeom prst="rect">
            <a:avLst/>
          </a:prstGeom>
          <a:noFill/>
        </p:spPr>
        <p:txBody>
          <a:bodyPr wrap="square" rtlCol="0">
            <a:spAutoFit/>
          </a:bodyPr>
          <a:lstStyle/>
          <a:p>
            <a:r>
              <a:rPr lang="en-US" sz="900" dirty="0"/>
              <a:t>Figure 12. Condition numbers of Schur complement</a:t>
            </a:r>
          </a:p>
        </p:txBody>
      </p: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44BB9FFB-F6FB-476A-B691-B8513AC5B9C0}"/>
                  </a:ext>
                </a:extLst>
              </p:cNvPr>
              <p:cNvSpPr txBox="1"/>
              <p:nvPr/>
            </p:nvSpPr>
            <p:spPr>
              <a:xfrm>
                <a:off x="29075089" y="24435269"/>
                <a:ext cx="2507737" cy="369332"/>
              </a:xfrm>
              <a:prstGeom prst="rect">
                <a:avLst/>
              </a:prstGeom>
              <a:noFill/>
            </p:spPr>
            <p:txBody>
              <a:bodyPr wrap="square" rtlCol="0">
                <a:spAutoFit/>
              </a:bodyPr>
              <a:lstStyle/>
              <a:p>
                <a:pPr algn="just"/>
                <a:r>
                  <a:rPr lang="en-US" sz="900" dirty="0"/>
                  <a:t>Figure 13. Pareto plot for various couplings.  Relative errors are </a:t>
                </a:r>
                <a:r>
                  <a:rPr lang="en-US" sz="900" dirty="0" err="1"/>
                  <a:t>w.r.t.</a:t>
                </a:r>
                <a:r>
                  <a:rPr lang="en-US" sz="900" dirty="0"/>
                  <a:t> FOM at </a:t>
                </a:r>
                <a14:m>
                  <m:oMath xmlns:m="http://schemas.openxmlformats.org/officeDocument/2006/math">
                    <m:r>
                      <a:rPr lang="en-US" sz="900" b="0" i="1" smtClean="0">
                        <a:latin typeface="Cambria Math" panose="02040503050406030204" pitchFamily="18" charset="0"/>
                      </a:rPr>
                      <m:t>𝑡</m:t>
                    </m:r>
                    <m:r>
                      <a:rPr lang="en-US" sz="900" b="0" i="1" smtClean="0">
                        <a:latin typeface="Cambria Math" panose="02040503050406030204" pitchFamily="18" charset="0"/>
                      </a:rPr>
                      <m:t>=2</m:t>
                    </m:r>
                    <m:r>
                      <a:rPr lang="en-US" sz="900" b="0" i="1" smtClean="0">
                        <a:latin typeface="Cambria Math" panose="02040503050406030204" pitchFamily="18" charset="0"/>
                        <a:ea typeface="Cambria Math" panose="02040503050406030204" pitchFamily="18" charset="0"/>
                      </a:rPr>
                      <m:t>𝜋</m:t>
                    </m:r>
                  </m:oMath>
                </a14:m>
                <a:endParaRPr lang="en-US" sz="900" dirty="0"/>
              </a:p>
            </p:txBody>
          </p:sp>
        </mc:Choice>
        <mc:Fallback xmlns="">
          <p:sp>
            <p:nvSpPr>
              <p:cNvPr id="203" name="TextBox 202">
                <a:extLst>
                  <a:ext uri="{FF2B5EF4-FFF2-40B4-BE49-F238E27FC236}">
                    <a16:creationId xmlns:a16="http://schemas.microsoft.com/office/drawing/2014/main" id="{44BB9FFB-F6FB-476A-B691-B8513AC5B9C0}"/>
                  </a:ext>
                </a:extLst>
              </p:cNvPr>
              <p:cNvSpPr txBox="1">
                <a:spLocks noRot="1" noChangeAspect="1" noMove="1" noResize="1" noEditPoints="1" noAdjustHandles="1" noChangeArrowheads="1" noChangeShapeType="1" noTextEdit="1"/>
              </p:cNvSpPr>
              <p:nvPr/>
            </p:nvSpPr>
            <p:spPr>
              <a:xfrm>
                <a:off x="29075089" y="24435269"/>
                <a:ext cx="2507737" cy="369332"/>
              </a:xfrm>
              <a:prstGeom prst="rect">
                <a:avLst/>
              </a:prstGeom>
              <a:blipFill>
                <a:blip r:embed="rId99"/>
                <a:stretch>
                  <a:fillRect b="-6557"/>
                </a:stretch>
              </a:blipFill>
            </p:spPr>
            <p:txBody>
              <a:bodyPr/>
              <a:lstStyle/>
              <a:p>
                <a:r>
                  <a:rPr lang="en-US">
                    <a:noFill/>
                  </a:rPr>
                  <a:t> </a:t>
                </a:r>
              </a:p>
            </p:txBody>
          </p:sp>
        </mc:Fallback>
      </mc:AlternateContent>
      <p:sp>
        <p:nvSpPr>
          <p:cNvPr id="204" name="TextBox 203">
            <a:extLst>
              <a:ext uri="{FF2B5EF4-FFF2-40B4-BE49-F238E27FC236}">
                <a16:creationId xmlns:a16="http://schemas.microsoft.com/office/drawing/2014/main" id="{075EFECC-FB61-4D02-B173-EFE44C984A04}"/>
              </a:ext>
            </a:extLst>
          </p:cNvPr>
          <p:cNvSpPr txBox="1"/>
          <p:nvPr/>
        </p:nvSpPr>
        <p:spPr>
          <a:xfrm>
            <a:off x="13582937" y="15118092"/>
            <a:ext cx="4156477" cy="4016484"/>
          </a:xfrm>
          <a:prstGeom prst="rect">
            <a:avLst/>
          </a:prstGeom>
          <a:noFill/>
        </p:spPr>
        <p:txBody>
          <a:bodyPr wrap="square" rtlCol="0">
            <a:spAutoFit/>
          </a:bodyPr>
          <a:lstStyle/>
          <a:p>
            <a:pPr marL="285750" indent="-285750">
              <a:buFont typeface="Arial" panose="020B0604020202020204" pitchFamily="34" charset="0"/>
              <a:buChar char="•"/>
            </a:pPr>
            <a:r>
              <a:rPr lang="en-US" sz="1500" dirty="0"/>
              <a:t>Can do </a:t>
            </a:r>
            <a:r>
              <a:rPr lang="en-US" sz="1500" b="1" dirty="0"/>
              <a:t>FOM-FOM</a:t>
            </a:r>
            <a:r>
              <a:rPr lang="en-US" sz="1500" dirty="0"/>
              <a:t>, </a:t>
            </a:r>
            <a:r>
              <a:rPr lang="en-US" sz="1500" b="1" dirty="0"/>
              <a:t>FOM-ROM</a:t>
            </a:r>
            <a:r>
              <a:rPr lang="en-US" sz="1500" dirty="0"/>
              <a:t>, </a:t>
            </a:r>
            <a:r>
              <a:rPr lang="en-US" sz="1500" b="1" dirty="0"/>
              <a:t>ROM-ROM</a:t>
            </a:r>
            <a:r>
              <a:rPr lang="en-US" sz="1500" dirty="0"/>
              <a:t> coupling</a:t>
            </a:r>
          </a:p>
          <a:p>
            <a:pPr marL="285750" indent="-285750">
              <a:buFont typeface="Arial" panose="020B0604020202020204" pitchFamily="34" charset="0"/>
              <a:buChar char="•"/>
            </a:pPr>
            <a:r>
              <a:rPr lang="en-US" sz="1500" b="1" dirty="0">
                <a:solidFill>
                  <a:schemeClr val="accent1">
                    <a:lumMod val="75000"/>
                  </a:schemeClr>
                </a:solidFill>
              </a:rPr>
              <a:t>Overlapping</a:t>
            </a:r>
            <a:r>
              <a:rPr lang="en-US" sz="1500" dirty="0">
                <a:solidFill>
                  <a:schemeClr val="accent1">
                    <a:lumMod val="75000"/>
                  </a:schemeClr>
                </a:solidFill>
              </a:rPr>
              <a:t> or </a:t>
            </a:r>
            <a:r>
              <a:rPr lang="en-US" sz="1500" b="1" dirty="0">
                <a:solidFill>
                  <a:schemeClr val="accent1">
                    <a:lumMod val="75000"/>
                  </a:schemeClr>
                </a:solidFill>
              </a:rPr>
              <a:t>non-overlapping</a:t>
            </a:r>
            <a:r>
              <a:rPr lang="en-US" sz="1500" dirty="0">
                <a:solidFill>
                  <a:schemeClr val="accent1">
                    <a:lumMod val="75000"/>
                  </a:schemeClr>
                </a:solidFill>
              </a:rPr>
              <a:t> DD </a:t>
            </a:r>
          </a:p>
          <a:p>
            <a:pPr marL="285750" indent="-285750">
              <a:buFont typeface="Arial" panose="020B0604020202020204" pitchFamily="34" charset="0"/>
              <a:buChar char="•"/>
            </a:pPr>
            <a:r>
              <a:rPr lang="en-US" sz="1500" b="1" dirty="0">
                <a:solidFill>
                  <a:schemeClr val="accent1">
                    <a:lumMod val="75000"/>
                  </a:schemeClr>
                </a:solidFill>
              </a:rPr>
              <a:t>Iterative</a:t>
            </a:r>
            <a:r>
              <a:rPr lang="en-US" sz="1500" dirty="0">
                <a:solidFill>
                  <a:schemeClr val="accent1">
                    <a:lumMod val="75000"/>
                  </a:schemeClr>
                </a:solidFill>
              </a:rPr>
              <a:t> formulation (less intrusive but likely requires more CPU time)</a:t>
            </a:r>
            <a:endParaRPr lang="en-US" sz="1500" dirty="0"/>
          </a:p>
          <a:p>
            <a:pPr marL="285750" indent="-285750">
              <a:buFont typeface="Arial" panose="020B0604020202020204" pitchFamily="34" charset="0"/>
              <a:buChar char="•"/>
            </a:pPr>
            <a:r>
              <a:rPr lang="en-US" sz="1500" dirty="0"/>
              <a:t>Can couple </a:t>
            </a:r>
            <a:r>
              <a:rPr lang="en-US" sz="1500" b="1" dirty="0"/>
              <a:t>different mesh resolutions </a:t>
            </a:r>
            <a:r>
              <a:rPr lang="en-US" sz="1500" dirty="0"/>
              <a:t>and </a:t>
            </a:r>
            <a:r>
              <a:rPr lang="en-US" sz="1500" b="1" dirty="0"/>
              <a:t>element types </a:t>
            </a:r>
            <a:endParaRPr lang="en-US" sz="1500" dirty="0"/>
          </a:p>
          <a:p>
            <a:pPr marL="285750" indent="-285750">
              <a:buFont typeface="Arial" panose="020B0604020202020204" pitchFamily="34" charset="0"/>
              <a:buChar char="•"/>
            </a:pPr>
            <a:r>
              <a:rPr lang="en-US" sz="1500" dirty="0"/>
              <a:t>Can use </a:t>
            </a:r>
            <a:r>
              <a:rPr lang="en-US" sz="1500" b="1" dirty="0"/>
              <a:t>different time-integrators </a:t>
            </a:r>
            <a:r>
              <a:rPr lang="en-US" sz="1500" dirty="0"/>
              <a:t>with </a:t>
            </a:r>
            <a:r>
              <a:rPr lang="en-US" sz="1500" b="1" dirty="0"/>
              <a:t>different time-steps </a:t>
            </a:r>
            <a:r>
              <a:rPr lang="en-US" sz="1500" dirty="0"/>
              <a:t>in different subdomains</a:t>
            </a:r>
          </a:p>
          <a:p>
            <a:pPr marL="285750" indent="-285750">
              <a:buFont typeface="Arial" panose="020B0604020202020204" pitchFamily="34" charset="0"/>
              <a:buChar char="•"/>
            </a:pPr>
            <a:r>
              <a:rPr lang="en-US" sz="1500" b="1" dirty="0">
                <a:solidFill>
                  <a:schemeClr val="accent1">
                    <a:lumMod val="75000"/>
                  </a:schemeClr>
                </a:solidFill>
              </a:rPr>
              <a:t>No interface bases </a:t>
            </a:r>
            <a:r>
              <a:rPr lang="en-US" sz="1500" dirty="0">
                <a:solidFill>
                  <a:schemeClr val="accent1">
                    <a:lumMod val="75000"/>
                  </a:schemeClr>
                </a:solidFill>
              </a:rPr>
              <a:t>required</a:t>
            </a:r>
          </a:p>
          <a:p>
            <a:pPr marL="285750" indent="-285750">
              <a:buFont typeface="Arial" panose="020B0604020202020204" pitchFamily="34" charset="0"/>
              <a:buChar char="•"/>
            </a:pPr>
            <a:r>
              <a:rPr lang="en-US" sz="1500" b="1" dirty="0">
                <a:solidFill>
                  <a:schemeClr val="accent1">
                    <a:lumMod val="75000"/>
                  </a:schemeClr>
                </a:solidFill>
              </a:rPr>
              <a:t>Sequential subdomain solves</a:t>
            </a:r>
            <a:r>
              <a:rPr lang="en-US" sz="1500" dirty="0">
                <a:solidFill>
                  <a:schemeClr val="accent1">
                    <a:lumMod val="75000"/>
                  </a:schemeClr>
                </a:solidFill>
              </a:rPr>
              <a:t> in multiplicative Schwarz variant</a:t>
            </a:r>
          </a:p>
          <a:p>
            <a:pPr marL="742950" lvl="1" indent="-285750">
              <a:buFont typeface="Wingdings" panose="05000000000000000000" pitchFamily="2" charset="2"/>
              <a:buChar char="Ø"/>
            </a:pPr>
            <a:r>
              <a:rPr lang="en-US" sz="1500" b="1" dirty="0">
                <a:solidFill>
                  <a:schemeClr val="accent1">
                    <a:lumMod val="75000"/>
                  </a:schemeClr>
                </a:solidFill>
              </a:rPr>
              <a:t>Parallel</a:t>
            </a:r>
            <a:r>
              <a:rPr lang="en-US" sz="1500" dirty="0">
                <a:solidFill>
                  <a:schemeClr val="accent1">
                    <a:lumMod val="75000"/>
                  </a:schemeClr>
                </a:solidFill>
              </a:rPr>
              <a:t> subdomain solves possible with </a:t>
            </a:r>
            <a:r>
              <a:rPr lang="en-US" sz="1500" b="1" dirty="0">
                <a:solidFill>
                  <a:schemeClr val="accent1">
                    <a:lumMod val="75000"/>
                  </a:schemeClr>
                </a:solidFill>
              </a:rPr>
              <a:t>additive Schwarz </a:t>
            </a:r>
            <a:r>
              <a:rPr lang="en-US" sz="1500" dirty="0">
                <a:solidFill>
                  <a:schemeClr val="accent1">
                    <a:lumMod val="75000"/>
                  </a:schemeClr>
                </a:solidFill>
              </a:rPr>
              <a:t>variant (not shown)</a:t>
            </a:r>
          </a:p>
          <a:p>
            <a:pPr marL="285750" indent="-285750">
              <a:buFont typeface="Arial" panose="020B0604020202020204" pitchFamily="34" charset="0"/>
              <a:buChar char="•"/>
            </a:pPr>
            <a:r>
              <a:rPr lang="en-US" sz="1500" b="1" dirty="0">
                <a:solidFill>
                  <a:schemeClr val="accent1">
                    <a:lumMod val="75000"/>
                  </a:schemeClr>
                </a:solidFill>
              </a:rPr>
              <a:t>Extensible </a:t>
            </a:r>
            <a:r>
              <a:rPr lang="en-US" sz="1500" dirty="0">
                <a:solidFill>
                  <a:schemeClr val="accent1">
                    <a:lumMod val="75000"/>
                  </a:schemeClr>
                </a:solidFill>
              </a:rPr>
              <a:t>in </a:t>
            </a:r>
            <a:r>
              <a:rPr lang="en-US" sz="1500" b="1" dirty="0">
                <a:solidFill>
                  <a:schemeClr val="accent1">
                    <a:lumMod val="75000"/>
                  </a:schemeClr>
                </a:solidFill>
              </a:rPr>
              <a:t>straightforward</a:t>
            </a:r>
            <a:r>
              <a:rPr lang="en-US" sz="1500" dirty="0">
                <a:solidFill>
                  <a:schemeClr val="accent1">
                    <a:lumMod val="75000"/>
                  </a:schemeClr>
                </a:solidFill>
              </a:rPr>
              <a:t> way to </a:t>
            </a:r>
            <a:r>
              <a:rPr lang="en-US" sz="1500" b="1" dirty="0">
                <a:solidFill>
                  <a:schemeClr val="accent1">
                    <a:lumMod val="75000"/>
                  </a:schemeClr>
                </a:solidFill>
              </a:rPr>
              <a:t>PINN/Dynamic Mode Decomposition (DMD) </a:t>
            </a:r>
            <a:r>
              <a:rPr lang="en-US" sz="1500" dirty="0">
                <a:solidFill>
                  <a:schemeClr val="accent1">
                    <a:lumMod val="75000"/>
                  </a:schemeClr>
                </a:solidFill>
              </a:rPr>
              <a:t>data-driven model</a:t>
            </a:r>
          </a:p>
        </p:txBody>
      </p:sp>
      <p:sp>
        <p:nvSpPr>
          <p:cNvPr id="8" name="TextBox 7">
            <a:extLst>
              <a:ext uri="{FF2B5EF4-FFF2-40B4-BE49-F238E27FC236}">
                <a16:creationId xmlns:a16="http://schemas.microsoft.com/office/drawing/2014/main" id="{4403FCAC-58B2-4058-81A4-C4199390EA6F}"/>
              </a:ext>
            </a:extLst>
          </p:cNvPr>
          <p:cNvSpPr txBox="1"/>
          <p:nvPr/>
        </p:nvSpPr>
        <p:spPr>
          <a:xfrm>
            <a:off x="20650985" y="11737394"/>
            <a:ext cx="2397836" cy="1077218"/>
          </a:xfrm>
          <a:prstGeom prst="rect">
            <a:avLst/>
          </a:prstGeom>
          <a:solidFill>
            <a:srgbClr val="FFFFCC"/>
          </a:solidFill>
        </p:spPr>
        <p:txBody>
          <a:bodyPr wrap="square" rtlCol="0">
            <a:spAutoFit/>
          </a:bodyPr>
          <a:lstStyle/>
          <a:p>
            <a:pPr algn="ctr"/>
            <a:r>
              <a:rPr lang="en-US" sz="1600" dirty="0"/>
              <a:t>Coupling methods are </a:t>
            </a:r>
            <a:r>
              <a:rPr lang="en-US" sz="1600" b="1" dirty="0"/>
              <a:t>not limited</a:t>
            </a:r>
            <a:r>
              <a:rPr lang="en-US" sz="1600" dirty="0"/>
              <a:t> to linear bases (e.g., POD) and </a:t>
            </a:r>
            <a:r>
              <a:rPr lang="en-US" sz="1600" dirty="0" err="1"/>
              <a:t>Galerkin</a:t>
            </a:r>
            <a:r>
              <a:rPr lang="en-US" sz="1600" dirty="0"/>
              <a:t> projection. </a:t>
            </a:r>
          </a:p>
        </p:txBody>
      </p:sp>
      <p:sp>
        <p:nvSpPr>
          <p:cNvPr id="222" name="TextBox 221">
            <a:extLst>
              <a:ext uri="{FF2B5EF4-FFF2-40B4-BE49-F238E27FC236}">
                <a16:creationId xmlns:a16="http://schemas.microsoft.com/office/drawing/2014/main" id="{C0864D74-AE7C-4840-B733-A5B1E1580565}"/>
              </a:ext>
            </a:extLst>
          </p:cNvPr>
          <p:cNvSpPr txBox="1"/>
          <p:nvPr/>
        </p:nvSpPr>
        <p:spPr>
          <a:xfrm>
            <a:off x="13899333" y="14728102"/>
            <a:ext cx="5570483" cy="369332"/>
          </a:xfrm>
          <a:prstGeom prst="rect">
            <a:avLst/>
          </a:prstGeom>
          <a:noFill/>
        </p:spPr>
        <p:txBody>
          <a:bodyPr wrap="square" rtlCol="0">
            <a:spAutoFit/>
          </a:bodyPr>
          <a:lstStyle/>
          <a:p>
            <a:r>
              <a:rPr lang="en-US" sz="1800" b="1" dirty="0"/>
              <a:t>Alternating Schwarz-based Coupling</a:t>
            </a:r>
          </a:p>
        </p:txBody>
      </p:sp>
      <p:sp>
        <p:nvSpPr>
          <p:cNvPr id="224" name="TextBox 223">
            <a:extLst>
              <a:ext uri="{FF2B5EF4-FFF2-40B4-BE49-F238E27FC236}">
                <a16:creationId xmlns:a16="http://schemas.microsoft.com/office/drawing/2014/main" id="{71301408-471E-4938-8A63-AF39D31CD3C4}"/>
              </a:ext>
            </a:extLst>
          </p:cNvPr>
          <p:cNvSpPr txBox="1"/>
          <p:nvPr/>
        </p:nvSpPr>
        <p:spPr>
          <a:xfrm>
            <a:off x="18732830" y="14708216"/>
            <a:ext cx="6284401" cy="369332"/>
          </a:xfrm>
          <a:prstGeom prst="rect">
            <a:avLst/>
          </a:prstGeom>
          <a:noFill/>
        </p:spPr>
        <p:txBody>
          <a:bodyPr wrap="square" rtlCol="0">
            <a:spAutoFit/>
          </a:bodyPr>
          <a:lstStyle/>
          <a:p>
            <a:r>
              <a:rPr lang="en-US" sz="1800" b="1" dirty="0"/>
              <a:t>Lagrange Multiplier-Based IVR Coupling</a:t>
            </a:r>
          </a:p>
        </p:txBody>
      </p:sp>
      <p:sp>
        <p:nvSpPr>
          <p:cNvPr id="226" name="TextBox 225">
            <a:extLst>
              <a:ext uri="{FF2B5EF4-FFF2-40B4-BE49-F238E27FC236}">
                <a16:creationId xmlns:a16="http://schemas.microsoft.com/office/drawing/2014/main" id="{13C74F99-5B16-4130-A3DD-7219ABE0F7E7}"/>
              </a:ext>
            </a:extLst>
          </p:cNvPr>
          <p:cNvSpPr txBox="1"/>
          <p:nvPr/>
        </p:nvSpPr>
        <p:spPr>
          <a:xfrm>
            <a:off x="18371353" y="15128206"/>
            <a:ext cx="4635328" cy="4247317"/>
          </a:xfrm>
          <a:prstGeom prst="rect">
            <a:avLst/>
          </a:prstGeom>
          <a:noFill/>
        </p:spPr>
        <p:txBody>
          <a:bodyPr wrap="square" rtlCol="0">
            <a:spAutoFit/>
          </a:bodyPr>
          <a:lstStyle/>
          <a:p>
            <a:pPr marL="285750" indent="-285750">
              <a:buFont typeface="Arial" panose="020B0604020202020204" pitchFamily="34" charset="0"/>
              <a:buChar char="•"/>
            </a:pPr>
            <a:r>
              <a:rPr lang="en-US" sz="1500" dirty="0"/>
              <a:t>Can do </a:t>
            </a:r>
            <a:r>
              <a:rPr lang="en-US" sz="1500" b="1" dirty="0"/>
              <a:t>FOM-FOM</a:t>
            </a:r>
            <a:r>
              <a:rPr lang="en-US" sz="1500" dirty="0"/>
              <a:t>, </a:t>
            </a:r>
            <a:r>
              <a:rPr lang="en-US" sz="1500" b="1" dirty="0"/>
              <a:t>FOM-ROM, ROM-ROM</a:t>
            </a:r>
            <a:r>
              <a:rPr lang="en-US" sz="1500" dirty="0"/>
              <a:t> coupling</a:t>
            </a:r>
          </a:p>
          <a:p>
            <a:pPr marL="285750" indent="-285750">
              <a:buFont typeface="Arial" panose="020B0604020202020204" pitchFamily="34" charset="0"/>
              <a:buChar char="•"/>
            </a:pPr>
            <a:endParaRPr lang="en-US" sz="1500" b="1" dirty="0">
              <a:solidFill>
                <a:schemeClr val="accent1">
                  <a:lumMod val="75000"/>
                </a:schemeClr>
              </a:solidFill>
            </a:endParaRPr>
          </a:p>
          <a:p>
            <a:pPr marL="285750" indent="-285750">
              <a:buFont typeface="Arial" panose="020B0604020202020204" pitchFamily="34" charset="0"/>
              <a:buChar char="•"/>
            </a:pPr>
            <a:r>
              <a:rPr lang="en-US" sz="1500" b="1" dirty="0">
                <a:solidFill>
                  <a:schemeClr val="accent1">
                    <a:lumMod val="75000"/>
                  </a:schemeClr>
                </a:solidFill>
              </a:rPr>
              <a:t>Non-overlapping</a:t>
            </a:r>
            <a:r>
              <a:rPr lang="en-US" sz="1500" dirty="0">
                <a:solidFill>
                  <a:schemeClr val="accent1">
                    <a:lumMod val="75000"/>
                  </a:schemeClr>
                </a:solidFill>
              </a:rPr>
              <a:t> DD</a:t>
            </a:r>
          </a:p>
          <a:p>
            <a:pPr marL="285750" indent="-285750">
              <a:buFont typeface="Arial" panose="020B0604020202020204" pitchFamily="34" charset="0"/>
              <a:buChar char="•"/>
            </a:pPr>
            <a:r>
              <a:rPr lang="en-US" sz="1500" b="1" dirty="0">
                <a:solidFill>
                  <a:schemeClr val="accent1">
                    <a:lumMod val="75000"/>
                  </a:schemeClr>
                </a:solidFill>
              </a:rPr>
              <a:t>Monolithic</a:t>
            </a:r>
            <a:r>
              <a:rPr lang="en-US" sz="1500" dirty="0">
                <a:solidFill>
                  <a:schemeClr val="accent1">
                    <a:lumMod val="75000"/>
                  </a:schemeClr>
                </a:solidFill>
              </a:rPr>
              <a:t> formulation requiring hybrid formulation (more intrusive but more efficient)</a:t>
            </a:r>
            <a:endParaRPr lang="en-US" sz="1500" dirty="0"/>
          </a:p>
          <a:p>
            <a:pPr marL="285750" indent="-285750">
              <a:buFont typeface="Arial" panose="020B0604020202020204" pitchFamily="34" charset="0"/>
              <a:buChar char="•"/>
            </a:pPr>
            <a:r>
              <a:rPr lang="en-US" sz="1500" dirty="0"/>
              <a:t>Can couple </a:t>
            </a:r>
            <a:r>
              <a:rPr lang="en-US" sz="1500" b="1" dirty="0"/>
              <a:t>different mesh resolutions </a:t>
            </a:r>
            <a:r>
              <a:rPr lang="en-US" sz="1500" dirty="0"/>
              <a:t>and </a:t>
            </a:r>
            <a:r>
              <a:rPr lang="en-US" sz="1500" b="1" dirty="0"/>
              <a:t>element types</a:t>
            </a:r>
            <a:endParaRPr lang="en-US" sz="1500" dirty="0"/>
          </a:p>
          <a:p>
            <a:pPr marL="285750" indent="-285750">
              <a:buFont typeface="Arial" panose="020B0604020202020204" pitchFamily="34" charset="0"/>
              <a:buChar char="•"/>
            </a:pPr>
            <a:r>
              <a:rPr lang="en-US" sz="1500" dirty="0"/>
              <a:t>Can use </a:t>
            </a:r>
            <a:r>
              <a:rPr lang="en-US" sz="1500" b="1" dirty="0"/>
              <a:t>different </a:t>
            </a:r>
            <a:r>
              <a:rPr lang="en-US" sz="1500" b="1" dirty="0">
                <a:solidFill>
                  <a:schemeClr val="accent1">
                    <a:lumMod val="75000"/>
                  </a:schemeClr>
                </a:solidFill>
              </a:rPr>
              <a:t>explicit or IMEX</a:t>
            </a:r>
            <a:r>
              <a:rPr lang="en-US" sz="1500" b="1" dirty="0"/>
              <a:t> time-integrators </a:t>
            </a:r>
            <a:r>
              <a:rPr lang="en-US" sz="1500" dirty="0"/>
              <a:t>with </a:t>
            </a:r>
            <a:r>
              <a:rPr lang="en-US" sz="1500" b="1" dirty="0"/>
              <a:t>different time-steps </a:t>
            </a:r>
            <a:r>
              <a:rPr lang="en-US" sz="1500" dirty="0"/>
              <a:t>in different subdomains</a:t>
            </a:r>
          </a:p>
          <a:p>
            <a:pPr marL="285750" indent="-285750">
              <a:buFont typeface="Arial" panose="020B0604020202020204" pitchFamily="34" charset="0"/>
              <a:buChar char="•"/>
            </a:pPr>
            <a:r>
              <a:rPr lang="en-US" sz="1500" dirty="0">
                <a:solidFill>
                  <a:schemeClr val="accent1">
                    <a:lumMod val="75000"/>
                  </a:schemeClr>
                </a:solidFill>
              </a:rPr>
              <a:t>Provably convergent variant requires </a:t>
            </a:r>
            <a:r>
              <a:rPr lang="en-US" sz="1500" b="1" dirty="0">
                <a:solidFill>
                  <a:schemeClr val="accent1">
                    <a:lumMod val="75000"/>
                  </a:schemeClr>
                </a:solidFill>
              </a:rPr>
              <a:t>interface bases</a:t>
            </a:r>
            <a:endParaRPr lang="en-US" sz="1500" dirty="0">
              <a:solidFill>
                <a:schemeClr val="accent1">
                  <a:lumMod val="75000"/>
                </a:schemeClr>
              </a:solidFill>
            </a:endParaRPr>
          </a:p>
          <a:p>
            <a:pPr marL="285750" indent="-285750">
              <a:buFont typeface="Arial" panose="020B0604020202020204" pitchFamily="34" charset="0"/>
              <a:buChar char="•"/>
            </a:pPr>
            <a:r>
              <a:rPr lang="en-US" sz="1500" b="1" dirty="0">
                <a:solidFill>
                  <a:schemeClr val="accent1">
                    <a:lumMod val="75000"/>
                  </a:schemeClr>
                </a:solidFill>
              </a:rPr>
              <a:t>Parallel subdomain solves </a:t>
            </a:r>
            <a:r>
              <a:rPr lang="en-US" sz="1500" dirty="0">
                <a:solidFill>
                  <a:schemeClr val="accent1">
                    <a:lumMod val="75000"/>
                  </a:schemeClr>
                </a:solidFill>
              </a:rPr>
              <a:t>if explicit or IMEX time-integrator is employed</a:t>
            </a:r>
          </a:p>
          <a:p>
            <a:pPr marL="285750" indent="-285750">
              <a:buFont typeface="Arial" panose="020B0604020202020204" pitchFamily="34" charset="0"/>
              <a:buChar char="•"/>
            </a:pPr>
            <a:endParaRPr lang="en-US" sz="1500" b="1" dirty="0">
              <a:solidFill>
                <a:schemeClr val="accent1">
                  <a:lumMod val="75000"/>
                </a:schemeClr>
              </a:solidFill>
            </a:endParaRPr>
          </a:p>
          <a:p>
            <a:pPr marL="285750" indent="-285750">
              <a:buFont typeface="Arial" panose="020B0604020202020204" pitchFamily="34" charset="0"/>
              <a:buChar char="•"/>
            </a:pPr>
            <a:endParaRPr lang="en-US" sz="1500" b="1" dirty="0">
              <a:solidFill>
                <a:schemeClr val="accent1">
                  <a:lumMod val="75000"/>
                </a:schemeClr>
              </a:solidFill>
            </a:endParaRPr>
          </a:p>
          <a:p>
            <a:pPr marL="285750" indent="-285750">
              <a:buFont typeface="Arial" panose="020B0604020202020204" pitchFamily="34" charset="0"/>
              <a:buChar char="•"/>
            </a:pPr>
            <a:r>
              <a:rPr lang="en-US" sz="1500" b="1" dirty="0">
                <a:solidFill>
                  <a:schemeClr val="accent1">
                    <a:lumMod val="75000"/>
                  </a:schemeClr>
                </a:solidFill>
              </a:rPr>
              <a:t>Extensions</a:t>
            </a:r>
            <a:r>
              <a:rPr lang="en-US" sz="1500" dirty="0">
                <a:solidFill>
                  <a:schemeClr val="accent1">
                    <a:lumMod val="75000"/>
                  </a:schemeClr>
                </a:solidFill>
              </a:rPr>
              <a:t> to </a:t>
            </a:r>
            <a:r>
              <a:rPr lang="en-US" sz="1500" b="1" dirty="0">
                <a:solidFill>
                  <a:schemeClr val="accent1">
                    <a:lumMod val="75000"/>
                  </a:schemeClr>
                </a:solidFill>
              </a:rPr>
              <a:t>PINN/DMD</a:t>
            </a:r>
            <a:r>
              <a:rPr lang="en-US" sz="1500" dirty="0">
                <a:solidFill>
                  <a:schemeClr val="accent1">
                    <a:lumMod val="75000"/>
                  </a:schemeClr>
                </a:solidFill>
              </a:rPr>
              <a:t> data-driven models are </a:t>
            </a:r>
            <a:r>
              <a:rPr lang="en-US" sz="1500" b="1" dirty="0">
                <a:solidFill>
                  <a:schemeClr val="accent1">
                    <a:lumMod val="75000"/>
                  </a:schemeClr>
                </a:solidFill>
              </a:rPr>
              <a:t>not obvious</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p:txBody>
      </p:sp>
      <p:cxnSp>
        <p:nvCxnSpPr>
          <p:cNvPr id="227" name="Straight Connector 226">
            <a:extLst>
              <a:ext uri="{FF2B5EF4-FFF2-40B4-BE49-F238E27FC236}">
                <a16:creationId xmlns:a16="http://schemas.microsoft.com/office/drawing/2014/main" id="{F79487DE-D172-422D-BEA3-EB1F9FA2B83A}"/>
              </a:ext>
            </a:extLst>
          </p:cNvPr>
          <p:cNvCxnSpPr>
            <a:cxnSpLocks/>
          </p:cNvCxnSpPr>
          <p:nvPr/>
        </p:nvCxnSpPr>
        <p:spPr>
          <a:xfrm>
            <a:off x="18050157" y="14788996"/>
            <a:ext cx="35202" cy="43692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B098EC9-EEB3-4CB7-9C7B-BE7C8A2EA7BC}"/>
              </a:ext>
            </a:extLst>
          </p:cNvPr>
          <p:cNvSpPr txBox="1"/>
          <p:nvPr/>
        </p:nvSpPr>
        <p:spPr>
          <a:xfrm>
            <a:off x="18505916" y="19898232"/>
            <a:ext cx="4726558" cy="2800767"/>
          </a:xfrm>
          <a:prstGeom prst="rect">
            <a:avLst/>
          </a:prstGeom>
          <a:noFill/>
        </p:spPr>
        <p:txBody>
          <a:bodyPr wrap="square" rtlCol="0">
            <a:spAutoFit/>
          </a:bodyPr>
          <a:lstStyle/>
          <a:p>
            <a:pPr marL="285750" indent="-285750">
              <a:buFont typeface="Arial" panose="020B0604020202020204" pitchFamily="34" charset="0"/>
              <a:buChar char="•"/>
            </a:pPr>
            <a:r>
              <a:rPr lang="en-US" sz="1500" dirty="0"/>
              <a:t>Extension of Schwarz method to </a:t>
            </a:r>
            <a:r>
              <a:rPr lang="en-US" sz="1500" b="1" dirty="0"/>
              <a:t>multi-D</a:t>
            </a:r>
            <a:r>
              <a:rPr lang="en-US" sz="1500" dirty="0"/>
              <a:t> problems.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t>Extension of Lagrange multiplier-based method to </a:t>
            </a:r>
            <a:r>
              <a:rPr lang="en-US" sz="1500" b="1" dirty="0"/>
              <a:t>predictive</a:t>
            </a:r>
            <a:r>
              <a:rPr lang="en-US" sz="1500" dirty="0"/>
              <a:t> and </a:t>
            </a:r>
            <a:r>
              <a:rPr lang="en-US" sz="1500" b="1" dirty="0"/>
              <a:t>nonlinear problems.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t>Extension of methods to </a:t>
            </a:r>
            <a:r>
              <a:rPr lang="en-US" sz="1500" b="1" dirty="0"/>
              <a:t>PINN-PINN coupling</a:t>
            </a:r>
            <a:r>
              <a:rPr lang="en-US" sz="1500" dirty="0"/>
              <a:t>.</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t>Development of </a:t>
            </a:r>
            <a:r>
              <a:rPr lang="en-US" sz="1500" b="1" dirty="0"/>
              <a:t>error indicator-based DD approaches</a:t>
            </a:r>
            <a:r>
              <a:rPr lang="en-US" sz="1500" dirty="0"/>
              <a:t>, to determine optimal ROM-FOM placement (including </a:t>
            </a:r>
            <a:r>
              <a:rPr lang="en-US" sz="1500" b="1" dirty="0"/>
              <a:t>on-the-fly ROM-FOM switching</a:t>
            </a:r>
            <a:r>
              <a:rPr lang="en-US" sz="1500" dirty="0"/>
              <a:t>).</a:t>
            </a:r>
          </a:p>
          <a:p>
            <a:pPr marL="285750" indent="-285750">
              <a:buFont typeface="Arial" panose="020B0604020202020204" pitchFamily="34" charset="0"/>
              <a:buChar char="•"/>
            </a:pPr>
            <a:endParaRPr lang="en-US" sz="300" dirty="0"/>
          </a:p>
          <a:p>
            <a:pPr marL="285750" indent="-285750">
              <a:buFont typeface="Arial" panose="020B0604020202020204" pitchFamily="34" charset="0"/>
              <a:buChar char="•"/>
            </a:pPr>
            <a:r>
              <a:rPr lang="en-US" sz="1500" dirty="0"/>
              <a:t>Extension of couplings to POD modes built from snapshots on </a:t>
            </a:r>
            <a:r>
              <a:rPr lang="en-US" sz="1500" b="1" dirty="0"/>
              <a:t>independently-simulated subdomains.</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t>Application to </a:t>
            </a:r>
            <a:r>
              <a:rPr lang="en-US" sz="1500" b="1" dirty="0"/>
              <a:t>multi-physics problems.</a:t>
            </a:r>
            <a:endParaRPr lang="en-US" sz="1500" dirty="0"/>
          </a:p>
          <a:p>
            <a:pPr marL="285750" indent="-285750">
              <a:buFont typeface="Arial" panose="020B0604020202020204" pitchFamily="34" charset="0"/>
              <a:buChar char="•"/>
            </a:pPr>
            <a:endParaRPr lang="en-US" sz="1500" dirty="0"/>
          </a:p>
        </p:txBody>
      </p:sp>
      <p:grpSp>
        <p:nvGrpSpPr>
          <p:cNvPr id="24" name="Group 23">
            <a:extLst>
              <a:ext uri="{FF2B5EF4-FFF2-40B4-BE49-F238E27FC236}">
                <a16:creationId xmlns:a16="http://schemas.microsoft.com/office/drawing/2014/main" id="{06714F8F-ED29-4AC0-80EA-FEAC9A6348A4}"/>
              </a:ext>
            </a:extLst>
          </p:cNvPr>
          <p:cNvGrpSpPr/>
          <p:nvPr/>
        </p:nvGrpSpPr>
        <p:grpSpPr>
          <a:xfrm>
            <a:off x="18637038" y="22925991"/>
            <a:ext cx="4478561" cy="2108269"/>
            <a:chOff x="20919173" y="22040921"/>
            <a:chExt cx="4478561" cy="2108269"/>
          </a:xfrm>
        </p:grpSpPr>
        <p:sp>
          <p:nvSpPr>
            <p:cNvPr id="16" name="TextBox 15">
              <a:extLst>
                <a:ext uri="{FF2B5EF4-FFF2-40B4-BE49-F238E27FC236}">
                  <a16:creationId xmlns:a16="http://schemas.microsoft.com/office/drawing/2014/main" id="{66447F1D-BC8D-4BB9-98A9-7C8DC849C954}"/>
                </a:ext>
              </a:extLst>
            </p:cNvPr>
            <p:cNvSpPr txBox="1"/>
            <p:nvPr/>
          </p:nvSpPr>
          <p:spPr>
            <a:xfrm>
              <a:off x="20941509" y="22040921"/>
              <a:ext cx="4456225" cy="2108269"/>
            </a:xfrm>
            <a:prstGeom prst="rect">
              <a:avLst/>
            </a:prstGeom>
            <a:noFill/>
          </p:spPr>
          <p:txBody>
            <a:bodyPr wrap="square" rtlCol="0">
              <a:spAutoFit/>
            </a:bodyPr>
            <a:lstStyle/>
            <a:p>
              <a:pPr algn="ctr"/>
              <a:r>
                <a:rPr lang="en-US" sz="1500" b="1" dirty="0"/>
                <a:t>References</a:t>
              </a:r>
            </a:p>
            <a:p>
              <a:pPr algn="ctr"/>
              <a:endParaRPr lang="en-US" sz="400" dirty="0"/>
            </a:p>
            <a:p>
              <a:r>
                <a:rPr lang="en-US" sz="700" dirty="0"/>
                <a:t>[1] </a:t>
              </a:r>
              <a:r>
                <a:rPr lang="en-US" sz="700" dirty="0">
                  <a:cs typeface="Calibri" panose="020F0502020204030204" pitchFamily="34" charset="0"/>
                </a:rPr>
                <a:t>A. Mota, I. Tezaur, C. Alleman. "The Schwarz Alternating Method in Solid Mechanics", </a:t>
              </a:r>
              <a:r>
                <a:rPr lang="en-US" sz="700" i="1" dirty="0">
                  <a:cs typeface="Calibri" panose="020F0502020204030204" pitchFamily="34" charset="0"/>
                </a:rPr>
                <a:t>CMAME, </a:t>
              </a:r>
              <a:r>
                <a:rPr lang="en-US" sz="700" dirty="0">
                  <a:cs typeface="Calibri" panose="020F0502020204030204" pitchFamily="34" charset="0"/>
                </a:rPr>
                <a:t>319 (2017), 19-51.  </a:t>
              </a:r>
            </a:p>
            <a:p>
              <a:r>
                <a:rPr lang="en-US" sz="700" dirty="0">
                  <a:cs typeface="Calibri" panose="020F0502020204030204" pitchFamily="34" charset="0"/>
                </a:rPr>
                <a:t>[2] A. Mota, I. Tezaur, G. Phlipot. "The Schwarz Alternating Method for Dynamic Solid Mechanics”, </a:t>
              </a:r>
              <a:r>
                <a:rPr lang="en-US" sz="700" i="1" dirty="0">
                  <a:cs typeface="Calibri" panose="020F0502020204030204" pitchFamily="34" charset="0"/>
                </a:rPr>
                <a:t>CMAME. </a:t>
              </a:r>
              <a:r>
                <a:rPr lang="en-US" sz="700" dirty="0">
                  <a:cs typeface="Calibri" panose="020F0502020204030204" pitchFamily="34" charset="0"/>
                </a:rPr>
                <a:t>121 (21) (2022) 5036-5071.</a:t>
              </a:r>
            </a:p>
            <a:p>
              <a:r>
                <a:rPr lang="en-US" sz="700" dirty="0">
                  <a:cs typeface="Calibri" panose="020F0502020204030204" pitchFamily="34" charset="0"/>
                </a:rPr>
                <a:t>[3] M. Gunzburger, J. Peterson, J. Shadid. “Reduced-order modeling of time-dependent PDEs with multiple parameters in the boundary data”</a:t>
              </a:r>
              <a:r>
                <a:rPr lang="en-US" sz="700" i="1" dirty="0">
                  <a:cs typeface="Calibri" panose="020F0502020204030204" pitchFamily="34" charset="0"/>
                </a:rPr>
                <a:t>.  CMAME </a:t>
              </a:r>
              <a:r>
                <a:rPr lang="en-US" sz="700" dirty="0">
                  <a:cs typeface="Calibri" panose="020F0502020204030204" pitchFamily="34" charset="0"/>
                </a:rPr>
                <a:t>196 (2007) 1030-1047.</a:t>
              </a:r>
            </a:p>
            <a:p>
              <a:r>
                <a:rPr lang="en-US" sz="700" dirty="0">
                  <a:cs typeface="Calibri" panose="020F0502020204030204" pitchFamily="34" charset="0"/>
                </a:rPr>
                <a:t>[4] </a:t>
              </a:r>
              <a:r>
                <a:rPr lang="en-US" sz="700" i="0" dirty="0">
                  <a:effectLst/>
                  <a:cs typeface="Calibri" panose="020F0502020204030204" pitchFamily="34" charset="0"/>
                </a:rPr>
                <a:t>J. Barnett, I. Tezaur, A. Mota. "The Schwarz alternating method for the seamless coupling of nonlinear ROMs and FOMs", </a:t>
              </a:r>
              <a:r>
                <a:rPr lang="en-US" sz="700" i="1" dirty="0">
                  <a:effectLst/>
                  <a:cs typeface="Calibri" panose="020F0502020204030204" pitchFamily="34" charset="0"/>
                </a:rPr>
                <a:t>CSRI Summer Proceedings 2022</a:t>
              </a:r>
              <a:r>
                <a:rPr lang="en-US" sz="700" i="0" dirty="0">
                  <a:effectLst/>
                  <a:cs typeface="Calibri" panose="020F0502020204030204" pitchFamily="34" charset="0"/>
                </a:rPr>
                <a:t>, SNL, pp. 31-55.</a:t>
              </a:r>
            </a:p>
            <a:p>
              <a:r>
                <a:rPr lang="en-US" sz="700" dirty="0">
                  <a:cs typeface="Calibri" panose="020F0502020204030204" pitchFamily="34" charset="0"/>
                </a:rPr>
                <a:t>[5] K. Peterson, </a:t>
              </a:r>
              <a:r>
                <a:rPr lang="en-US" sz="700" dirty="0"/>
                <a:t>P. Bochev, P. Kuberry, “Explicit synchronous partitioned algorithms for interface problems based on Lagrange multipliers”, </a:t>
              </a:r>
              <a:r>
                <a:rPr lang="en-US" sz="700" i="1" dirty="0"/>
                <a:t>CMAME, </a:t>
              </a:r>
              <a:r>
                <a:rPr lang="en-US" sz="700" dirty="0"/>
                <a:t>78 (2019), pp. 459–482. </a:t>
              </a:r>
            </a:p>
            <a:p>
              <a:pPr>
                <a:defRPr/>
              </a:pPr>
              <a:r>
                <a:rPr lang="en-US" sz="700" dirty="0">
                  <a:cs typeface="Calibri" panose="020F0502020204030204" pitchFamily="34" charset="0"/>
                </a:rPr>
                <a:t>[6] </a:t>
              </a:r>
              <a:r>
                <a:rPr lang="en-US" sz="700" dirty="0"/>
                <a:t>J.M. Connors, K. Sockwell, A </a:t>
              </a:r>
              <a:r>
                <a:rPr lang="en-US" sz="700" dirty="0" err="1"/>
                <a:t>Multirate</a:t>
              </a:r>
              <a:r>
                <a:rPr lang="en-US" sz="700" dirty="0"/>
                <a:t> Discontinuous-</a:t>
              </a:r>
              <a:r>
                <a:rPr lang="en-US" sz="700" dirty="0" err="1"/>
                <a:t>Galerkin</a:t>
              </a:r>
              <a:r>
                <a:rPr lang="en-US" sz="700" dirty="0"/>
                <a:t>-in-Time Framework for Interface-Coupled Problems, </a:t>
              </a:r>
              <a:r>
                <a:rPr lang="en-US" sz="700" i="1" dirty="0"/>
                <a:t>SIAM J. </a:t>
              </a:r>
              <a:r>
                <a:rPr lang="en-US" sz="700" i="1" dirty="0" err="1"/>
                <a:t>Numer</a:t>
              </a:r>
              <a:r>
                <a:rPr lang="en-US" sz="700" i="1" dirty="0"/>
                <a:t>. Anal.</a:t>
              </a:r>
              <a:r>
                <a:rPr lang="en-US" sz="700" dirty="0"/>
                <a:t>,  5(60), 2373-2404, 2022.</a:t>
              </a:r>
            </a:p>
            <a:p>
              <a:pPr>
                <a:defRPr/>
              </a:pPr>
              <a:r>
                <a:rPr lang="en-US" sz="700" dirty="0"/>
                <a:t>[7] K. Sockwell, K. Peterson, P. Kuberry, P. Bochev, Interface Flux Recovery Framework for Constructing Partitioned Heterogeneous Time-Integration Methods, to appear.</a:t>
              </a:r>
            </a:p>
            <a:p>
              <a:pPr>
                <a:defRPr/>
              </a:pPr>
              <a:r>
                <a:rPr lang="en-US" sz="700" dirty="0"/>
                <a:t>[8] </a:t>
              </a:r>
              <a:r>
                <a:rPr lang="en-US" sz="700" i="0" dirty="0">
                  <a:effectLst/>
                </a:rPr>
                <a:t>A. de Castro, P. Kuberry, I. Tezaur, P. Bochev.  “A synchronous partitioned scheme for coupled reduced order models based on separate reduced order bases for interface and interior variables”, </a:t>
              </a:r>
              <a:r>
                <a:rPr lang="en-US" sz="700" i="0" dirty="0">
                  <a:effectLst/>
                  <a:cs typeface="Calibri" panose="020F0502020204030204" pitchFamily="34" charset="0"/>
                </a:rPr>
                <a:t> </a:t>
              </a:r>
              <a:r>
                <a:rPr lang="en-US" sz="700" i="1" dirty="0">
                  <a:effectLst/>
                  <a:cs typeface="Calibri" panose="020F0502020204030204" pitchFamily="34" charset="0"/>
                </a:rPr>
                <a:t>CSRI Summer Proceedings 2022</a:t>
              </a:r>
              <a:r>
                <a:rPr lang="en-US" sz="700" i="0" dirty="0">
                  <a:effectLst/>
                  <a:cs typeface="Calibri" panose="020F0502020204030204" pitchFamily="34" charset="0"/>
                </a:rPr>
                <a:t>, SNL</a:t>
              </a:r>
              <a:r>
                <a:rPr lang="en-US" sz="700" i="0" dirty="0">
                  <a:effectLst/>
                </a:rPr>
                <a:t>, pp. 78-92.</a:t>
              </a:r>
              <a:endParaRPr lang="en-US" sz="800" dirty="0"/>
            </a:p>
          </p:txBody>
        </p:sp>
        <p:sp>
          <p:nvSpPr>
            <p:cNvPr id="21" name="Rectangle 20">
              <a:extLst>
                <a:ext uri="{FF2B5EF4-FFF2-40B4-BE49-F238E27FC236}">
                  <a16:creationId xmlns:a16="http://schemas.microsoft.com/office/drawing/2014/main" id="{A7446471-F5B1-4C56-9CFF-6A78F33E2C3F}"/>
                </a:ext>
              </a:extLst>
            </p:cNvPr>
            <p:cNvSpPr/>
            <p:nvPr/>
          </p:nvSpPr>
          <p:spPr>
            <a:xfrm>
              <a:off x="20919173" y="22067495"/>
              <a:ext cx="4412601" cy="20816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36F2BA17-85DC-46CC-ABFB-8C5A60A2432A}"/>
              </a:ext>
            </a:extLst>
          </p:cNvPr>
          <p:cNvSpPr txBox="1"/>
          <p:nvPr/>
        </p:nvSpPr>
        <p:spPr>
          <a:xfrm>
            <a:off x="18732830" y="22481314"/>
            <a:ext cx="4232682" cy="323165"/>
          </a:xfrm>
          <a:prstGeom prst="rect">
            <a:avLst/>
          </a:prstGeom>
          <a:solidFill>
            <a:schemeClr val="accent2">
              <a:lumMod val="20000"/>
              <a:lumOff val="80000"/>
            </a:schemeClr>
          </a:solidFill>
        </p:spPr>
        <p:txBody>
          <a:bodyPr wrap="square" rtlCol="0">
            <a:spAutoFit/>
          </a:bodyPr>
          <a:lstStyle/>
          <a:p>
            <a:pPr algn="ctr"/>
            <a:r>
              <a:rPr lang="en-US" sz="1500" b="1" dirty="0"/>
              <a:t>Journal articles </a:t>
            </a:r>
            <a:r>
              <a:rPr lang="en-US" sz="1500" dirty="0"/>
              <a:t>on new methods are in preparation.</a:t>
            </a:r>
          </a:p>
        </p:txBody>
      </p:sp>
      <p:pic>
        <p:nvPicPr>
          <p:cNvPr id="228" name="Picture 227" descr="Diagram&#10;&#10;Description automatically generated">
            <a:extLst>
              <a:ext uri="{FF2B5EF4-FFF2-40B4-BE49-F238E27FC236}">
                <a16:creationId xmlns:a16="http://schemas.microsoft.com/office/drawing/2014/main" id="{E1D6A451-5C57-4925-9716-2A2CB6F7BE3E}"/>
              </a:ext>
            </a:extLst>
          </p:cNvPr>
          <p:cNvPicPr>
            <a:picLocks noChangeAspect="1"/>
          </p:cNvPicPr>
          <p:nvPr/>
        </p:nvPicPr>
        <p:blipFill>
          <a:blip r:embed="rId100"/>
          <a:stretch>
            <a:fillRect/>
          </a:stretch>
        </p:blipFill>
        <p:spPr>
          <a:xfrm>
            <a:off x="13473518" y="7751745"/>
            <a:ext cx="2939100" cy="1575528"/>
          </a:xfrm>
          <a:prstGeom prst="rect">
            <a:avLst/>
          </a:prstGeom>
        </p:spPr>
      </p:pic>
      <p:pic>
        <p:nvPicPr>
          <p:cNvPr id="229" name="Picture 228">
            <a:extLst>
              <a:ext uri="{FF2B5EF4-FFF2-40B4-BE49-F238E27FC236}">
                <a16:creationId xmlns:a16="http://schemas.microsoft.com/office/drawing/2014/main" id="{4CF93DB0-5E37-41CE-9BC7-20AB13E96E9D}"/>
              </a:ext>
            </a:extLst>
          </p:cNvPr>
          <p:cNvPicPr>
            <a:picLocks noChangeAspect="1"/>
          </p:cNvPicPr>
          <p:nvPr/>
        </p:nvPicPr>
        <p:blipFill>
          <a:blip r:embed="rId101">
            <a:extLst>
              <a:ext uri="{28A0092B-C50C-407E-A947-70E740481C1C}">
                <a14:useLocalDpi xmlns:a14="http://schemas.microsoft.com/office/drawing/2010/main" val="0"/>
              </a:ext>
            </a:extLst>
          </a:blip>
          <a:stretch>
            <a:fillRect/>
          </a:stretch>
        </p:blipFill>
        <p:spPr>
          <a:xfrm rot="16200000">
            <a:off x="10816817" y="13512291"/>
            <a:ext cx="346190" cy="708202"/>
          </a:xfrm>
          <a:prstGeom prst="rect">
            <a:avLst/>
          </a:prstGeom>
        </p:spPr>
      </p:pic>
      <p:pic>
        <p:nvPicPr>
          <p:cNvPr id="230" name="Picture 229">
            <a:extLst>
              <a:ext uri="{FF2B5EF4-FFF2-40B4-BE49-F238E27FC236}">
                <a16:creationId xmlns:a16="http://schemas.microsoft.com/office/drawing/2014/main" id="{F22449C6-32E7-45D8-B05A-6709CE6AA18E}"/>
              </a:ext>
            </a:extLst>
          </p:cNvPr>
          <p:cNvPicPr>
            <a:picLocks noChangeAspect="1"/>
          </p:cNvPicPr>
          <p:nvPr/>
        </p:nvPicPr>
        <p:blipFill>
          <a:blip r:embed="rId102">
            <a:extLst>
              <a:ext uri="{28A0092B-C50C-407E-A947-70E740481C1C}">
                <a14:useLocalDpi xmlns:a14="http://schemas.microsoft.com/office/drawing/2010/main" val="0"/>
              </a:ext>
            </a:extLst>
          </a:blip>
          <a:stretch>
            <a:fillRect/>
          </a:stretch>
        </p:blipFill>
        <p:spPr>
          <a:xfrm rot="16200000">
            <a:off x="10809864" y="14010226"/>
            <a:ext cx="356378" cy="709014"/>
          </a:xfrm>
          <a:prstGeom prst="rect">
            <a:avLst/>
          </a:prstGeom>
        </p:spPr>
      </p:pic>
      <p:pic>
        <p:nvPicPr>
          <p:cNvPr id="231" name="Picture 230">
            <a:extLst>
              <a:ext uri="{FF2B5EF4-FFF2-40B4-BE49-F238E27FC236}">
                <a16:creationId xmlns:a16="http://schemas.microsoft.com/office/drawing/2014/main" id="{8B581061-D8D0-453B-9B7B-7E0EA85D2BA0}"/>
              </a:ext>
            </a:extLst>
          </p:cNvPr>
          <p:cNvPicPr>
            <a:picLocks noChangeAspect="1"/>
          </p:cNvPicPr>
          <p:nvPr/>
        </p:nvPicPr>
        <p:blipFill>
          <a:blip r:embed="rId103">
            <a:extLst>
              <a:ext uri="{28A0092B-C50C-407E-A947-70E740481C1C}">
                <a14:useLocalDpi xmlns:a14="http://schemas.microsoft.com/office/drawing/2010/main" val="0"/>
              </a:ext>
            </a:extLst>
          </a:blip>
          <a:stretch>
            <a:fillRect/>
          </a:stretch>
        </p:blipFill>
        <p:spPr>
          <a:xfrm rot="5400000">
            <a:off x="12078637" y="13155976"/>
            <a:ext cx="331192" cy="1427927"/>
          </a:xfrm>
          <a:prstGeom prst="rect">
            <a:avLst/>
          </a:prstGeom>
        </p:spPr>
      </p:pic>
      <p:pic>
        <p:nvPicPr>
          <p:cNvPr id="232" name="Picture 231">
            <a:extLst>
              <a:ext uri="{FF2B5EF4-FFF2-40B4-BE49-F238E27FC236}">
                <a16:creationId xmlns:a16="http://schemas.microsoft.com/office/drawing/2014/main" id="{A8E73021-835A-43F7-BAD6-8403BAD96598}"/>
              </a:ext>
            </a:extLst>
          </p:cNvPr>
          <p:cNvPicPr>
            <a:picLocks noChangeAspect="1"/>
          </p:cNvPicPr>
          <p:nvPr/>
        </p:nvPicPr>
        <p:blipFill>
          <a:blip r:embed="rId104">
            <a:extLst>
              <a:ext uri="{28A0092B-C50C-407E-A947-70E740481C1C}">
                <a14:useLocalDpi xmlns:a14="http://schemas.microsoft.com/office/drawing/2010/main" val="0"/>
              </a:ext>
            </a:extLst>
          </a:blip>
          <a:stretch>
            <a:fillRect/>
          </a:stretch>
        </p:blipFill>
        <p:spPr>
          <a:xfrm rot="5400000">
            <a:off x="12061692" y="13662727"/>
            <a:ext cx="344918" cy="1415131"/>
          </a:xfrm>
          <a:prstGeom prst="rect">
            <a:avLst/>
          </a:prstGeom>
        </p:spPr>
      </p:pic>
      <p:pic>
        <p:nvPicPr>
          <p:cNvPr id="235" name="Picture 5137">
            <a:extLst>
              <a:ext uri="{FF2B5EF4-FFF2-40B4-BE49-F238E27FC236}">
                <a16:creationId xmlns:a16="http://schemas.microsoft.com/office/drawing/2014/main" id="{F0C950A5-AFC2-400C-A816-D8656FAACDFE}"/>
              </a:ext>
            </a:extLst>
          </p:cNvPr>
          <p:cNvPicPr>
            <a:picLocks noChangeAspect="1"/>
          </p:cNvPicPr>
          <p:nvPr/>
        </p:nvPicPr>
        <p:blipFill>
          <a:blip r:embed="rId105">
            <a:extLst>
              <a:ext uri="{28A0092B-C50C-407E-A947-70E740481C1C}">
                <a14:useLocalDpi xmlns:a14="http://schemas.microsoft.com/office/drawing/2010/main" val="0"/>
              </a:ext>
            </a:extLst>
          </a:blip>
          <a:srcRect/>
          <a:stretch>
            <a:fillRect/>
          </a:stretch>
        </p:blipFill>
        <p:spPr bwMode="auto">
          <a:xfrm>
            <a:off x="34016558" y="11553201"/>
            <a:ext cx="1524244" cy="72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 name="TextBox 235">
            <a:extLst>
              <a:ext uri="{FF2B5EF4-FFF2-40B4-BE49-F238E27FC236}">
                <a16:creationId xmlns:a16="http://schemas.microsoft.com/office/drawing/2014/main" id="{565C8460-295E-49E5-A21E-E0FF5B7D4A40}"/>
              </a:ext>
            </a:extLst>
          </p:cNvPr>
          <p:cNvSpPr txBox="1"/>
          <p:nvPr/>
        </p:nvSpPr>
        <p:spPr>
          <a:xfrm>
            <a:off x="33931886" y="12237966"/>
            <a:ext cx="1874124" cy="507831"/>
          </a:xfrm>
          <a:prstGeom prst="rect">
            <a:avLst/>
          </a:prstGeom>
          <a:noFill/>
        </p:spPr>
        <p:txBody>
          <a:bodyPr wrap="square" rtlCol="0">
            <a:spAutoFit/>
          </a:bodyPr>
          <a:lstStyle/>
          <a:p>
            <a:pPr algn="just"/>
            <a:r>
              <a:rPr lang="en-US" altLang="en-US" sz="900" dirty="0"/>
              <a:t>Figure 6.  Axial pulse bar test simulated with variable resolution</a:t>
            </a:r>
          </a:p>
          <a:p>
            <a:endParaRPr lang="en-US" sz="900" dirty="0"/>
          </a:p>
        </p:txBody>
      </p:sp>
      <p:sp>
        <p:nvSpPr>
          <p:cNvPr id="10" name="TextBox 9">
            <a:extLst>
              <a:ext uri="{FF2B5EF4-FFF2-40B4-BE49-F238E27FC236}">
                <a16:creationId xmlns:a16="http://schemas.microsoft.com/office/drawing/2014/main" id="{6B854C46-D555-4EED-A228-8A8A2FD43C72}"/>
              </a:ext>
            </a:extLst>
          </p:cNvPr>
          <p:cNvSpPr txBox="1"/>
          <p:nvPr/>
        </p:nvSpPr>
        <p:spPr>
          <a:xfrm>
            <a:off x="24795599" y="25717308"/>
            <a:ext cx="6935115" cy="830997"/>
          </a:xfrm>
          <a:prstGeom prst="rect">
            <a:avLst/>
          </a:prstGeom>
          <a:noFill/>
        </p:spPr>
        <p:txBody>
          <a:bodyPr wrap="square" rtlCol="0">
            <a:spAutoFit/>
          </a:bodyPr>
          <a:lstStyle/>
          <a:p>
            <a:pPr algn="just"/>
            <a:r>
              <a:rPr lang="en-US" sz="1200" b="1" dirty="0"/>
              <a:t>Acknowledgements.  </a:t>
            </a:r>
            <a:r>
              <a:rPr lang="en-US" sz="1200" dirty="0"/>
              <a:t>The work described in this poster was funded by Sandia National Laboratories’ Laboratory Directed Research &amp; Development (LDRD) program.  The first author, Irina Tezaur, wishes to acknowledge funding from her Presidential Early Career Award for Scientists and Engineers (PECASE), awarded by the U.S. Department of Energy’s National Nuclear Security Administration (NNSA). </a:t>
            </a:r>
          </a:p>
        </p:txBody>
      </p:sp>
      <p:sp>
        <p:nvSpPr>
          <p:cNvPr id="234" name="Rectangle 233">
            <a:extLst>
              <a:ext uri="{FF2B5EF4-FFF2-40B4-BE49-F238E27FC236}">
                <a16:creationId xmlns:a16="http://schemas.microsoft.com/office/drawing/2014/main" id="{B625C61E-F788-4228-B490-EA24B3695AD9}"/>
              </a:ext>
            </a:extLst>
          </p:cNvPr>
          <p:cNvSpPr/>
          <p:nvPr/>
        </p:nvSpPr>
        <p:spPr>
          <a:xfrm>
            <a:off x="29196659" y="14777895"/>
            <a:ext cx="112639" cy="3287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9" name="TextBox 388">
                <a:extLst>
                  <a:ext uri="{FF2B5EF4-FFF2-40B4-BE49-F238E27FC236}">
                    <a16:creationId xmlns:a16="http://schemas.microsoft.com/office/drawing/2014/main" id="{62CF445B-3BD5-4AA5-ADAB-BB3DE0E4FCF0}"/>
                  </a:ext>
                </a:extLst>
              </p:cNvPr>
              <p:cNvSpPr txBox="1"/>
              <p:nvPr/>
            </p:nvSpPr>
            <p:spPr>
              <a:xfrm>
                <a:off x="23578288" y="12447275"/>
                <a:ext cx="5417670" cy="5007205"/>
              </a:xfrm>
              <a:prstGeom prst="rect">
                <a:avLst/>
              </a:prstGeom>
              <a:noFill/>
            </p:spPr>
            <p:txBody>
              <a:bodyPr wrap="square">
                <a:spAutoFit/>
              </a:bodyPr>
              <a:lstStyle/>
              <a:p>
                <a:pPr algn="ctr"/>
                <a:r>
                  <a:rPr lang="en-US" sz="2500" dirty="0"/>
                  <a:t>Lagrange Multiplier-Based FOM-ROM and ROM-ROM Coupling</a:t>
                </a:r>
              </a:p>
              <a:p>
                <a:pPr algn="ctr"/>
                <a:endParaRPr lang="en-US" sz="400" dirty="0"/>
              </a:p>
              <a:p>
                <a:pPr algn="ctr"/>
                <a:endParaRPr lang="en-US" sz="400" dirty="0"/>
              </a:p>
              <a:p>
                <a:pPr marL="285750" indent="-285750">
                  <a:buFont typeface="Arial" panose="020B0604020202020204" pitchFamily="34" charset="0"/>
                  <a:buChar char="•"/>
                </a:pPr>
                <a:r>
                  <a:rPr lang="en-US" sz="1500" dirty="0"/>
                  <a:t>Collect </a:t>
                </a:r>
                <a:r>
                  <a:rPr lang="en-US" sz="1500" b="1" dirty="0"/>
                  <a:t>snapshots</a:t>
                </a:r>
                <a:r>
                  <a:rPr lang="en-US" sz="1500" dirty="0"/>
                  <a:t> using suitable monolithic FOM solve for equation (1) and </a:t>
                </a:r>
                <a:r>
                  <a:rPr lang="en-US" sz="1500" b="1" dirty="0"/>
                  <a:t>subtract Dirichlet BC data </a:t>
                </a:r>
                <a:r>
                  <a:rPr lang="en-US" sz="1500" dirty="0"/>
                  <a:t>on </a:t>
                </a:r>
                <a14:m>
                  <m:oMath xmlns:m="http://schemas.openxmlformats.org/officeDocument/2006/math">
                    <m:sSub>
                      <m:sSubPr>
                        <m:ctrlPr>
                          <a:rPr lang="en-US" sz="1500" i="1" smtClean="0">
                            <a:latin typeface="Cambria Math" panose="02040503050406030204" pitchFamily="18" charset="0"/>
                          </a:rPr>
                        </m:ctrlPr>
                      </m:sSubPr>
                      <m:e>
                        <m:r>
                          <a:rPr lang="en-US" sz="1500" b="0" i="1" smtClean="0">
                            <a:latin typeface="Cambria Math" panose="02040503050406030204" pitchFamily="18" charset="0"/>
                          </a:rPr>
                          <m:t> </m:t>
                        </m:r>
                        <m:r>
                          <m:rPr>
                            <m:sty m:val="p"/>
                          </m:rPr>
                          <a:rPr lang="el-GR" sz="1500" i="1" smtClean="0">
                            <a:latin typeface="Cambria Math" panose="02040503050406030204" pitchFamily="18" charset="0"/>
                            <a:ea typeface="Cambria Math" panose="02040503050406030204" pitchFamily="18" charset="0"/>
                          </a:rPr>
                          <m:t>Γ</m:t>
                        </m:r>
                      </m:e>
                      <m:sub>
                        <m:r>
                          <a:rPr lang="en-US" sz="1500" b="0" i="1" smtClean="0">
                            <a:latin typeface="Cambria Math" panose="02040503050406030204" pitchFamily="18" charset="0"/>
                            <a:ea typeface="Cambria Math" panose="02040503050406030204" pitchFamily="18" charset="0"/>
                          </a:rPr>
                          <m:t>1</m:t>
                        </m:r>
                      </m:sub>
                    </m:sSub>
                    <m:r>
                      <a:rPr lang="en-US" sz="1500" i="1" smtClean="0">
                        <a:latin typeface="Cambria Math" panose="02040503050406030204" pitchFamily="18" charset="0"/>
                        <a:ea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 </m:t>
                        </m:r>
                        <m:r>
                          <m:rPr>
                            <m:sty m:val="p"/>
                          </m:rPr>
                          <a:rPr lang="el-GR" sz="1500" i="1">
                            <a:latin typeface="Cambria Math" panose="02040503050406030204" pitchFamily="18" charset="0"/>
                            <a:ea typeface="Cambria Math" panose="02040503050406030204" pitchFamily="18" charset="0"/>
                          </a:rPr>
                          <m:t>Γ</m:t>
                        </m:r>
                      </m:e>
                      <m:sub>
                        <m:r>
                          <a:rPr lang="en-US" sz="1500" b="0" i="1" smtClean="0">
                            <a:latin typeface="Cambria Math" panose="02040503050406030204" pitchFamily="18" charset="0"/>
                            <a:ea typeface="Cambria Math" panose="02040503050406030204" pitchFamily="18" charset="0"/>
                          </a:rPr>
                          <m:t>2</m:t>
                        </m:r>
                      </m:sub>
                    </m:sSub>
                  </m:oMath>
                </a14:m>
                <a:r>
                  <a:rPr lang="en-US" sz="1500" dirty="0"/>
                  <a:t>.</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b="1" dirty="0"/>
                  <a:t>Partition</a:t>
                </a:r>
                <a:r>
                  <a:rPr lang="en-US" sz="1500" dirty="0"/>
                  <a:t> modified snapshots into </a:t>
                </a:r>
                <a:r>
                  <a:rPr lang="en-US" sz="1500" b="1" dirty="0"/>
                  <a:t>subdomain snapshot matrices </a:t>
                </a:r>
                <a14:m>
                  <m:oMath xmlns:m="http://schemas.openxmlformats.org/officeDocument/2006/math">
                    <m:sSub>
                      <m:sSubPr>
                        <m:ctrlPr>
                          <a:rPr lang="en-US" sz="1500" i="1" smtClean="0">
                            <a:latin typeface="Cambria Math" panose="02040503050406030204" pitchFamily="18" charset="0"/>
                          </a:rPr>
                        </m:ctrlPr>
                      </m:sSubPr>
                      <m:e>
                        <m:r>
                          <a:rPr lang="en-US" sz="1500" b="1" i="1" smtClean="0">
                            <a:latin typeface="Cambria Math" panose="02040503050406030204" pitchFamily="18" charset="0"/>
                          </a:rPr>
                          <m:t>𝑿</m:t>
                        </m:r>
                      </m:e>
                      <m:sub>
                        <m:r>
                          <a:rPr lang="en-US" sz="1500" b="0" i="1" smtClean="0">
                            <a:latin typeface="Cambria Math" panose="02040503050406030204" pitchFamily="18" charset="0"/>
                          </a:rPr>
                          <m:t>1</m:t>
                        </m:r>
                      </m:sub>
                    </m:sSub>
                  </m:oMath>
                </a14:m>
                <a:r>
                  <a:rPr lang="en-US" sz="1500" dirty="0"/>
                  <a:t> and </a:t>
                </a:r>
                <a14:m>
                  <m:oMath xmlns:m="http://schemas.openxmlformats.org/officeDocument/2006/math">
                    <m:sSub>
                      <m:sSubPr>
                        <m:ctrlPr>
                          <a:rPr lang="en-US" sz="1500" i="1">
                            <a:latin typeface="Cambria Math" panose="02040503050406030204" pitchFamily="18" charset="0"/>
                          </a:rPr>
                        </m:ctrlPr>
                      </m:sSubPr>
                      <m:e>
                        <m:r>
                          <a:rPr lang="en-US" sz="1500" b="1" i="1">
                            <a:latin typeface="Cambria Math" panose="02040503050406030204" pitchFamily="18" charset="0"/>
                          </a:rPr>
                          <m:t>𝑿</m:t>
                        </m:r>
                      </m:e>
                      <m:sub>
                        <m:r>
                          <a:rPr lang="en-US" sz="1500" b="0" i="1" smtClean="0">
                            <a:latin typeface="Cambria Math" panose="02040503050406030204" pitchFamily="18" charset="0"/>
                          </a:rPr>
                          <m:t>2</m:t>
                        </m:r>
                      </m:sub>
                    </m:sSub>
                  </m:oMath>
                </a14:m>
                <a:r>
                  <a:rPr lang="en-US" sz="1500" dirty="0"/>
                  <a:t> on </a:t>
                </a:r>
                <a14:m>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𝛺</m:t>
                        </m:r>
                      </m:e>
                      <m:sub>
                        <m:r>
                          <a:rPr lang="en-US" sz="1500" i="1">
                            <a:latin typeface="Cambria Math" panose="02040503050406030204" pitchFamily="18" charset="0"/>
                            <a:ea typeface="Cambria Math" panose="02040503050406030204" pitchFamily="18" charset="0"/>
                          </a:rPr>
                          <m:t>1</m:t>
                        </m:r>
                      </m:sub>
                    </m:sSub>
                  </m:oMath>
                </a14:m>
                <a:r>
                  <a:rPr lang="en-US" sz="1500" dirty="0"/>
                  <a:t> and </a:t>
                </a:r>
                <a14:m>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𝛺</m:t>
                        </m:r>
                      </m:e>
                      <m:sub>
                        <m:r>
                          <a:rPr lang="en-US" sz="1500" b="0" i="1" smtClean="0">
                            <a:latin typeface="Cambria Math" panose="02040503050406030204" pitchFamily="18" charset="0"/>
                            <a:ea typeface="Cambria Math" panose="02040503050406030204" pitchFamily="18" charset="0"/>
                          </a:rPr>
                          <m:t>2</m:t>
                        </m:r>
                      </m:sub>
                    </m:sSub>
                  </m:oMath>
                </a14:m>
                <a:r>
                  <a:rPr lang="en-US" sz="1500" dirty="0"/>
                  <a:t>, respectively.</a:t>
                </a:r>
              </a:p>
              <a:p>
                <a:pPr marL="285750" indent="-285750">
                  <a:buFont typeface="Arial" panose="020B0604020202020204" pitchFamily="34" charset="0"/>
                  <a:buChar char="•"/>
                </a:pPr>
                <a:endParaRPr lang="en-US" sz="200" dirty="0"/>
              </a:p>
              <a:p>
                <a:pPr marL="285750" indent="-285750">
                  <a:buFont typeface="Arial" panose="020B0604020202020204" pitchFamily="34" charset="0"/>
                  <a:buChar char="•"/>
                </a:pPr>
                <a:r>
                  <a:rPr lang="en-US" sz="1500" dirty="0">
                    <a:solidFill>
                      <a:schemeClr val="tx1"/>
                    </a:solidFill>
                  </a:rPr>
                  <a:t>Calculate </a:t>
                </a:r>
                <a:r>
                  <a:rPr lang="en-US" sz="1500" dirty="0">
                    <a:solidFill>
                      <a:schemeClr val="tx1"/>
                    </a:solidFill>
                    <a:sym typeface="Wingdings" panose="05000000000000000000" pitchFamily="2" charset="2"/>
                  </a:rPr>
                  <a:t>“</a:t>
                </a:r>
                <a:r>
                  <a:rPr lang="en-US" sz="1500" b="1" dirty="0">
                    <a:solidFill>
                      <a:schemeClr val="tx1"/>
                    </a:solidFill>
                    <a:sym typeface="Wingdings" panose="05000000000000000000" pitchFamily="2" charset="2"/>
                  </a:rPr>
                  <a:t>split” reduced bases</a:t>
                </a:r>
                <a:r>
                  <a:rPr lang="en-US" sz="1500" b="1" dirty="0">
                    <a:solidFill>
                      <a:schemeClr val="tx1"/>
                    </a:solidFill>
                    <a:ea typeface="Cambria Math" panose="02040503050406030204" pitchFamily="18" charset="0"/>
                  </a:rPr>
                  <a:t> </a:t>
                </a:r>
                <a14:m>
                  <m:oMath xmlns:m="http://schemas.openxmlformats.org/officeDocument/2006/math">
                    <m:sSub>
                      <m:sSubPr>
                        <m:ctrlPr>
                          <a:rPr lang="en-US" sz="1500" i="1" smtClean="0">
                            <a:solidFill>
                              <a:schemeClr val="tx1"/>
                            </a:solidFill>
                            <a:latin typeface="Cambria Math" panose="02040503050406030204" pitchFamily="18" charset="0"/>
                            <a:ea typeface="Cambria Math" panose="02040503050406030204" pitchFamily="18" charset="0"/>
                          </a:rPr>
                        </m:ctrlPr>
                      </m:sSubPr>
                      <m:e>
                        <m:r>
                          <a:rPr lang="el-GR" sz="1500" b="1" i="1" smtClean="0">
                            <a:solidFill>
                              <a:schemeClr val="tx1"/>
                            </a:solidFill>
                            <a:latin typeface="Cambria Math" panose="02040503050406030204" pitchFamily="18" charset="0"/>
                            <a:ea typeface="Cambria Math" panose="02040503050406030204" pitchFamily="18" charset="0"/>
                          </a:rPr>
                          <m:t>𝜱</m:t>
                        </m:r>
                      </m:e>
                      <m:sub>
                        <m:r>
                          <a:rPr lang="en-US" sz="1500" b="0" i="1" smtClean="0">
                            <a:solidFill>
                              <a:schemeClr val="tx1"/>
                            </a:solidFill>
                            <a:latin typeface="Cambria Math" panose="02040503050406030204" pitchFamily="18" charset="0"/>
                            <a:ea typeface="Cambria Math" panose="02040503050406030204" pitchFamily="18" charset="0"/>
                          </a:rPr>
                          <m:t>𝑖</m:t>
                        </m:r>
                        <m:r>
                          <a:rPr lang="en-US" sz="1500" b="0" i="1" smtClean="0">
                            <a:solidFill>
                              <a:schemeClr val="tx1"/>
                            </a:solidFill>
                            <a:latin typeface="Cambria Math" panose="02040503050406030204" pitchFamily="18" charset="0"/>
                            <a:ea typeface="Cambria Math" panose="02040503050406030204" pitchFamily="18" charset="0"/>
                          </a:rPr>
                          <m:t>,</m:t>
                        </m:r>
                        <m:r>
                          <m:rPr>
                            <m:sty m:val="p"/>
                          </m:rPr>
                          <a:rPr lang="el-GR" sz="1500" b="0" i="1" smtClean="0">
                            <a:solidFill>
                              <a:schemeClr val="tx1"/>
                            </a:solidFill>
                            <a:latin typeface="Cambria Math" panose="02040503050406030204" pitchFamily="18" charset="0"/>
                            <a:ea typeface="Cambria Math" panose="02040503050406030204" pitchFamily="18" charset="0"/>
                          </a:rPr>
                          <m:t>Γ</m:t>
                        </m:r>
                      </m:sub>
                    </m:sSub>
                  </m:oMath>
                </a14:m>
                <a:r>
                  <a:rPr lang="en-US" sz="1500" dirty="0">
                    <a:solidFill>
                      <a:schemeClr val="tx1"/>
                    </a:solidFill>
                    <a:sym typeface="Wingdings" panose="05000000000000000000" pitchFamily="2" charset="2"/>
                  </a:rPr>
                  <a:t> and </a:t>
                </a:r>
                <a14:m>
                  <m:oMath xmlns:m="http://schemas.openxmlformats.org/officeDocument/2006/math">
                    <m:sSub>
                      <m:sSubPr>
                        <m:ctrlPr>
                          <a:rPr lang="en-US" sz="1500" i="1">
                            <a:solidFill>
                              <a:schemeClr val="tx1"/>
                            </a:solidFill>
                            <a:latin typeface="Cambria Math" panose="02040503050406030204" pitchFamily="18" charset="0"/>
                            <a:ea typeface="Cambria Math" panose="02040503050406030204" pitchFamily="18" charset="0"/>
                          </a:rPr>
                        </m:ctrlPr>
                      </m:sSubPr>
                      <m:e>
                        <m:r>
                          <a:rPr lang="el-GR" sz="1500" b="1" i="1">
                            <a:solidFill>
                              <a:schemeClr val="tx1"/>
                            </a:solidFill>
                            <a:latin typeface="Cambria Math" panose="02040503050406030204" pitchFamily="18" charset="0"/>
                            <a:ea typeface="Cambria Math" panose="02040503050406030204" pitchFamily="18" charset="0"/>
                          </a:rPr>
                          <m:t>𝜱</m:t>
                        </m:r>
                      </m:e>
                      <m:sub>
                        <m:r>
                          <a:rPr lang="en-US" sz="1500" i="1">
                            <a:solidFill>
                              <a:schemeClr val="tx1"/>
                            </a:solidFill>
                            <a:latin typeface="Cambria Math" panose="02040503050406030204" pitchFamily="18" charset="0"/>
                            <a:ea typeface="Cambria Math" panose="02040503050406030204" pitchFamily="18" charset="0"/>
                          </a:rPr>
                          <m:t>𝑖</m:t>
                        </m:r>
                        <m:r>
                          <a:rPr lang="en-US" sz="1500" i="1">
                            <a:solidFill>
                              <a:schemeClr val="tx1"/>
                            </a:solidFill>
                            <a:latin typeface="Cambria Math" panose="02040503050406030204" pitchFamily="18" charset="0"/>
                            <a:ea typeface="Cambria Math" panose="02040503050406030204" pitchFamily="18" charset="0"/>
                          </a:rPr>
                          <m:t>,0</m:t>
                        </m:r>
                      </m:sub>
                    </m:sSub>
                  </m:oMath>
                </a14:m>
                <a:r>
                  <a:rPr lang="en-US" sz="1500" dirty="0">
                    <a:solidFill>
                      <a:schemeClr val="tx1"/>
                    </a:solidFill>
                    <a:sym typeface="Wingdings" panose="05000000000000000000" pitchFamily="2" charset="2"/>
                  </a:rPr>
                  <a:t>, for interface and interior degrees of freedom (DOFs).</a:t>
                </a:r>
              </a:p>
              <a:p>
                <a:pPr marL="285750" indent="-285750">
                  <a:buFont typeface="Arial" panose="020B0604020202020204" pitchFamily="34" charset="0"/>
                  <a:buChar char="•"/>
                </a:pPr>
                <a:endParaRPr lang="en-US" sz="200" dirty="0">
                  <a:solidFill>
                    <a:schemeClr val="tx1"/>
                  </a:solidFill>
                </a:endParaRPr>
              </a:p>
              <a:p>
                <a:pPr marL="285750" indent="-285750">
                  <a:buFont typeface="Arial" panose="020B0604020202020204" pitchFamily="34" charset="0"/>
                  <a:buChar char="•"/>
                </a:pPr>
                <a:r>
                  <a:rPr lang="en-US" sz="1500" b="1" dirty="0"/>
                  <a:t>Approximate</a:t>
                </a:r>
                <a:r>
                  <a:rPr lang="en-US" sz="1500" dirty="0"/>
                  <a:t> the solution as a </a:t>
                </a:r>
                <a:r>
                  <a:rPr lang="en-US" sz="1500" b="1" dirty="0"/>
                  <a:t>linear combination </a:t>
                </a:r>
                <a:r>
                  <a:rPr lang="en-US" sz="1500" dirty="0"/>
                  <a:t>of the POD modes in each subdomain and on each boundary: </a:t>
                </a:r>
              </a:p>
              <a:p>
                <a:endParaRPr lang="en-US" sz="400" dirty="0"/>
              </a:p>
              <a:p>
                <a:pPr algn="ctr"/>
                <a14:m>
                  <m:oMath xmlns:m="http://schemas.openxmlformats.org/officeDocument/2006/math">
                    <m:sSub>
                      <m:sSubPr>
                        <m:ctrlPr>
                          <a:rPr lang="en-US" sz="1300" i="1" smtClean="0">
                            <a:latin typeface="Cambria Math" panose="02040503050406030204" pitchFamily="18" charset="0"/>
                          </a:rPr>
                        </m:ctrlPr>
                      </m:sSubPr>
                      <m:e>
                        <m:r>
                          <a:rPr lang="en-US" sz="1300" b="1" i="1" smtClean="0">
                            <a:latin typeface="Cambria Math" panose="02040503050406030204" pitchFamily="18" charset="0"/>
                          </a:rPr>
                          <m:t>𝒄</m:t>
                        </m:r>
                      </m:e>
                      <m:sub>
                        <m:r>
                          <a:rPr lang="en-US" sz="1300" b="0" i="1" smtClean="0">
                            <a:latin typeface="Cambria Math" panose="02040503050406030204" pitchFamily="18" charset="0"/>
                          </a:rPr>
                          <m:t>𝑖</m:t>
                        </m:r>
                        <m:r>
                          <a:rPr lang="en-US" sz="1300" b="0" i="1" smtClean="0">
                            <a:latin typeface="Cambria Math" panose="02040503050406030204" pitchFamily="18" charset="0"/>
                          </a:rPr>
                          <m:t>,0</m:t>
                        </m:r>
                      </m:sub>
                    </m:sSub>
                    <m:r>
                      <a:rPr lang="en-US" sz="1300" b="0" i="1" smtClean="0">
                        <a:latin typeface="Cambria Math" panose="02040503050406030204" pitchFamily="18" charset="0"/>
                      </a:rPr>
                      <m:t>(</m:t>
                    </m:r>
                    <m:r>
                      <a:rPr lang="en-US" sz="1300" b="0" i="1" smtClean="0">
                        <a:latin typeface="Cambria Math" panose="02040503050406030204" pitchFamily="18" charset="0"/>
                      </a:rPr>
                      <m:t>𝑡</m:t>
                    </m:r>
                    <m:r>
                      <a:rPr lang="en-US" sz="1300" b="0" i="1" smtClean="0">
                        <a:latin typeface="Cambria Math" panose="02040503050406030204" pitchFamily="18" charset="0"/>
                      </a:rPr>
                      <m:t>)≈</m:t>
                    </m:r>
                    <m:sSub>
                      <m:sSubPr>
                        <m:ctrlPr>
                          <a:rPr lang="en-US" sz="1300" i="1" smtClean="0">
                            <a:latin typeface="Cambria Math" panose="02040503050406030204" pitchFamily="18" charset="0"/>
                            <a:ea typeface="Cambria Math" panose="02040503050406030204" pitchFamily="18" charset="0"/>
                          </a:rPr>
                        </m:ctrlPr>
                      </m:sSubPr>
                      <m:e>
                        <m:acc>
                          <m:accPr>
                            <m:chr m:val="̃"/>
                            <m:ctrlPr>
                              <a:rPr lang="en-US" sz="1300" b="1" i="1" smtClean="0">
                                <a:latin typeface="Cambria Math" panose="02040503050406030204" pitchFamily="18" charset="0"/>
                                <a:ea typeface="Cambria Math" panose="02040503050406030204" pitchFamily="18" charset="0"/>
                              </a:rPr>
                            </m:ctrlPr>
                          </m:accPr>
                          <m:e>
                            <m:r>
                              <a:rPr lang="en-US" sz="1300" b="1" i="1" smtClean="0">
                                <a:latin typeface="Cambria Math" panose="02040503050406030204" pitchFamily="18" charset="0"/>
                                <a:ea typeface="Cambria Math" panose="02040503050406030204" pitchFamily="18" charset="0"/>
                              </a:rPr>
                              <m:t>𝒄</m:t>
                            </m:r>
                          </m:e>
                        </m:acc>
                      </m:e>
                      <m:sub>
                        <m:r>
                          <a:rPr lang="en-US" sz="1300" b="0" i="1" smtClean="0">
                            <a:latin typeface="Cambria Math" panose="02040503050406030204" pitchFamily="18" charset="0"/>
                            <a:ea typeface="Cambria Math" panose="02040503050406030204" pitchFamily="18" charset="0"/>
                          </a:rPr>
                          <m:t>𝑖</m:t>
                        </m:r>
                        <m:r>
                          <a:rPr lang="en-US" sz="1300" b="0" i="1" smtClean="0">
                            <a:latin typeface="Cambria Math" panose="02040503050406030204" pitchFamily="18" charset="0"/>
                            <a:ea typeface="Cambria Math" panose="02040503050406030204" pitchFamily="18" charset="0"/>
                          </a:rPr>
                          <m:t>,0</m:t>
                        </m:r>
                      </m:sub>
                    </m:sSub>
                    <m:r>
                      <a:rPr lang="en-US" sz="1300" b="0" i="1" smtClean="0">
                        <a:latin typeface="Cambria Math" panose="02040503050406030204" pitchFamily="18" charset="0"/>
                        <a:ea typeface="Cambria Math" panose="02040503050406030204" pitchFamily="18" charset="0"/>
                      </a:rPr>
                      <m:t>(</m:t>
                    </m:r>
                    <m:r>
                      <a:rPr lang="en-US" sz="1300" b="0" i="1" smtClean="0">
                        <a:latin typeface="Cambria Math" panose="02040503050406030204" pitchFamily="18" charset="0"/>
                        <a:ea typeface="Cambria Math" panose="02040503050406030204" pitchFamily="18" charset="0"/>
                      </a:rPr>
                      <m:t>𝑡</m:t>
                    </m:r>
                    <m:r>
                      <a:rPr lang="en-US" sz="1300" b="0" i="1" smtClean="0">
                        <a:latin typeface="Cambria Math" panose="02040503050406030204" pitchFamily="18" charset="0"/>
                        <a:ea typeface="Cambria Math" panose="02040503050406030204" pitchFamily="18" charset="0"/>
                      </a:rPr>
                      <m:t>)≔</m:t>
                    </m:r>
                    <m:sSub>
                      <m:sSubPr>
                        <m:ctrlPr>
                          <a:rPr lang="en-US" sz="1300" b="0" i="1" smtClean="0">
                            <a:latin typeface="Cambria Math" panose="02040503050406030204" pitchFamily="18" charset="0"/>
                            <a:ea typeface="Cambria Math" panose="02040503050406030204" pitchFamily="18" charset="0"/>
                          </a:rPr>
                        </m:ctrlPr>
                      </m:sSubPr>
                      <m:e>
                        <m:acc>
                          <m:accPr>
                            <m:chr m:val="̅"/>
                            <m:ctrlPr>
                              <a:rPr lang="en-US" sz="1300" b="1" i="1" smtClean="0">
                                <a:latin typeface="Cambria Math" panose="02040503050406030204" pitchFamily="18" charset="0"/>
                                <a:ea typeface="Cambria Math" panose="02040503050406030204" pitchFamily="18" charset="0"/>
                              </a:rPr>
                            </m:ctrlPr>
                          </m:accPr>
                          <m:e>
                            <m:r>
                              <a:rPr lang="en-US" sz="1300" b="1" i="1" smtClean="0">
                                <a:latin typeface="Cambria Math" panose="02040503050406030204" pitchFamily="18" charset="0"/>
                                <a:ea typeface="Cambria Math" panose="02040503050406030204" pitchFamily="18" charset="0"/>
                              </a:rPr>
                              <m:t>𝒄</m:t>
                            </m:r>
                          </m:e>
                        </m:acc>
                      </m:e>
                      <m:sub>
                        <m:r>
                          <a:rPr lang="en-US" sz="1300" b="0" i="1" smtClean="0">
                            <a:latin typeface="Cambria Math" panose="02040503050406030204" pitchFamily="18" charset="0"/>
                            <a:ea typeface="Cambria Math" panose="02040503050406030204" pitchFamily="18" charset="0"/>
                          </a:rPr>
                          <m:t>𝑖</m:t>
                        </m:r>
                        <m:r>
                          <a:rPr lang="en-US" sz="1300" b="0" i="1" smtClean="0">
                            <a:latin typeface="Cambria Math" panose="02040503050406030204" pitchFamily="18" charset="0"/>
                            <a:ea typeface="Cambria Math" panose="02040503050406030204" pitchFamily="18" charset="0"/>
                          </a:rPr>
                          <m:t>,0</m:t>
                        </m:r>
                      </m:sub>
                    </m:sSub>
                    <m:r>
                      <a:rPr lang="en-US" sz="1300" b="0" i="1" smtClean="0">
                        <a:latin typeface="Cambria Math" panose="02040503050406030204" pitchFamily="18" charset="0"/>
                        <a:ea typeface="Cambria Math" panose="02040503050406030204" pitchFamily="18" charset="0"/>
                      </a:rPr>
                      <m:t>+</m:t>
                    </m:r>
                  </m:oMath>
                </a14:m>
                <a:r>
                  <a:rPr lang="en-US" sz="1300" dirty="0">
                    <a:ea typeface="Cambria Math" panose="02040503050406030204" pitchFamily="18" charset="0"/>
                  </a:rPr>
                  <a:t> </a:t>
                </a:r>
                <a14:m>
                  <m:oMath xmlns:m="http://schemas.openxmlformats.org/officeDocument/2006/math">
                    <m:sSub>
                      <m:sSubPr>
                        <m:ctrlPr>
                          <a:rPr lang="en-US" sz="1300" i="1">
                            <a:latin typeface="Cambria Math" panose="02040503050406030204" pitchFamily="18" charset="0"/>
                            <a:ea typeface="Cambria Math" panose="02040503050406030204" pitchFamily="18" charset="0"/>
                          </a:rPr>
                        </m:ctrlPr>
                      </m:sSubPr>
                      <m:e>
                        <m:r>
                          <a:rPr lang="el-GR" sz="1300" b="1" i="1">
                            <a:latin typeface="Cambria Math" panose="02040503050406030204" pitchFamily="18" charset="0"/>
                            <a:ea typeface="Cambria Math" panose="02040503050406030204" pitchFamily="18" charset="0"/>
                          </a:rPr>
                          <m:t>𝜱</m:t>
                        </m:r>
                      </m:e>
                      <m:sub>
                        <m:r>
                          <a:rPr lang="en-US" sz="1300" b="0" i="1" smtClean="0">
                            <a:latin typeface="Cambria Math" panose="02040503050406030204" pitchFamily="18" charset="0"/>
                            <a:ea typeface="Cambria Math" panose="02040503050406030204" pitchFamily="18" charset="0"/>
                          </a:rPr>
                          <m:t>𝑖</m:t>
                        </m:r>
                        <m:r>
                          <a:rPr lang="en-US" sz="1300" b="0" i="1" smtClean="0">
                            <a:latin typeface="Cambria Math" panose="02040503050406030204" pitchFamily="18" charset="0"/>
                            <a:ea typeface="Cambria Math" panose="02040503050406030204" pitchFamily="18" charset="0"/>
                          </a:rPr>
                          <m:t>,0</m:t>
                        </m:r>
                      </m:sub>
                    </m:sSub>
                    <m:sSub>
                      <m:sSubPr>
                        <m:ctrlPr>
                          <a:rPr lang="en-US" sz="1300" i="1" smtClean="0">
                            <a:latin typeface="Cambria Math" panose="02040503050406030204" pitchFamily="18" charset="0"/>
                            <a:ea typeface="Cambria Math" panose="02040503050406030204" pitchFamily="18" charset="0"/>
                          </a:rPr>
                        </m:ctrlPr>
                      </m:sSubPr>
                      <m:e>
                        <m:acc>
                          <m:accPr>
                            <m:chr m:val="̂"/>
                            <m:ctrlPr>
                              <a:rPr lang="en-US" sz="1300" b="1" i="1" smtClean="0">
                                <a:latin typeface="Cambria Math" panose="02040503050406030204" pitchFamily="18" charset="0"/>
                                <a:ea typeface="Cambria Math" panose="02040503050406030204" pitchFamily="18" charset="0"/>
                              </a:rPr>
                            </m:ctrlPr>
                          </m:accPr>
                          <m:e>
                            <m:r>
                              <a:rPr lang="en-US" sz="1300" b="1" i="1" smtClean="0">
                                <a:latin typeface="Cambria Math" panose="02040503050406030204" pitchFamily="18" charset="0"/>
                                <a:ea typeface="Cambria Math" panose="02040503050406030204" pitchFamily="18" charset="0"/>
                              </a:rPr>
                              <m:t>𝒄</m:t>
                            </m:r>
                          </m:e>
                        </m:acc>
                      </m:e>
                      <m:sub>
                        <m:r>
                          <a:rPr lang="en-US" sz="1300" b="0" i="1" smtClean="0">
                            <a:latin typeface="Cambria Math" panose="02040503050406030204" pitchFamily="18" charset="0"/>
                            <a:ea typeface="Cambria Math" panose="02040503050406030204" pitchFamily="18" charset="0"/>
                          </a:rPr>
                          <m:t>𝑖</m:t>
                        </m:r>
                        <m:r>
                          <a:rPr lang="en-US" sz="1300" b="0" i="1" smtClean="0">
                            <a:latin typeface="Cambria Math" panose="02040503050406030204" pitchFamily="18" charset="0"/>
                            <a:ea typeface="Cambria Math" panose="02040503050406030204" pitchFamily="18" charset="0"/>
                          </a:rPr>
                          <m:t>,0</m:t>
                        </m:r>
                      </m:sub>
                    </m:sSub>
                    <m:d>
                      <m:dPr>
                        <m:ctrlPr>
                          <a:rPr lang="en-US" sz="1300" b="0" i="1" smtClean="0">
                            <a:latin typeface="Cambria Math" panose="02040503050406030204" pitchFamily="18" charset="0"/>
                            <a:ea typeface="Cambria Math" panose="02040503050406030204" pitchFamily="18" charset="0"/>
                          </a:rPr>
                        </m:ctrlPr>
                      </m:dPr>
                      <m:e>
                        <m:r>
                          <a:rPr lang="en-US" sz="1300" b="0" i="1" smtClean="0">
                            <a:latin typeface="Cambria Math" panose="02040503050406030204" pitchFamily="18" charset="0"/>
                            <a:ea typeface="Cambria Math" panose="02040503050406030204" pitchFamily="18" charset="0"/>
                          </a:rPr>
                          <m:t>𝑡</m:t>
                        </m:r>
                      </m:e>
                    </m:d>
                    <m:r>
                      <a:rPr lang="en-US" sz="1300" b="0" i="1" smtClean="0">
                        <a:latin typeface="Cambria Math" panose="02040503050406030204" pitchFamily="18" charset="0"/>
                        <a:ea typeface="Cambria Math" panose="02040503050406030204" pitchFamily="18" charset="0"/>
                      </a:rPr>
                      <m:t>,</m:t>
                    </m:r>
                    <m:sSub>
                      <m:sSubPr>
                        <m:ctrlPr>
                          <a:rPr lang="en-US" sz="1300" i="1">
                            <a:latin typeface="Cambria Math" panose="02040503050406030204" pitchFamily="18" charset="0"/>
                          </a:rPr>
                        </m:ctrlPr>
                      </m:sSubPr>
                      <m:e>
                        <m:r>
                          <a:rPr lang="en-US" sz="1300" b="1" i="1" smtClean="0">
                            <a:latin typeface="Cambria Math" panose="02040503050406030204" pitchFamily="18" charset="0"/>
                          </a:rPr>
                          <m:t> </m:t>
                        </m:r>
                        <m:r>
                          <a:rPr lang="en-US" sz="1300" b="1" i="1">
                            <a:latin typeface="Cambria Math" panose="02040503050406030204" pitchFamily="18" charset="0"/>
                          </a:rPr>
                          <m:t>𝒄</m:t>
                        </m:r>
                      </m:e>
                      <m:sub>
                        <m:r>
                          <a:rPr lang="en-US" sz="1300" i="1">
                            <a:latin typeface="Cambria Math" panose="02040503050406030204" pitchFamily="18" charset="0"/>
                          </a:rPr>
                          <m:t>𝑖</m:t>
                        </m:r>
                        <m:r>
                          <a:rPr lang="en-US" sz="1300" i="1">
                            <a:latin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Sub>
                    <m:r>
                      <a:rPr lang="en-US" sz="1300" i="1">
                        <a:latin typeface="Cambria Math" panose="02040503050406030204" pitchFamily="18" charset="0"/>
                      </a:rPr>
                      <m:t>(</m:t>
                    </m:r>
                    <m:r>
                      <a:rPr lang="en-US" sz="1300" i="1">
                        <a:latin typeface="Cambria Math" panose="02040503050406030204" pitchFamily="18" charset="0"/>
                      </a:rPr>
                      <m:t>𝑡</m:t>
                    </m:r>
                    <m:r>
                      <a:rPr lang="en-US" sz="1300" i="1">
                        <a:latin typeface="Cambria Math" panose="02040503050406030204" pitchFamily="18" charset="0"/>
                      </a:rPr>
                      <m:t>)≈</m:t>
                    </m:r>
                    <m:sSub>
                      <m:sSubPr>
                        <m:ctrlPr>
                          <a:rPr lang="en-US" sz="1300" i="1">
                            <a:latin typeface="Cambria Math" panose="02040503050406030204" pitchFamily="18" charset="0"/>
                            <a:ea typeface="Cambria Math" panose="02040503050406030204" pitchFamily="18" charset="0"/>
                          </a:rPr>
                        </m:ctrlPr>
                      </m:sSubPr>
                      <m:e>
                        <m:acc>
                          <m:accPr>
                            <m:chr m:val="̃"/>
                            <m:ctrlPr>
                              <a:rPr lang="en-US" sz="1300" b="1" i="1">
                                <a:latin typeface="Cambria Math" panose="02040503050406030204" pitchFamily="18" charset="0"/>
                                <a:ea typeface="Cambria Math" panose="02040503050406030204" pitchFamily="18" charset="0"/>
                              </a:rPr>
                            </m:ctrlPr>
                          </m:accPr>
                          <m:e>
                            <m:r>
                              <a:rPr lang="en-US" sz="1300" b="1" i="1">
                                <a:latin typeface="Cambria Math" panose="02040503050406030204" pitchFamily="18" charset="0"/>
                                <a:ea typeface="Cambria Math" panose="02040503050406030204" pitchFamily="18" charset="0"/>
                              </a:rPr>
                              <m:t>𝒄</m:t>
                            </m:r>
                          </m:e>
                        </m:acc>
                      </m:e>
                      <m:sub>
                        <m:r>
                          <a:rPr lang="en-US" sz="1300" i="1">
                            <a:latin typeface="Cambria Math" panose="02040503050406030204" pitchFamily="18" charset="0"/>
                            <a:ea typeface="Cambria Math" panose="02040503050406030204" pitchFamily="18" charset="0"/>
                          </a:rPr>
                          <m:t>𝑖</m:t>
                        </m:r>
                        <m:r>
                          <a:rPr lang="en-US" sz="1300" i="1">
                            <a:latin typeface="Cambria Math" panose="02040503050406030204" pitchFamily="18" charset="0"/>
                            <a:ea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Sub>
                    <m:r>
                      <a:rPr lang="en-US" sz="1300" i="1">
                        <a:latin typeface="Cambria Math" panose="02040503050406030204" pitchFamily="18" charset="0"/>
                        <a:ea typeface="Cambria Math" panose="02040503050406030204" pitchFamily="18" charset="0"/>
                      </a:rPr>
                      <m:t>(</m:t>
                    </m:r>
                    <m:r>
                      <a:rPr lang="en-US" sz="1300" i="1">
                        <a:latin typeface="Cambria Math" panose="02040503050406030204" pitchFamily="18" charset="0"/>
                        <a:ea typeface="Cambria Math" panose="02040503050406030204" pitchFamily="18" charset="0"/>
                      </a:rPr>
                      <m:t>𝑡</m:t>
                    </m:r>
                    <m:r>
                      <a:rPr lang="en-US" sz="1300" i="1">
                        <a:latin typeface="Cambria Math" panose="02040503050406030204" pitchFamily="18" charset="0"/>
                        <a:ea typeface="Cambria Math" panose="02040503050406030204" pitchFamily="18" charset="0"/>
                      </a:rPr>
                      <m:t>)≔</m:t>
                    </m:r>
                    <m:sSub>
                      <m:sSubPr>
                        <m:ctrlPr>
                          <a:rPr lang="en-US" sz="1300" i="1">
                            <a:latin typeface="Cambria Math" panose="02040503050406030204" pitchFamily="18" charset="0"/>
                            <a:ea typeface="Cambria Math" panose="02040503050406030204" pitchFamily="18" charset="0"/>
                          </a:rPr>
                        </m:ctrlPr>
                      </m:sSubPr>
                      <m:e>
                        <m:acc>
                          <m:accPr>
                            <m:chr m:val="̅"/>
                            <m:ctrlPr>
                              <a:rPr lang="en-US" sz="1300" b="1" i="1">
                                <a:latin typeface="Cambria Math" panose="02040503050406030204" pitchFamily="18" charset="0"/>
                                <a:ea typeface="Cambria Math" panose="02040503050406030204" pitchFamily="18" charset="0"/>
                              </a:rPr>
                            </m:ctrlPr>
                          </m:accPr>
                          <m:e>
                            <m:r>
                              <a:rPr lang="en-US" sz="1300" b="1" i="1">
                                <a:latin typeface="Cambria Math" panose="02040503050406030204" pitchFamily="18" charset="0"/>
                                <a:ea typeface="Cambria Math" panose="02040503050406030204" pitchFamily="18" charset="0"/>
                              </a:rPr>
                              <m:t>𝒄</m:t>
                            </m:r>
                          </m:e>
                        </m:acc>
                      </m:e>
                      <m:sub>
                        <m:r>
                          <a:rPr lang="en-US" sz="1300" i="1">
                            <a:latin typeface="Cambria Math" panose="02040503050406030204" pitchFamily="18" charset="0"/>
                            <a:ea typeface="Cambria Math" panose="02040503050406030204" pitchFamily="18" charset="0"/>
                          </a:rPr>
                          <m:t>𝑖</m:t>
                        </m:r>
                        <m:r>
                          <a:rPr lang="en-US" sz="1300" i="1">
                            <a:latin typeface="Cambria Math" panose="02040503050406030204" pitchFamily="18" charset="0"/>
                            <a:ea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Sub>
                    <m:r>
                      <a:rPr lang="en-US" sz="1300" i="1">
                        <a:latin typeface="Cambria Math" panose="02040503050406030204" pitchFamily="18" charset="0"/>
                        <a:ea typeface="Cambria Math" panose="02040503050406030204" pitchFamily="18" charset="0"/>
                      </a:rPr>
                      <m:t>+</m:t>
                    </m:r>
                    <m:r>
                      <m:rPr>
                        <m:nor/>
                      </m:rPr>
                      <a:rPr lang="en-US" sz="1300" dirty="0">
                        <a:ea typeface="Cambria Math" panose="02040503050406030204" pitchFamily="18" charset="0"/>
                      </a:rPr>
                      <m:t> </m:t>
                    </m:r>
                    <m:sSub>
                      <m:sSubPr>
                        <m:ctrlPr>
                          <a:rPr lang="en-US" sz="1300" i="1">
                            <a:latin typeface="Cambria Math" panose="02040503050406030204" pitchFamily="18" charset="0"/>
                            <a:ea typeface="Cambria Math" panose="02040503050406030204" pitchFamily="18" charset="0"/>
                          </a:rPr>
                        </m:ctrlPr>
                      </m:sSubPr>
                      <m:e>
                        <m:r>
                          <a:rPr lang="el-GR" sz="1300" b="1" i="1">
                            <a:latin typeface="Cambria Math" panose="02040503050406030204" pitchFamily="18" charset="0"/>
                            <a:ea typeface="Cambria Math" panose="02040503050406030204" pitchFamily="18" charset="0"/>
                          </a:rPr>
                          <m:t>𝜱</m:t>
                        </m:r>
                      </m:e>
                      <m:sub>
                        <m:r>
                          <a:rPr lang="en-US" sz="1300" i="1">
                            <a:latin typeface="Cambria Math" panose="02040503050406030204" pitchFamily="18" charset="0"/>
                            <a:ea typeface="Cambria Math" panose="02040503050406030204" pitchFamily="18" charset="0"/>
                          </a:rPr>
                          <m:t>𝑖</m:t>
                        </m:r>
                        <m:r>
                          <a:rPr lang="en-US" sz="1300" i="1">
                            <a:latin typeface="Cambria Math" panose="02040503050406030204" pitchFamily="18" charset="0"/>
                            <a:ea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Sub>
                    <m:sSub>
                      <m:sSubPr>
                        <m:ctrlPr>
                          <a:rPr lang="en-US" sz="1300" i="1">
                            <a:latin typeface="Cambria Math" panose="02040503050406030204" pitchFamily="18" charset="0"/>
                            <a:ea typeface="Cambria Math" panose="02040503050406030204" pitchFamily="18" charset="0"/>
                          </a:rPr>
                        </m:ctrlPr>
                      </m:sSubPr>
                      <m:e>
                        <m:acc>
                          <m:accPr>
                            <m:chr m:val="̂"/>
                            <m:ctrlPr>
                              <a:rPr lang="en-US" sz="1300" b="1" i="1">
                                <a:latin typeface="Cambria Math" panose="02040503050406030204" pitchFamily="18" charset="0"/>
                                <a:ea typeface="Cambria Math" panose="02040503050406030204" pitchFamily="18" charset="0"/>
                              </a:rPr>
                            </m:ctrlPr>
                          </m:accPr>
                          <m:e>
                            <m:r>
                              <a:rPr lang="en-US" sz="1300" b="1" i="1">
                                <a:latin typeface="Cambria Math" panose="02040503050406030204" pitchFamily="18" charset="0"/>
                                <a:ea typeface="Cambria Math" panose="02040503050406030204" pitchFamily="18" charset="0"/>
                              </a:rPr>
                              <m:t>𝒄</m:t>
                            </m:r>
                          </m:e>
                        </m:acc>
                      </m:e>
                      <m:sub>
                        <m:r>
                          <a:rPr lang="en-US" sz="1300" i="1">
                            <a:latin typeface="Cambria Math" panose="02040503050406030204" pitchFamily="18" charset="0"/>
                            <a:ea typeface="Cambria Math" panose="02040503050406030204" pitchFamily="18" charset="0"/>
                          </a:rPr>
                          <m:t>𝑖</m:t>
                        </m:r>
                        <m:r>
                          <a:rPr lang="en-US" sz="1300" i="1">
                            <a:latin typeface="Cambria Math" panose="02040503050406030204" pitchFamily="18" charset="0"/>
                            <a:ea typeface="Cambria Math" panose="02040503050406030204" pitchFamily="18" charset="0"/>
                          </a:rPr>
                          <m:t>,</m:t>
                        </m:r>
                        <m:r>
                          <m:rPr>
                            <m:sty m:val="p"/>
                          </m:rPr>
                          <a:rPr lang="el-GR" sz="1300" i="1">
                            <a:latin typeface="Cambria Math" panose="02040503050406030204" pitchFamily="18" charset="0"/>
                            <a:ea typeface="Cambria Math" panose="02040503050406030204" pitchFamily="18" charset="0"/>
                          </a:rPr>
                          <m:t>Γ</m:t>
                        </m:r>
                      </m:sub>
                    </m:sSub>
                    <m:r>
                      <a:rPr lang="en-US" sz="1300" i="1">
                        <a:latin typeface="Cambria Math" panose="02040503050406030204" pitchFamily="18" charset="0"/>
                        <a:ea typeface="Cambria Math" panose="02040503050406030204" pitchFamily="18" charset="0"/>
                      </a:rPr>
                      <m:t>(</m:t>
                    </m:r>
                    <m:r>
                      <a:rPr lang="en-US" sz="1300" i="1">
                        <a:latin typeface="Cambria Math" panose="02040503050406030204" pitchFamily="18" charset="0"/>
                        <a:ea typeface="Cambria Math" panose="02040503050406030204" pitchFamily="18" charset="0"/>
                      </a:rPr>
                      <m:t>𝑡</m:t>
                    </m:r>
                    <m:r>
                      <a:rPr lang="en-US" sz="1300" i="1">
                        <a:latin typeface="Cambria Math" panose="02040503050406030204" pitchFamily="18" charset="0"/>
                        <a:ea typeface="Cambria Math" panose="02040503050406030204" pitchFamily="18" charset="0"/>
                      </a:rPr>
                      <m:t>)</m:t>
                    </m:r>
                  </m:oMath>
                </a14:m>
                <a:endParaRPr lang="en-US" sz="1300" dirty="0"/>
              </a:p>
              <a:p>
                <a:pPr algn="ctr"/>
                <a:endParaRPr lang="en-US" sz="400" dirty="0"/>
              </a:p>
              <a:p>
                <a:pPr algn="ctr"/>
                <a:endParaRPr lang="en-US" sz="400" dirty="0"/>
              </a:p>
              <a:p>
                <a:pPr marL="171450" indent="-171450">
                  <a:buFont typeface="Arial" panose="020B0604020202020204" pitchFamily="34" charset="0"/>
                  <a:buChar char="•"/>
                </a:pPr>
                <a:r>
                  <a:rPr lang="en-US" sz="1500" b="1" dirty="0">
                    <a:solidFill>
                      <a:schemeClr val="tx1"/>
                    </a:solidFill>
                  </a:rPr>
                  <a:t>Reduce LM space </a:t>
                </a:r>
                <a:r>
                  <a:rPr lang="en-US" sz="1500" dirty="0">
                    <a:solidFill>
                      <a:schemeClr val="tx1"/>
                    </a:solidFill>
                  </a:rPr>
                  <a:t>to size </a:t>
                </a:r>
                <a14:m>
                  <m:oMath xmlns:m="http://schemas.openxmlformats.org/officeDocument/2006/math">
                    <m:sSub>
                      <m:sSubPr>
                        <m:ctrlPr>
                          <a:rPr lang="en-US" sz="1500" i="1" smtClean="0">
                            <a:solidFill>
                              <a:schemeClr val="tx1"/>
                            </a:solidFill>
                            <a:latin typeface="Cambria Math" panose="02040503050406030204" pitchFamily="18" charset="0"/>
                          </a:rPr>
                        </m:ctrlPr>
                      </m:sSubPr>
                      <m:e>
                        <m:r>
                          <a:rPr lang="en-US" sz="1500" b="0" i="1" smtClean="0">
                            <a:solidFill>
                              <a:schemeClr val="tx1"/>
                            </a:solidFill>
                            <a:latin typeface="Cambria Math" panose="02040503050406030204" pitchFamily="18" charset="0"/>
                          </a:rPr>
                          <m:t>𝑁</m:t>
                        </m:r>
                      </m:e>
                      <m:sub>
                        <m:r>
                          <a:rPr lang="en-US" sz="1500" b="0" i="1" smtClean="0">
                            <a:solidFill>
                              <a:schemeClr val="tx1"/>
                            </a:solidFill>
                            <a:latin typeface="Cambria Math" panose="02040503050406030204" pitchFamily="18" charset="0"/>
                          </a:rPr>
                          <m:t>𝑅</m:t>
                        </m:r>
                        <m:r>
                          <a:rPr lang="en-US" sz="1500" b="0" i="1" smtClean="0">
                            <a:solidFill>
                              <a:schemeClr val="tx1"/>
                            </a:solidFill>
                            <a:latin typeface="Cambria Math" panose="02040503050406030204" pitchFamily="18" charset="0"/>
                          </a:rPr>
                          <m:t>, </m:t>
                        </m:r>
                        <m:r>
                          <m:rPr>
                            <m:sty m:val="p"/>
                          </m:rPr>
                          <a:rPr lang="el-GR" sz="1500" b="0" i="1" smtClean="0">
                            <a:solidFill>
                              <a:schemeClr val="tx1"/>
                            </a:solidFill>
                            <a:latin typeface="Cambria Math" panose="02040503050406030204" pitchFamily="18" charset="0"/>
                            <a:ea typeface="Cambria Math" panose="02040503050406030204" pitchFamily="18" charset="0"/>
                          </a:rPr>
                          <m:t>Γ</m:t>
                        </m:r>
                      </m:sub>
                    </m:sSub>
                    <m:r>
                      <a:rPr lang="en-US" sz="1500" b="0" i="1" smtClean="0">
                        <a:solidFill>
                          <a:schemeClr val="tx1"/>
                        </a:solidFill>
                        <a:latin typeface="Cambria Math" panose="02040503050406030204" pitchFamily="18" charset="0"/>
                      </a:rPr>
                      <m:t>&lt;</m:t>
                    </m:r>
                    <m:sSub>
                      <m:sSubPr>
                        <m:ctrlPr>
                          <a:rPr lang="en-US" sz="1500" i="1">
                            <a:solidFill>
                              <a:schemeClr val="tx1"/>
                            </a:solidFill>
                            <a:latin typeface="Cambria Math" panose="02040503050406030204" pitchFamily="18" charset="0"/>
                          </a:rPr>
                        </m:ctrlPr>
                      </m:sSubPr>
                      <m:e>
                        <m:r>
                          <a:rPr lang="en-US" sz="1500" i="1">
                            <a:solidFill>
                              <a:schemeClr val="tx1"/>
                            </a:solidFill>
                            <a:latin typeface="Cambria Math" panose="02040503050406030204" pitchFamily="18" charset="0"/>
                          </a:rPr>
                          <m:t>𝑁</m:t>
                        </m:r>
                      </m:e>
                      <m:sub>
                        <m:r>
                          <a:rPr lang="en-US" sz="1500" i="1">
                            <a:solidFill>
                              <a:schemeClr val="tx1"/>
                            </a:solidFill>
                            <a:latin typeface="Cambria Math" panose="02040503050406030204" pitchFamily="18" charset="0"/>
                          </a:rPr>
                          <m:t>𝑅</m:t>
                        </m:r>
                        <m:r>
                          <a:rPr lang="en-US" sz="1500" i="1">
                            <a:solidFill>
                              <a:schemeClr val="tx1"/>
                            </a:solidFill>
                            <a:latin typeface="Cambria Math" panose="02040503050406030204" pitchFamily="18" charset="0"/>
                          </a:rPr>
                          <m:t>, 1</m:t>
                        </m:r>
                        <m:r>
                          <m:rPr>
                            <m:sty m:val="p"/>
                          </m:rPr>
                          <a:rPr lang="el-GR" sz="1500" i="1">
                            <a:solidFill>
                              <a:schemeClr val="tx1"/>
                            </a:solidFill>
                            <a:latin typeface="Cambria Math" panose="02040503050406030204" pitchFamily="18" charset="0"/>
                            <a:ea typeface="Cambria Math" panose="02040503050406030204" pitchFamily="18" charset="0"/>
                          </a:rPr>
                          <m:t>Γ</m:t>
                        </m:r>
                      </m:sub>
                    </m:sSub>
                    <m:r>
                      <a:rPr lang="en-US" sz="1500" i="1" dirty="0" smtClean="0">
                        <a:solidFill>
                          <a:schemeClr val="tx1"/>
                        </a:solidFill>
                        <a:latin typeface="Cambria Math" panose="02040503050406030204" pitchFamily="18" charset="0"/>
                      </a:rPr>
                      <m:t>+</m:t>
                    </m:r>
                  </m:oMath>
                </a14:m>
                <a:r>
                  <a:rPr lang="en-US" sz="1500" dirty="0">
                    <a:solidFill>
                      <a:schemeClr val="tx1"/>
                    </a:solidFill>
                  </a:rPr>
                  <a:t> </a:t>
                </a:r>
                <a14:m>
                  <m:oMath xmlns:m="http://schemas.openxmlformats.org/officeDocument/2006/math">
                    <m:sSub>
                      <m:sSubPr>
                        <m:ctrlPr>
                          <a:rPr lang="en-US" sz="1500" i="1">
                            <a:solidFill>
                              <a:schemeClr val="tx1"/>
                            </a:solidFill>
                            <a:latin typeface="Cambria Math" panose="02040503050406030204" pitchFamily="18" charset="0"/>
                          </a:rPr>
                        </m:ctrlPr>
                      </m:sSubPr>
                      <m:e>
                        <m:r>
                          <a:rPr lang="en-US" sz="1500" i="1">
                            <a:solidFill>
                              <a:schemeClr val="tx1"/>
                            </a:solidFill>
                            <a:latin typeface="Cambria Math" panose="02040503050406030204" pitchFamily="18" charset="0"/>
                          </a:rPr>
                          <m:t>𝑁</m:t>
                        </m:r>
                      </m:e>
                      <m:sub>
                        <m:r>
                          <a:rPr lang="en-US" sz="1500" i="1">
                            <a:solidFill>
                              <a:schemeClr val="tx1"/>
                            </a:solidFill>
                            <a:latin typeface="Cambria Math" panose="02040503050406030204" pitchFamily="18" charset="0"/>
                          </a:rPr>
                          <m:t>𝑅</m:t>
                        </m:r>
                        <m:r>
                          <a:rPr lang="en-US" sz="1500" i="1">
                            <a:solidFill>
                              <a:schemeClr val="tx1"/>
                            </a:solidFill>
                            <a:latin typeface="Cambria Math" panose="02040503050406030204" pitchFamily="18" charset="0"/>
                          </a:rPr>
                          <m:t>, 2</m:t>
                        </m:r>
                        <m:r>
                          <m:rPr>
                            <m:sty m:val="p"/>
                          </m:rPr>
                          <a:rPr lang="el-GR" sz="1500" i="1">
                            <a:solidFill>
                              <a:schemeClr val="tx1"/>
                            </a:solidFill>
                            <a:latin typeface="Cambria Math" panose="02040503050406030204" pitchFamily="18" charset="0"/>
                            <a:ea typeface="Cambria Math" panose="02040503050406030204" pitchFamily="18" charset="0"/>
                          </a:rPr>
                          <m:t>Γ</m:t>
                        </m:r>
                      </m:sub>
                    </m:sSub>
                  </m:oMath>
                </a14:m>
                <a:r>
                  <a:rPr lang="en-US" sz="1500" dirty="0">
                    <a:solidFill>
                      <a:schemeClr val="tx1"/>
                    </a:solidFill>
                  </a:rPr>
                  <a:t>, where </a:t>
                </a:r>
                <a14:m>
                  <m:oMath xmlns:m="http://schemas.openxmlformats.org/officeDocument/2006/math">
                    <m:sSub>
                      <m:sSubPr>
                        <m:ctrlPr>
                          <a:rPr lang="en-US" sz="1500" i="1">
                            <a:solidFill>
                              <a:schemeClr val="tx1"/>
                            </a:solidFill>
                            <a:latin typeface="Cambria Math" panose="02040503050406030204" pitchFamily="18" charset="0"/>
                          </a:rPr>
                        </m:ctrlPr>
                      </m:sSubPr>
                      <m:e>
                        <m:r>
                          <a:rPr lang="en-US" sz="1500" i="1">
                            <a:solidFill>
                              <a:schemeClr val="tx1"/>
                            </a:solidFill>
                            <a:latin typeface="Cambria Math" panose="02040503050406030204" pitchFamily="18" charset="0"/>
                          </a:rPr>
                          <m:t>𝑁</m:t>
                        </m:r>
                      </m:e>
                      <m:sub>
                        <m:r>
                          <a:rPr lang="en-US" sz="1500" i="1">
                            <a:solidFill>
                              <a:schemeClr val="tx1"/>
                            </a:solidFill>
                            <a:latin typeface="Cambria Math" panose="02040503050406030204" pitchFamily="18" charset="0"/>
                          </a:rPr>
                          <m:t>𝑅</m:t>
                        </m:r>
                        <m:r>
                          <a:rPr lang="en-US" sz="1500" i="1">
                            <a:solidFill>
                              <a:schemeClr val="tx1"/>
                            </a:solidFill>
                            <a:latin typeface="Cambria Math" panose="02040503050406030204" pitchFamily="18" charset="0"/>
                          </a:rPr>
                          <m:t>, </m:t>
                        </m:r>
                        <m:r>
                          <a:rPr lang="en-US" sz="1500" b="0" i="1" smtClean="0">
                            <a:solidFill>
                              <a:schemeClr val="tx1"/>
                            </a:solidFill>
                            <a:latin typeface="Cambria Math" panose="02040503050406030204" pitchFamily="18" charset="0"/>
                          </a:rPr>
                          <m:t>𝑖</m:t>
                        </m:r>
                        <m:r>
                          <m:rPr>
                            <m:sty m:val="p"/>
                          </m:rPr>
                          <a:rPr lang="el-GR" sz="1500" i="1">
                            <a:solidFill>
                              <a:schemeClr val="tx1"/>
                            </a:solidFill>
                            <a:latin typeface="Cambria Math" panose="02040503050406030204" pitchFamily="18" charset="0"/>
                            <a:ea typeface="Cambria Math" panose="02040503050406030204" pitchFamily="18" charset="0"/>
                          </a:rPr>
                          <m:t>Γ</m:t>
                        </m:r>
                      </m:sub>
                    </m:sSub>
                  </m:oMath>
                </a14:m>
                <a:r>
                  <a:rPr lang="en-US" sz="1500" dirty="0">
                    <a:solidFill>
                      <a:schemeClr val="tx1"/>
                    </a:solidFill>
                  </a:rPr>
                  <a:t> = # POD modes in </a:t>
                </a:r>
                <a14:m>
                  <m:oMath xmlns:m="http://schemas.openxmlformats.org/officeDocument/2006/math">
                    <m:sSub>
                      <m:sSubPr>
                        <m:ctrlPr>
                          <a:rPr lang="en-US" sz="1500" i="1">
                            <a:solidFill>
                              <a:schemeClr val="tx1"/>
                            </a:solidFill>
                            <a:latin typeface="Cambria Math" panose="02040503050406030204" pitchFamily="18" charset="0"/>
                            <a:ea typeface="Cambria Math" panose="02040503050406030204" pitchFamily="18" charset="0"/>
                          </a:rPr>
                        </m:ctrlPr>
                      </m:sSubPr>
                      <m:e>
                        <m:r>
                          <a:rPr lang="el-GR" sz="1500" b="1" i="1">
                            <a:solidFill>
                              <a:schemeClr val="tx1"/>
                            </a:solidFill>
                            <a:latin typeface="Cambria Math" panose="02040503050406030204" pitchFamily="18" charset="0"/>
                            <a:ea typeface="Cambria Math" panose="02040503050406030204" pitchFamily="18" charset="0"/>
                          </a:rPr>
                          <m:t>𝜱</m:t>
                        </m:r>
                      </m:e>
                      <m:sub>
                        <m:r>
                          <a:rPr lang="en-US" sz="1500" i="1">
                            <a:solidFill>
                              <a:schemeClr val="tx1"/>
                            </a:solidFill>
                            <a:latin typeface="Cambria Math" panose="02040503050406030204" pitchFamily="18" charset="0"/>
                            <a:ea typeface="Cambria Math" panose="02040503050406030204" pitchFamily="18" charset="0"/>
                          </a:rPr>
                          <m:t>𝑖</m:t>
                        </m:r>
                        <m:r>
                          <a:rPr lang="en-US" sz="1500" i="1">
                            <a:solidFill>
                              <a:schemeClr val="tx1"/>
                            </a:solidFill>
                            <a:latin typeface="Cambria Math" panose="02040503050406030204" pitchFamily="18" charset="0"/>
                            <a:ea typeface="Cambria Math" panose="02040503050406030204" pitchFamily="18" charset="0"/>
                          </a:rPr>
                          <m:t>,</m:t>
                        </m:r>
                        <m:r>
                          <m:rPr>
                            <m:sty m:val="p"/>
                          </m:rPr>
                          <a:rPr lang="el-GR" sz="1500" i="1">
                            <a:solidFill>
                              <a:schemeClr val="tx1"/>
                            </a:solidFill>
                            <a:latin typeface="Cambria Math" panose="02040503050406030204" pitchFamily="18" charset="0"/>
                            <a:ea typeface="Cambria Math" panose="02040503050406030204" pitchFamily="18" charset="0"/>
                          </a:rPr>
                          <m:t>Γ</m:t>
                        </m:r>
                      </m:sub>
                    </m:sSub>
                    <m:r>
                      <a:rPr lang="en-US" sz="1500" b="0" i="0" smtClean="0">
                        <a:solidFill>
                          <a:schemeClr val="tx1"/>
                        </a:solidFill>
                        <a:latin typeface="Cambria Math" panose="02040503050406030204" pitchFamily="18" charset="0"/>
                        <a:ea typeface="Cambria Math" panose="02040503050406030204" pitchFamily="18" charset="0"/>
                      </a:rPr>
                      <m:t>,</m:t>
                    </m:r>
                  </m:oMath>
                </a14:m>
                <a:r>
                  <a:rPr lang="en-US" sz="1500" dirty="0">
                    <a:solidFill>
                      <a:schemeClr val="tx1"/>
                    </a:solidFill>
                  </a:rPr>
                  <a:t> and approximate </a:t>
                </a:r>
                <a14:m>
                  <m:oMath xmlns:m="http://schemas.openxmlformats.org/officeDocument/2006/math">
                    <m:r>
                      <a:rPr lang="en-US" sz="1500" b="1" i="1" smtClean="0">
                        <a:solidFill>
                          <a:schemeClr val="tx1"/>
                        </a:solidFill>
                        <a:latin typeface="Cambria Math" panose="02040503050406030204" pitchFamily="18" charset="0"/>
                        <a:ea typeface="Cambria Math" panose="02040503050406030204" pitchFamily="18" charset="0"/>
                      </a:rPr>
                      <m:t>𝝀</m:t>
                    </m:r>
                    <m:r>
                      <a:rPr lang="en-US" sz="1500" b="1" i="1" smtClean="0">
                        <a:solidFill>
                          <a:schemeClr val="tx1"/>
                        </a:solidFill>
                        <a:latin typeface="Cambria Math" panose="02040503050406030204" pitchFamily="18" charset="0"/>
                        <a:ea typeface="Cambria Math" panose="02040503050406030204" pitchFamily="18" charset="0"/>
                      </a:rPr>
                      <m:t>≈</m:t>
                    </m:r>
                    <m:sSub>
                      <m:sSubPr>
                        <m:ctrlPr>
                          <a:rPr lang="en-US" sz="1500" i="1" smtClean="0">
                            <a:solidFill>
                              <a:schemeClr val="tx1"/>
                            </a:solidFill>
                            <a:latin typeface="Cambria Math" panose="02040503050406030204" pitchFamily="18" charset="0"/>
                            <a:ea typeface="Cambria Math" panose="02040503050406030204" pitchFamily="18" charset="0"/>
                          </a:rPr>
                        </m:ctrlPr>
                      </m:sSubPr>
                      <m:e>
                        <m:r>
                          <a:rPr lang="el-GR" sz="1500" b="1" i="1">
                            <a:solidFill>
                              <a:schemeClr val="tx1"/>
                            </a:solidFill>
                            <a:latin typeface="Cambria Math" panose="02040503050406030204" pitchFamily="18" charset="0"/>
                            <a:ea typeface="Cambria Math" panose="02040503050406030204" pitchFamily="18" charset="0"/>
                          </a:rPr>
                          <m:t>𝜱</m:t>
                        </m:r>
                      </m:e>
                      <m:sub>
                        <m:r>
                          <m:rPr>
                            <m:sty m:val="p"/>
                          </m:rPr>
                          <a:rPr lang="en-US" sz="1500" b="0" i="0" smtClean="0">
                            <a:solidFill>
                              <a:schemeClr val="tx1"/>
                            </a:solidFill>
                            <a:latin typeface="Cambria Math" panose="02040503050406030204" pitchFamily="18" charset="0"/>
                            <a:ea typeface="Cambria Math" panose="02040503050406030204" pitchFamily="18" charset="0"/>
                          </a:rPr>
                          <m:t>LM</m:t>
                        </m:r>
                      </m:sub>
                    </m:sSub>
                    <m:acc>
                      <m:accPr>
                        <m:chr m:val="̂"/>
                        <m:ctrlPr>
                          <a:rPr lang="en-US" sz="1500" b="1" i="1" dirty="0" smtClean="0">
                            <a:solidFill>
                              <a:schemeClr val="tx1"/>
                            </a:solidFill>
                            <a:latin typeface="Cambria Math" panose="02040503050406030204" pitchFamily="18" charset="0"/>
                            <a:ea typeface="Cambria Math" panose="02040503050406030204" pitchFamily="18" charset="0"/>
                          </a:rPr>
                        </m:ctrlPr>
                      </m:accPr>
                      <m:e>
                        <m:r>
                          <a:rPr lang="en-US" sz="1500" b="1" i="1" dirty="0">
                            <a:solidFill>
                              <a:schemeClr val="tx1"/>
                            </a:solidFill>
                            <a:latin typeface="Cambria Math" panose="02040503050406030204" pitchFamily="18" charset="0"/>
                            <a:ea typeface="Cambria Math" panose="02040503050406030204" pitchFamily="18" charset="0"/>
                          </a:rPr>
                          <m:t>𝝀</m:t>
                        </m:r>
                      </m:e>
                    </m:acc>
                  </m:oMath>
                </a14:m>
                <a:r>
                  <a:rPr lang="en-US" sz="1500" dirty="0">
                    <a:solidFill>
                      <a:schemeClr val="tx1"/>
                    </a:solidFill>
                  </a:rPr>
                  <a:t> where </a:t>
                </a:r>
                <a14:m>
                  <m:oMath xmlns:m="http://schemas.openxmlformats.org/officeDocument/2006/math">
                    <m:sSub>
                      <m:sSubPr>
                        <m:ctrlPr>
                          <a:rPr lang="en-US" sz="1500" i="1">
                            <a:solidFill>
                              <a:schemeClr val="tx1"/>
                            </a:solidFill>
                            <a:latin typeface="Cambria Math" panose="02040503050406030204" pitchFamily="18" charset="0"/>
                            <a:ea typeface="Cambria Math" panose="02040503050406030204" pitchFamily="18" charset="0"/>
                          </a:rPr>
                        </m:ctrlPr>
                      </m:sSubPr>
                      <m:e>
                        <m:r>
                          <a:rPr lang="el-GR" sz="1500" b="1" i="1">
                            <a:solidFill>
                              <a:schemeClr val="tx1"/>
                            </a:solidFill>
                            <a:latin typeface="Cambria Math" panose="02040503050406030204" pitchFamily="18" charset="0"/>
                            <a:ea typeface="Cambria Math" panose="02040503050406030204" pitchFamily="18" charset="0"/>
                          </a:rPr>
                          <m:t>𝜱</m:t>
                        </m:r>
                      </m:e>
                      <m:sub>
                        <m:r>
                          <m:rPr>
                            <m:sty m:val="p"/>
                          </m:rPr>
                          <a:rPr lang="en-US" sz="1500">
                            <a:solidFill>
                              <a:schemeClr val="tx1"/>
                            </a:solidFill>
                            <a:latin typeface="Cambria Math" panose="02040503050406030204" pitchFamily="18" charset="0"/>
                            <a:ea typeface="Cambria Math" panose="02040503050406030204" pitchFamily="18" charset="0"/>
                          </a:rPr>
                          <m:t>LM</m:t>
                        </m:r>
                      </m:sub>
                    </m:sSub>
                    <m:r>
                      <a:rPr lang="en-US" sz="1500" b="0" i="1" smtClean="0">
                        <a:solidFill>
                          <a:schemeClr val="tx1"/>
                        </a:solidFill>
                        <a:latin typeface="Cambria Math" panose="02040503050406030204" pitchFamily="18" charset="0"/>
                        <a:ea typeface="Cambria Math" panose="02040503050406030204" pitchFamily="18" charset="0"/>
                      </a:rPr>
                      <m:t>=</m:t>
                    </m:r>
                    <m:sSub>
                      <m:sSubPr>
                        <m:ctrlPr>
                          <a:rPr lang="en-US" sz="1500" i="1">
                            <a:solidFill>
                              <a:schemeClr val="tx1"/>
                            </a:solidFill>
                            <a:latin typeface="Cambria Math" panose="02040503050406030204" pitchFamily="18" charset="0"/>
                            <a:ea typeface="Cambria Math" panose="02040503050406030204" pitchFamily="18" charset="0"/>
                          </a:rPr>
                        </m:ctrlPr>
                      </m:sSubPr>
                      <m:e>
                        <m:r>
                          <a:rPr lang="el-GR" sz="1500" b="1" i="1">
                            <a:solidFill>
                              <a:schemeClr val="tx1"/>
                            </a:solidFill>
                            <a:latin typeface="Cambria Math" panose="02040503050406030204" pitchFamily="18" charset="0"/>
                            <a:ea typeface="Cambria Math" panose="02040503050406030204" pitchFamily="18" charset="0"/>
                          </a:rPr>
                          <m:t>𝜱</m:t>
                        </m:r>
                      </m:e>
                      <m:sub>
                        <m:r>
                          <a:rPr lang="en-US" sz="1500" i="1">
                            <a:solidFill>
                              <a:schemeClr val="tx1"/>
                            </a:solidFill>
                            <a:latin typeface="Cambria Math" panose="02040503050406030204" pitchFamily="18" charset="0"/>
                            <a:ea typeface="Cambria Math" panose="02040503050406030204" pitchFamily="18" charset="0"/>
                          </a:rPr>
                          <m:t>𝑖</m:t>
                        </m:r>
                        <m:r>
                          <a:rPr lang="en-US" sz="1500" i="1">
                            <a:solidFill>
                              <a:schemeClr val="tx1"/>
                            </a:solidFill>
                            <a:latin typeface="Cambria Math" panose="02040503050406030204" pitchFamily="18" charset="0"/>
                            <a:ea typeface="Cambria Math" panose="02040503050406030204" pitchFamily="18" charset="0"/>
                          </a:rPr>
                          <m:t>,</m:t>
                        </m:r>
                        <m:r>
                          <m:rPr>
                            <m:sty m:val="p"/>
                          </m:rPr>
                          <a:rPr lang="el-GR" sz="1500" i="1">
                            <a:solidFill>
                              <a:schemeClr val="tx1"/>
                            </a:solidFill>
                            <a:latin typeface="Cambria Math" panose="02040503050406030204" pitchFamily="18" charset="0"/>
                            <a:ea typeface="Cambria Math" panose="02040503050406030204" pitchFamily="18" charset="0"/>
                          </a:rPr>
                          <m:t>Γ</m:t>
                        </m:r>
                      </m:sub>
                    </m:sSub>
                  </m:oMath>
                </a14:m>
                <a:r>
                  <a:rPr lang="en-US" sz="1500" dirty="0">
                    <a:solidFill>
                      <a:schemeClr val="tx1"/>
                    </a:solidFill>
                  </a:rPr>
                  <a:t> for </a:t>
                </a:r>
                <a14:m>
                  <m:oMath xmlns:m="http://schemas.openxmlformats.org/officeDocument/2006/math">
                    <m:r>
                      <a:rPr lang="en-US" sz="1500" i="1" dirty="0" smtClean="0">
                        <a:solidFill>
                          <a:schemeClr val="tx1"/>
                        </a:solidFill>
                        <a:latin typeface="Cambria Math" panose="02040503050406030204" pitchFamily="18" charset="0"/>
                      </a:rPr>
                      <m:t>𝑖</m:t>
                    </m:r>
                    <m:r>
                      <a:rPr lang="en-US" sz="1500" i="1" dirty="0" smtClean="0">
                        <a:solidFill>
                          <a:schemeClr val="tx1"/>
                        </a:solidFill>
                        <a:latin typeface="Cambria Math" panose="02040503050406030204" pitchFamily="18" charset="0"/>
                      </a:rPr>
                      <m:t>=1,2</m:t>
                    </m:r>
                  </m:oMath>
                </a14:m>
                <a:r>
                  <a:rPr lang="en-US" sz="1500" dirty="0">
                    <a:solidFill>
                      <a:schemeClr val="tx1"/>
                    </a:solidFill>
                  </a:rPr>
                  <a:t>, so that </a:t>
                </a:r>
                <a14:m>
                  <m:oMath xmlns:m="http://schemas.openxmlformats.org/officeDocument/2006/math">
                    <m:sSub>
                      <m:sSubPr>
                        <m:ctrlPr>
                          <a:rPr lang="en-US" sz="1500" i="1">
                            <a:solidFill>
                              <a:schemeClr val="tx1"/>
                            </a:solidFill>
                            <a:latin typeface="Cambria Math" panose="02040503050406030204" pitchFamily="18" charset="0"/>
                          </a:rPr>
                        </m:ctrlPr>
                      </m:sSubPr>
                      <m:e>
                        <m:r>
                          <a:rPr lang="en-US" sz="1500" i="1">
                            <a:solidFill>
                              <a:schemeClr val="tx1"/>
                            </a:solidFill>
                            <a:latin typeface="Cambria Math" panose="02040503050406030204" pitchFamily="18" charset="0"/>
                          </a:rPr>
                          <m:t>𝑁</m:t>
                        </m:r>
                      </m:e>
                      <m:sub>
                        <m:r>
                          <a:rPr lang="en-US" sz="1500" i="1">
                            <a:solidFill>
                              <a:schemeClr val="tx1"/>
                            </a:solidFill>
                            <a:latin typeface="Cambria Math" panose="02040503050406030204" pitchFamily="18" charset="0"/>
                          </a:rPr>
                          <m:t>𝑅</m:t>
                        </m:r>
                        <m:r>
                          <a:rPr lang="en-US" sz="1500" i="1">
                            <a:solidFill>
                              <a:schemeClr val="tx1"/>
                            </a:solidFill>
                            <a:latin typeface="Cambria Math" panose="02040503050406030204" pitchFamily="18" charset="0"/>
                          </a:rPr>
                          <m:t>, </m:t>
                        </m:r>
                        <m:r>
                          <m:rPr>
                            <m:sty m:val="p"/>
                          </m:rPr>
                          <a:rPr lang="el-GR" sz="1500" i="1">
                            <a:solidFill>
                              <a:schemeClr val="tx1"/>
                            </a:solidFill>
                            <a:latin typeface="Cambria Math" panose="02040503050406030204" pitchFamily="18" charset="0"/>
                            <a:ea typeface="Cambria Math" panose="02040503050406030204" pitchFamily="18" charset="0"/>
                          </a:rPr>
                          <m:t>Γ</m:t>
                        </m:r>
                      </m:sub>
                    </m:sSub>
                    <m:sSub>
                      <m:sSubPr>
                        <m:ctrlPr>
                          <a:rPr lang="en-US" sz="1500" i="1" smtClean="0">
                            <a:solidFill>
                              <a:schemeClr val="tx1"/>
                            </a:solidFill>
                            <a:latin typeface="Cambria Math" panose="02040503050406030204" pitchFamily="18" charset="0"/>
                          </a:rPr>
                        </m:ctrlPr>
                      </m:sSubPr>
                      <m:e>
                        <m:r>
                          <a:rPr lang="en-US" sz="1500" b="0" i="1" smtClean="0">
                            <a:solidFill>
                              <a:schemeClr val="tx1"/>
                            </a:solidFill>
                            <a:latin typeface="Cambria Math" panose="02040503050406030204" pitchFamily="18" charset="0"/>
                          </a:rPr>
                          <m:t>=</m:t>
                        </m:r>
                        <m:r>
                          <a:rPr lang="en-US" sz="1500" i="1">
                            <a:solidFill>
                              <a:schemeClr val="tx1"/>
                            </a:solidFill>
                            <a:latin typeface="Cambria Math" panose="02040503050406030204" pitchFamily="18" charset="0"/>
                          </a:rPr>
                          <m:t>𝑁</m:t>
                        </m:r>
                      </m:e>
                      <m:sub>
                        <m:r>
                          <a:rPr lang="en-US" sz="1500" i="1">
                            <a:solidFill>
                              <a:schemeClr val="tx1"/>
                            </a:solidFill>
                            <a:latin typeface="Cambria Math" panose="02040503050406030204" pitchFamily="18" charset="0"/>
                          </a:rPr>
                          <m:t>𝑅</m:t>
                        </m:r>
                        <m:r>
                          <a:rPr lang="en-US" sz="1500" i="1">
                            <a:solidFill>
                              <a:schemeClr val="tx1"/>
                            </a:solidFill>
                            <a:latin typeface="Cambria Math" panose="02040503050406030204" pitchFamily="18" charset="0"/>
                          </a:rPr>
                          <m:t>, </m:t>
                        </m:r>
                        <m:r>
                          <a:rPr lang="en-US" sz="1500" b="0" i="1" smtClean="0">
                            <a:solidFill>
                              <a:schemeClr val="tx1"/>
                            </a:solidFill>
                            <a:latin typeface="Cambria Math" panose="02040503050406030204" pitchFamily="18" charset="0"/>
                          </a:rPr>
                          <m:t>𝑖</m:t>
                        </m:r>
                        <m:r>
                          <m:rPr>
                            <m:sty m:val="p"/>
                          </m:rPr>
                          <a:rPr lang="el-GR" sz="1500" i="1">
                            <a:solidFill>
                              <a:schemeClr val="tx1"/>
                            </a:solidFill>
                            <a:latin typeface="Cambria Math" panose="02040503050406030204" pitchFamily="18" charset="0"/>
                            <a:ea typeface="Cambria Math" panose="02040503050406030204" pitchFamily="18" charset="0"/>
                          </a:rPr>
                          <m:t>Γ</m:t>
                        </m:r>
                      </m:sub>
                    </m:sSub>
                  </m:oMath>
                </a14:m>
                <a:r>
                  <a:rPr lang="en-US" sz="1500" dirty="0">
                    <a:solidFill>
                      <a:schemeClr val="tx1"/>
                    </a:solidFill>
                  </a:rPr>
                  <a:t>.</a:t>
                </a:r>
              </a:p>
              <a:p>
                <a:pPr marL="171450" indent="-171450">
                  <a:buFont typeface="Arial" panose="020B0604020202020204" pitchFamily="34" charset="0"/>
                  <a:buChar char="•"/>
                </a:pPr>
                <a:endParaRPr lang="en-US" sz="200" dirty="0">
                  <a:solidFill>
                    <a:schemeClr val="tx1"/>
                  </a:solidFill>
                </a:endParaRPr>
              </a:p>
              <a:p>
                <a:pPr marL="171450" indent="-171450">
                  <a:buFont typeface="Arial" panose="020B0604020202020204" pitchFamily="34" charset="0"/>
                  <a:buChar char="•"/>
                </a:pPr>
                <a:r>
                  <a:rPr lang="en-US" sz="1500" dirty="0"/>
                  <a:t>Substitute above expansions into (2) and </a:t>
                </a:r>
                <a:r>
                  <a:rPr lang="en-US" sz="1500" b="1" dirty="0"/>
                  <a:t>project </a:t>
                </a:r>
                <a:r>
                  <a:rPr lang="en-US" sz="1500" dirty="0"/>
                  <a:t>equations onto reduced bases to obtain: </a:t>
                </a:r>
              </a:p>
              <a:p>
                <a:pPr marL="171450" indent="-171450">
                  <a:buFont typeface="Arial" panose="020B0604020202020204" pitchFamily="34" charset="0"/>
                  <a:buChar char="•"/>
                </a:pPr>
                <a:endParaRPr lang="en-US" sz="1500" dirty="0">
                  <a:solidFill>
                    <a:schemeClr val="tx1"/>
                  </a:solidFill>
                </a:endParaRPr>
              </a:p>
              <a:p>
                <a:pPr marL="285750" indent="-285750">
                  <a:buFont typeface="Arial" panose="020B0604020202020204" pitchFamily="34" charset="0"/>
                  <a:buChar char="•"/>
                </a:pPr>
                <a:endParaRPr lang="en-US" sz="1500" dirty="0"/>
              </a:p>
            </p:txBody>
          </p:sp>
        </mc:Choice>
        <mc:Fallback xmlns="">
          <p:sp>
            <p:nvSpPr>
              <p:cNvPr id="389" name="TextBox 388">
                <a:extLst>
                  <a:ext uri="{FF2B5EF4-FFF2-40B4-BE49-F238E27FC236}">
                    <a16:creationId xmlns:a16="http://schemas.microsoft.com/office/drawing/2014/main" id="{62CF445B-3BD5-4AA5-ADAB-BB3DE0E4FCF0}"/>
                  </a:ext>
                </a:extLst>
              </p:cNvPr>
              <p:cNvSpPr txBox="1">
                <a:spLocks noRot="1" noChangeAspect="1" noMove="1" noResize="1" noEditPoints="1" noAdjustHandles="1" noChangeArrowheads="1" noChangeShapeType="1" noTextEdit="1"/>
              </p:cNvSpPr>
              <p:nvPr/>
            </p:nvSpPr>
            <p:spPr>
              <a:xfrm>
                <a:off x="23578288" y="12447275"/>
                <a:ext cx="5417670" cy="5007205"/>
              </a:xfrm>
              <a:prstGeom prst="rect">
                <a:avLst/>
              </a:prstGeom>
              <a:blipFill>
                <a:blip r:embed="rId106"/>
                <a:stretch>
                  <a:fillRect l="-337" t="-974"/>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D79A8988-573E-4320-B1D4-5E8CEE90728E}"/>
              </a:ext>
            </a:extLst>
          </p:cNvPr>
          <p:cNvPicPr>
            <a:picLocks noChangeAspect="1"/>
          </p:cNvPicPr>
          <p:nvPr/>
        </p:nvPicPr>
        <p:blipFill>
          <a:blip r:embed="rId107"/>
          <a:stretch>
            <a:fillRect/>
          </a:stretch>
        </p:blipFill>
        <p:spPr>
          <a:xfrm>
            <a:off x="29279445" y="19223451"/>
            <a:ext cx="1976034" cy="1443669"/>
          </a:xfrm>
          <a:prstGeom prst="rect">
            <a:avLst/>
          </a:prstGeom>
        </p:spPr>
      </p:pic>
      <p:pic>
        <p:nvPicPr>
          <p:cNvPr id="238" name="Picture 237">
            <a:extLst>
              <a:ext uri="{FF2B5EF4-FFF2-40B4-BE49-F238E27FC236}">
                <a16:creationId xmlns:a16="http://schemas.microsoft.com/office/drawing/2014/main" id="{35717BFA-1326-486B-9BF2-C54E4CDD223B}"/>
              </a:ext>
            </a:extLst>
          </p:cNvPr>
          <p:cNvPicPr>
            <a:picLocks noChangeAspect="1"/>
          </p:cNvPicPr>
          <p:nvPr/>
        </p:nvPicPr>
        <p:blipFill>
          <a:blip r:embed="rId108"/>
          <a:stretch>
            <a:fillRect/>
          </a:stretch>
        </p:blipFill>
        <p:spPr>
          <a:xfrm>
            <a:off x="29106812" y="21429292"/>
            <a:ext cx="2444289" cy="1176218"/>
          </a:xfrm>
          <a:prstGeom prst="rect">
            <a:avLst/>
          </a:prstGeom>
        </p:spPr>
      </p:pic>
      <p:pic>
        <p:nvPicPr>
          <p:cNvPr id="279" name="Picture 278">
            <a:extLst>
              <a:ext uri="{FF2B5EF4-FFF2-40B4-BE49-F238E27FC236}">
                <a16:creationId xmlns:a16="http://schemas.microsoft.com/office/drawing/2014/main" id="{EA527218-9EA4-4171-A1DC-9711F937EFF5}"/>
              </a:ext>
            </a:extLst>
          </p:cNvPr>
          <p:cNvPicPr>
            <a:picLocks noChangeAspect="1"/>
          </p:cNvPicPr>
          <p:nvPr/>
        </p:nvPicPr>
        <p:blipFill>
          <a:blip r:embed="rId109"/>
          <a:stretch>
            <a:fillRect/>
          </a:stretch>
        </p:blipFill>
        <p:spPr>
          <a:xfrm>
            <a:off x="7440653" y="8601674"/>
            <a:ext cx="3135928" cy="1458787"/>
          </a:xfrm>
          <a:prstGeom prst="rect">
            <a:avLst/>
          </a:prstGeom>
        </p:spPr>
      </p:pic>
      <p:pic>
        <p:nvPicPr>
          <p:cNvPr id="281" name="Picture 280">
            <a:extLst>
              <a:ext uri="{FF2B5EF4-FFF2-40B4-BE49-F238E27FC236}">
                <a16:creationId xmlns:a16="http://schemas.microsoft.com/office/drawing/2014/main" id="{6DB71261-D962-48F2-8987-1C8D4504FECC}"/>
              </a:ext>
            </a:extLst>
          </p:cNvPr>
          <p:cNvPicPr>
            <a:picLocks noChangeAspect="1"/>
          </p:cNvPicPr>
          <p:nvPr/>
        </p:nvPicPr>
        <p:blipFill>
          <a:blip r:embed="rId110"/>
          <a:stretch>
            <a:fillRect/>
          </a:stretch>
        </p:blipFill>
        <p:spPr>
          <a:xfrm>
            <a:off x="6504497" y="8660622"/>
            <a:ext cx="727221" cy="1306633"/>
          </a:xfrm>
          <a:prstGeom prst="rect">
            <a:avLst/>
          </a:prstGeom>
        </p:spPr>
      </p:pic>
      <p:pic>
        <p:nvPicPr>
          <p:cNvPr id="283" name="Picture 282">
            <a:extLst>
              <a:ext uri="{FF2B5EF4-FFF2-40B4-BE49-F238E27FC236}">
                <a16:creationId xmlns:a16="http://schemas.microsoft.com/office/drawing/2014/main" id="{676E78EB-232F-408B-AC70-F910FDFF55B8}"/>
              </a:ext>
            </a:extLst>
          </p:cNvPr>
          <p:cNvPicPr>
            <a:picLocks noChangeAspect="1"/>
          </p:cNvPicPr>
          <p:nvPr/>
        </p:nvPicPr>
        <p:blipFill>
          <a:blip r:embed="rId111"/>
          <a:stretch>
            <a:fillRect/>
          </a:stretch>
        </p:blipFill>
        <p:spPr>
          <a:xfrm>
            <a:off x="6240637" y="10284989"/>
            <a:ext cx="3296313" cy="971135"/>
          </a:xfrm>
          <a:prstGeom prst="rect">
            <a:avLst/>
          </a:prstGeom>
        </p:spPr>
      </p:pic>
      <p:sp>
        <p:nvSpPr>
          <p:cNvPr id="354" name="Rectangle 353">
            <a:extLst>
              <a:ext uri="{FF2B5EF4-FFF2-40B4-BE49-F238E27FC236}">
                <a16:creationId xmlns:a16="http://schemas.microsoft.com/office/drawing/2014/main" id="{616D44DF-2F9D-4C70-A935-1F7EEB7E7EA4}"/>
              </a:ext>
            </a:extLst>
          </p:cNvPr>
          <p:cNvSpPr/>
          <p:nvPr/>
        </p:nvSpPr>
        <p:spPr>
          <a:xfrm>
            <a:off x="9536950" y="10083543"/>
            <a:ext cx="3207753" cy="523220"/>
          </a:xfrm>
          <a:prstGeom prst="rect">
            <a:avLst/>
          </a:prstGeom>
          <a:solidFill>
            <a:srgbClr val="CCCCFF"/>
          </a:solidFill>
        </p:spPr>
        <p:txBody>
          <a:bodyPr wrap="square">
            <a:spAutoFit/>
          </a:bodyPr>
          <a:lstStyle/>
          <a:p>
            <a:pPr algn="ctr">
              <a:defRPr/>
            </a:pPr>
            <a:r>
              <a:rPr lang="en-US" sz="1400" dirty="0">
                <a:cs typeface="Calibri" pitchFamily="34" charset="0"/>
              </a:rPr>
              <a:t>Can use </a:t>
            </a:r>
            <a:r>
              <a:rPr lang="en-US" sz="1400" b="1" i="1" dirty="0">
                <a:cs typeface="Calibri" pitchFamily="34" charset="0"/>
              </a:rPr>
              <a:t>different integrators </a:t>
            </a:r>
            <a:r>
              <a:rPr lang="en-US" sz="1400" dirty="0">
                <a:cs typeface="Calibri" pitchFamily="34" charset="0"/>
              </a:rPr>
              <a:t>with </a:t>
            </a:r>
            <a:r>
              <a:rPr lang="en-US" sz="1400" b="1" i="1" dirty="0">
                <a:cs typeface="Calibri" pitchFamily="34" charset="0"/>
              </a:rPr>
              <a:t>different time steps</a:t>
            </a:r>
            <a:r>
              <a:rPr lang="en-US" sz="1400" dirty="0">
                <a:cs typeface="Calibri" pitchFamily="34" charset="0"/>
              </a:rPr>
              <a:t> within each domain!</a:t>
            </a:r>
          </a:p>
        </p:txBody>
      </p:sp>
      <p:sp>
        <p:nvSpPr>
          <p:cNvPr id="355" name="Rectangle 354">
            <a:extLst>
              <a:ext uri="{FF2B5EF4-FFF2-40B4-BE49-F238E27FC236}">
                <a16:creationId xmlns:a16="http://schemas.microsoft.com/office/drawing/2014/main" id="{9B31969B-10A3-44A3-A9E6-C1912D9753BE}"/>
              </a:ext>
            </a:extLst>
          </p:cNvPr>
          <p:cNvSpPr/>
          <p:nvPr/>
        </p:nvSpPr>
        <p:spPr>
          <a:xfrm>
            <a:off x="9906700" y="10655451"/>
            <a:ext cx="2443395" cy="738664"/>
          </a:xfrm>
          <a:prstGeom prst="rect">
            <a:avLst/>
          </a:prstGeom>
          <a:solidFill>
            <a:schemeClr val="accent3">
              <a:lumMod val="20000"/>
              <a:lumOff val="80000"/>
            </a:schemeClr>
          </a:solidFill>
        </p:spPr>
        <p:txBody>
          <a:bodyPr wrap="square">
            <a:spAutoFit/>
          </a:bodyPr>
          <a:lstStyle/>
          <a:p>
            <a:pPr algn="ctr">
              <a:defRPr/>
            </a:pPr>
            <a:r>
              <a:rPr lang="en-US" sz="1400" dirty="0">
                <a:cs typeface="Calibri" pitchFamily="34" charset="0"/>
              </a:rPr>
              <a:t>Time-stepping procedure is </a:t>
            </a:r>
            <a:r>
              <a:rPr lang="en-US" sz="1400" b="1" i="1" dirty="0">
                <a:cs typeface="Calibri" pitchFamily="34" charset="0"/>
              </a:rPr>
              <a:t>equivalent</a:t>
            </a:r>
            <a:r>
              <a:rPr lang="en-US" sz="1400" i="1" dirty="0">
                <a:cs typeface="Calibri" pitchFamily="34" charset="0"/>
              </a:rPr>
              <a:t> </a:t>
            </a:r>
            <a:r>
              <a:rPr lang="en-US" sz="1400" dirty="0">
                <a:cs typeface="Calibri" pitchFamily="34" charset="0"/>
              </a:rPr>
              <a:t>to doing Schwarz on </a:t>
            </a:r>
            <a:r>
              <a:rPr lang="en-US" sz="1400" b="1" i="1" dirty="0">
                <a:cs typeface="Calibri" pitchFamily="34" charset="0"/>
              </a:rPr>
              <a:t>space-time domain </a:t>
            </a:r>
            <a:r>
              <a:rPr lang="en-US" sz="1400" dirty="0">
                <a:cs typeface="Calibri" pitchFamily="34" charset="0"/>
              </a:rPr>
              <a:t>[2].</a:t>
            </a:r>
          </a:p>
        </p:txBody>
      </p:sp>
      <p:pic>
        <p:nvPicPr>
          <p:cNvPr id="17" name="Picture 16">
            <a:extLst>
              <a:ext uri="{FF2B5EF4-FFF2-40B4-BE49-F238E27FC236}">
                <a16:creationId xmlns:a16="http://schemas.microsoft.com/office/drawing/2014/main" id="{6959A08A-7AD5-432C-B99F-8F349C854B70}"/>
              </a:ext>
            </a:extLst>
          </p:cNvPr>
          <p:cNvPicPr>
            <a:picLocks noChangeAspect="1"/>
          </p:cNvPicPr>
          <p:nvPr/>
        </p:nvPicPr>
        <p:blipFill>
          <a:blip r:embed="rId112"/>
          <a:stretch>
            <a:fillRect/>
          </a:stretch>
        </p:blipFill>
        <p:spPr>
          <a:xfrm>
            <a:off x="29473942" y="23161915"/>
            <a:ext cx="1531768" cy="1258542"/>
          </a:xfrm>
          <a:prstGeom prst="rect">
            <a:avLst/>
          </a:prstGeom>
        </p:spPr>
      </p:pic>
      <p:sp>
        <p:nvSpPr>
          <p:cNvPr id="241" name="Rectangle 240">
            <a:extLst>
              <a:ext uri="{FF2B5EF4-FFF2-40B4-BE49-F238E27FC236}">
                <a16:creationId xmlns:a16="http://schemas.microsoft.com/office/drawing/2014/main" id="{62F0F6B9-CD2B-42AF-8EFA-7417EA82D88C}"/>
              </a:ext>
            </a:extLst>
          </p:cNvPr>
          <p:cNvSpPr/>
          <p:nvPr/>
        </p:nvSpPr>
        <p:spPr>
          <a:xfrm>
            <a:off x="23522882" y="9327202"/>
            <a:ext cx="5800459" cy="254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43" name="TextBox 342">
                <a:extLst>
                  <a:ext uri="{FF2B5EF4-FFF2-40B4-BE49-F238E27FC236}">
                    <a16:creationId xmlns:a16="http://schemas.microsoft.com/office/drawing/2014/main" id="{5B17E966-2528-402D-BB0A-0B12D93C51FE}"/>
                  </a:ext>
                </a:extLst>
              </p:cNvPr>
              <p:cNvSpPr txBox="1"/>
              <p:nvPr/>
            </p:nvSpPr>
            <p:spPr>
              <a:xfrm>
                <a:off x="23699140" y="9246257"/>
                <a:ext cx="5216310" cy="2509085"/>
              </a:xfrm>
              <a:prstGeom prst="rect">
                <a:avLst/>
              </a:prstGeom>
              <a:solidFill>
                <a:schemeClr val="bg1"/>
              </a:solidFill>
            </p:spPr>
            <p:txBody>
              <a:bodyPr wrap="square">
                <a:spAutoFit/>
              </a:bodyPr>
              <a:lstStyle/>
              <a:p>
                <a:pPr algn="ctr"/>
                <a:r>
                  <a:rPr lang="en-US" sz="1800" b="1" dirty="0">
                    <a:solidFill>
                      <a:srgbClr val="0070C0"/>
                    </a:solidFill>
                  </a:rPr>
                  <a:t>Implicit Value Recovery (IVR) Algorithm [5]</a:t>
                </a:r>
              </a:p>
              <a:p>
                <a:pPr algn="ctr"/>
                <a:endParaRPr lang="en-US" sz="400" dirty="0"/>
              </a:p>
              <a:p>
                <a:pPr marL="285750" indent="-285750">
                  <a:buFont typeface="Arial" panose="020B0604020202020204" pitchFamily="34" charset="0"/>
                  <a:buChar char="•"/>
                </a:pPr>
                <a:r>
                  <a:rPr lang="en-US" sz="1500" dirty="0"/>
                  <a:t>Pick explicit or IMEX time-integration scheme for </a:t>
                </a:r>
                <a14:m>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𝛺</m:t>
                        </m:r>
                      </m:e>
                      <m:sub>
                        <m:r>
                          <a:rPr lang="en-US" sz="1500" i="1">
                            <a:latin typeface="Cambria Math" panose="02040503050406030204" pitchFamily="18" charset="0"/>
                            <a:ea typeface="Cambria Math" panose="02040503050406030204" pitchFamily="18" charset="0"/>
                          </a:rPr>
                          <m:t>1</m:t>
                        </m:r>
                      </m:sub>
                    </m:sSub>
                  </m:oMath>
                </a14:m>
                <a:r>
                  <a:rPr lang="en-US" sz="1500" dirty="0"/>
                  <a:t> and </a:t>
                </a:r>
                <a14:m>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𝛺</m:t>
                        </m:r>
                      </m:e>
                      <m:sub>
                        <m:r>
                          <a:rPr lang="en-US" sz="1500" i="1">
                            <a:latin typeface="Cambria Math" panose="02040503050406030204" pitchFamily="18" charset="0"/>
                            <a:ea typeface="Cambria Math" panose="02040503050406030204" pitchFamily="18" charset="0"/>
                          </a:rPr>
                          <m:t>2</m:t>
                        </m:r>
                      </m:sub>
                    </m:sSub>
                  </m:oMath>
                </a14:m>
                <a:r>
                  <a:rPr lang="en-US" sz="1500" dirty="0"/>
                  <a:t>. </a:t>
                </a:r>
                <a:r>
                  <a:rPr lang="en-US" sz="1500" b="1" i="1" dirty="0">
                    <a:solidFill>
                      <a:schemeClr val="accent1">
                        <a:lumMod val="75000"/>
                      </a:schemeClr>
                    </a:solidFill>
                  </a:rPr>
                  <a:t>Time integration schemes </a:t>
                </a:r>
                <a:r>
                  <a:rPr lang="en-US" sz="1500" i="1" dirty="0">
                    <a:solidFill>
                      <a:schemeClr val="accent1">
                        <a:lumMod val="75000"/>
                      </a:schemeClr>
                    </a:solidFill>
                  </a:rPr>
                  <a:t>and </a:t>
                </a:r>
                <a:r>
                  <a:rPr lang="en-US" sz="1500" b="1" i="1" dirty="0">
                    <a:solidFill>
                      <a:schemeClr val="accent1">
                        <a:lumMod val="75000"/>
                      </a:schemeClr>
                    </a:solidFill>
                  </a:rPr>
                  <a:t>time-steps</a:t>
                </a:r>
                <a:r>
                  <a:rPr lang="en-US" sz="1500" i="1" dirty="0">
                    <a:solidFill>
                      <a:schemeClr val="accent1">
                        <a:lumMod val="75000"/>
                      </a:schemeClr>
                    </a:solidFill>
                  </a:rPr>
                  <a:t> in </a:t>
                </a:r>
                <a14:m>
                  <m:oMath xmlns:m="http://schemas.openxmlformats.org/officeDocument/2006/math">
                    <m:sSub>
                      <m:sSubPr>
                        <m:ctrlPr>
                          <a:rPr lang="en-US" sz="1500" i="1">
                            <a:solidFill>
                              <a:schemeClr val="accent1">
                                <a:lumMod val="75000"/>
                              </a:schemeClr>
                            </a:solidFill>
                            <a:latin typeface="Cambria Math" panose="02040503050406030204" pitchFamily="18" charset="0"/>
                            <a:ea typeface="Cambria Math" panose="02040503050406030204" pitchFamily="18" charset="0"/>
                          </a:rPr>
                        </m:ctrlPr>
                      </m:sSubPr>
                      <m:e>
                        <m:r>
                          <a:rPr lang="en-US" sz="1500" i="1">
                            <a:solidFill>
                              <a:schemeClr val="accent1">
                                <a:lumMod val="75000"/>
                              </a:schemeClr>
                            </a:solidFill>
                            <a:latin typeface="Cambria Math" panose="02040503050406030204" pitchFamily="18" charset="0"/>
                            <a:ea typeface="Cambria Math" panose="02040503050406030204" pitchFamily="18" charset="0"/>
                          </a:rPr>
                          <m:t>𝛺</m:t>
                        </m:r>
                      </m:e>
                      <m:sub>
                        <m:r>
                          <a:rPr lang="en-US" sz="1500" i="1">
                            <a:solidFill>
                              <a:schemeClr val="accent1">
                                <a:lumMod val="75000"/>
                              </a:schemeClr>
                            </a:solidFill>
                            <a:latin typeface="Cambria Math" panose="02040503050406030204" pitchFamily="18" charset="0"/>
                            <a:ea typeface="Cambria Math" panose="02040503050406030204" pitchFamily="18" charset="0"/>
                          </a:rPr>
                          <m:t>1</m:t>
                        </m:r>
                      </m:sub>
                    </m:sSub>
                  </m:oMath>
                </a14:m>
                <a:r>
                  <a:rPr lang="en-US" sz="1500" i="1" dirty="0">
                    <a:solidFill>
                      <a:schemeClr val="accent1">
                        <a:lumMod val="75000"/>
                      </a:schemeClr>
                    </a:solidFill>
                  </a:rPr>
                  <a:t> and </a:t>
                </a:r>
                <a14:m>
                  <m:oMath xmlns:m="http://schemas.openxmlformats.org/officeDocument/2006/math">
                    <m:sSub>
                      <m:sSubPr>
                        <m:ctrlPr>
                          <a:rPr lang="en-US" sz="1500" i="1">
                            <a:solidFill>
                              <a:schemeClr val="accent1">
                                <a:lumMod val="75000"/>
                              </a:schemeClr>
                            </a:solidFill>
                            <a:latin typeface="Cambria Math" panose="02040503050406030204" pitchFamily="18" charset="0"/>
                            <a:ea typeface="Cambria Math" panose="02040503050406030204" pitchFamily="18" charset="0"/>
                          </a:rPr>
                        </m:ctrlPr>
                      </m:sSubPr>
                      <m:e>
                        <m:r>
                          <a:rPr lang="en-US" sz="1500" i="1">
                            <a:solidFill>
                              <a:schemeClr val="accent1">
                                <a:lumMod val="75000"/>
                              </a:schemeClr>
                            </a:solidFill>
                            <a:latin typeface="Cambria Math" panose="02040503050406030204" pitchFamily="18" charset="0"/>
                            <a:ea typeface="Cambria Math" panose="02040503050406030204" pitchFamily="18" charset="0"/>
                          </a:rPr>
                          <m:t>𝛺</m:t>
                        </m:r>
                      </m:e>
                      <m:sub>
                        <m:r>
                          <a:rPr lang="en-US" sz="1500" i="1">
                            <a:solidFill>
                              <a:schemeClr val="accent1">
                                <a:lumMod val="75000"/>
                              </a:schemeClr>
                            </a:solidFill>
                            <a:latin typeface="Cambria Math" panose="02040503050406030204" pitchFamily="18" charset="0"/>
                            <a:ea typeface="Cambria Math" panose="02040503050406030204" pitchFamily="18" charset="0"/>
                          </a:rPr>
                          <m:t>2</m:t>
                        </m:r>
                      </m:sub>
                    </m:sSub>
                  </m:oMath>
                </a14:m>
                <a:r>
                  <a:rPr lang="en-US" sz="1500" i="1" dirty="0">
                    <a:solidFill>
                      <a:schemeClr val="accent1">
                        <a:lumMod val="75000"/>
                      </a:schemeClr>
                    </a:solidFill>
                  </a:rPr>
                  <a:t> can be </a:t>
                </a:r>
                <a:r>
                  <a:rPr lang="en-US" sz="1500" b="1" i="1" dirty="0">
                    <a:solidFill>
                      <a:schemeClr val="accent1">
                        <a:lumMod val="75000"/>
                      </a:schemeClr>
                    </a:solidFill>
                  </a:rPr>
                  <a:t>different</a:t>
                </a:r>
                <a:r>
                  <a:rPr lang="en-US" sz="1500" i="1" dirty="0">
                    <a:solidFill>
                      <a:schemeClr val="accent1">
                        <a:lumMod val="75000"/>
                      </a:schemeClr>
                    </a:solidFill>
                  </a:rPr>
                  <a:t>! </a:t>
                </a:r>
                <a:endParaRPr lang="en-US" sz="1500" dirty="0"/>
              </a:p>
              <a:p>
                <a:pPr marL="285750" indent="-285750">
                  <a:buFont typeface="Arial" panose="020B0604020202020204" pitchFamily="34" charset="0"/>
                  <a:buChar char="•"/>
                </a:pPr>
                <a:r>
                  <a:rPr lang="en-US" sz="1500" dirty="0"/>
                  <a:t>Approximate LM space as trace of finite element space on </a:t>
                </a:r>
                <a14:m>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𝛺</m:t>
                        </m:r>
                      </m:e>
                      <m:sub>
                        <m:r>
                          <a:rPr lang="en-US" sz="1500" i="1">
                            <a:latin typeface="Cambria Math" panose="02040503050406030204" pitchFamily="18" charset="0"/>
                            <a:ea typeface="Cambria Math" panose="02040503050406030204" pitchFamily="18" charset="0"/>
                          </a:rPr>
                          <m:t>1</m:t>
                        </m:r>
                      </m:sub>
                    </m:sSub>
                  </m:oMath>
                </a14:m>
                <a:r>
                  <a:rPr lang="en-US" sz="1500" dirty="0"/>
                  <a:t> or </a:t>
                </a:r>
                <a14:m>
                  <m:oMath xmlns:m="http://schemas.openxmlformats.org/officeDocument/2006/math">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𝛺</m:t>
                        </m:r>
                      </m:e>
                      <m:sub>
                        <m:r>
                          <a:rPr lang="en-US" sz="1500" b="0" i="1" smtClean="0">
                            <a:latin typeface="Cambria Math" panose="02040503050406030204" pitchFamily="18" charset="0"/>
                            <a:ea typeface="Cambria Math" panose="02040503050406030204" pitchFamily="18" charset="0"/>
                          </a:rPr>
                          <m:t>2</m:t>
                        </m:r>
                      </m:sub>
                    </m:sSub>
                  </m:oMath>
                </a14:m>
                <a:r>
                  <a:rPr lang="en-US" sz="1500" dirty="0"/>
                  <a:t>*</a:t>
                </a:r>
              </a:p>
              <a:p>
                <a:pPr marL="285750" indent="-285750">
                  <a:buFont typeface="Arial" panose="020B0604020202020204" pitchFamily="34" charset="0"/>
                  <a:buChar char="•"/>
                </a:pPr>
                <a:r>
                  <a:rPr lang="en-US" sz="1500" dirty="0"/>
                  <a:t>Compute matrices </a:t>
                </a:r>
                <a14:m>
                  <m:oMath xmlns:m="http://schemas.openxmlformats.org/officeDocument/2006/math">
                    <m:sSub>
                      <m:sSubPr>
                        <m:ctrlPr>
                          <a:rPr lang="en-US" sz="1500" i="1" smtClean="0">
                            <a:latin typeface="Cambria Math" panose="02040503050406030204" pitchFamily="18" charset="0"/>
                          </a:rPr>
                        </m:ctrlPr>
                      </m:sSubPr>
                      <m:e>
                        <m:r>
                          <a:rPr lang="en-US" sz="1500" b="1" i="1" smtClean="0">
                            <a:latin typeface="Cambria Math" panose="02040503050406030204" pitchFamily="18" charset="0"/>
                          </a:rPr>
                          <m:t>𝑴</m:t>
                        </m:r>
                      </m:e>
                      <m:sub>
                        <m:r>
                          <a:rPr lang="en-US" sz="1500" b="0" i="1" smtClean="0">
                            <a:latin typeface="Cambria Math" panose="02040503050406030204" pitchFamily="18" charset="0"/>
                          </a:rPr>
                          <m:t>𝑖</m:t>
                        </m:r>
                      </m:sub>
                    </m:sSub>
                    <m:r>
                      <a:rPr lang="en-US" sz="1500" b="0" i="0" smtClean="0">
                        <a:latin typeface="Cambria Math" panose="02040503050406030204" pitchFamily="18" charset="0"/>
                      </a:rPr>
                      <m:t>,</m:t>
                    </m:r>
                    <m:sSub>
                      <m:sSubPr>
                        <m:ctrlPr>
                          <a:rPr lang="en-US" sz="1500" i="1">
                            <a:latin typeface="Cambria Math" panose="02040503050406030204" pitchFamily="18" charset="0"/>
                          </a:rPr>
                        </m:ctrlPr>
                      </m:sSubPr>
                      <m:e>
                        <m:r>
                          <a:rPr lang="en-US" sz="1500" b="1" i="1">
                            <a:latin typeface="Cambria Math" panose="02040503050406030204" pitchFamily="18" charset="0"/>
                          </a:rPr>
                          <m:t>𝑲</m:t>
                        </m:r>
                      </m:e>
                      <m:sub>
                        <m:r>
                          <a:rPr lang="en-US" sz="1500" i="1">
                            <a:latin typeface="Cambria Math" panose="02040503050406030204" pitchFamily="18" charset="0"/>
                          </a:rPr>
                          <m:t>𝑖</m:t>
                        </m:r>
                      </m:sub>
                    </m:sSub>
                  </m:oMath>
                </a14:m>
                <a:r>
                  <a:rPr lang="en-US" sz="1500" dirty="0"/>
                  <a:t>, </a:t>
                </a:r>
                <a14:m>
                  <m:oMath xmlns:m="http://schemas.openxmlformats.org/officeDocument/2006/math">
                    <m:sSub>
                      <m:sSubPr>
                        <m:ctrlPr>
                          <a:rPr lang="en-US" sz="1500" i="1">
                            <a:latin typeface="Cambria Math" panose="02040503050406030204" pitchFamily="18" charset="0"/>
                          </a:rPr>
                        </m:ctrlPr>
                      </m:sSubPr>
                      <m:e>
                        <m:r>
                          <a:rPr lang="en-US" sz="1500" b="1" i="1">
                            <a:latin typeface="Cambria Math" panose="02040503050406030204" pitchFamily="18" charset="0"/>
                          </a:rPr>
                          <m:t>𝑮</m:t>
                        </m:r>
                      </m:e>
                      <m:sub>
                        <m:r>
                          <a:rPr lang="en-US" sz="1500" i="1">
                            <a:latin typeface="Cambria Math" panose="02040503050406030204" pitchFamily="18" charset="0"/>
                          </a:rPr>
                          <m:t>𝑖</m:t>
                        </m:r>
                      </m:sub>
                    </m:sSub>
                  </m:oMath>
                </a14:m>
                <a:r>
                  <a:rPr lang="en-US" sz="1500" dirty="0"/>
                  <a:t> and vectors </a:t>
                </a:r>
                <a14:m>
                  <m:oMath xmlns:m="http://schemas.openxmlformats.org/officeDocument/2006/math">
                    <m:sSub>
                      <m:sSubPr>
                        <m:ctrlPr>
                          <a:rPr lang="en-US" sz="1500" i="1">
                            <a:latin typeface="Cambria Math" panose="02040503050406030204" pitchFamily="18" charset="0"/>
                          </a:rPr>
                        </m:ctrlPr>
                      </m:sSubPr>
                      <m:e>
                        <m:r>
                          <a:rPr lang="en-US" sz="1500" b="1" i="1" smtClean="0">
                            <a:latin typeface="Cambria Math" panose="02040503050406030204" pitchFamily="18" charset="0"/>
                          </a:rPr>
                          <m:t>𝒇</m:t>
                        </m:r>
                      </m:e>
                      <m:sub>
                        <m:r>
                          <a:rPr lang="en-US" sz="1500" i="1">
                            <a:latin typeface="Cambria Math" panose="02040503050406030204" pitchFamily="18" charset="0"/>
                          </a:rPr>
                          <m:t>𝑖</m:t>
                        </m:r>
                      </m:sub>
                    </m:sSub>
                  </m:oMath>
                </a14:m>
                <a:r>
                  <a:rPr lang="en-US" sz="1500" dirty="0"/>
                  <a:t> </a:t>
                </a:r>
              </a:p>
              <a:p>
                <a:pPr marL="285750" indent="-285750">
                  <a:buFont typeface="Arial" panose="020B0604020202020204" pitchFamily="34" charset="0"/>
                  <a:buChar char="•"/>
                </a:pPr>
                <a:r>
                  <a:rPr lang="en-US" sz="1500" dirty="0"/>
                  <a:t>For each timestep </a:t>
                </a:r>
                <a14:m>
                  <m:oMath xmlns:m="http://schemas.openxmlformats.org/officeDocument/2006/math">
                    <m:sSup>
                      <m:sSupPr>
                        <m:ctrlPr>
                          <a:rPr lang="en-US" sz="1500" i="1" smtClean="0">
                            <a:latin typeface="Cambria Math" panose="02040503050406030204" pitchFamily="18" charset="0"/>
                          </a:rPr>
                        </m:ctrlPr>
                      </m:sSupPr>
                      <m:e>
                        <m:r>
                          <a:rPr lang="en-US" sz="1500" b="0" i="1" smtClean="0">
                            <a:latin typeface="Cambria Math" panose="02040503050406030204" pitchFamily="18" charset="0"/>
                          </a:rPr>
                          <m:t>𝑡</m:t>
                        </m:r>
                      </m:e>
                      <m:sup>
                        <m:r>
                          <a:rPr lang="en-US" sz="1500" b="0" i="1" smtClean="0">
                            <a:latin typeface="Cambria Math" panose="02040503050406030204" pitchFamily="18" charset="0"/>
                          </a:rPr>
                          <m:t>𝑛</m:t>
                        </m:r>
                      </m:sup>
                    </m:sSup>
                  </m:oMath>
                </a14:m>
                <a:r>
                  <a:rPr lang="en-US" sz="1500" dirty="0"/>
                  <a:t>: </a:t>
                </a:r>
              </a:p>
              <a:p>
                <a:pPr marL="742950" lvl="1" indent="-285750">
                  <a:buFont typeface="Wingdings" panose="05000000000000000000" pitchFamily="2" charset="2"/>
                  <a:buChar char="Ø"/>
                </a:pPr>
                <a:r>
                  <a:rPr lang="en-US" sz="1500" dirty="0"/>
                  <a:t>Solve Schur complement system (4) for the LM </a:t>
                </a:r>
                <a14:m>
                  <m:oMath xmlns:m="http://schemas.openxmlformats.org/officeDocument/2006/math">
                    <m:sSup>
                      <m:sSupPr>
                        <m:ctrlPr>
                          <a:rPr lang="en-US" sz="1500" b="1" i="1" dirty="0" smtClean="0">
                            <a:latin typeface="Cambria Math" panose="02040503050406030204" pitchFamily="18" charset="0"/>
                            <a:ea typeface="Cambria Math" panose="02040503050406030204" pitchFamily="18" charset="0"/>
                          </a:rPr>
                        </m:ctrlPr>
                      </m:sSupPr>
                      <m:e>
                        <m:r>
                          <a:rPr lang="en-US" sz="1500" b="1" i="1" dirty="0" smtClean="0">
                            <a:latin typeface="Cambria Math" panose="02040503050406030204" pitchFamily="18" charset="0"/>
                            <a:ea typeface="Cambria Math" panose="02040503050406030204" pitchFamily="18" charset="0"/>
                          </a:rPr>
                          <m:t>𝝀</m:t>
                        </m:r>
                      </m:e>
                      <m:sup>
                        <m:r>
                          <a:rPr lang="en-US" sz="1500" b="0" i="1" dirty="0" smtClean="0">
                            <a:latin typeface="Cambria Math" panose="02040503050406030204" pitchFamily="18" charset="0"/>
                            <a:ea typeface="Cambria Math" panose="02040503050406030204" pitchFamily="18" charset="0"/>
                          </a:rPr>
                          <m:t>𝑛</m:t>
                        </m:r>
                      </m:sup>
                    </m:sSup>
                  </m:oMath>
                </a14:m>
                <a:endParaRPr lang="en-US" sz="1500" dirty="0"/>
              </a:p>
              <a:p>
                <a:pPr marL="742950" lvl="1" indent="-285750">
                  <a:buFont typeface="Wingdings" panose="05000000000000000000" pitchFamily="2" charset="2"/>
                  <a:buChar char="Ø"/>
                </a:pPr>
                <a:r>
                  <a:rPr lang="en-US" sz="1500" dirty="0"/>
                  <a:t>Update the state variables </a:t>
                </a:r>
                <a14:m>
                  <m:oMath xmlns:m="http://schemas.openxmlformats.org/officeDocument/2006/math">
                    <m:sSubSup>
                      <m:sSubSupPr>
                        <m:ctrlPr>
                          <a:rPr lang="en-US" sz="1500" b="0" i="1" smtClean="0">
                            <a:latin typeface="Cambria Math" panose="02040503050406030204" pitchFamily="18" charset="0"/>
                          </a:rPr>
                        </m:ctrlPr>
                      </m:sSubSupPr>
                      <m:e>
                        <m:r>
                          <a:rPr lang="en-US" sz="1500" b="1" i="1" smtClean="0">
                            <a:latin typeface="Cambria Math" panose="02040503050406030204" pitchFamily="18" charset="0"/>
                          </a:rPr>
                          <m:t>𝒄</m:t>
                        </m:r>
                      </m:e>
                      <m:sub>
                        <m:r>
                          <a:rPr lang="en-US" sz="1500" b="0" i="1" smtClean="0">
                            <a:latin typeface="Cambria Math" panose="02040503050406030204" pitchFamily="18" charset="0"/>
                          </a:rPr>
                          <m:t>𝑖</m:t>
                        </m:r>
                      </m:sub>
                      <m:sup>
                        <m:r>
                          <a:rPr lang="en-US" sz="1500" b="0" i="1" smtClean="0">
                            <a:latin typeface="Cambria Math" panose="02040503050406030204" pitchFamily="18" charset="0"/>
                          </a:rPr>
                          <m:t>𝑛</m:t>
                        </m:r>
                      </m:sup>
                    </m:sSubSup>
                  </m:oMath>
                </a14:m>
                <a:r>
                  <a:rPr lang="en-US" sz="1500" dirty="0"/>
                  <a:t> by advancing (3) in time</a:t>
                </a:r>
              </a:p>
            </p:txBody>
          </p:sp>
        </mc:Choice>
        <mc:Fallback>
          <p:sp>
            <p:nvSpPr>
              <p:cNvPr id="343" name="TextBox 342">
                <a:extLst>
                  <a:ext uri="{FF2B5EF4-FFF2-40B4-BE49-F238E27FC236}">
                    <a16:creationId xmlns:a16="http://schemas.microsoft.com/office/drawing/2014/main" id="{5B17E966-2528-402D-BB0A-0B12D93C51FE}"/>
                  </a:ext>
                </a:extLst>
              </p:cNvPr>
              <p:cNvSpPr txBox="1">
                <a:spLocks noRot="1" noChangeAspect="1" noMove="1" noResize="1" noEditPoints="1" noAdjustHandles="1" noChangeArrowheads="1" noChangeShapeType="1" noTextEdit="1"/>
              </p:cNvSpPr>
              <p:nvPr/>
            </p:nvSpPr>
            <p:spPr>
              <a:xfrm>
                <a:off x="23699140" y="9246257"/>
                <a:ext cx="5216310" cy="2509085"/>
              </a:xfrm>
              <a:prstGeom prst="rect">
                <a:avLst/>
              </a:prstGeom>
              <a:blipFill>
                <a:blip r:embed="rId113"/>
                <a:stretch>
                  <a:fillRect l="-351" t="-1460" b="-1703"/>
                </a:stretch>
              </a:blipFill>
            </p:spPr>
            <p:txBody>
              <a:bodyPr/>
              <a:lstStyle/>
              <a:p>
                <a:r>
                  <a:rPr lang="en-US">
                    <a:noFill/>
                  </a:rPr>
                  <a:t> </a:t>
                </a:r>
              </a:p>
            </p:txBody>
          </p:sp>
        </mc:Fallback>
      </mc:AlternateContent>
      <p:sp>
        <p:nvSpPr>
          <p:cNvPr id="179" name="Rectangle 178">
            <a:extLst>
              <a:ext uri="{FF2B5EF4-FFF2-40B4-BE49-F238E27FC236}">
                <a16:creationId xmlns:a16="http://schemas.microsoft.com/office/drawing/2014/main" id="{E9CF8C6B-F2F9-4CDF-96BE-9C3F253129AC}"/>
              </a:ext>
            </a:extLst>
          </p:cNvPr>
          <p:cNvSpPr/>
          <p:nvPr/>
        </p:nvSpPr>
        <p:spPr>
          <a:xfrm>
            <a:off x="23656879" y="9215698"/>
            <a:ext cx="5478468" cy="285181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51912581-4438-4862-BD6A-8F492FD9004B}"/>
              </a:ext>
            </a:extLst>
          </p:cNvPr>
          <p:cNvSpPr/>
          <p:nvPr/>
        </p:nvSpPr>
        <p:spPr>
          <a:xfrm>
            <a:off x="29171744" y="15058298"/>
            <a:ext cx="368081" cy="3210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a:extLst>
              <a:ext uri="{FF2B5EF4-FFF2-40B4-BE49-F238E27FC236}">
                <a16:creationId xmlns:a16="http://schemas.microsoft.com/office/drawing/2014/main" id="{E84AA833-93D5-4FF3-9CA5-786670676C16}"/>
              </a:ext>
            </a:extLst>
          </p:cNvPr>
          <p:cNvSpPr/>
          <p:nvPr/>
        </p:nvSpPr>
        <p:spPr>
          <a:xfrm>
            <a:off x="29332383" y="15116485"/>
            <a:ext cx="6397396" cy="310378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extBox 238">
            <a:extLst>
              <a:ext uri="{FF2B5EF4-FFF2-40B4-BE49-F238E27FC236}">
                <a16:creationId xmlns:a16="http://schemas.microsoft.com/office/drawing/2014/main" id="{7E8230D3-D96D-44E4-86E7-C1AB3869AE61}"/>
              </a:ext>
            </a:extLst>
          </p:cNvPr>
          <p:cNvSpPr txBox="1"/>
          <p:nvPr/>
        </p:nvSpPr>
        <p:spPr>
          <a:xfrm>
            <a:off x="27671052" y="16947687"/>
            <a:ext cx="1445130" cy="954107"/>
          </a:xfrm>
          <a:prstGeom prst="rect">
            <a:avLst/>
          </a:prstGeom>
          <a:solidFill>
            <a:srgbClr val="CCECFF"/>
          </a:solidFill>
        </p:spPr>
        <p:txBody>
          <a:bodyPr wrap="square" rtlCol="0">
            <a:spAutoFit/>
          </a:bodyPr>
          <a:lstStyle/>
          <a:p>
            <a:pPr algn="ctr"/>
            <a:r>
              <a:rPr lang="en-US" sz="1400" dirty="0"/>
              <a:t>Extensions to </a:t>
            </a:r>
            <a:r>
              <a:rPr lang="en-US" sz="1400" b="1" dirty="0"/>
              <a:t>FOM-ROM coupling</a:t>
            </a:r>
            <a:r>
              <a:rPr lang="en-US" sz="1400" dirty="0"/>
              <a:t> is straight-forward.</a:t>
            </a:r>
          </a:p>
        </p:txBody>
      </p:sp>
      <mc:AlternateContent xmlns:mc="http://schemas.openxmlformats.org/markup-compatibility/2006">
        <mc:Choice xmlns:a14="http://schemas.microsoft.com/office/drawing/2010/main" Requires="a14">
          <p:sp>
            <p:nvSpPr>
              <p:cNvPr id="243" name="TextBox 242">
                <a:extLst>
                  <a:ext uri="{FF2B5EF4-FFF2-40B4-BE49-F238E27FC236}">
                    <a16:creationId xmlns:a16="http://schemas.microsoft.com/office/drawing/2014/main" id="{029DDC20-99E4-43BF-B534-3F74BEF8EE1A}"/>
                  </a:ext>
                </a:extLst>
              </p:cNvPr>
              <p:cNvSpPr txBox="1"/>
              <p:nvPr/>
            </p:nvSpPr>
            <p:spPr>
              <a:xfrm>
                <a:off x="14963497" y="23821813"/>
                <a:ext cx="23469600" cy="938719"/>
              </a:xfrm>
              <a:prstGeom prst="rect">
                <a:avLst/>
              </a:prstGeom>
              <a:noFill/>
            </p:spPr>
            <p:txBody>
              <a:bodyPr wrap="square">
                <a:spAutoFit/>
              </a:bodyPr>
              <a:lstStyle/>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endParaRPr lang="en-US" sz="1300" dirty="0">
                  <a:latin typeface="Trebuchet MS" panose="020B0603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1300" i="1" smtClean="0">
                              <a:latin typeface="Cambria Math" panose="02040503050406030204" pitchFamily="18" charset="0"/>
                            </a:rPr>
                          </m:ctrlPr>
                        </m:sSubPr>
                        <m:e>
                          <m:r>
                            <a:rPr lang="en-US" sz="1300" b="0" i="1" smtClean="0">
                              <a:latin typeface="Cambria Math" panose="02040503050406030204" pitchFamily="18" charset="0"/>
                            </a:rPr>
                            <m:t>𝑁</m:t>
                          </m:r>
                        </m:e>
                        <m:sub>
                          <m:r>
                            <a:rPr lang="en-US" sz="1300" b="0" i="1" smtClean="0">
                              <a:latin typeface="Cambria Math" panose="02040503050406030204" pitchFamily="18" charset="0"/>
                            </a:rPr>
                            <m:t>𝑅</m:t>
                          </m:r>
                          <m:r>
                            <a:rPr lang="en-US" sz="1300" b="0" i="1" smtClean="0">
                              <a:latin typeface="Cambria Math" panose="02040503050406030204" pitchFamily="18" charset="0"/>
                            </a:rPr>
                            <m:t>,</m:t>
                          </m:r>
                          <m:r>
                            <a:rPr lang="en-US" sz="1300" b="0" i="1" smtClean="0">
                              <a:latin typeface="Cambria Math" panose="02040503050406030204" pitchFamily="18" charset="0"/>
                            </a:rPr>
                            <m:t>𝑖</m:t>
                          </m:r>
                          <m:r>
                            <m:rPr>
                              <m:sty m:val="p"/>
                            </m:rPr>
                            <a:rPr lang="el-GR" sz="1300" b="0" i="1" smtClean="0">
                              <a:latin typeface="Cambria Math" panose="02040503050406030204" pitchFamily="18" charset="0"/>
                              <a:ea typeface="Cambria Math" panose="02040503050406030204" pitchFamily="18" charset="0"/>
                            </a:rPr>
                            <m:t>Γ</m:t>
                          </m:r>
                        </m:sub>
                      </m:sSub>
                      <m:r>
                        <a:rPr lang="en-US" sz="1300" b="0" i="1" smtClean="0">
                          <a:latin typeface="Cambria Math" panose="02040503050406030204" pitchFamily="18" charset="0"/>
                        </a:rPr>
                        <m:t>=</m:t>
                      </m:r>
                      <m:func>
                        <m:funcPr>
                          <m:ctrlPr>
                            <a:rPr lang="en-US" sz="1300" b="0" i="1" smtClean="0">
                              <a:latin typeface="Cambria Math" panose="02040503050406030204" pitchFamily="18" charset="0"/>
                            </a:rPr>
                          </m:ctrlPr>
                        </m:funcPr>
                        <m:fName>
                          <m:r>
                            <m:rPr>
                              <m:sty m:val="p"/>
                            </m:rPr>
                            <a:rPr lang="en-US" sz="1300" b="0" i="0" smtClean="0">
                              <a:latin typeface="Cambria Math" panose="02040503050406030204" pitchFamily="18" charset="0"/>
                            </a:rPr>
                            <m:t>min</m:t>
                          </m:r>
                        </m:fName>
                        <m:e>
                          <m:d>
                            <m:dPr>
                              <m:begChr m:val="{"/>
                              <m:endChr m:val="}"/>
                              <m:ctrlPr>
                                <a:rPr lang="en-US" sz="1300" b="0" i="1" smtClean="0">
                                  <a:latin typeface="Cambria Math" panose="02040503050406030204" pitchFamily="18" charset="0"/>
                                </a:rPr>
                              </m:ctrlPr>
                            </m:dPr>
                            <m:e>
                              <m:f>
                                <m:fPr>
                                  <m:ctrlPr>
                                    <a:rPr lang="en-US" sz="1300" b="0" i="1" smtClean="0">
                                      <a:latin typeface="Cambria Math" panose="02040503050406030204" pitchFamily="18" charset="0"/>
                                    </a:rPr>
                                  </m:ctrlPr>
                                </m:fPr>
                                <m:num>
                                  <m:r>
                                    <a:rPr lang="en-US" sz="1300" b="0" i="1" smtClean="0">
                                      <a:latin typeface="Cambria Math" panose="02040503050406030204" pitchFamily="18" charset="0"/>
                                    </a:rPr>
                                    <m:t>1</m:t>
                                  </m:r>
                                </m:num>
                                <m:den>
                                  <m:r>
                                    <a:rPr lang="en-US" sz="1300" b="0" i="1" smtClean="0">
                                      <a:latin typeface="Cambria Math" panose="02040503050406030204" pitchFamily="18" charset="0"/>
                                    </a:rPr>
                                    <m:t>4</m:t>
                                  </m:r>
                                </m:den>
                              </m:f>
                              <m:sSub>
                                <m:sSubPr>
                                  <m:ctrlPr>
                                    <a:rPr lang="en-US" sz="1300" i="1">
                                      <a:latin typeface="Cambria Math" panose="02040503050406030204" pitchFamily="18" charset="0"/>
                                    </a:rPr>
                                  </m:ctrlPr>
                                </m:sSubPr>
                                <m:e>
                                  <m:r>
                                    <a:rPr lang="en-US" sz="1300" i="1">
                                      <a:latin typeface="Cambria Math" panose="02040503050406030204" pitchFamily="18" charset="0"/>
                                    </a:rPr>
                                    <m:t>𝑁</m:t>
                                  </m:r>
                                </m:e>
                                <m:sub>
                                  <m:r>
                                    <a:rPr lang="en-US" sz="1300" i="1">
                                      <a:latin typeface="Cambria Math" panose="02040503050406030204" pitchFamily="18" charset="0"/>
                                    </a:rPr>
                                    <m:t>𝑅</m:t>
                                  </m:r>
                                  <m:r>
                                    <a:rPr lang="en-US" sz="1300" i="1">
                                      <a:latin typeface="Cambria Math" panose="02040503050406030204" pitchFamily="18" charset="0"/>
                                    </a:rPr>
                                    <m:t>,</m:t>
                                  </m:r>
                                  <m:r>
                                    <a:rPr lang="en-US" sz="1300" i="1">
                                      <a:latin typeface="Cambria Math" panose="02040503050406030204" pitchFamily="18" charset="0"/>
                                    </a:rPr>
                                    <m:t>𝑖</m:t>
                                  </m:r>
                                  <m:r>
                                    <a:rPr lang="en-US" sz="1300" b="0" i="1" smtClean="0">
                                      <a:latin typeface="Cambria Math" panose="02040503050406030204" pitchFamily="18" charset="0"/>
                                    </a:rPr>
                                    <m:t>0</m:t>
                                  </m:r>
                                </m:sub>
                              </m:sSub>
                              <m:r>
                                <a:rPr lang="en-US" sz="1300" b="0" i="1" smtClean="0">
                                  <a:latin typeface="Cambria Math" panose="02040503050406030204" pitchFamily="18" charset="0"/>
                                  <a:ea typeface="Cambria Math" panose="02040503050406030204" pitchFamily="18" charset="0"/>
                                </a:rPr>
                                <m:t>, 63</m:t>
                              </m:r>
                            </m:e>
                          </m:d>
                        </m:e>
                      </m:func>
                    </m:oMath>
                  </m:oMathPara>
                </a14:m>
                <a:endParaRPr lang="en-US" sz="1300" dirty="0">
                  <a:latin typeface="Trebuchet MS" panose="020B0603020202020204" pitchFamily="34" charset="0"/>
                </a:endParaRPr>
              </a:p>
            </p:txBody>
          </p:sp>
        </mc:Choice>
        <mc:Fallback>
          <p:sp>
            <p:nvSpPr>
              <p:cNvPr id="243" name="TextBox 242">
                <a:extLst>
                  <a:ext uri="{FF2B5EF4-FFF2-40B4-BE49-F238E27FC236}">
                    <a16:creationId xmlns:a16="http://schemas.microsoft.com/office/drawing/2014/main" id="{029DDC20-99E4-43BF-B534-3F74BEF8EE1A}"/>
                  </a:ext>
                </a:extLst>
              </p:cNvPr>
              <p:cNvSpPr txBox="1">
                <a:spLocks noRot="1" noChangeAspect="1" noMove="1" noResize="1" noEditPoints="1" noAdjustHandles="1" noChangeArrowheads="1" noChangeShapeType="1" noTextEdit="1"/>
              </p:cNvSpPr>
              <p:nvPr/>
            </p:nvSpPr>
            <p:spPr>
              <a:xfrm>
                <a:off x="14963497" y="23821813"/>
                <a:ext cx="23469600" cy="938719"/>
              </a:xfrm>
              <a:prstGeom prst="rect">
                <a:avLst/>
              </a:prstGeom>
              <a:blipFill>
                <a:blip r:embed="rId1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2384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p:bldP spid="221" grpId="0" animBg="1"/>
      <p:bldP spid="354" grpId="0" animBg="1"/>
    </p:bldLst>
  </p:timing>
</p:sld>
</file>

<file path=ppt/theme/theme1.xml><?xml version="1.0" encoding="utf-8"?>
<a:theme xmlns:a="http://schemas.openxmlformats.org/drawingml/2006/main" name="Office Theme">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11423</TotalTime>
  <Words>3127</Words>
  <Application>Microsoft Office PowerPoint</Application>
  <PresentationFormat>Custom</PresentationFormat>
  <Paragraphs>300</Paragraphs>
  <Slides>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vt:i4>
      </vt:variant>
    </vt:vector>
  </HeadingPairs>
  <TitlesOfParts>
    <vt:vector size="11" baseType="lpstr">
      <vt:lpstr>Arial</vt:lpstr>
      <vt:lpstr>Calibri</vt:lpstr>
      <vt:lpstr>Calibri Light</vt:lpstr>
      <vt:lpstr>Cambria Math</vt:lpstr>
      <vt:lpstr>Gill Sans</vt:lpstr>
      <vt:lpstr>Open Sans SemiBold</vt:lpstr>
      <vt:lpstr>Symbol</vt:lpstr>
      <vt:lpstr>Trebuchet MS</vt:lpstr>
      <vt:lpstr>Wingdings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up to two lines – 88pt Gill Sans Title up to two lines – 88pt Gill Sans</dc:title>
  <dc:creator>Microsoft Office User</dc:creator>
  <cp:lastModifiedBy>Tezaur, Irina</cp:lastModifiedBy>
  <cp:revision>63</cp:revision>
  <dcterms:created xsi:type="dcterms:W3CDTF">2017-11-21T18:42:46Z</dcterms:created>
  <dcterms:modified xsi:type="dcterms:W3CDTF">2023-04-06T20:40:29Z</dcterms:modified>
</cp:coreProperties>
</file>