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3" r:id="rId1"/>
  </p:sldMasterIdLst>
  <p:notesMasterIdLst>
    <p:notesMasterId r:id="rId62"/>
  </p:notesMasterIdLst>
  <p:handoutMasterIdLst>
    <p:handoutMasterId r:id="rId63"/>
  </p:handoutMasterIdLst>
  <p:sldIdLst>
    <p:sldId id="256" r:id="rId2"/>
    <p:sldId id="4745" r:id="rId3"/>
    <p:sldId id="4825" r:id="rId4"/>
    <p:sldId id="4788" r:id="rId5"/>
    <p:sldId id="4826" r:id="rId6"/>
    <p:sldId id="4740" r:id="rId7"/>
    <p:sldId id="4827" r:id="rId8"/>
    <p:sldId id="1857" r:id="rId9"/>
    <p:sldId id="4753" r:id="rId10"/>
    <p:sldId id="4676" r:id="rId11"/>
    <p:sldId id="4754" r:id="rId12"/>
    <p:sldId id="4828" r:id="rId13"/>
    <p:sldId id="4795" r:id="rId14"/>
    <p:sldId id="4756" r:id="rId15"/>
    <p:sldId id="4829" r:id="rId16"/>
    <p:sldId id="1867" r:id="rId17"/>
    <p:sldId id="4805" r:id="rId18"/>
    <p:sldId id="4806" r:id="rId19"/>
    <p:sldId id="4329" r:id="rId20"/>
    <p:sldId id="4379" r:id="rId21"/>
    <p:sldId id="4368" r:id="rId22"/>
    <p:sldId id="4830" r:id="rId23"/>
    <p:sldId id="4781" r:id="rId24"/>
    <p:sldId id="4804" r:id="rId25"/>
    <p:sldId id="4803" r:id="rId26"/>
    <p:sldId id="4794" r:id="rId27"/>
    <p:sldId id="4836" r:id="rId28"/>
    <p:sldId id="4837" r:id="rId29"/>
    <p:sldId id="4831" r:id="rId30"/>
    <p:sldId id="4686" r:id="rId31"/>
    <p:sldId id="4759" r:id="rId32"/>
    <p:sldId id="4760" r:id="rId33"/>
    <p:sldId id="4324" r:id="rId34"/>
    <p:sldId id="4832" r:id="rId35"/>
    <p:sldId id="4712" r:id="rId36"/>
    <p:sldId id="4833" r:id="rId37"/>
    <p:sldId id="4701" r:id="rId38"/>
    <p:sldId id="4815" r:id="rId39"/>
    <p:sldId id="4758" r:id="rId40"/>
    <p:sldId id="1812" r:id="rId41"/>
    <p:sldId id="4834" r:id="rId42"/>
    <p:sldId id="4778" r:id="rId43"/>
    <p:sldId id="4751" r:id="rId44"/>
    <p:sldId id="4702" r:id="rId45"/>
    <p:sldId id="1810" r:id="rId46"/>
    <p:sldId id="4643" r:id="rId47"/>
    <p:sldId id="4789" r:id="rId48"/>
    <p:sldId id="4838" r:id="rId49"/>
    <p:sldId id="4791" r:id="rId50"/>
    <p:sldId id="4376" r:id="rId51"/>
    <p:sldId id="4792" r:id="rId52"/>
    <p:sldId id="4378" r:id="rId53"/>
    <p:sldId id="4793" r:id="rId54"/>
    <p:sldId id="4782" r:id="rId55"/>
    <p:sldId id="4783" r:id="rId56"/>
    <p:sldId id="4784" r:id="rId57"/>
    <p:sldId id="4839" r:id="rId58"/>
    <p:sldId id="4738" r:id="rId59"/>
    <p:sldId id="4739" r:id="rId60"/>
    <p:sldId id="4840" r:id="rId61"/>
  </p:sldIdLst>
  <p:sldSz cx="12192000" cy="6858000"/>
  <p:notesSz cx="6858000" cy="9144000"/>
  <p:embeddedFontLst>
    <p:embeddedFont>
      <p:font typeface="Open Sans " panose="020B0604020202020204" charset="0"/>
      <p:regular r:id="rId64"/>
      <p:bold r:id="rId65"/>
      <p:italic r:id="rId66"/>
      <p:boldItalic r:id="rId67"/>
    </p:embeddedFont>
    <p:embeddedFont>
      <p:font typeface="ＭＳ Ｐゴシック" panose="020B0600070205080204" pitchFamily="34" charset="-128"/>
      <p:regular r:id="rId68"/>
    </p:embeddedFont>
    <p:embeddedFont>
      <p:font typeface="Open Sans bold" panose="020B0604020202020204" charset="0"/>
      <p:regular r:id="rId69"/>
      <p:bold r:id="rId70"/>
      <p:italic r:id="rId71"/>
      <p:boldItalic r:id="rId72"/>
    </p:embeddedFont>
    <p:embeddedFont>
      <p:font typeface="Webdings" panose="05030102010509060703" pitchFamily="18" charset="2"/>
      <p:regular r:id="rId73"/>
    </p:embeddedFont>
    <p:embeddedFont>
      <p:font typeface="Exo 2" panose="020B0604020202020204" charset="0"/>
      <p:regular r:id="rId74"/>
      <p:bold r:id="rId75"/>
      <p:italic r:id="rId76"/>
      <p:boldItalic r:id="rId77"/>
    </p:embeddedFont>
    <p:embeddedFont>
      <p:font typeface="Open Sans SemiBold" panose="020B0604020202020204" charset="0"/>
      <p:regular r:id="rId78"/>
      <p:bold r:id="rId79"/>
      <p:italic r:id="rId80"/>
      <p:boldItalic r:id="rId81"/>
    </p:embeddedFont>
    <p:embeddedFont>
      <p:font typeface="Open Sans" panose="020B0604020202020204" charset="0"/>
      <p:regular r:id="rId82"/>
      <p:bold r:id="rId83"/>
      <p:italic r:id="rId84"/>
      <p:boldItalic r:id="rId85"/>
    </p:embeddedFont>
    <p:embeddedFont>
      <p:font typeface="Trebuchet MS" panose="020B0603020202020204" pitchFamily="34" charset="0"/>
      <p:regular r:id="rId86"/>
      <p:bold r:id="rId87"/>
      <p:italic r:id="rId88"/>
      <p:boldItalic r:id="rId89"/>
    </p:embeddedFont>
    <p:embeddedFont>
      <p:font typeface="Open Sans Light" panose="020B0604020202020204" charset="0"/>
      <p:regular r:id="rId90"/>
      <p:italic r:id="rId91"/>
    </p:embeddedFont>
    <p:embeddedFont>
      <p:font typeface="Calibri" panose="020F0502020204030204" pitchFamily="34" charset="0"/>
      <p:regular r:id="rId92"/>
      <p:bold r:id="rId93"/>
      <p:italic r:id="rId94"/>
      <p:boldItalic r:id="rId95"/>
    </p:embeddedFont>
    <p:embeddedFont>
      <p:font typeface="Cambria Math" panose="02040503050406030204" pitchFamily="18" charset="0"/>
      <p:regular r:id="rId9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ina" initials="I" lastIdx="31" clrIdx="0">
    <p:extLst>
      <p:ext uri="{19B8F6BF-5375-455C-9EA6-DF929625EA0E}">
        <p15:presenceInfo xmlns:p15="http://schemas.microsoft.com/office/powerpoint/2012/main" userId="S::ikalash@sandia.gov::ab5855ef-b775-481e-b851-5311ff5a5b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CCFF"/>
    <a:srgbClr val="CCFFCC"/>
    <a:srgbClr val="FFFFCC"/>
    <a:srgbClr val="92D050"/>
    <a:srgbClr val="E2918B"/>
    <a:srgbClr val="CFD8E4"/>
    <a:srgbClr val="627288"/>
    <a:srgbClr val="00ADD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83728" autoAdjust="0"/>
  </p:normalViewPr>
  <p:slideViewPr>
    <p:cSldViewPr snapToGrid="0" showGuides="1">
      <p:cViewPr varScale="1">
        <p:scale>
          <a:sx n="57" d="100"/>
          <a:sy n="57" d="100"/>
        </p:scale>
        <p:origin x="1052" y="32"/>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varScale="1">
        <p:scale>
          <a:sx n="84" d="100"/>
          <a:sy n="84" d="100"/>
        </p:scale>
        <p:origin x="2752"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font" Target="fonts/font21.fntdata"/><Relationship Id="rId89" Type="http://schemas.openxmlformats.org/officeDocument/2006/relationships/font" Target="fonts/font26.fntdata"/><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font" Target="fonts/font8.fntdata"/><Relationship Id="rId92" Type="http://schemas.openxmlformats.org/officeDocument/2006/relationships/font" Target="fonts/font2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87"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9.fntdata"/><Relationship Id="rId90" Type="http://schemas.openxmlformats.org/officeDocument/2006/relationships/font" Target="fonts/font27.fntdata"/><Relationship Id="rId95" Type="http://schemas.openxmlformats.org/officeDocument/2006/relationships/font" Target="fonts/font3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93" Type="http://schemas.openxmlformats.org/officeDocument/2006/relationships/font" Target="fonts/font30.fntdata"/><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font" Target="fonts/font28.fntdata"/><Relationship Id="rId96"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font" Target="fonts/font31.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t>
        <a:bodyPr/>
        <a:lstStyle/>
        <a:p>
          <a:endParaRPr lang="en-US"/>
        </a:p>
      </dgm:t>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t>
        <a:bodyPr/>
        <a:lstStyle/>
        <a:p>
          <a:endParaRPr lang="en-US"/>
        </a:p>
      </dgm:t>
    </dgm:pt>
    <dgm:pt modelId="{DDC97474-5BE8-451B-A964-22A2A989283D}" type="pres">
      <dgm:prSet presAssocID="{FB9EF108-3CF7-44C9-A601-AA6C981A9BCE}" presName="circ2" presStyleLbl="vennNode1" presStyleIdx="1" presStyleCnt="3" custLinFactNeighborX="-1811" custLinFactNeighborY="-64583"/>
      <dgm:spPr/>
      <dgm:t>
        <a:bodyPr/>
        <a:lstStyle/>
        <a:p>
          <a:endParaRPr lang="en-US"/>
        </a:p>
      </dgm:t>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t>
        <a:bodyPr/>
        <a:lstStyle/>
        <a:p>
          <a:endParaRPr lang="en-US"/>
        </a:p>
      </dgm:t>
    </dgm:pt>
    <dgm:pt modelId="{664E9F7F-AFAB-41EE-8A50-804B4DB5385A}" type="pres">
      <dgm:prSet presAssocID="{BCF08470-ECF1-4367-B67D-5EE1892D5404}" presName="circ3" presStyleLbl="vennNode1" presStyleIdx="2" presStyleCnt="3" custLinFactNeighborX="-158" custLinFactNeighborY="-64583"/>
      <dgm:spPr/>
      <dgm:t>
        <a:bodyPr/>
        <a:lstStyle/>
        <a:p>
          <a:endParaRPr lang="en-US"/>
        </a:p>
      </dgm:t>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t>
        <a:bodyPr/>
        <a:lstStyle/>
        <a:p>
          <a:endParaRPr lang="en-US"/>
        </a:p>
      </dgm:t>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D1F6AFEA-B7D3-4C9C-AEA3-FEA5CC657165}" srcId="{5FD0323F-C9C6-48A4-A80B-409B61C145C9}" destId="{BCF08470-ECF1-4367-B67D-5EE1892D5404}" srcOrd="2" destOrd="0" parTransId="{D1BB8EE9-8232-4CA5-A4EA-543D8DE4C3BF}" sibTransId="{F3A91414-E1BB-46EE-AD42-0B4032E21EA7}"/>
    <dgm:cxn modelId="{24023FA1-E22E-4030-8D58-D8EFC06FC65F}" type="presOf" srcId="{0BFCD18F-8AD2-447D-B864-74463300307A}" destId="{1F0210AF-A603-48C5-A767-FA4B661E68D5}" srcOrd="1" destOrd="0" presId="urn:microsoft.com/office/officeart/2005/8/layout/venn1"/>
    <dgm:cxn modelId="{4327DEEC-B813-4E4B-AFD2-7078B9569069}" type="presOf" srcId="{FB9EF108-3CF7-44C9-A601-AA6C981A9BCE}" destId="{DDC97474-5BE8-451B-A964-22A2A989283D}" srcOrd="0"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7A540931-DC7B-4FA9-920F-568389D4B962}" type="presOf" srcId="{BCF08470-ECF1-4367-B67D-5EE1892D5404}" destId="{664E9F7F-AFAB-41EE-8A50-804B4DB5385A}"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t>
        <a:bodyPr/>
        <a:lstStyle/>
        <a:p>
          <a:endParaRPr lang="en-US"/>
        </a:p>
      </dgm:t>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t>
        <a:bodyPr/>
        <a:lstStyle/>
        <a:p>
          <a:endParaRPr lang="en-US"/>
        </a:p>
      </dgm:t>
    </dgm:pt>
    <dgm:pt modelId="{DDC97474-5BE8-451B-A964-22A2A989283D}" type="pres">
      <dgm:prSet presAssocID="{FB9EF108-3CF7-44C9-A601-AA6C981A9BCE}" presName="circ2" presStyleLbl="vennNode1" presStyleIdx="1" presStyleCnt="3" custLinFactNeighborX="-1811" custLinFactNeighborY="-64583"/>
      <dgm:spPr/>
      <dgm:t>
        <a:bodyPr/>
        <a:lstStyle/>
        <a:p>
          <a:endParaRPr lang="en-US"/>
        </a:p>
      </dgm:t>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t>
        <a:bodyPr/>
        <a:lstStyle/>
        <a:p>
          <a:endParaRPr lang="en-US"/>
        </a:p>
      </dgm:t>
    </dgm:pt>
    <dgm:pt modelId="{664E9F7F-AFAB-41EE-8A50-804B4DB5385A}" type="pres">
      <dgm:prSet presAssocID="{BCF08470-ECF1-4367-B67D-5EE1892D5404}" presName="circ3" presStyleLbl="vennNode1" presStyleIdx="2" presStyleCnt="3" custLinFactNeighborX="-158" custLinFactNeighborY="-64583"/>
      <dgm:spPr/>
      <dgm:t>
        <a:bodyPr/>
        <a:lstStyle/>
        <a:p>
          <a:endParaRPr lang="en-US"/>
        </a:p>
      </dgm:t>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t>
        <a:bodyPr/>
        <a:lstStyle/>
        <a:p>
          <a:endParaRPr lang="en-US"/>
        </a:p>
      </dgm:t>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D1F6AFEA-B7D3-4C9C-AEA3-FEA5CC657165}" srcId="{5FD0323F-C9C6-48A4-A80B-409B61C145C9}" destId="{BCF08470-ECF1-4367-B67D-5EE1892D5404}" srcOrd="2" destOrd="0" parTransId="{D1BB8EE9-8232-4CA5-A4EA-543D8DE4C3BF}" sibTransId="{F3A91414-E1BB-46EE-AD42-0B4032E21EA7}"/>
    <dgm:cxn modelId="{24023FA1-E22E-4030-8D58-D8EFC06FC65F}" type="presOf" srcId="{0BFCD18F-8AD2-447D-B864-74463300307A}" destId="{1F0210AF-A603-48C5-A767-FA4B661E68D5}" srcOrd="1" destOrd="0" presId="urn:microsoft.com/office/officeart/2005/8/layout/venn1"/>
    <dgm:cxn modelId="{4327DEEC-B813-4E4B-AFD2-7078B9569069}" type="presOf" srcId="{FB9EF108-3CF7-44C9-A601-AA6C981A9BCE}" destId="{DDC97474-5BE8-451B-A964-22A2A989283D}" srcOrd="0"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7A540931-DC7B-4FA9-920F-568389D4B962}" type="presOf" srcId="{BCF08470-ECF1-4367-B67D-5EE1892D5404}" destId="{664E9F7F-AFAB-41EE-8A50-804B4DB5385A}"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t>
        <a:bodyPr/>
        <a:lstStyle/>
        <a:p>
          <a:endParaRPr lang="en-US"/>
        </a:p>
      </dgm:t>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t>
        <a:bodyPr/>
        <a:lstStyle/>
        <a:p>
          <a:endParaRPr lang="en-US"/>
        </a:p>
      </dgm:t>
    </dgm:pt>
    <dgm:pt modelId="{DDC97474-5BE8-451B-A964-22A2A989283D}" type="pres">
      <dgm:prSet presAssocID="{FB9EF108-3CF7-44C9-A601-AA6C981A9BCE}" presName="circ2" presStyleLbl="vennNode1" presStyleIdx="1" presStyleCnt="3" custLinFactNeighborX="-1811" custLinFactNeighborY="-64583"/>
      <dgm:spPr/>
      <dgm:t>
        <a:bodyPr/>
        <a:lstStyle/>
        <a:p>
          <a:endParaRPr lang="en-US"/>
        </a:p>
      </dgm:t>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t>
        <a:bodyPr/>
        <a:lstStyle/>
        <a:p>
          <a:endParaRPr lang="en-US"/>
        </a:p>
      </dgm:t>
    </dgm:pt>
    <dgm:pt modelId="{664E9F7F-AFAB-41EE-8A50-804B4DB5385A}" type="pres">
      <dgm:prSet presAssocID="{BCF08470-ECF1-4367-B67D-5EE1892D5404}" presName="circ3" presStyleLbl="vennNode1" presStyleIdx="2" presStyleCnt="3" custLinFactNeighborX="-158" custLinFactNeighborY="-64583"/>
      <dgm:spPr/>
      <dgm:t>
        <a:bodyPr/>
        <a:lstStyle/>
        <a:p>
          <a:endParaRPr lang="en-US"/>
        </a:p>
      </dgm:t>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t>
        <a:bodyPr/>
        <a:lstStyle/>
        <a:p>
          <a:endParaRPr lang="en-US"/>
        </a:p>
      </dgm:t>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D1F6AFEA-B7D3-4C9C-AEA3-FEA5CC657165}" srcId="{5FD0323F-C9C6-48A4-A80B-409B61C145C9}" destId="{BCF08470-ECF1-4367-B67D-5EE1892D5404}" srcOrd="2" destOrd="0" parTransId="{D1BB8EE9-8232-4CA5-A4EA-543D8DE4C3BF}" sibTransId="{F3A91414-E1BB-46EE-AD42-0B4032E21EA7}"/>
    <dgm:cxn modelId="{24023FA1-E22E-4030-8D58-D8EFC06FC65F}" type="presOf" srcId="{0BFCD18F-8AD2-447D-B864-74463300307A}" destId="{1F0210AF-A603-48C5-A767-FA4B661E68D5}" srcOrd="1" destOrd="0" presId="urn:microsoft.com/office/officeart/2005/8/layout/venn1"/>
    <dgm:cxn modelId="{4327DEEC-B813-4E4B-AFD2-7078B9569069}" type="presOf" srcId="{FB9EF108-3CF7-44C9-A601-AA6C981A9BCE}" destId="{DDC97474-5BE8-451B-A964-22A2A989283D}" srcOrd="0"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7A540931-DC7B-4FA9-920F-568389D4B962}" type="presOf" srcId="{BCF08470-ECF1-4367-B67D-5EE1892D5404}" destId="{664E9F7F-AFAB-41EE-8A50-804B4DB5385A}"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B47B6DC-1F74-3444-A3D4-DD3CAC0841F4}" type="doc">
      <dgm:prSet loTypeId="urn:microsoft.com/office/officeart/2005/8/layout/cycle5" loCatId="" qsTypeId="urn:microsoft.com/office/officeart/2005/8/quickstyle/simple1" qsCatId="simple" csTypeId="urn:microsoft.com/office/officeart/2005/8/colors/colorful2" csCatId="colorful" phldr="1"/>
      <dgm:spPr/>
      <dgm:t>
        <a:bodyPr/>
        <a:lstStyle/>
        <a:p>
          <a:endParaRPr lang="en-US"/>
        </a:p>
      </dgm:t>
    </dgm:pt>
    <dgm:pt modelId="{C2C6ECBE-56CA-9049-A049-AB47D5F60DB1}">
      <dgm:prSet phldrT="[Text]"/>
      <dgm:spPr/>
      <dgm:t>
        <a:bodyPr/>
        <a:lstStyle/>
        <a:p>
          <a:r>
            <a:rPr lang="en-US" dirty="0">
              <a:latin typeface="Trebuchet MS" panose="020B0603020202020204" pitchFamily="34" charset="0"/>
            </a:rPr>
            <a:t>Method form informed by Real Data</a:t>
          </a:r>
        </a:p>
      </dgm:t>
    </dgm:pt>
    <dgm:pt modelId="{3BDA4483-3263-CE47-93E8-4A7629C5BAF2}" type="parTrans" cxnId="{B8D471A0-F3C6-C643-8619-E8389BAF83B6}">
      <dgm:prSet/>
      <dgm:spPr/>
      <dgm:t>
        <a:bodyPr/>
        <a:lstStyle/>
        <a:p>
          <a:endParaRPr lang="en-US"/>
        </a:p>
      </dgm:t>
    </dgm:pt>
    <dgm:pt modelId="{B262B7B3-6A7A-574A-961B-7F0F6704CBDA}" type="sibTrans" cxnId="{B8D471A0-F3C6-C643-8619-E8389BAF83B6}">
      <dgm:prSet/>
      <dgm:spPr/>
      <dgm:t>
        <a:bodyPr/>
        <a:lstStyle/>
        <a:p>
          <a:endParaRPr lang="en-US"/>
        </a:p>
      </dgm:t>
    </dgm:pt>
    <dgm:pt modelId="{A7C85F28-5061-2141-B6E5-5F4DFC374BAA}">
      <dgm:prSet phldrT="[Text]"/>
      <dgm:spPr/>
      <dgm:t>
        <a:bodyPr/>
        <a:lstStyle/>
        <a:p>
          <a:r>
            <a:rPr lang="en-US" dirty="0">
              <a:latin typeface="Trebuchet MS" panose="020B0603020202020204" pitchFamily="34" charset="0"/>
            </a:rPr>
            <a:t>Refine Method Formulation</a:t>
          </a:r>
        </a:p>
      </dgm:t>
    </dgm:pt>
    <dgm:pt modelId="{903A3AD8-4AC1-3A42-AEE9-0DD6A7312D3B}" type="parTrans" cxnId="{C91BA62E-ED09-5843-AF60-579FF3994AB8}">
      <dgm:prSet/>
      <dgm:spPr/>
      <dgm:t>
        <a:bodyPr/>
        <a:lstStyle/>
        <a:p>
          <a:endParaRPr lang="en-US"/>
        </a:p>
      </dgm:t>
    </dgm:pt>
    <dgm:pt modelId="{F444BEF3-B862-BD45-A336-A53AA4C7E126}" type="sibTrans" cxnId="{C91BA62E-ED09-5843-AF60-579FF3994AB8}">
      <dgm:prSet/>
      <dgm:spPr/>
      <dgm:t>
        <a:bodyPr/>
        <a:lstStyle/>
        <a:p>
          <a:endParaRPr lang="en-US"/>
        </a:p>
      </dgm:t>
    </dgm:pt>
    <dgm:pt modelId="{E889F9B5-2262-8944-B026-6D7F7DA9AD49}">
      <dgm:prSet phldrT="[Text]"/>
      <dgm:spPr/>
      <dgm:t>
        <a:bodyPr/>
        <a:lstStyle/>
        <a:p>
          <a:r>
            <a:rPr lang="en-US" b="0" dirty="0">
              <a:latin typeface="Trebuchet MS" panose="020B0603020202020204" pitchFamily="34" charset="0"/>
            </a:rPr>
            <a:t>Apply to </a:t>
          </a:r>
          <a:r>
            <a:rPr lang="en-US" b="1" dirty="0">
              <a:latin typeface="Trebuchet MS" panose="020B0603020202020204" pitchFamily="34" charset="0"/>
            </a:rPr>
            <a:t>Synthetic Cases</a:t>
          </a:r>
        </a:p>
      </dgm:t>
    </dgm:pt>
    <dgm:pt modelId="{5A7C6F5F-3D9A-4D40-92DF-5769AF6E6F9E}" type="parTrans" cxnId="{F7F68636-A2E1-A045-9FB4-135816BB6A86}">
      <dgm:prSet/>
      <dgm:spPr/>
      <dgm:t>
        <a:bodyPr/>
        <a:lstStyle/>
        <a:p>
          <a:endParaRPr lang="en-US"/>
        </a:p>
      </dgm:t>
    </dgm:pt>
    <dgm:pt modelId="{3237CB74-6A35-DB45-A318-2579289AA9E4}" type="sibTrans" cxnId="{F7F68636-A2E1-A045-9FB4-135816BB6A86}">
      <dgm:prSet/>
      <dgm:spPr/>
      <dgm:t>
        <a:bodyPr/>
        <a:lstStyle/>
        <a:p>
          <a:endParaRPr lang="en-US"/>
        </a:p>
      </dgm:t>
    </dgm:pt>
    <dgm:pt modelId="{2AB38784-5CCC-9844-A504-643CCF958946}" type="pres">
      <dgm:prSet presAssocID="{8B47B6DC-1F74-3444-A3D4-DD3CAC0841F4}" presName="cycle" presStyleCnt="0">
        <dgm:presLayoutVars>
          <dgm:dir/>
          <dgm:resizeHandles val="exact"/>
        </dgm:presLayoutVars>
      </dgm:prSet>
      <dgm:spPr/>
      <dgm:t>
        <a:bodyPr/>
        <a:lstStyle/>
        <a:p>
          <a:endParaRPr lang="en-US"/>
        </a:p>
      </dgm:t>
    </dgm:pt>
    <dgm:pt modelId="{E10BEBE6-2828-3C4A-A975-4C613D739175}" type="pres">
      <dgm:prSet presAssocID="{C2C6ECBE-56CA-9049-A049-AB47D5F60DB1}" presName="node" presStyleLbl="node1" presStyleIdx="0" presStyleCnt="3">
        <dgm:presLayoutVars>
          <dgm:bulletEnabled val="1"/>
        </dgm:presLayoutVars>
      </dgm:prSet>
      <dgm:spPr/>
      <dgm:t>
        <a:bodyPr/>
        <a:lstStyle/>
        <a:p>
          <a:endParaRPr lang="en-US"/>
        </a:p>
      </dgm:t>
    </dgm:pt>
    <dgm:pt modelId="{08756F1F-F1FC-654D-8296-7AF7456AA1C6}" type="pres">
      <dgm:prSet presAssocID="{C2C6ECBE-56CA-9049-A049-AB47D5F60DB1}" presName="spNode" presStyleCnt="0"/>
      <dgm:spPr/>
    </dgm:pt>
    <dgm:pt modelId="{FEF5A7E2-1707-A34A-8695-97CB292B7200}" type="pres">
      <dgm:prSet presAssocID="{B262B7B3-6A7A-574A-961B-7F0F6704CBDA}" presName="sibTrans" presStyleLbl="sibTrans1D1" presStyleIdx="0" presStyleCnt="3"/>
      <dgm:spPr/>
      <dgm:t>
        <a:bodyPr/>
        <a:lstStyle/>
        <a:p>
          <a:endParaRPr lang="en-US"/>
        </a:p>
      </dgm:t>
    </dgm:pt>
    <dgm:pt modelId="{37A7D789-6D36-6741-A2EF-2C917BC0E1BD}" type="pres">
      <dgm:prSet presAssocID="{A7C85F28-5061-2141-B6E5-5F4DFC374BAA}" presName="node" presStyleLbl="node1" presStyleIdx="1" presStyleCnt="3">
        <dgm:presLayoutVars>
          <dgm:bulletEnabled val="1"/>
        </dgm:presLayoutVars>
      </dgm:prSet>
      <dgm:spPr/>
      <dgm:t>
        <a:bodyPr/>
        <a:lstStyle/>
        <a:p>
          <a:endParaRPr lang="en-US"/>
        </a:p>
      </dgm:t>
    </dgm:pt>
    <dgm:pt modelId="{FEC61161-1A9E-5A46-9FF8-836C8F593DAB}" type="pres">
      <dgm:prSet presAssocID="{A7C85F28-5061-2141-B6E5-5F4DFC374BAA}" presName="spNode" presStyleCnt="0"/>
      <dgm:spPr/>
    </dgm:pt>
    <dgm:pt modelId="{4E88A13A-A6B6-D74B-86ED-629AB236CBC1}" type="pres">
      <dgm:prSet presAssocID="{F444BEF3-B862-BD45-A336-A53AA4C7E126}" presName="sibTrans" presStyleLbl="sibTrans1D1" presStyleIdx="1" presStyleCnt="3"/>
      <dgm:spPr/>
      <dgm:t>
        <a:bodyPr/>
        <a:lstStyle/>
        <a:p>
          <a:endParaRPr lang="en-US"/>
        </a:p>
      </dgm:t>
    </dgm:pt>
    <dgm:pt modelId="{9D60F35E-F442-C84E-9DD5-C295319A4EF8}" type="pres">
      <dgm:prSet presAssocID="{E889F9B5-2262-8944-B026-6D7F7DA9AD49}" presName="node" presStyleLbl="node1" presStyleIdx="2" presStyleCnt="3">
        <dgm:presLayoutVars>
          <dgm:bulletEnabled val="1"/>
        </dgm:presLayoutVars>
      </dgm:prSet>
      <dgm:spPr/>
      <dgm:t>
        <a:bodyPr/>
        <a:lstStyle/>
        <a:p>
          <a:endParaRPr lang="en-US"/>
        </a:p>
      </dgm:t>
    </dgm:pt>
    <dgm:pt modelId="{C79871B9-073E-DE4F-A8AA-F4D547DCEA10}" type="pres">
      <dgm:prSet presAssocID="{E889F9B5-2262-8944-B026-6D7F7DA9AD49}" presName="spNode" presStyleCnt="0"/>
      <dgm:spPr/>
    </dgm:pt>
    <dgm:pt modelId="{B920F4FE-8ABA-5740-AD9C-2E472084D7C0}" type="pres">
      <dgm:prSet presAssocID="{3237CB74-6A35-DB45-A318-2579289AA9E4}" presName="sibTrans" presStyleLbl="sibTrans1D1" presStyleIdx="2" presStyleCnt="3"/>
      <dgm:spPr/>
      <dgm:t>
        <a:bodyPr/>
        <a:lstStyle/>
        <a:p>
          <a:endParaRPr lang="en-US"/>
        </a:p>
      </dgm:t>
    </dgm:pt>
  </dgm:ptLst>
  <dgm:cxnLst>
    <dgm:cxn modelId="{C91BA62E-ED09-5843-AF60-579FF3994AB8}" srcId="{8B47B6DC-1F74-3444-A3D4-DD3CAC0841F4}" destId="{A7C85F28-5061-2141-B6E5-5F4DFC374BAA}" srcOrd="1" destOrd="0" parTransId="{903A3AD8-4AC1-3A42-AEE9-0DD6A7312D3B}" sibTransId="{F444BEF3-B862-BD45-A336-A53AA4C7E126}"/>
    <dgm:cxn modelId="{3242669D-7A37-614C-BB17-9ABAFDC5E1E3}" type="presOf" srcId="{C2C6ECBE-56CA-9049-A049-AB47D5F60DB1}" destId="{E10BEBE6-2828-3C4A-A975-4C613D739175}" srcOrd="0" destOrd="0" presId="urn:microsoft.com/office/officeart/2005/8/layout/cycle5"/>
    <dgm:cxn modelId="{60F2E626-EA8A-A24B-905F-C80C844101F5}" type="presOf" srcId="{B262B7B3-6A7A-574A-961B-7F0F6704CBDA}" destId="{FEF5A7E2-1707-A34A-8695-97CB292B7200}" srcOrd="0" destOrd="0" presId="urn:microsoft.com/office/officeart/2005/8/layout/cycle5"/>
    <dgm:cxn modelId="{CFAE7444-9654-CC4D-91BD-5D4623127A1C}" type="presOf" srcId="{A7C85F28-5061-2141-B6E5-5F4DFC374BAA}" destId="{37A7D789-6D36-6741-A2EF-2C917BC0E1BD}" srcOrd="0" destOrd="0" presId="urn:microsoft.com/office/officeart/2005/8/layout/cycle5"/>
    <dgm:cxn modelId="{E06E7F35-FB3D-6F44-9F65-13061FA59936}" type="presOf" srcId="{3237CB74-6A35-DB45-A318-2579289AA9E4}" destId="{B920F4FE-8ABA-5740-AD9C-2E472084D7C0}" srcOrd="0" destOrd="0" presId="urn:microsoft.com/office/officeart/2005/8/layout/cycle5"/>
    <dgm:cxn modelId="{B6C04709-4AFA-7F40-9E04-E067982A3F63}" type="presOf" srcId="{8B47B6DC-1F74-3444-A3D4-DD3CAC0841F4}" destId="{2AB38784-5CCC-9844-A504-643CCF958946}" srcOrd="0" destOrd="0" presId="urn:microsoft.com/office/officeart/2005/8/layout/cycle5"/>
    <dgm:cxn modelId="{B2DEB67B-0CA2-A641-BAA6-7D98EE84C675}" type="presOf" srcId="{E889F9B5-2262-8944-B026-6D7F7DA9AD49}" destId="{9D60F35E-F442-C84E-9DD5-C295319A4EF8}" srcOrd="0" destOrd="0" presId="urn:microsoft.com/office/officeart/2005/8/layout/cycle5"/>
    <dgm:cxn modelId="{F7F68636-A2E1-A045-9FB4-135816BB6A86}" srcId="{8B47B6DC-1F74-3444-A3D4-DD3CAC0841F4}" destId="{E889F9B5-2262-8944-B026-6D7F7DA9AD49}" srcOrd="2" destOrd="0" parTransId="{5A7C6F5F-3D9A-4D40-92DF-5769AF6E6F9E}" sibTransId="{3237CB74-6A35-DB45-A318-2579289AA9E4}"/>
    <dgm:cxn modelId="{B8D471A0-F3C6-C643-8619-E8389BAF83B6}" srcId="{8B47B6DC-1F74-3444-A3D4-DD3CAC0841F4}" destId="{C2C6ECBE-56CA-9049-A049-AB47D5F60DB1}" srcOrd="0" destOrd="0" parTransId="{3BDA4483-3263-CE47-93E8-4A7629C5BAF2}" sibTransId="{B262B7B3-6A7A-574A-961B-7F0F6704CBDA}"/>
    <dgm:cxn modelId="{DD851E30-8645-8949-BEDC-D8D500F042B7}" type="presOf" srcId="{F444BEF3-B862-BD45-A336-A53AA4C7E126}" destId="{4E88A13A-A6B6-D74B-86ED-629AB236CBC1}" srcOrd="0" destOrd="0" presId="urn:microsoft.com/office/officeart/2005/8/layout/cycle5"/>
    <dgm:cxn modelId="{5363648E-E3CE-3741-9A37-3E0A7397EB98}" type="presParOf" srcId="{2AB38784-5CCC-9844-A504-643CCF958946}" destId="{E10BEBE6-2828-3C4A-A975-4C613D739175}" srcOrd="0" destOrd="0" presId="urn:microsoft.com/office/officeart/2005/8/layout/cycle5"/>
    <dgm:cxn modelId="{9EDB5938-F8BC-F541-B3DD-907B0A9CF653}" type="presParOf" srcId="{2AB38784-5CCC-9844-A504-643CCF958946}" destId="{08756F1F-F1FC-654D-8296-7AF7456AA1C6}" srcOrd="1" destOrd="0" presId="urn:microsoft.com/office/officeart/2005/8/layout/cycle5"/>
    <dgm:cxn modelId="{BA735358-131E-314A-AFF4-317B51529C2C}" type="presParOf" srcId="{2AB38784-5CCC-9844-A504-643CCF958946}" destId="{FEF5A7E2-1707-A34A-8695-97CB292B7200}" srcOrd="2" destOrd="0" presId="urn:microsoft.com/office/officeart/2005/8/layout/cycle5"/>
    <dgm:cxn modelId="{B0D13B1D-71EA-C843-ABF2-E76C1A7A3E8E}" type="presParOf" srcId="{2AB38784-5CCC-9844-A504-643CCF958946}" destId="{37A7D789-6D36-6741-A2EF-2C917BC0E1BD}" srcOrd="3" destOrd="0" presId="urn:microsoft.com/office/officeart/2005/8/layout/cycle5"/>
    <dgm:cxn modelId="{08EA1ED6-AFC8-EE4F-995A-6D0849AC2D05}" type="presParOf" srcId="{2AB38784-5CCC-9844-A504-643CCF958946}" destId="{FEC61161-1A9E-5A46-9FF8-836C8F593DAB}" srcOrd="4" destOrd="0" presId="urn:microsoft.com/office/officeart/2005/8/layout/cycle5"/>
    <dgm:cxn modelId="{E9B9C52E-1C7E-7849-9EC1-6C87E490B70F}" type="presParOf" srcId="{2AB38784-5CCC-9844-A504-643CCF958946}" destId="{4E88A13A-A6B6-D74B-86ED-629AB236CBC1}" srcOrd="5" destOrd="0" presId="urn:microsoft.com/office/officeart/2005/8/layout/cycle5"/>
    <dgm:cxn modelId="{29CD7E02-4615-394A-BD15-A123E872C4E5}" type="presParOf" srcId="{2AB38784-5CCC-9844-A504-643CCF958946}" destId="{9D60F35E-F442-C84E-9DD5-C295319A4EF8}" srcOrd="6" destOrd="0" presId="urn:microsoft.com/office/officeart/2005/8/layout/cycle5"/>
    <dgm:cxn modelId="{0BD4E918-5815-6146-B950-18CD8C44C58D}" type="presParOf" srcId="{2AB38784-5CCC-9844-A504-643CCF958946}" destId="{C79871B9-073E-DE4F-A8AA-F4D547DCEA10}" srcOrd="7" destOrd="0" presId="urn:microsoft.com/office/officeart/2005/8/layout/cycle5"/>
    <dgm:cxn modelId="{91E35BC5-8163-5844-9369-4112B40D1FB1}" type="presParOf" srcId="{2AB38784-5CCC-9844-A504-643CCF958946}" destId="{B920F4FE-8ABA-5740-AD9C-2E472084D7C0}" srcOrd="8"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B47B6DC-1F74-3444-A3D4-DD3CAC0841F4}"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US"/>
        </a:p>
      </dgm:t>
    </dgm:pt>
    <dgm:pt modelId="{C2C6ECBE-56CA-9049-A049-AB47D5F60DB1}">
      <dgm:prSet phldrT="[Text]"/>
      <dgm:spPr/>
      <dgm:t>
        <a:bodyPr/>
        <a:lstStyle/>
        <a:p>
          <a:r>
            <a:rPr lang="en-US" dirty="0">
              <a:latin typeface="Trebuchet MS" panose="020B0603020202020204" pitchFamily="34" charset="0"/>
            </a:rPr>
            <a:t>Apply to idealized cases</a:t>
          </a:r>
        </a:p>
      </dgm:t>
    </dgm:pt>
    <dgm:pt modelId="{3BDA4483-3263-CE47-93E8-4A7629C5BAF2}" type="parTrans" cxnId="{B8D471A0-F3C6-C643-8619-E8389BAF83B6}">
      <dgm:prSet/>
      <dgm:spPr/>
      <dgm:t>
        <a:bodyPr/>
        <a:lstStyle/>
        <a:p>
          <a:endParaRPr lang="en-US"/>
        </a:p>
      </dgm:t>
    </dgm:pt>
    <dgm:pt modelId="{B262B7B3-6A7A-574A-961B-7F0F6704CBDA}" type="sibTrans" cxnId="{B8D471A0-F3C6-C643-8619-E8389BAF83B6}">
      <dgm:prSet/>
      <dgm:spPr/>
      <dgm:t>
        <a:bodyPr/>
        <a:lstStyle/>
        <a:p>
          <a:endParaRPr lang="en-US"/>
        </a:p>
      </dgm:t>
    </dgm:pt>
    <dgm:pt modelId="{A7C85F28-5061-2141-B6E5-5F4DFC374BAA}">
      <dgm:prSet phldrT="[Text]"/>
      <dgm:spPr/>
      <dgm:t>
        <a:bodyPr/>
        <a:lstStyle/>
        <a:p>
          <a:r>
            <a:rPr lang="en-US" dirty="0">
              <a:solidFill>
                <a:schemeClr val="bg1"/>
              </a:solidFill>
              <a:latin typeface="Trebuchet MS" panose="020B0603020202020204" pitchFamily="34" charset="0"/>
            </a:rPr>
            <a:t>Refine Method Formulation</a:t>
          </a:r>
        </a:p>
      </dgm:t>
    </dgm:pt>
    <dgm:pt modelId="{903A3AD8-4AC1-3A42-AEE9-0DD6A7312D3B}" type="parTrans" cxnId="{C91BA62E-ED09-5843-AF60-579FF3994AB8}">
      <dgm:prSet/>
      <dgm:spPr/>
      <dgm:t>
        <a:bodyPr/>
        <a:lstStyle/>
        <a:p>
          <a:endParaRPr lang="en-US"/>
        </a:p>
      </dgm:t>
    </dgm:pt>
    <dgm:pt modelId="{F444BEF3-B862-BD45-A336-A53AA4C7E126}" type="sibTrans" cxnId="{C91BA62E-ED09-5843-AF60-579FF3994AB8}">
      <dgm:prSet/>
      <dgm:spPr/>
      <dgm:t>
        <a:bodyPr/>
        <a:lstStyle/>
        <a:p>
          <a:endParaRPr lang="en-US"/>
        </a:p>
      </dgm:t>
    </dgm:pt>
    <dgm:pt modelId="{2AB38784-5CCC-9844-A504-643CCF958946}" type="pres">
      <dgm:prSet presAssocID="{8B47B6DC-1F74-3444-A3D4-DD3CAC0841F4}" presName="cycle" presStyleCnt="0">
        <dgm:presLayoutVars>
          <dgm:dir/>
          <dgm:resizeHandles val="exact"/>
        </dgm:presLayoutVars>
      </dgm:prSet>
      <dgm:spPr/>
      <dgm:t>
        <a:bodyPr/>
        <a:lstStyle/>
        <a:p>
          <a:endParaRPr lang="en-US"/>
        </a:p>
      </dgm:t>
    </dgm:pt>
    <dgm:pt modelId="{E10BEBE6-2828-3C4A-A975-4C613D739175}" type="pres">
      <dgm:prSet presAssocID="{C2C6ECBE-56CA-9049-A049-AB47D5F60DB1}" presName="node" presStyleLbl="node1" presStyleIdx="0" presStyleCnt="2">
        <dgm:presLayoutVars>
          <dgm:bulletEnabled val="1"/>
        </dgm:presLayoutVars>
      </dgm:prSet>
      <dgm:spPr/>
      <dgm:t>
        <a:bodyPr/>
        <a:lstStyle/>
        <a:p>
          <a:endParaRPr lang="en-US"/>
        </a:p>
      </dgm:t>
    </dgm:pt>
    <dgm:pt modelId="{08756F1F-F1FC-654D-8296-7AF7456AA1C6}" type="pres">
      <dgm:prSet presAssocID="{C2C6ECBE-56CA-9049-A049-AB47D5F60DB1}" presName="spNode" presStyleCnt="0"/>
      <dgm:spPr/>
    </dgm:pt>
    <dgm:pt modelId="{FEF5A7E2-1707-A34A-8695-97CB292B7200}" type="pres">
      <dgm:prSet presAssocID="{B262B7B3-6A7A-574A-961B-7F0F6704CBDA}" presName="sibTrans" presStyleLbl="sibTrans1D1" presStyleIdx="0" presStyleCnt="2"/>
      <dgm:spPr/>
      <dgm:t>
        <a:bodyPr/>
        <a:lstStyle/>
        <a:p>
          <a:endParaRPr lang="en-US"/>
        </a:p>
      </dgm:t>
    </dgm:pt>
    <dgm:pt modelId="{37A7D789-6D36-6741-A2EF-2C917BC0E1BD}" type="pres">
      <dgm:prSet presAssocID="{A7C85F28-5061-2141-B6E5-5F4DFC374BAA}" presName="node" presStyleLbl="node1" presStyleIdx="1" presStyleCnt="2">
        <dgm:presLayoutVars>
          <dgm:bulletEnabled val="1"/>
        </dgm:presLayoutVars>
      </dgm:prSet>
      <dgm:spPr/>
      <dgm:t>
        <a:bodyPr/>
        <a:lstStyle/>
        <a:p>
          <a:endParaRPr lang="en-US"/>
        </a:p>
      </dgm:t>
    </dgm:pt>
    <dgm:pt modelId="{FEC61161-1A9E-5A46-9FF8-836C8F593DAB}" type="pres">
      <dgm:prSet presAssocID="{A7C85F28-5061-2141-B6E5-5F4DFC374BAA}" presName="spNode" presStyleCnt="0"/>
      <dgm:spPr/>
    </dgm:pt>
    <dgm:pt modelId="{4E88A13A-A6B6-D74B-86ED-629AB236CBC1}" type="pres">
      <dgm:prSet presAssocID="{F444BEF3-B862-BD45-A336-A53AA4C7E126}" presName="sibTrans" presStyleLbl="sibTrans1D1" presStyleIdx="1" presStyleCnt="2"/>
      <dgm:spPr/>
      <dgm:t>
        <a:bodyPr/>
        <a:lstStyle/>
        <a:p>
          <a:endParaRPr lang="en-US"/>
        </a:p>
      </dgm:t>
    </dgm:pt>
  </dgm:ptLst>
  <dgm:cxnLst>
    <dgm:cxn modelId="{CFAE7444-9654-CC4D-91BD-5D4623127A1C}" type="presOf" srcId="{A7C85F28-5061-2141-B6E5-5F4DFC374BAA}" destId="{37A7D789-6D36-6741-A2EF-2C917BC0E1BD}" srcOrd="0" destOrd="0" presId="urn:microsoft.com/office/officeart/2005/8/layout/cycle5"/>
    <dgm:cxn modelId="{B6C04709-4AFA-7F40-9E04-E067982A3F63}" type="presOf" srcId="{8B47B6DC-1F74-3444-A3D4-DD3CAC0841F4}" destId="{2AB38784-5CCC-9844-A504-643CCF958946}" srcOrd="0" destOrd="0" presId="urn:microsoft.com/office/officeart/2005/8/layout/cycle5"/>
    <dgm:cxn modelId="{3242669D-7A37-614C-BB17-9ABAFDC5E1E3}" type="presOf" srcId="{C2C6ECBE-56CA-9049-A049-AB47D5F60DB1}" destId="{E10BEBE6-2828-3C4A-A975-4C613D739175}" srcOrd="0" destOrd="0" presId="urn:microsoft.com/office/officeart/2005/8/layout/cycle5"/>
    <dgm:cxn modelId="{60F2E626-EA8A-A24B-905F-C80C844101F5}" type="presOf" srcId="{B262B7B3-6A7A-574A-961B-7F0F6704CBDA}" destId="{FEF5A7E2-1707-A34A-8695-97CB292B7200}" srcOrd="0" destOrd="0" presId="urn:microsoft.com/office/officeart/2005/8/layout/cycle5"/>
    <dgm:cxn modelId="{DD851E30-8645-8949-BEDC-D8D500F042B7}" type="presOf" srcId="{F444BEF3-B862-BD45-A336-A53AA4C7E126}" destId="{4E88A13A-A6B6-D74B-86ED-629AB236CBC1}" srcOrd="0" destOrd="0" presId="urn:microsoft.com/office/officeart/2005/8/layout/cycle5"/>
    <dgm:cxn modelId="{B8D471A0-F3C6-C643-8619-E8389BAF83B6}" srcId="{8B47B6DC-1F74-3444-A3D4-DD3CAC0841F4}" destId="{C2C6ECBE-56CA-9049-A049-AB47D5F60DB1}" srcOrd="0" destOrd="0" parTransId="{3BDA4483-3263-CE47-93E8-4A7629C5BAF2}" sibTransId="{B262B7B3-6A7A-574A-961B-7F0F6704CBDA}"/>
    <dgm:cxn modelId="{C91BA62E-ED09-5843-AF60-579FF3994AB8}" srcId="{8B47B6DC-1F74-3444-A3D4-DD3CAC0841F4}" destId="{A7C85F28-5061-2141-B6E5-5F4DFC374BAA}" srcOrd="1" destOrd="0" parTransId="{903A3AD8-4AC1-3A42-AEE9-0DD6A7312D3B}" sibTransId="{F444BEF3-B862-BD45-A336-A53AA4C7E126}"/>
    <dgm:cxn modelId="{5363648E-E3CE-3741-9A37-3E0A7397EB98}" type="presParOf" srcId="{2AB38784-5CCC-9844-A504-643CCF958946}" destId="{E10BEBE6-2828-3C4A-A975-4C613D739175}" srcOrd="0" destOrd="0" presId="urn:microsoft.com/office/officeart/2005/8/layout/cycle5"/>
    <dgm:cxn modelId="{9EDB5938-F8BC-F541-B3DD-907B0A9CF653}" type="presParOf" srcId="{2AB38784-5CCC-9844-A504-643CCF958946}" destId="{08756F1F-F1FC-654D-8296-7AF7456AA1C6}" srcOrd="1" destOrd="0" presId="urn:microsoft.com/office/officeart/2005/8/layout/cycle5"/>
    <dgm:cxn modelId="{BA735358-131E-314A-AFF4-317B51529C2C}" type="presParOf" srcId="{2AB38784-5CCC-9844-A504-643CCF958946}" destId="{FEF5A7E2-1707-A34A-8695-97CB292B7200}" srcOrd="2" destOrd="0" presId="urn:microsoft.com/office/officeart/2005/8/layout/cycle5"/>
    <dgm:cxn modelId="{B0D13B1D-71EA-C843-ABF2-E76C1A7A3E8E}" type="presParOf" srcId="{2AB38784-5CCC-9844-A504-643CCF958946}" destId="{37A7D789-6D36-6741-A2EF-2C917BC0E1BD}" srcOrd="3" destOrd="0" presId="urn:microsoft.com/office/officeart/2005/8/layout/cycle5"/>
    <dgm:cxn modelId="{08EA1ED6-AFC8-EE4F-995A-6D0849AC2D05}" type="presParOf" srcId="{2AB38784-5CCC-9844-A504-643CCF958946}" destId="{FEC61161-1A9E-5A46-9FF8-836C8F593DAB}" srcOrd="4" destOrd="0" presId="urn:microsoft.com/office/officeart/2005/8/layout/cycle5"/>
    <dgm:cxn modelId="{E9B9C52E-1C7E-7849-9EC1-6C87E490B70F}" type="presParOf" srcId="{2AB38784-5CCC-9844-A504-643CCF958946}" destId="{4E88A13A-A6B6-D74B-86ED-629AB236CBC1}" srcOrd="5" destOrd="0" presId="urn:microsoft.com/office/officeart/2005/8/layout/cycle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B47B6DC-1F74-3444-A3D4-DD3CAC0841F4}" type="doc">
      <dgm:prSet loTypeId="urn:microsoft.com/office/officeart/2005/8/layout/cycle5" loCatId="" qsTypeId="urn:microsoft.com/office/officeart/2005/8/quickstyle/simple1" qsCatId="simple" csTypeId="urn:microsoft.com/office/officeart/2005/8/colors/colorful2" csCatId="colorful" phldr="1"/>
      <dgm:spPr/>
      <dgm:t>
        <a:bodyPr/>
        <a:lstStyle/>
        <a:p>
          <a:endParaRPr lang="en-US"/>
        </a:p>
      </dgm:t>
    </dgm:pt>
    <dgm:pt modelId="{C2C6ECBE-56CA-9049-A049-AB47D5F60DB1}">
      <dgm:prSet phldrT="[Text]"/>
      <dgm:spPr/>
      <dgm:t>
        <a:bodyPr/>
        <a:lstStyle/>
        <a:p>
          <a:r>
            <a:rPr lang="en-US" dirty="0">
              <a:latin typeface="Trebuchet MS" panose="020B0603020202020204" pitchFamily="34" charset="0"/>
            </a:rPr>
            <a:t>Apply to Mt. Pinatubo </a:t>
          </a:r>
        </a:p>
      </dgm:t>
    </dgm:pt>
    <dgm:pt modelId="{3BDA4483-3263-CE47-93E8-4A7629C5BAF2}" type="parTrans" cxnId="{B8D471A0-F3C6-C643-8619-E8389BAF83B6}">
      <dgm:prSet/>
      <dgm:spPr/>
      <dgm:t>
        <a:bodyPr/>
        <a:lstStyle/>
        <a:p>
          <a:endParaRPr lang="en-US"/>
        </a:p>
      </dgm:t>
    </dgm:pt>
    <dgm:pt modelId="{B262B7B3-6A7A-574A-961B-7F0F6704CBDA}" type="sibTrans" cxnId="{B8D471A0-F3C6-C643-8619-E8389BAF83B6}">
      <dgm:prSet/>
      <dgm:spPr/>
      <dgm:t>
        <a:bodyPr/>
        <a:lstStyle/>
        <a:p>
          <a:endParaRPr lang="en-US"/>
        </a:p>
      </dgm:t>
    </dgm:pt>
    <dgm:pt modelId="{A7C85F28-5061-2141-B6E5-5F4DFC374BAA}">
      <dgm:prSet phldrT="[Text]"/>
      <dgm:spPr/>
      <dgm:t>
        <a:bodyPr/>
        <a:lstStyle/>
        <a:p>
          <a:r>
            <a:rPr lang="en-US" dirty="0">
              <a:latin typeface="Trebuchet MS" panose="020B0603020202020204" pitchFamily="34" charset="0"/>
            </a:rPr>
            <a:t>Sensitivity Analyses </a:t>
          </a:r>
        </a:p>
      </dgm:t>
    </dgm:pt>
    <dgm:pt modelId="{903A3AD8-4AC1-3A42-AEE9-0DD6A7312D3B}" type="parTrans" cxnId="{C91BA62E-ED09-5843-AF60-579FF3994AB8}">
      <dgm:prSet/>
      <dgm:spPr/>
      <dgm:t>
        <a:bodyPr/>
        <a:lstStyle/>
        <a:p>
          <a:endParaRPr lang="en-US"/>
        </a:p>
      </dgm:t>
    </dgm:pt>
    <dgm:pt modelId="{F444BEF3-B862-BD45-A336-A53AA4C7E126}" type="sibTrans" cxnId="{C91BA62E-ED09-5843-AF60-579FF3994AB8}">
      <dgm:prSet/>
      <dgm:spPr/>
      <dgm:t>
        <a:bodyPr/>
        <a:lstStyle/>
        <a:p>
          <a:endParaRPr lang="en-US"/>
        </a:p>
      </dgm:t>
    </dgm:pt>
    <dgm:pt modelId="{DC4E71E9-D206-9B4D-9972-2D4B80398461}">
      <dgm:prSet phldrT="[Text]"/>
      <dgm:spPr/>
      <dgm:t>
        <a:bodyPr/>
        <a:lstStyle/>
        <a:p>
          <a:r>
            <a:rPr lang="en-US" dirty="0">
              <a:latin typeface="Trebuchet MS" panose="020B0603020202020204" pitchFamily="34" charset="0"/>
            </a:rPr>
            <a:t>Refine Method Formulation</a:t>
          </a:r>
        </a:p>
      </dgm:t>
    </dgm:pt>
    <dgm:pt modelId="{CB02E363-819D-4342-B070-9D3F6BAEC0D8}" type="parTrans" cxnId="{87206A05-283C-9947-B388-B64F202A5482}">
      <dgm:prSet/>
      <dgm:spPr/>
      <dgm:t>
        <a:bodyPr/>
        <a:lstStyle/>
        <a:p>
          <a:endParaRPr lang="en-US"/>
        </a:p>
      </dgm:t>
    </dgm:pt>
    <dgm:pt modelId="{DD479528-EF36-E149-8813-FC53FC885D0C}" type="sibTrans" cxnId="{87206A05-283C-9947-B388-B64F202A5482}">
      <dgm:prSet/>
      <dgm:spPr/>
      <dgm:t>
        <a:bodyPr/>
        <a:lstStyle/>
        <a:p>
          <a:endParaRPr lang="en-US"/>
        </a:p>
      </dgm:t>
    </dgm:pt>
    <dgm:pt modelId="{2AB38784-5CCC-9844-A504-643CCF958946}" type="pres">
      <dgm:prSet presAssocID="{8B47B6DC-1F74-3444-A3D4-DD3CAC0841F4}" presName="cycle" presStyleCnt="0">
        <dgm:presLayoutVars>
          <dgm:dir/>
          <dgm:resizeHandles val="exact"/>
        </dgm:presLayoutVars>
      </dgm:prSet>
      <dgm:spPr/>
      <dgm:t>
        <a:bodyPr/>
        <a:lstStyle/>
        <a:p>
          <a:endParaRPr lang="en-US"/>
        </a:p>
      </dgm:t>
    </dgm:pt>
    <dgm:pt modelId="{E10BEBE6-2828-3C4A-A975-4C613D739175}" type="pres">
      <dgm:prSet presAssocID="{C2C6ECBE-56CA-9049-A049-AB47D5F60DB1}" presName="node" presStyleLbl="node1" presStyleIdx="0" presStyleCnt="3">
        <dgm:presLayoutVars>
          <dgm:bulletEnabled val="1"/>
        </dgm:presLayoutVars>
      </dgm:prSet>
      <dgm:spPr/>
      <dgm:t>
        <a:bodyPr/>
        <a:lstStyle/>
        <a:p>
          <a:endParaRPr lang="en-US"/>
        </a:p>
      </dgm:t>
    </dgm:pt>
    <dgm:pt modelId="{08756F1F-F1FC-654D-8296-7AF7456AA1C6}" type="pres">
      <dgm:prSet presAssocID="{C2C6ECBE-56CA-9049-A049-AB47D5F60DB1}" presName="spNode" presStyleCnt="0"/>
      <dgm:spPr/>
    </dgm:pt>
    <dgm:pt modelId="{FEF5A7E2-1707-A34A-8695-97CB292B7200}" type="pres">
      <dgm:prSet presAssocID="{B262B7B3-6A7A-574A-961B-7F0F6704CBDA}" presName="sibTrans" presStyleLbl="sibTrans1D1" presStyleIdx="0" presStyleCnt="3"/>
      <dgm:spPr/>
      <dgm:t>
        <a:bodyPr/>
        <a:lstStyle/>
        <a:p>
          <a:endParaRPr lang="en-US"/>
        </a:p>
      </dgm:t>
    </dgm:pt>
    <dgm:pt modelId="{37A7D789-6D36-6741-A2EF-2C917BC0E1BD}" type="pres">
      <dgm:prSet presAssocID="{A7C85F28-5061-2141-B6E5-5F4DFC374BAA}" presName="node" presStyleLbl="node1" presStyleIdx="1" presStyleCnt="3">
        <dgm:presLayoutVars>
          <dgm:bulletEnabled val="1"/>
        </dgm:presLayoutVars>
      </dgm:prSet>
      <dgm:spPr/>
      <dgm:t>
        <a:bodyPr/>
        <a:lstStyle/>
        <a:p>
          <a:endParaRPr lang="en-US"/>
        </a:p>
      </dgm:t>
    </dgm:pt>
    <dgm:pt modelId="{FEC61161-1A9E-5A46-9FF8-836C8F593DAB}" type="pres">
      <dgm:prSet presAssocID="{A7C85F28-5061-2141-B6E5-5F4DFC374BAA}" presName="spNode" presStyleCnt="0"/>
      <dgm:spPr/>
    </dgm:pt>
    <dgm:pt modelId="{4E88A13A-A6B6-D74B-86ED-629AB236CBC1}" type="pres">
      <dgm:prSet presAssocID="{F444BEF3-B862-BD45-A336-A53AA4C7E126}" presName="sibTrans" presStyleLbl="sibTrans1D1" presStyleIdx="1" presStyleCnt="3"/>
      <dgm:spPr/>
      <dgm:t>
        <a:bodyPr/>
        <a:lstStyle/>
        <a:p>
          <a:endParaRPr lang="en-US"/>
        </a:p>
      </dgm:t>
    </dgm:pt>
    <dgm:pt modelId="{AD932D89-5C88-9B4C-9EDF-434A6BF2D0B4}" type="pres">
      <dgm:prSet presAssocID="{DC4E71E9-D206-9B4D-9972-2D4B80398461}" presName="node" presStyleLbl="node1" presStyleIdx="2" presStyleCnt="3">
        <dgm:presLayoutVars>
          <dgm:bulletEnabled val="1"/>
        </dgm:presLayoutVars>
      </dgm:prSet>
      <dgm:spPr/>
      <dgm:t>
        <a:bodyPr/>
        <a:lstStyle/>
        <a:p>
          <a:endParaRPr lang="en-US"/>
        </a:p>
      </dgm:t>
    </dgm:pt>
    <dgm:pt modelId="{CA48CFD1-77C6-E74A-8F46-7C06081D282E}" type="pres">
      <dgm:prSet presAssocID="{DC4E71E9-D206-9B4D-9972-2D4B80398461}" presName="spNode" presStyleCnt="0"/>
      <dgm:spPr/>
    </dgm:pt>
    <dgm:pt modelId="{3FDC47B1-D38C-4A4D-9AE6-4ECED6C62541}" type="pres">
      <dgm:prSet presAssocID="{DD479528-EF36-E149-8813-FC53FC885D0C}" presName="sibTrans" presStyleLbl="sibTrans1D1" presStyleIdx="2" presStyleCnt="3"/>
      <dgm:spPr/>
      <dgm:t>
        <a:bodyPr/>
        <a:lstStyle/>
        <a:p>
          <a:endParaRPr lang="en-US"/>
        </a:p>
      </dgm:t>
    </dgm:pt>
  </dgm:ptLst>
  <dgm:cxnLst>
    <dgm:cxn modelId="{87206A05-283C-9947-B388-B64F202A5482}" srcId="{8B47B6DC-1F74-3444-A3D4-DD3CAC0841F4}" destId="{DC4E71E9-D206-9B4D-9972-2D4B80398461}" srcOrd="2" destOrd="0" parTransId="{CB02E363-819D-4342-B070-9D3F6BAEC0D8}" sibTransId="{DD479528-EF36-E149-8813-FC53FC885D0C}"/>
    <dgm:cxn modelId="{C91BA62E-ED09-5843-AF60-579FF3994AB8}" srcId="{8B47B6DC-1F74-3444-A3D4-DD3CAC0841F4}" destId="{A7C85F28-5061-2141-B6E5-5F4DFC374BAA}" srcOrd="1" destOrd="0" parTransId="{903A3AD8-4AC1-3A42-AEE9-0DD6A7312D3B}" sibTransId="{F444BEF3-B862-BD45-A336-A53AA4C7E126}"/>
    <dgm:cxn modelId="{DED83B40-9FD5-FD4B-B1A0-F2EF364A0C9E}" type="presOf" srcId="{DC4E71E9-D206-9B4D-9972-2D4B80398461}" destId="{AD932D89-5C88-9B4C-9EDF-434A6BF2D0B4}" srcOrd="0" destOrd="0" presId="urn:microsoft.com/office/officeart/2005/8/layout/cycle5"/>
    <dgm:cxn modelId="{3242669D-7A37-614C-BB17-9ABAFDC5E1E3}" type="presOf" srcId="{C2C6ECBE-56CA-9049-A049-AB47D5F60DB1}" destId="{E10BEBE6-2828-3C4A-A975-4C613D739175}" srcOrd="0" destOrd="0" presId="urn:microsoft.com/office/officeart/2005/8/layout/cycle5"/>
    <dgm:cxn modelId="{53F88A9B-1CAC-884E-A75D-2D85ACA2E256}" type="presOf" srcId="{DD479528-EF36-E149-8813-FC53FC885D0C}" destId="{3FDC47B1-D38C-4A4D-9AE6-4ECED6C62541}" srcOrd="0" destOrd="0" presId="urn:microsoft.com/office/officeart/2005/8/layout/cycle5"/>
    <dgm:cxn modelId="{60F2E626-EA8A-A24B-905F-C80C844101F5}" type="presOf" srcId="{B262B7B3-6A7A-574A-961B-7F0F6704CBDA}" destId="{FEF5A7E2-1707-A34A-8695-97CB292B7200}" srcOrd="0" destOrd="0" presId="urn:microsoft.com/office/officeart/2005/8/layout/cycle5"/>
    <dgm:cxn modelId="{CFAE7444-9654-CC4D-91BD-5D4623127A1C}" type="presOf" srcId="{A7C85F28-5061-2141-B6E5-5F4DFC374BAA}" destId="{37A7D789-6D36-6741-A2EF-2C917BC0E1BD}" srcOrd="0" destOrd="0" presId="urn:microsoft.com/office/officeart/2005/8/layout/cycle5"/>
    <dgm:cxn modelId="{B6C04709-4AFA-7F40-9E04-E067982A3F63}" type="presOf" srcId="{8B47B6DC-1F74-3444-A3D4-DD3CAC0841F4}" destId="{2AB38784-5CCC-9844-A504-643CCF958946}" srcOrd="0" destOrd="0" presId="urn:microsoft.com/office/officeart/2005/8/layout/cycle5"/>
    <dgm:cxn modelId="{B8D471A0-F3C6-C643-8619-E8389BAF83B6}" srcId="{8B47B6DC-1F74-3444-A3D4-DD3CAC0841F4}" destId="{C2C6ECBE-56CA-9049-A049-AB47D5F60DB1}" srcOrd="0" destOrd="0" parTransId="{3BDA4483-3263-CE47-93E8-4A7629C5BAF2}" sibTransId="{B262B7B3-6A7A-574A-961B-7F0F6704CBDA}"/>
    <dgm:cxn modelId="{DD851E30-8645-8949-BEDC-D8D500F042B7}" type="presOf" srcId="{F444BEF3-B862-BD45-A336-A53AA4C7E126}" destId="{4E88A13A-A6B6-D74B-86ED-629AB236CBC1}" srcOrd="0" destOrd="0" presId="urn:microsoft.com/office/officeart/2005/8/layout/cycle5"/>
    <dgm:cxn modelId="{5363648E-E3CE-3741-9A37-3E0A7397EB98}" type="presParOf" srcId="{2AB38784-5CCC-9844-A504-643CCF958946}" destId="{E10BEBE6-2828-3C4A-A975-4C613D739175}" srcOrd="0" destOrd="0" presId="urn:microsoft.com/office/officeart/2005/8/layout/cycle5"/>
    <dgm:cxn modelId="{9EDB5938-F8BC-F541-B3DD-907B0A9CF653}" type="presParOf" srcId="{2AB38784-5CCC-9844-A504-643CCF958946}" destId="{08756F1F-F1FC-654D-8296-7AF7456AA1C6}" srcOrd="1" destOrd="0" presId="urn:microsoft.com/office/officeart/2005/8/layout/cycle5"/>
    <dgm:cxn modelId="{BA735358-131E-314A-AFF4-317B51529C2C}" type="presParOf" srcId="{2AB38784-5CCC-9844-A504-643CCF958946}" destId="{FEF5A7E2-1707-A34A-8695-97CB292B7200}" srcOrd="2" destOrd="0" presId="urn:microsoft.com/office/officeart/2005/8/layout/cycle5"/>
    <dgm:cxn modelId="{B0D13B1D-71EA-C843-ABF2-E76C1A7A3E8E}" type="presParOf" srcId="{2AB38784-5CCC-9844-A504-643CCF958946}" destId="{37A7D789-6D36-6741-A2EF-2C917BC0E1BD}" srcOrd="3" destOrd="0" presId="urn:microsoft.com/office/officeart/2005/8/layout/cycle5"/>
    <dgm:cxn modelId="{08EA1ED6-AFC8-EE4F-995A-6D0849AC2D05}" type="presParOf" srcId="{2AB38784-5CCC-9844-A504-643CCF958946}" destId="{FEC61161-1A9E-5A46-9FF8-836C8F593DAB}" srcOrd="4" destOrd="0" presId="urn:microsoft.com/office/officeart/2005/8/layout/cycle5"/>
    <dgm:cxn modelId="{E9B9C52E-1C7E-7849-9EC1-6C87E490B70F}" type="presParOf" srcId="{2AB38784-5CCC-9844-A504-643CCF958946}" destId="{4E88A13A-A6B6-D74B-86ED-629AB236CBC1}" srcOrd="5" destOrd="0" presId="urn:microsoft.com/office/officeart/2005/8/layout/cycle5"/>
    <dgm:cxn modelId="{DA0F9E3F-D011-5A4E-8D22-F7797D1D5B47}" type="presParOf" srcId="{2AB38784-5CCC-9844-A504-643CCF958946}" destId="{AD932D89-5C88-9B4C-9EDF-434A6BF2D0B4}" srcOrd="6" destOrd="0" presId="urn:microsoft.com/office/officeart/2005/8/layout/cycle5"/>
    <dgm:cxn modelId="{0751CC9F-73E8-B347-BEA3-67A91F4663FA}" type="presParOf" srcId="{2AB38784-5CCC-9844-A504-643CCF958946}" destId="{CA48CFD1-77C6-E74A-8F46-7C06081D282E}" srcOrd="7" destOrd="0" presId="urn:microsoft.com/office/officeart/2005/8/layout/cycle5"/>
    <dgm:cxn modelId="{DB4F96F6-779F-3446-B200-54D9EBBA8212}" type="presParOf" srcId="{2AB38784-5CCC-9844-A504-643CCF958946}" destId="{3FDC47B1-D38C-4A4D-9AE6-4ECED6C62541}" srcOrd="8" destOrd="0" presId="urn:microsoft.com/office/officeart/2005/8/layout/cycle5"/>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t>
        <a:bodyPr/>
        <a:lstStyle/>
        <a:p>
          <a:endParaRPr lang="en-US"/>
        </a:p>
      </dgm:t>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t>
        <a:bodyPr/>
        <a:lstStyle/>
        <a:p>
          <a:endParaRPr lang="en-US"/>
        </a:p>
      </dgm:t>
    </dgm:pt>
    <dgm:pt modelId="{DDC97474-5BE8-451B-A964-22A2A989283D}" type="pres">
      <dgm:prSet presAssocID="{FB9EF108-3CF7-44C9-A601-AA6C981A9BCE}" presName="circ2" presStyleLbl="vennNode1" presStyleIdx="1" presStyleCnt="3" custLinFactNeighborX="-1811" custLinFactNeighborY="-64583"/>
      <dgm:spPr/>
      <dgm:t>
        <a:bodyPr/>
        <a:lstStyle/>
        <a:p>
          <a:endParaRPr lang="en-US"/>
        </a:p>
      </dgm:t>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t>
        <a:bodyPr/>
        <a:lstStyle/>
        <a:p>
          <a:endParaRPr lang="en-US"/>
        </a:p>
      </dgm:t>
    </dgm:pt>
    <dgm:pt modelId="{664E9F7F-AFAB-41EE-8A50-804B4DB5385A}" type="pres">
      <dgm:prSet presAssocID="{BCF08470-ECF1-4367-B67D-5EE1892D5404}" presName="circ3" presStyleLbl="vennNode1" presStyleIdx="2" presStyleCnt="3" custLinFactNeighborX="-158" custLinFactNeighborY="-64583"/>
      <dgm:spPr/>
      <dgm:t>
        <a:bodyPr/>
        <a:lstStyle/>
        <a:p>
          <a:endParaRPr lang="en-US"/>
        </a:p>
      </dgm:t>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t>
        <a:bodyPr/>
        <a:lstStyle/>
        <a:p>
          <a:endParaRPr lang="en-US"/>
        </a:p>
      </dgm:t>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D1F6AFEA-B7D3-4C9C-AEA3-FEA5CC657165}" srcId="{5FD0323F-C9C6-48A4-A80B-409B61C145C9}" destId="{BCF08470-ECF1-4367-B67D-5EE1892D5404}" srcOrd="2" destOrd="0" parTransId="{D1BB8EE9-8232-4CA5-A4EA-543D8DE4C3BF}" sibTransId="{F3A91414-E1BB-46EE-AD42-0B4032E21EA7}"/>
    <dgm:cxn modelId="{24023FA1-E22E-4030-8D58-D8EFC06FC65F}" type="presOf" srcId="{0BFCD18F-8AD2-447D-B864-74463300307A}" destId="{1F0210AF-A603-48C5-A767-FA4B661E68D5}" srcOrd="1" destOrd="0" presId="urn:microsoft.com/office/officeart/2005/8/layout/venn1"/>
    <dgm:cxn modelId="{4327DEEC-B813-4E4B-AFD2-7078B9569069}" type="presOf" srcId="{FB9EF108-3CF7-44C9-A601-AA6C981A9BCE}" destId="{DDC97474-5BE8-451B-A964-22A2A989283D}" srcOrd="0"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7A540931-DC7B-4FA9-920F-568389D4B962}" type="presOf" srcId="{BCF08470-ECF1-4367-B67D-5EE1892D5404}" destId="{664E9F7F-AFAB-41EE-8A50-804B4DB5385A}"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t>
        <a:bodyPr/>
        <a:lstStyle/>
        <a:p>
          <a:endParaRPr lang="en-US"/>
        </a:p>
      </dgm:t>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t>
        <a:bodyPr/>
        <a:lstStyle/>
        <a:p>
          <a:endParaRPr lang="en-US"/>
        </a:p>
      </dgm:t>
    </dgm:pt>
    <dgm:pt modelId="{DDC97474-5BE8-451B-A964-22A2A989283D}" type="pres">
      <dgm:prSet presAssocID="{FB9EF108-3CF7-44C9-A601-AA6C981A9BCE}" presName="circ2" presStyleLbl="vennNode1" presStyleIdx="1" presStyleCnt="3" custLinFactNeighborX="-1811" custLinFactNeighborY="-64583"/>
      <dgm:spPr/>
      <dgm:t>
        <a:bodyPr/>
        <a:lstStyle/>
        <a:p>
          <a:endParaRPr lang="en-US"/>
        </a:p>
      </dgm:t>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t>
        <a:bodyPr/>
        <a:lstStyle/>
        <a:p>
          <a:endParaRPr lang="en-US"/>
        </a:p>
      </dgm:t>
    </dgm:pt>
    <dgm:pt modelId="{664E9F7F-AFAB-41EE-8A50-804B4DB5385A}" type="pres">
      <dgm:prSet presAssocID="{BCF08470-ECF1-4367-B67D-5EE1892D5404}" presName="circ3" presStyleLbl="vennNode1" presStyleIdx="2" presStyleCnt="3" custLinFactNeighborX="-158" custLinFactNeighborY="-64583"/>
      <dgm:spPr/>
      <dgm:t>
        <a:bodyPr/>
        <a:lstStyle/>
        <a:p>
          <a:endParaRPr lang="en-US"/>
        </a:p>
      </dgm:t>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t>
        <a:bodyPr/>
        <a:lstStyle/>
        <a:p>
          <a:endParaRPr lang="en-US"/>
        </a:p>
      </dgm:t>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D1F6AFEA-B7D3-4C9C-AEA3-FEA5CC657165}" srcId="{5FD0323F-C9C6-48A4-A80B-409B61C145C9}" destId="{BCF08470-ECF1-4367-B67D-5EE1892D5404}" srcOrd="2" destOrd="0" parTransId="{D1BB8EE9-8232-4CA5-A4EA-543D8DE4C3BF}" sibTransId="{F3A91414-E1BB-46EE-AD42-0B4032E21EA7}"/>
    <dgm:cxn modelId="{24023FA1-E22E-4030-8D58-D8EFC06FC65F}" type="presOf" srcId="{0BFCD18F-8AD2-447D-B864-74463300307A}" destId="{1F0210AF-A603-48C5-A767-FA4B661E68D5}" srcOrd="1" destOrd="0" presId="urn:microsoft.com/office/officeart/2005/8/layout/venn1"/>
    <dgm:cxn modelId="{4327DEEC-B813-4E4B-AFD2-7078B9569069}" type="presOf" srcId="{FB9EF108-3CF7-44C9-A601-AA6C981A9BCE}" destId="{DDC97474-5BE8-451B-A964-22A2A989283D}" srcOrd="0"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7A540931-DC7B-4FA9-920F-568389D4B962}" type="presOf" srcId="{BCF08470-ECF1-4367-B67D-5EE1892D5404}" destId="{664E9F7F-AFAB-41EE-8A50-804B4DB5385A}"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Thrust 2: 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Thrust 1: 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Thrust 3: 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t>
        <a:bodyPr/>
        <a:lstStyle/>
        <a:p>
          <a:endParaRPr lang="en-US"/>
        </a:p>
      </dgm:t>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t>
        <a:bodyPr/>
        <a:lstStyle/>
        <a:p>
          <a:endParaRPr lang="en-US"/>
        </a:p>
      </dgm:t>
    </dgm:pt>
    <dgm:pt modelId="{DDC97474-5BE8-451B-A964-22A2A989283D}" type="pres">
      <dgm:prSet presAssocID="{FB9EF108-3CF7-44C9-A601-AA6C981A9BCE}" presName="circ2" presStyleLbl="vennNode1" presStyleIdx="1" presStyleCnt="3" custLinFactNeighborX="-1811" custLinFactNeighborY="-64583"/>
      <dgm:spPr/>
      <dgm:t>
        <a:bodyPr/>
        <a:lstStyle/>
        <a:p>
          <a:endParaRPr lang="en-US"/>
        </a:p>
      </dgm:t>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t>
        <a:bodyPr/>
        <a:lstStyle/>
        <a:p>
          <a:endParaRPr lang="en-US"/>
        </a:p>
      </dgm:t>
    </dgm:pt>
    <dgm:pt modelId="{664E9F7F-AFAB-41EE-8A50-804B4DB5385A}" type="pres">
      <dgm:prSet presAssocID="{BCF08470-ECF1-4367-B67D-5EE1892D5404}" presName="circ3" presStyleLbl="vennNode1" presStyleIdx="2" presStyleCnt="3" custLinFactNeighborX="-158" custLinFactNeighborY="-64583"/>
      <dgm:spPr/>
      <dgm:t>
        <a:bodyPr/>
        <a:lstStyle/>
        <a:p>
          <a:endParaRPr lang="en-US"/>
        </a:p>
      </dgm:t>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t>
        <a:bodyPr/>
        <a:lstStyle/>
        <a:p>
          <a:endParaRPr lang="en-US"/>
        </a:p>
      </dgm:t>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D1F6AFEA-B7D3-4C9C-AEA3-FEA5CC657165}" srcId="{5FD0323F-C9C6-48A4-A80B-409B61C145C9}" destId="{BCF08470-ECF1-4367-B67D-5EE1892D5404}" srcOrd="2" destOrd="0" parTransId="{D1BB8EE9-8232-4CA5-A4EA-543D8DE4C3BF}" sibTransId="{F3A91414-E1BB-46EE-AD42-0B4032E21EA7}"/>
    <dgm:cxn modelId="{24023FA1-E22E-4030-8D58-D8EFC06FC65F}" type="presOf" srcId="{0BFCD18F-8AD2-447D-B864-74463300307A}" destId="{1F0210AF-A603-48C5-A767-FA4B661E68D5}" srcOrd="1" destOrd="0" presId="urn:microsoft.com/office/officeart/2005/8/layout/venn1"/>
    <dgm:cxn modelId="{4327DEEC-B813-4E4B-AFD2-7078B9569069}" type="presOf" srcId="{FB9EF108-3CF7-44C9-A601-AA6C981A9BCE}" destId="{DDC97474-5BE8-451B-A964-22A2A989283D}" srcOrd="0"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7A540931-DC7B-4FA9-920F-568389D4B962}" type="presOf" srcId="{BCF08470-ECF1-4367-B67D-5EE1892D5404}" destId="{664E9F7F-AFAB-41EE-8A50-804B4DB5385A}"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63B446F-DB7D-F841-A62A-84E0AFF72412}" type="doc">
      <dgm:prSet loTypeId="urn:microsoft.com/office/officeart/2005/8/layout/hProcess9" loCatId="" qsTypeId="urn:microsoft.com/office/officeart/2005/8/quickstyle/simple1" qsCatId="simple" csTypeId="urn:microsoft.com/office/officeart/2005/8/colors/accent1_2" csCatId="accent1" phldr="1"/>
      <dgm:spPr/>
    </dgm:pt>
    <dgm:pt modelId="{3D41784D-DF93-A446-A74E-6FE89309EDBC}">
      <dgm:prSet phldrT="[Text]"/>
      <dgm:spPr/>
      <dgm:t>
        <a:bodyPr/>
        <a:lstStyle/>
        <a:p>
          <a:r>
            <a:rPr lang="en-US" dirty="0"/>
            <a:t>SO</a:t>
          </a:r>
          <a:r>
            <a:rPr lang="en-US" baseline="-25000" dirty="0"/>
            <a:t>2</a:t>
          </a:r>
          <a:endParaRPr lang="en-US" dirty="0"/>
        </a:p>
      </dgm:t>
    </dgm:pt>
    <dgm:pt modelId="{57EAEF59-845F-B740-A39D-631072788AD3}" type="parTrans" cxnId="{DE909C11-BCFC-A346-896A-174D23956EE6}">
      <dgm:prSet/>
      <dgm:spPr/>
      <dgm:t>
        <a:bodyPr/>
        <a:lstStyle/>
        <a:p>
          <a:endParaRPr lang="en-US"/>
        </a:p>
      </dgm:t>
    </dgm:pt>
    <dgm:pt modelId="{F525F7BA-BF89-2542-A96B-9A260995737D}" type="sibTrans" cxnId="{DE909C11-BCFC-A346-896A-174D23956EE6}">
      <dgm:prSet/>
      <dgm:spPr/>
      <dgm:t>
        <a:bodyPr/>
        <a:lstStyle/>
        <a:p>
          <a:endParaRPr lang="en-US"/>
        </a:p>
      </dgm:t>
    </dgm:pt>
    <dgm:pt modelId="{433B6B1B-B5BD-B84B-A19E-80AAD53FF0F5}">
      <dgm:prSet phldrT="[Text]"/>
      <dgm:spPr/>
      <dgm:t>
        <a:bodyPr/>
        <a:lstStyle/>
        <a:p>
          <a:r>
            <a:rPr lang="en-US" dirty="0"/>
            <a:t>H</a:t>
          </a:r>
          <a:r>
            <a:rPr lang="en-US" baseline="-25000" dirty="0"/>
            <a:t>2</a:t>
          </a:r>
          <a:r>
            <a:rPr lang="en-US" dirty="0"/>
            <a:t>SO</a:t>
          </a:r>
          <a:r>
            <a:rPr lang="en-US" baseline="-25000" dirty="0"/>
            <a:t>4</a:t>
          </a:r>
          <a:endParaRPr lang="en-US" dirty="0"/>
        </a:p>
      </dgm:t>
    </dgm:pt>
    <dgm:pt modelId="{6CD1AF18-B33B-C247-9426-9C52F7720E27}" type="parTrans" cxnId="{EC695ECF-589C-DA48-999F-6489D8329CEA}">
      <dgm:prSet/>
      <dgm:spPr/>
      <dgm:t>
        <a:bodyPr/>
        <a:lstStyle/>
        <a:p>
          <a:endParaRPr lang="en-US"/>
        </a:p>
      </dgm:t>
    </dgm:pt>
    <dgm:pt modelId="{38175B1A-8D4E-9343-98FC-D3602D35333C}" type="sibTrans" cxnId="{EC695ECF-589C-DA48-999F-6489D8329CEA}">
      <dgm:prSet/>
      <dgm:spPr/>
      <dgm:t>
        <a:bodyPr/>
        <a:lstStyle/>
        <a:p>
          <a:endParaRPr lang="en-US"/>
        </a:p>
      </dgm:t>
    </dgm:pt>
    <dgm:pt modelId="{3C989B94-C091-BC4B-8899-34241A773DBB}">
      <dgm:prSet phldrT="[Text]"/>
      <dgm:spPr/>
      <dgm:t>
        <a:bodyPr/>
        <a:lstStyle/>
        <a:p>
          <a:r>
            <a:rPr lang="en-US" dirty="0"/>
            <a:t>Net Radiative Flux</a:t>
          </a:r>
        </a:p>
      </dgm:t>
    </dgm:pt>
    <dgm:pt modelId="{1EEA1625-FEFD-4E46-A7F3-93C19768BC05}" type="parTrans" cxnId="{2F3A8CFB-49A6-DD40-8076-80ECDB48C0F2}">
      <dgm:prSet/>
      <dgm:spPr/>
      <dgm:t>
        <a:bodyPr/>
        <a:lstStyle/>
        <a:p>
          <a:endParaRPr lang="en-US"/>
        </a:p>
      </dgm:t>
    </dgm:pt>
    <dgm:pt modelId="{4EED07F4-8802-B64E-BF98-C2CDACFD3802}" type="sibTrans" cxnId="{2F3A8CFB-49A6-DD40-8076-80ECDB48C0F2}">
      <dgm:prSet/>
      <dgm:spPr/>
      <dgm:t>
        <a:bodyPr/>
        <a:lstStyle/>
        <a:p>
          <a:endParaRPr lang="en-US"/>
        </a:p>
      </dgm:t>
    </dgm:pt>
    <dgm:pt modelId="{F593131F-4088-9549-A946-86FDF9C33096}">
      <dgm:prSet phldrT="[Text]"/>
      <dgm:spPr/>
      <dgm:t>
        <a:bodyPr/>
        <a:lstStyle/>
        <a:p>
          <a:r>
            <a:rPr lang="en-US" dirty="0"/>
            <a:t>Temperature Changes</a:t>
          </a:r>
        </a:p>
      </dgm:t>
    </dgm:pt>
    <dgm:pt modelId="{B6B41C45-C50C-A042-B3A6-B487866F918A}" type="parTrans" cxnId="{FA6B190B-0074-3747-9CB3-5889A3C29AD5}">
      <dgm:prSet/>
      <dgm:spPr/>
      <dgm:t>
        <a:bodyPr/>
        <a:lstStyle/>
        <a:p>
          <a:endParaRPr lang="en-US"/>
        </a:p>
      </dgm:t>
    </dgm:pt>
    <dgm:pt modelId="{CDF0FEC1-ADA5-BC45-BD43-1DBB0E0CDE4B}" type="sibTrans" cxnId="{FA6B190B-0074-3747-9CB3-5889A3C29AD5}">
      <dgm:prSet/>
      <dgm:spPr/>
      <dgm:t>
        <a:bodyPr/>
        <a:lstStyle/>
        <a:p>
          <a:endParaRPr lang="en-US"/>
        </a:p>
      </dgm:t>
    </dgm:pt>
    <dgm:pt modelId="{B83299F0-7A2B-EB43-84E4-A33C23116F1F}" type="pres">
      <dgm:prSet presAssocID="{563B446F-DB7D-F841-A62A-84E0AFF72412}" presName="CompostProcess" presStyleCnt="0">
        <dgm:presLayoutVars>
          <dgm:dir/>
          <dgm:resizeHandles val="exact"/>
        </dgm:presLayoutVars>
      </dgm:prSet>
      <dgm:spPr/>
    </dgm:pt>
    <dgm:pt modelId="{2F74ECD6-E7BE-0C4D-87C2-A16864E2BED2}" type="pres">
      <dgm:prSet presAssocID="{563B446F-DB7D-F841-A62A-84E0AFF72412}" presName="arrow" presStyleLbl="bgShp" presStyleIdx="0" presStyleCnt="1"/>
      <dgm:spPr/>
    </dgm:pt>
    <dgm:pt modelId="{2D5BB237-958E-454B-8E43-D8D7C1A04EAD}" type="pres">
      <dgm:prSet presAssocID="{563B446F-DB7D-F841-A62A-84E0AFF72412}" presName="linearProcess" presStyleCnt="0"/>
      <dgm:spPr/>
    </dgm:pt>
    <dgm:pt modelId="{F6005F5A-E177-6B4E-A335-C864EA9A4141}" type="pres">
      <dgm:prSet presAssocID="{3D41784D-DF93-A446-A74E-6FE89309EDBC}" presName="textNode" presStyleLbl="node1" presStyleIdx="0" presStyleCnt="4">
        <dgm:presLayoutVars>
          <dgm:bulletEnabled val="1"/>
        </dgm:presLayoutVars>
      </dgm:prSet>
      <dgm:spPr/>
      <dgm:t>
        <a:bodyPr/>
        <a:lstStyle/>
        <a:p>
          <a:endParaRPr lang="en-US"/>
        </a:p>
      </dgm:t>
    </dgm:pt>
    <dgm:pt modelId="{50A0C4B3-0EF6-C34A-8B53-FE712CB74707}" type="pres">
      <dgm:prSet presAssocID="{F525F7BA-BF89-2542-A96B-9A260995737D}" presName="sibTrans" presStyleCnt="0"/>
      <dgm:spPr/>
    </dgm:pt>
    <dgm:pt modelId="{8A794AC6-D5F7-8A4F-BE7F-EE2889F1E285}" type="pres">
      <dgm:prSet presAssocID="{433B6B1B-B5BD-B84B-A19E-80AAD53FF0F5}" presName="textNode" presStyleLbl="node1" presStyleIdx="1" presStyleCnt="4">
        <dgm:presLayoutVars>
          <dgm:bulletEnabled val="1"/>
        </dgm:presLayoutVars>
      </dgm:prSet>
      <dgm:spPr/>
      <dgm:t>
        <a:bodyPr/>
        <a:lstStyle/>
        <a:p>
          <a:endParaRPr lang="en-US"/>
        </a:p>
      </dgm:t>
    </dgm:pt>
    <dgm:pt modelId="{D3D55A55-037C-EC4F-81BD-C353808F4A8D}" type="pres">
      <dgm:prSet presAssocID="{38175B1A-8D4E-9343-98FC-D3602D35333C}" presName="sibTrans" presStyleCnt="0"/>
      <dgm:spPr/>
    </dgm:pt>
    <dgm:pt modelId="{DDA62371-7CF2-AE43-AFE0-F40633C7B834}" type="pres">
      <dgm:prSet presAssocID="{3C989B94-C091-BC4B-8899-34241A773DBB}" presName="textNode" presStyleLbl="node1" presStyleIdx="2" presStyleCnt="4">
        <dgm:presLayoutVars>
          <dgm:bulletEnabled val="1"/>
        </dgm:presLayoutVars>
      </dgm:prSet>
      <dgm:spPr/>
      <dgm:t>
        <a:bodyPr/>
        <a:lstStyle/>
        <a:p>
          <a:endParaRPr lang="en-US"/>
        </a:p>
      </dgm:t>
    </dgm:pt>
    <dgm:pt modelId="{C8548D58-F66D-0D42-B306-54E192FA6124}" type="pres">
      <dgm:prSet presAssocID="{4EED07F4-8802-B64E-BF98-C2CDACFD3802}" presName="sibTrans" presStyleCnt="0"/>
      <dgm:spPr/>
    </dgm:pt>
    <dgm:pt modelId="{95C80F35-385F-084F-B3DB-249EF3324607}" type="pres">
      <dgm:prSet presAssocID="{F593131F-4088-9549-A946-86FDF9C33096}" presName="textNode" presStyleLbl="node1" presStyleIdx="3" presStyleCnt="4">
        <dgm:presLayoutVars>
          <dgm:bulletEnabled val="1"/>
        </dgm:presLayoutVars>
      </dgm:prSet>
      <dgm:spPr/>
      <dgm:t>
        <a:bodyPr/>
        <a:lstStyle/>
        <a:p>
          <a:endParaRPr lang="en-US"/>
        </a:p>
      </dgm:t>
    </dgm:pt>
  </dgm:ptLst>
  <dgm:cxnLst>
    <dgm:cxn modelId="{E8FC38C1-5B8E-134E-8A8A-A38CCEA4DA4A}" type="presOf" srcId="{433B6B1B-B5BD-B84B-A19E-80AAD53FF0F5}" destId="{8A794AC6-D5F7-8A4F-BE7F-EE2889F1E285}" srcOrd="0" destOrd="0" presId="urn:microsoft.com/office/officeart/2005/8/layout/hProcess9"/>
    <dgm:cxn modelId="{DE909C11-BCFC-A346-896A-174D23956EE6}" srcId="{563B446F-DB7D-F841-A62A-84E0AFF72412}" destId="{3D41784D-DF93-A446-A74E-6FE89309EDBC}" srcOrd="0" destOrd="0" parTransId="{57EAEF59-845F-B740-A39D-631072788AD3}" sibTransId="{F525F7BA-BF89-2542-A96B-9A260995737D}"/>
    <dgm:cxn modelId="{EC695ECF-589C-DA48-999F-6489D8329CEA}" srcId="{563B446F-DB7D-F841-A62A-84E0AFF72412}" destId="{433B6B1B-B5BD-B84B-A19E-80AAD53FF0F5}" srcOrd="1" destOrd="0" parTransId="{6CD1AF18-B33B-C247-9426-9C52F7720E27}" sibTransId="{38175B1A-8D4E-9343-98FC-D3602D35333C}"/>
    <dgm:cxn modelId="{8D9BE09C-541B-0E4B-B8B6-797727895863}" type="presOf" srcId="{3D41784D-DF93-A446-A74E-6FE89309EDBC}" destId="{F6005F5A-E177-6B4E-A335-C864EA9A4141}" srcOrd="0" destOrd="0" presId="urn:microsoft.com/office/officeart/2005/8/layout/hProcess9"/>
    <dgm:cxn modelId="{FA6B190B-0074-3747-9CB3-5889A3C29AD5}" srcId="{563B446F-DB7D-F841-A62A-84E0AFF72412}" destId="{F593131F-4088-9549-A946-86FDF9C33096}" srcOrd="3" destOrd="0" parTransId="{B6B41C45-C50C-A042-B3A6-B487866F918A}" sibTransId="{CDF0FEC1-ADA5-BC45-BD43-1DBB0E0CDE4B}"/>
    <dgm:cxn modelId="{74467E6D-12E6-8C41-A7CF-50CD72C728ED}" type="presOf" srcId="{563B446F-DB7D-F841-A62A-84E0AFF72412}" destId="{B83299F0-7A2B-EB43-84E4-A33C23116F1F}" srcOrd="0" destOrd="0" presId="urn:microsoft.com/office/officeart/2005/8/layout/hProcess9"/>
    <dgm:cxn modelId="{6F1366BA-3E33-B64B-B3D0-79FFAE06F7FB}" type="presOf" srcId="{3C989B94-C091-BC4B-8899-34241A773DBB}" destId="{DDA62371-7CF2-AE43-AFE0-F40633C7B834}" srcOrd="0" destOrd="0" presId="urn:microsoft.com/office/officeart/2005/8/layout/hProcess9"/>
    <dgm:cxn modelId="{4294D185-D319-0141-87EA-771182856AE7}" type="presOf" srcId="{F593131F-4088-9549-A946-86FDF9C33096}" destId="{95C80F35-385F-084F-B3DB-249EF3324607}" srcOrd="0" destOrd="0" presId="urn:microsoft.com/office/officeart/2005/8/layout/hProcess9"/>
    <dgm:cxn modelId="{2F3A8CFB-49A6-DD40-8076-80ECDB48C0F2}" srcId="{563B446F-DB7D-F841-A62A-84E0AFF72412}" destId="{3C989B94-C091-BC4B-8899-34241A773DBB}" srcOrd="2" destOrd="0" parTransId="{1EEA1625-FEFD-4E46-A7F3-93C19768BC05}" sibTransId="{4EED07F4-8802-B64E-BF98-C2CDACFD3802}"/>
    <dgm:cxn modelId="{6D6BD266-9A12-A84B-8B8E-785F4C745438}" type="presParOf" srcId="{B83299F0-7A2B-EB43-84E4-A33C23116F1F}" destId="{2F74ECD6-E7BE-0C4D-87C2-A16864E2BED2}" srcOrd="0" destOrd="0" presId="urn:microsoft.com/office/officeart/2005/8/layout/hProcess9"/>
    <dgm:cxn modelId="{BD0CA129-873A-2B4B-92BF-1334E8DD7FCC}" type="presParOf" srcId="{B83299F0-7A2B-EB43-84E4-A33C23116F1F}" destId="{2D5BB237-958E-454B-8E43-D8D7C1A04EAD}" srcOrd="1" destOrd="0" presId="urn:microsoft.com/office/officeart/2005/8/layout/hProcess9"/>
    <dgm:cxn modelId="{A3F10CA3-C53A-3147-BD7B-BFAF6E198F64}" type="presParOf" srcId="{2D5BB237-958E-454B-8E43-D8D7C1A04EAD}" destId="{F6005F5A-E177-6B4E-A335-C864EA9A4141}" srcOrd="0" destOrd="0" presId="urn:microsoft.com/office/officeart/2005/8/layout/hProcess9"/>
    <dgm:cxn modelId="{E7CB60FD-C81B-C245-97AA-5B6F3891F538}" type="presParOf" srcId="{2D5BB237-958E-454B-8E43-D8D7C1A04EAD}" destId="{50A0C4B3-0EF6-C34A-8B53-FE712CB74707}" srcOrd="1" destOrd="0" presId="urn:microsoft.com/office/officeart/2005/8/layout/hProcess9"/>
    <dgm:cxn modelId="{71D58899-5027-6247-A9B4-DEE52DB3F18D}" type="presParOf" srcId="{2D5BB237-958E-454B-8E43-D8D7C1A04EAD}" destId="{8A794AC6-D5F7-8A4F-BE7F-EE2889F1E285}" srcOrd="2" destOrd="0" presId="urn:microsoft.com/office/officeart/2005/8/layout/hProcess9"/>
    <dgm:cxn modelId="{488ABD8A-1761-BB4B-AEA9-C37C4DB00571}" type="presParOf" srcId="{2D5BB237-958E-454B-8E43-D8D7C1A04EAD}" destId="{D3D55A55-037C-EC4F-81BD-C353808F4A8D}" srcOrd="3" destOrd="0" presId="urn:microsoft.com/office/officeart/2005/8/layout/hProcess9"/>
    <dgm:cxn modelId="{C244FFDE-788B-FB4D-B6A9-648622F19268}" type="presParOf" srcId="{2D5BB237-958E-454B-8E43-D8D7C1A04EAD}" destId="{DDA62371-7CF2-AE43-AFE0-F40633C7B834}" srcOrd="4" destOrd="0" presId="urn:microsoft.com/office/officeart/2005/8/layout/hProcess9"/>
    <dgm:cxn modelId="{CE87955C-B17F-3641-ACB8-BF3C62C6650F}" type="presParOf" srcId="{2D5BB237-958E-454B-8E43-D8D7C1A04EAD}" destId="{C8548D58-F66D-0D42-B306-54E192FA6124}" srcOrd="5" destOrd="0" presId="urn:microsoft.com/office/officeart/2005/8/layout/hProcess9"/>
    <dgm:cxn modelId="{DD6D98FE-030C-3A4B-A6E8-A05DC8AB3CA2}" type="presParOf" srcId="{2D5BB237-958E-454B-8E43-D8D7C1A04EAD}" destId="{95C80F35-385F-084F-B3DB-249EF3324607}"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t>
        <a:bodyPr/>
        <a:lstStyle/>
        <a:p>
          <a:endParaRPr lang="en-US"/>
        </a:p>
      </dgm:t>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t>
        <a:bodyPr/>
        <a:lstStyle/>
        <a:p>
          <a:endParaRPr lang="en-US"/>
        </a:p>
      </dgm:t>
    </dgm:pt>
    <dgm:pt modelId="{DDC97474-5BE8-451B-A964-22A2A989283D}" type="pres">
      <dgm:prSet presAssocID="{FB9EF108-3CF7-44C9-A601-AA6C981A9BCE}" presName="circ2" presStyleLbl="vennNode1" presStyleIdx="1" presStyleCnt="3" custLinFactNeighborX="-1811" custLinFactNeighborY="-64583"/>
      <dgm:spPr/>
      <dgm:t>
        <a:bodyPr/>
        <a:lstStyle/>
        <a:p>
          <a:endParaRPr lang="en-US"/>
        </a:p>
      </dgm:t>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t>
        <a:bodyPr/>
        <a:lstStyle/>
        <a:p>
          <a:endParaRPr lang="en-US"/>
        </a:p>
      </dgm:t>
    </dgm:pt>
    <dgm:pt modelId="{664E9F7F-AFAB-41EE-8A50-804B4DB5385A}" type="pres">
      <dgm:prSet presAssocID="{BCF08470-ECF1-4367-B67D-5EE1892D5404}" presName="circ3" presStyleLbl="vennNode1" presStyleIdx="2" presStyleCnt="3" custLinFactNeighborX="-158" custLinFactNeighborY="-64583"/>
      <dgm:spPr/>
      <dgm:t>
        <a:bodyPr/>
        <a:lstStyle/>
        <a:p>
          <a:endParaRPr lang="en-US"/>
        </a:p>
      </dgm:t>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t>
        <a:bodyPr/>
        <a:lstStyle/>
        <a:p>
          <a:endParaRPr lang="en-US"/>
        </a:p>
      </dgm:t>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D1F6AFEA-B7D3-4C9C-AEA3-FEA5CC657165}" srcId="{5FD0323F-C9C6-48A4-A80B-409B61C145C9}" destId="{BCF08470-ECF1-4367-B67D-5EE1892D5404}" srcOrd="2" destOrd="0" parTransId="{D1BB8EE9-8232-4CA5-A4EA-543D8DE4C3BF}" sibTransId="{F3A91414-E1BB-46EE-AD42-0B4032E21EA7}"/>
    <dgm:cxn modelId="{24023FA1-E22E-4030-8D58-D8EFC06FC65F}" type="presOf" srcId="{0BFCD18F-8AD2-447D-B864-74463300307A}" destId="{1F0210AF-A603-48C5-A767-FA4B661E68D5}" srcOrd="1" destOrd="0" presId="urn:microsoft.com/office/officeart/2005/8/layout/venn1"/>
    <dgm:cxn modelId="{4327DEEC-B813-4E4B-AFD2-7078B9569069}" type="presOf" srcId="{FB9EF108-3CF7-44C9-A601-AA6C981A9BCE}" destId="{DDC97474-5BE8-451B-A964-22A2A989283D}" srcOrd="0"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7A540931-DC7B-4FA9-920F-568389D4B962}" type="presOf" srcId="{BCF08470-ECF1-4367-B67D-5EE1892D5404}" destId="{664E9F7F-AFAB-41EE-8A50-804B4DB5385A}"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t>
        <a:bodyPr/>
        <a:lstStyle/>
        <a:p>
          <a:endParaRPr lang="en-US"/>
        </a:p>
      </dgm:t>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t>
        <a:bodyPr/>
        <a:lstStyle/>
        <a:p>
          <a:endParaRPr lang="en-US"/>
        </a:p>
      </dgm:t>
    </dgm:pt>
    <dgm:pt modelId="{DDC97474-5BE8-451B-A964-22A2A989283D}" type="pres">
      <dgm:prSet presAssocID="{FB9EF108-3CF7-44C9-A601-AA6C981A9BCE}" presName="circ2" presStyleLbl="vennNode1" presStyleIdx="1" presStyleCnt="3" custLinFactNeighborX="-1811" custLinFactNeighborY="-64583"/>
      <dgm:spPr/>
      <dgm:t>
        <a:bodyPr/>
        <a:lstStyle/>
        <a:p>
          <a:endParaRPr lang="en-US"/>
        </a:p>
      </dgm:t>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t>
        <a:bodyPr/>
        <a:lstStyle/>
        <a:p>
          <a:endParaRPr lang="en-US"/>
        </a:p>
      </dgm:t>
    </dgm:pt>
    <dgm:pt modelId="{664E9F7F-AFAB-41EE-8A50-804B4DB5385A}" type="pres">
      <dgm:prSet presAssocID="{BCF08470-ECF1-4367-B67D-5EE1892D5404}" presName="circ3" presStyleLbl="vennNode1" presStyleIdx="2" presStyleCnt="3" custLinFactNeighborX="-158" custLinFactNeighborY="-64583"/>
      <dgm:spPr/>
      <dgm:t>
        <a:bodyPr/>
        <a:lstStyle/>
        <a:p>
          <a:endParaRPr lang="en-US"/>
        </a:p>
      </dgm:t>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t>
        <a:bodyPr/>
        <a:lstStyle/>
        <a:p>
          <a:endParaRPr lang="en-US"/>
        </a:p>
      </dgm:t>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D1F6AFEA-B7D3-4C9C-AEA3-FEA5CC657165}" srcId="{5FD0323F-C9C6-48A4-A80B-409B61C145C9}" destId="{BCF08470-ECF1-4367-B67D-5EE1892D5404}" srcOrd="2" destOrd="0" parTransId="{D1BB8EE9-8232-4CA5-A4EA-543D8DE4C3BF}" sibTransId="{F3A91414-E1BB-46EE-AD42-0B4032E21EA7}"/>
    <dgm:cxn modelId="{24023FA1-E22E-4030-8D58-D8EFC06FC65F}" type="presOf" srcId="{0BFCD18F-8AD2-447D-B864-74463300307A}" destId="{1F0210AF-A603-48C5-A767-FA4B661E68D5}" srcOrd="1" destOrd="0" presId="urn:microsoft.com/office/officeart/2005/8/layout/venn1"/>
    <dgm:cxn modelId="{4327DEEC-B813-4E4B-AFD2-7078B9569069}" type="presOf" srcId="{FB9EF108-3CF7-44C9-A601-AA6C981A9BCE}" destId="{DDC97474-5BE8-451B-A964-22A2A989283D}" srcOrd="0"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7A540931-DC7B-4FA9-920F-568389D4B962}" type="presOf" srcId="{BCF08470-ECF1-4367-B67D-5EE1892D5404}" destId="{664E9F7F-AFAB-41EE-8A50-804B4DB5385A}"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Thrust 2: 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Thrust 1: 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endParaRPr lang="en-US" dirty="0">
            <a:latin typeface="Trebuchet MS" panose="020B0603020202020204" pitchFamily="34" charset="0"/>
          </a:endParaRPr>
        </a:p>
        <a:p>
          <a:r>
            <a:rPr lang="en-US" dirty="0">
              <a:latin typeface="Trebuchet MS" panose="020B0603020202020204" pitchFamily="34" charset="0"/>
            </a:rPr>
            <a:t>Thrust 3: 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1212" custLinFactNeighborY="75236"/>
      <dgm:spPr/>
      <dgm:t>
        <a:bodyPr/>
        <a:lstStyle/>
        <a:p>
          <a:endParaRPr lang="en-US"/>
        </a:p>
      </dgm:t>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t>
        <a:bodyPr/>
        <a:lstStyle/>
        <a:p>
          <a:endParaRPr lang="en-US"/>
        </a:p>
      </dgm:t>
    </dgm:pt>
    <dgm:pt modelId="{DDC97474-5BE8-451B-A964-22A2A989283D}" type="pres">
      <dgm:prSet presAssocID="{FB9EF108-3CF7-44C9-A601-AA6C981A9BCE}" presName="circ2" presStyleLbl="vennNode1" presStyleIdx="1" presStyleCnt="3" custLinFactNeighborX="-1811" custLinFactNeighborY="-64583"/>
      <dgm:spPr/>
      <dgm:t>
        <a:bodyPr/>
        <a:lstStyle/>
        <a:p>
          <a:endParaRPr lang="en-US"/>
        </a:p>
      </dgm:t>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t>
        <a:bodyPr/>
        <a:lstStyle/>
        <a:p>
          <a:endParaRPr lang="en-US"/>
        </a:p>
      </dgm:t>
    </dgm:pt>
    <dgm:pt modelId="{664E9F7F-AFAB-41EE-8A50-804B4DB5385A}" type="pres">
      <dgm:prSet presAssocID="{BCF08470-ECF1-4367-B67D-5EE1892D5404}" presName="circ3" presStyleLbl="vennNode1" presStyleIdx="2" presStyleCnt="3" custLinFactNeighborX="-158" custLinFactNeighborY="-64583"/>
      <dgm:spPr/>
      <dgm:t>
        <a:bodyPr/>
        <a:lstStyle/>
        <a:p>
          <a:endParaRPr lang="en-US"/>
        </a:p>
      </dgm:t>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t>
        <a:bodyPr/>
        <a:lstStyle/>
        <a:p>
          <a:endParaRPr lang="en-US"/>
        </a:p>
      </dgm:t>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D1F6AFEA-B7D3-4C9C-AEA3-FEA5CC657165}" srcId="{5FD0323F-C9C6-48A4-A80B-409B61C145C9}" destId="{BCF08470-ECF1-4367-B67D-5EE1892D5404}" srcOrd="2" destOrd="0" parTransId="{D1BB8EE9-8232-4CA5-A4EA-543D8DE4C3BF}" sibTransId="{F3A91414-E1BB-46EE-AD42-0B4032E21EA7}"/>
    <dgm:cxn modelId="{24023FA1-E22E-4030-8D58-D8EFC06FC65F}" type="presOf" srcId="{0BFCD18F-8AD2-447D-B864-74463300307A}" destId="{1F0210AF-A603-48C5-A767-FA4B661E68D5}" srcOrd="1" destOrd="0" presId="urn:microsoft.com/office/officeart/2005/8/layout/venn1"/>
    <dgm:cxn modelId="{4327DEEC-B813-4E4B-AFD2-7078B9569069}" type="presOf" srcId="{FB9EF108-3CF7-44C9-A601-AA6C981A9BCE}" destId="{DDC97474-5BE8-451B-A964-22A2A989283D}" srcOrd="0"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7A540931-DC7B-4FA9-920F-568389D4B962}" type="presOf" srcId="{BCF08470-ECF1-4367-B67D-5EE1892D5404}" destId="{664E9F7F-AFAB-41EE-8A50-804B4DB5385A}"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t>
        <a:bodyPr/>
        <a:lstStyle/>
        <a:p>
          <a:endParaRPr lang="en-US"/>
        </a:p>
      </dgm:t>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t>
        <a:bodyPr/>
        <a:lstStyle/>
        <a:p>
          <a:endParaRPr lang="en-US"/>
        </a:p>
      </dgm:t>
    </dgm:pt>
    <dgm:pt modelId="{DDC97474-5BE8-451B-A964-22A2A989283D}" type="pres">
      <dgm:prSet presAssocID="{FB9EF108-3CF7-44C9-A601-AA6C981A9BCE}" presName="circ2" presStyleLbl="vennNode1" presStyleIdx="1" presStyleCnt="3" custLinFactNeighborX="-1811" custLinFactNeighborY="-64583"/>
      <dgm:spPr/>
      <dgm:t>
        <a:bodyPr/>
        <a:lstStyle/>
        <a:p>
          <a:endParaRPr lang="en-US"/>
        </a:p>
      </dgm:t>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t>
        <a:bodyPr/>
        <a:lstStyle/>
        <a:p>
          <a:endParaRPr lang="en-US"/>
        </a:p>
      </dgm:t>
    </dgm:pt>
    <dgm:pt modelId="{664E9F7F-AFAB-41EE-8A50-804B4DB5385A}" type="pres">
      <dgm:prSet presAssocID="{BCF08470-ECF1-4367-B67D-5EE1892D5404}" presName="circ3" presStyleLbl="vennNode1" presStyleIdx="2" presStyleCnt="3" custLinFactNeighborX="-158" custLinFactNeighborY="-64583"/>
      <dgm:spPr/>
      <dgm:t>
        <a:bodyPr/>
        <a:lstStyle/>
        <a:p>
          <a:endParaRPr lang="en-US"/>
        </a:p>
      </dgm:t>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t>
        <a:bodyPr/>
        <a:lstStyle/>
        <a:p>
          <a:endParaRPr lang="en-US"/>
        </a:p>
      </dgm:t>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D1F6AFEA-B7D3-4C9C-AEA3-FEA5CC657165}" srcId="{5FD0323F-C9C6-48A4-A80B-409B61C145C9}" destId="{BCF08470-ECF1-4367-B67D-5EE1892D5404}" srcOrd="2" destOrd="0" parTransId="{D1BB8EE9-8232-4CA5-A4EA-543D8DE4C3BF}" sibTransId="{F3A91414-E1BB-46EE-AD42-0B4032E21EA7}"/>
    <dgm:cxn modelId="{24023FA1-E22E-4030-8D58-D8EFC06FC65F}" type="presOf" srcId="{0BFCD18F-8AD2-447D-B864-74463300307A}" destId="{1F0210AF-A603-48C5-A767-FA4B661E68D5}" srcOrd="1" destOrd="0" presId="urn:microsoft.com/office/officeart/2005/8/layout/venn1"/>
    <dgm:cxn modelId="{4327DEEC-B813-4E4B-AFD2-7078B9569069}" type="presOf" srcId="{FB9EF108-3CF7-44C9-A601-AA6C981A9BCE}" destId="{DDC97474-5BE8-451B-A964-22A2A989283D}" srcOrd="0"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7A540931-DC7B-4FA9-920F-568389D4B962}" type="presOf" srcId="{BCF08470-ECF1-4367-B67D-5EE1892D5404}" destId="{664E9F7F-AFAB-41EE-8A50-804B4DB5385A}"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t>
        <a:bodyPr/>
        <a:lstStyle/>
        <a:p>
          <a:endParaRPr lang="en-US"/>
        </a:p>
      </dgm:t>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t>
        <a:bodyPr/>
        <a:lstStyle/>
        <a:p>
          <a:endParaRPr lang="en-US"/>
        </a:p>
      </dgm:t>
    </dgm:pt>
    <dgm:pt modelId="{DDC97474-5BE8-451B-A964-22A2A989283D}" type="pres">
      <dgm:prSet presAssocID="{FB9EF108-3CF7-44C9-A601-AA6C981A9BCE}" presName="circ2" presStyleLbl="vennNode1" presStyleIdx="1" presStyleCnt="3" custLinFactNeighborX="-1811" custLinFactNeighborY="-64583"/>
      <dgm:spPr/>
      <dgm:t>
        <a:bodyPr/>
        <a:lstStyle/>
        <a:p>
          <a:endParaRPr lang="en-US"/>
        </a:p>
      </dgm:t>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t>
        <a:bodyPr/>
        <a:lstStyle/>
        <a:p>
          <a:endParaRPr lang="en-US"/>
        </a:p>
      </dgm:t>
    </dgm:pt>
    <dgm:pt modelId="{664E9F7F-AFAB-41EE-8A50-804B4DB5385A}" type="pres">
      <dgm:prSet presAssocID="{BCF08470-ECF1-4367-B67D-5EE1892D5404}" presName="circ3" presStyleLbl="vennNode1" presStyleIdx="2" presStyleCnt="3" custLinFactNeighborX="-158" custLinFactNeighborY="-64583"/>
      <dgm:spPr/>
      <dgm:t>
        <a:bodyPr/>
        <a:lstStyle/>
        <a:p>
          <a:endParaRPr lang="en-US"/>
        </a:p>
      </dgm:t>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t>
        <a:bodyPr/>
        <a:lstStyle/>
        <a:p>
          <a:endParaRPr lang="en-US"/>
        </a:p>
      </dgm:t>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D1F6AFEA-B7D3-4C9C-AEA3-FEA5CC657165}" srcId="{5FD0323F-C9C6-48A4-A80B-409B61C145C9}" destId="{BCF08470-ECF1-4367-B67D-5EE1892D5404}" srcOrd="2" destOrd="0" parTransId="{D1BB8EE9-8232-4CA5-A4EA-543D8DE4C3BF}" sibTransId="{F3A91414-E1BB-46EE-AD42-0B4032E21EA7}"/>
    <dgm:cxn modelId="{24023FA1-E22E-4030-8D58-D8EFC06FC65F}" type="presOf" srcId="{0BFCD18F-8AD2-447D-B864-74463300307A}" destId="{1F0210AF-A603-48C5-A767-FA4B661E68D5}" srcOrd="1" destOrd="0" presId="urn:microsoft.com/office/officeart/2005/8/layout/venn1"/>
    <dgm:cxn modelId="{4327DEEC-B813-4E4B-AFD2-7078B9569069}" type="presOf" srcId="{FB9EF108-3CF7-44C9-A601-AA6C981A9BCE}" destId="{DDC97474-5BE8-451B-A964-22A2A989283D}" srcOrd="0"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7A540931-DC7B-4FA9-920F-568389D4B962}" type="presOf" srcId="{BCF08470-ECF1-4367-B67D-5EE1892D5404}" destId="{664E9F7F-AFAB-41EE-8A50-804B4DB5385A}"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t>
        <a:bodyPr/>
        <a:lstStyle/>
        <a:p>
          <a:endParaRPr lang="en-US"/>
        </a:p>
      </dgm:t>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t>
        <a:bodyPr/>
        <a:lstStyle/>
        <a:p>
          <a:endParaRPr lang="en-US"/>
        </a:p>
      </dgm:t>
    </dgm:pt>
    <dgm:pt modelId="{DDC97474-5BE8-451B-A964-22A2A989283D}" type="pres">
      <dgm:prSet presAssocID="{FB9EF108-3CF7-44C9-A601-AA6C981A9BCE}" presName="circ2" presStyleLbl="vennNode1" presStyleIdx="1" presStyleCnt="3" custLinFactNeighborX="-1811" custLinFactNeighborY="-64583"/>
      <dgm:spPr/>
      <dgm:t>
        <a:bodyPr/>
        <a:lstStyle/>
        <a:p>
          <a:endParaRPr lang="en-US"/>
        </a:p>
      </dgm:t>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t>
        <a:bodyPr/>
        <a:lstStyle/>
        <a:p>
          <a:endParaRPr lang="en-US"/>
        </a:p>
      </dgm:t>
    </dgm:pt>
    <dgm:pt modelId="{664E9F7F-AFAB-41EE-8A50-804B4DB5385A}" type="pres">
      <dgm:prSet presAssocID="{BCF08470-ECF1-4367-B67D-5EE1892D5404}" presName="circ3" presStyleLbl="vennNode1" presStyleIdx="2" presStyleCnt="3" custLinFactNeighborX="-158" custLinFactNeighborY="-64583"/>
      <dgm:spPr/>
      <dgm:t>
        <a:bodyPr/>
        <a:lstStyle/>
        <a:p>
          <a:endParaRPr lang="en-US"/>
        </a:p>
      </dgm:t>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t>
        <a:bodyPr/>
        <a:lstStyle/>
        <a:p>
          <a:endParaRPr lang="en-US"/>
        </a:p>
      </dgm:t>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D1F6AFEA-B7D3-4C9C-AEA3-FEA5CC657165}" srcId="{5FD0323F-C9C6-48A4-A80B-409B61C145C9}" destId="{BCF08470-ECF1-4367-B67D-5EE1892D5404}" srcOrd="2" destOrd="0" parTransId="{D1BB8EE9-8232-4CA5-A4EA-543D8DE4C3BF}" sibTransId="{F3A91414-E1BB-46EE-AD42-0B4032E21EA7}"/>
    <dgm:cxn modelId="{24023FA1-E22E-4030-8D58-D8EFC06FC65F}" type="presOf" srcId="{0BFCD18F-8AD2-447D-B864-74463300307A}" destId="{1F0210AF-A603-48C5-A767-FA4B661E68D5}" srcOrd="1" destOrd="0" presId="urn:microsoft.com/office/officeart/2005/8/layout/venn1"/>
    <dgm:cxn modelId="{4327DEEC-B813-4E4B-AFD2-7078B9569069}" type="presOf" srcId="{FB9EF108-3CF7-44C9-A601-AA6C981A9BCE}" destId="{DDC97474-5BE8-451B-A964-22A2A989283D}" srcOrd="0"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7A540931-DC7B-4FA9-920F-568389D4B962}" type="presOf" srcId="{BCF08470-ECF1-4367-B67D-5EE1892D5404}" destId="{664E9F7F-AFAB-41EE-8A50-804B4DB5385A}"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t>
        <a:bodyPr/>
        <a:lstStyle/>
        <a:p>
          <a:endParaRPr lang="en-US"/>
        </a:p>
      </dgm:t>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t>
        <a:bodyPr/>
        <a:lstStyle/>
        <a:p>
          <a:endParaRPr lang="en-US"/>
        </a:p>
      </dgm:t>
    </dgm:pt>
    <dgm:pt modelId="{DDC97474-5BE8-451B-A964-22A2A989283D}" type="pres">
      <dgm:prSet presAssocID="{FB9EF108-3CF7-44C9-A601-AA6C981A9BCE}" presName="circ2" presStyleLbl="vennNode1" presStyleIdx="1" presStyleCnt="3" custLinFactNeighborX="-1811" custLinFactNeighborY="-64583"/>
      <dgm:spPr/>
      <dgm:t>
        <a:bodyPr/>
        <a:lstStyle/>
        <a:p>
          <a:endParaRPr lang="en-US"/>
        </a:p>
      </dgm:t>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t>
        <a:bodyPr/>
        <a:lstStyle/>
        <a:p>
          <a:endParaRPr lang="en-US"/>
        </a:p>
      </dgm:t>
    </dgm:pt>
    <dgm:pt modelId="{664E9F7F-AFAB-41EE-8A50-804B4DB5385A}" type="pres">
      <dgm:prSet presAssocID="{BCF08470-ECF1-4367-B67D-5EE1892D5404}" presName="circ3" presStyleLbl="vennNode1" presStyleIdx="2" presStyleCnt="3" custLinFactNeighborX="-158" custLinFactNeighborY="-64583"/>
      <dgm:spPr/>
      <dgm:t>
        <a:bodyPr/>
        <a:lstStyle/>
        <a:p>
          <a:endParaRPr lang="en-US"/>
        </a:p>
      </dgm:t>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t>
        <a:bodyPr/>
        <a:lstStyle/>
        <a:p>
          <a:endParaRPr lang="en-US"/>
        </a:p>
      </dgm:t>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D1F6AFEA-B7D3-4C9C-AEA3-FEA5CC657165}" srcId="{5FD0323F-C9C6-48A4-A80B-409B61C145C9}" destId="{BCF08470-ECF1-4367-B67D-5EE1892D5404}" srcOrd="2" destOrd="0" parTransId="{D1BB8EE9-8232-4CA5-A4EA-543D8DE4C3BF}" sibTransId="{F3A91414-E1BB-46EE-AD42-0B4032E21EA7}"/>
    <dgm:cxn modelId="{24023FA1-E22E-4030-8D58-D8EFC06FC65F}" type="presOf" srcId="{0BFCD18F-8AD2-447D-B864-74463300307A}" destId="{1F0210AF-A603-48C5-A767-FA4B661E68D5}" srcOrd="1" destOrd="0" presId="urn:microsoft.com/office/officeart/2005/8/layout/venn1"/>
    <dgm:cxn modelId="{4327DEEC-B813-4E4B-AFD2-7078B9569069}" type="presOf" srcId="{FB9EF108-3CF7-44C9-A601-AA6C981A9BCE}" destId="{DDC97474-5BE8-451B-A964-22A2A989283D}" srcOrd="0"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7A540931-DC7B-4FA9-920F-568389D4B962}" type="presOf" srcId="{BCF08470-ECF1-4367-B67D-5EE1892D5404}" destId="{664E9F7F-AFAB-41EE-8A50-804B4DB5385A}"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63B446F-DB7D-F841-A62A-84E0AFF72412}" type="doc">
      <dgm:prSet loTypeId="urn:microsoft.com/office/officeart/2005/8/layout/hProcess9" loCatId="" qsTypeId="urn:microsoft.com/office/officeart/2005/8/quickstyle/simple1" qsCatId="simple" csTypeId="urn:microsoft.com/office/officeart/2005/8/colors/accent1_2" csCatId="accent1" phldr="1"/>
      <dgm:spPr/>
    </dgm:pt>
    <dgm:pt modelId="{3D41784D-DF93-A446-A74E-6FE89309EDBC}">
      <dgm:prSet phldrT="[Text]"/>
      <dgm:spPr/>
      <dgm:t>
        <a:bodyPr/>
        <a:lstStyle/>
        <a:p>
          <a:r>
            <a:rPr lang="en-US" dirty="0"/>
            <a:t>SO</a:t>
          </a:r>
          <a:r>
            <a:rPr lang="en-US" baseline="-25000" dirty="0"/>
            <a:t>2</a:t>
          </a:r>
          <a:endParaRPr lang="en-US" dirty="0"/>
        </a:p>
      </dgm:t>
    </dgm:pt>
    <dgm:pt modelId="{57EAEF59-845F-B740-A39D-631072788AD3}" type="parTrans" cxnId="{DE909C11-BCFC-A346-896A-174D23956EE6}">
      <dgm:prSet/>
      <dgm:spPr/>
      <dgm:t>
        <a:bodyPr/>
        <a:lstStyle/>
        <a:p>
          <a:endParaRPr lang="en-US"/>
        </a:p>
      </dgm:t>
    </dgm:pt>
    <dgm:pt modelId="{F525F7BA-BF89-2542-A96B-9A260995737D}" type="sibTrans" cxnId="{DE909C11-BCFC-A346-896A-174D23956EE6}">
      <dgm:prSet/>
      <dgm:spPr/>
      <dgm:t>
        <a:bodyPr/>
        <a:lstStyle/>
        <a:p>
          <a:endParaRPr lang="en-US"/>
        </a:p>
      </dgm:t>
    </dgm:pt>
    <dgm:pt modelId="{433B6B1B-B5BD-B84B-A19E-80AAD53FF0F5}">
      <dgm:prSet phldrT="[Text]"/>
      <dgm:spPr/>
      <dgm:t>
        <a:bodyPr/>
        <a:lstStyle/>
        <a:p>
          <a:r>
            <a:rPr lang="en-US" dirty="0"/>
            <a:t>H</a:t>
          </a:r>
          <a:r>
            <a:rPr lang="en-US" baseline="-25000" dirty="0"/>
            <a:t>2</a:t>
          </a:r>
          <a:r>
            <a:rPr lang="en-US" dirty="0"/>
            <a:t>SO</a:t>
          </a:r>
          <a:r>
            <a:rPr lang="en-US" baseline="-25000" dirty="0"/>
            <a:t>4</a:t>
          </a:r>
          <a:endParaRPr lang="en-US" dirty="0"/>
        </a:p>
      </dgm:t>
    </dgm:pt>
    <dgm:pt modelId="{6CD1AF18-B33B-C247-9426-9C52F7720E27}" type="parTrans" cxnId="{EC695ECF-589C-DA48-999F-6489D8329CEA}">
      <dgm:prSet/>
      <dgm:spPr/>
      <dgm:t>
        <a:bodyPr/>
        <a:lstStyle/>
        <a:p>
          <a:endParaRPr lang="en-US"/>
        </a:p>
      </dgm:t>
    </dgm:pt>
    <dgm:pt modelId="{38175B1A-8D4E-9343-98FC-D3602D35333C}" type="sibTrans" cxnId="{EC695ECF-589C-DA48-999F-6489D8329CEA}">
      <dgm:prSet/>
      <dgm:spPr/>
      <dgm:t>
        <a:bodyPr/>
        <a:lstStyle/>
        <a:p>
          <a:endParaRPr lang="en-US"/>
        </a:p>
      </dgm:t>
    </dgm:pt>
    <dgm:pt modelId="{3C989B94-C091-BC4B-8899-34241A773DBB}">
      <dgm:prSet phldrT="[Text]"/>
      <dgm:spPr/>
      <dgm:t>
        <a:bodyPr/>
        <a:lstStyle/>
        <a:p>
          <a:r>
            <a:rPr lang="en-US" dirty="0"/>
            <a:t>Net Radiative Flux</a:t>
          </a:r>
        </a:p>
      </dgm:t>
    </dgm:pt>
    <dgm:pt modelId="{1EEA1625-FEFD-4E46-A7F3-93C19768BC05}" type="parTrans" cxnId="{2F3A8CFB-49A6-DD40-8076-80ECDB48C0F2}">
      <dgm:prSet/>
      <dgm:spPr/>
      <dgm:t>
        <a:bodyPr/>
        <a:lstStyle/>
        <a:p>
          <a:endParaRPr lang="en-US"/>
        </a:p>
      </dgm:t>
    </dgm:pt>
    <dgm:pt modelId="{4EED07F4-8802-B64E-BF98-C2CDACFD3802}" type="sibTrans" cxnId="{2F3A8CFB-49A6-DD40-8076-80ECDB48C0F2}">
      <dgm:prSet/>
      <dgm:spPr/>
      <dgm:t>
        <a:bodyPr/>
        <a:lstStyle/>
        <a:p>
          <a:endParaRPr lang="en-US"/>
        </a:p>
      </dgm:t>
    </dgm:pt>
    <dgm:pt modelId="{F593131F-4088-9549-A946-86FDF9C33096}">
      <dgm:prSet phldrT="[Text]"/>
      <dgm:spPr/>
      <dgm:t>
        <a:bodyPr/>
        <a:lstStyle/>
        <a:p>
          <a:r>
            <a:rPr lang="en-US" dirty="0"/>
            <a:t>Temperature Changes</a:t>
          </a:r>
        </a:p>
      </dgm:t>
    </dgm:pt>
    <dgm:pt modelId="{B6B41C45-C50C-A042-B3A6-B487866F918A}" type="parTrans" cxnId="{FA6B190B-0074-3747-9CB3-5889A3C29AD5}">
      <dgm:prSet/>
      <dgm:spPr/>
      <dgm:t>
        <a:bodyPr/>
        <a:lstStyle/>
        <a:p>
          <a:endParaRPr lang="en-US"/>
        </a:p>
      </dgm:t>
    </dgm:pt>
    <dgm:pt modelId="{CDF0FEC1-ADA5-BC45-BD43-1DBB0E0CDE4B}" type="sibTrans" cxnId="{FA6B190B-0074-3747-9CB3-5889A3C29AD5}">
      <dgm:prSet/>
      <dgm:spPr/>
      <dgm:t>
        <a:bodyPr/>
        <a:lstStyle/>
        <a:p>
          <a:endParaRPr lang="en-US"/>
        </a:p>
      </dgm:t>
    </dgm:pt>
    <dgm:pt modelId="{B83299F0-7A2B-EB43-84E4-A33C23116F1F}" type="pres">
      <dgm:prSet presAssocID="{563B446F-DB7D-F841-A62A-84E0AFF72412}" presName="CompostProcess" presStyleCnt="0">
        <dgm:presLayoutVars>
          <dgm:dir/>
          <dgm:resizeHandles val="exact"/>
        </dgm:presLayoutVars>
      </dgm:prSet>
      <dgm:spPr/>
    </dgm:pt>
    <dgm:pt modelId="{2F74ECD6-E7BE-0C4D-87C2-A16864E2BED2}" type="pres">
      <dgm:prSet presAssocID="{563B446F-DB7D-F841-A62A-84E0AFF72412}" presName="arrow" presStyleLbl="bgShp" presStyleIdx="0" presStyleCnt="1"/>
      <dgm:spPr/>
    </dgm:pt>
    <dgm:pt modelId="{2D5BB237-958E-454B-8E43-D8D7C1A04EAD}" type="pres">
      <dgm:prSet presAssocID="{563B446F-DB7D-F841-A62A-84E0AFF72412}" presName="linearProcess" presStyleCnt="0"/>
      <dgm:spPr/>
    </dgm:pt>
    <dgm:pt modelId="{F6005F5A-E177-6B4E-A335-C864EA9A4141}" type="pres">
      <dgm:prSet presAssocID="{3D41784D-DF93-A446-A74E-6FE89309EDBC}" presName="textNode" presStyleLbl="node1" presStyleIdx="0" presStyleCnt="4">
        <dgm:presLayoutVars>
          <dgm:bulletEnabled val="1"/>
        </dgm:presLayoutVars>
      </dgm:prSet>
      <dgm:spPr/>
      <dgm:t>
        <a:bodyPr/>
        <a:lstStyle/>
        <a:p>
          <a:endParaRPr lang="en-US"/>
        </a:p>
      </dgm:t>
    </dgm:pt>
    <dgm:pt modelId="{50A0C4B3-0EF6-C34A-8B53-FE712CB74707}" type="pres">
      <dgm:prSet presAssocID="{F525F7BA-BF89-2542-A96B-9A260995737D}" presName="sibTrans" presStyleCnt="0"/>
      <dgm:spPr/>
    </dgm:pt>
    <dgm:pt modelId="{8A794AC6-D5F7-8A4F-BE7F-EE2889F1E285}" type="pres">
      <dgm:prSet presAssocID="{433B6B1B-B5BD-B84B-A19E-80AAD53FF0F5}" presName="textNode" presStyleLbl="node1" presStyleIdx="1" presStyleCnt="4">
        <dgm:presLayoutVars>
          <dgm:bulletEnabled val="1"/>
        </dgm:presLayoutVars>
      </dgm:prSet>
      <dgm:spPr/>
      <dgm:t>
        <a:bodyPr/>
        <a:lstStyle/>
        <a:p>
          <a:endParaRPr lang="en-US"/>
        </a:p>
      </dgm:t>
    </dgm:pt>
    <dgm:pt modelId="{D3D55A55-037C-EC4F-81BD-C353808F4A8D}" type="pres">
      <dgm:prSet presAssocID="{38175B1A-8D4E-9343-98FC-D3602D35333C}" presName="sibTrans" presStyleCnt="0"/>
      <dgm:spPr/>
    </dgm:pt>
    <dgm:pt modelId="{DDA62371-7CF2-AE43-AFE0-F40633C7B834}" type="pres">
      <dgm:prSet presAssocID="{3C989B94-C091-BC4B-8899-34241A773DBB}" presName="textNode" presStyleLbl="node1" presStyleIdx="2" presStyleCnt="4">
        <dgm:presLayoutVars>
          <dgm:bulletEnabled val="1"/>
        </dgm:presLayoutVars>
      </dgm:prSet>
      <dgm:spPr/>
      <dgm:t>
        <a:bodyPr/>
        <a:lstStyle/>
        <a:p>
          <a:endParaRPr lang="en-US"/>
        </a:p>
      </dgm:t>
    </dgm:pt>
    <dgm:pt modelId="{C8548D58-F66D-0D42-B306-54E192FA6124}" type="pres">
      <dgm:prSet presAssocID="{4EED07F4-8802-B64E-BF98-C2CDACFD3802}" presName="sibTrans" presStyleCnt="0"/>
      <dgm:spPr/>
    </dgm:pt>
    <dgm:pt modelId="{95C80F35-385F-084F-B3DB-249EF3324607}" type="pres">
      <dgm:prSet presAssocID="{F593131F-4088-9549-A946-86FDF9C33096}" presName="textNode" presStyleLbl="node1" presStyleIdx="3" presStyleCnt="4">
        <dgm:presLayoutVars>
          <dgm:bulletEnabled val="1"/>
        </dgm:presLayoutVars>
      </dgm:prSet>
      <dgm:spPr/>
      <dgm:t>
        <a:bodyPr/>
        <a:lstStyle/>
        <a:p>
          <a:endParaRPr lang="en-US"/>
        </a:p>
      </dgm:t>
    </dgm:pt>
  </dgm:ptLst>
  <dgm:cxnLst>
    <dgm:cxn modelId="{E8FC38C1-5B8E-134E-8A8A-A38CCEA4DA4A}" type="presOf" srcId="{433B6B1B-B5BD-B84B-A19E-80AAD53FF0F5}" destId="{8A794AC6-D5F7-8A4F-BE7F-EE2889F1E285}" srcOrd="0" destOrd="0" presId="urn:microsoft.com/office/officeart/2005/8/layout/hProcess9"/>
    <dgm:cxn modelId="{DE909C11-BCFC-A346-896A-174D23956EE6}" srcId="{563B446F-DB7D-F841-A62A-84E0AFF72412}" destId="{3D41784D-DF93-A446-A74E-6FE89309EDBC}" srcOrd="0" destOrd="0" parTransId="{57EAEF59-845F-B740-A39D-631072788AD3}" sibTransId="{F525F7BA-BF89-2542-A96B-9A260995737D}"/>
    <dgm:cxn modelId="{EC695ECF-589C-DA48-999F-6489D8329CEA}" srcId="{563B446F-DB7D-F841-A62A-84E0AFF72412}" destId="{433B6B1B-B5BD-B84B-A19E-80AAD53FF0F5}" srcOrd="1" destOrd="0" parTransId="{6CD1AF18-B33B-C247-9426-9C52F7720E27}" sibTransId="{38175B1A-8D4E-9343-98FC-D3602D35333C}"/>
    <dgm:cxn modelId="{8D9BE09C-541B-0E4B-B8B6-797727895863}" type="presOf" srcId="{3D41784D-DF93-A446-A74E-6FE89309EDBC}" destId="{F6005F5A-E177-6B4E-A335-C864EA9A4141}" srcOrd="0" destOrd="0" presId="urn:microsoft.com/office/officeart/2005/8/layout/hProcess9"/>
    <dgm:cxn modelId="{FA6B190B-0074-3747-9CB3-5889A3C29AD5}" srcId="{563B446F-DB7D-F841-A62A-84E0AFF72412}" destId="{F593131F-4088-9549-A946-86FDF9C33096}" srcOrd="3" destOrd="0" parTransId="{B6B41C45-C50C-A042-B3A6-B487866F918A}" sibTransId="{CDF0FEC1-ADA5-BC45-BD43-1DBB0E0CDE4B}"/>
    <dgm:cxn modelId="{74467E6D-12E6-8C41-A7CF-50CD72C728ED}" type="presOf" srcId="{563B446F-DB7D-F841-A62A-84E0AFF72412}" destId="{B83299F0-7A2B-EB43-84E4-A33C23116F1F}" srcOrd="0" destOrd="0" presId="urn:microsoft.com/office/officeart/2005/8/layout/hProcess9"/>
    <dgm:cxn modelId="{6F1366BA-3E33-B64B-B3D0-79FFAE06F7FB}" type="presOf" srcId="{3C989B94-C091-BC4B-8899-34241A773DBB}" destId="{DDA62371-7CF2-AE43-AFE0-F40633C7B834}" srcOrd="0" destOrd="0" presId="urn:microsoft.com/office/officeart/2005/8/layout/hProcess9"/>
    <dgm:cxn modelId="{4294D185-D319-0141-87EA-771182856AE7}" type="presOf" srcId="{F593131F-4088-9549-A946-86FDF9C33096}" destId="{95C80F35-385F-084F-B3DB-249EF3324607}" srcOrd="0" destOrd="0" presId="urn:microsoft.com/office/officeart/2005/8/layout/hProcess9"/>
    <dgm:cxn modelId="{2F3A8CFB-49A6-DD40-8076-80ECDB48C0F2}" srcId="{563B446F-DB7D-F841-A62A-84E0AFF72412}" destId="{3C989B94-C091-BC4B-8899-34241A773DBB}" srcOrd="2" destOrd="0" parTransId="{1EEA1625-FEFD-4E46-A7F3-93C19768BC05}" sibTransId="{4EED07F4-8802-B64E-BF98-C2CDACFD3802}"/>
    <dgm:cxn modelId="{6D6BD266-9A12-A84B-8B8E-785F4C745438}" type="presParOf" srcId="{B83299F0-7A2B-EB43-84E4-A33C23116F1F}" destId="{2F74ECD6-E7BE-0C4D-87C2-A16864E2BED2}" srcOrd="0" destOrd="0" presId="urn:microsoft.com/office/officeart/2005/8/layout/hProcess9"/>
    <dgm:cxn modelId="{BD0CA129-873A-2B4B-92BF-1334E8DD7FCC}" type="presParOf" srcId="{B83299F0-7A2B-EB43-84E4-A33C23116F1F}" destId="{2D5BB237-958E-454B-8E43-D8D7C1A04EAD}" srcOrd="1" destOrd="0" presId="urn:microsoft.com/office/officeart/2005/8/layout/hProcess9"/>
    <dgm:cxn modelId="{A3F10CA3-C53A-3147-BD7B-BFAF6E198F64}" type="presParOf" srcId="{2D5BB237-958E-454B-8E43-D8D7C1A04EAD}" destId="{F6005F5A-E177-6B4E-A335-C864EA9A4141}" srcOrd="0" destOrd="0" presId="urn:microsoft.com/office/officeart/2005/8/layout/hProcess9"/>
    <dgm:cxn modelId="{E7CB60FD-C81B-C245-97AA-5B6F3891F538}" type="presParOf" srcId="{2D5BB237-958E-454B-8E43-D8D7C1A04EAD}" destId="{50A0C4B3-0EF6-C34A-8B53-FE712CB74707}" srcOrd="1" destOrd="0" presId="urn:microsoft.com/office/officeart/2005/8/layout/hProcess9"/>
    <dgm:cxn modelId="{71D58899-5027-6247-A9B4-DEE52DB3F18D}" type="presParOf" srcId="{2D5BB237-958E-454B-8E43-D8D7C1A04EAD}" destId="{8A794AC6-D5F7-8A4F-BE7F-EE2889F1E285}" srcOrd="2" destOrd="0" presId="urn:microsoft.com/office/officeart/2005/8/layout/hProcess9"/>
    <dgm:cxn modelId="{488ABD8A-1761-BB4B-AEA9-C37C4DB00571}" type="presParOf" srcId="{2D5BB237-958E-454B-8E43-D8D7C1A04EAD}" destId="{D3D55A55-037C-EC4F-81BD-C353808F4A8D}" srcOrd="3" destOrd="0" presId="urn:microsoft.com/office/officeart/2005/8/layout/hProcess9"/>
    <dgm:cxn modelId="{C244FFDE-788B-FB4D-B6A9-648622F19268}" type="presParOf" srcId="{2D5BB237-958E-454B-8E43-D8D7C1A04EAD}" destId="{DDA62371-7CF2-AE43-AFE0-F40633C7B834}" srcOrd="4" destOrd="0" presId="urn:microsoft.com/office/officeart/2005/8/layout/hProcess9"/>
    <dgm:cxn modelId="{CE87955C-B17F-3641-ACB8-BF3C62C6650F}" type="presParOf" srcId="{2D5BB237-958E-454B-8E43-D8D7C1A04EAD}" destId="{C8548D58-F66D-0D42-B306-54E192FA6124}" srcOrd="5" destOrd="0" presId="urn:microsoft.com/office/officeart/2005/8/layout/hProcess9"/>
    <dgm:cxn modelId="{DD6D98FE-030C-3A4B-A6E8-A05DC8AB3CA2}" type="presParOf" srcId="{2D5BB237-958E-454B-8E43-D8D7C1A04EAD}" destId="{95C80F35-385F-084F-B3DB-249EF3324607}"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Trebuchet MS" panose="020B0603020202020204" pitchFamily="34" charset="0"/>
          </a:endParaRPr>
        </a:p>
        <a:p>
          <a:pPr lvl="0" algn="ctr" defTabSz="755650">
            <a:lnSpc>
              <a:spcPct val="90000"/>
            </a:lnSpc>
            <a:spcBef>
              <a:spcPct val="0"/>
            </a:spcBef>
            <a:spcAft>
              <a:spcPct val="35000"/>
            </a:spcAft>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Trebuchet MS" panose="020B0603020202020204" pitchFamily="34" charset="0"/>
          </a:endParaRPr>
        </a:p>
        <a:p>
          <a:pPr lvl="0" algn="ctr" defTabSz="755650">
            <a:lnSpc>
              <a:spcPct val="90000"/>
            </a:lnSpc>
            <a:spcBef>
              <a:spcPct val="0"/>
            </a:spcBef>
            <a:spcAft>
              <a:spcPct val="35000"/>
            </a:spcAft>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Trebuchet MS" panose="020B0603020202020204" pitchFamily="34" charset="0"/>
          </a:endParaRPr>
        </a:p>
        <a:p>
          <a:pPr lvl="0" algn="ctr" defTabSz="755650">
            <a:lnSpc>
              <a:spcPct val="90000"/>
            </a:lnSpc>
            <a:spcBef>
              <a:spcPct val="0"/>
            </a:spcBef>
            <a:spcAft>
              <a:spcPct val="35000"/>
            </a:spcAft>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BEBE6-2828-3C4A-A975-4C613D739175}">
      <dsp:nvSpPr>
        <dsp:cNvPr id="0" name=""/>
        <dsp:cNvSpPr/>
      </dsp:nvSpPr>
      <dsp:spPr>
        <a:xfrm>
          <a:off x="1206805" y="232"/>
          <a:ext cx="1112119" cy="72287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Trebuchet MS" panose="020B0603020202020204" pitchFamily="34" charset="0"/>
            </a:rPr>
            <a:t>Method form informed by Real Data</a:t>
          </a:r>
        </a:p>
      </dsp:txBody>
      <dsp:txXfrm>
        <a:off x="1242093" y="35520"/>
        <a:ext cx="1041543" cy="652301"/>
      </dsp:txXfrm>
    </dsp:sp>
    <dsp:sp modelId="{FEF5A7E2-1707-A34A-8695-97CB292B7200}">
      <dsp:nvSpPr>
        <dsp:cNvPr id="0" name=""/>
        <dsp:cNvSpPr/>
      </dsp:nvSpPr>
      <dsp:spPr>
        <a:xfrm>
          <a:off x="799860" y="361671"/>
          <a:ext cx="1926008" cy="1926008"/>
        </a:xfrm>
        <a:custGeom>
          <a:avLst/>
          <a:gdLst/>
          <a:ahLst/>
          <a:cxnLst/>
          <a:rect l="0" t="0" r="0" b="0"/>
          <a:pathLst>
            <a:path>
              <a:moveTo>
                <a:pt x="1667929" y="306911"/>
              </a:moveTo>
              <a:arcTo wR="963004" hR="963004" stAng="19023289" swAng="2299310"/>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7A7D789-6D36-6741-A2EF-2C917BC0E1BD}">
      <dsp:nvSpPr>
        <dsp:cNvPr id="0" name=""/>
        <dsp:cNvSpPr/>
      </dsp:nvSpPr>
      <dsp:spPr>
        <a:xfrm>
          <a:off x="2040791" y="1444739"/>
          <a:ext cx="1112119" cy="722877"/>
        </a:xfrm>
        <a:prstGeom prst="roundRect">
          <a:avLst/>
        </a:prstGeom>
        <a:solidFill>
          <a:schemeClr val="accent2">
            <a:hueOff val="191586"/>
            <a:satOff val="16206"/>
            <a:lumOff val="-6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Trebuchet MS" panose="020B0603020202020204" pitchFamily="34" charset="0"/>
            </a:rPr>
            <a:t>Refine Method Formulation</a:t>
          </a:r>
        </a:p>
      </dsp:txBody>
      <dsp:txXfrm>
        <a:off x="2076079" y="1480027"/>
        <a:ext cx="1041543" cy="652301"/>
      </dsp:txXfrm>
    </dsp:sp>
    <dsp:sp modelId="{4E88A13A-A6B6-D74B-86ED-629AB236CBC1}">
      <dsp:nvSpPr>
        <dsp:cNvPr id="0" name=""/>
        <dsp:cNvSpPr/>
      </dsp:nvSpPr>
      <dsp:spPr>
        <a:xfrm>
          <a:off x="799860" y="361671"/>
          <a:ext cx="1926008" cy="1926008"/>
        </a:xfrm>
        <a:custGeom>
          <a:avLst/>
          <a:gdLst/>
          <a:ahLst/>
          <a:cxnLst/>
          <a:rect l="0" t="0" r="0" b="0"/>
          <a:pathLst>
            <a:path>
              <a:moveTo>
                <a:pt x="1257947" y="1879730"/>
              </a:moveTo>
              <a:arcTo wR="963004" hR="963004" stAng="4329913" swAng="2140174"/>
            </a:path>
          </a:pathLst>
        </a:custGeom>
        <a:noFill/>
        <a:ln w="6350" cap="flat" cmpd="sng" algn="ctr">
          <a:solidFill>
            <a:schemeClr val="accent2">
              <a:hueOff val="191586"/>
              <a:satOff val="16206"/>
              <a:lumOff val="-637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D60F35E-F442-C84E-9DD5-C295319A4EF8}">
      <dsp:nvSpPr>
        <dsp:cNvPr id="0" name=""/>
        <dsp:cNvSpPr/>
      </dsp:nvSpPr>
      <dsp:spPr>
        <a:xfrm>
          <a:off x="372818" y="1444739"/>
          <a:ext cx="1112119" cy="722877"/>
        </a:xfrm>
        <a:prstGeom prst="roundRect">
          <a:avLst/>
        </a:prstGeom>
        <a:solidFill>
          <a:schemeClr val="accent2">
            <a:hueOff val="383172"/>
            <a:satOff val="32412"/>
            <a:lumOff val="-1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0" kern="1200" dirty="0">
              <a:latin typeface="Trebuchet MS" panose="020B0603020202020204" pitchFamily="34" charset="0"/>
            </a:rPr>
            <a:t>Apply to </a:t>
          </a:r>
          <a:r>
            <a:rPr lang="en-US" sz="1200" b="1" kern="1200" dirty="0">
              <a:latin typeface="Trebuchet MS" panose="020B0603020202020204" pitchFamily="34" charset="0"/>
            </a:rPr>
            <a:t>Synthetic Cases</a:t>
          </a:r>
        </a:p>
      </dsp:txBody>
      <dsp:txXfrm>
        <a:off x="408106" y="1480027"/>
        <a:ext cx="1041543" cy="652301"/>
      </dsp:txXfrm>
    </dsp:sp>
    <dsp:sp modelId="{B920F4FE-8ABA-5740-AD9C-2E472084D7C0}">
      <dsp:nvSpPr>
        <dsp:cNvPr id="0" name=""/>
        <dsp:cNvSpPr/>
      </dsp:nvSpPr>
      <dsp:spPr>
        <a:xfrm>
          <a:off x="799860" y="361671"/>
          <a:ext cx="1926008" cy="1926008"/>
        </a:xfrm>
        <a:custGeom>
          <a:avLst/>
          <a:gdLst/>
          <a:ahLst/>
          <a:cxnLst/>
          <a:rect l="0" t="0" r="0" b="0"/>
          <a:pathLst>
            <a:path>
              <a:moveTo>
                <a:pt x="3133" y="885381"/>
              </a:moveTo>
              <a:arcTo wR="963004" hR="963004" stAng="11077401" swAng="2299310"/>
            </a:path>
          </a:pathLst>
        </a:custGeom>
        <a:noFill/>
        <a:ln w="6350" cap="flat" cmpd="sng" algn="ctr">
          <a:solidFill>
            <a:schemeClr val="accent2">
              <a:hueOff val="383172"/>
              <a:satOff val="32412"/>
              <a:lumOff val="-1274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BEBE6-2828-3C4A-A975-4C613D739175}">
      <dsp:nvSpPr>
        <dsp:cNvPr id="0" name=""/>
        <dsp:cNvSpPr/>
      </dsp:nvSpPr>
      <dsp:spPr>
        <a:xfrm>
          <a:off x="142" y="540987"/>
          <a:ext cx="1291207" cy="8392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latin typeface="Trebuchet MS" panose="020B0603020202020204" pitchFamily="34" charset="0"/>
            </a:rPr>
            <a:t>Apply to idealized cases</a:t>
          </a:r>
        </a:p>
      </dsp:txBody>
      <dsp:txXfrm>
        <a:off x="41112" y="581957"/>
        <a:ext cx="1209267" cy="757344"/>
      </dsp:txXfrm>
    </dsp:sp>
    <dsp:sp modelId="{FEF5A7E2-1707-A34A-8695-97CB292B7200}">
      <dsp:nvSpPr>
        <dsp:cNvPr id="0" name=""/>
        <dsp:cNvSpPr/>
      </dsp:nvSpPr>
      <dsp:spPr>
        <a:xfrm>
          <a:off x="645746" y="248885"/>
          <a:ext cx="1423488" cy="1423488"/>
        </a:xfrm>
        <a:custGeom>
          <a:avLst/>
          <a:gdLst/>
          <a:ahLst/>
          <a:cxnLst/>
          <a:rect l="0" t="0" r="0" b="0"/>
          <a:pathLst>
            <a:path>
              <a:moveTo>
                <a:pt x="299844" y="131297"/>
              </a:moveTo>
              <a:arcTo wR="711744" hR="711744" stAng="14078369" swAng="424326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7A7D789-6D36-6741-A2EF-2C917BC0E1BD}">
      <dsp:nvSpPr>
        <dsp:cNvPr id="0" name=""/>
        <dsp:cNvSpPr/>
      </dsp:nvSpPr>
      <dsp:spPr>
        <a:xfrm>
          <a:off x="1423631" y="540987"/>
          <a:ext cx="1291207" cy="8392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solidFill>
                <a:schemeClr val="bg1"/>
              </a:solidFill>
              <a:latin typeface="Trebuchet MS" panose="020B0603020202020204" pitchFamily="34" charset="0"/>
            </a:rPr>
            <a:t>Refine Method Formulation</a:t>
          </a:r>
        </a:p>
      </dsp:txBody>
      <dsp:txXfrm>
        <a:off x="1464601" y="581957"/>
        <a:ext cx="1209267" cy="757344"/>
      </dsp:txXfrm>
    </dsp:sp>
    <dsp:sp modelId="{4E88A13A-A6B6-D74B-86ED-629AB236CBC1}">
      <dsp:nvSpPr>
        <dsp:cNvPr id="0" name=""/>
        <dsp:cNvSpPr/>
      </dsp:nvSpPr>
      <dsp:spPr>
        <a:xfrm>
          <a:off x="645746" y="248885"/>
          <a:ext cx="1423488" cy="1423488"/>
        </a:xfrm>
        <a:custGeom>
          <a:avLst/>
          <a:gdLst/>
          <a:ahLst/>
          <a:cxnLst/>
          <a:rect l="0" t="0" r="0" b="0"/>
          <a:pathLst>
            <a:path>
              <a:moveTo>
                <a:pt x="1123644" y="1292191"/>
              </a:moveTo>
              <a:arcTo wR="711744" hR="711744" stAng="3278369" swAng="424326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BEBE6-2828-3C4A-A975-4C613D739175}">
      <dsp:nvSpPr>
        <dsp:cNvPr id="0" name=""/>
        <dsp:cNvSpPr/>
      </dsp:nvSpPr>
      <dsp:spPr>
        <a:xfrm>
          <a:off x="1123203" y="1245"/>
          <a:ext cx="1153919" cy="75004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Trebuchet MS" panose="020B0603020202020204" pitchFamily="34" charset="0"/>
            </a:rPr>
            <a:t>Apply to Mt. Pinatubo </a:t>
          </a:r>
        </a:p>
      </dsp:txBody>
      <dsp:txXfrm>
        <a:off x="1159817" y="37859"/>
        <a:ext cx="1080691" cy="676819"/>
      </dsp:txXfrm>
    </dsp:sp>
    <dsp:sp modelId="{FEF5A7E2-1707-A34A-8695-97CB292B7200}">
      <dsp:nvSpPr>
        <dsp:cNvPr id="0" name=""/>
        <dsp:cNvSpPr/>
      </dsp:nvSpPr>
      <dsp:spPr>
        <a:xfrm>
          <a:off x="700881" y="376269"/>
          <a:ext cx="1998563" cy="1998563"/>
        </a:xfrm>
        <a:custGeom>
          <a:avLst/>
          <a:gdLst/>
          <a:ahLst/>
          <a:cxnLst/>
          <a:rect l="0" t="0" r="0" b="0"/>
          <a:pathLst>
            <a:path>
              <a:moveTo>
                <a:pt x="1730732" y="318441"/>
              </a:moveTo>
              <a:arcTo wR="999281" hR="999281" stAng="19023141" swAng="2299512"/>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7A7D789-6D36-6741-A2EF-2C917BC0E1BD}">
      <dsp:nvSpPr>
        <dsp:cNvPr id="0" name=""/>
        <dsp:cNvSpPr/>
      </dsp:nvSpPr>
      <dsp:spPr>
        <a:xfrm>
          <a:off x="1988606" y="1500167"/>
          <a:ext cx="1153919" cy="750047"/>
        </a:xfrm>
        <a:prstGeom prst="roundRect">
          <a:avLst/>
        </a:prstGeom>
        <a:solidFill>
          <a:schemeClr val="accent2">
            <a:hueOff val="191586"/>
            <a:satOff val="16206"/>
            <a:lumOff val="-6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Trebuchet MS" panose="020B0603020202020204" pitchFamily="34" charset="0"/>
            </a:rPr>
            <a:t>Sensitivity Analyses </a:t>
          </a:r>
        </a:p>
      </dsp:txBody>
      <dsp:txXfrm>
        <a:off x="2025220" y="1536781"/>
        <a:ext cx="1080691" cy="676819"/>
      </dsp:txXfrm>
    </dsp:sp>
    <dsp:sp modelId="{4E88A13A-A6B6-D74B-86ED-629AB236CBC1}">
      <dsp:nvSpPr>
        <dsp:cNvPr id="0" name=""/>
        <dsp:cNvSpPr/>
      </dsp:nvSpPr>
      <dsp:spPr>
        <a:xfrm>
          <a:off x="700881" y="376269"/>
          <a:ext cx="1998563" cy="1998563"/>
        </a:xfrm>
        <a:custGeom>
          <a:avLst/>
          <a:gdLst/>
          <a:ahLst/>
          <a:cxnLst/>
          <a:rect l="0" t="0" r="0" b="0"/>
          <a:pathLst>
            <a:path>
              <a:moveTo>
                <a:pt x="1305374" y="1950528"/>
              </a:moveTo>
              <a:arcTo wR="999281" hR="999281" stAng="4329770" swAng="2140460"/>
            </a:path>
          </a:pathLst>
        </a:custGeom>
        <a:noFill/>
        <a:ln w="6350" cap="flat" cmpd="sng" algn="ctr">
          <a:solidFill>
            <a:schemeClr val="accent2">
              <a:hueOff val="191586"/>
              <a:satOff val="16206"/>
              <a:lumOff val="-637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D932D89-5C88-9B4C-9EDF-434A6BF2D0B4}">
      <dsp:nvSpPr>
        <dsp:cNvPr id="0" name=""/>
        <dsp:cNvSpPr/>
      </dsp:nvSpPr>
      <dsp:spPr>
        <a:xfrm>
          <a:off x="257800" y="1500167"/>
          <a:ext cx="1153919" cy="750047"/>
        </a:xfrm>
        <a:prstGeom prst="roundRect">
          <a:avLst/>
        </a:prstGeom>
        <a:solidFill>
          <a:schemeClr val="accent2">
            <a:hueOff val="383172"/>
            <a:satOff val="32412"/>
            <a:lumOff val="-1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Trebuchet MS" panose="020B0603020202020204" pitchFamily="34" charset="0"/>
            </a:rPr>
            <a:t>Refine Method Formulation</a:t>
          </a:r>
        </a:p>
      </dsp:txBody>
      <dsp:txXfrm>
        <a:off x="294414" y="1536781"/>
        <a:ext cx="1080691" cy="676819"/>
      </dsp:txXfrm>
    </dsp:sp>
    <dsp:sp modelId="{3FDC47B1-D38C-4A4D-9AE6-4ECED6C62541}">
      <dsp:nvSpPr>
        <dsp:cNvPr id="0" name=""/>
        <dsp:cNvSpPr/>
      </dsp:nvSpPr>
      <dsp:spPr>
        <a:xfrm>
          <a:off x="700881" y="376269"/>
          <a:ext cx="1998563" cy="1998563"/>
        </a:xfrm>
        <a:custGeom>
          <a:avLst/>
          <a:gdLst/>
          <a:ahLst/>
          <a:cxnLst/>
          <a:rect l="0" t="0" r="0" b="0"/>
          <a:pathLst>
            <a:path>
              <a:moveTo>
                <a:pt x="3250" y="918750"/>
              </a:moveTo>
              <a:arcTo wR="999281" hR="999281" stAng="11077347" swAng="2299512"/>
            </a:path>
          </a:pathLst>
        </a:custGeom>
        <a:noFill/>
        <a:ln w="6350" cap="flat" cmpd="sng" algn="ctr">
          <a:solidFill>
            <a:schemeClr val="accent2">
              <a:hueOff val="383172"/>
              <a:satOff val="32412"/>
              <a:lumOff val="-1274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Trebuchet MS" panose="020B0603020202020204" pitchFamily="34" charset="0"/>
          </a:endParaRPr>
        </a:p>
        <a:p>
          <a:pPr lvl="0" algn="ctr" defTabSz="755650">
            <a:lnSpc>
              <a:spcPct val="90000"/>
            </a:lnSpc>
            <a:spcBef>
              <a:spcPct val="0"/>
            </a:spcBef>
            <a:spcAft>
              <a:spcPct val="35000"/>
            </a:spcAft>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Trebuchet MS" panose="020B0603020202020204" pitchFamily="34" charset="0"/>
          </a:endParaRPr>
        </a:p>
        <a:p>
          <a:pPr lvl="0" algn="ctr" defTabSz="755650">
            <a:lnSpc>
              <a:spcPct val="90000"/>
            </a:lnSpc>
            <a:spcBef>
              <a:spcPct val="0"/>
            </a:spcBef>
            <a:spcAft>
              <a:spcPct val="35000"/>
            </a:spcAft>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latin typeface="Trebuchet MS" panose="020B0603020202020204" pitchFamily="34" charset="0"/>
          </a:endParaRPr>
        </a:p>
        <a:p>
          <a:pPr lvl="0" algn="ctr" defTabSz="711200">
            <a:lnSpc>
              <a:spcPct val="90000"/>
            </a:lnSpc>
            <a:spcBef>
              <a:spcPct val="0"/>
            </a:spcBef>
            <a:spcAft>
              <a:spcPct val="35000"/>
            </a:spcAft>
          </a:pPr>
          <a:r>
            <a:rPr lang="en-US" sz="1600" kern="1200" dirty="0">
              <a:latin typeface="Trebuchet MS" panose="020B0603020202020204" pitchFamily="34" charset="0"/>
            </a:rPr>
            <a:t>Thrust 3: 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a:latin typeface="Trebuchet MS" panose="020B0603020202020204" pitchFamily="34" charset="0"/>
            </a:rPr>
            <a:t>Thrust 2: 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a:latin typeface="Trebuchet MS" panose="020B0603020202020204" pitchFamily="34" charset="0"/>
            </a:rPr>
            <a:t>Thrust 1: simulated pathways</a:t>
          </a:r>
        </a:p>
      </dsp:txBody>
      <dsp:txXfrm>
        <a:off x="1069919" y="428481"/>
        <a:ext cx="995169" cy="91223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74ECD6-E7BE-0C4D-87C2-A16864E2BED2}">
      <dsp:nvSpPr>
        <dsp:cNvPr id="0" name=""/>
        <dsp:cNvSpPr/>
      </dsp:nvSpPr>
      <dsp:spPr>
        <a:xfrm>
          <a:off x="373029" y="0"/>
          <a:ext cx="4227666" cy="169935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005F5A-E177-6B4E-A335-C864EA9A4141}">
      <dsp:nvSpPr>
        <dsp:cNvPr id="0" name=""/>
        <dsp:cNvSpPr/>
      </dsp:nvSpPr>
      <dsp:spPr>
        <a:xfrm>
          <a:off x="593" y="509805"/>
          <a:ext cx="1181661" cy="679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SO</a:t>
          </a:r>
          <a:r>
            <a:rPr lang="en-US" sz="1300" kern="1200" baseline="-25000" dirty="0"/>
            <a:t>2</a:t>
          </a:r>
          <a:endParaRPr lang="en-US" sz="1300" kern="1200" dirty="0"/>
        </a:p>
      </dsp:txBody>
      <dsp:txXfrm>
        <a:off x="33775" y="542987"/>
        <a:ext cx="1115297" cy="613377"/>
      </dsp:txXfrm>
    </dsp:sp>
    <dsp:sp modelId="{8A794AC6-D5F7-8A4F-BE7F-EE2889F1E285}">
      <dsp:nvSpPr>
        <dsp:cNvPr id="0" name=""/>
        <dsp:cNvSpPr/>
      </dsp:nvSpPr>
      <dsp:spPr>
        <a:xfrm>
          <a:off x="1264219" y="509805"/>
          <a:ext cx="1181661" cy="679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H</a:t>
          </a:r>
          <a:r>
            <a:rPr lang="en-US" sz="1300" kern="1200" baseline="-25000" dirty="0"/>
            <a:t>2</a:t>
          </a:r>
          <a:r>
            <a:rPr lang="en-US" sz="1300" kern="1200" dirty="0"/>
            <a:t>SO</a:t>
          </a:r>
          <a:r>
            <a:rPr lang="en-US" sz="1300" kern="1200" baseline="-25000" dirty="0"/>
            <a:t>4</a:t>
          </a:r>
          <a:endParaRPr lang="en-US" sz="1300" kern="1200" dirty="0"/>
        </a:p>
      </dsp:txBody>
      <dsp:txXfrm>
        <a:off x="1297401" y="542987"/>
        <a:ext cx="1115297" cy="613377"/>
      </dsp:txXfrm>
    </dsp:sp>
    <dsp:sp modelId="{DDA62371-7CF2-AE43-AFE0-F40633C7B834}">
      <dsp:nvSpPr>
        <dsp:cNvPr id="0" name=""/>
        <dsp:cNvSpPr/>
      </dsp:nvSpPr>
      <dsp:spPr>
        <a:xfrm>
          <a:off x="2527844" y="509805"/>
          <a:ext cx="1181661" cy="679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Net Radiative Flux</a:t>
          </a:r>
        </a:p>
      </dsp:txBody>
      <dsp:txXfrm>
        <a:off x="2561026" y="542987"/>
        <a:ext cx="1115297" cy="613377"/>
      </dsp:txXfrm>
    </dsp:sp>
    <dsp:sp modelId="{95C80F35-385F-084F-B3DB-249EF3324607}">
      <dsp:nvSpPr>
        <dsp:cNvPr id="0" name=""/>
        <dsp:cNvSpPr/>
      </dsp:nvSpPr>
      <dsp:spPr>
        <a:xfrm>
          <a:off x="3791470" y="509805"/>
          <a:ext cx="1181661" cy="679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Temperature Changes</a:t>
          </a:r>
        </a:p>
      </dsp:txBody>
      <dsp:txXfrm>
        <a:off x="3824652" y="542987"/>
        <a:ext cx="1115297" cy="6133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Trebuchet MS" panose="020B0603020202020204" pitchFamily="34" charset="0"/>
          </a:endParaRPr>
        </a:p>
        <a:p>
          <a:pPr lvl="0" algn="ctr" defTabSz="755650">
            <a:lnSpc>
              <a:spcPct val="90000"/>
            </a:lnSpc>
            <a:spcBef>
              <a:spcPct val="0"/>
            </a:spcBef>
            <a:spcAft>
              <a:spcPct val="35000"/>
            </a:spcAft>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Trebuchet MS" panose="020B0603020202020204" pitchFamily="34" charset="0"/>
          </a:endParaRPr>
        </a:p>
        <a:p>
          <a:pPr lvl="0" algn="ctr" defTabSz="755650">
            <a:lnSpc>
              <a:spcPct val="90000"/>
            </a:lnSpc>
            <a:spcBef>
              <a:spcPct val="0"/>
            </a:spcBef>
            <a:spcAft>
              <a:spcPct val="35000"/>
            </a:spcAft>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688536" y="1216391"/>
          <a:ext cx="1824588" cy="1824588"/>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latin typeface="Trebuchet MS" panose="020B0603020202020204" pitchFamily="34" charset="0"/>
          </a:endParaRPr>
        </a:p>
        <a:p>
          <a:pPr lvl="0" algn="ctr" defTabSz="533400">
            <a:lnSpc>
              <a:spcPct val="90000"/>
            </a:lnSpc>
            <a:spcBef>
              <a:spcPct val="0"/>
            </a:spcBef>
            <a:spcAft>
              <a:spcPct val="35000"/>
            </a:spcAft>
          </a:pPr>
          <a:endParaRPr lang="en-US" sz="1200" kern="1200" dirty="0">
            <a:latin typeface="Trebuchet MS" panose="020B0603020202020204" pitchFamily="34" charset="0"/>
          </a:endParaRPr>
        </a:p>
        <a:p>
          <a:pPr lvl="0" algn="ctr" defTabSz="533400">
            <a:lnSpc>
              <a:spcPct val="90000"/>
            </a:lnSpc>
            <a:spcBef>
              <a:spcPct val="0"/>
            </a:spcBef>
            <a:spcAft>
              <a:spcPct val="35000"/>
            </a:spcAft>
          </a:pPr>
          <a:r>
            <a:rPr lang="en-US" sz="1200" kern="1200" dirty="0">
              <a:latin typeface="Trebuchet MS" panose="020B0603020202020204" pitchFamily="34" charset="0"/>
            </a:rPr>
            <a:t>Thrust 3: attribution</a:t>
          </a:r>
        </a:p>
      </dsp:txBody>
      <dsp:txXfrm>
        <a:off x="1931814" y="1535694"/>
        <a:ext cx="1338031" cy="821064"/>
      </dsp:txXfrm>
    </dsp:sp>
    <dsp:sp modelId="{DDC97474-5BE8-451B-A964-22A2A989283D}">
      <dsp:nvSpPr>
        <dsp:cNvPr id="0" name=""/>
        <dsp:cNvSpPr/>
      </dsp:nvSpPr>
      <dsp:spPr>
        <a:xfrm>
          <a:off x="2291750" y="6"/>
          <a:ext cx="1824588" cy="1824588"/>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a:latin typeface="Trebuchet MS" panose="020B0603020202020204" pitchFamily="34" charset="0"/>
            </a:rPr>
            <a:t>Thrust 2: observed pathways</a:t>
          </a:r>
        </a:p>
      </dsp:txBody>
      <dsp:txXfrm>
        <a:off x="2849770" y="471357"/>
        <a:ext cx="1094752" cy="1003523"/>
      </dsp:txXfrm>
    </dsp:sp>
    <dsp:sp modelId="{664E9F7F-AFAB-41EE-8A50-804B4DB5385A}">
      <dsp:nvSpPr>
        <dsp:cNvPr id="0" name=""/>
        <dsp:cNvSpPr/>
      </dsp:nvSpPr>
      <dsp:spPr>
        <a:xfrm>
          <a:off x="1005166" y="6"/>
          <a:ext cx="1824588" cy="1824588"/>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a:latin typeface="Trebuchet MS" panose="020B0603020202020204" pitchFamily="34" charset="0"/>
            </a:rPr>
            <a:t>Thrust 1: simulated pathways</a:t>
          </a:r>
        </a:p>
      </dsp:txBody>
      <dsp:txXfrm>
        <a:off x="1176982" y="471357"/>
        <a:ext cx="1094752" cy="10035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Trebuchet MS" panose="020B0603020202020204" pitchFamily="34" charset="0"/>
          </a:endParaRPr>
        </a:p>
        <a:p>
          <a:pPr lvl="0" algn="ctr" defTabSz="755650">
            <a:lnSpc>
              <a:spcPct val="90000"/>
            </a:lnSpc>
            <a:spcBef>
              <a:spcPct val="0"/>
            </a:spcBef>
            <a:spcAft>
              <a:spcPct val="35000"/>
            </a:spcAft>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Trebuchet MS" panose="020B0603020202020204" pitchFamily="34" charset="0"/>
          </a:endParaRPr>
        </a:p>
        <a:p>
          <a:pPr lvl="0" algn="ctr" defTabSz="755650">
            <a:lnSpc>
              <a:spcPct val="90000"/>
            </a:lnSpc>
            <a:spcBef>
              <a:spcPct val="0"/>
            </a:spcBef>
            <a:spcAft>
              <a:spcPct val="35000"/>
            </a:spcAft>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Trebuchet MS" panose="020B0603020202020204" pitchFamily="34" charset="0"/>
          </a:endParaRPr>
        </a:p>
        <a:p>
          <a:pPr lvl="0" algn="ctr" defTabSz="755650">
            <a:lnSpc>
              <a:spcPct val="90000"/>
            </a:lnSpc>
            <a:spcBef>
              <a:spcPct val="0"/>
            </a:spcBef>
            <a:spcAft>
              <a:spcPct val="35000"/>
            </a:spcAft>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Trebuchet MS" panose="020B0603020202020204" pitchFamily="34" charset="0"/>
          </a:endParaRPr>
        </a:p>
        <a:p>
          <a:pPr lvl="0" algn="ctr" defTabSz="755650">
            <a:lnSpc>
              <a:spcPct val="90000"/>
            </a:lnSpc>
            <a:spcBef>
              <a:spcPct val="0"/>
            </a:spcBef>
            <a:spcAft>
              <a:spcPct val="35000"/>
            </a:spcAft>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74ECD6-E7BE-0C4D-87C2-A16864E2BED2}">
      <dsp:nvSpPr>
        <dsp:cNvPr id="0" name=""/>
        <dsp:cNvSpPr/>
      </dsp:nvSpPr>
      <dsp:spPr>
        <a:xfrm>
          <a:off x="567269" y="0"/>
          <a:ext cx="6429060" cy="222626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005F5A-E177-6B4E-A335-C864EA9A4141}">
      <dsp:nvSpPr>
        <dsp:cNvPr id="0" name=""/>
        <dsp:cNvSpPr/>
      </dsp:nvSpPr>
      <dsp:spPr>
        <a:xfrm>
          <a:off x="4744" y="667878"/>
          <a:ext cx="1781471" cy="8905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SO</a:t>
          </a:r>
          <a:r>
            <a:rPr lang="en-US" sz="2000" kern="1200" baseline="-25000" dirty="0"/>
            <a:t>2</a:t>
          </a:r>
          <a:endParaRPr lang="en-US" sz="2000" kern="1200" dirty="0"/>
        </a:p>
      </dsp:txBody>
      <dsp:txXfrm>
        <a:off x="48215" y="711349"/>
        <a:ext cx="1694529" cy="803562"/>
      </dsp:txXfrm>
    </dsp:sp>
    <dsp:sp modelId="{8A794AC6-D5F7-8A4F-BE7F-EE2889F1E285}">
      <dsp:nvSpPr>
        <dsp:cNvPr id="0" name=""/>
        <dsp:cNvSpPr/>
      </dsp:nvSpPr>
      <dsp:spPr>
        <a:xfrm>
          <a:off x="1928957" y="667878"/>
          <a:ext cx="1781471" cy="8905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H</a:t>
          </a:r>
          <a:r>
            <a:rPr lang="en-US" sz="2000" kern="1200" baseline="-25000" dirty="0"/>
            <a:t>2</a:t>
          </a:r>
          <a:r>
            <a:rPr lang="en-US" sz="2000" kern="1200" dirty="0"/>
            <a:t>SO</a:t>
          </a:r>
          <a:r>
            <a:rPr lang="en-US" sz="2000" kern="1200" baseline="-25000" dirty="0"/>
            <a:t>4</a:t>
          </a:r>
          <a:endParaRPr lang="en-US" sz="2000" kern="1200" dirty="0"/>
        </a:p>
      </dsp:txBody>
      <dsp:txXfrm>
        <a:off x="1972428" y="711349"/>
        <a:ext cx="1694529" cy="803562"/>
      </dsp:txXfrm>
    </dsp:sp>
    <dsp:sp modelId="{DDA62371-7CF2-AE43-AFE0-F40633C7B834}">
      <dsp:nvSpPr>
        <dsp:cNvPr id="0" name=""/>
        <dsp:cNvSpPr/>
      </dsp:nvSpPr>
      <dsp:spPr>
        <a:xfrm>
          <a:off x="3853170" y="667878"/>
          <a:ext cx="1781471" cy="8905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Net Radiative Flux</a:t>
          </a:r>
        </a:p>
      </dsp:txBody>
      <dsp:txXfrm>
        <a:off x="3896641" y="711349"/>
        <a:ext cx="1694529" cy="803562"/>
      </dsp:txXfrm>
    </dsp:sp>
    <dsp:sp modelId="{95C80F35-385F-084F-B3DB-249EF3324607}">
      <dsp:nvSpPr>
        <dsp:cNvPr id="0" name=""/>
        <dsp:cNvSpPr/>
      </dsp:nvSpPr>
      <dsp:spPr>
        <a:xfrm>
          <a:off x="5777383" y="667878"/>
          <a:ext cx="1781471" cy="8905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Temperature Changes</a:t>
          </a:r>
        </a:p>
      </dsp:txBody>
      <dsp:txXfrm>
        <a:off x="5820854" y="711349"/>
        <a:ext cx="1694529" cy="80356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Open Sans" panose="020B0606030504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12B77-F7E2-4D68-A9CB-41B8CCDC9B29}" type="datetimeFigureOut">
              <a:rPr lang="en-US" smtClean="0">
                <a:latin typeface="Open Sans" panose="020B0606030504020204" pitchFamily="34" charset="0"/>
              </a:rPr>
              <a:t>4/26/2023</a:t>
            </a:fld>
            <a:endParaRPr lang="en-US" dirty="0">
              <a:latin typeface="Open Sans" panose="020B0606030504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Open Sans" panose="020B0606030504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23351-3FB3-4478-AE7D-BEC670948232}" type="slidenum">
              <a:rPr lang="en-US" smtClean="0">
                <a:latin typeface="Open Sans" panose="020B0606030504020204" pitchFamily="34" charset="0"/>
              </a:rPr>
              <a:t>‹#›</a:t>
            </a:fld>
            <a:endParaRPr lang="en-US" dirty="0">
              <a:latin typeface="Open Sans" panose="020B0606030504020204" pitchFamily="34" charset="0"/>
            </a:endParaRPr>
          </a:p>
        </p:txBody>
      </p:sp>
    </p:spTree>
    <p:extLst>
      <p:ext uri="{BB962C8B-B14F-4D97-AF65-F5344CB8AC3E}">
        <p14:creationId xmlns:p14="http://schemas.microsoft.com/office/powerpoint/2010/main" val="3910645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896A8DF4-6A87-4F69-8212-F0A65870B2F2}" type="datetimeFigureOut">
              <a:rPr lang="en-US" smtClean="0"/>
              <a:pPr/>
              <a:t>4/26/2023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E21A7267-269F-4D26-9F96-B6358A06B982}" type="slidenum">
              <a:rPr lang="en-US" smtClean="0"/>
              <a:pPr/>
              <a:t>‹#›</a:t>
            </a:fld>
            <a:endParaRPr lang="en-US" dirty="0"/>
          </a:p>
        </p:txBody>
      </p:sp>
    </p:spTree>
    <p:extLst>
      <p:ext uri="{BB962C8B-B14F-4D97-AF65-F5344CB8AC3E}">
        <p14:creationId xmlns:p14="http://schemas.microsoft.com/office/powerpoint/2010/main" val="34107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t>1</a:t>
            </a:fld>
            <a:endParaRPr lang="en-US" dirty="0"/>
          </a:p>
        </p:txBody>
      </p:sp>
    </p:spTree>
    <p:extLst>
      <p:ext uri="{BB962C8B-B14F-4D97-AF65-F5344CB8AC3E}">
        <p14:creationId xmlns:p14="http://schemas.microsoft.com/office/powerpoint/2010/main" val="385018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Aerosol indirect effects: Mt. Pinatubo eruption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latin typeface="Trebuchet MS" panose="020B0603020202020204" pitchFamily="34" charset="0"/>
                  </a:rPr>
                  <a:t> sulfate aerosol production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latin typeface="Trebuchet MS" panose="020B0603020202020204" pitchFamily="34" charset="0"/>
                  </a:rPr>
                  <a:t> aerosol sedimentation transports aerosols into the troposphere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latin typeface="Trebuchet MS" panose="020B0603020202020204" pitchFamily="34" charset="0"/>
                  </a:rPr>
                  <a:t> modification of cloud optical properties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latin typeface="Trebuchet MS" panose="020B0603020202020204" pitchFamily="34" charset="0"/>
                  </a:rPr>
                  <a:t> increased cloud brightness/decreased rainfall.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rebuchet MS" panose="020B0603020202020204" pitchFamily="34" charset="0"/>
                    <a:ea typeface="+mn-ea"/>
                    <a:cs typeface="+mn-cs"/>
                  </a:rPr>
                  <a:t>Besides air temperature changes, another downstream impact of Mt. Pinatubo was decreased global sea level, caused by thermal expansion due to lower sea surface temperatures / ocean heat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rebuchet MS" panose="020B0603020202020204" pitchFamily="34" charset="0"/>
                    <a:ea typeface="+mn-ea"/>
                    <a:cs typeface="+mn-cs"/>
                  </a:rPr>
                  <a:t>This is because Mt. Pinatubo caused </a:t>
                </a:r>
                <a:r>
                  <a:rPr lang="en-US" sz="1200" b="0" i="0" kern="1200" dirty="0">
                    <a:solidFill>
                      <a:schemeClr val="tx1"/>
                    </a:solidFill>
                    <a:effectLst/>
                    <a:latin typeface="Open Sans" panose="020B0606030504020204" pitchFamily="34" charset="0"/>
                    <a:ea typeface="+mn-ea"/>
                    <a:cs typeface="+mn-cs"/>
                  </a:rPr>
                  <a:t>lower sea surface temperatures / ocean heat content that—due to thermal expansion—decreased the global sea level. </a:t>
                </a:r>
              </a:p>
              <a:p>
                <a:endParaRPr lang="en-US" sz="1200" b="0" i="0" kern="1200" dirty="0">
                  <a:solidFill>
                    <a:schemeClr val="tx1"/>
                  </a:solidFill>
                  <a:effectLst/>
                  <a:latin typeface="Open Sans" panose="020B0606030504020204" pitchFamily="34" charset="0"/>
                  <a:ea typeface="+mn-ea"/>
                  <a:cs typeface="+mn-cs"/>
                </a:endParaRPr>
              </a:p>
              <a:p>
                <a:endParaRPr lang="en-US" sz="1200" b="0" i="0" kern="1200" dirty="0">
                  <a:solidFill>
                    <a:schemeClr val="tx1"/>
                  </a:solidFill>
                  <a:effectLst/>
                  <a:latin typeface="Open Sans" panose="020B0606030504020204" pitchFamily="34" charset="0"/>
                  <a:ea typeface="+mn-ea"/>
                  <a:cs typeface="+mn-cs"/>
                </a:endParaRPr>
              </a:p>
              <a:p>
                <a:r>
                  <a:rPr lang="en-US" sz="1200" b="0" i="0" kern="1200" dirty="0">
                    <a:solidFill>
                      <a:schemeClr val="tx1"/>
                    </a:solidFill>
                    <a:effectLst/>
                    <a:latin typeface="Open Sans" panose="020B0606030504020204" pitchFamily="34" charset="0"/>
                    <a:ea typeface="+mn-ea"/>
                    <a:cs typeface="+mn-cs"/>
                  </a:rPr>
                  <a:t>We </a:t>
                </a:r>
                <a:r>
                  <a:rPr lang="en-US" sz="1200" b="0" i="0" kern="1200" dirty="0" err="1">
                    <a:solidFill>
                      <a:schemeClr val="tx1"/>
                    </a:solidFill>
                    <a:effectLst/>
                    <a:latin typeface="Open Sans" panose="020B0606030504020204" pitchFamily="34" charset="0"/>
                    <a:ea typeface="+mn-ea"/>
                    <a:cs typeface="+mn-cs"/>
                  </a:rPr>
                  <a:t>subselected</a:t>
                </a:r>
                <a:r>
                  <a:rPr lang="en-US" sz="1200" b="0" i="0" kern="1200" dirty="0">
                    <a:solidFill>
                      <a:schemeClr val="tx1"/>
                    </a:solidFill>
                    <a:effectLst/>
                    <a:latin typeface="Open Sans" panose="020B0606030504020204" pitchFamily="34" charset="0"/>
                    <a:ea typeface="+mn-ea"/>
                    <a:cs typeface="+mn-cs"/>
                  </a:rPr>
                  <a:t> 3 impacts to call our “science questions”</a:t>
                </a:r>
              </a:p>
              <a:p>
                <a:endParaRPr lang="en-US" sz="1200" b="0" i="0" kern="1200" dirty="0">
                  <a:solidFill>
                    <a:schemeClr val="tx1"/>
                  </a:solidFill>
                  <a:effectLst/>
                  <a:latin typeface="Open Sans" panose="020B0606030504020204" pitchFamily="34" charset="0"/>
                  <a:ea typeface="+mn-ea"/>
                  <a:cs typeface="+mn-cs"/>
                </a:endParaRPr>
              </a:p>
              <a:p>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The volcanic stratospheric sulfate aerosols increased the aerosol optical depth by a factor of five over the tropical Pacific in mid-August [15], resulting in a decrease in monthly mean clear-sky total solar irradiance over the first 10 months [21].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The aerosol direct effect, notionally shown in Figure 1 as the red dashed line, is responsible for the scattering of incoming shortwave radiation and absorption of longwave outgoing radiation [14, 20-22], which led to negative forcing observed until mid-1993 [18]. This change in radiative flux caused a 0.6</a:t>
                </a:r>
                <a14:m>
                  <m:oMath xmlns:m="http://schemas.openxmlformats.org/officeDocument/2006/math">
                    <m:r>
                      <a:rPr lang="en-US" sz="1200" b="0" i="1" kern="1200">
                        <a:solidFill>
                          <a:schemeClr val="tx1"/>
                        </a:solidFill>
                        <a:effectLst/>
                        <a:latin typeface="Cambria Math" panose="02040503050406030204" pitchFamily="18" charset="0"/>
                        <a:ea typeface="+mn-ea"/>
                        <a:cs typeface="+mn-cs"/>
                      </a:rPr>
                      <m:t>°</m:t>
                    </m:r>
                  </m:oMath>
                </a14:m>
                <a:r>
                  <a:rPr lang="en-US" sz="1200" b="0" i="0" kern="1200" dirty="0">
                    <a:solidFill>
                      <a:schemeClr val="tx1"/>
                    </a:solidFill>
                    <a:effectLst/>
                    <a:latin typeface="Open Sans" panose="020B0606030504020204" pitchFamily="34" charset="0"/>
                    <a:ea typeface="+mn-ea"/>
                    <a:cs typeface="+mn-cs"/>
                  </a:rPr>
                  <a:t> C global cooling of the lower troposphere [16, 23], but also a warming of the stratosphere where the particles resided [14, 16] (the dark orange dash-dot downstream impact shown in Figure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Further downstream impacts from the eruption of Mt. Pinatubo have been documented to include </a:t>
                </a:r>
                <a:r>
                  <a:rPr lang="en-US" sz="1200" b="1" i="0" kern="1200" dirty="0">
                    <a:solidFill>
                      <a:schemeClr val="tx1"/>
                    </a:solidFill>
                    <a:effectLst/>
                    <a:latin typeface="Open Sans" panose="020B0606030504020204" pitchFamily="34" charset="0"/>
                    <a:ea typeface="+mn-ea"/>
                    <a:cs typeface="+mn-cs"/>
                  </a:rPr>
                  <a:t>reductions in precipitation [27] and global mean sea level [28].  </a:t>
                </a:r>
                <a:r>
                  <a:rPr lang="en-US" sz="1200" b="0" i="0" kern="1200" dirty="0">
                    <a:solidFill>
                      <a:schemeClr val="tx1"/>
                    </a:solidFill>
                    <a:effectLst/>
                    <a:latin typeface="Open Sans" panose="020B0606030504020204" pitchFamily="34" charset="0"/>
                    <a:ea typeface="+mn-ea"/>
                    <a:cs typeface="+mn-cs"/>
                  </a:rPr>
                  <a:t>These downstream impacts are triggered by the overall cooling resulting in decreased evaporation [28], and lower sea surface temperatures / ocean heat content [29] that—due to thermal expansion—decreased the global sea level [30].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Open Sans" panose="020B0606030504020204" pitchFamily="34" charset="0"/>
                  <a:ea typeface="+mn-ea"/>
                  <a:cs typeface="+mn-cs"/>
                </a:endParaRPr>
              </a:p>
              <a:p>
                <a:endParaRPr lang="en-US" dirty="0"/>
              </a:p>
              <a:p>
                <a:r>
                  <a:rPr lang="en-US" sz="1200" b="0" i="0" kern="1200" dirty="0">
                    <a:solidFill>
                      <a:schemeClr val="tx1"/>
                    </a:solidFill>
                    <a:effectLst/>
                    <a:latin typeface="Open Sans" panose="020B0606030504020204" pitchFamily="34" charset="0"/>
                    <a:ea typeface="+mn-ea"/>
                    <a:cs typeface="+mn-cs"/>
                  </a:rPr>
                  <a:t>Aerosol indirect effects occur when sulfate aerosols enter the troposphere via stratosphere-troposphere exchange and sedimentation. .  Here there are multiple processes by which sulfate aerosols can then affect clouds through the microphysics, MG2 [34],and chemistry  parameterizations.  Aerosol activation (acting as nuclei for condensation) can affect cloud reflectivity and lifetime [35].  Ice homogenous nucleation (the formation of ice from supercooled liquid) affects cirrus clouds and their forcing with high uncertainty [36]. </a:t>
                </a:r>
                <a:endParaRPr lang="en-US" dirty="0"/>
              </a:p>
            </p:txBody>
          </p:sp>
        </mc:Choice>
        <mc:Fallback xmlns="">
          <p:sp>
            <p:nvSpPr>
              <p:cNvPr id="3" name="Notes Placeholder 2"/>
              <p:cNvSpPr>
                <a:spLocks noGrp="1"/>
              </p:cNvSpPr>
              <p:nvPr>
                <p:ph type="body" idx="1"/>
              </p:nvPr>
            </p:nvSpPr>
            <p:spPr/>
            <p:txBody>
              <a:bodyPr/>
              <a:lstStyle/>
              <a:p>
                <a:r>
                  <a:rPr lang="en-US" sz="1200" b="0" i="0" kern="1200" dirty="0">
                    <a:solidFill>
                      <a:schemeClr val="tx1"/>
                    </a:solidFill>
                    <a:effectLst/>
                    <a:latin typeface="Open Sans" panose="020B0606030504020204" pitchFamily="34" charset="0"/>
                    <a:ea typeface="+mn-ea"/>
                    <a:cs typeface="+mn-cs"/>
                  </a:rPr>
                  <a:t>Mt. Pinatubo injected 5-10 </a:t>
                </a:r>
                <a:r>
                  <a:rPr lang="en-US" sz="1200" b="0" i="0" kern="1200" dirty="0" err="1">
                    <a:solidFill>
                      <a:schemeClr val="tx1"/>
                    </a:solidFill>
                    <a:effectLst/>
                    <a:latin typeface="Open Sans" panose="020B0606030504020204" pitchFamily="34" charset="0"/>
                    <a:ea typeface="+mn-ea"/>
                    <a:cs typeface="+mn-cs"/>
                  </a:rPr>
                  <a:t>Tg</a:t>
                </a:r>
                <a:r>
                  <a:rPr lang="en-US" sz="1200" b="0" i="0" kern="1200" dirty="0">
                    <a:solidFill>
                      <a:schemeClr val="tx1"/>
                    </a:solidFill>
                    <a:effectLst/>
                    <a:latin typeface="Open Sans" panose="020B0606030504020204" pitchFamily="34" charset="0"/>
                    <a:ea typeface="+mn-ea"/>
                    <a:cs typeface="+mn-cs"/>
                  </a:rPr>
                  <a:t> of sulfur [18], primarily as SO</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 gas, into the stratosphere where the gas reacted with water to form a hazy layer of aerosol particles composed mostly of sulfuric acid droplets (H</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SO</a:t>
                </a:r>
                <a:r>
                  <a:rPr lang="en-US" sz="1200" b="0" i="0" kern="1200" baseline="-25000" dirty="0">
                    <a:solidFill>
                      <a:schemeClr val="tx1"/>
                    </a:solidFill>
                    <a:effectLst/>
                    <a:latin typeface="Open Sans" panose="020B0606030504020204" pitchFamily="34" charset="0"/>
                    <a:ea typeface="+mn-ea"/>
                    <a:cs typeface="+mn-cs"/>
                  </a:rPr>
                  <a:t>4</a:t>
                </a:r>
                <a:r>
                  <a:rPr lang="en-US" sz="1200" b="0" i="0" kern="1200" dirty="0">
                    <a:solidFill>
                      <a:schemeClr val="tx1"/>
                    </a:solidFill>
                    <a:effectLst/>
                    <a:latin typeface="Open Sans" panose="020B0606030504020204" pitchFamily="34" charset="0"/>
                    <a:ea typeface="+mn-ea"/>
                    <a:cs typeface="+mn-cs"/>
                  </a:rPr>
                  <a:t>) [19].   </a:t>
                </a:r>
              </a:p>
              <a:p>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The volcanic stratospheric sulfate aerosols increased the aerosol optical depth by a factor of five over the tropical Pacific in mid-August [15], resulting in a decrease in monthly mean clear-sky total solar irradiance over the first 10 months [21].  This aerosol direct effect, notionally shown in Figure 1 as the red dashed line, is responsible for the scattering of incoming shortwave radiation and absorption of longwave outgoing radiation [14, 20-22], which led to negative forcing observed until mid-1993 [18]. This change in radiative flux caused a 0.6</a:t>
                </a:r>
                <a:r>
                  <a:rPr lang="en-US" sz="1200" b="0" i="0" kern="1200">
                    <a:solidFill>
                      <a:schemeClr val="tx1"/>
                    </a:solidFill>
                    <a:effectLst/>
                    <a:latin typeface="Open Sans" panose="020B0606030504020204" pitchFamily="34" charset="0"/>
                    <a:ea typeface="+mn-ea"/>
                    <a:cs typeface="+mn-cs"/>
                  </a:rPr>
                  <a:t>°</a:t>
                </a:r>
                <a:r>
                  <a:rPr lang="en-US" sz="1200" b="0" i="0" kern="1200" dirty="0">
                    <a:solidFill>
                      <a:schemeClr val="tx1"/>
                    </a:solidFill>
                    <a:effectLst/>
                    <a:latin typeface="Open Sans" panose="020B0606030504020204" pitchFamily="34" charset="0"/>
                    <a:ea typeface="+mn-ea"/>
                    <a:cs typeface="+mn-cs"/>
                  </a:rPr>
                  <a:t> C global cooling of the lower troposphere [16, 23], but also a warming of the stratosphere where the particles resided [14, 16] (the dark orange dash-dot downstream impact shown in Figure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Further downstream impacts from the eruption of Mt. Pinatubo have been documented to include reductions in precipitation [27] and global mean sea level [28].  These downstream impacts are triggered by the overall cooling resulting in decreased evaporation [28], and lower sea surface temperatures / ocean heat content [29] that—due to thermal expansion—decreased the global sea level [30].  </a:t>
                </a:r>
              </a:p>
              <a:p>
                <a:endParaRPr lang="en-US" dirty="0"/>
              </a:p>
              <a:p>
                <a:r>
                  <a:rPr lang="en-US" sz="1200" b="0" i="0" kern="1200" dirty="0">
                    <a:solidFill>
                      <a:schemeClr val="tx1"/>
                    </a:solidFill>
                    <a:effectLst/>
                    <a:latin typeface="Open Sans" panose="020B0606030504020204" pitchFamily="34" charset="0"/>
                    <a:ea typeface="+mn-ea"/>
                    <a:cs typeface="+mn-cs"/>
                  </a:rPr>
                  <a:t>Aerosol indirect effects occur when sulfate aerosols enter the troposphere via stratosphere-troposphere exchange and sedimentation. .  Here there are multiple processes by which sulfate aerosols can then affect clouds through the microphysics, MG2 [34],and chemistry  parameterizations.  Aerosol activation (acting as nuclei for condensation) can affect cloud reflectivity and lifetime [35].  Ice homogenous nucleation (the formation of ice from supercooled liquid) affects cirrus clouds and their forcing with high uncertainty [36]. </a:t>
                </a:r>
                <a:endParaRPr lang="en-US" dirty="0"/>
              </a:p>
            </p:txBody>
          </p:sp>
        </mc:Fallback>
      </mc:AlternateContent>
      <p:sp>
        <p:nvSpPr>
          <p:cNvPr id="4" name="Slide Number Placeholder 3"/>
          <p:cNvSpPr>
            <a:spLocks noGrp="1"/>
          </p:cNvSpPr>
          <p:nvPr>
            <p:ph type="sldNum" sz="quarter" idx="5"/>
          </p:nvPr>
        </p:nvSpPr>
        <p:spPr/>
        <p:txBody>
          <a:bodyPr/>
          <a:lstStyle/>
          <a:p>
            <a:fld id="{E21A7267-269F-4D26-9F96-B6358A06B982}" type="slidenum">
              <a:rPr lang="en-US" smtClean="0"/>
              <a:pPr/>
              <a:t>10</a:t>
            </a:fld>
            <a:endParaRPr lang="en-US" dirty="0"/>
          </a:p>
        </p:txBody>
      </p:sp>
    </p:spTree>
    <p:extLst>
      <p:ext uri="{BB962C8B-B14F-4D97-AF65-F5344CB8AC3E}">
        <p14:creationId xmlns:p14="http://schemas.microsoft.com/office/powerpoint/2010/main" val="939544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sz="1200" b="0" i="0" kern="1200" dirty="0">
                    <a:solidFill>
                      <a:schemeClr val="tx1"/>
                    </a:solidFill>
                    <a:effectLst/>
                    <a:latin typeface="Open Sans" panose="020B0606030504020204" pitchFamily="34" charset="0"/>
                    <a:ea typeface="+mn-ea"/>
                    <a:cs typeface="+mn-cs"/>
                  </a:rPr>
                  <a:t>Mt. Pinatubo injected 5-10 </a:t>
                </a:r>
                <a:r>
                  <a:rPr lang="en-US" sz="1200" b="0" i="0" kern="1200" dirty="0" err="1">
                    <a:solidFill>
                      <a:schemeClr val="tx1"/>
                    </a:solidFill>
                    <a:effectLst/>
                    <a:latin typeface="Open Sans" panose="020B0606030504020204" pitchFamily="34" charset="0"/>
                    <a:ea typeface="+mn-ea"/>
                    <a:cs typeface="+mn-cs"/>
                  </a:rPr>
                  <a:t>Tg</a:t>
                </a:r>
                <a:r>
                  <a:rPr lang="en-US" sz="1200" b="0" i="0" kern="1200" dirty="0">
                    <a:solidFill>
                      <a:schemeClr val="tx1"/>
                    </a:solidFill>
                    <a:effectLst/>
                    <a:latin typeface="Open Sans" panose="020B0606030504020204" pitchFamily="34" charset="0"/>
                    <a:ea typeface="+mn-ea"/>
                    <a:cs typeface="+mn-cs"/>
                  </a:rPr>
                  <a:t> of sulfur [18], primarily as SO</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 gas, into the stratosphere where the gas reacted with water to form a hazy layer of aerosol particles composed mostly of sulfuric acid droplets (H</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SO</a:t>
                </a:r>
                <a:r>
                  <a:rPr lang="en-US" sz="1200" b="0" i="0" kern="1200" baseline="-25000" dirty="0">
                    <a:solidFill>
                      <a:schemeClr val="tx1"/>
                    </a:solidFill>
                    <a:effectLst/>
                    <a:latin typeface="Open Sans" panose="020B0606030504020204" pitchFamily="34" charset="0"/>
                    <a:ea typeface="+mn-ea"/>
                    <a:cs typeface="+mn-cs"/>
                  </a:rPr>
                  <a:t>4</a:t>
                </a:r>
                <a:r>
                  <a:rPr lang="en-US" sz="1200" b="0" i="0" kern="1200" dirty="0">
                    <a:solidFill>
                      <a:schemeClr val="tx1"/>
                    </a:solidFill>
                    <a:effectLst/>
                    <a:latin typeface="Open Sans" panose="020B0606030504020204" pitchFamily="34" charset="0"/>
                    <a:ea typeface="+mn-ea"/>
                    <a:cs typeface="+mn-cs"/>
                  </a:rPr>
                  <a:t>) [19].   </a:t>
                </a:r>
              </a:p>
              <a:p>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The volcanic stratospheric sulfate aerosols increased the aerosol optical depth by a factor of five over the tropical Pacific in mid-August [15], resulting in a decrease in monthly mean clear-sky total solar irradiance over the first 10 months [21].  This aerosol direct effect, notionally shown in Figure 1 as the red dashed line, is responsible for the scattering of incoming shortwave radiation and absorption of longwave outgoing radiation [14, 20-22], which led to negative forcing observed until mid-1993 [18]. This change in radiative flux caused a 0.6</a:t>
                </a:r>
                <a:r>
                  <a:rPr lang="en-US" sz="1200" b="0" i="0" kern="1200">
                    <a:solidFill>
                      <a:schemeClr val="tx1"/>
                    </a:solidFill>
                    <a:effectLst/>
                    <a:latin typeface="Open Sans" panose="020B0606030504020204" pitchFamily="34" charset="0"/>
                    <a:ea typeface="+mn-ea"/>
                    <a:cs typeface="+mn-cs"/>
                  </a:rPr>
                  <a:t>°</a:t>
                </a:r>
                <a:r>
                  <a:rPr lang="en-US" sz="1200" b="0" i="0" kern="1200" dirty="0">
                    <a:solidFill>
                      <a:schemeClr val="tx1"/>
                    </a:solidFill>
                    <a:effectLst/>
                    <a:latin typeface="Open Sans" panose="020B0606030504020204" pitchFamily="34" charset="0"/>
                    <a:ea typeface="+mn-ea"/>
                    <a:cs typeface="+mn-cs"/>
                  </a:rPr>
                  <a:t> C global cooling of the lower troposphere [16, 23], but also a warming of the stratosphere where the particles resided [14, 16] (the dark orange dash-dot downstream impact shown in Figure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Further downstream impacts from the eruption of Mt. Pinatubo have been documented to include reductions in precipitation [27] and global mean sea level [28].  These downstream impacts are triggered by the overall cooling resulting in decreased evaporation [28], and lower sea surface temperatures / ocean heat content [29] that—due to thermal expansion—decreased the global sea level [30].  </a:t>
                </a:r>
              </a:p>
              <a:p>
                <a:endParaRPr lang="en-US" dirty="0"/>
              </a:p>
              <a:p>
                <a:r>
                  <a:rPr lang="en-US" sz="1200" b="0" i="0" kern="1200" dirty="0">
                    <a:solidFill>
                      <a:schemeClr val="tx1"/>
                    </a:solidFill>
                    <a:effectLst/>
                    <a:latin typeface="Open Sans" panose="020B0606030504020204" pitchFamily="34" charset="0"/>
                    <a:ea typeface="+mn-ea"/>
                    <a:cs typeface="+mn-cs"/>
                  </a:rPr>
                  <a:t>Aerosol indirect effects occur when sulfate aerosols enter the troposphere via stratosphere-troposphere exchange and sedimentation. .  Here there are multiple processes by which sulfate aerosols can then affect clouds through the microphysics, MG2 [34],and chemistry  parameterizations.  Aerosol activation (acting as nuclei for condensation) can affect cloud reflectivity and lifetime [35].  Ice homogenous nucleation (the formation of ice from supercooled liquid) affects cirrus clouds and their forcing with high uncertainty [36]. </a:t>
                </a:r>
                <a:endParaRPr lang="en-US" dirty="0"/>
              </a:p>
            </p:txBody>
          </p:sp>
        </mc:Fallback>
      </mc:AlternateContent>
      <p:sp>
        <p:nvSpPr>
          <p:cNvPr id="4" name="Slide Number Placeholder 3"/>
          <p:cNvSpPr>
            <a:spLocks noGrp="1"/>
          </p:cNvSpPr>
          <p:nvPr>
            <p:ph type="sldNum" sz="quarter" idx="5"/>
          </p:nvPr>
        </p:nvSpPr>
        <p:spPr/>
        <p:txBody>
          <a:bodyPr/>
          <a:lstStyle/>
          <a:p>
            <a:fld id="{E21A7267-269F-4D26-9F96-B6358A06B982}" type="slidenum">
              <a:rPr lang="en-US" smtClean="0"/>
              <a:pPr/>
              <a:t>11</a:t>
            </a:fld>
            <a:endParaRPr lang="en-US" dirty="0"/>
          </a:p>
        </p:txBody>
      </p:sp>
    </p:spTree>
    <p:extLst>
      <p:ext uri="{BB962C8B-B14F-4D97-AF65-F5344CB8AC3E}">
        <p14:creationId xmlns:p14="http://schemas.microsoft.com/office/powerpoint/2010/main" val="2244663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12</a:t>
            </a:fld>
            <a:endParaRPr lang="en-US" dirty="0"/>
          </a:p>
        </p:txBody>
      </p:sp>
    </p:spTree>
    <p:extLst>
      <p:ext uri="{BB962C8B-B14F-4D97-AF65-F5344CB8AC3E}">
        <p14:creationId xmlns:p14="http://schemas.microsoft.com/office/powerpoint/2010/main" val="4077693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chemeClr val="accent6"/>
              </a:buClr>
              <a:buFont typeface="Arial" panose="020B0604020202020204" pitchFamily="34" charset="0"/>
              <a:buChar char="•"/>
            </a:pPr>
            <a:r>
              <a:rPr lang="en-US" dirty="0">
                <a:solidFill>
                  <a:schemeClr val="accent6"/>
                </a:solidFill>
                <a:latin typeface="Trebuchet MS" panose="020B0603020202020204" pitchFamily="34" charset="0"/>
              </a:rPr>
              <a:t>E3SM also includes key process models for clouds, ozone and aerosols [</a:t>
            </a:r>
            <a:r>
              <a:rPr lang="en-US" dirty="0" err="1">
                <a:solidFill>
                  <a:schemeClr val="accent6"/>
                </a:solidFill>
                <a:latin typeface="Trebuchet MS" panose="020B0603020202020204" pitchFamily="34" charset="0"/>
              </a:rPr>
              <a:t>Golaz</a:t>
            </a:r>
            <a:r>
              <a:rPr lang="en-US" dirty="0">
                <a:solidFill>
                  <a:schemeClr val="accent6"/>
                </a:solidFill>
                <a:latin typeface="Trebuchet MS" panose="020B0603020202020204" pitchFamily="34" charset="0"/>
              </a:rPr>
              <a:t>, et al. 2019].</a:t>
            </a:r>
          </a:p>
          <a:p>
            <a:pPr marL="285750" indent="-285750">
              <a:buClr>
                <a:schemeClr val="accent6"/>
              </a:buClr>
              <a:buFont typeface="Arial" panose="020B0604020202020204" pitchFamily="34" charset="0"/>
              <a:buChar char="•"/>
            </a:pPr>
            <a:endParaRPr lang="en-US" sz="400" dirty="0">
              <a:solidFill>
                <a:schemeClr val="accent6"/>
              </a:solidFill>
              <a:latin typeface="Trebuchet MS" panose="020B0603020202020204" pitchFamily="34" charset="0"/>
            </a:endParaRPr>
          </a:p>
          <a:p>
            <a:pPr marL="742950"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rPr>
              <a:t>Turbulence closure: Cloud Layers Unified By Binormals (CLUBB) [Larson &amp; </a:t>
            </a:r>
            <a:r>
              <a:rPr lang="en-US" dirty="0" err="1">
                <a:solidFill>
                  <a:schemeClr val="accent6"/>
                </a:solidFill>
                <a:latin typeface="Trebuchet MS" panose="020B0603020202020204" pitchFamily="34" charset="0"/>
              </a:rPr>
              <a:t>Golaz</a:t>
            </a:r>
            <a:r>
              <a:rPr lang="en-US" dirty="0">
                <a:solidFill>
                  <a:schemeClr val="accent6"/>
                </a:solidFill>
                <a:latin typeface="Trebuchet MS" panose="020B0603020202020204" pitchFamily="34" charset="0"/>
              </a:rPr>
              <a:t> 2005].</a:t>
            </a:r>
          </a:p>
          <a:p>
            <a:pPr marL="742950" lvl="1" indent="-285750">
              <a:buClr>
                <a:schemeClr val="accent6"/>
              </a:buClr>
              <a:buFont typeface="Wingdings" panose="05000000000000000000" pitchFamily="2" charset="2"/>
              <a:buChar char="Ø"/>
            </a:pPr>
            <a:endParaRPr lang="en-US" sz="400" dirty="0">
              <a:solidFill>
                <a:schemeClr val="accent6"/>
              </a:solidFill>
              <a:latin typeface="Trebuchet MS" panose="020B0603020202020204" pitchFamily="34" charset="0"/>
            </a:endParaRPr>
          </a:p>
          <a:p>
            <a:pPr marL="742950"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rPr>
              <a:t>Cloud Microphysics: Morrison and Gettleman version 2 (MG2) [Gettleman, et al. 2015].</a:t>
            </a:r>
          </a:p>
          <a:p>
            <a:pPr marL="742950" lvl="1" indent="-285750">
              <a:buClr>
                <a:schemeClr val="accent6"/>
              </a:buClr>
              <a:buFont typeface="Wingdings" panose="05000000000000000000" pitchFamily="2" charset="2"/>
              <a:buChar char="Ø"/>
            </a:pPr>
            <a:endParaRPr lang="en-US" sz="400" dirty="0">
              <a:solidFill>
                <a:schemeClr val="accent6"/>
              </a:solidFill>
              <a:latin typeface="Trebuchet MS" panose="020B0603020202020204" pitchFamily="34" charset="0"/>
            </a:endParaRPr>
          </a:p>
          <a:p>
            <a:pPr marL="742950"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rPr>
              <a:t>Linearized ozone photochemistry: </a:t>
            </a:r>
            <a:r>
              <a:rPr lang="en-US" dirty="0" err="1">
                <a:solidFill>
                  <a:schemeClr val="accent6"/>
                </a:solidFill>
                <a:latin typeface="Trebuchet MS" panose="020B0603020202020204" pitchFamily="34" charset="0"/>
              </a:rPr>
              <a:t>Linoz</a:t>
            </a:r>
            <a:r>
              <a:rPr lang="en-US" dirty="0">
                <a:solidFill>
                  <a:schemeClr val="accent6"/>
                </a:solidFill>
                <a:latin typeface="Trebuchet MS" panose="020B0603020202020204" pitchFamily="34" charset="0"/>
              </a:rPr>
              <a:t> v2 [Hsu &amp; Prather 2009].</a:t>
            </a:r>
          </a:p>
          <a:p>
            <a:pPr marL="742950" lvl="1" indent="-285750">
              <a:buClr>
                <a:schemeClr val="accent6"/>
              </a:buClr>
              <a:buFont typeface="Wingdings" panose="05000000000000000000" pitchFamily="2" charset="2"/>
              <a:buChar char="Ø"/>
            </a:pPr>
            <a:endParaRPr lang="en-US" sz="400" dirty="0">
              <a:solidFill>
                <a:schemeClr val="accent6"/>
              </a:solidFill>
              <a:latin typeface="Trebuchet MS" panose="020B0603020202020204" pitchFamily="34" charset="0"/>
            </a:endParaRPr>
          </a:p>
          <a:p>
            <a:pPr marL="742950"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rPr>
              <a:t>Aerosols: Modal Aerosol Model (MAM4) [Liu, et al. 2016].</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13</a:t>
            </a:fld>
            <a:endParaRPr lang="en-US" dirty="0"/>
          </a:p>
        </p:txBody>
      </p:sp>
    </p:spTree>
    <p:extLst>
      <p:ext uri="{BB962C8B-B14F-4D97-AF65-F5344CB8AC3E}">
        <p14:creationId xmlns:p14="http://schemas.microsoft.com/office/powerpoint/2010/main" val="85481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i="1" dirty="0">
                    <a:solidFill>
                      <a:schemeClr val="accent6"/>
                    </a:solidFill>
                    <a:latin typeface="Calibri" panose="020F0502020204030204" pitchFamily="34" charset="0"/>
                    <a:cs typeface="Calibri" panose="020F0502020204030204" pitchFamily="34" charset="0"/>
                  </a:rPr>
                  <a:t>Movie</a:t>
                </a:r>
                <a:r>
                  <a:rPr lang="en-US" sz="2000" i="1" baseline="0" dirty="0">
                    <a:solidFill>
                      <a:schemeClr val="accent6"/>
                    </a:solidFill>
                    <a:latin typeface="Calibri" panose="020F0502020204030204" pitchFamily="34" charset="0"/>
                    <a:cs typeface="Calibri" panose="020F0502020204030204" pitchFamily="34" charset="0"/>
                  </a:rPr>
                  <a:t> right</a:t>
                </a:r>
                <a:r>
                  <a:rPr lang="en-US" sz="2000" i="1" dirty="0">
                    <a:solidFill>
                      <a:schemeClr val="accent6"/>
                    </a:solidFill>
                    <a:latin typeface="Calibri" panose="020F0502020204030204" pitchFamily="34" charset="0"/>
                    <a:cs typeface="Calibri" panose="020F0502020204030204" pitchFamily="34" charset="0"/>
                  </a:rPr>
                  <a:t>: </a:t>
                </a:r>
                <a:r>
                  <a:rPr lang="en-US" sz="2000" b="1" dirty="0">
                    <a:solidFill>
                      <a:schemeClr val="accent6"/>
                    </a:solidFill>
                    <a:latin typeface="Calibri" panose="020F0502020204030204" pitchFamily="34" charset="0"/>
                    <a:cs typeface="Calibri" panose="020F0502020204030204" pitchFamily="34" charset="0"/>
                  </a:rPr>
                  <a:t>stratospheric sulfate burden </a:t>
                </a:r>
                <a:r>
                  <a:rPr lang="en-US" sz="2000" dirty="0">
                    <a:solidFill>
                      <a:schemeClr val="accent6"/>
                    </a:solidFill>
                    <a:latin typeface="Calibri" panose="020F0502020204030204" pitchFamily="34" charset="0"/>
                    <a:cs typeface="Calibri" panose="020F0502020204030204" pitchFamily="34" charset="0"/>
                  </a:rPr>
                  <a:t>from Mt. Pinatubo eruption for </a:t>
                </a:r>
                <a:r>
                  <a:rPr lang="en-US" sz="2000" b="1" dirty="0">
                    <a:solidFill>
                      <a:schemeClr val="accent6"/>
                    </a:solidFill>
                    <a:latin typeface="Calibri" panose="020F0502020204030204" pitchFamily="34" charset="0"/>
                    <a:cs typeface="Calibri" panose="020F0502020204030204" pitchFamily="34" charset="0"/>
                  </a:rPr>
                  <a:t>default E3SMv2 </a:t>
                </a:r>
                <a:r>
                  <a:rPr lang="en-US" sz="2000" dirty="0">
                    <a:solidFill>
                      <a:schemeClr val="accent6"/>
                    </a:solidFill>
                    <a:latin typeface="Calibri" panose="020F0502020204030204" pitchFamily="34" charset="0"/>
                    <a:cs typeface="Calibri" panose="020F0502020204030204" pitchFamily="34" charset="0"/>
                  </a:rPr>
                  <a:t>(left) and </a:t>
                </a:r>
                <a:r>
                  <a:rPr lang="en-US" sz="2000" b="1" dirty="0">
                    <a:solidFill>
                      <a:schemeClr val="accent6"/>
                    </a:solidFill>
                    <a:latin typeface="Calibri" panose="020F0502020204030204" pitchFamily="34" charset="0"/>
                    <a:cs typeface="Calibri" panose="020F0502020204030204" pitchFamily="34" charset="0"/>
                  </a:rPr>
                  <a:t>CLDERA-E3SM</a:t>
                </a:r>
                <a:r>
                  <a:rPr lang="en-US" sz="2000" dirty="0">
                    <a:solidFill>
                      <a:schemeClr val="accent6"/>
                    </a:solidFill>
                    <a:latin typeface="Calibri" panose="020F0502020204030204" pitchFamily="34" charset="0"/>
                    <a:cs typeface="Calibri" panose="020F0502020204030204" pitchFamily="34" charset="0"/>
                  </a:rPr>
                  <a:t> simulation with tuned aerosols (right) 1 month before </a:t>
                </a:r>
                <a14:m>
                  <m:oMath xmlns:m="http://schemas.openxmlformats.org/officeDocument/2006/math">
                    <m:r>
                      <a:rPr lang="en-US" sz="2000" i="1" smtClean="0">
                        <a:solidFill>
                          <a:schemeClr val="accent6"/>
                        </a:solidFill>
                        <a:latin typeface="Cambria Math" panose="02040503050406030204" pitchFamily="18" charset="0"/>
                        <a:ea typeface="Cambria Math" panose="02040503050406030204" pitchFamily="18" charset="0"/>
                        <a:cs typeface="Calibri" panose="020F0502020204030204" pitchFamily="34" charset="0"/>
                      </a:rPr>
                      <m:t>→</m:t>
                    </m:r>
                    <m:r>
                      <a:rPr lang="en-US" sz="2000" b="0" i="1" smtClean="0">
                        <a:solidFill>
                          <a:schemeClr val="accent6"/>
                        </a:solidFill>
                        <a:latin typeface="Cambria Math" panose="02040503050406030204" pitchFamily="18" charset="0"/>
                        <a:ea typeface="Cambria Math" panose="02040503050406030204" pitchFamily="18" charset="0"/>
                        <a:cs typeface="Calibri" panose="020F0502020204030204" pitchFamily="34" charset="0"/>
                      </a:rPr>
                      <m:t> </m:t>
                    </m:r>
                  </m:oMath>
                </a14:m>
                <a:r>
                  <a:rPr lang="en-US" sz="2000" dirty="0">
                    <a:solidFill>
                      <a:schemeClr val="accent6"/>
                    </a:solidFill>
                    <a:latin typeface="Calibri" panose="020F0502020204030204" pitchFamily="34" charset="0"/>
                    <a:cs typeface="Calibri" panose="020F0502020204030204" pitchFamily="34" charset="0"/>
                  </a:rPr>
                  <a:t>30 months after Mt. Pinatubo eruption.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accent6"/>
                    </a:solidFill>
                    <a:latin typeface="Calibri" panose="020F0502020204030204" pitchFamily="34" charset="0"/>
                    <a:cs typeface="Calibri" panose="020F0502020204030204" pitchFamily="34" charset="0"/>
                  </a:rPr>
                  <a:t>Figure right: </a:t>
                </a:r>
                <a:r>
                  <a:rPr lang="en-US" sz="3200" dirty="0">
                    <a:latin typeface="Trebuchet MS" panose="020B0603020202020204" pitchFamily="34" charset="0"/>
                  </a:rPr>
                  <a:t>CLDERA-E3SM prognostic model tuned to </a:t>
                </a:r>
                <a:r>
                  <a:rPr lang="en-US" sz="3200" b="1" dirty="0">
                    <a:latin typeface="Trebuchet MS" panose="020B0603020202020204" pitchFamily="34" charset="0"/>
                  </a:rPr>
                  <a:t>better represent stratospheric aerosol lifetime </a:t>
                </a:r>
                <a:r>
                  <a:rPr lang="en-US" sz="3200" dirty="0">
                    <a:latin typeface="Trebuchet MS" panose="020B0603020202020204" pitchFamily="34" charset="0"/>
                  </a:rPr>
                  <a:t>and </a:t>
                </a:r>
                <a:r>
                  <a:rPr lang="en-US" sz="3200" b="1" dirty="0">
                    <a:latin typeface="Trebuchet MS" panose="020B0603020202020204" pitchFamily="34" charset="0"/>
                  </a:rPr>
                  <a:t>evolution</a:t>
                </a:r>
                <a:r>
                  <a:rPr lang="en-US" sz="3200" dirty="0">
                    <a:latin typeface="Trebuchet MS" panose="020B0603020202020204" pitchFamily="34" charset="0"/>
                  </a:rPr>
                  <a:t>, and agrees better with observations (</a:t>
                </a:r>
                <a:r>
                  <a:rPr lang="en-US" sz="3200" dirty="0">
                    <a:solidFill>
                      <a:srgbClr val="FF0000"/>
                    </a:solidFill>
                    <a:latin typeface="Trebuchet MS" panose="020B0603020202020204" pitchFamily="34" charset="0"/>
                  </a:rPr>
                  <a:t>red curve </a:t>
                </a:r>
                <a:r>
                  <a:rPr lang="en-US" sz="3200" dirty="0">
                    <a:latin typeface="Trebuchet MS" panose="020B0603020202020204" pitchFamily="34" charset="0"/>
                  </a:rPr>
                  <a:t>in figure above).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accent6"/>
                    </a:solidFill>
                    <a:latin typeface="Calibri" panose="020F0502020204030204" pitchFamily="34" charset="0"/>
                    <a:cs typeface="Calibri" panose="020F0502020204030204" pitchFamily="34" charset="0"/>
                  </a:rPr>
                  <a:t> </a:t>
                </a:r>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r>
                  <a:rPr lang="en-US" sz="2000" dirty="0"/>
                  <a:t>Middle plot: </a:t>
                </a:r>
              </a:p>
              <a:p>
                <a:pPr marL="0" indent="0">
                  <a:buFont typeface="Arial" panose="020B0604020202020204" pitchFamily="34" charset="0"/>
                  <a:buNone/>
                </a:pPr>
                <a:r>
                  <a:rPr lang="en-US" sz="2000" dirty="0"/>
                  <a:t>- HIRS observations have ±1.4 </a:t>
                </a:r>
                <a:r>
                  <a:rPr lang="en-US" sz="2000" dirty="0" err="1"/>
                  <a:t>Tg</a:t>
                </a:r>
                <a:r>
                  <a:rPr lang="en-US" sz="2000" dirty="0"/>
                  <a:t> uncertainty in H2SO4 background conditions</a:t>
                </a:r>
              </a:p>
              <a:p>
                <a:pPr marL="342900" indent="-342900">
                  <a:buFontTx/>
                  <a:buChar char="-"/>
                </a:pPr>
                <a:r>
                  <a:rPr lang="en-US" sz="2000" dirty="0"/>
                  <a:t>Our Prognostic Model simulations agree well with HIRS in 1992, tending to overestimate in 1993 (red).</a:t>
                </a:r>
              </a:p>
              <a:p>
                <a:pPr marL="342900" indent="-342900">
                  <a:buFontTx/>
                  <a:buChar char="-"/>
                </a:pPr>
                <a:r>
                  <a:rPr lang="en-US" sz="2000" dirty="0"/>
                  <a:t>Only modifying size changes (</a:t>
                </a:r>
                <a:r>
                  <a:rPr lang="en-US" sz="2000" dirty="0">
                    <a:solidFill>
                      <a:srgbClr val="01BFBF"/>
                    </a:solidFill>
                  </a:rPr>
                  <a:t>tuning</a:t>
                </a:r>
                <a:r>
                  <a:rPr lang="en-US" sz="2000" dirty="0"/>
                  <a:t>) appears to agree better with HIRS in 1993 (cyan).</a:t>
                </a:r>
              </a:p>
              <a:p>
                <a:pPr marL="742950" lvl="1" indent="-285750">
                  <a:buFont typeface="Arial" panose="020B0604020202020204" pitchFamily="34" charset="0"/>
                  <a:buChar char="•"/>
                </a:pPr>
                <a:r>
                  <a:rPr lang="en-US" sz="2000" b="1" dirty="0"/>
                  <a:t>However, still need to compare to observations of AOD and aerosol size</a:t>
                </a:r>
              </a:p>
              <a:p>
                <a:pPr marL="0" lvl="0" indent="0">
                  <a:buFont typeface="Arial" panose="020B0604020202020204" pitchFamily="34" charset="0"/>
                  <a:buNone/>
                </a:pPr>
                <a:endParaRPr lang="en-US" sz="2000" b="1" dirty="0"/>
              </a:p>
              <a:p>
                <a:pPr marL="0" lvl="0" indent="0">
                  <a:buFont typeface="Arial" panose="020B0604020202020204" pitchFamily="34" charset="0"/>
                  <a:buNone/>
                </a:pPr>
                <a:r>
                  <a:rPr lang="en-US" sz="2000" b="1" dirty="0"/>
                  <a:t>QBO: quasiperiodic oscillation of the equatorial zonal wind between easterlies and westerlies in the tropic stratosphere; mean period of 28-29 months</a:t>
                </a:r>
              </a:p>
              <a:p>
                <a:pPr marL="0" lvl="0" indent="0">
                  <a:buFont typeface="Arial" panose="020B0604020202020204" pitchFamily="34" charset="0"/>
                  <a:buNone/>
                </a:pPr>
                <a:r>
                  <a:rPr lang="en-US" sz="2000" b="1" dirty="0"/>
                  <a:t>Brewer-Dobson circulation: global atmospheric circulation pattern in tropical tropospheric air rising into the stratosphere and then moving poleward as it descends.</a:t>
                </a:r>
              </a:p>
              <a:p>
                <a:endParaRPr lang="en-US" sz="2600" dirty="0">
                  <a:latin typeface="Open Sans " panose="020B0604020202020204" charset="0"/>
                  <a:cs typeface="Open Sans " panose="020B0604020202020204" charset="0"/>
                </a:endParaRPr>
              </a:p>
              <a:p>
                <a:r>
                  <a:rPr lang="en-US" sz="2600" dirty="0">
                    <a:latin typeface="Open Sans " panose="020B0604020202020204" charset="0"/>
                    <a:cs typeface="Open Sans " panose="020B0604020202020204" charset="0"/>
                  </a:rPr>
                  <a:t>Changes to aerosol coarse and accumulation mode properties to better match aerosol size distributions of volcanic aerosol in stratosphere.</a:t>
                </a:r>
              </a:p>
              <a:p>
                <a:pPr marL="571500" lvl="1" indent="-168275">
                  <a:buFont typeface="Arial" panose="020B0604020202020204" pitchFamily="34" charset="0"/>
                  <a:buChar char="•"/>
                  <a:tabLst>
                    <a:tab pos="403225" algn="l"/>
                  </a:tabLst>
                </a:pPr>
                <a:r>
                  <a:rPr lang="en-US" sz="2300" dirty="0">
                    <a:latin typeface="Open Sans " panose="020B0604020202020204" charset="0"/>
                    <a:cs typeface="Open Sans " panose="020B0604020202020204" charset="0"/>
                  </a:rPr>
                  <a:t>Tuned dust and sea salt emissions to account for reduced coarse mode removal in troposphere</a:t>
                </a:r>
              </a:p>
              <a:p>
                <a:pPr marL="571500" lvl="1" indent="-168275">
                  <a:buFont typeface="Arial" panose="020B0604020202020204" pitchFamily="34" charset="0"/>
                  <a:buChar char="•"/>
                  <a:tabLst>
                    <a:tab pos="403225" algn="l"/>
                  </a:tabLst>
                </a:pPr>
                <a:r>
                  <a:rPr lang="en-US" sz="2300" dirty="0">
                    <a:latin typeface="Open Sans " panose="020B0604020202020204" charset="0"/>
                    <a:cs typeface="Open Sans " panose="020B0604020202020204" charset="0"/>
                  </a:rPr>
                  <a:t>Validated against data from HIRS (</a:t>
                </a:r>
                <a:r>
                  <a:rPr lang="en-US" sz="1200" b="0" i="0" u="none" strike="noStrike" kern="1200" dirty="0">
                    <a:solidFill>
                      <a:schemeClr val="tx1"/>
                    </a:solidFill>
                    <a:effectLst/>
                    <a:latin typeface="Open Sans" panose="020B0606030504020204" pitchFamily="34" charset="0"/>
                    <a:ea typeface="+mn-ea"/>
                    <a:cs typeface="+mn-cs"/>
                  </a:rPr>
                  <a:t>High resolution Infrared Radiation Sounder) data and CESM/WACCM</a:t>
                </a:r>
              </a:p>
              <a:p>
                <a:pPr marL="114300" lvl="0" indent="-168275">
                  <a:buFont typeface="Arial" panose="020B0604020202020204" pitchFamily="34" charset="0"/>
                  <a:buChar char="•"/>
                  <a:tabLst>
                    <a:tab pos="403225" algn="l"/>
                  </a:tabLst>
                </a:pPr>
                <a:endParaRPr lang="en-US" sz="1200" b="0" i="0" u="none" strike="noStrike" kern="1200" dirty="0">
                  <a:solidFill>
                    <a:schemeClr val="tx1"/>
                  </a:solidFill>
                  <a:effectLst/>
                  <a:latin typeface="Open Sans" panose="020B0606030504020204" pitchFamily="34" charset="0"/>
                  <a:ea typeface="+mn-ea"/>
                  <a:cs typeface="+mn-cs"/>
                </a:endParaRPr>
              </a:p>
              <a:p>
                <a:pPr marL="0" lvl="0" indent="0">
                  <a:buFont typeface="Arial" panose="020B0604020202020204" pitchFamily="34" charset="0"/>
                  <a:buNone/>
                  <a:tabLst>
                    <a:tab pos="403225" algn="l"/>
                  </a:tabLst>
                </a:pPr>
                <a:r>
                  <a:rPr lang="en-US" sz="1200" b="0" i="0" u="none" strike="noStrike" kern="1200" dirty="0">
                    <a:solidFill>
                      <a:schemeClr val="tx1"/>
                    </a:solidFill>
                    <a:effectLst/>
                    <a:latin typeface="Open Sans" panose="020B0606030504020204" pitchFamily="34" charset="0"/>
                    <a:ea typeface="+mn-ea"/>
                    <a:cs typeface="+mn-cs"/>
                  </a:rPr>
                  <a:t>Also evaluating E3SM’s ability to simulate stratospheric circulation and comparing against observed features of the circulation including QBO. </a:t>
                </a:r>
                <a:endParaRPr lang="en-US" sz="2300" dirty="0">
                  <a:latin typeface="Open Sans " panose="020B0604020202020204" charset="0"/>
                  <a:cs typeface="Open Sans " panose="020B0604020202020204" charset="0"/>
                </a:endParaRPr>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i="1" dirty="0">
                    <a:solidFill>
                      <a:schemeClr val="accent6"/>
                    </a:solidFill>
                    <a:latin typeface="Calibri" panose="020F0502020204030204" pitchFamily="34" charset="0"/>
                    <a:cs typeface="Calibri" panose="020F0502020204030204" pitchFamily="34" charset="0"/>
                  </a:rPr>
                  <a:t>Movie</a:t>
                </a:r>
                <a:r>
                  <a:rPr lang="en-US" sz="2000" i="1" baseline="0" dirty="0">
                    <a:solidFill>
                      <a:schemeClr val="accent6"/>
                    </a:solidFill>
                    <a:latin typeface="Calibri" panose="020F0502020204030204" pitchFamily="34" charset="0"/>
                    <a:cs typeface="Calibri" panose="020F0502020204030204" pitchFamily="34" charset="0"/>
                  </a:rPr>
                  <a:t> right</a:t>
                </a:r>
                <a:r>
                  <a:rPr lang="en-US" sz="2000" i="1" dirty="0">
                    <a:solidFill>
                      <a:schemeClr val="accent6"/>
                    </a:solidFill>
                    <a:latin typeface="Calibri" panose="020F0502020204030204" pitchFamily="34" charset="0"/>
                    <a:cs typeface="Calibri" panose="020F0502020204030204" pitchFamily="34" charset="0"/>
                  </a:rPr>
                  <a:t>: </a:t>
                </a:r>
                <a:r>
                  <a:rPr lang="en-US" sz="2000" b="1" dirty="0">
                    <a:solidFill>
                      <a:schemeClr val="accent6"/>
                    </a:solidFill>
                    <a:latin typeface="Calibri" panose="020F0502020204030204" pitchFamily="34" charset="0"/>
                    <a:cs typeface="Calibri" panose="020F0502020204030204" pitchFamily="34" charset="0"/>
                  </a:rPr>
                  <a:t>stratospheric sulfate burden </a:t>
                </a:r>
                <a:r>
                  <a:rPr lang="en-US" sz="2000" dirty="0">
                    <a:solidFill>
                      <a:schemeClr val="accent6"/>
                    </a:solidFill>
                    <a:latin typeface="Calibri" panose="020F0502020204030204" pitchFamily="34" charset="0"/>
                    <a:cs typeface="Calibri" panose="020F0502020204030204" pitchFamily="34" charset="0"/>
                  </a:rPr>
                  <a:t>from Mt. Pinatubo eruption for </a:t>
                </a:r>
                <a:r>
                  <a:rPr lang="en-US" sz="2000" b="1" dirty="0">
                    <a:solidFill>
                      <a:schemeClr val="accent6"/>
                    </a:solidFill>
                    <a:latin typeface="Calibri" panose="020F0502020204030204" pitchFamily="34" charset="0"/>
                    <a:cs typeface="Calibri" panose="020F0502020204030204" pitchFamily="34" charset="0"/>
                  </a:rPr>
                  <a:t>default E3SMv2 </a:t>
                </a:r>
                <a:r>
                  <a:rPr lang="en-US" sz="2000" dirty="0">
                    <a:solidFill>
                      <a:schemeClr val="accent6"/>
                    </a:solidFill>
                    <a:latin typeface="Calibri" panose="020F0502020204030204" pitchFamily="34" charset="0"/>
                    <a:cs typeface="Calibri" panose="020F0502020204030204" pitchFamily="34" charset="0"/>
                  </a:rPr>
                  <a:t>(left) and </a:t>
                </a:r>
                <a:r>
                  <a:rPr lang="en-US" sz="2000" b="1" dirty="0">
                    <a:solidFill>
                      <a:schemeClr val="accent6"/>
                    </a:solidFill>
                    <a:latin typeface="Calibri" panose="020F0502020204030204" pitchFamily="34" charset="0"/>
                    <a:cs typeface="Calibri" panose="020F0502020204030204" pitchFamily="34" charset="0"/>
                  </a:rPr>
                  <a:t>CLDERA-E3SM</a:t>
                </a:r>
                <a:r>
                  <a:rPr lang="en-US" sz="2000" dirty="0">
                    <a:solidFill>
                      <a:schemeClr val="accent6"/>
                    </a:solidFill>
                    <a:latin typeface="Calibri" panose="020F0502020204030204" pitchFamily="34" charset="0"/>
                    <a:cs typeface="Calibri" panose="020F0502020204030204" pitchFamily="34" charset="0"/>
                  </a:rPr>
                  <a:t> simulation with tuned aerosols (right) 1 month before </a:t>
                </a:r>
                <a:r>
                  <a:rPr lang="en-US" sz="2000" i="0">
                    <a:solidFill>
                      <a:schemeClr val="accent6"/>
                    </a:solidFill>
                    <a:latin typeface="Cambria Math" panose="02040503050406030204" pitchFamily="18" charset="0"/>
                    <a:ea typeface="Cambria Math" panose="02040503050406030204" pitchFamily="18" charset="0"/>
                    <a:cs typeface="Calibri" panose="020F0502020204030204" pitchFamily="34" charset="0"/>
                  </a:rPr>
                  <a:t>→</a:t>
                </a:r>
                <a:r>
                  <a:rPr lang="en-US" sz="2000" b="0" i="0">
                    <a:solidFill>
                      <a:schemeClr val="accent6"/>
                    </a:solidFill>
                    <a:latin typeface="Cambria Math" panose="02040503050406030204" pitchFamily="18" charset="0"/>
                    <a:ea typeface="Cambria Math" panose="02040503050406030204" pitchFamily="18" charset="0"/>
                    <a:cs typeface="Calibri" panose="020F0502020204030204" pitchFamily="34" charset="0"/>
                  </a:rPr>
                  <a:t> </a:t>
                </a:r>
                <a:r>
                  <a:rPr lang="en-US" sz="2000" dirty="0">
                    <a:solidFill>
                      <a:schemeClr val="accent6"/>
                    </a:solidFill>
                    <a:latin typeface="Calibri" panose="020F0502020204030204" pitchFamily="34" charset="0"/>
                    <a:cs typeface="Calibri" panose="020F0502020204030204" pitchFamily="34" charset="0"/>
                  </a:rPr>
                  <a:t>30 months after Mt. Pinatubo eruption.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accent6"/>
                    </a:solidFill>
                    <a:latin typeface="Calibri" panose="020F0502020204030204" pitchFamily="34" charset="0"/>
                    <a:cs typeface="Calibri" panose="020F0502020204030204" pitchFamily="34" charset="0"/>
                  </a:rPr>
                  <a:t>Figure right: </a:t>
                </a:r>
                <a:r>
                  <a:rPr lang="en-US" sz="3200" dirty="0">
                    <a:latin typeface="Trebuchet MS" panose="020B0603020202020204" pitchFamily="34" charset="0"/>
                  </a:rPr>
                  <a:t>CLDERA-E3SM prognostic model tuned to </a:t>
                </a:r>
                <a:r>
                  <a:rPr lang="en-US" sz="3200" b="1" dirty="0">
                    <a:latin typeface="Trebuchet MS" panose="020B0603020202020204" pitchFamily="34" charset="0"/>
                  </a:rPr>
                  <a:t>better represent stratospheric aerosol lifetime </a:t>
                </a:r>
                <a:r>
                  <a:rPr lang="en-US" sz="3200" dirty="0">
                    <a:latin typeface="Trebuchet MS" panose="020B0603020202020204" pitchFamily="34" charset="0"/>
                  </a:rPr>
                  <a:t>and </a:t>
                </a:r>
                <a:r>
                  <a:rPr lang="en-US" sz="3200" b="1" dirty="0">
                    <a:latin typeface="Trebuchet MS" panose="020B0603020202020204" pitchFamily="34" charset="0"/>
                  </a:rPr>
                  <a:t>evolution</a:t>
                </a:r>
                <a:r>
                  <a:rPr lang="en-US" sz="3200" dirty="0">
                    <a:latin typeface="Trebuchet MS" panose="020B0603020202020204" pitchFamily="34" charset="0"/>
                  </a:rPr>
                  <a:t>, and agrees better with observations (</a:t>
                </a:r>
                <a:r>
                  <a:rPr lang="en-US" sz="3200" dirty="0">
                    <a:solidFill>
                      <a:srgbClr val="FF0000"/>
                    </a:solidFill>
                    <a:latin typeface="Trebuchet MS" panose="020B0603020202020204" pitchFamily="34" charset="0"/>
                  </a:rPr>
                  <a:t>red curve </a:t>
                </a:r>
                <a:r>
                  <a:rPr lang="en-US" sz="3200" dirty="0">
                    <a:latin typeface="Trebuchet MS" panose="020B0603020202020204" pitchFamily="34" charset="0"/>
                  </a:rPr>
                  <a:t>in figure above).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accent6"/>
                    </a:solidFill>
                    <a:latin typeface="Calibri" panose="020F0502020204030204" pitchFamily="34" charset="0"/>
                    <a:cs typeface="Calibri" panose="020F0502020204030204" pitchFamily="34" charset="0"/>
                  </a:rPr>
                  <a:t> </a:t>
                </a:r>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r>
                  <a:rPr lang="en-US" sz="2000" dirty="0"/>
                  <a:t>Middle plot: </a:t>
                </a:r>
              </a:p>
              <a:p>
                <a:pPr marL="0" indent="0">
                  <a:buFont typeface="Arial" panose="020B0604020202020204" pitchFamily="34" charset="0"/>
                  <a:buNone/>
                </a:pPr>
                <a:r>
                  <a:rPr lang="en-US" sz="2000" dirty="0"/>
                  <a:t>- HIRS observations have ±1.4 </a:t>
                </a:r>
                <a:r>
                  <a:rPr lang="en-US" sz="2000" dirty="0" err="1"/>
                  <a:t>Tg</a:t>
                </a:r>
                <a:r>
                  <a:rPr lang="en-US" sz="2000" dirty="0"/>
                  <a:t> uncertainty in H2SO4 background conditions</a:t>
                </a:r>
              </a:p>
              <a:p>
                <a:pPr marL="342900" indent="-342900">
                  <a:buFontTx/>
                  <a:buChar char="-"/>
                </a:pPr>
                <a:r>
                  <a:rPr lang="en-US" sz="2000" dirty="0"/>
                  <a:t>Our Prognostic Model simulations agree well with HIRS in 1992, tending to overestimate in 1993 (red).</a:t>
                </a:r>
              </a:p>
              <a:p>
                <a:pPr marL="342900" indent="-342900">
                  <a:buFontTx/>
                  <a:buChar char="-"/>
                </a:pPr>
                <a:r>
                  <a:rPr lang="en-US" sz="2000" dirty="0"/>
                  <a:t>Only modifying size changes (</a:t>
                </a:r>
                <a:r>
                  <a:rPr lang="en-US" sz="2000" dirty="0">
                    <a:solidFill>
                      <a:srgbClr val="01BFBF"/>
                    </a:solidFill>
                  </a:rPr>
                  <a:t>tuning</a:t>
                </a:r>
                <a:r>
                  <a:rPr lang="en-US" sz="2000" dirty="0"/>
                  <a:t>) appears to agree better with HIRS in 1993 (cyan).</a:t>
                </a:r>
              </a:p>
              <a:p>
                <a:pPr marL="742950" lvl="1" indent="-285750">
                  <a:buFont typeface="Arial" panose="020B0604020202020204" pitchFamily="34" charset="0"/>
                  <a:buChar char="•"/>
                </a:pPr>
                <a:r>
                  <a:rPr lang="en-US" sz="2000" b="1" dirty="0"/>
                  <a:t>However, still need to compare to observations of AOD and aerosol size</a:t>
                </a:r>
              </a:p>
              <a:p>
                <a:pPr marL="0" lvl="0" indent="0">
                  <a:buFont typeface="Arial" panose="020B0604020202020204" pitchFamily="34" charset="0"/>
                  <a:buNone/>
                </a:pPr>
                <a:endParaRPr lang="en-US" sz="2000" b="1" dirty="0"/>
              </a:p>
              <a:p>
                <a:pPr marL="0" lvl="0" indent="0">
                  <a:buFont typeface="Arial" panose="020B0604020202020204" pitchFamily="34" charset="0"/>
                  <a:buNone/>
                </a:pPr>
                <a:r>
                  <a:rPr lang="en-US" sz="2000" b="1" dirty="0"/>
                  <a:t>QBO: quasiperiodic oscillation of the equatorial zonal wind between easterlies and westerlies in the tropic stratosphere; mean period of 28-29 months</a:t>
                </a:r>
              </a:p>
              <a:p>
                <a:pPr marL="0" lvl="0" indent="0">
                  <a:buFont typeface="Arial" panose="020B0604020202020204" pitchFamily="34" charset="0"/>
                  <a:buNone/>
                </a:pPr>
                <a:r>
                  <a:rPr lang="en-US" sz="2000" b="1" dirty="0"/>
                  <a:t>Brewer-Dobson circulation: global atmospheric circulation pattern in tropical tropospheric air rising into the stratosphere and then moving poleward as it descends.</a:t>
                </a:r>
              </a:p>
              <a:p>
                <a:endParaRPr lang="en-US" sz="2600" dirty="0">
                  <a:latin typeface="Open Sans " panose="020B0604020202020204" charset="0"/>
                  <a:cs typeface="Open Sans " panose="020B0604020202020204" charset="0"/>
                </a:endParaRPr>
              </a:p>
              <a:p>
                <a:r>
                  <a:rPr lang="en-US" sz="2600" dirty="0">
                    <a:latin typeface="Open Sans " panose="020B0604020202020204" charset="0"/>
                    <a:cs typeface="Open Sans " panose="020B0604020202020204" charset="0"/>
                  </a:rPr>
                  <a:t>Changes to aerosol coarse and accumulation mode properties to better match aerosol size distributions of volcanic aerosol in stratosphere.</a:t>
                </a:r>
              </a:p>
              <a:p>
                <a:pPr marL="571500" lvl="1" indent="-168275">
                  <a:buFont typeface="Arial" panose="020B0604020202020204" pitchFamily="34" charset="0"/>
                  <a:buChar char="•"/>
                  <a:tabLst>
                    <a:tab pos="403225" algn="l"/>
                  </a:tabLst>
                </a:pPr>
                <a:r>
                  <a:rPr lang="en-US" sz="2300" dirty="0">
                    <a:latin typeface="Open Sans " panose="020B0604020202020204" charset="0"/>
                    <a:cs typeface="Open Sans " panose="020B0604020202020204" charset="0"/>
                  </a:rPr>
                  <a:t>Tuned dust and sea salt emissions to account for reduced coarse mode removal in troposphere</a:t>
                </a:r>
              </a:p>
              <a:p>
                <a:pPr marL="571500" lvl="1" indent="-168275">
                  <a:buFont typeface="Arial" panose="020B0604020202020204" pitchFamily="34" charset="0"/>
                  <a:buChar char="•"/>
                  <a:tabLst>
                    <a:tab pos="403225" algn="l"/>
                  </a:tabLst>
                </a:pPr>
                <a:r>
                  <a:rPr lang="en-US" sz="2300" dirty="0">
                    <a:latin typeface="Open Sans " panose="020B0604020202020204" charset="0"/>
                    <a:cs typeface="Open Sans " panose="020B0604020202020204" charset="0"/>
                  </a:rPr>
                  <a:t>Validated against data from HIRS (</a:t>
                </a:r>
                <a:r>
                  <a:rPr lang="en-US" sz="1200" b="0" i="0" u="none" strike="noStrike" kern="1200" dirty="0">
                    <a:solidFill>
                      <a:schemeClr val="tx1"/>
                    </a:solidFill>
                    <a:effectLst/>
                    <a:latin typeface="Open Sans" panose="020B0606030504020204" pitchFamily="34" charset="0"/>
                    <a:ea typeface="+mn-ea"/>
                    <a:cs typeface="+mn-cs"/>
                  </a:rPr>
                  <a:t>High resolution Infrared Radiation Sounder) data and CESM/WACCM</a:t>
                </a:r>
              </a:p>
              <a:p>
                <a:pPr marL="114300" lvl="0" indent="-168275">
                  <a:buFont typeface="Arial" panose="020B0604020202020204" pitchFamily="34" charset="0"/>
                  <a:buChar char="•"/>
                  <a:tabLst>
                    <a:tab pos="403225" algn="l"/>
                  </a:tabLst>
                </a:pPr>
                <a:endParaRPr lang="en-US" sz="1200" b="0" i="0" u="none" strike="noStrike" kern="1200" dirty="0">
                  <a:solidFill>
                    <a:schemeClr val="tx1"/>
                  </a:solidFill>
                  <a:effectLst/>
                  <a:latin typeface="Open Sans" panose="020B0606030504020204" pitchFamily="34" charset="0"/>
                  <a:ea typeface="+mn-ea"/>
                  <a:cs typeface="+mn-cs"/>
                </a:endParaRPr>
              </a:p>
              <a:p>
                <a:pPr marL="0" lvl="0" indent="0">
                  <a:buFont typeface="Arial" panose="020B0604020202020204" pitchFamily="34" charset="0"/>
                  <a:buNone/>
                  <a:tabLst>
                    <a:tab pos="403225" algn="l"/>
                  </a:tabLst>
                </a:pPr>
                <a:r>
                  <a:rPr lang="en-US" sz="1200" b="0" i="0" u="none" strike="noStrike" kern="1200" dirty="0">
                    <a:solidFill>
                      <a:schemeClr val="tx1"/>
                    </a:solidFill>
                    <a:effectLst/>
                    <a:latin typeface="Open Sans" panose="020B0606030504020204" pitchFamily="34" charset="0"/>
                    <a:ea typeface="+mn-ea"/>
                    <a:cs typeface="+mn-cs"/>
                  </a:rPr>
                  <a:t>Also evaluating E3SM’s ability to simulate stratospheric circulation and comparing against observed features of the circulation including QBO. </a:t>
                </a:r>
                <a:endParaRPr lang="en-US" sz="2300" dirty="0">
                  <a:latin typeface="Open Sans " panose="020B0604020202020204" charset="0"/>
                  <a:cs typeface="Open Sans " panose="020B0604020202020204" charset="0"/>
                </a:endParaRPr>
              </a:p>
              <a:p>
                <a:endParaRPr lang="en-US" dirty="0"/>
              </a:p>
            </p:txBody>
          </p:sp>
        </mc:Fallback>
      </mc:AlternateContent>
      <p:sp>
        <p:nvSpPr>
          <p:cNvPr id="4" name="Slide Number Placeholder 3"/>
          <p:cNvSpPr>
            <a:spLocks noGrp="1"/>
          </p:cNvSpPr>
          <p:nvPr>
            <p:ph type="sldNum" sz="quarter" idx="5"/>
          </p:nvPr>
        </p:nvSpPr>
        <p:spPr/>
        <p:txBody>
          <a:bodyPr/>
          <a:lstStyle/>
          <a:p>
            <a:fld id="{E21A7267-269F-4D26-9F96-B6358A06B982}" type="slidenum">
              <a:rPr lang="en-US" smtClean="0"/>
              <a:pPr/>
              <a:t>14</a:t>
            </a:fld>
            <a:endParaRPr lang="en-US" dirty="0"/>
          </a:p>
        </p:txBody>
      </p:sp>
    </p:spTree>
    <p:extLst>
      <p:ext uri="{BB962C8B-B14F-4D97-AF65-F5344CB8AC3E}">
        <p14:creationId xmlns:p14="http://schemas.microsoft.com/office/powerpoint/2010/main" val="2292375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15</a:t>
            </a:fld>
            <a:endParaRPr lang="en-US" dirty="0"/>
          </a:p>
        </p:txBody>
      </p:sp>
    </p:spTree>
    <p:extLst>
      <p:ext uri="{BB962C8B-B14F-4D97-AF65-F5344CB8AC3E}">
        <p14:creationId xmlns:p14="http://schemas.microsoft.com/office/powerpoint/2010/main" val="1764576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16</a:t>
            </a:fld>
            <a:endParaRPr lang="en-US" dirty="0"/>
          </a:p>
        </p:txBody>
      </p:sp>
    </p:spTree>
    <p:extLst>
      <p:ext uri="{BB962C8B-B14F-4D97-AF65-F5344CB8AC3E}">
        <p14:creationId xmlns:p14="http://schemas.microsoft.com/office/powerpoint/2010/main" val="1816214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17</a:t>
            </a:fld>
            <a:endParaRPr lang="en-US" dirty="0"/>
          </a:p>
        </p:txBody>
      </p:sp>
    </p:spTree>
    <p:extLst>
      <p:ext uri="{BB962C8B-B14F-4D97-AF65-F5344CB8AC3E}">
        <p14:creationId xmlns:p14="http://schemas.microsoft.com/office/powerpoint/2010/main" val="1402027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18</a:t>
            </a:fld>
            <a:endParaRPr lang="en-US"/>
          </a:p>
        </p:txBody>
      </p:sp>
    </p:spTree>
    <p:extLst>
      <p:ext uri="{BB962C8B-B14F-4D97-AF65-F5344CB8AC3E}">
        <p14:creationId xmlns:p14="http://schemas.microsoft.com/office/powerpoint/2010/main" val="2618274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RFR is</a:t>
            </a:r>
            <a:r>
              <a:rPr lang="en-US" baseline="0" dirty="0" smtClean="0"/>
              <a:t> an approach for classification is regression.</a:t>
            </a:r>
          </a:p>
          <a:p>
            <a:pPr defTabSz="948507">
              <a:defRPr/>
            </a:pPr>
            <a:r>
              <a:rPr lang="en-US" dirty="0" smtClean="0"/>
              <a:t>Let </a:t>
            </a:r>
            <a:r>
              <a:rPr lang="en-US" dirty="0"/>
              <a:t>me now dive into each of the sub-thrusts I mentioned a couple slides back, starting with statistical methods.  </a:t>
            </a:r>
          </a:p>
          <a:p>
            <a:pPr defTabSz="948507">
              <a:defRPr/>
            </a:pPr>
            <a:endParaRPr lang="en-US" dirty="0"/>
          </a:p>
          <a:p>
            <a:pPr defTabSz="948507">
              <a:defRPr/>
            </a:pPr>
            <a:r>
              <a:rPr lang="en-US" dirty="0"/>
              <a:t>There are two classes of methods that will be pursued here.</a:t>
            </a:r>
          </a:p>
          <a:p>
            <a:pPr defTabSz="948507">
              <a:defRPr/>
            </a:pPr>
            <a:endParaRPr lang="en-US" dirty="0"/>
          </a:p>
          <a:p>
            <a:pPr defTabSz="948507">
              <a:defRPr/>
            </a:pPr>
            <a:r>
              <a:rPr lang="en-US" dirty="0"/>
              <a:t>The first is random forest regression or RFR.  RFR is a technique for determining feature importance and finding associations in datasets using groups of decision trees trained using available data.</a:t>
            </a:r>
          </a:p>
          <a:p>
            <a:pPr defTabSz="948507">
              <a:defRPr/>
            </a:pPr>
            <a:endParaRPr lang="en-US" dirty="0"/>
          </a:p>
          <a:p>
            <a:pPr marL="0" marR="0" lvl="0" indent="0" algn="l" defTabSz="948507" rtl="0" eaLnBrk="1" fontAlgn="auto" latinLnBrk="0" hangingPunct="1">
              <a:lnSpc>
                <a:spcPct val="100000"/>
              </a:lnSpc>
              <a:spcBef>
                <a:spcPts val="0"/>
              </a:spcBef>
              <a:spcAft>
                <a:spcPts val="0"/>
              </a:spcAft>
              <a:buClrTx/>
              <a:buSzTx/>
              <a:buFontTx/>
              <a:buNone/>
              <a:tabLst/>
              <a:defRPr/>
            </a:pPr>
            <a:r>
              <a:rPr lang="en-US" dirty="0"/>
              <a:t>Often RFR is used as a prediction tool, but this is not what we are doing here.  Here, the goal is to use feature </a:t>
            </a:r>
            <a:r>
              <a:rPr lang="en-US" dirty="0" err="1"/>
              <a:t>importances</a:t>
            </a:r>
            <a:r>
              <a:rPr lang="en-US" dirty="0"/>
              <a:t> from random forests to identify weighted pathways from one variable or feature, to another.  The basic workflow we envision is shown here.  </a:t>
            </a:r>
          </a:p>
          <a:p>
            <a:pPr marL="171450" marR="0" lvl="0" indent="-171450" algn="l" defTabSz="948507" rtl="0" eaLnBrk="1" fontAlgn="auto" latinLnBrk="0" hangingPunct="1">
              <a:lnSpc>
                <a:spcPct val="100000"/>
              </a:lnSpc>
              <a:spcBef>
                <a:spcPts val="0"/>
              </a:spcBef>
              <a:spcAft>
                <a:spcPts val="0"/>
              </a:spcAft>
              <a:buClrTx/>
              <a:buSzTx/>
              <a:buFontTx/>
              <a:buChar char="-"/>
              <a:tabLst/>
              <a:defRPr/>
            </a:pPr>
            <a:r>
              <a:rPr lang="en-US" dirty="0"/>
              <a:t>One starts with some raw climate data with N variables or features on a given grid.  </a:t>
            </a:r>
          </a:p>
          <a:p>
            <a:pPr marL="171450" marR="0" lvl="0" indent="-171450" algn="l" defTabSz="948507" rtl="0" eaLnBrk="1" fontAlgn="auto" latinLnBrk="0" hangingPunct="1">
              <a:lnSpc>
                <a:spcPct val="100000"/>
              </a:lnSpc>
              <a:spcBef>
                <a:spcPts val="0"/>
              </a:spcBef>
              <a:spcAft>
                <a:spcPts val="0"/>
              </a:spcAft>
              <a:buClrTx/>
              <a:buSzTx/>
              <a:buFontTx/>
              <a:buChar char="-"/>
              <a:tabLst/>
              <a:defRPr/>
            </a:pPr>
            <a:r>
              <a:rPr lang="en-US" dirty="0"/>
              <a:t>The data gets grouped or clustered into G groups and a random forest is trained for each feature and each group.  </a:t>
            </a:r>
          </a:p>
          <a:p>
            <a:pPr marL="171450" marR="0" lvl="0" indent="-171450" algn="l" defTabSz="948507" rtl="0" eaLnBrk="1" fontAlgn="auto" latinLnBrk="0" hangingPunct="1">
              <a:lnSpc>
                <a:spcPct val="100000"/>
              </a:lnSpc>
              <a:spcBef>
                <a:spcPts val="0"/>
              </a:spcBef>
              <a:spcAft>
                <a:spcPts val="0"/>
              </a:spcAft>
              <a:buClrTx/>
              <a:buSzTx/>
              <a:buFontTx/>
              <a:buChar char="-"/>
              <a:tabLst/>
              <a:defRPr/>
            </a:pPr>
            <a:r>
              <a:rPr lang="en-US" dirty="0"/>
              <a:t>Next, feature </a:t>
            </a:r>
            <a:r>
              <a:rPr lang="en-US" dirty="0" err="1"/>
              <a:t>importances</a:t>
            </a:r>
            <a:r>
              <a:rPr lang="en-US" dirty="0"/>
              <a:t> are calculated for each feature and group using the random forests.  </a:t>
            </a:r>
          </a:p>
          <a:p>
            <a:pPr marL="171450" marR="0" lvl="0" indent="-171450" algn="l" defTabSz="948507" rtl="0" eaLnBrk="1" fontAlgn="auto" latinLnBrk="0" hangingPunct="1">
              <a:lnSpc>
                <a:spcPct val="100000"/>
              </a:lnSpc>
              <a:spcBef>
                <a:spcPts val="0"/>
              </a:spcBef>
              <a:spcAft>
                <a:spcPts val="0"/>
              </a:spcAft>
              <a:buClrTx/>
              <a:buSzTx/>
              <a:buFontTx/>
              <a:buChar char="-"/>
              <a:tabLst/>
              <a:defRPr/>
            </a:pPr>
            <a:r>
              <a:rPr lang="en-US" dirty="0"/>
              <a:t>Based on these feature </a:t>
            </a:r>
            <a:r>
              <a:rPr lang="en-US" dirty="0" err="1"/>
              <a:t>importances</a:t>
            </a:r>
            <a:r>
              <a:rPr lang="en-US" dirty="0"/>
              <a:t>, one can construct a pathways graph, as shown on the right.  </a:t>
            </a:r>
          </a:p>
          <a:p>
            <a:pPr marL="171450" marR="0" lvl="0" indent="-171450" algn="l" defTabSz="948507" rtl="0" eaLnBrk="1" fontAlgn="auto" latinLnBrk="0" hangingPunct="1">
              <a:lnSpc>
                <a:spcPct val="100000"/>
              </a:lnSpc>
              <a:spcBef>
                <a:spcPts val="0"/>
              </a:spcBef>
              <a:spcAft>
                <a:spcPts val="0"/>
              </a:spcAft>
              <a:buClrTx/>
              <a:buSzTx/>
              <a:buFontTx/>
              <a:buChar char="-"/>
              <a:tabLst/>
              <a:defRPr/>
            </a:pPr>
            <a:r>
              <a:rPr lang="en-US" dirty="0"/>
              <a:t>By traversing this graph and looking at the relative values of the feature </a:t>
            </a:r>
            <a:r>
              <a:rPr lang="en-US" dirty="0" err="1"/>
              <a:t>importances</a:t>
            </a:r>
            <a:r>
              <a:rPr lang="en-US" dirty="0"/>
              <a:t>, one can identify not only pathways but also pathways strengths.  </a:t>
            </a:r>
          </a:p>
          <a:p>
            <a:pPr marL="0" marR="0" lvl="0" indent="0" algn="l" defTabSz="94850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48507" rtl="0" eaLnBrk="1" fontAlgn="auto" latinLnBrk="0" hangingPunct="1">
              <a:lnSpc>
                <a:spcPct val="100000"/>
              </a:lnSpc>
              <a:spcBef>
                <a:spcPts val="0"/>
              </a:spcBef>
              <a:spcAft>
                <a:spcPts val="0"/>
              </a:spcAft>
              <a:buClrTx/>
              <a:buSzTx/>
              <a:buFontTx/>
              <a:buNone/>
              <a:tabLst/>
              <a:defRPr/>
            </a:pPr>
            <a:r>
              <a:rPr lang="en-US" dirty="0"/>
              <a:t>RFR has several synergies with other parts of the project.  There is a synergy with the observational thrust, as RFR is applicable to both simulation as well as observational data.  Additionally, there is a synergy with sub-thrust 3, anomaly detection as anomaly detection can help with the grouping part of the workflow, as well as with generating features for RFR.</a:t>
            </a:r>
          </a:p>
          <a:p>
            <a:pPr marL="0" marR="0" lvl="0" indent="0" algn="l" defTabSz="94850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48507" rtl="0" eaLnBrk="1" fontAlgn="auto" latinLnBrk="0" hangingPunct="1">
              <a:lnSpc>
                <a:spcPct val="100000"/>
              </a:lnSpc>
              <a:spcBef>
                <a:spcPts val="0"/>
              </a:spcBef>
              <a:spcAft>
                <a:spcPts val="0"/>
              </a:spcAft>
              <a:buClrTx/>
              <a:buSzTx/>
              <a:buFontTx/>
              <a:buNone/>
              <a:tabLst/>
              <a:defRPr/>
            </a:pPr>
            <a:r>
              <a:rPr lang="en-US" dirty="0"/>
              <a:t>Finally, I wanted to mention that we are not new to RFR – we have extensive experience with using RFR feature importance under an LDRD project that ended a year ago led by Kara Peterson.  We will be leveraging a lot of our experience gained under this project.</a:t>
            </a:r>
          </a:p>
          <a:p>
            <a:pPr defTabSz="948507">
              <a:defRPr/>
            </a:pPr>
            <a:endParaRPr lang="en-US" dirty="0"/>
          </a:p>
          <a:p>
            <a:pPr defTabSz="948507">
              <a:defRPr/>
            </a:pPr>
            <a:r>
              <a:rPr lang="en-US" dirty="0"/>
              <a:t>RFR = technique for determining feature importance and finding associations in datasets </a:t>
            </a:r>
          </a:p>
          <a:p>
            <a:pPr marL="171450" indent="-171450" defTabSz="948507">
              <a:buFontTx/>
              <a:buChar char="-"/>
              <a:defRPr/>
            </a:pPr>
            <a:r>
              <a:rPr lang="en-US" sz="1200" dirty="0">
                <a:latin typeface="Trebuchet MS" panose="020B0603020202020204" pitchFamily="34" charset="0"/>
              </a:rPr>
              <a:t>can extract which input features </a:t>
            </a:r>
            <a:r>
              <a:rPr lang="en-US" sz="1200" dirty="0" err="1">
                <a:latin typeface="Trebuchet MS" panose="020B0603020202020204" pitchFamily="34" charset="0"/>
              </a:rPr>
              <a:t>F</a:t>
            </a:r>
            <a:r>
              <a:rPr lang="en-US" sz="1200" baseline="-25000" dirty="0" err="1">
                <a:latin typeface="Trebuchet MS" panose="020B0603020202020204" pitchFamily="34" charset="0"/>
              </a:rPr>
              <a:t>i,j</a:t>
            </a:r>
            <a:r>
              <a:rPr lang="en-US" sz="1200" dirty="0">
                <a:latin typeface="Trebuchet MS" panose="020B0603020202020204" pitchFamily="34" charset="0"/>
              </a:rPr>
              <a:t> contribute the most to output prediction</a:t>
            </a:r>
          </a:p>
          <a:p>
            <a:pPr marL="342900" indent="-342900">
              <a:buFont typeface="Arial" panose="020B0604020202020204" pitchFamily="34" charset="0"/>
              <a:buChar char="•"/>
            </a:pPr>
            <a:r>
              <a:rPr lang="en-US" sz="1200" dirty="0">
                <a:latin typeface="Trebuchet MS" panose="020B0603020202020204" pitchFamily="34" charset="0"/>
              </a:rPr>
              <a:t>Determine pathway components </a:t>
            </a:r>
            <a:r>
              <a:rPr lang="en-US" sz="1200" b="1" dirty="0">
                <a:latin typeface="Trebuchet MS" panose="020B0603020202020204" pitchFamily="34" charset="0"/>
              </a:rPr>
              <a:t>strengths</a:t>
            </a:r>
            <a:endParaRPr lang="en-US" sz="100" b="1" dirty="0">
              <a:latin typeface="Trebuchet MS" panose="020B0603020202020204" pitchFamily="34" charset="0"/>
            </a:endParaRPr>
          </a:p>
          <a:p>
            <a:pPr marL="342900" indent="-342900">
              <a:buFont typeface="Arial" panose="020B0604020202020204" pitchFamily="34" charset="0"/>
              <a:buChar char="•"/>
            </a:pPr>
            <a:endParaRPr lang="en-US" sz="100" b="1" dirty="0">
              <a:latin typeface="Trebuchet MS" panose="020B0603020202020204" pitchFamily="34" charset="0"/>
            </a:endParaRPr>
          </a:p>
          <a:p>
            <a:pPr marL="342900" indent="-342900">
              <a:buFont typeface="Arial" panose="020B0604020202020204" pitchFamily="34" charset="0"/>
              <a:buChar char="•"/>
            </a:pPr>
            <a:r>
              <a:rPr lang="en-US" sz="1200" b="1" dirty="0">
                <a:latin typeface="Trebuchet MS" panose="020B0603020202020204" pitchFamily="34" charset="0"/>
              </a:rPr>
              <a:t>Discover pathways</a:t>
            </a:r>
            <a:r>
              <a:rPr lang="en-US" sz="1200" dirty="0">
                <a:latin typeface="Trebuchet MS" panose="020B0603020202020204" pitchFamily="34" charset="0"/>
              </a:rPr>
              <a:t>: (</a:t>
            </a:r>
            <a:r>
              <a:rPr lang="en-US" sz="1200" dirty="0" err="1">
                <a:latin typeface="Trebuchet MS" panose="020B0603020202020204" pitchFamily="34" charset="0"/>
              </a:rPr>
              <a:t>i</a:t>
            </a:r>
            <a:r>
              <a:rPr lang="en-US" sz="1200" dirty="0">
                <a:latin typeface="Trebuchet MS" panose="020B0603020202020204" pitchFamily="34" charset="0"/>
              </a:rPr>
              <a:t>) perform a full pairwise analysis of input features generated by anomaly detection, (ii) ID dominant pairwise connections, (iii) connect them to obtain full pathway</a:t>
            </a:r>
          </a:p>
          <a:p>
            <a:pPr marL="0" indent="0" defTabSz="948507">
              <a:buFontTx/>
              <a:buNone/>
              <a:defRPr/>
            </a:pPr>
            <a:endParaRPr lang="en-US" dirty="0"/>
          </a:p>
          <a:p>
            <a:pPr marL="285750" indent="-285750">
              <a:buFont typeface="Arial" panose="020B0604020202020204" pitchFamily="34" charset="0"/>
              <a:buChar char="•"/>
            </a:pPr>
            <a:r>
              <a:rPr lang="en-US" dirty="0"/>
              <a:t>Globe is gridded up in M cells - each cell has a set of N features</a:t>
            </a:r>
          </a:p>
          <a:p>
            <a:pPr marL="285750" indent="-285750">
              <a:buFont typeface="Arial" panose="020B0604020202020204" pitchFamily="34" charset="0"/>
              <a:buChar char="•"/>
            </a:pPr>
            <a:r>
              <a:rPr lang="en-US" dirty="0"/>
              <a:t>Combine cells into G groups, combine features within groups (average or sum)</a:t>
            </a:r>
          </a:p>
          <a:p>
            <a:pPr marL="285750" indent="-285750">
              <a:buFont typeface="Arial" panose="020B0604020202020204" pitchFamily="34" charset="0"/>
              <a:buChar char="•"/>
            </a:pPr>
            <a:r>
              <a:rPr lang="en-US" dirty="0"/>
              <a:t>Some Features may be redundant and need to be combined and/or removed - this could impact feature importance calculations</a:t>
            </a:r>
          </a:p>
          <a:p>
            <a:pPr marL="742950" lvl="1" indent="-285750">
              <a:buFont typeface="Arial" panose="020B0604020202020204" pitchFamily="34" charset="0"/>
              <a:buChar char="•"/>
            </a:pPr>
            <a:r>
              <a:rPr lang="en-US" dirty="0"/>
              <a:t>Splitting the importance across multiple features</a:t>
            </a:r>
          </a:p>
          <a:p>
            <a:pPr marL="285750" indent="-285750">
              <a:buFont typeface="Arial" panose="020B0604020202020204" pitchFamily="34" charset="0"/>
              <a:buChar char="•"/>
            </a:pPr>
            <a:r>
              <a:rPr lang="en-US" dirty="0"/>
              <a:t>Train multiple RFs, one for each feature output</a:t>
            </a:r>
          </a:p>
          <a:p>
            <a:pPr marL="742950" lvl="1" indent="-285750">
              <a:buFont typeface="Arial" panose="020B0604020202020204" pitchFamily="34" charset="0"/>
              <a:buChar char="•"/>
            </a:pPr>
            <a:r>
              <a:rPr lang="en-US" dirty="0"/>
              <a:t>The input is all the other features</a:t>
            </a:r>
          </a:p>
          <a:p>
            <a:pPr marL="742950" lvl="1" indent="-285750">
              <a:buFont typeface="Arial" panose="020B0604020202020204" pitchFamily="34" charset="0"/>
              <a:buChar char="•"/>
            </a:pPr>
            <a:r>
              <a:rPr lang="en-US" dirty="0"/>
              <a:t>G x N total RFRs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Feature will have an importance from all the other features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can identify the potential “strongest” pathways from one feature to another by traversing the graph</a:t>
            </a:r>
          </a:p>
          <a:p>
            <a:pPr marL="285750" lvl="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0" indent="0" defTabSz="948507">
              <a:buFontTx/>
              <a:buNone/>
              <a:defRPr/>
            </a:pPr>
            <a:endParaRPr lang="en-US" dirty="0"/>
          </a:p>
          <a:p>
            <a:pPr defTabSz="948507">
              <a:defRPr/>
            </a:pPr>
            <a:r>
              <a:rPr lang="en-US" dirty="0"/>
              <a:t>The vision here is to extend this approach for the purpose of discovering pathways by using it to perform a full pairwise analysis of input features generated by our anomaly detection thrust, identify dominant pairwise connections and connect them to give a full pathway. </a:t>
            </a:r>
          </a:p>
        </p:txBody>
      </p:sp>
      <p:sp>
        <p:nvSpPr>
          <p:cNvPr id="4" name="Slide Number Placeholder 3"/>
          <p:cNvSpPr>
            <a:spLocks noGrp="1"/>
          </p:cNvSpPr>
          <p:nvPr>
            <p:ph type="sldNum" sz="quarter" idx="10"/>
          </p:nvPr>
        </p:nvSpPr>
        <p:spPr/>
        <p:txBody>
          <a:bodyPr/>
          <a:lstStyle/>
          <a:p>
            <a:fld id="{A2430F75-B5EC-044F-A636-30352D0A1350}" type="slidenum">
              <a:rPr lang="en-US" smtClean="0"/>
              <a:t>19</a:t>
            </a:fld>
            <a:endParaRPr lang="en-US"/>
          </a:p>
        </p:txBody>
      </p:sp>
    </p:spTree>
    <p:extLst>
      <p:ext uri="{BB962C8B-B14F-4D97-AF65-F5344CB8AC3E}">
        <p14:creationId xmlns:p14="http://schemas.microsoft.com/office/powerpoint/2010/main" val="1673594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a:t>
            </a:fld>
            <a:endParaRPr lang="en-US" dirty="0"/>
          </a:p>
        </p:txBody>
      </p:sp>
    </p:spTree>
    <p:extLst>
      <p:ext uri="{BB962C8B-B14F-4D97-AF65-F5344CB8AC3E}">
        <p14:creationId xmlns:p14="http://schemas.microsoft.com/office/powerpoint/2010/main" val="2662405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20</a:t>
            </a:fld>
            <a:endParaRPr lang="en-US"/>
          </a:p>
        </p:txBody>
      </p:sp>
    </p:spTree>
    <p:extLst>
      <p:ext uri="{BB962C8B-B14F-4D97-AF65-F5344CB8AC3E}">
        <p14:creationId xmlns:p14="http://schemas.microsoft.com/office/powerpoint/2010/main" val="1452879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b="1" dirty="0"/>
              <a:t>Anomaly detection: </a:t>
            </a:r>
            <a:r>
              <a:rPr lang="en-US" dirty="0"/>
              <a:t>finds “interesting” (localized in space or time) events or outliers</a:t>
            </a:r>
          </a:p>
          <a:p>
            <a:pPr marL="342900" indent="-342900">
              <a:lnSpc>
                <a:spcPct val="120000"/>
              </a:lnSpc>
              <a:buFont typeface="Arial" panose="020B0604020202020204" pitchFamily="34" charset="0"/>
              <a:buChar char="•"/>
            </a:pPr>
            <a:r>
              <a:rPr lang="en-US" dirty="0"/>
              <a:t>Will be used in this project to also create features for others to use to describe the evolution of the climate system, and identify structure/causality within data</a:t>
            </a:r>
          </a:p>
          <a:p>
            <a:pPr marL="342900" indent="-342900">
              <a:lnSpc>
                <a:spcPct val="120000"/>
              </a:lnSpc>
              <a:buFont typeface="Arial" panose="020B0604020202020204" pitchFamily="34" charset="0"/>
              <a:buChar char="•"/>
            </a:pPr>
            <a:endParaRPr lang="en-US" dirty="0"/>
          </a:p>
          <a:p>
            <a:pPr>
              <a:lnSpc>
                <a:spcPct val="120000"/>
              </a:lnSpc>
            </a:pPr>
            <a:r>
              <a:rPr lang="en-US" b="1" dirty="0"/>
              <a:t>Changepoint detection: </a:t>
            </a:r>
            <a:r>
              <a:rPr lang="en-US" dirty="0"/>
              <a:t>separates data into segments, find sudden abrupt changes that persist, not necessarily outliers</a:t>
            </a:r>
          </a:p>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21</a:t>
            </a:fld>
            <a:endParaRPr lang="en-US"/>
          </a:p>
        </p:txBody>
      </p:sp>
    </p:spTree>
    <p:extLst>
      <p:ext uri="{BB962C8B-B14F-4D97-AF65-F5344CB8AC3E}">
        <p14:creationId xmlns:p14="http://schemas.microsoft.com/office/powerpoint/2010/main" val="1327359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22</a:t>
            </a:fld>
            <a:endParaRPr lang="en-US" dirty="0"/>
          </a:p>
        </p:txBody>
      </p:sp>
    </p:spTree>
    <p:extLst>
      <p:ext uri="{BB962C8B-B14F-4D97-AF65-F5344CB8AC3E}">
        <p14:creationId xmlns:p14="http://schemas.microsoft.com/office/powerpoint/2010/main" val="2451061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slides on data fusion – what is being done there?</a:t>
            </a:r>
          </a:p>
        </p:txBody>
      </p:sp>
      <p:sp>
        <p:nvSpPr>
          <p:cNvPr id="4" name="Slide Number Placeholder 3"/>
          <p:cNvSpPr>
            <a:spLocks noGrp="1"/>
          </p:cNvSpPr>
          <p:nvPr>
            <p:ph type="sldNum" sz="quarter" idx="5"/>
          </p:nvPr>
        </p:nvSpPr>
        <p:spPr/>
        <p:txBody>
          <a:bodyPr/>
          <a:lstStyle/>
          <a:p>
            <a:fld id="{E21A7267-269F-4D26-9F96-B6358A06B982}" type="slidenum">
              <a:rPr lang="en-US" smtClean="0"/>
              <a:pPr/>
              <a:t>23</a:t>
            </a:fld>
            <a:endParaRPr lang="en-US" dirty="0"/>
          </a:p>
        </p:txBody>
      </p:sp>
    </p:spTree>
    <p:extLst>
      <p:ext uri="{BB962C8B-B14F-4D97-AF65-F5344CB8AC3E}">
        <p14:creationId xmlns:p14="http://schemas.microsoft.com/office/powerpoint/2010/main" val="2087859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24</a:t>
            </a:fld>
            <a:endParaRPr lang="en-US" dirty="0"/>
          </a:p>
        </p:txBody>
      </p:sp>
    </p:spTree>
    <p:extLst>
      <p:ext uri="{BB962C8B-B14F-4D97-AF65-F5344CB8AC3E}">
        <p14:creationId xmlns:p14="http://schemas.microsoft.com/office/powerpoint/2010/main" val="227321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25</a:t>
            </a:fld>
            <a:endParaRPr lang="en-US" dirty="0"/>
          </a:p>
        </p:txBody>
      </p:sp>
    </p:spTree>
    <p:extLst>
      <p:ext uri="{BB962C8B-B14F-4D97-AF65-F5344CB8AC3E}">
        <p14:creationId xmlns:p14="http://schemas.microsoft.com/office/powerpoint/2010/main" val="2907150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latin typeface="-apple-system"/>
              </a:rPr>
              <a:t>[10:00 AM] Tezaur, Irina</a:t>
            </a:r>
          </a:p>
          <a:p>
            <a:pPr rtl="0"/>
            <a:r>
              <a:rPr lang="en-US" dirty="0">
                <a:effectLst/>
                <a:latin typeface="-apple-system"/>
              </a:rPr>
              <a:t>I have one more question on the changepoint. Did I get it right that the elastic changepoint approaches can't handle more than 1 spatial location?</a:t>
            </a:r>
          </a:p>
          <a:p>
            <a:pPr rtl="0"/>
            <a:r>
              <a:rPr lang="en-US" dirty="0"/>
              <a:t/>
            </a:r>
            <a:br>
              <a:rPr lang="en-US" dirty="0"/>
            </a:br>
            <a:endParaRPr lang="en-US" dirty="0"/>
          </a:p>
          <a:p>
            <a:pPr rtl="0"/>
            <a:r>
              <a:rPr lang="en-US" dirty="0">
                <a:effectLst/>
                <a:latin typeface="-apple-system"/>
              </a:rPr>
              <a:t>[10:01 AM] Tucker, James Derek</a:t>
            </a:r>
          </a:p>
          <a:p>
            <a:pPr rtl="0"/>
            <a:r>
              <a:rPr lang="en-US" dirty="0">
                <a:effectLst/>
                <a:latin typeface="-apple-system"/>
              </a:rPr>
              <a:t>No it works over all spatial locations to determine change points at each spatial location</a:t>
            </a:r>
          </a:p>
          <a:p>
            <a:pPr rtl="0"/>
            <a:r>
              <a:rPr lang="en-US" dirty="0"/>
              <a:t/>
            </a:r>
            <a:br>
              <a:rPr lang="en-US" dirty="0"/>
            </a:br>
            <a:endParaRPr lang="en-US" dirty="0"/>
          </a:p>
          <a:p>
            <a:pPr rtl="0"/>
            <a:r>
              <a:rPr lang="en-US" dirty="0">
                <a:effectLst/>
                <a:latin typeface="-apple-system"/>
              </a:rPr>
              <a:t>[10:01 AM] Shand, Lyndsay</a:t>
            </a:r>
          </a:p>
          <a:p>
            <a:pPr rtl="0"/>
            <a:r>
              <a:rPr lang="en-US" dirty="0">
                <a:effectLst/>
                <a:latin typeface="-apple-system"/>
              </a:rPr>
              <a:t>Drew and Derek's approach can which is one of the many novel contributions of their method</a:t>
            </a:r>
          </a:p>
          <a:p>
            <a:pPr rtl="0"/>
            <a:r>
              <a:rPr lang="en-US" dirty="0">
                <a:effectLst/>
                <a:latin typeface="-apple-system"/>
              </a:rPr>
              <a:t>like 1</a:t>
            </a:r>
          </a:p>
          <a:p>
            <a:pPr rtl="0"/>
            <a:r>
              <a:rPr lang="en-US" dirty="0"/>
              <a:t/>
            </a:r>
            <a:br>
              <a:rPr lang="en-US" dirty="0"/>
            </a:br>
            <a:endParaRPr lang="en-US" b="1" dirty="0">
              <a:solidFill>
                <a:schemeClr val="accent6"/>
              </a:solidFill>
              <a:latin typeface="Trebuchet MS" panose="020B0603020202020204" pitchFamily="34" charset="0"/>
            </a:endParaRPr>
          </a:p>
          <a:p>
            <a:pPr marL="0" indent="0" algn="l">
              <a:buFont typeface="Arial" panose="020B0604020202020204" pitchFamily="34" charset="0"/>
              <a:buNone/>
            </a:pPr>
            <a:endParaRPr lang="en-US" b="1" dirty="0">
              <a:solidFill>
                <a:schemeClr val="accent6"/>
              </a:solidFill>
              <a:latin typeface="Trebuchet MS" panose="020B0603020202020204" pitchFamily="34" charset="0"/>
            </a:endParaRPr>
          </a:p>
          <a:p>
            <a:pPr marL="0" indent="0" algn="l">
              <a:buFont typeface="Arial" panose="020B0604020202020204" pitchFamily="34" charset="0"/>
              <a:buNone/>
            </a:pPr>
            <a:r>
              <a:rPr lang="en-US" b="1" dirty="0">
                <a:solidFill>
                  <a:schemeClr val="accent6"/>
                </a:solidFill>
                <a:latin typeface="Trebuchet MS" panose="020B0603020202020204" pitchFamily="34" charset="0"/>
              </a:rPr>
              <a:t>Goal: </a:t>
            </a:r>
            <a:r>
              <a:rPr lang="en-US" dirty="0">
                <a:solidFill>
                  <a:schemeClr val="accent6"/>
                </a:solidFill>
                <a:latin typeface="Trebuchet MS" panose="020B0603020202020204" pitchFamily="34" charset="0"/>
              </a:rPr>
              <a:t>inform pathways, by identifying regions in inference solutions to evaluate further</a:t>
            </a:r>
          </a:p>
          <a:p>
            <a:pPr algn="l"/>
            <a:endParaRPr lang="en-US" sz="1200" b="1" dirty="0">
              <a:latin typeface="Open Sans " panose="020B0604020202020204" charset="0"/>
              <a:cs typeface="Open Sans " panose="020B0604020202020204" charset="0"/>
            </a:endParaRPr>
          </a:p>
          <a:p>
            <a:pPr algn="l"/>
            <a:r>
              <a:rPr lang="en-US" sz="1200" b="1" dirty="0">
                <a:latin typeface="Open Sans " panose="020B0604020202020204" charset="0"/>
                <a:cs typeface="Open Sans " panose="020B0604020202020204" charset="0"/>
              </a:rPr>
              <a:t>Anomaly detection: </a:t>
            </a:r>
            <a:r>
              <a:rPr lang="en-US" sz="1200" dirty="0">
                <a:latin typeface="Trebuchet MS" panose="020B0603020202020204" pitchFamily="34" charset="0"/>
              </a:rPr>
              <a:t>Finds “interesting” (localized in space or time) events or outliers</a:t>
            </a:r>
            <a:endParaRPr lang="en-US" sz="1200" b="1" dirty="0">
              <a:latin typeface="Open Sans " panose="020B0604020202020204" charset="0"/>
              <a:cs typeface="Open Sans " panose="020B0604020202020204" charset="0"/>
            </a:endParaRPr>
          </a:p>
          <a:p>
            <a:pPr algn="l"/>
            <a:endParaRPr lang="en-US" sz="1200" b="1" dirty="0">
              <a:latin typeface="Open Sans " panose="020B0604020202020204" charset="0"/>
              <a:cs typeface="Open Sans " panose="020B0604020202020204" charset="0"/>
            </a:endParaRPr>
          </a:p>
          <a:p>
            <a:pPr algn="l"/>
            <a:r>
              <a:rPr lang="en-US" sz="1200" b="1" dirty="0">
                <a:latin typeface="Open Sans " panose="020B0604020202020204" charset="0"/>
                <a:cs typeface="Open Sans " panose="020B0604020202020204" charset="0"/>
              </a:rPr>
              <a:t>Elastic changepoint: </a:t>
            </a:r>
            <a:r>
              <a:rPr lang="en-US" sz="1200" b="0" dirty="0">
                <a:latin typeface="Open Sans " panose="020B0604020202020204" charset="0"/>
                <a:cs typeface="Open Sans " panose="020B0604020202020204" charset="0"/>
              </a:rPr>
              <a:t>uses elastic distance, concept of diffeomorphisms – gives measure of bending/stretching to align spatial data at time 0 and N</a:t>
            </a:r>
          </a:p>
          <a:p>
            <a:pPr algn="l"/>
            <a:endParaRPr lang="en-US" sz="1200" b="0" dirty="0">
              <a:latin typeface="Open Sans " panose="020B0604020202020204" charset="0"/>
              <a:cs typeface="Open Sans "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D201FF"/>
                </a:solidFill>
              </a:rPr>
              <a:t>Changepoint should happen later in time as you move farther away from the source</a:t>
            </a:r>
          </a:p>
          <a:p>
            <a:pPr algn="l"/>
            <a:endParaRPr lang="en-US" sz="1200" b="0" dirty="0">
              <a:latin typeface="Open Sans " panose="020B0604020202020204" charset="0"/>
              <a:cs typeface="Open Sans " panose="020B0604020202020204" charset="0"/>
            </a:endParaRPr>
          </a:p>
          <a:p>
            <a:pPr algn="l"/>
            <a:endParaRPr lang="en-US" sz="1200" b="0" dirty="0">
              <a:latin typeface="Open Sans " panose="020B0604020202020204" charset="0"/>
              <a:cs typeface="Open Sans " panose="020B0604020202020204" charset="0"/>
            </a:endParaRPr>
          </a:p>
          <a:p>
            <a:pPr algn="l"/>
            <a:r>
              <a:rPr lang="en-US" sz="1200" b="0" dirty="0">
                <a:latin typeface="Open Sans " panose="020B0604020202020204" charset="0"/>
                <a:cs typeface="Open Sans " panose="020B0604020202020204" charset="0"/>
              </a:rPr>
              <a:t>Derek’s results – amplitude shift:</a:t>
            </a:r>
          </a:p>
          <a:p>
            <a:pPr marL="171450" indent="-171450" algn="l">
              <a:buFontTx/>
              <a:buChar char="-"/>
            </a:pPr>
            <a:r>
              <a:rPr lang="en-US" dirty="0"/>
              <a:t>Looked a grid of locations (100x100) </a:t>
            </a:r>
          </a:p>
          <a:p>
            <a:pPr marL="171450" indent="-171450" algn="l">
              <a:buFontTx/>
              <a:buChar char="-"/>
            </a:pPr>
            <a:r>
              <a:rPr lang="en-US" dirty="0"/>
              <a:t>Computed changepoint at each location</a:t>
            </a:r>
          </a:p>
          <a:p>
            <a:pPr marL="171450" indent="-171450" algn="l">
              <a:buFontTx/>
              <a:buChar char="-"/>
            </a:pPr>
            <a:r>
              <a:rPr lang="en-US" dirty="0"/>
              <a:t>Interpolated estimated changepoint across entire globe </a:t>
            </a:r>
          </a:p>
          <a:p>
            <a:pPr marL="171450" indent="-171450" algn="l">
              <a:buFontTx/>
              <a:buChar char="-"/>
            </a:pPr>
            <a:r>
              <a:rPr lang="en-US" dirty="0"/>
              <a:t>Most changepoints around 1991, with a few points at 1989</a:t>
            </a:r>
            <a:endParaRPr lang="en-US" sz="1200" b="0" dirty="0">
              <a:latin typeface="Open Sans " panose="020B0604020202020204" charset="0"/>
              <a:cs typeface="Open Sans " panose="020B0604020202020204" charset="0"/>
            </a:endParaRPr>
          </a:p>
          <a:p>
            <a:pPr algn="l"/>
            <a:endParaRPr lang="en-US" sz="1200" b="1" dirty="0">
              <a:latin typeface="Open Sans " panose="020B0604020202020204" charset="0"/>
              <a:cs typeface="Open Sans " panose="020B0604020202020204" charset="0"/>
            </a:endParaRPr>
          </a:p>
          <a:p>
            <a:pPr algn="l"/>
            <a:r>
              <a:rPr lang="en-US" sz="1200" dirty="0">
                <a:latin typeface="Open Sans " panose="020B0604020202020204" charset="0"/>
                <a:cs typeface="Open Sans " panose="020B0604020202020204" charset="0"/>
              </a:rPr>
              <a:t>Space-time changepoint methods can detect when and where climate shifts are observed.</a:t>
            </a:r>
          </a:p>
          <a:p>
            <a:pPr marL="285750" indent="-227013" algn="l">
              <a:buFont typeface="Arial" panose="020B0604020202020204" pitchFamily="34" charset="0"/>
              <a:buChar char="•"/>
            </a:pPr>
            <a:r>
              <a:rPr lang="en-US" sz="1200" dirty="0">
                <a:latin typeface="Open Sans " panose="020B0604020202020204" charset="0"/>
                <a:cs typeface="Open Sans " panose="020B0604020202020204" charset="0"/>
              </a:rPr>
              <a:t>Developed novel framework dependent on distance from event.</a:t>
            </a:r>
          </a:p>
          <a:p>
            <a:pPr marL="285750" indent="-227013" algn="l">
              <a:buFont typeface="Arial" panose="020B0604020202020204" pitchFamily="34" charset="0"/>
              <a:buChar char="•"/>
            </a:pPr>
            <a:r>
              <a:rPr lang="en-US" sz="1200" dirty="0">
                <a:latin typeface="Open Sans " panose="020B0604020202020204" charset="0"/>
                <a:cs typeface="Open Sans " panose="020B0604020202020204" charset="0"/>
              </a:rPr>
              <a:t>Tested on synthetic data</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26</a:t>
            </a:fld>
            <a:endParaRPr lang="en-US" dirty="0"/>
          </a:p>
        </p:txBody>
      </p:sp>
    </p:spTree>
    <p:extLst>
      <p:ext uri="{BB962C8B-B14F-4D97-AF65-F5344CB8AC3E}">
        <p14:creationId xmlns:p14="http://schemas.microsoft.com/office/powerpoint/2010/main" val="2136999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dirty="0"/>
              <a:t>Dynamic space-time models are also known as state-space or Kalman filter models</a:t>
            </a:r>
          </a:p>
          <a:p>
            <a:pPr marL="171450" indent="-171450">
              <a:buFontTx/>
              <a:buChar char="-"/>
            </a:pPr>
            <a:endParaRPr lang="en-US" b="0" dirty="0"/>
          </a:p>
          <a:p>
            <a:pPr marL="0" indent="0">
              <a:buFontTx/>
              <a:buNone/>
            </a:pPr>
            <a:r>
              <a:rPr lang="en-US" sz="1800" dirty="0">
                <a:effectLst/>
                <a:latin typeface="Calibri" panose="020F0502020204030204" pitchFamily="34" charset="0"/>
                <a:ea typeface="Calibri" panose="020F0502020204030204" pitchFamily="34" charset="0"/>
              </a:rPr>
              <a:t>The DLM (dynamic linear model) is a true multivariate model where Y is a multivariate vector and the relationship between the variables will be captured in the correlation between basis coefficients. </a:t>
            </a:r>
            <a:endParaRPr lang="en-US" b="0" dirty="0"/>
          </a:p>
          <a:p>
            <a:pPr marL="285750" indent="-285750">
              <a:buFontTx/>
              <a:buChar char="-"/>
            </a:pPr>
            <a:endParaRPr lang="en-US" sz="1800" b="0" dirty="0">
              <a:solidFill>
                <a:srgbClr val="4472C4"/>
              </a:solidFill>
              <a:effectLst/>
              <a:latin typeface="Calibri" panose="020F0502020204030204" pitchFamily="34" charset="0"/>
              <a:ea typeface="Calibri" panose="020F0502020204030204" pitchFamily="34" charset="0"/>
            </a:endParaRPr>
          </a:p>
          <a:p>
            <a:pPr marL="0" indent="0">
              <a:buFontTx/>
              <a:buNone/>
            </a:pPr>
            <a:r>
              <a:rPr lang="en-US" sz="1800" dirty="0">
                <a:solidFill>
                  <a:srgbClr val="4472C4"/>
                </a:solidFill>
                <a:effectLst/>
                <a:latin typeface="Calibri" panose="020F0502020204030204" pitchFamily="34" charset="0"/>
                <a:ea typeface="Calibri" panose="020F0502020204030204" pitchFamily="34" charset="0"/>
              </a:rPr>
              <a:t>We are now implementing a nonparametric DLM, also leveraging basis functions representation (simpler case of what is implemented in </a:t>
            </a:r>
            <a:r>
              <a:rPr lang="en-US" sz="1800" dirty="0" err="1">
                <a:solidFill>
                  <a:srgbClr val="4472C4"/>
                </a:solidFill>
                <a:effectLst/>
                <a:latin typeface="Calibri" panose="020F0502020204030204" pitchFamily="34" charset="0"/>
                <a:ea typeface="Calibri" panose="020F0502020204030204" pitchFamily="34" charset="0"/>
              </a:rPr>
              <a:t>LatticeKrig</a:t>
            </a:r>
            <a:r>
              <a:rPr lang="en-US" sz="1800" dirty="0">
                <a:solidFill>
                  <a:srgbClr val="4472C4"/>
                </a:solidFill>
                <a:effectLst/>
                <a:latin typeface="Calibri" panose="020F0502020204030204" pitchFamily="34" charset="0"/>
                <a:ea typeface="Calibri" panose="020F0502020204030204" pitchFamily="34" charset="0"/>
              </a:rPr>
              <a:t>). We use Kalman filtering to sample from posteriors of time-varying basis coefficients. The top plot is an example of fitted values (U) and the corresponding basis coefficients plotted at the center of the radial basis functions for a single time point.</a:t>
            </a:r>
          </a:p>
          <a:p>
            <a:pPr marL="0" indent="0">
              <a:buFontTx/>
              <a:buNone/>
            </a:pPr>
            <a:endParaRPr lang="en-US" sz="1800" dirty="0">
              <a:solidFill>
                <a:srgbClr val="4472C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U is the basis expansion representation of the mean of the process or the fitted process. You can think of Y~GP(U,sigma^2) where U= PHI x </a:t>
            </a:r>
            <a:r>
              <a:rPr lang="en-US" sz="1800" dirty="0" err="1">
                <a:effectLst/>
                <a:latin typeface="Calibri" panose="020F0502020204030204" pitchFamily="34" charset="0"/>
                <a:ea typeface="Calibri" panose="020F0502020204030204" pitchFamily="34" charset="0"/>
              </a:rPr>
              <a:t>alpha_t</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alpha_t</a:t>
            </a:r>
            <a:r>
              <a:rPr lang="en-US" sz="1800" dirty="0">
                <a:effectLst/>
                <a:latin typeface="Calibri" panose="020F0502020204030204" pitchFamily="34" charset="0"/>
                <a:ea typeface="Calibri" panose="020F0502020204030204" pitchFamily="34" charset="0"/>
              </a:rPr>
              <a:t> are the time-varying basis coefficients and PHI are the user defined radial basis functions.</a:t>
            </a:r>
          </a:p>
          <a:p>
            <a:pPr marL="0" indent="0">
              <a:buFontTx/>
              <a:buNone/>
            </a:pPr>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27</a:t>
            </a:fld>
            <a:endParaRPr lang="en-US" dirty="0"/>
          </a:p>
        </p:txBody>
      </p:sp>
    </p:spTree>
    <p:extLst>
      <p:ext uri="{BB962C8B-B14F-4D97-AF65-F5344CB8AC3E}">
        <p14:creationId xmlns:p14="http://schemas.microsoft.com/office/powerpoint/2010/main" val="1756135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0" i="0" kern="1200" dirty="0" smtClean="0">
                <a:solidFill>
                  <a:schemeClr val="tx1"/>
                </a:solidFill>
                <a:effectLst/>
                <a:latin typeface="Open Sans" panose="020B0606030504020204" pitchFamily="34" charset="0"/>
                <a:ea typeface="+mn-ea"/>
                <a:cs typeface="+mn-cs"/>
              </a:rPr>
              <a:t>Reservoir computing is a framework for computation derived from recurrent neural network theory that maps input signals into higher dimensional computational spaces through the dynamics of a fixed, non-linear system called a reservoir.</a:t>
            </a:r>
          </a:p>
          <a:p>
            <a:pPr marL="0" marR="0">
              <a:spcBef>
                <a:spcPts val="0"/>
              </a:spcBef>
              <a:spcAft>
                <a:spcPts val="0"/>
              </a:spcAft>
            </a:pPr>
            <a:endParaRPr lang="en-US" sz="1200" b="0" i="0" kern="1200" dirty="0" smtClean="0">
              <a:solidFill>
                <a:schemeClr val="tx1"/>
              </a:solidFill>
              <a:effectLst/>
              <a:latin typeface="Open Sans" panose="020B0606030504020204" pitchFamily="34" charset="0"/>
              <a:ea typeface="+mn-ea"/>
              <a:cs typeface="+mn-cs"/>
            </a:endParaRPr>
          </a:p>
          <a:p>
            <a:pPr marL="0" marR="0">
              <a:spcBef>
                <a:spcPts val="0"/>
              </a:spcBef>
              <a:spcAft>
                <a:spcPts val="0"/>
              </a:spcAft>
            </a:pPr>
            <a:r>
              <a:rPr lang="en-US" sz="1200" b="0" i="0" kern="1200" dirty="0" smtClean="0">
                <a:solidFill>
                  <a:schemeClr val="tx1"/>
                </a:solidFill>
                <a:effectLst/>
                <a:latin typeface="Open Sans" panose="020B0606030504020204" pitchFamily="34" charset="0"/>
                <a:ea typeface="+mn-ea"/>
                <a:cs typeface="+mn-cs"/>
              </a:rPr>
              <a:t>The term 'reservoir' refers to a dynamical system.</a:t>
            </a:r>
          </a:p>
          <a:p>
            <a:pPr marL="0" marR="0">
              <a:spcBef>
                <a:spcPts val="0"/>
              </a:spcBef>
              <a:spcAft>
                <a:spcPts val="0"/>
              </a:spcAft>
            </a:pPr>
            <a:endParaRPr lang="en-US" sz="1800" dirty="0" smtClean="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smtClean="0">
                <a:effectLst/>
                <a:latin typeface="Calibri" panose="020F0502020204030204" pitchFamily="34" charset="0"/>
                <a:ea typeface="Calibri" panose="020F0502020204030204" pitchFamily="34" charset="0"/>
              </a:rPr>
              <a:t>Yes </a:t>
            </a:r>
            <a:r>
              <a:rPr lang="en-US" sz="1800" dirty="0">
                <a:effectLst/>
                <a:latin typeface="Calibri" panose="020F0502020204030204" pitchFamily="34" charset="0"/>
                <a:ea typeface="Calibri" panose="020F0502020204030204" pitchFamily="34" charset="0"/>
              </a:rPr>
              <a:t>ZFI is a new term – good question, I think because instead of permuting values, they are just setting them to zero? I will ask.</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ESN, however is assuming a one-direction relationship such that Y is univariate (surface temps) and the other nodes, </a:t>
            </a:r>
            <a:r>
              <a:rPr lang="en-US" sz="1800" dirty="0" err="1">
                <a:effectLst/>
                <a:latin typeface="Calibri" panose="020F0502020204030204" pitchFamily="34" charset="0"/>
                <a:ea typeface="Calibri" panose="020F0502020204030204" pitchFamily="34" charset="0"/>
              </a:rPr>
              <a:t>strat</a:t>
            </a:r>
            <a:r>
              <a:rPr lang="en-US" sz="1800" dirty="0">
                <a:effectLst/>
                <a:latin typeface="Calibri" panose="020F0502020204030204" pitchFamily="34" charset="0"/>
                <a:ea typeface="Calibri" panose="020F0502020204030204" pitchFamily="34" charset="0"/>
              </a:rPr>
              <a:t> temp and AOD are considered predictors through the EOFs.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Open Sans" panose="020B0606030504020204" pitchFamily="34" charset="0"/>
                <a:ea typeface="+mn-ea"/>
                <a:cs typeface="+mn-cs"/>
              </a:rPr>
              <a:t>RNN = output + hidden stages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latin typeface="Open Sans" panose="020B0606030504020204" pitchFamily="34" charset="0"/>
                <a:ea typeface="+mn-ea"/>
                <a:cs typeface="+mn-cs"/>
              </a:rPr>
              <a:t>- All parameters in ESN are learned from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latin typeface="Open Sans" panose="020B0606030504020204" pitchFamily="34" charset="0"/>
                <a:ea typeface="+mn-ea"/>
                <a:cs typeface="+mn-cs"/>
              </a:rPr>
              <a:t>- adding </a:t>
            </a:r>
            <a:r>
              <a:rPr lang="en-US" sz="1200" b="1" i="0" kern="1200" dirty="0" err="1">
                <a:solidFill>
                  <a:schemeClr val="tx1"/>
                </a:solidFill>
                <a:latin typeface="Open Sans" panose="020B0606030504020204" pitchFamily="34" charset="0"/>
                <a:ea typeface="+mn-ea"/>
                <a:cs typeface="+mn-cs"/>
              </a:rPr>
              <a:t>spatio</a:t>
            </a:r>
            <a:r>
              <a:rPr lang="en-US" sz="1200" b="1" i="0" kern="1200" dirty="0">
                <a:solidFill>
                  <a:schemeClr val="tx1"/>
                </a:solidFill>
                <a:latin typeface="Open Sans" panose="020B0606030504020204" pitchFamily="34" charset="0"/>
                <a:ea typeface="+mn-ea"/>
                <a:cs typeface="+mn-cs"/>
              </a:rPr>
              <a:t>-temporal residual accounts for regional spatial trends not captured by temperature or AOD effects and makes the model more explainable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Open Sans" panose="020B0606030504020204" pitchFamily="34" charset="0"/>
                <a:ea typeface="+mn-ea"/>
                <a:cs typeface="+mn-cs"/>
              </a:rPr>
              <a:t>The choice to add a spatial residual came from the existence of spatial correlation in the model residuals after some initial data fittings.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Open Sans" panose="020B0606030504020204" pitchFamily="34" charset="0"/>
                <a:ea typeface="+mn-ea"/>
                <a:cs typeface="+mn-cs"/>
              </a:rPr>
              <a:t>RNNs are used to estimate the quadratic parameters at the 2</a:t>
            </a:r>
            <a:r>
              <a:rPr lang="en-US" sz="1200" b="0" i="0" kern="1200" baseline="30000" dirty="0">
                <a:solidFill>
                  <a:schemeClr val="tx1"/>
                </a:solidFill>
                <a:latin typeface="Open Sans" panose="020B0606030504020204" pitchFamily="34" charset="0"/>
                <a:ea typeface="+mn-ea"/>
                <a:cs typeface="+mn-cs"/>
              </a:rPr>
              <a:t>nd</a:t>
            </a:r>
            <a:r>
              <a:rPr lang="en-US" sz="1200" b="0" i="0" kern="1200" dirty="0">
                <a:solidFill>
                  <a:schemeClr val="tx1"/>
                </a:solidFill>
                <a:latin typeface="Open Sans" panose="020B0606030504020204" pitchFamily="34" charset="0"/>
                <a:ea typeface="+mn-ea"/>
                <a:cs typeface="+mn-cs"/>
              </a:rPr>
              <a:t> level of the model used to model the EOF coefficients.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Open Sans" panose="020B0606030504020204" pitchFamily="34" charset="0"/>
                <a:ea typeface="+mn-ea"/>
                <a:cs typeface="+mn-cs"/>
              </a:rPr>
              <a:t>Z_t</a:t>
            </a:r>
            <a:r>
              <a:rPr lang="en-US" sz="1200" b="0" i="0" kern="1200" dirty="0">
                <a:solidFill>
                  <a:schemeClr val="tx1"/>
                </a:solidFill>
                <a:latin typeface="Open Sans" panose="020B0606030504020204" pitchFamily="34" charset="0"/>
                <a:ea typeface="+mn-ea"/>
                <a:cs typeface="+mn-cs"/>
              </a:rPr>
              <a:t> =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Open Sans" panose="020B0606030504020204" pitchFamily="34" charset="0"/>
                <a:ea typeface="+mn-ea"/>
                <a:cs typeface="+mn-cs"/>
              </a:rPr>
              <a:t>Phi = EOF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Open Sans" panose="020B0606030504020204" pitchFamily="34" charset="0"/>
                <a:ea typeface="+mn-ea"/>
                <a:cs typeface="+mn-cs"/>
              </a:rPr>
              <a:t>Alpha_t</a:t>
            </a:r>
            <a:r>
              <a:rPr lang="en-US" sz="1200" b="0" i="0" kern="1200" dirty="0">
                <a:solidFill>
                  <a:schemeClr val="tx1"/>
                </a:solidFill>
                <a:latin typeface="Open Sans" panose="020B0606030504020204" pitchFamily="34" charset="0"/>
                <a:ea typeface="+mn-ea"/>
                <a:cs typeface="+mn-cs"/>
              </a:rPr>
              <a:t> = ESN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Open Sans" panose="020B0606030504020204" pitchFamily="34" charset="0"/>
                <a:ea typeface="+mn-ea"/>
                <a:cs typeface="+mn-cs"/>
              </a:rPr>
              <a:t>Xtilde_t</a:t>
            </a:r>
            <a:r>
              <a:rPr lang="en-US" sz="1200" b="0" i="0" kern="1200" dirty="0">
                <a:solidFill>
                  <a:schemeClr val="tx1"/>
                </a:solidFill>
                <a:latin typeface="Open Sans" panose="020B0606030504020204" pitchFamily="34" charset="0"/>
                <a:ea typeface="+mn-ea"/>
                <a:cs typeface="+mn-cs"/>
              </a:rPr>
              <a:t> = lagged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Open Sans" panose="020B0606030504020204" pitchFamily="34" charset="0"/>
                <a:ea typeface="+mn-ea"/>
                <a:cs typeface="+mn-cs"/>
              </a:rPr>
              <a:t>Delta_t</a:t>
            </a:r>
            <a:r>
              <a:rPr lang="en-US" sz="1200" b="0" i="0" kern="1200" dirty="0">
                <a:solidFill>
                  <a:schemeClr val="tx1"/>
                </a:solidFill>
                <a:latin typeface="Open Sans" panose="020B0606030504020204" pitchFamily="34" charset="0"/>
                <a:ea typeface="+mn-ea"/>
                <a:cs typeface="+mn-cs"/>
              </a:rPr>
              <a:t>(s) = spatial temporal residual -&gt; makes network explainable; spatial residual is interpretable (</a:t>
            </a:r>
            <a:r>
              <a:rPr lang="en-US" sz="1200" b="1" i="0" kern="1200" dirty="0">
                <a:solidFill>
                  <a:schemeClr val="tx1"/>
                </a:solidFill>
                <a:latin typeface="Open Sans" panose="020B0606030504020204" pitchFamily="34" charset="0"/>
                <a:ea typeface="+mn-ea"/>
                <a:cs typeface="+mn-cs"/>
              </a:rPr>
              <a:t>accounts for regional spatial trends not captured by temperature or AOD effects</a:t>
            </a:r>
            <a:r>
              <a:rPr lang="en-US" sz="1200" b="0" i="0" kern="1200" dirty="0">
                <a:solidFill>
                  <a:schemeClr val="tx1"/>
                </a:solidFill>
                <a:latin typeface="Open Sans" panose="020B0606030504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latin typeface="Open Sans" panose="020B0606030504020204" pitchFamily="34" charset="0"/>
                <a:ea typeface="+mn-ea"/>
                <a:cs typeface="+mn-cs"/>
              </a:rPr>
              <a:t>Echo-State Network (ESN) – developed work flow and </a:t>
            </a:r>
          </a:p>
          <a:p>
            <a:pPr algn="l"/>
            <a:r>
              <a:rPr lang="en-US" sz="1200" dirty="0">
                <a:latin typeface="Open Sans " panose="020B0604020202020204" charset="0"/>
                <a:cs typeface="Open Sans " panose="020B0604020202020204" charset="0"/>
              </a:rPr>
              <a:t>ESNs are efficient networks that have been shown to be capable of representing dependent processes on different time scales. </a:t>
            </a:r>
          </a:p>
          <a:p>
            <a:pPr marL="285750" indent="-227013" algn="l">
              <a:buFont typeface="Arial" panose="020B0604020202020204" pitchFamily="34" charset="0"/>
              <a:buChar char="•"/>
            </a:pPr>
            <a:r>
              <a:rPr lang="en-US" sz="1200" dirty="0">
                <a:latin typeface="Open Sans " panose="020B0604020202020204" charset="0"/>
                <a:cs typeface="Open Sans " panose="020B0604020202020204" charset="0"/>
              </a:rPr>
              <a:t>Developed workflow for ESNs applied to univariate data</a:t>
            </a:r>
          </a:p>
          <a:p>
            <a:pPr marL="285750" indent="-227013" algn="l">
              <a:buFont typeface="Arial" panose="020B0604020202020204" pitchFamily="34" charset="0"/>
              <a:buChar char="•"/>
            </a:pPr>
            <a:r>
              <a:rPr lang="en-US" sz="1200" dirty="0">
                <a:latin typeface="Open Sans " panose="020B0604020202020204" charset="0"/>
                <a:cs typeface="Open Sans " panose="020B0604020202020204" charset="0"/>
              </a:rPr>
              <a:t>Tested sensitivities on synthetic data</a:t>
            </a:r>
          </a:p>
          <a:p>
            <a:pPr marL="285750" indent="-227013" algn="l">
              <a:buFont typeface="Arial" panose="020B0604020202020204" pitchFamily="34" charset="0"/>
              <a:buChar char="•"/>
            </a:pPr>
            <a:r>
              <a:rPr lang="en-US" sz="1200" dirty="0">
                <a:latin typeface="Open Sans " panose="020B0604020202020204" charset="0"/>
                <a:cs typeface="Open Sans " panose="020B0604020202020204" charset="0"/>
              </a:rPr>
              <a:t>Adding interpretability through spatially dependent parameters</a:t>
            </a:r>
          </a:p>
          <a:p>
            <a:pPr marL="285750" indent="-227013" algn="l">
              <a:buFont typeface="Arial" panose="020B0604020202020204" pitchFamily="34" charset="0"/>
              <a:buChar char="•"/>
            </a:pPr>
            <a:r>
              <a:rPr lang="en-US" sz="1200" b="0" i="0" u="none" strike="noStrike" kern="1200" dirty="0">
                <a:solidFill>
                  <a:schemeClr val="tx1"/>
                </a:solidFill>
                <a:effectLst/>
                <a:latin typeface="Open Sans" panose="020B0606030504020204" pitchFamily="34" charset="0"/>
                <a:ea typeface="+mn-ea"/>
                <a:cs typeface="+mn-cs"/>
              </a:rPr>
              <a:t>The concept of reservoir computing stems from the use of recursive connections within neural networks to create a complex dynamical system</a:t>
            </a:r>
            <a:endParaRPr lang="en-US" sz="1200" dirty="0">
              <a:latin typeface="Open Sans " panose="020B0604020202020204" charset="0"/>
              <a:cs typeface="Open Sans " panose="020B060402020202020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latin typeface="Open Sans" panose="020B0606030504020204" pitchFamily="34" charset="0"/>
                <a:ea typeface="+mn-ea"/>
                <a:cs typeface="+mn-cs"/>
              </a:rPr>
              <a:t>Permutation Feature Importance (PFI)</a:t>
            </a:r>
          </a:p>
          <a:p>
            <a:pPr algn="l"/>
            <a:r>
              <a:rPr lang="en-US" sz="1200" dirty="0">
                <a:latin typeface="Open Sans " panose="020B0604020202020204" charset="0"/>
                <a:cs typeface="Open Sans " panose="020B0604020202020204" charset="0"/>
              </a:rPr>
              <a:t>PFI is intended to make black-box ESNs explainable but has never been applied to deep networks.</a:t>
            </a:r>
          </a:p>
          <a:p>
            <a:pPr marL="285750" indent="-274638" algn="l">
              <a:buFont typeface="Arial" panose="020B0604020202020204" pitchFamily="34" charset="0"/>
              <a:buChar char="•"/>
            </a:pPr>
            <a:r>
              <a:rPr lang="en-US" sz="1200" dirty="0">
                <a:latin typeface="Open Sans " panose="020B0604020202020204" charset="0"/>
                <a:cs typeface="Open Sans " panose="020B0604020202020204" charset="0"/>
              </a:rPr>
              <a:t>Developed workflow for PFI applied to ESNs</a:t>
            </a:r>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28</a:t>
            </a:fld>
            <a:endParaRPr lang="en-US" dirty="0"/>
          </a:p>
        </p:txBody>
      </p:sp>
    </p:spTree>
    <p:extLst>
      <p:ext uri="{BB962C8B-B14F-4D97-AF65-F5344CB8AC3E}">
        <p14:creationId xmlns:p14="http://schemas.microsoft.com/office/powerpoint/2010/main" val="167295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29</a:t>
            </a:fld>
            <a:endParaRPr lang="en-US" dirty="0"/>
          </a:p>
        </p:txBody>
      </p:sp>
    </p:spTree>
    <p:extLst>
      <p:ext uri="{BB962C8B-B14F-4D97-AF65-F5344CB8AC3E}">
        <p14:creationId xmlns:p14="http://schemas.microsoft.com/office/powerpoint/2010/main" val="2590821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a:t>
            </a:fld>
            <a:endParaRPr lang="en-US" dirty="0"/>
          </a:p>
        </p:txBody>
      </p:sp>
    </p:spTree>
    <p:extLst>
      <p:ext uri="{BB962C8B-B14F-4D97-AF65-F5344CB8AC3E}">
        <p14:creationId xmlns:p14="http://schemas.microsoft.com/office/powerpoint/2010/main" val="1067102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30</a:t>
            </a:fld>
            <a:endParaRPr lang="en-US" dirty="0"/>
          </a:p>
        </p:txBody>
      </p:sp>
    </p:spTree>
    <p:extLst>
      <p:ext uri="{BB962C8B-B14F-4D97-AF65-F5344CB8AC3E}">
        <p14:creationId xmlns:p14="http://schemas.microsoft.com/office/powerpoint/2010/main" val="746979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JIF: based on Joint &amp; Individual Variance Explained (JIVE).  </a:t>
            </a:r>
            <a:r>
              <a:rPr lang="en-US" sz="1800" dirty="0" err="1">
                <a:effectLst/>
                <a:latin typeface="Calibri" panose="020F0502020204030204" pitchFamily="34" charset="0"/>
                <a:ea typeface="Calibri" panose="020F0502020204030204" pitchFamily="34" charset="0"/>
              </a:rPr>
              <a:t>X_i</a:t>
            </a:r>
            <a:r>
              <a:rPr lang="en-US" sz="1800" dirty="0">
                <a:effectLst/>
                <a:latin typeface="Calibri" panose="020F0502020204030204" pitchFamily="34" charset="0"/>
                <a:ea typeface="Calibri" panose="020F0502020204030204" pitchFamily="34" charset="0"/>
              </a:rPr>
              <a:t> = J + </a:t>
            </a:r>
            <a:r>
              <a:rPr lang="en-US" sz="1800" dirty="0" err="1">
                <a:effectLst/>
                <a:latin typeface="Calibri" panose="020F0502020204030204" pitchFamily="34" charset="0"/>
                <a:ea typeface="Calibri" panose="020F0502020204030204" pitchFamily="34" charset="0"/>
              </a:rPr>
              <a:t>I_i</a:t>
            </a:r>
            <a:r>
              <a:rPr lang="en-US" sz="1800" dirty="0">
                <a:effectLst/>
                <a:latin typeface="Calibri" panose="020F0502020204030204" pitchFamily="34" charset="0"/>
                <a:ea typeface="Calibri" panose="020F0502020204030204" pitchFamily="34" charset="0"/>
              </a:rPr>
              <a:t>.  J part of fingerprint is always the same, </a:t>
            </a:r>
            <a:r>
              <a:rPr lang="en-US" sz="1800" dirty="0" err="1">
                <a:effectLst/>
                <a:latin typeface="Calibri" panose="020F0502020204030204" pitchFamily="34" charset="0"/>
                <a:ea typeface="Calibri" panose="020F0502020204030204" pitchFamily="34" charset="0"/>
              </a:rPr>
              <a:t>I_i</a:t>
            </a:r>
            <a:r>
              <a:rPr lang="en-US" sz="1800" dirty="0">
                <a:effectLst/>
                <a:latin typeface="Calibri" panose="020F0502020204030204" pitchFamily="34" charset="0"/>
                <a:ea typeface="Calibri" panose="020F0502020204030204" pitchFamily="34" charset="0"/>
              </a:rPr>
              <a:t> will change.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 non-negative PCA is only one of the approaches.  The main point of the slide is that it heightens or strengthens the Pinatubo effect on temperature and (for example) makes it clearer to see that there is little effect for the “zero X” Pinatubo case in the greyish line.  This example is discussed more in Figure 3 of the attached paper.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approaches Michael has examined are all linear but do require some optimization to get the bases:  it is not just one decomposition.  Another thing which he has done is some careful analysis of the scaling and variance so that when you project the data back onto the right singular vectors, the values (for us, typically in time) are in units which are meaningful such as degrees K, not in some unit-less “score space.”   I did not put that in the slides but is something we should consider using and being consistent across CLDERA.  Finally, Michael is looking at the JIF method he mentioned on Monday where he is decomposing the EOFs into a “joint” effect basis and individual “ensemble” effects.  If this approach works, it will be novel in the fingerprinting community, I think, but this is too early to say anything about it at the CFC conference.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endParaRPr lang="en-US" dirty="0"/>
          </a:p>
          <a:p>
            <a:endParaRPr lang="en-US" dirty="0"/>
          </a:p>
          <a:p>
            <a:r>
              <a:rPr lang="en-US" dirty="0"/>
              <a:t>Detection = the process of demonstrating that climate has changed in some defined statistical sense w/o providing a reason for that change.</a:t>
            </a:r>
          </a:p>
          <a:p>
            <a:r>
              <a:rPr lang="en-US" dirty="0"/>
              <a:t>Attribution = </a:t>
            </a:r>
            <a:r>
              <a:rPr lang="en-US" sz="1200" dirty="0">
                <a:latin typeface="Trebuchet MS" panose="020B0603020202020204" pitchFamily="34" charset="0"/>
              </a:rPr>
              <a:t>the process of </a:t>
            </a:r>
            <a:r>
              <a:rPr lang="en-US" sz="1200" b="1" i="1" dirty="0">
                <a:latin typeface="Trebuchet MS" panose="020B0603020202020204" pitchFamily="34" charset="0"/>
              </a:rPr>
              <a:t>evaluating the relative contributions of multiple causal factors to a change or impact </a:t>
            </a:r>
            <a:r>
              <a:rPr lang="en-US" sz="1200" dirty="0">
                <a:latin typeface="Trebuchet MS" panose="020B0603020202020204" pitchFamily="34" charset="0"/>
              </a:rPr>
              <a:t>with an assignment of statistical confidence </a:t>
            </a:r>
          </a:p>
          <a:p>
            <a:r>
              <a:rPr lang="en-US" sz="1200" dirty="0">
                <a:latin typeface="Trebuchet MS" panose="020B0603020202020204" pitchFamily="34" charset="0"/>
              </a:rPr>
              <a:t>-&gt; calculate the slope of the fingerprint beta from initial time (1900) to various times</a:t>
            </a:r>
          </a:p>
          <a:p>
            <a:r>
              <a:rPr lang="en-US" sz="1200" dirty="0">
                <a:latin typeface="Trebuchet MS" panose="020B0603020202020204" pitchFamily="34" charset="0"/>
              </a:rPr>
              <a:t>-&gt; calculate uncertainty in the slope and the signal/noise ratio beta/sigma</a:t>
            </a:r>
          </a:p>
          <a:p>
            <a:r>
              <a:rPr lang="en-US" sz="1200" dirty="0">
                <a:latin typeface="Trebuchet MS" panose="020B0603020202020204" pitchFamily="34" charset="0"/>
              </a:rPr>
              <a:t>-&gt; smaller uncertainty =&gt; larger signal to noise ratio given same slope</a:t>
            </a:r>
          </a:p>
          <a:p>
            <a:endParaRPr lang="en-US" sz="1200" dirty="0">
              <a:latin typeface="Trebuchet MS" panose="020B0603020202020204" pitchFamily="34" charset="0"/>
            </a:endParaRPr>
          </a:p>
          <a:p>
            <a:r>
              <a:rPr lang="en-US" sz="1200" dirty="0">
                <a:latin typeface="Trebuchet MS" panose="020B0603020202020204" pitchFamily="34" charset="0"/>
              </a:rPr>
              <a:t>Beta = slope of fingerprint</a:t>
            </a:r>
          </a:p>
          <a:p>
            <a:r>
              <a:rPr lang="en-US" sz="1200" dirty="0">
                <a:latin typeface="Trebuchet MS" panose="020B0603020202020204" pitchFamily="34" charset="0"/>
              </a:rPr>
              <a:t>Sigma(beta) = std. dev. of trend (noise), calculated from long </a:t>
            </a:r>
            <a:r>
              <a:rPr lang="en-US" sz="1200" dirty="0" err="1">
                <a:latin typeface="Trebuchet MS" panose="020B0603020202020204" pitchFamily="34" charset="0"/>
              </a:rPr>
              <a:t>piControl</a:t>
            </a:r>
            <a:r>
              <a:rPr lang="en-US" sz="1200" dirty="0">
                <a:latin typeface="Trebuchet MS" panose="020B0603020202020204" pitchFamily="34" charset="0"/>
              </a:rPr>
              <a:t> run (1000 years).</a:t>
            </a:r>
          </a:p>
          <a:p>
            <a:r>
              <a:rPr lang="en-US" sz="1200" dirty="0">
                <a:latin typeface="Trebuchet MS" panose="020B0603020202020204" pitchFamily="34" charset="0"/>
              </a:rPr>
              <a:t>S/N ratio = beta / sigma -&gt; assume to be normally distributed; assess probability </a:t>
            </a:r>
          </a:p>
          <a:p>
            <a:endParaRPr lang="en-US" sz="120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For a multivariate fingerprint, the plan is to normalize multiple variables and simply concatenate the data into one larger matrix over which we would perform the SVD.  An example of this is shown with reference height temperature and net short wave flux on slide 8 of the attached. </a:t>
            </a:r>
            <a:endParaRPr lang="en-US" sz="1800" dirty="0">
              <a:effectLst/>
              <a:latin typeface="Calibri" panose="020F0502020204030204" pitchFamily="34" charset="0"/>
              <a:ea typeface="Calibri" panose="020F0502020204030204" pitchFamily="34" charset="0"/>
            </a:endParaRPr>
          </a:p>
          <a:p>
            <a:endParaRPr lang="en-US" sz="1200" dirty="0">
              <a:latin typeface="Trebuchet MS" panose="020B0603020202020204" pitchFamily="34" charset="0"/>
            </a:endParaRPr>
          </a:p>
          <a:p>
            <a:endParaRPr lang="en-US" sz="1200" dirty="0">
              <a:latin typeface="Trebuchet MS" panose="020B0603020202020204" pitchFamily="34" charset="0"/>
            </a:endParaRPr>
          </a:p>
          <a:p>
            <a:endParaRPr lang="en-US" dirty="0"/>
          </a:p>
          <a:p>
            <a:r>
              <a:rPr lang="en-US" dirty="0"/>
              <a:t>Fingerprinting:   Establish we can reproduce </a:t>
            </a:r>
            <a:r>
              <a:rPr lang="en-US" dirty="0" err="1"/>
              <a:t>SoA</a:t>
            </a:r>
            <a:r>
              <a:rPr lang="en-US" dirty="0"/>
              <a:t> analysis.  Establish workflow.    </a:t>
            </a:r>
          </a:p>
          <a:p>
            <a:pPr marL="228600" indent="-228600">
              <a:buAutoNum type="arabicParenR"/>
            </a:pPr>
            <a:r>
              <a:rPr lang="en-US" dirty="0"/>
              <a:t>Developed workflow and applied to both the detection of a change in temperature (</a:t>
            </a:r>
            <a:r>
              <a:rPr lang="en-US" dirty="0" err="1"/>
              <a:t>lat</a:t>
            </a:r>
            <a:r>
              <a:rPr lang="en-US" dirty="0"/>
              <a:t>, </a:t>
            </a:r>
            <a:r>
              <a:rPr lang="en-US" dirty="0" err="1"/>
              <a:t>lon</a:t>
            </a:r>
            <a:r>
              <a:rPr lang="en-US" dirty="0"/>
              <a:t> average over a month &amp; detrended per pressure level) (EOF represents data at every pressure level, the projection of the data onto the EOF gives the amplitudes as a time series.  BLUE line represents the data projected onto the first EOF (first principal component) from the singular value decomposition of the data  </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31</a:t>
            </a:fld>
            <a:endParaRPr lang="en-US" dirty="0"/>
          </a:p>
        </p:txBody>
      </p:sp>
    </p:spTree>
    <p:extLst>
      <p:ext uri="{BB962C8B-B14F-4D97-AF65-F5344CB8AC3E}">
        <p14:creationId xmlns:p14="http://schemas.microsoft.com/office/powerpoint/2010/main" val="2616945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Contemporaneous</a:t>
            </a:r>
            <a:r>
              <a:rPr lang="en-US" baseline="0" dirty="0" smtClean="0"/>
              <a:t> dependencies = temporal dependencies (pure contemporaneous dependencies means model represents relationships within fixed time frame).</a:t>
            </a:r>
            <a:endParaRPr lang="en-US" dirty="0" smtClean="0"/>
          </a:p>
          <a:p>
            <a:pPr defTabSz="948507">
              <a:defRPr/>
            </a:pPr>
            <a:r>
              <a:rPr lang="en-US" dirty="0" smtClean="0"/>
              <a:t>Causal </a:t>
            </a:r>
            <a:r>
              <a:rPr lang="en-US" dirty="0"/>
              <a:t>modeling takes in large-scale time series data and discovers a causal network, represented by a graph like the one on the right.  This network can account for both linear and nonlinear dependencies in the data, as well as time lags.  The nodes in the graph are important variables or features identified in creating the causal network., and you can see that the network graph is directed, so you can infer causality.  </a:t>
            </a:r>
          </a:p>
          <a:p>
            <a:pPr defTabSz="948507">
              <a:defRPr/>
            </a:pPr>
            <a:endParaRPr lang="en-US" dirty="0"/>
          </a:p>
          <a:p>
            <a:pPr defTabSz="948507">
              <a:defRPr/>
            </a:pPr>
            <a:r>
              <a:rPr lang="en-US" dirty="0"/>
              <a:t>Structural causal modeling: involves positing a causal relationship or causal model and confirming / refuting it.</a:t>
            </a:r>
          </a:p>
          <a:p>
            <a:pPr defTabSz="948507">
              <a:defRPr/>
            </a:pPr>
            <a:r>
              <a:rPr lang="en-US" dirty="0"/>
              <a:t>What we are doing is more data-driven causal </a:t>
            </a:r>
            <a:r>
              <a:rPr lang="en-US" dirty="0" err="1"/>
              <a:t>discorvery</a:t>
            </a:r>
            <a:endParaRPr lang="en-US" dirty="0"/>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32</a:t>
            </a:fld>
            <a:endParaRPr lang="en-US" dirty="0"/>
          </a:p>
        </p:txBody>
      </p:sp>
    </p:spTree>
    <p:extLst>
      <p:ext uri="{BB962C8B-B14F-4D97-AF65-F5344CB8AC3E}">
        <p14:creationId xmlns:p14="http://schemas.microsoft.com/office/powerpoint/2010/main" val="1329216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estimate SO2 source given downrange concentration measurements</a:t>
            </a:r>
          </a:p>
          <a:p>
            <a:r>
              <a:rPr lang="en-US" dirty="0"/>
              <a:t>Use PCA to create a reduced operator</a:t>
            </a:r>
          </a:p>
          <a:p>
            <a:r>
              <a:rPr lang="en-US"/>
              <a:t>Use TensorFlow </a:t>
            </a:r>
            <a:r>
              <a:rPr lang="en-US" dirty="0"/>
              <a:t>to approximate this operator via a NN trained on time-step pairs</a:t>
            </a:r>
          </a:p>
          <a:p>
            <a:r>
              <a:rPr lang="en-US" dirty="0"/>
              <a:t>Use ROL to perform optimization with NN-based constraints.</a:t>
            </a:r>
          </a:p>
          <a:p>
            <a:endParaRPr lang="en-US" dirty="0"/>
          </a:p>
          <a:p>
            <a:endParaRPr lang="en-US" dirty="0"/>
          </a:p>
          <a:p>
            <a:r>
              <a:rPr lang="en-US" dirty="0"/>
              <a:t>Inverse Optimization – develop the software interfaces, establish verification, and test viability of deep-operator neural networks. </a:t>
            </a:r>
          </a:p>
          <a:p>
            <a:pPr marL="171450" indent="-171450">
              <a:buFont typeface="Arial" panose="020B0604020202020204" pitchFamily="34" charset="0"/>
              <a:buChar char="•"/>
            </a:pPr>
            <a:r>
              <a:rPr lang="en-US" dirty="0"/>
              <a:t>Working to train a surrogate operator on gaussian plume + data</a:t>
            </a:r>
          </a:p>
          <a:p>
            <a:pPr marL="171450" indent="-171450">
              <a:buFont typeface="Arial" panose="020B0604020202020204" pitchFamily="34" charset="0"/>
              <a:buChar char="•"/>
            </a:pPr>
            <a:r>
              <a:rPr lang="en-US" dirty="0"/>
              <a:t>Neural network construction for the operator proved more challenging than anticipated due to strong advection properties of the example</a:t>
            </a:r>
          </a:p>
          <a:p>
            <a:pPr marL="171450" indent="-171450">
              <a:buFont typeface="Arial" panose="020B0604020202020204" pitchFamily="34" charset="0"/>
              <a:buChar char="•"/>
            </a:pPr>
            <a:r>
              <a:rPr lang="en-US" dirty="0"/>
              <a:t>Using ideas from </a:t>
            </a:r>
            <a:r>
              <a:rPr lang="en-US" dirty="0" err="1"/>
              <a:t>ResNet</a:t>
            </a:r>
            <a:r>
              <a:rPr lang="en-US" dirty="0"/>
              <a:t> (Residual neural network), plus weighting of information from early times, to improve the training process.  We now have pipeline established to do hyperparameter studies to help find an “optimal” neural network to model the evolution operator.</a:t>
            </a:r>
          </a:p>
          <a:p>
            <a:pPr marL="171450" indent="-171450">
              <a:buFont typeface="Arial" panose="020B0604020202020204" pitchFamily="34" charset="0"/>
              <a:buChar char="•"/>
            </a:pPr>
            <a:r>
              <a:rPr lang="en-US" dirty="0"/>
              <a:t>Establishing that ROL is working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Irina’s notes:</a:t>
            </a:r>
          </a:p>
          <a:p>
            <a:pPr marL="171450" indent="-171450">
              <a:buFontTx/>
              <a:buChar char="-"/>
            </a:pPr>
            <a:r>
              <a:rPr lang="en-US" dirty="0"/>
              <a:t>Inverse problem to estimate SO2 source given downrange concentration </a:t>
            </a:r>
            <a:r>
              <a:rPr lang="en-US" dirty="0" err="1"/>
              <a:t>msrts</a:t>
            </a:r>
            <a:r>
              <a:rPr lang="en-US" dirty="0"/>
              <a:t>.</a:t>
            </a:r>
          </a:p>
          <a:p>
            <a:pPr marL="171450" indent="-171450">
              <a:buFontTx/>
              <a:buChar char="-"/>
            </a:pPr>
            <a:r>
              <a:rPr lang="en-US" dirty="0"/>
              <a:t>Test operator regression surrogates within inverse problem</a:t>
            </a:r>
          </a:p>
          <a:p>
            <a:pPr marL="171450" indent="-171450">
              <a:buFontTx/>
              <a:buChar char="-"/>
            </a:pPr>
            <a:r>
              <a:rPr lang="en-US" dirty="0"/>
              <a:t>Connect </a:t>
            </a:r>
            <a:r>
              <a:rPr lang="en-US" dirty="0" err="1"/>
              <a:t>Tensorflow</a:t>
            </a:r>
            <a:r>
              <a:rPr lang="en-US" dirty="0"/>
              <a:t> models with ROL</a:t>
            </a:r>
          </a:p>
          <a:p>
            <a:pPr marL="171450" indent="-171450">
              <a:buFontTx/>
              <a:buChar char="-"/>
            </a:pPr>
            <a:r>
              <a:rPr lang="en-US" dirty="0"/>
              <a:t>Use optimization tools to facilitate sampling of Bayesian posterior</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33</a:t>
            </a:fld>
            <a:endParaRPr lang="en-US" dirty="0"/>
          </a:p>
        </p:txBody>
      </p:sp>
    </p:spTree>
    <p:extLst>
      <p:ext uri="{BB962C8B-B14F-4D97-AF65-F5344CB8AC3E}">
        <p14:creationId xmlns:p14="http://schemas.microsoft.com/office/powerpoint/2010/main" val="3713267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34</a:t>
            </a:fld>
            <a:endParaRPr lang="en-US" dirty="0"/>
          </a:p>
        </p:txBody>
      </p:sp>
    </p:spTree>
    <p:extLst>
      <p:ext uri="{BB962C8B-B14F-4D97-AF65-F5344CB8AC3E}">
        <p14:creationId xmlns:p14="http://schemas.microsoft.com/office/powerpoint/2010/main" val="2230844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35</a:t>
            </a:fld>
            <a:endParaRPr lang="en-US" dirty="0"/>
          </a:p>
        </p:txBody>
      </p:sp>
    </p:spTree>
    <p:extLst>
      <p:ext uri="{BB962C8B-B14F-4D97-AF65-F5344CB8AC3E}">
        <p14:creationId xmlns:p14="http://schemas.microsoft.com/office/powerpoint/2010/main" val="811485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36</a:t>
            </a:fld>
            <a:endParaRPr lang="en-US" dirty="0"/>
          </a:p>
        </p:txBody>
      </p:sp>
    </p:spTree>
    <p:extLst>
      <p:ext uri="{BB962C8B-B14F-4D97-AF65-F5344CB8AC3E}">
        <p14:creationId xmlns:p14="http://schemas.microsoft.com/office/powerpoint/2010/main" val="440349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37</a:t>
            </a:fld>
            <a:endParaRPr lang="en-US" dirty="0"/>
          </a:p>
        </p:txBody>
      </p:sp>
    </p:spTree>
    <p:extLst>
      <p:ext uri="{BB962C8B-B14F-4D97-AF65-F5344CB8AC3E}">
        <p14:creationId xmlns:p14="http://schemas.microsoft.com/office/powerpoint/2010/main" val="3270539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38</a:t>
            </a:fld>
            <a:endParaRPr lang="en-US" dirty="0"/>
          </a:p>
        </p:txBody>
      </p:sp>
    </p:spTree>
    <p:extLst>
      <p:ext uri="{BB962C8B-B14F-4D97-AF65-F5344CB8AC3E}">
        <p14:creationId xmlns:p14="http://schemas.microsoft.com/office/powerpoint/2010/main" val="2070507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39</a:t>
            </a:fld>
            <a:endParaRPr lang="en-US" dirty="0"/>
          </a:p>
        </p:txBody>
      </p:sp>
    </p:spTree>
    <p:extLst>
      <p:ext uri="{BB962C8B-B14F-4D97-AF65-F5344CB8AC3E}">
        <p14:creationId xmlns:p14="http://schemas.microsoft.com/office/powerpoint/2010/main" val="2278403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Open Sans" panose="020B0606030504020204" pitchFamily="34" charset="0"/>
                <a:ea typeface="+mn-ea"/>
                <a:cs typeface="+mn-cs"/>
              </a:rPr>
              <a:t>Climate change can result from a number of different sources, including non-persistent natural forcing, policy choices and climate interventions.</a:t>
            </a:r>
          </a:p>
          <a:p>
            <a:endParaRPr lang="en-US" sz="1200" b="0" i="0" kern="1200" dirty="0">
              <a:solidFill>
                <a:schemeClr val="tx1"/>
              </a:solidFill>
              <a:effectLst/>
              <a:latin typeface="Open Sans" panose="020B0606030504020204" pitchFamily="34" charset="0"/>
              <a:ea typeface="+mn-ea"/>
              <a:cs typeface="+mn-cs"/>
            </a:endParaRPr>
          </a:p>
          <a:p>
            <a:r>
              <a:rPr lang="en-US" dirty="0"/>
              <a:t>As part of the Sky River project, China has installed tens of thousands of fuel-burning chambers across the Tibetan mountains, which will produce silver iodide particles, expected to seed moisture clouds capable of producing rain and snow over the Tibetan Plateau.</a:t>
            </a:r>
            <a:endParaRPr lang="en-US" sz="1200" b="0" i="0" kern="1200" dirty="0">
              <a:solidFill>
                <a:schemeClr val="tx1"/>
              </a:solidFill>
              <a:effectLst/>
              <a:latin typeface="Open Sans" panose="020B0606030504020204" pitchFamily="34" charset="0"/>
              <a:ea typeface="+mn-ea"/>
              <a:cs typeface="+mn-cs"/>
            </a:endParaRPr>
          </a:p>
          <a:p>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FFRDC = federally funded research and development centers</a:t>
            </a:r>
          </a:p>
          <a:p>
            <a:endParaRPr lang="en-US" sz="1200" b="0" i="0" kern="1200" dirty="0">
              <a:solidFill>
                <a:schemeClr val="tx1"/>
              </a:solidFill>
              <a:effectLst/>
              <a:latin typeface="Open Sans" panose="020B0606030504020204" pitchFamily="34" charset="0"/>
              <a:ea typeface="+mn-ea"/>
              <a:cs typeface="+mn-cs"/>
            </a:endParaRPr>
          </a:p>
          <a:p>
            <a:r>
              <a:rPr lang="en-US" sz="1200" b="0" i="0" kern="1200" dirty="0">
                <a:solidFill>
                  <a:schemeClr val="tx1"/>
                </a:solidFill>
                <a:effectLst/>
                <a:latin typeface="Open Sans" panose="020B0606030504020204" pitchFamily="34" charset="0"/>
                <a:ea typeface="+mn-ea"/>
                <a:cs typeface="+mn-cs"/>
              </a:rPr>
              <a:t>As noted in National Academies of Sciences Engineering Medicine (NASEM) [12], detecting a unilateral launch of SAI will likely be trivial because of the change in aerosol optical depth, but </a:t>
            </a:r>
            <a:r>
              <a:rPr lang="en-US" sz="1200" b="1" i="0" kern="1200" dirty="0">
                <a:solidFill>
                  <a:schemeClr val="tx1"/>
                </a:solidFill>
                <a:effectLst/>
                <a:latin typeface="Open Sans" panose="020B0606030504020204" pitchFamily="34" charset="0"/>
                <a:ea typeface="+mn-ea"/>
                <a:cs typeface="+mn-cs"/>
              </a:rPr>
              <a:t>questions of impacts that can be attributed to the SAI event is an outstanding and critical research topic to be addressed for governance and equity around climate intervention techniques. </a:t>
            </a:r>
          </a:p>
          <a:p>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For instance, the inability to attribute secondary and tertiary climate impacts to the development of China’s ‘Sky River’ cloud-seeding arrays—being developed to control rainfall over the Tibetan Plateau [10]—highlights the disincentive to establish multilateral agreements in which spatially distant negative impacts would be criteria in design development and optimization. </a:t>
            </a:r>
          </a:p>
          <a:p>
            <a:r>
              <a:rPr lang="en-US" sz="1200" b="0" i="0" kern="1200" dirty="0">
                <a:solidFill>
                  <a:schemeClr val="tx1"/>
                </a:solidFill>
                <a:effectLst/>
                <a:latin typeface="Open Sans" panose="020B0606030504020204" pitchFamily="34" charset="0"/>
                <a:ea typeface="+mn-ea"/>
                <a:cs typeface="+mn-cs"/>
              </a:rPr>
              <a:t> </a:t>
            </a:r>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a:t>
            </a:fld>
            <a:endParaRPr lang="en-US" dirty="0"/>
          </a:p>
        </p:txBody>
      </p:sp>
    </p:spTree>
    <p:extLst>
      <p:ext uri="{BB962C8B-B14F-4D97-AF65-F5344CB8AC3E}">
        <p14:creationId xmlns:p14="http://schemas.microsoft.com/office/powerpoint/2010/main" val="1652640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Open Sans" panose="020B0606030504020204" pitchFamily="34" charset="0"/>
                <a:ea typeface="+mn-ea"/>
                <a:cs typeface="+mn-cs"/>
              </a:rPr>
              <a:t>Due to the innate complexity of the climate, enough data must be available to overcome large sources of variability and uncover complex, often nonlinear, correlations; this is an underlying hurdle to the successful discovery of source-impact relationships</a:t>
            </a:r>
          </a:p>
          <a:p>
            <a:endParaRPr lang="en-US" sz="1200" b="0" i="0" kern="1200" dirty="0">
              <a:solidFill>
                <a:schemeClr val="tx1"/>
              </a:solidFill>
              <a:effectLst/>
              <a:latin typeface="Open Sans" panose="020B0606030504020204" pitchFamily="34" charset="0"/>
              <a:ea typeface="+mn-ea"/>
              <a:cs typeface="+mn-cs"/>
            </a:endParaRPr>
          </a:p>
          <a:p>
            <a:r>
              <a:rPr lang="en-US" sz="1200" b="0" i="0" kern="1200" dirty="0">
                <a:solidFill>
                  <a:schemeClr val="tx1"/>
                </a:solidFill>
                <a:effectLst/>
                <a:latin typeface="Open Sans" panose="020B0606030504020204" pitchFamily="34" charset="0"/>
                <a:ea typeface="+mn-ea"/>
                <a:cs typeface="+mn-cs"/>
              </a:rPr>
              <a:t>Current evaluation techniques often posit these source-impact pairs and then employ standard statistical methods on simulation and observational data to infer connective, often linear, relationships between the posited source-impact pair. </a:t>
            </a:r>
          </a:p>
          <a:p>
            <a:endParaRPr lang="en-US" sz="1200" b="0" i="0" kern="1200" dirty="0">
              <a:solidFill>
                <a:schemeClr val="tx1"/>
              </a:solidFill>
              <a:effectLst/>
              <a:latin typeface="Open Sans" panose="020B0606030504020204" pitchFamily="34" charset="0"/>
              <a:ea typeface="+mn-ea"/>
              <a:cs typeface="+mn-cs"/>
            </a:endParaRPr>
          </a:p>
          <a:p>
            <a:r>
              <a:rPr lang="en-US" sz="1200" b="0" i="0" kern="1200" dirty="0">
                <a:solidFill>
                  <a:schemeClr val="tx1"/>
                </a:solidFill>
                <a:effectLst/>
                <a:latin typeface="Open Sans" panose="020B0606030504020204" pitchFamily="34" charset="0"/>
                <a:ea typeface="+mn-ea"/>
                <a:cs typeface="+mn-cs"/>
              </a:rPr>
              <a:t>We intend to build on the current research to develop multivariate approaches that encode pathways information.</a:t>
            </a:r>
          </a:p>
        </p:txBody>
      </p:sp>
      <p:sp>
        <p:nvSpPr>
          <p:cNvPr id="4" name="Slide Number Placeholder 3"/>
          <p:cNvSpPr>
            <a:spLocks noGrp="1"/>
          </p:cNvSpPr>
          <p:nvPr>
            <p:ph type="sldNum" sz="quarter" idx="5"/>
          </p:nvPr>
        </p:nvSpPr>
        <p:spPr/>
        <p:txBody>
          <a:bodyPr/>
          <a:lstStyle/>
          <a:p>
            <a:fld id="{E21A7267-269F-4D26-9F96-B6358A06B982}" type="slidenum">
              <a:rPr lang="en-US" smtClean="0"/>
              <a:pPr/>
              <a:t>43</a:t>
            </a:fld>
            <a:endParaRPr lang="en-US" dirty="0"/>
          </a:p>
        </p:txBody>
      </p:sp>
    </p:spTree>
    <p:extLst>
      <p:ext uri="{BB962C8B-B14F-4D97-AF65-F5344CB8AC3E}">
        <p14:creationId xmlns:p14="http://schemas.microsoft.com/office/powerpoint/2010/main" val="1198289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44</a:t>
            </a:fld>
            <a:endParaRPr lang="en-US" dirty="0"/>
          </a:p>
        </p:txBody>
      </p:sp>
    </p:spTree>
    <p:extLst>
      <p:ext uri="{BB962C8B-B14F-4D97-AF65-F5344CB8AC3E}">
        <p14:creationId xmlns:p14="http://schemas.microsoft.com/office/powerpoint/2010/main" val="5948386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Trebuchet MS" panose="020B0703020202090204" pitchFamily="34" charset="0"/>
              </a:rPr>
              <a:t>Can pathways provide a constraint for the inverse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Trebuchet MS" panose="020B070302020209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Trebuchet MS" panose="020B0703020202090204" pitchFamily="34" charset="0"/>
              </a:rPr>
              <a:t>A big part of a successful inverse problem is taking a high dimensional problem and reducing it in a smart way so that we can traverse the manifold containing good solutions.  </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45</a:t>
            </a:fld>
            <a:endParaRPr lang="en-US" dirty="0"/>
          </a:p>
        </p:txBody>
      </p:sp>
    </p:spTree>
    <p:extLst>
      <p:ext uri="{BB962C8B-B14F-4D97-AF65-F5344CB8AC3E}">
        <p14:creationId xmlns:p14="http://schemas.microsoft.com/office/powerpoint/2010/main" val="2799278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Open Sans" panose="020B0606030504020204" pitchFamily="34" charset="0"/>
                <a:ea typeface="+mn-ea"/>
                <a:cs typeface="+mn-cs"/>
              </a:rPr>
              <a:t>Under CLDERA, we will be leveraging tools and methods developed previously under a variety of different investment areas (e.g., E3SM, optimization libraries such as ROL, regulatory frameworks such as the Waste Isolation Pilot Plant or WIPP).  We will also be creating new tools and capabilities that can be relevant for other applications beyond climate science.  These include tools for multi-physics modeling, tools for dimension reduction / ML, tools for uncertainty quantification and inversion, tools for fusing observational data, </a:t>
            </a:r>
          </a:p>
          <a:p>
            <a:endParaRPr lang="en-US" sz="1200" b="0" i="0" kern="1200" dirty="0">
              <a:solidFill>
                <a:schemeClr val="tx1"/>
              </a:solidFill>
              <a:effectLst/>
              <a:latin typeface="Open Sans" panose="020B0606030504020204" pitchFamily="34" charset="0"/>
              <a:ea typeface="+mn-ea"/>
              <a:cs typeface="+mn-cs"/>
            </a:endParaRPr>
          </a:p>
          <a:p>
            <a:r>
              <a:rPr lang="en-US" sz="1200" b="0" i="0" kern="1200" dirty="0">
                <a:solidFill>
                  <a:schemeClr val="tx1"/>
                </a:solidFill>
                <a:effectLst/>
                <a:latin typeface="Open Sans" panose="020B0606030504020204" pitchFamily="34" charset="0"/>
                <a:ea typeface="+mn-ea"/>
                <a:cs typeface="+mn-cs"/>
              </a:rPr>
              <a:t>Can you help establish concrete examples of our heritage in: </a:t>
            </a:r>
          </a:p>
          <a:p>
            <a:r>
              <a:rPr lang="en-US" sz="1200" b="0" i="0" kern="1200" dirty="0">
                <a:solidFill>
                  <a:schemeClr val="tx1"/>
                </a:solidFill>
                <a:effectLst/>
                <a:latin typeface="Open Sans" panose="020B0606030504020204" pitchFamily="34" charset="0"/>
                <a:ea typeface="+mn-ea"/>
                <a:cs typeface="+mn-cs"/>
              </a:rPr>
              <a:t> </a:t>
            </a:r>
          </a:p>
          <a:p>
            <a:r>
              <a:rPr lang="en-US" sz="1200" b="0" i="0" kern="1200" dirty="0">
                <a:solidFill>
                  <a:schemeClr val="tx1"/>
                </a:solidFill>
                <a:effectLst/>
                <a:latin typeface="Open Sans" panose="020B0606030504020204" pitchFamily="34" charset="0"/>
                <a:ea typeface="+mn-ea"/>
                <a:cs typeface="+mn-cs"/>
              </a:rPr>
              <a:t>Computational science:  (e3sm comp lead)</a:t>
            </a:r>
          </a:p>
          <a:p>
            <a:r>
              <a:rPr lang="en-US" sz="1200" b="0" i="0" kern="1200" dirty="0">
                <a:solidFill>
                  <a:schemeClr val="tx1"/>
                </a:solidFill>
                <a:effectLst/>
                <a:latin typeface="Open Sans" panose="020B0606030504020204" pitchFamily="34" charset="0"/>
                <a:ea typeface="+mn-ea"/>
                <a:cs typeface="+mn-cs"/>
              </a:rPr>
              <a:t>Uncertainty quantification</a:t>
            </a:r>
          </a:p>
          <a:p>
            <a:r>
              <a:rPr lang="en-US" sz="1200" b="0" i="0" kern="1200" dirty="0">
                <a:solidFill>
                  <a:schemeClr val="tx1"/>
                </a:solidFill>
                <a:effectLst/>
                <a:latin typeface="Open Sans" panose="020B0606030504020204" pitchFamily="34" charset="0"/>
                <a:ea typeface="+mn-ea"/>
                <a:cs typeface="+mn-cs"/>
              </a:rPr>
              <a:t>Multi-physics modeling </a:t>
            </a:r>
          </a:p>
          <a:p>
            <a:r>
              <a:rPr lang="en-US" sz="1200" b="0" i="0" kern="1200" dirty="0">
                <a:solidFill>
                  <a:schemeClr val="tx1"/>
                </a:solidFill>
                <a:effectLst/>
                <a:latin typeface="Open Sans" panose="020B0606030504020204" pitchFamily="34" charset="0"/>
                <a:ea typeface="+mn-ea"/>
                <a:cs typeface="+mn-cs"/>
              </a:rPr>
              <a:t> </a:t>
            </a:r>
          </a:p>
          <a:p>
            <a:r>
              <a:rPr lang="en-US" sz="1200" b="0" i="0" kern="1200" dirty="0">
                <a:solidFill>
                  <a:schemeClr val="tx1"/>
                </a:solidFill>
                <a:effectLst/>
                <a:latin typeface="Open Sans" panose="020B0606030504020204" pitchFamily="34" charset="0"/>
                <a:ea typeface="+mn-ea"/>
                <a:cs typeface="+mn-cs"/>
              </a:rPr>
              <a:t>Multi-component sensor systems – USNDS / IMS treaty verification --weapons</a:t>
            </a:r>
          </a:p>
          <a:p>
            <a:r>
              <a:rPr lang="en-US" sz="1200" b="0" i="0" kern="1200" dirty="0">
                <a:solidFill>
                  <a:schemeClr val="tx1"/>
                </a:solidFill>
                <a:effectLst/>
                <a:latin typeface="Open Sans" panose="020B0606030504020204" pitchFamily="34" charset="0"/>
                <a:ea typeface="+mn-ea"/>
                <a:cs typeface="+mn-cs"/>
              </a:rPr>
              <a:t>All source fusing of observations   -- information sciences / </a:t>
            </a:r>
          </a:p>
          <a:p>
            <a:r>
              <a:rPr lang="en-US" sz="1200" b="0" i="0" kern="1200" dirty="0">
                <a:solidFill>
                  <a:schemeClr val="tx1"/>
                </a:solidFill>
                <a:effectLst/>
                <a:latin typeface="Open Sans" panose="020B0606030504020204" pitchFamily="34" charset="0"/>
                <a:ea typeface="+mn-ea"/>
                <a:cs typeface="+mn-cs"/>
              </a:rPr>
              <a:t> </a:t>
            </a:r>
          </a:p>
          <a:p>
            <a:r>
              <a:rPr lang="en-US" sz="1200" b="0" i="0" kern="1200" dirty="0">
                <a:solidFill>
                  <a:schemeClr val="tx1"/>
                </a:solidFill>
                <a:effectLst/>
                <a:latin typeface="Open Sans" panose="020B0606030504020204" pitchFamily="34" charset="0"/>
                <a:ea typeface="+mn-ea"/>
                <a:cs typeface="+mn-cs"/>
              </a:rPr>
              <a:t>Systems approach &amp; engineering </a:t>
            </a:r>
          </a:p>
          <a:p>
            <a:r>
              <a:rPr lang="en-US" sz="1200" b="0" i="0" kern="1200" dirty="0">
                <a:solidFill>
                  <a:schemeClr val="tx1"/>
                </a:solidFill>
                <a:effectLst/>
                <a:latin typeface="Open Sans" panose="020B0606030504020204" pitchFamily="34" charset="0"/>
                <a:ea typeface="+mn-ea"/>
                <a:cs typeface="+mn-cs"/>
              </a:rPr>
              <a:t>Regulatory frameworks – WIPP </a:t>
            </a:r>
          </a:p>
          <a:p>
            <a:r>
              <a:rPr lang="en-US" sz="1200" b="0" i="0" kern="1200" dirty="0">
                <a:solidFill>
                  <a:schemeClr val="tx1"/>
                </a:solidFill>
                <a:effectLst/>
                <a:latin typeface="Open Sans" panose="020B0606030504020204" pitchFamily="34" charset="0"/>
                <a:ea typeface="+mn-ea"/>
                <a:cs typeface="+mn-cs"/>
              </a:rPr>
              <a:t>Analysis of extremes -- </a:t>
            </a:r>
          </a:p>
          <a:p>
            <a:r>
              <a:rPr lang="en-US" sz="1200" b="0" i="0" kern="1200" dirty="0">
                <a:solidFill>
                  <a:schemeClr val="tx1"/>
                </a:solidFill>
                <a:effectLst/>
                <a:latin typeface="Open Sans" panose="020B0606030504020204" pitchFamily="34" charset="0"/>
                <a:ea typeface="+mn-ea"/>
                <a:cs typeface="+mn-cs"/>
              </a:rPr>
              <a:t> </a:t>
            </a:r>
          </a:p>
          <a:p>
            <a:r>
              <a:rPr lang="en-US" sz="1200" b="0" i="0" kern="1200" dirty="0">
                <a:solidFill>
                  <a:schemeClr val="tx1"/>
                </a:solidFill>
                <a:effectLst/>
                <a:latin typeface="Open Sans" panose="020B0606030504020204" pitchFamily="34" charset="0"/>
                <a:ea typeface="+mn-ea"/>
                <a:cs typeface="+mn-cs"/>
              </a:rPr>
              <a:t>Always / never ethos. </a:t>
            </a:r>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OFFICIAL USE ONLY</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430F75-B5EC-044F-A636-30352D0A135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2203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took 22 days to circle the globe in the tropics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Impacts:</a:t>
                </a:r>
              </a:p>
              <a:p>
                <a:pPr marL="171450" indent="-171450">
                  <a:spcBef>
                    <a:spcPts val="400"/>
                  </a:spcBef>
                  <a:buClr>
                    <a:schemeClr val="accent6"/>
                  </a:buClr>
                  <a:buFont typeface="Arial" panose="020B0604020202020204" pitchFamily="34" charset="0"/>
                  <a:buChar char="•"/>
                </a:pPr>
                <a:r>
                  <a:rPr lang="en-US" sz="1200" dirty="0">
                    <a:latin typeface="Trebuchet MS" panose="020B0603020202020204" pitchFamily="34" charset="0"/>
                  </a:rPr>
                  <a:t>Tropospheric cooling; stratospheric warming; northern-hemisphere winter warming</a:t>
                </a:r>
              </a:p>
              <a:p>
                <a:pPr marL="171450" indent="-171450">
                  <a:spcBef>
                    <a:spcPts val="400"/>
                  </a:spcBef>
                  <a:buClr>
                    <a:schemeClr val="accent6"/>
                  </a:buClr>
                  <a:buFont typeface="Arial" panose="020B0604020202020204" pitchFamily="34" charset="0"/>
                  <a:buChar char="•"/>
                  <a:tabLst>
                    <a:tab pos="114300" algn="l"/>
                  </a:tabLst>
                </a:pPr>
                <a:r>
                  <a:rPr lang="en-US" sz="1200" dirty="0">
                    <a:latin typeface="Trebuchet MS" panose="020B0603020202020204" pitchFamily="34" charset="0"/>
                  </a:rPr>
                  <a:t>Increase in planetary albedo </a:t>
                </a:r>
              </a:p>
              <a:p>
                <a:pPr marL="171450" indent="-171450">
                  <a:spcBef>
                    <a:spcPts val="400"/>
                  </a:spcBef>
                  <a:buClr>
                    <a:schemeClr val="accent6"/>
                  </a:buClr>
                  <a:buFont typeface="Arial" panose="020B0604020202020204" pitchFamily="34" charset="0"/>
                  <a:buChar char="•"/>
                  <a:tabLst>
                    <a:tab pos="114300" algn="l"/>
                  </a:tabLst>
                </a:pPr>
                <a:r>
                  <a:rPr lang="en-US" sz="1200" dirty="0">
                    <a:latin typeface="Trebuchet MS" panose="020B0603020202020204" pitchFamily="34" charset="0"/>
                  </a:rPr>
                  <a:t>Effects on soil, agriculture, vegetation</a:t>
                </a:r>
              </a:p>
              <a:p>
                <a:pPr marL="171450" indent="-171450">
                  <a:spcBef>
                    <a:spcPts val="400"/>
                  </a:spcBef>
                  <a:buClr>
                    <a:schemeClr val="accent6"/>
                  </a:buClr>
                  <a:buFont typeface="Arial" panose="020B0604020202020204" pitchFamily="34" charset="0"/>
                  <a:buChar char="•"/>
                  <a:tabLst>
                    <a:tab pos="114300" algn="l"/>
                  </a:tabLst>
                </a:pPr>
                <a:r>
                  <a:rPr lang="en-US" sz="1200" dirty="0">
                    <a:latin typeface="Trebuchet MS" panose="020B0603020202020204" pitchFamily="34" charset="0"/>
                  </a:rPr>
                  <a:t>Global reduction in precipitation, evaporation, water vapor   </a:t>
                </a:r>
              </a:p>
              <a:p>
                <a:pPr marL="171450" indent="-171450">
                  <a:spcBef>
                    <a:spcPts val="400"/>
                  </a:spcBef>
                  <a:buClr>
                    <a:schemeClr val="accent6"/>
                  </a:buClr>
                  <a:buFont typeface="Arial" panose="020B0604020202020204" pitchFamily="34" charset="0"/>
                  <a:buChar char="•"/>
                  <a:tabLst>
                    <a:tab pos="114300" algn="l"/>
                  </a:tabLst>
                </a:pPr>
                <a:r>
                  <a:rPr lang="en-US" sz="1200" dirty="0">
                    <a:latin typeface="Trebuchet MS" panose="020B0603020202020204" pitchFamily="34" charset="0"/>
                  </a:rPr>
                  <a:t>Interactions with atmospheric modes of variability (e.g., NAO)</a:t>
                </a:r>
              </a:p>
              <a:p>
                <a:pPr marL="171450" indent="-171450">
                  <a:spcBef>
                    <a:spcPts val="400"/>
                  </a:spcBef>
                  <a:buClr>
                    <a:schemeClr val="accent6"/>
                  </a:buClr>
                  <a:buFont typeface="Arial" panose="020B0604020202020204" pitchFamily="34" charset="0"/>
                  <a:buChar char="•"/>
                  <a:tabLst>
                    <a:tab pos="114300" algn="l"/>
                  </a:tabLst>
                </a:pPr>
                <a:r>
                  <a:rPr lang="en-US" sz="1200" dirty="0">
                    <a:latin typeface="Trebuchet MS" panose="020B0603020202020204" pitchFamily="34" charset="0"/>
                  </a:rPr>
                  <a:t>Interactions with coupled modes of variability (e.g., ENSO, AMOC)</a:t>
                </a:r>
              </a:p>
              <a:p>
                <a:pPr marL="171450" indent="-171450">
                  <a:spcBef>
                    <a:spcPts val="400"/>
                  </a:spcBef>
                  <a:buClr>
                    <a:schemeClr val="accent6"/>
                  </a:buClr>
                  <a:buFont typeface="Arial" panose="020B0604020202020204" pitchFamily="34" charset="0"/>
                  <a:buChar char="•"/>
                  <a:tabLst>
                    <a:tab pos="114300" algn="l"/>
                  </a:tabLst>
                </a:pPr>
                <a:r>
                  <a:rPr lang="en-US" sz="1200" dirty="0">
                    <a:latin typeface="Trebuchet MS" panose="020B0603020202020204" pitchFamily="34" charset="0"/>
                  </a:rPr>
                  <a:t>Interactions with Asian monsoon</a:t>
                </a:r>
              </a:p>
              <a:p>
                <a:pPr marL="171450" indent="-171450">
                  <a:spcBef>
                    <a:spcPts val="400"/>
                  </a:spcBef>
                  <a:buClr>
                    <a:schemeClr val="accent6"/>
                  </a:buClr>
                  <a:buFont typeface="Arial" panose="020B0604020202020204" pitchFamily="34" charset="0"/>
                  <a:buChar char="•"/>
                  <a:tabLst>
                    <a:tab pos="114300" algn="l"/>
                  </a:tabLst>
                </a:pPr>
                <a:r>
                  <a:rPr lang="en-US" sz="1200" dirty="0">
                    <a:latin typeface="Trebuchet MS" panose="020B0603020202020204" pitchFamily="34" charset="0"/>
                  </a:rPr>
                  <a:t>Stratospheric chemistry (e.g., ozone depletion)</a:t>
                </a:r>
              </a:p>
              <a:p>
                <a:pPr marL="171450" indent="-171450">
                  <a:spcBef>
                    <a:spcPts val="400"/>
                  </a:spcBef>
                  <a:buClr>
                    <a:schemeClr val="accent6"/>
                  </a:buClr>
                  <a:buFont typeface="Arial" panose="020B0604020202020204" pitchFamily="34" charset="0"/>
                  <a:buChar char="•"/>
                  <a:tabLst>
                    <a:tab pos="114300" algn="l"/>
                  </a:tabLst>
                </a:pPr>
                <a:r>
                  <a:rPr lang="en-US" sz="1200" dirty="0">
                    <a:latin typeface="Trebuchet MS" panose="020B0603020202020204" pitchFamily="34" charset="0"/>
                  </a:rPr>
                  <a:t>Aerosol indirect effects (e.g., cirrus clouds)</a:t>
                </a:r>
              </a:p>
              <a:p>
                <a:pPr marL="171450" indent="-171450">
                  <a:spcBef>
                    <a:spcPts val="400"/>
                  </a:spcBef>
                  <a:buClr>
                    <a:schemeClr val="accent6"/>
                  </a:buClr>
                  <a:buFont typeface="Arial" panose="020B0604020202020204" pitchFamily="34" charset="0"/>
                  <a:buChar char="•"/>
                  <a:tabLst>
                    <a:tab pos="114300" algn="l"/>
                  </a:tabLst>
                </a:pPr>
                <a:r>
                  <a:rPr lang="en-US" sz="1200" dirty="0">
                    <a:latin typeface="Trebuchet MS" panose="020B0603020202020204" pitchFamily="34" charset="0"/>
                  </a:rPr>
                  <a:t>Sea level decrease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mc:Choice>
        <mc:Fallback xmlns="">
          <p:sp>
            <p:nvSpPr>
              <p:cNvPr id="3" name="Notes Placeholder 2"/>
              <p:cNvSpPr>
                <a:spLocks noGrp="1"/>
              </p:cNvSpPr>
              <p:nvPr>
                <p:ph type="body" idx="1"/>
              </p:nvPr>
            </p:nvSpPr>
            <p:spPr/>
            <p:txBody>
              <a:bodyPr/>
              <a:lstStyle/>
              <a:p>
                <a:r>
                  <a:rPr lang="en-US" sz="1200" b="0" i="0" kern="1200" dirty="0">
                    <a:solidFill>
                      <a:schemeClr val="tx1"/>
                    </a:solidFill>
                    <a:effectLst/>
                    <a:latin typeface="Open Sans" panose="020B0606030504020204" pitchFamily="34" charset="0"/>
                    <a:ea typeface="+mn-ea"/>
                    <a:cs typeface="+mn-cs"/>
                  </a:rPr>
                  <a:t>Mt. Pinatubo injected 5-10 </a:t>
                </a:r>
                <a:r>
                  <a:rPr lang="en-US" sz="1200" b="0" i="0" kern="1200" dirty="0" err="1">
                    <a:solidFill>
                      <a:schemeClr val="tx1"/>
                    </a:solidFill>
                    <a:effectLst/>
                    <a:latin typeface="Open Sans" panose="020B0606030504020204" pitchFamily="34" charset="0"/>
                    <a:ea typeface="+mn-ea"/>
                    <a:cs typeface="+mn-cs"/>
                  </a:rPr>
                  <a:t>Tg</a:t>
                </a:r>
                <a:r>
                  <a:rPr lang="en-US" sz="1200" b="0" i="0" kern="1200" dirty="0">
                    <a:solidFill>
                      <a:schemeClr val="tx1"/>
                    </a:solidFill>
                    <a:effectLst/>
                    <a:latin typeface="Open Sans" panose="020B0606030504020204" pitchFamily="34" charset="0"/>
                    <a:ea typeface="+mn-ea"/>
                    <a:cs typeface="+mn-cs"/>
                  </a:rPr>
                  <a:t> of sulfur [18], primarily as SO</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 gas, into the stratosphere where the gas reacted with water to form a hazy layer of aerosol particles composed mostly of sulfuric acid droplets (H</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SO</a:t>
                </a:r>
                <a:r>
                  <a:rPr lang="en-US" sz="1200" b="0" i="0" kern="1200" baseline="-25000" dirty="0">
                    <a:solidFill>
                      <a:schemeClr val="tx1"/>
                    </a:solidFill>
                    <a:effectLst/>
                    <a:latin typeface="Open Sans" panose="020B0606030504020204" pitchFamily="34" charset="0"/>
                    <a:ea typeface="+mn-ea"/>
                    <a:cs typeface="+mn-cs"/>
                  </a:rPr>
                  <a:t>4</a:t>
                </a:r>
                <a:r>
                  <a:rPr lang="en-US" sz="1200" b="0" i="0" kern="1200" dirty="0">
                    <a:solidFill>
                      <a:schemeClr val="tx1"/>
                    </a:solidFill>
                    <a:effectLst/>
                    <a:latin typeface="Open Sans" panose="020B0606030504020204" pitchFamily="34" charset="0"/>
                    <a:ea typeface="+mn-ea"/>
                    <a:cs typeface="+mn-cs"/>
                  </a:rPr>
                  <a:t>) [19].   </a:t>
                </a:r>
              </a:p>
              <a:p>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The volcanic stratospheric sulfate aerosols increased the aerosol optical depth by a factor of five over the tropical Pacific in mid-August [15], resulting in a decrease in monthly mean clear-sky total solar irradiance over the first 10 months [21].  This aerosol direct effect, notionally shown in Figure 1 as the red dashed line, is responsible for the scattering of incoming shortwave radiation and absorption of longwave outgoing radiation [14, 20-22], which led to negative forcing observed until mid-1993 [18]. This change in radiative flux caused a 0.6</a:t>
                </a:r>
                <a:r>
                  <a:rPr lang="en-US" sz="1200" b="0" i="0" kern="1200">
                    <a:solidFill>
                      <a:schemeClr val="tx1"/>
                    </a:solidFill>
                    <a:effectLst/>
                    <a:latin typeface="Open Sans" panose="020B0606030504020204" pitchFamily="34" charset="0"/>
                    <a:ea typeface="+mn-ea"/>
                    <a:cs typeface="+mn-cs"/>
                  </a:rPr>
                  <a:t>°</a:t>
                </a:r>
                <a:r>
                  <a:rPr lang="en-US" sz="1200" b="0" i="0" kern="1200" dirty="0">
                    <a:solidFill>
                      <a:schemeClr val="tx1"/>
                    </a:solidFill>
                    <a:effectLst/>
                    <a:latin typeface="Open Sans" panose="020B0606030504020204" pitchFamily="34" charset="0"/>
                    <a:ea typeface="+mn-ea"/>
                    <a:cs typeface="+mn-cs"/>
                  </a:rPr>
                  <a:t> C global cooling of the lower troposphere [16, 23], but also a warming of the stratosphere where the particles resided [14, 16] (the dark orange dash-dot downstream impact shown in Figure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Further downstream impacts from the eruption of Mt. Pinatubo have been documented to include reductions in precipitation [27] and global mean sea level [28].  These downstream impacts are triggered by the overall cooling resulting in decreased evaporation [28], and lower sea surface temperatures / ocean heat content [29] that—due to thermal expansion—decreased the global sea level [30].  </a:t>
                </a:r>
              </a:p>
              <a:p>
                <a:endParaRPr lang="en-US" dirty="0"/>
              </a:p>
              <a:p>
                <a:r>
                  <a:rPr lang="en-US" sz="1200" b="0" i="0" kern="1200" dirty="0">
                    <a:solidFill>
                      <a:schemeClr val="tx1"/>
                    </a:solidFill>
                    <a:effectLst/>
                    <a:latin typeface="Open Sans" panose="020B0606030504020204" pitchFamily="34" charset="0"/>
                    <a:ea typeface="+mn-ea"/>
                    <a:cs typeface="+mn-cs"/>
                  </a:rPr>
                  <a:t>Aerosol indirect effects occur when sulfate aerosols enter the troposphere via stratosphere-troposphere exchange and sedimentation. .  Here there are multiple processes by which sulfate aerosols can then affect clouds through the microphysics, MG2 [34],and chemistry  parameterizations.  Aerosol activation (acting as nuclei for condensation) can affect cloud reflectivity and lifetime [35].  Ice homogenous nucleation (the formation of ice from supercooled liquid) affects cirrus clouds and their forcing with high uncertainty [36]. </a:t>
                </a:r>
                <a:endParaRPr lang="en-US" dirty="0"/>
              </a:p>
            </p:txBody>
          </p:sp>
        </mc:Fallback>
      </mc:AlternateContent>
      <p:sp>
        <p:nvSpPr>
          <p:cNvPr id="4" name="Slide Number Placeholder 3"/>
          <p:cNvSpPr>
            <a:spLocks noGrp="1"/>
          </p:cNvSpPr>
          <p:nvPr>
            <p:ph type="sldNum" sz="quarter" idx="5"/>
          </p:nvPr>
        </p:nvSpPr>
        <p:spPr/>
        <p:txBody>
          <a:bodyPr/>
          <a:lstStyle/>
          <a:p>
            <a:fld id="{E21A7267-269F-4D26-9F96-B6358A06B982}" type="slidenum">
              <a:rPr lang="en-US" smtClean="0"/>
              <a:pPr/>
              <a:t>47</a:t>
            </a:fld>
            <a:endParaRPr lang="en-US" dirty="0"/>
          </a:p>
        </p:txBody>
      </p:sp>
    </p:spTree>
    <p:extLst>
      <p:ext uri="{BB962C8B-B14F-4D97-AF65-F5344CB8AC3E}">
        <p14:creationId xmlns:p14="http://schemas.microsoft.com/office/powerpoint/2010/main" val="2603258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challenges of knowing in advance what to output and how often.</a:t>
            </a:r>
          </a:p>
          <a:p>
            <a:endParaRPr lang="en-US" dirty="0"/>
          </a:p>
          <a:p>
            <a:r>
              <a:rPr lang="en-US" dirty="0"/>
              <a:t>Boca = condo cluster</a:t>
            </a:r>
          </a:p>
        </p:txBody>
      </p:sp>
      <p:sp>
        <p:nvSpPr>
          <p:cNvPr id="4" name="Slide Number Placeholder 3"/>
          <p:cNvSpPr>
            <a:spLocks noGrp="1"/>
          </p:cNvSpPr>
          <p:nvPr>
            <p:ph type="sldNum" sz="quarter" idx="5"/>
          </p:nvPr>
        </p:nvSpPr>
        <p:spPr/>
        <p:txBody>
          <a:bodyPr/>
          <a:lstStyle/>
          <a:p>
            <a:fld id="{E21A7267-269F-4D26-9F96-B6358A06B982}" type="slidenum">
              <a:rPr lang="en-US" smtClean="0"/>
              <a:pPr/>
              <a:t>48</a:t>
            </a:fld>
            <a:endParaRPr lang="en-US" dirty="0"/>
          </a:p>
        </p:txBody>
      </p:sp>
    </p:spTree>
    <p:extLst>
      <p:ext uri="{BB962C8B-B14F-4D97-AF65-F5344CB8AC3E}">
        <p14:creationId xmlns:p14="http://schemas.microsoft.com/office/powerpoint/2010/main" val="25303524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Let me now dive into each of the sub-thrusts I mentioned a couple slides back, starting with statistical methods.  </a:t>
            </a:r>
          </a:p>
          <a:p>
            <a:pPr defTabSz="948507">
              <a:defRPr/>
            </a:pPr>
            <a:endParaRPr lang="en-US" dirty="0"/>
          </a:p>
          <a:p>
            <a:pPr defTabSz="948507">
              <a:defRPr/>
            </a:pPr>
            <a:r>
              <a:rPr lang="en-US" dirty="0"/>
              <a:t>There are two classes of methods that will be pursued here.</a:t>
            </a:r>
          </a:p>
          <a:p>
            <a:pPr defTabSz="948507">
              <a:defRPr/>
            </a:pPr>
            <a:endParaRPr lang="en-US" dirty="0"/>
          </a:p>
          <a:p>
            <a:pPr defTabSz="948507">
              <a:defRPr/>
            </a:pPr>
            <a:r>
              <a:rPr lang="en-US" dirty="0"/>
              <a:t>The first is random forest regression or RFR.  RFR is a technique for determining feature importance and finding associations in datasets using groups of decision trees trained using available data.</a:t>
            </a:r>
          </a:p>
          <a:p>
            <a:pPr defTabSz="948507">
              <a:defRPr/>
            </a:pPr>
            <a:endParaRPr lang="en-US" dirty="0"/>
          </a:p>
          <a:p>
            <a:pPr marL="0" marR="0" lvl="0" indent="0" algn="l" defTabSz="948507" rtl="0" eaLnBrk="1" fontAlgn="auto" latinLnBrk="0" hangingPunct="1">
              <a:lnSpc>
                <a:spcPct val="100000"/>
              </a:lnSpc>
              <a:spcBef>
                <a:spcPts val="0"/>
              </a:spcBef>
              <a:spcAft>
                <a:spcPts val="0"/>
              </a:spcAft>
              <a:buClrTx/>
              <a:buSzTx/>
              <a:buFontTx/>
              <a:buNone/>
              <a:tabLst/>
              <a:defRPr/>
            </a:pPr>
            <a:r>
              <a:rPr lang="en-US" dirty="0"/>
              <a:t>Often RFR is used as a prediction tool, but this is not what we are doing here.  Here, the goal is to use feature </a:t>
            </a:r>
            <a:r>
              <a:rPr lang="en-US" dirty="0" err="1"/>
              <a:t>importances</a:t>
            </a:r>
            <a:r>
              <a:rPr lang="en-US" dirty="0"/>
              <a:t> from random forests to identify weighted pathways from one variable or feature, to another.  The basic workflow we envision is shown here.  </a:t>
            </a:r>
          </a:p>
          <a:p>
            <a:pPr marL="171450" marR="0" lvl="0" indent="-171450" algn="l" defTabSz="948507" rtl="0" eaLnBrk="1" fontAlgn="auto" latinLnBrk="0" hangingPunct="1">
              <a:lnSpc>
                <a:spcPct val="100000"/>
              </a:lnSpc>
              <a:spcBef>
                <a:spcPts val="0"/>
              </a:spcBef>
              <a:spcAft>
                <a:spcPts val="0"/>
              </a:spcAft>
              <a:buClrTx/>
              <a:buSzTx/>
              <a:buFontTx/>
              <a:buChar char="-"/>
              <a:tabLst/>
              <a:defRPr/>
            </a:pPr>
            <a:r>
              <a:rPr lang="en-US" dirty="0"/>
              <a:t>One starts with some raw climate data with N variables or features on a given grid.  </a:t>
            </a:r>
          </a:p>
          <a:p>
            <a:pPr marL="171450" marR="0" lvl="0" indent="-171450" algn="l" defTabSz="948507" rtl="0" eaLnBrk="1" fontAlgn="auto" latinLnBrk="0" hangingPunct="1">
              <a:lnSpc>
                <a:spcPct val="100000"/>
              </a:lnSpc>
              <a:spcBef>
                <a:spcPts val="0"/>
              </a:spcBef>
              <a:spcAft>
                <a:spcPts val="0"/>
              </a:spcAft>
              <a:buClrTx/>
              <a:buSzTx/>
              <a:buFontTx/>
              <a:buChar char="-"/>
              <a:tabLst/>
              <a:defRPr/>
            </a:pPr>
            <a:r>
              <a:rPr lang="en-US" dirty="0"/>
              <a:t>The data gets grouped or clustered into G groups and a random forest is trained for each feature and each group.  </a:t>
            </a:r>
          </a:p>
          <a:p>
            <a:pPr marL="171450" marR="0" lvl="0" indent="-171450" algn="l" defTabSz="948507" rtl="0" eaLnBrk="1" fontAlgn="auto" latinLnBrk="0" hangingPunct="1">
              <a:lnSpc>
                <a:spcPct val="100000"/>
              </a:lnSpc>
              <a:spcBef>
                <a:spcPts val="0"/>
              </a:spcBef>
              <a:spcAft>
                <a:spcPts val="0"/>
              </a:spcAft>
              <a:buClrTx/>
              <a:buSzTx/>
              <a:buFontTx/>
              <a:buChar char="-"/>
              <a:tabLst/>
              <a:defRPr/>
            </a:pPr>
            <a:r>
              <a:rPr lang="en-US" dirty="0"/>
              <a:t>Next, feature </a:t>
            </a:r>
            <a:r>
              <a:rPr lang="en-US" dirty="0" err="1"/>
              <a:t>importances</a:t>
            </a:r>
            <a:r>
              <a:rPr lang="en-US" dirty="0"/>
              <a:t> are calculated for each feature and group using the random forests.  </a:t>
            </a:r>
          </a:p>
          <a:p>
            <a:pPr marL="171450" marR="0" lvl="0" indent="-171450" algn="l" defTabSz="948507" rtl="0" eaLnBrk="1" fontAlgn="auto" latinLnBrk="0" hangingPunct="1">
              <a:lnSpc>
                <a:spcPct val="100000"/>
              </a:lnSpc>
              <a:spcBef>
                <a:spcPts val="0"/>
              </a:spcBef>
              <a:spcAft>
                <a:spcPts val="0"/>
              </a:spcAft>
              <a:buClrTx/>
              <a:buSzTx/>
              <a:buFontTx/>
              <a:buChar char="-"/>
              <a:tabLst/>
              <a:defRPr/>
            </a:pPr>
            <a:r>
              <a:rPr lang="en-US" dirty="0"/>
              <a:t>Based on these feature </a:t>
            </a:r>
            <a:r>
              <a:rPr lang="en-US" dirty="0" err="1"/>
              <a:t>importances</a:t>
            </a:r>
            <a:r>
              <a:rPr lang="en-US" dirty="0"/>
              <a:t>, one can construct a pathways graph, as shown on the right.  </a:t>
            </a:r>
          </a:p>
          <a:p>
            <a:pPr marL="171450" marR="0" lvl="0" indent="-171450" algn="l" defTabSz="948507" rtl="0" eaLnBrk="1" fontAlgn="auto" latinLnBrk="0" hangingPunct="1">
              <a:lnSpc>
                <a:spcPct val="100000"/>
              </a:lnSpc>
              <a:spcBef>
                <a:spcPts val="0"/>
              </a:spcBef>
              <a:spcAft>
                <a:spcPts val="0"/>
              </a:spcAft>
              <a:buClrTx/>
              <a:buSzTx/>
              <a:buFontTx/>
              <a:buChar char="-"/>
              <a:tabLst/>
              <a:defRPr/>
            </a:pPr>
            <a:r>
              <a:rPr lang="en-US" dirty="0"/>
              <a:t>By traversing this graph and looking at the relative values of the feature </a:t>
            </a:r>
            <a:r>
              <a:rPr lang="en-US" dirty="0" err="1"/>
              <a:t>importances</a:t>
            </a:r>
            <a:r>
              <a:rPr lang="en-US" dirty="0"/>
              <a:t>, one can identify not only pathways but also pathways strengths.  </a:t>
            </a:r>
          </a:p>
          <a:p>
            <a:pPr marL="0" marR="0" lvl="0" indent="0" algn="l" defTabSz="94850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48507" rtl="0" eaLnBrk="1" fontAlgn="auto" latinLnBrk="0" hangingPunct="1">
              <a:lnSpc>
                <a:spcPct val="100000"/>
              </a:lnSpc>
              <a:spcBef>
                <a:spcPts val="0"/>
              </a:spcBef>
              <a:spcAft>
                <a:spcPts val="0"/>
              </a:spcAft>
              <a:buClrTx/>
              <a:buSzTx/>
              <a:buFontTx/>
              <a:buNone/>
              <a:tabLst/>
              <a:defRPr/>
            </a:pPr>
            <a:r>
              <a:rPr lang="en-US" dirty="0"/>
              <a:t>RFR has several synergies with other parts of the project.  There is a synergy with the observational thrust, as RFR is applicable to both simulation as well as observational data.  Additionally, there is a synergy with sub-thrust 3, anomaly detection as anomaly detection can help with the grouping part of the workflow, as well as with generating features for RFR.</a:t>
            </a:r>
          </a:p>
          <a:p>
            <a:pPr marL="0" marR="0" lvl="0" indent="0" algn="l" defTabSz="94850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48507" rtl="0" eaLnBrk="1" fontAlgn="auto" latinLnBrk="0" hangingPunct="1">
              <a:lnSpc>
                <a:spcPct val="100000"/>
              </a:lnSpc>
              <a:spcBef>
                <a:spcPts val="0"/>
              </a:spcBef>
              <a:spcAft>
                <a:spcPts val="0"/>
              </a:spcAft>
              <a:buClrTx/>
              <a:buSzTx/>
              <a:buFontTx/>
              <a:buNone/>
              <a:tabLst/>
              <a:defRPr/>
            </a:pPr>
            <a:r>
              <a:rPr lang="en-US" dirty="0"/>
              <a:t>Finally, I wanted to mention that we are not new to RFR – we have extensive experience with using RFR feature importance under an LDRD project that ended a year ago led by Kara Peterson.  We will be leveraging a lot of our experience gained under this project.</a:t>
            </a:r>
          </a:p>
          <a:p>
            <a:pPr defTabSz="948507">
              <a:defRPr/>
            </a:pPr>
            <a:endParaRPr lang="en-US" dirty="0"/>
          </a:p>
          <a:p>
            <a:pPr defTabSz="948507">
              <a:defRPr/>
            </a:pPr>
            <a:r>
              <a:rPr lang="en-US" dirty="0"/>
              <a:t>RFR = technique for determining feature importance and finding associations in datasets </a:t>
            </a:r>
          </a:p>
          <a:p>
            <a:pPr marL="171450" indent="-171450" defTabSz="948507">
              <a:buFontTx/>
              <a:buChar char="-"/>
              <a:defRPr/>
            </a:pPr>
            <a:r>
              <a:rPr lang="en-US" sz="1200" dirty="0">
                <a:latin typeface="Trebuchet MS" panose="020B0603020202020204" pitchFamily="34" charset="0"/>
              </a:rPr>
              <a:t>can extract which input features </a:t>
            </a:r>
            <a:r>
              <a:rPr lang="en-US" sz="1200" dirty="0" err="1">
                <a:latin typeface="Trebuchet MS" panose="020B0603020202020204" pitchFamily="34" charset="0"/>
              </a:rPr>
              <a:t>F</a:t>
            </a:r>
            <a:r>
              <a:rPr lang="en-US" sz="1200" baseline="-25000" dirty="0" err="1">
                <a:latin typeface="Trebuchet MS" panose="020B0603020202020204" pitchFamily="34" charset="0"/>
              </a:rPr>
              <a:t>i,j</a:t>
            </a:r>
            <a:r>
              <a:rPr lang="en-US" sz="1200" dirty="0">
                <a:latin typeface="Trebuchet MS" panose="020B0603020202020204" pitchFamily="34" charset="0"/>
              </a:rPr>
              <a:t> contribute the most to output prediction</a:t>
            </a:r>
          </a:p>
          <a:p>
            <a:pPr marL="342900" indent="-342900">
              <a:buFont typeface="Arial" panose="020B0604020202020204" pitchFamily="34" charset="0"/>
              <a:buChar char="•"/>
            </a:pPr>
            <a:r>
              <a:rPr lang="en-US" sz="1200" dirty="0">
                <a:latin typeface="Trebuchet MS" panose="020B0603020202020204" pitchFamily="34" charset="0"/>
              </a:rPr>
              <a:t>Determine pathway components </a:t>
            </a:r>
            <a:r>
              <a:rPr lang="en-US" sz="1200" b="1" dirty="0">
                <a:latin typeface="Trebuchet MS" panose="020B0603020202020204" pitchFamily="34" charset="0"/>
              </a:rPr>
              <a:t>strengths</a:t>
            </a:r>
            <a:endParaRPr lang="en-US" sz="100" b="1" dirty="0">
              <a:latin typeface="Trebuchet MS" panose="020B0603020202020204" pitchFamily="34" charset="0"/>
            </a:endParaRPr>
          </a:p>
          <a:p>
            <a:pPr marL="342900" indent="-342900">
              <a:buFont typeface="Arial" panose="020B0604020202020204" pitchFamily="34" charset="0"/>
              <a:buChar char="•"/>
            </a:pPr>
            <a:endParaRPr lang="en-US" sz="100" b="1" dirty="0">
              <a:latin typeface="Trebuchet MS" panose="020B0603020202020204" pitchFamily="34" charset="0"/>
            </a:endParaRPr>
          </a:p>
          <a:p>
            <a:pPr marL="342900" indent="-342900">
              <a:buFont typeface="Arial" panose="020B0604020202020204" pitchFamily="34" charset="0"/>
              <a:buChar char="•"/>
            </a:pPr>
            <a:r>
              <a:rPr lang="en-US" sz="1200" b="1" dirty="0">
                <a:latin typeface="Trebuchet MS" panose="020B0603020202020204" pitchFamily="34" charset="0"/>
              </a:rPr>
              <a:t>Discover pathways</a:t>
            </a:r>
            <a:r>
              <a:rPr lang="en-US" sz="1200" dirty="0">
                <a:latin typeface="Trebuchet MS" panose="020B0603020202020204" pitchFamily="34" charset="0"/>
              </a:rPr>
              <a:t>: (</a:t>
            </a:r>
            <a:r>
              <a:rPr lang="en-US" sz="1200" dirty="0" err="1">
                <a:latin typeface="Trebuchet MS" panose="020B0603020202020204" pitchFamily="34" charset="0"/>
              </a:rPr>
              <a:t>i</a:t>
            </a:r>
            <a:r>
              <a:rPr lang="en-US" sz="1200" dirty="0">
                <a:latin typeface="Trebuchet MS" panose="020B0603020202020204" pitchFamily="34" charset="0"/>
              </a:rPr>
              <a:t>) perform a full pairwise analysis of input features generated by anomaly detection, (ii) ID dominant pairwise connections, (iii) connect them to obtain full pathway</a:t>
            </a:r>
          </a:p>
          <a:p>
            <a:pPr marL="0" indent="0" defTabSz="948507">
              <a:buFontTx/>
              <a:buNone/>
              <a:defRPr/>
            </a:pPr>
            <a:endParaRPr lang="en-US" dirty="0"/>
          </a:p>
          <a:p>
            <a:pPr marL="285750" indent="-285750">
              <a:buFont typeface="Arial" panose="020B0604020202020204" pitchFamily="34" charset="0"/>
              <a:buChar char="•"/>
            </a:pPr>
            <a:r>
              <a:rPr lang="en-US" dirty="0"/>
              <a:t>Globe is gridded up in M cells - each cell has a set of N features</a:t>
            </a:r>
          </a:p>
          <a:p>
            <a:pPr marL="285750" indent="-285750">
              <a:buFont typeface="Arial" panose="020B0604020202020204" pitchFamily="34" charset="0"/>
              <a:buChar char="•"/>
            </a:pPr>
            <a:r>
              <a:rPr lang="en-US" dirty="0"/>
              <a:t>Combine cells into G groups, combine features within groups (average or sum)</a:t>
            </a:r>
          </a:p>
          <a:p>
            <a:pPr marL="285750" indent="-285750">
              <a:buFont typeface="Arial" panose="020B0604020202020204" pitchFamily="34" charset="0"/>
              <a:buChar char="•"/>
            </a:pPr>
            <a:r>
              <a:rPr lang="en-US" dirty="0"/>
              <a:t>Some Features may be redundant and need to be combined and/or removed - this could impact feature importance calculations</a:t>
            </a:r>
          </a:p>
          <a:p>
            <a:pPr marL="742950" lvl="1" indent="-285750">
              <a:buFont typeface="Arial" panose="020B0604020202020204" pitchFamily="34" charset="0"/>
              <a:buChar char="•"/>
            </a:pPr>
            <a:r>
              <a:rPr lang="en-US" dirty="0"/>
              <a:t>Splitting the importance across multiple features</a:t>
            </a:r>
          </a:p>
          <a:p>
            <a:pPr marL="285750" indent="-285750">
              <a:buFont typeface="Arial" panose="020B0604020202020204" pitchFamily="34" charset="0"/>
              <a:buChar char="•"/>
            </a:pPr>
            <a:r>
              <a:rPr lang="en-US" dirty="0"/>
              <a:t>Train multiple RFs, one for each feature output</a:t>
            </a:r>
          </a:p>
          <a:p>
            <a:pPr marL="742950" lvl="1" indent="-285750">
              <a:buFont typeface="Arial" panose="020B0604020202020204" pitchFamily="34" charset="0"/>
              <a:buChar char="•"/>
            </a:pPr>
            <a:r>
              <a:rPr lang="en-US" dirty="0"/>
              <a:t>The input is all the other features</a:t>
            </a:r>
          </a:p>
          <a:p>
            <a:pPr marL="742950" lvl="1" indent="-285750">
              <a:buFont typeface="Arial" panose="020B0604020202020204" pitchFamily="34" charset="0"/>
              <a:buChar char="•"/>
            </a:pPr>
            <a:r>
              <a:rPr lang="en-US" dirty="0"/>
              <a:t>G x N total RFRs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Feature will have an importance from all the other features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can identify the potential “strongest” pathways from one feature to another by traversing the graph</a:t>
            </a:r>
          </a:p>
          <a:p>
            <a:pPr marL="285750" lvl="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0" indent="0" defTabSz="948507">
              <a:buFontTx/>
              <a:buNone/>
              <a:defRPr/>
            </a:pPr>
            <a:endParaRPr lang="en-US" dirty="0"/>
          </a:p>
          <a:p>
            <a:pPr defTabSz="948507">
              <a:defRPr/>
            </a:pPr>
            <a:r>
              <a:rPr lang="en-US" dirty="0"/>
              <a:t>The vision here is to extend this approach for the purpose of discovering pathways by using it to perform a full pairwise analysis of input features generated by our anomaly detection thrust, identify dominant pairwise connections and connect them to give a full pathway. </a:t>
            </a:r>
          </a:p>
        </p:txBody>
      </p:sp>
      <p:sp>
        <p:nvSpPr>
          <p:cNvPr id="4" name="Slide Number Placeholder 3"/>
          <p:cNvSpPr>
            <a:spLocks noGrp="1"/>
          </p:cNvSpPr>
          <p:nvPr>
            <p:ph type="sldNum" sz="quarter" idx="10"/>
          </p:nvPr>
        </p:nvSpPr>
        <p:spPr/>
        <p:txBody>
          <a:bodyPr/>
          <a:lstStyle/>
          <a:p>
            <a:fld id="{A2430F75-B5EC-044F-A636-30352D0A1350}" type="slidenum">
              <a:rPr lang="en-US" smtClean="0"/>
              <a:t>49</a:t>
            </a:fld>
            <a:endParaRPr lang="en-US"/>
          </a:p>
        </p:txBody>
      </p:sp>
    </p:spTree>
    <p:extLst>
      <p:ext uri="{BB962C8B-B14F-4D97-AF65-F5344CB8AC3E}">
        <p14:creationId xmlns:p14="http://schemas.microsoft.com/office/powerpoint/2010/main" val="9075395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48507">
              <a:buFontTx/>
              <a:buChar char="-"/>
              <a:defRPr/>
            </a:pPr>
            <a:r>
              <a:rPr lang="en-US" dirty="0"/>
              <a:t>ULR does 20-30 SYPD on 4 nodes of skybridge</a:t>
            </a:r>
          </a:p>
          <a:p>
            <a:pPr marL="171450" indent="-171450" defTabSz="948507">
              <a:buFontTx/>
              <a:buChar char="-"/>
              <a:defRPr/>
            </a:pPr>
            <a:r>
              <a:rPr lang="en-US" dirty="0"/>
              <a:t>ULR is about 100x faster than standard 1-degree resolution</a:t>
            </a:r>
          </a:p>
          <a:p>
            <a:pPr marL="171450" indent="-171450" defTabSz="948507">
              <a:buFontTx/>
              <a:buChar char="-"/>
              <a:defRPr/>
            </a:pPr>
            <a:r>
              <a:rPr lang="en-US" dirty="0"/>
              <a:t>ULR: 7.5-degree atmosphere</a:t>
            </a:r>
          </a:p>
          <a:p>
            <a:pPr marL="171450" indent="-171450" defTabSz="948507">
              <a:buFontTx/>
              <a:buChar char="-"/>
              <a:defRPr/>
            </a:pPr>
            <a:r>
              <a:rPr lang="en-US" dirty="0"/>
              <a:t>MLR: 1.9-degree atmosphere in v2 (ne16)</a:t>
            </a:r>
          </a:p>
          <a:p>
            <a:pPr marL="628650" lvl="1" indent="-171450" defTabSz="948507">
              <a:buFontTx/>
              <a:buChar char="-"/>
              <a:defRPr/>
            </a:pPr>
            <a:r>
              <a:rPr lang="en-US"/>
              <a:t>2.7-degree atmosphere in v1 (ne11)</a:t>
            </a:r>
            <a:endParaRPr lang="en-US" dirty="0"/>
          </a:p>
          <a:p>
            <a:pPr marL="171450" indent="-171450" defTabSz="948507">
              <a:buFontTx/>
              <a:buChar char="-"/>
              <a:defRPr/>
            </a:pPr>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50</a:t>
            </a:fld>
            <a:endParaRPr lang="en-US"/>
          </a:p>
        </p:txBody>
      </p:sp>
    </p:spTree>
    <p:extLst>
      <p:ext uri="{BB962C8B-B14F-4D97-AF65-F5344CB8AC3E}">
        <p14:creationId xmlns:p14="http://schemas.microsoft.com/office/powerpoint/2010/main" val="3555039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Go/no-go: not trying to quantify it – yes/no answer</a:t>
            </a:r>
          </a:p>
        </p:txBody>
      </p:sp>
      <p:sp>
        <p:nvSpPr>
          <p:cNvPr id="4" name="Slide Number Placeholder 3"/>
          <p:cNvSpPr>
            <a:spLocks noGrp="1"/>
          </p:cNvSpPr>
          <p:nvPr>
            <p:ph type="sldNum" sz="quarter" idx="10"/>
          </p:nvPr>
        </p:nvSpPr>
        <p:spPr/>
        <p:txBody>
          <a:bodyPr/>
          <a:lstStyle/>
          <a:p>
            <a:fld id="{A2430F75-B5EC-044F-A636-30352D0A1350}" type="slidenum">
              <a:rPr lang="en-US" smtClean="0"/>
              <a:t>51</a:t>
            </a:fld>
            <a:endParaRPr lang="en-US"/>
          </a:p>
        </p:txBody>
      </p:sp>
    </p:spTree>
    <p:extLst>
      <p:ext uri="{BB962C8B-B14F-4D97-AF65-F5344CB8AC3E}">
        <p14:creationId xmlns:p14="http://schemas.microsoft.com/office/powerpoint/2010/main" val="13079185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rebuchet MS" panose="020B0603020202020204" pitchFamily="34" charset="0"/>
              </a:rPr>
              <a:t>LCS: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dirty="0">
                <a:latin typeface="Trebuchet MS" panose="020B0603020202020204" pitchFamily="34" charset="0"/>
              </a:rPr>
              <a:t>Videos show advective transport of massless </a:t>
            </a:r>
            <a:r>
              <a:rPr lang="en-US" sz="1200" b="1" dirty="0" err="1">
                <a:latin typeface="Trebuchet MS" panose="020B0603020202020204" pitchFamily="34" charset="0"/>
              </a:rPr>
              <a:t>Lagrangian</a:t>
            </a:r>
            <a:r>
              <a:rPr lang="en-US" sz="1200" b="1" dirty="0">
                <a:latin typeface="Trebuchet MS" panose="020B0603020202020204" pitchFamily="34" charset="0"/>
              </a:rPr>
              <a:t> particles.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dirty="0">
                <a:latin typeface="Trebuchet MS" panose="020B0603020202020204" pitchFamily="34" charset="0"/>
              </a:rPr>
              <a:t>As time advances, passive scalar quantity evolves from an initially simple distribution to a complicated structure characterized by large gradients.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dirty="0">
                <a:latin typeface="Trebuchet MS" panose="020B0603020202020204" pitchFamily="34" charset="0"/>
              </a:rPr>
              <a:t>The characteristic feature of this flow field is a dominant LCS.  The LCS can be identified by computing the number density of </a:t>
            </a:r>
            <a:r>
              <a:rPr lang="en-US" sz="1200" b="1" dirty="0" err="1">
                <a:latin typeface="Trebuchet MS" panose="020B0603020202020204" pitchFamily="34" charset="0"/>
              </a:rPr>
              <a:t>Lagrangian</a:t>
            </a:r>
            <a:r>
              <a:rPr lang="en-US" sz="1200" b="1" dirty="0">
                <a:latin typeface="Trebuchet MS" panose="020B0603020202020204" pitchFamily="34" charset="0"/>
              </a:rPr>
              <a:t> particles.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rPr>
              <a:t>The particles move with the local Eulerian velocity, and they transport a passive scalar quantity (pure advection, no diffusion). The velocity field is an array of translating </a:t>
            </a:r>
            <a:r>
              <a:rPr lang="en-US" sz="1800" dirty="0" err="1">
                <a:effectLst/>
                <a:latin typeface="Calibri" panose="020F0502020204030204" pitchFamily="34" charset="0"/>
                <a:ea typeface="Calibri" panose="020F0502020204030204" pitchFamily="34" charset="0"/>
              </a:rPr>
              <a:t>vorticies</a:t>
            </a:r>
            <a:r>
              <a:rPr lang="en-US" sz="1800" dirty="0">
                <a:effectLst/>
                <a:latin typeface="Calibri" panose="020F0502020204030204" pitchFamily="34" charset="0"/>
                <a:ea typeface="Calibri" panose="020F0502020204030204" pitchFamily="34" charset="0"/>
              </a:rPr>
              <a:t>. </a:t>
            </a:r>
            <a:endParaRPr lang="en-US" sz="1200" dirty="0">
              <a:latin typeface="Trebuchet MS" panose="020B0603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Trebuchet MS" panose="020B0603020202020204" pitchFamily="34" charset="0"/>
              </a:rPr>
              <a:t>Color = dimensionless particle number density (red = high, blue = low).</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Trebuchet MS" panose="020B0603020202020204" pitchFamily="34" charset="0"/>
              </a:rPr>
              <a:t>Simulation run in Everett’s research code, which is </a:t>
            </a:r>
            <a:r>
              <a:rPr lang="en-US" sz="1200" b="1" dirty="0">
                <a:latin typeface="Trebuchet MS" panose="020B0603020202020204" pitchFamily="34" charset="0"/>
              </a:rPr>
              <a:t>incompressible NS (Eulerian grid) + smooth particle hydrodynamics solver (which provides particles)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dirty="0">
                <a:latin typeface="Trebuchet MS" panose="020B0603020202020204" pitchFamily="34" charset="0"/>
              </a:rPr>
              <a:t>To do this with an existing code, one would simply need to add particles that move with the local velocity.  The number density can then be computed using a variety of procedures.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rebuchet MS" panose="020B0603020202020204" pitchFamily="34" charset="0"/>
              </a:rPr>
              <a:t>Enable separation of SO</a:t>
            </a:r>
            <a:r>
              <a:rPr lang="en-US" sz="1200" baseline="-25000" dirty="0">
                <a:latin typeface="Trebuchet MS" panose="020B0603020202020204" pitchFamily="34" charset="0"/>
              </a:rPr>
              <a:t>2</a:t>
            </a:r>
            <a:r>
              <a:rPr lang="en-US" sz="1200" dirty="0">
                <a:latin typeface="Trebuchet MS" panose="020B0603020202020204" pitchFamily="34" charset="0"/>
              </a:rPr>
              <a:t> from Mt. Pinatubo vs. regular emissions in a </a:t>
            </a:r>
            <a:r>
              <a:rPr lang="en-US" sz="1200" b="1" dirty="0">
                <a:latin typeface="Trebuchet MS" panose="020B0603020202020204" pitchFamily="34" charset="0"/>
              </a:rPr>
              <a:t>single simulation</a:t>
            </a:r>
            <a:r>
              <a:rPr lang="en-US" sz="1200" dirty="0">
                <a:latin typeface="Trebuchet MS" panose="020B0603020202020204" pitchFamily="34" charset="0"/>
              </a:rPr>
              <a:t>, toward </a:t>
            </a:r>
            <a:r>
              <a:rPr lang="en-US" sz="1200" b="1" dirty="0">
                <a:latin typeface="Trebuchet MS" panose="020B0603020202020204" pitchFamily="34" charset="0"/>
              </a:rPr>
              <a:t>tracing</a:t>
            </a:r>
            <a:r>
              <a:rPr lang="en-US" sz="1200" dirty="0">
                <a:latin typeface="Trebuchet MS" panose="020B0603020202020204" pitchFamily="34" charset="0"/>
              </a:rPr>
              <a:t> radiative impact and secondary (downstream) products of eruption</a:t>
            </a:r>
          </a:p>
          <a:p>
            <a:pPr marL="0" indent="0">
              <a:buFontTx/>
              <a:buNone/>
            </a:pPr>
            <a:endParaRPr lang="en-US" dirty="0"/>
          </a:p>
          <a:p>
            <a:pPr marL="0" indent="0">
              <a:buFontTx/>
              <a:buNone/>
            </a:pPr>
            <a:endParaRPr lang="en-US" dirty="0"/>
          </a:p>
          <a:p>
            <a:pPr marL="0" indent="0">
              <a:buFontTx/>
              <a:buNone/>
            </a:pPr>
            <a:endParaRPr lang="en-US" dirty="0"/>
          </a:p>
          <a:p>
            <a:pPr marL="0" indent="0">
              <a:buFontTx/>
              <a:buNone/>
            </a:pPr>
            <a:r>
              <a:rPr lang="en-US" dirty="0"/>
              <a:t>Hunter: debate on how to use active tracers</a:t>
            </a:r>
          </a:p>
          <a:p>
            <a:pPr marL="0" indent="0">
              <a:buFontTx/>
              <a:buNone/>
            </a:pPr>
            <a:r>
              <a:rPr lang="en-US" dirty="0"/>
              <a:t>- Unclear if we will do this – would it give more info than w/ and w/o simulations</a:t>
            </a:r>
          </a:p>
          <a:p>
            <a:pPr marL="0" indent="0">
              <a:buFontTx/>
              <a:buNone/>
            </a:pPr>
            <a:endParaRPr lang="en-US" dirty="0"/>
          </a:p>
          <a:p>
            <a:pPr marL="171450" indent="-171450">
              <a:buFontTx/>
              <a:buChar char="-"/>
            </a:pPr>
            <a:r>
              <a:rPr lang="en-US" dirty="0"/>
              <a:t>Changes in </a:t>
            </a:r>
            <a:r>
              <a:rPr lang="en-US" dirty="0" err="1"/>
              <a:t>Lagrangian</a:t>
            </a:r>
            <a:r>
              <a:rPr lang="en-US" dirty="0"/>
              <a:t> Coherent Structures inform changes in large circulation patters, </a:t>
            </a:r>
            <a:r>
              <a:rPr lang="en-US" dirty="0" err="1"/>
              <a:t>e.g</a:t>
            </a:r>
            <a:r>
              <a:rPr lang="en-US" dirty="0"/>
              <a:t>,. Flow across the equator, changes in polar vortex and impact on NH winter warming</a:t>
            </a:r>
          </a:p>
          <a:p>
            <a:pPr marL="171450" indent="-171450">
              <a:buFontTx/>
              <a:buChar char="-"/>
            </a:pPr>
            <a:r>
              <a:rPr lang="en-US" dirty="0"/>
              <a:t>LCS = structures which exponentially attract or repel tracers</a:t>
            </a:r>
          </a:p>
        </p:txBody>
      </p:sp>
      <p:sp>
        <p:nvSpPr>
          <p:cNvPr id="4" name="Slide Number Placeholder 3"/>
          <p:cNvSpPr>
            <a:spLocks noGrp="1"/>
          </p:cNvSpPr>
          <p:nvPr>
            <p:ph type="sldNum" sz="quarter" idx="10"/>
          </p:nvPr>
        </p:nvSpPr>
        <p:spPr/>
        <p:txBody>
          <a:bodyPr/>
          <a:lstStyle/>
          <a:p>
            <a:fld id="{A2430F75-B5EC-044F-A636-30352D0A1350}" type="slidenum">
              <a:rPr lang="en-US" smtClean="0"/>
              <a:t>52</a:t>
            </a:fld>
            <a:endParaRPr lang="en-US"/>
          </a:p>
        </p:txBody>
      </p:sp>
    </p:spTree>
    <p:extLst>
      <p:ext uri="{BB962C8B-B14F-4D97-AF65-F5344CB8AC3E}">
        <p14:creationId xmlns:p14="http://schemas.microsoft.com/office/powerpoint/2010/main" val="3430669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a:t>
            </a:fld>
            <a:endParaRPr lang="en-US" dirty="0"/>
          </a:p>
        </p:txBody>
      </p:sp>
    </p:spTree>
    <p:extLst>
      <p:ext uri="{BB962C8B-B14F-4D97-AF65-F5344CB8AC3E}">
        <p14:creationId xmlns:p14="http://schemas.microsoft.com/office/powerpoint/2010/main" val="14214326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b="1" dirty="0"/>
              <a:t>Anomaly detection: </a:t>
            </a:r>
            <a:r>
              <a:rPr lang="en-US" dirty="0"/>
              <a:t>finds “interesting” (localized in space or time) events or outliers</a:t>
            </a:r>
          </a:p>
          <a:p>
            <a:pPr marL="342900" indent="-342900">
              <a:lnSpc>
                <a:spcPct val="120000"/>
              </a:lnSpc>
              <a:buFont typeface="Arial" panose="020B0604020202020204" pitchFamily="34" charset="0"/>
              <a:buChar char="•"/>
            </a:pPr>
            <a:r>
              <a:rPr lang="en-US" dirty="0"/>
              <a:t>Will be used in this project to also create features for others to use to describe the evolution of the climate system, and identify structure/causality within data</a:t>
            </a:r>
          </a:p>
          <a:p>
            <a:pPr marL="342900" indent="-342900">
              <a:lnSpc>
                <a:spcPct val="120000"/>
              </a:lnSpc>
              <a:buFont typeface="Arial" panose="020B0604020202020204" pitchFamily="34" charset="0"/>
              <a:buChar char="•"/>
            </a:pPr>
            <a:endParaRPr lang="en-US" dirty="0"/>
          </a:p>
          <a:p>
            <a:pPr>
              <a:lnSpc>
                <a:spcPct val="120000"/>
              </a:lnSpc>
            </a:pPr>
            <a:r>
              <a:rPr lang="en-US" b="1" dirty="0"/>
              <a:t>Changepoint detection: </a:t>
            </a:r>
            <a:r>
              <a:rPr lang="en-US" dirty="0"/>
              <a:t>separates data into segments, find sudden abrupt changes that persist, not necessarily outliers</a:t>
            </a:r>
          </a:p>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53</a:t>
            </a:fld>
            <a:endParaRPr lang="en-US"/>
          </a:p>
        </p:txBody>
      </p:sp>
    </p:spTree>
    <p:extLst>
      <p:ext uri="{BB962C8B-B14F-4D97-AF65-F5344CB8AC3E}">
        <p14:creationId xmlns:p14="http://schemas.microsoft.com/office/powerpoint/2010/main" val="5394397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54</a:t>
            </a:fld>
            <a:endParaRPr lang="en-US" dirty="0"/>
          </a:p>
        </p:txBody>
      </p:sp>
    </p:spTree>
    <p:extLst>
      <p:ext uri="{BB962C8B-B14F-4D97-AF65-F5344CB8AC3E}">
        <p14:creationId xmlns:p14="http://schemas.microsoft.com/office/powerpoint/2010/main" val="15714975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55</a:t>
            </a:fld>
            <a:endParaRPr lang="en-US" dirty="0"/>
          </a:p>
        </p:txBody>
      </p:sp>
    </p:spTree>
    <p:extLst>
      <p:ext uri="{BB962C8B-B14F-4D97-AF65-F5344CB8AC3E}">
        <p14:creationId xmlns:p14="http://schemas.microsoft.com/office/powerpoint/2010/main" val="37258220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56</a:t>
            </a:fld>
            <a:endParaRPr lang="en-US" dirty="0"/>
          </a:p>
        </p:txBody>
      </p:sp>
    </p:spTree>
    <p:extLst>
      <p:ext uri="{BB962C8B-B14F-4D97-AF65-F5344CB8AC3E}">
        <p14:creationId xmlns:p14="http://schemas.microsoft.com/office/powerpoint/2010/main" val="37967384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Simple Kriging does not allow to </a:t>
            </a:r>
            <a:r>
              <a:rPr lang="en-US" sz="1800" dirty="0">
                <a:solidFill>
                  <a:srgbClr val="4472C4"/>
                </a:solidFill>
                <a:effectLst/>
                <a:latin typeface="Calibri" panose="020F0502020204030204" pitchFamily="34" charset="0"/>
                <a:ea typeface="Calibri" panose="020F0502020204030204" pitchFamily="34" charset="0"/>
              </a:rPr>
              <a:t>appropriately </a:t>
            </a:r>
            <a:r>
              <a:rPr lang="en-US" sz="1800" dirty="0" err="1">
                <a:solidFill>
                  <a:srgbClr val="4472C4"/>
                </a:solidFill>
                <a:effectLst/>
                <a:latin typeface="Calibri" panose="020F0502020204030204" pitchFamily="34" charset="0"/>
                <a:ea typeface="Calibri" panose="020F0502020204030204" pitchFamily="34" charset="0"/>
              </a:rPr>
              <a:t>propogate</a:t>
            </a:r>
            <a:r>
              <a:rPr lang="en-US" sz="1800" dirty="0">
                <a:solidFill>
                  <a:srgbClr val="4472C4"/>
                </a:solidFill>
                <a:effectLst/>
                <a:latin typeface="Calibri" panose="020F0502020204030204" pitchFamily="34" charset="0"/>
                <a:ea typeface="Calibri" panose="020F0502020204030204" pitchFamily="34" charset="0"/>
              </a:rPr>
              <a:t> uncertainty from different data 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4472C4"/>
              </a:solidFill>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4472C4"/>
                </a:solidFill>
                <a:effectLst/>
                <a:latin typeface="Calibri" panose="020F0502020204030204" pitchFamily="34" charset="0"/>
                <a:ea typeface="Calibri" panose="020F0502020204030204" pitchFamily="34" charset="0"/>
              </a:rPr>
              <a:t>We are adapting existing methods, specifically </a:t>
            </a:r>
            <a:r>
              <a:rPr lang="en-US" sz="1800" dirty="0" err="1">
                <a:solidFill>
                  <a:srgbClr val="4472C4"/>
                </a:solidFill>
                <a:effectLst/>
                <a:latin typeface="Calibri" panose="020F0502020204030204" pitchFamily="34" charset="0"/>
                <a:ea typeface="Calibri" panose="020F0502020204030204" pitchFamily="34" charset="0"/>
              </a:rPr>
              <a:t>LatticeKrig</a:t>
            </a:r>
            <a:r>
              <a:rPr lang="en-US" sz="1800" dirty="0">
                <a:solidFill>
                  <a:srgbClr val="4472C4"/>
                </a:solidFill>
                <a:effectLst/>
                <a:latin typeface="Calibri" panose="020F0502020204030204" pitchFamily="34" charset="0"/>
                <a:ea typeface="Calibri" panose="020F0502020204030204" pitchFamily="34" charset="0"/>
              </a:rPr>
              <a:t> currently, considered a nonparametric approach which uses a multi-resolution basis function representation and a Gaussian error structure.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4472C4"/>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4472C4"/>
                </a:solidFill>
                <a:effectLst/>
                <a:latin typeface="Calibri" panose="020F0502020204030204" pitchFamily="34" charset="0"/>
                <a:ea typeface="Calibri" panose="020F0502020204030204" pitchFamily="34" charset="0"/>
              </a:rPr>
              <a:t>The spatial random effects model refers to the </a:t>
            </a:r>
            <a:r>
              <a:rPr lang="en-US" sz="1800" dirty="0" err="1">
                <a:solidFill>
                  <a:srgbClr val="4472C4"/>
                </a:solidFill>
                <a:effectLst/>
                <a:latin typeface="Calibri" panose="020F0502020204030204" pitchFamily="34" charset="0"/>
                <a:ea typeface="Calibri" panose="020F0502020204030204" pitchFamily="34" charset="0"/>
              </a:rPr>
              <a:t>Ngyuen</a:t>
            </a:r>
            <a:r>
              <a:rPr lang="en-US" sz="1800" dirty="0">
                <a:solidFill>
                  <a:srgbClr val="4472C4"/>
                </a:solidFill>
                <a:effectLst/>
                <a:latin typeface="Calibri" panose="020F0502020204030204" pitchFamily="34" charset="0"/>
                <a:ea typeface="Calibri" panose="020F0502020204030204" pitchFamily="34" charset="0"/>
              </a:rPr>
              <a:t> et al. (2012) approach but we have been having a hard time getting his code.</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4472C4"/>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4472C4"/>
                </a:solidFill>
                <a:effectLst/>
                <a:latin typeface="Calibri" panose="020F0502020204030204" pitchFamily="34" charset="0"/>
                <a:ea typeface="Calibri" panose="020F0502020204030204" pitchFamily="34" charset="0"/>
              </a:rPr>
              <a:t>The Bayesian Hierarchical Framework is something we are pursuing this summer. It specifically refers to Bo Li and Moe Campos’ approach to data fusion which uses INLA to efficiently sample the posterior. </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4472C4"/>
                </a:solidFill>
                <a:effectLst/>
                <a:latin typeface="Calibri" panose="020F0502020204030204" pitchFamily="34" charset="0"/>
                <a:ea typeface="Calibri" panose="020F0502020204030204" pitchFamily="34" charset="0"/>
              </a:rPr>
              <a:t>The prediction variability is the uncertainty estimates of the fused data product. The old version of the slide was an example of what it should not look like, i.e. uncertainty was higher where there is more data. the updated estimated using </a:t>
            </a:r>
            <a:r>
              <a:rPr lang="en-US" sz="1800" dirty="0" err="1">
                <a:solidFill>
                  <a:srgbClr val="4472C4"/>
                </a:solidFill>
                <a:effectLst/>
                <a:latin typeface="Calibri" panose="020F0502020204030204" pitchFamily="34" charset="0"/>
                <a:ea typeface="Calibri" panose="020F0502020204030204" pitchFamily="34" charset="0"/>
              </a:rPr>
              <a:t>latticeKrig</a:t>
            </a:r>
            <a:r>
              <a:rPr lang="en-US" sz="1800" dirty="0">
                <a:solidFill>
                  <a:srgbClr val="4472C4"/>
                </a:solidFill>
                <a:effectLst/>
                <a:latin typeface="Calibri" panose="020F0502020204030204" pitchFamily="34" charset="0"/>
                <a:ea typeface="Calibri" panose="020F0502020204030204" pitchFamily="34" charset="0"/>
              </a:rPr>
              <a:t> (an R package based on the </a:t>
            </a:r>
            <a:r>
              <a:rPr lang="en-US" sz="1800" dirty="0" err="1">
                <a:solidFill>
                  <a:srgbClr val="4472C4"/>
                </a:solidFill>
                <a:effectLst/>
                <a:latin typeface="Calibri" panose="020F0502020204030204" pitchFamily="34" charset="0"/>
                <a:ea typeface="Calibri" panose="020F0502020204030204" pitchFamily="34" charset="0"/>
              </a:rPr>
              <a:t>Nychka</a:t>
            </a:r>
            <a:r>
              <a:rPr lang="en-US" sz="1800" dirty="0">
                <a:solidFill>
                  <a:srgbClr val="4472C4"/>
                </a:solidFill>
                <a:effectLst/>
                <a:latin typeface="Calibri" panose="020F0502020204030204" pitchFamily="34" charset="0"/>
                <a:ea typeface="Calibri" panose="020F0502020204030204" pitchFamily="34" charset="0"/>
              </a:rPr>
              <a:t> et al. paper) estimate uncertainty more appropriately because you do see the pattern of high uncertainty where data is sparse.</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4472C4"/>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4472C4"/>
                </a:solidFill>
                <a:effectLst/>
                <a:latin typeface="Calibri" panose="020F0502020204030204" pitchFamily="34" charset="0"/>
                <a:ea typeface="Calibri" panose="020F0502020204030204" pitchFamily="34" charset="0"/>
              </a:rPr>
              <a:t>All statistical models being considered are essentially a GP which is a very general class of models which assumes your error structure is Gaussian.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4472C4"/>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57</a:t>
            </a:fld>
            <a:endParaRPr lang="en-US" dirty="0"/>
          </a:p>
        </p:txBody>
      </p:sp>
    </p:spTree>
    <p:extLst>
      <p:ext uri="{BB962C8B-B14F-4D97-AF65-F5344CB8AC3E}">
        <p14:creationId xmlns:p14="http://schemas.microsoft.com/office/powerpoint/2010/main" val="19714785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58</a:t>
            </a:fld>
            <a:endParaRPr lang="en-US" dirty="0"/>
          </a:p>
        </p:txBody>
      </p:sp>
    </p:spTree>
    <p:extLst>
      <p:ext uri="{BB962C8B-B14F-4D97-AF65-F5344CB8AC3E}">
        <p14:creationId xmlns:p14="http://schemas.microsoft.com/office/powerpoint/2010/main" val="15116789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four plots show Plume plus model over time.  X axis is x-direction, Y-axis is vertical direction (Z or height).</a:t>
            </a:r>
          </a:p>
          <a:p>
            <a:endParaRPr lang="en-US" dirty="0"/>
          </a:p>
          <a:p>
            <a:r>
              <a:rPr lang="en-US" dirty="0"/>
              <a:t>HSW: </a:t>
            </a:r>
          </a:p>
          <a:p>
            <a:r>
              <a:rPr lang="en-US" dirty="0"/>
              <a:t>- Replace complex physics package with simpler processes</a:t>
            </a:r>
          </a:p>
          <a:p>
            <a:r>
              <a:rPr lang="en-US" dirty="0"/>
              <a:t>- Optional topography</a:t>
            </a:r>
          </a:p>
        </p:txBody>
      </p:sp>
      <p:sp>
        <p:nvSpPr>
          <p:cNvPr id="4" name="Slide Number Placeholder 3"/>
          <p:cNvSpPr>
            <a:spLocks noGrp="1"/>
          </p:cNvSpPr>
          <p:nvPr>
            <p:ph type="sldNum" sz="quarter" idx="5"/>
          </p:nvPr>
        </p:nvSpPr>
        <p:spPr/>
        <p:txBody>
          <a:bodyPr/>
          <a:lstStyle/>
          <a:p>
            <a:fld id="{E21A7267-269F-4D26-9F96-B6358A06B982}" type="slidenum">
              <a:rPr lang="en-US" smtClean="0"/>
              <a:pPr/>
              <a:t>59</a:t>
            </a:fld>
            <a:endParaRPr lang="en-US" dirty="0"/>
          </a:p>
        </p:txBody>
      </p:sp>
    </p:spTree>
    <p:extLst>
      <p:ext uri="{BB962C8B-B14F-4D97-AF65-F5344CB8AC3E}">
        <p14:creationId xmlns:p14="http://schemas.microsoft.com/office/powerpoint/2010/main" val="35691880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DF1CA7C-C433-48EC-A8A2-B17B3B96228F}"/>
              </a:ext>
            </a:extLst>
          </p:cNvPr>
          <p:cNvSpPr>
            <a:spLocks noGrp="1"/>
          </p:cNvSpPr>
          <p:nvPr>
            <p:ph type="body" idx="1"/>
          </p:nvPr>
        </p:nvSpPr>
        <p:spPr/>
        <p:txBody>
          <a:bodyPr/>
          <a:lstStyle/>
          <a:p>
            <a:pPr marL="171450" indent="-171450">
              <a:buFontTx/>
              <a:buChar char="-"/>
            </a:pPr>
            <a:r>
              <a:rPr lang="en-US" dirty="0"/>
              <a:t>There are a lot of observational data we can validate against.</a:t>
            </a:r>
          </a:p>
          <a:p>
            <a:pPr marL="171450" indent="-171450">
              <a:buFontTx/>
              <a:buChar char="-"/>
            </a:pPr>
            <a:r>
              <a:rPr lang="en-US" dirty="0"/>
              <a:t>Using different approaches to find pathways will provide confidence in them</a:t>
            </a:r>
          </a:p>
          <a:p>
            <a:pPr marL="457200" lvl="1" indent="0">
              <a:buFont typeface="Wingdings" panose="05000000000000000000" pitchFamily="2" charset="2"/>
              <a:buNone/>
            </a:pPr>
            <a:endParaRPr lang="en-US" sz="1200" dirty="0">
              <a:latin typeface="Open Sans" panose="020B0606030504020204" pitchFamily="34" charset="0"/>
            </a:endParaRPr>
          </a:p>
          <a:p>
            <a:pPr marL="0" lvl="0" indent="0">
              <a:buFont typeface="Wingdings" panose="05000000000000000000" pitchFamily="2" charset="2"/>
              <a:buNone/>
            </a:pPr>
            <a:r>
              <a:rPr lang="en-US" sz="1200" dirty="0">
                <a:latin typeface="Open Sans" panose="020B0606030504020204" pitchFamily="34" charset="0"/>
              </a:rPr>
              <a:t>- </a:t>
            </a:r>
            <a:r>
              <a:rPr lang="en-US" sz="1600" dirty="0">
                <a:latin typeface="Trebuchet MS" panose="020B0603020202020204" pitchFamily="34" charset="0"/>
              </a:rPr>
              <a:t>Assess E3SM’s STE processes (e.g., tropical tape recorder)</a:t>
            </a:r>
          </a:p>
          <a:p>
            <a:pPr marL="0" lvl="0" indent="0">
              <a:buFont typeface="Wingdings" panose="05000000000000000000" pitchFamily="2" charset="2"/>
              <a:buNone/>
            </a:pPr>
            <a:r>
              <a:rPr lang="en-US" sz="1600" dirty="0">
                <a:latin typeface="Trebuchet MS" panose="020B0603020202020204" pitchFamily="34" charset="0"/>
              </a:rPr>
              <a:t>- Evaluate E3SM’s climatic response to Pinatubo </a:t>
            </a:r>
          </a:p>
          <a:p>
            <a:pPr marL="0" indent="0">
              <a:buFontTx/>
              <a:buNone/>
            </a:pPr>
            <a:endParaRPr lang="en-US" dirty="0"/>
          </a:p>
          <a:p>
            <a:pPr marL="0" indent="0">
              <a:buFontTx/>
              <a:buNone/>
            </a:pPr>
            <a:r>
              <a:rPr lang="en-US" dirty="0"/>
              <a:t>Tropical tape recorder in water vapor</a:t>
            </a:r>
          </a:p>
          <a:p>
            <a:pPr marL="171450" indent="-171450">
              <a:buFontTx/>
              <a:buChar char="-"/>
            </a:pPr>
            <a:r>
              <a:rPr lang="en-US" dirty="0"/>
              <a:t>For assessing E3SM’s troposphere-stratosphere exchange processes</a:t>
            </a:r>
          </a:p>
          <a:p>
            <a:pPr marL="171450" indent="-171450">
              <a:buFontTx/>
              <a:buChar char="-"/>
            </a:pPr>
            <a:r>
              <a:rPr lang="en-US" dirty="0"/>
              <a:t>Major moisture source for stratosphere</a:t>
            </a:r>
          </a:p>
          <a:p>
            <a:pPr marL="171450" indent="-171450">
              <a:buFontTx/>
              <a:buChar char="-"/>
            </a:pPr>
            <a:r>
              <a:rPr lang="en-US" dirty="0"/>
              <a:t>An effect in which a seasonal cycle in the mixing ratio of a gas is imposed on air entering the stratosphere and is then transported upwards by the Brewer-Dobson circulation</a:t>
            </a:r>
          </a:p>
        </p:txBody>
      </p:sp>
    </p:spTree>
    <p:extLst>
      <p:ext uri="{BB962C8B-B14F-4D97-AF65-F5344CB8AC3E}">
        <p14:creationId xmlns:p14="http://schemas.microsoft.com/office/powerpoint/2010/main" val="402467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We propose to develop methods that enable the discovery of source-impact pathways in simulated and observational data. Pathways represent the </a:t>
            </a:r>
            <a:r>
              <a:rPr lang="en-US" sz="1200" b="0" i="0" kern="1200" dirty="0" err="1">
                <a:solidFill>
                  <a:schemeClr val="tx1"/>
                </a:solidFill>
                <a:effectLst/>
                <a:latin typeface="Open Sans" panose="020B0606030504020204" pitchFamily="34" charset="0"/>
                <a:ea typeface="+mn-ea"/>
                <a:cs typeface="+mn-cs"/>
              </a:rPr>
              <a:t>spatio</a:t>
            </a:r>
            <a:r>
              <a:rPr lang="en-US" sz="1200" b="0" i="0" kern="1200" dirty="0">
                <a:solidFill>
                  <a:schemeClr val="tx1"/>
                </a:solidFill>
                <a:effectLst/>
                <a:latin typeface="Open Sans" panose="020B0606030504020204" pitchFamily="34" charset="0"/>
                <a:ea typeface="+mn-ea"/>
                <a:cs typeface="+mn-cs"/>
              </a:rPr>
              <a:t>-temporally evolving chain of physical processes that connects a source to its impacts.  The uncovered pathways will elucidate connective relationships, enabling a deeper understanding of etiology in the climate, and offer much needed constraints for the mathematical techniques to achieve attribution in this highly complex climate system with nonlinearities, stochasticity and high-dimensionality.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Addressing this challenging problem requires integrating foundational research to improve the intelligibility of ESMs and fuse disparate observational data sources in order to bridge the gap between observations and models and enable reliable attribution.</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6</a:t>
            </a:fld>
            <a:endParaRPr lang="en-US" dirty="0"/>
          </a:p>
        </p:txBody>
      </p:sp>
    </p:spTree>
    <p:extLst>
      <p:ext uri="{BB962C8B-B14F-4D97-AF65-F5344CB8AC3E}">
        <p14:creationId xmlns:p14="http://schemas.microsoft.com/office/powerpoint/2010/main" val="1846555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7</a:t>
            </a:fld>
            <a:endParaRPr lang="en-US" dirty="0"/>
          </a:p>
        </p:txBody>
      </p:sp>
    </p:spTree>
    <p:extLst>
      <p:ext uri="{BB962C8B-B14F-4D97-AF65-F5344CB8AC3E}">
        <p14:creationId xmlns:p14="http://schemas.microsoft.com/office/powerpoint/2010/main" val="1926417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sz="1200" b="0" i="0" kern="1200" dirty="0">
                    <a:solidFill>
                      <a:schemeClr val="tx1"/>
                    </a:solidFill>
                    <a:effectLst/>
                    <a:latin typeface="Open Sans" panose="020B0606030504020204" pitchFamily="34" charset="0"/>
                    <a:ea typeface="+mn-ea"/>
                    <a:cs typeface="+mn-cs"/>
                  </a:rPr>
                  <a:t>Mt. Pinatubo injected 5-10 </a:t>
                </a:r>
                <a:r>
                  <a:rPr lang="en-US" sz="1200" b="0" i="0" kern="1200" dirty="0" err="1">
                    <a:solidFill>
                      <a:schemeClr val="tx1"/>
                    </a:solidFill>
                    <a:effectLst/>
                    <a:latin typeface="Open Sans" panose="020B0606030504020204" pitchFamily="34" charset="0"/>
                    <a:ea typeface="+mn-ea"/>
                    <a:cs typeface="+mn-cs"/>
                  </a:rPr>
                  <a:t>Tg</a:t>
                </a:r>
                <a:r>
                  <a:rPr lang="en-US" sz="1200" b="0" i="0" kern="1200" dirty="0">
                    <a:solidFill>
                      <a:schemeClr val="tx1"/>
                    </a:solidFill>
                    <a:effectLst/>
                    <a:latin typeface="Open Sans" panose="020B0606030504020204" pitchFamily="34" charset="0"/>
                    <a:ea typeface="+mn-ea"/>
                    <a:cs typeface="+mn-cs"/>
                  </a:rPr>
                  <a:t> of sulfur [18], primarily as SO</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 gas, into the stratosphere where the gas reacted with water to form a hazy layer of aerosol particles composed mostly of sulfuric acid droplets (H</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SO</a:t>
                </a:r>
                <a:r>
                  <a:rPr lang="en-US" sz="1200" b="0" i="0" kern="1200" baseline="-25000" dirty="0">
                    <a:solidFill>
                      <a:schemeClr val="tx1"/>
                    </a:solidFill>
                    <a:effectLst/>
                    <a:latin typeface="Open Sans" panose="020B0606030504020204" pitchFamily="34" charset="0"/>
                    <a:ea typeface="+mn-ea"/>
                    <a:cs typeface="+mn-cs"/>
                  </a:rPr>
                  <a:t>4</a:t>
                </a:r>
                <a:r>
                  <a:rPr lang="en-US" sz="1200" b="0" i="0" kern="1200" dirty="0">
                    <a:solidFill>
                      <a:schemeClr val="tx1"/>
                    </a:solidFill>
                    <a:effectLst/>
                    <a:latin typeface="Open Sans" panose="020B0606030504020204" pitchFamily="34" charset="0"/>
                    <a:ea typeface="+mn-ea"/>
                    <a:cs typeface="+mn-cs"/>
                  </a:rPr>
                  <a:t>) [19].   </a:t>
                </a:r>
              </a:p>
              <a:p>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The volcanic stratospheric sulfate aerosols increased the aerosol optical depth by a factor of five over the tropical Pacific in mid-August [15], resulting in a decrease in monthly mean clear-sky total solar irradiance over the first 10 months [21].  This aerosol direct effect, notionally shown in Figure 1 as the red dashed line, is responsible for the scattering of incoming shortwave radiation and absorption of longwave outgoing radiation [14, 20-22], which led to negative forcing observed until mid-1993 [18]. This change in radiative flux caused a 0.6</a:t>
                </a:r>
                <a:r>
                  <a:rPr lang="en-US" sz="1200" b="0" i="0" kern="1200">
                    <a:solidFill>
                      <a:schemeClr val="tx1"/>
                    </a:solidFill>
                    <a:effectLst/>
                    <a:latin typeface="Open Sans" panose="020B0606030504020204" pitchFamily="34" charset="0"/>
                    <a:ea typeface="+mn-ea"/>
                    <a:cs typeface="+mn-cs"/>
                  </a:rPr>
                  <a:t>°</a:t>
                </a:r>
                <a:r>
                  <a:rPr lang="en-US" sz="1200" b="0" i="0" kern="1200" dirty="0">
                    <a:solidFill>
                      <a:schemeClr val="tx1"/>
                    </a:solidFill>
                    <a:effectLst/>
                    <a:latin typeface="Open Sans" panose="020B0606030504020204" pitchFamily="34" charset="0"/>
                    <a:ea typeface="+mn-ea"/>
                    <a:cs typeface="+mn-cs"/>
                  </a:rPr>
                  <a:t> C global cooling of the lower troposphere [16, 23], but also a warming of the stratosphere where the particles resided [14, 16] (the dark orange dash-dot downstream impact shown in Figure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Further downstream impacts from the eruption of Mt. Pinatubo have been documented to include reductions in precipitation [27] and global mean sea level [28].  These downstream impacts are triggered by the overall cooling resulting in decreased evaporation [28], and lower sea surface temperatures / ocean heat content [29] that—due to thermal expansion—decreased the global sea level [30].  </a:t>
                </a:r>
              </a:p>
              <a:p>
                <a:endParaRPr lang="en-US" dirty="0"/>
              </a:p>
              <a:p>
                <a:r>
                  <a:rPr lang="en-US" sz="1200" b="0" i="0" kern="1200" dirty="0">
                    <a:solidFill>
                      <a:schemeClr val="tx1"/>
                    </a:solidFill>
                    <a:effectLst/>
                    <a:latin typeface="Open Sans" panose="020B0606030504020204" pitchFamily="34" charset="0"/>
                    <a:ea typeface="+mn-ea"/>
                    <a:cs typeface="+mn-cs"/>
                  </a:rPr>
                  <a:t>Aerosol indirect effects occur when sulfate aerosols enter the troposphere via stratosphere-troposphere exchange and sedimentation. .  Here there are multiple processes by which sulfate aerosols can then affect clouds through the microphysics, MG2 [34],and chemistry  parameterizations.  Aerosol activation (acting as nuclei for condensation) can affect cloud reflectivity and lifetime [35].  Ice homogenous nucleation (the formation of ice from supercooled liquid) affects cirrus clouds and their forcing with high uncertainty [36]. </a:t>
                </a:r>
                <a:endParaRPr lang="en-US" dirty="0"/>
              </a:p>
            </p:txBody>
          </p:sp>
        </mc:Fallback>
      </mc:AlternateContent>
      <p:sp>
        <p:nvSpPr>
          <p:cNvPr id="4" name="Slide Number Placeholder 3"/>
          <p:cNvSpPr>
            <a:spLocks noGrp="1"/>
          </p:cNvSpPr>
          <p:nvPr>
            <p:ph type="sldNum" sz="quarter" idx="5"/>
          </p:nvPr>
        </p:nvSpPr>
        <p:spPr/>
        <p:txBody>
          <a:bodyPr/>
          <a:lstStyle/>
          <a:p>
            <a:fld id="{E21A7267-269F-4D26-9F96-B6358A06B982}" type="slidenum">
              <a:rPr lang="en-US" smtClean="0"/>
              <a:pPr/>
              <a:t>8</a:t>
            </a:fld>
            <a:endParaRPr lang="en-US" dirty="0"/>
          </a:p>
        </p:txBody>
      </p:sp>
    </p:spTree>
    <p:extLst>
      <p:ext uri="{BB962C8B-B14F-4D97-AF65-F5344CB8AC3E}">
        <p14:creationId xmlns:p14="http://schemas.microsoft.com/office/powerpoint/2010/main" val="2761066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It took 22 days to circle the globe in the </a:t>
                </a:r>
                <a:r>
                  <a:rPr lang="en-US" dirty="0" smtClean="0"/>
                  <a:t>tropics</a:t>
                </a:r>
              </a:p>
              <a:p>
                <a:r>
                  <a:rPr lang="en-US" dirty="0" smtClean="0"/>
                  <a:t>It took ~1 year to attain</a:t>
                </a:r>
                <a:r>
                  <a:rPr lang="en-US" baseline="0" dirty="0" smtClean="0"/>
                  <a:t> global coverage</a:t>
                </a:r>
                <a:endParaRPr lang="en-US" dirty="0"/>
              </a:p>
            </p:txBody>
          </p:sp>
        </mc:Choice>
        <mc:Fallback xmlns="">
          <p:sp>
            <p:nvSpPr>
              <p:cNvPr id="3" name="Notes Placeholder 2"/>
              <p:cNvSpPr>
                <a:spLocks noGrp="1"/>
              </p:cNvSpPr>
              <p:nvPr>
                <p:ph type="body" idx="1"/>
              </p:nvPr>
            </p:nvSpPr>
            <p:spPr/>
            <p:txBody>
              <a:bodyPr/>
              <a:lstStyle/>
              <a:p>
                <a:r>
                  <a:rPr lang="en-US" sz="1200" b="0" i="0" kern="1200" dirty="0">
                    <a:solidFill>
                      <a:schemeClr val="tx1"/>
                    </a:solidFill>
                    <a:effectLst/>
                    <a:latin typeface="Open Sans" panose="020B0606030504020204" pitchFamily="34" charset="0"/>
                    <a:ea typeface="+mn-ea"/>
                    <a:cs typeface="+mn-cs"/>
                  </a:rPr>
                  <a:t>Mt. Pinatubo injected 5-10 </a:t>
                </a:r>
                <a:r>
                  <a:rPr lang="en-US" sz="1200" b="0" i="0" kern="1200" dirty="0" err="1">
                    <a:solidFill>
                      <a:schemeClr val="tx1"/>
                    </a:solidFill>
                    <a:effectLst/>
                    <a:latin typeface="Open Sans" panose="020B0606030504020204" pitchFamily="34" charset="0"/>
                    <a:ea typeface="+mn-ea"/>
                    <a:cs typeface="+mn-cs"/>
                  </a:rPr>
                  <a:t>Tg</a:t>
                </a:r>
                <a:r>
                  <a:rPr lang="en-US" sz="1200" b="0" i="0" kern="1200" dirty="0">
                    <a:solidFill>
                      <a:schemeClr val="tx1"/>
                    </a:solidFill>
                    <a:effectLst/>
                    <a:latin typeface="Open Sans" panose="020B0606030504020204" pitchFamily="34" charset="0"/>
                    <a:ea typeface="+mn-ea"/>
                    <a:cs typeface="+mn-cs"/>
                  </a:rPr>
                  <a:t> of sulfur [18], primarily as SO</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 gas, into the stratosphere where the gas reacted with water to form a hazy layer of aerosol particles composed mostly of sulfuric acid droplets (H</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SO</a:t>
                </a:r>
                <a:r>
                  <a:rPr lang="en-US" sz="1200" b="0" i="0" kern="1200" baseline="-25000" dirty="0">
                    <a:solidFill>
                      <a:schemeClr val="tx1"/>
                    </a:solidFill>
                    <a:effectLst/>
                    <a:latin typeface="Open Sans" panose="020B0606030504020204" pitchFamily="34" charset="0"/>
                    <a:ea typeface="+mn-ea"/>
                    <a:cs typeface="+mn-cs"/>
                  </a:rPr>
                  <a:t>4</a:t>
                </a:r>
                <a:r>
                  <a:rPr lang="en-US" sz="1200" b="0" i="0" kern="1200" dirty="0">
                    <a:solidFill>
                      <a:schemeClr val="tx1"/>
                    </a:solidFill>
                    <a:effectLst/>
                    <a:latin typeface="Open Sans" panose="020B0606030504020204" pitchFamily="34" charset="0"/>
                    <a:ea typeface="+mn-ea"/>
                    <a:cs typeface="+mn-cs"/>
                  </a:rPr>
                  <a:t>) [19].   </a:t>
                </a:r>
              </a:p>
              <a:p>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The volcanic stratospheric sulfate aerosols increased the aerosol optical depth by a factor of five over the tropical Pacific in mid-August [15], resulting in a decrease in monthly mean clear-sky total solar irradiance over the first 10 months [21].  This aerosol direct effect, notionally shown in Figure 1 as the red dashed line, is responsible for the scattering of incoming shortwave radiation and absorption of longwave outgoing radiation [14, 20-22], which led to negative forcing observed until mid-1993 [18]. This change in radiative flux caused a 0.6</a:t>
                </a:r>
                <a:r>
                  <a:rPr lang="en-US" sz="1200" b="0" i="0" kern="1200">
                    <a:solidFill>
                      <a:schemeClr val="tx1"/>
                    </a:solidFill>
                    <a:effectLst/>
                    <a:latin typeface="Open Sans" panose="020B0606030504020204" pitchFamily="34" charset="0"/>
                    <a:ea typeface="+mn-ea"/>
                    <a:cs typeface="+mn-cs"/>
                  </a:rPr>
                  <a:t>°</a:t>
                </a:r>
                <a:r>
                  <a:rPr lang="en-US" sz="1200" b="0" i="0" kern="1200" dirty="0">
                    <a:solidFill>
                      <a:schemeClr val="tx1"/>
                    </a:solidFill>
                    <a:effectLst/>
                    <a:latin typeface="Open Sans" panose="020B0606030504020204" pitchFamily="34" charset="0"/>
                    <a:ea typeface="+mn-ea"/>
                    <a:cs typeface="+mn-cs"/>
                  </a:rPr>
                  <a:t> C global cooling of the lower troposphere [16, 23], but also a warming of the stratosphere where the particles resided [14, 16] (the dark orange dash-dot downstream impact shown in Figure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Further downstream impacts from the eruption of Mt. Pinatubo have been documented to include reductions in precipitation [27] and global mean sea level [28].  These downstream impacts are triggered by the overall cooling resulting in decreased evaporation [28], and lower sea surface temperatures / ocean heat content [29] that—due to thermal expansion—decreased the global sea level [30].  </a:t>
                </a:r>
              </a:p>
              <a:p>
                <a:endParaRPr lang="en-US" dirty="0"/>
              </a:p>
              <a:p>
                <a:r>
                  <a:rPr lang="en-US" sz="1200" b="0" i="0" kern="1200" dirty="0">
                    <a:solidFill>
                      <a:schemeClr val="tx1"/>
                    </a:solidFill>
                    <a:effectLst/>
                    <a:latin typeface="Open Sans" panose="020B0606030504020204" pitchFamily="34" charset="0"/>
                    <a:ea typeface="+mn-ea"/>
                    <a:cs typeface="+mn-cs"/>
                  </a:rPr>
                  <a:t>Aerosol indirect effects occur when sulfate aerosols enter the troposphere via stratosphere-troposphere exchange and sedimentation. .  Here there are multiple processes by which sulfate aerosols can then affect clouds through the microphysics, MG2 [34],and chemistry  parameterizations.  Aerosol activation (acting as nuclei for condensation) can affect cloud reflectivity and lifetime [35].  Ice homogenous nucleation (the formation of ice from supercooled liquid) affects cirrus clouds and their forcing with high uncertainty [36]. </a:t>
                </a:r>
                <a:endParaRPr lang="en-US" dirty="0"/>
              </a:p>
            </p:txBody>
          </p:sp>
        </mc:Fallback>
      </mc:AlternateContent>
      <p:sp>
        <p:nvSpPr>
          <p:cNvPr id="4" name="Slide Number Placeholder 3"/>
          <p:cNvSpPr>
            <a:spLocks noGrp="1"/>
          </p:cNvSpPr>
          <p:nvPr>
            <p:ph type="sldNum" sz="quarter" idx="5"/>
          </p:nvPr>
        </p:nvSpPr>
        <p:spPr/>
        <p:txBody>
          <a:bodyPr/>
          <a:lstStyle/>
          <a:p>
            <a:fld id="{E21A7267-269F-4D26-9F96-B6358A06B982}" type="slidenum">
              <a:rPr lang="en-US" smtClean="0"/>
              <a:pPr/>
              <a:t>9</a:t>
            </a:fld>
            <a:endParaRPr lang="en-US" dirty="0"/>
          </a:p>
        </p:txBody>
      </p:sp>
    </p:spTree>
    <p:extLst>
      <p:ext uri="{BB962C8B-B14F-4D97-AF65-F5344CB8AC3E}">
        <p14:creationId xmlns:p14="http://schemas.microsoft.com/office/powerpoint/2010/main" val="31002769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Sandia Blue Title Slide">
    <p:bg>
      <p:bgPr>
        <a:blipFill dpi="0" rotWithShape="1">
          <a:blip r:embed="rId2">
            <a:alphaModFix amt="65000"/>
            <a:lum/>
          </a:blip>
          <a:srcRect/>
          <a:stretch>
            <a:fillRect l="-7000" r="-7000" b="5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01FDE4-204F-8A4F-897A-2FD925F71231}"/>
              </a:ext>
            </a:extLst>
          </p:cNvPr>
          <p:cNvSpPr/>
          <p:nvPr userDrawn="1"/>
        </p:nvSpPr>
        <p:spPr>
          <a:xfrm>
            <a:off x="2139174" y="6546375"/>
            <a:ext cx="7408863" cy="31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299136E-7E06-F942-9B25-67EC00827399}"/>
              </a:ext>
            </a:extLst>
          </p:cNvPr>
          <p:cNvSpPr/>
          <p:nvPr userDrawn="1"/>
        </p:nvSpPr>
        <p:spPr>
          <a:xfrm>
            <a:off x="0" y="955584"/>
            <a:ext cx="12192000" cy="3749766"/>
          </a:xfrm>
          <a:prstGeom prst="rect">
            <a:avLst/>
          </a:prstGeom>
          <a:solidFill>
            <a:srgbClr val="00ACD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4D41BF9-BEC6-2541-BC17-FCD21E6A27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2165" y="1195046"/>
            <a:ext cx="1271131" cy="485341"/>
          </a:xfrm>
          <a:prstGeom prst="rect">
            <a:avLst/>
          </a:prstGeom>
        </p:spPr>
      </p:pic>
      <p:sp>
        <p:nvSpPr>
          <p:cNvPr id="2" name="Title 1"/>
          <p:cNvSpPr>
            <a:spLocks noGrp="1"/>
          </p:cNvSpPr>
          <p:nvPr>
            <p:ph type="ctrTitle" hasCustomPrompt="1"/>
          </p:nvPr>
        </p:nvSpPr>
        <p:spPr>
          <a:xfrm>
            <a:off x="308192" y="1393479"/>
            <a:ext cx="9589164" cy="1079883"/>
          </a:xfrm>
        </p:spPr>
        <p:txBody>
          <a:bodyPr anchor="b">
            <a:normAutofit/>
          </a:bodyPr>
          <a:lstStyle>
            <a:lvl1pPr algn="l">
              <a:defRPr sz="4400">
                <a:solidFill>
                  <a:schemeClr val="bg2"/>
                </a:solidFill>
              </a:defRPr>
            </a:lvl1pPr>
          </a:lstStyle>
          <a:p>
            <a:r>
              <a:rPr lang="en-US" dirty="0"/>
              <a:t>Click to add title</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08192" y="2613631"/>
            <a:ext cx="9589165" cy="378587"/>
          </a:xfrm>
        </p:spPr>
        <p:txBody>
          <a:bodyPr>
            <a:normAutofit/>
          </a:bodyPr>
          <a:lstStyle>
            <a:lvl1pPr marL="0" indent="0">
              <a:buNone/>
              <a:defRPr sz="2000">
                <a:solidFill>
                  <a:schemeClr val="bg2"/>
                </a:solidFill>
              </a:defRPr>
            </a:lvl1pPr>
          </a:lstStyle>
          <a:p>
            <a:pPr lvl="0"/>
            <a:r>
              <a:rPr lang="en-US" dirty="0"/>
              <a:t>Click to add subtitle</a:t>
            </a:r>
          </a:p>
        </p:txBody>
      </p:sp>
      <p:sp>
        <p:nvSpPr>
          <p:cNvPr id="28" name="Date Placeholder 3">
            <a:extLst>
              <a:ext uri="{FF2B5EF4-FFF2-40B4-BE49-F238E27FC236}">
                <a16:creationId xmlns:a16="http://schemas.microsoft.com/office/drawing/2014/main" id="{CFD967D1-92EE-DA4A-AEB6-21AF38FD838E}"/>
              </a:ext>
            </a:extLst>
          </p:cNvPr>
          <p:cNvSpPr>
            <a:spLocks noGrp="1"/>
          </p:cNvSpPr>
          <p:nvPr>
            <p:ph type="dt" sz="half" idx="2"/>
          </p:nvPr>
        </p:nvSpPr>
        <p:spPr>
          <a:xfrm>
            <a:off x="9548037" y="4332843"/>
            <a:ext cx="2471928" cy="219424"/>
          </a:xfrm>
          <a:prstGeom prst="rect">
            <a:avLst/>
          </a:prstGeom>
        </p:spPr>
        <p:txBody>
          <a:bodyPr vert="horz" lIns="91440" tIns="45720" rIns="91440" bIns="45720" rtlCol="0" anchor="ctr"/>
          <a:lstStyle>
            <a:lvl1pPr algn="r">
              <a:defRPr sz="1600">
                <a:solidFill>
                  <a:schemeClr val="bg2"/>
                </a:solidFill>
              </a:defRPr>
            </a:lvl1pPr>
          </a:lstStyle>
          <a:p>
            <a:endParaRPr lang="en-US" dirty="0"/>
          </a:p>
        </p:txBody>
      </p:sp>
      <p:pic>
        <p:nvPicPr>
          <p:cNvPr id="30" name="Picture 29">
            <a:extLst>
              <a:ext uri="{FF2B5EF4-FFF2-40B4-BE49-F238E27FC236}">
                <a16:creationId xmlns:a16="http://schemas.microsoft.com/office/drawing/2014/main" id="{BEEF28A1-BDA3-EF4F-B592-78648F6EF03C}"/>
              </a:ext>
            </a:extLst>
          </p:cNvPr>
          <p:cNvPicPr>
            <a:picLocks noChangeAspect="1"/>
          </p:cNvPicPr>
          <p:nvPr userDrawn="1"/>
        </p:nvPicPr>
        <p:blipFill>
          <a:blip r:embed="rId4" cstate="print">
            <a:alphaModFix amt="70000"/>
            <a:extLst>
              <a:ext uri="{28A0092B-C50C-407E-A947-70E740481C1C}">
                <a14:useLocalDpi xmlns:a14="http://schemas.microsoft.com/office/drawing/2010/main"/>
              </a:ext>
            </a:extLst>
          </a:blip>
          <a:stretch>
            <a:fillRect/>
          </a:stretch>
        </p:blipFill>
        <p:spPr>
          <a:xfrm>
            <a:off x="1376124" y="6610629"/>
            <a:ext cx="601498" cy="172931"/>
          </a:xfrm>
          <a:prstGeom prst="rect">
            <a:avLst/>
          </a:prstGeom>
        </p:spPr>
      </p:pic>
      <p:pic>
        <p:nvPicPr>
          <p:cNvPr id="34" name="Picture 33">
            <a:extLst>
              <a:ext uri="{FF2B5EF4-FFF2-40B4-BE49-F238E27FC236}">
                <a16:creationId xmlns:a16="http://schemas.microsoft.com/office/drawing/2014/main" id="{62300E57-1F87-C74E-9FD7-FC4E22CFD6D6}"/>
              </a:ext>
            </a:extLst>
          </p:cNvPr>
          <p:cNvPicPr>
            <a:picLocks noChangeAspect="1"/>
          </p:cNvPicPr>
          <p:nvPr userDrawn="1"/>
        </p:nvPicPr>
        <p:blipFill>
          <a:blip r:embed="rId5" cstate="print">
            <a:alphaModFix amt="70000"/>
            <a:extLst>
              <a:ext uri="{28A0092B-C50C-407E-A947-70E740481C1C}">
                <a14:useLocalDpi xmlns:a14="http://schemas.microsoft.com/office/drawing/2010/main"/>
              </a:ext>
            </a:extLst>
          </a:blip>
          <a:stretch>
            <a:fillRect/>
          </a:stretch>
        </p:blipFill>
        <p:spPr>
          <a:xfrm>
            <a:off x="308192" y="6565052"/>
            <a:ext cx="916995" cy="229249"/>
          </a:xfrm>
          <a:prstGeom prst="rect">
            <a:avLst/>
          </a:prstGeom>
        </p:spPr>
      </p:pic>
      <p:sp>
        <p:nvSpPr>
          <p:cNvPr id="35" name="TextBox 34">
            <a:extLst>
              <a:ext uri="{FF2B5EF4-FFF2-40B4-BE49-F238E27FC236}">
                <a16:creationId xmlns:a16="http://schemas.microsoft.com/office/drawing/2014/main" id="{9FFF460D-5224-F745-AA08-BF60F564B889}"/>
              </a:ext>
            </a:extLst>
          </p:cNvPr>
          <p:cNvSpPr txBox="1"/>
          <p:nvPr userDrawn="1"/>
        </p:nvSpPr>
        <p:spPr>
          <a:xfrm>
            <a:off x="2139175" y="6520248"/>
            <a:ext cx="7408862" cy="338554"/>
          </a:xfrm>
          <a:prstGeom prst="rect">
            <a:avLst/>
          </a:prstGeom>
          <a:noFill/>
        </p:spPr>
        <p:txBody>
          <a:bodyPr wrap="square" rtlCol="0">
            <a:spAutoFit/>
          </a:bodyPr>
          <a:lstStyle/>
          <a:p>
            <a:r>
              <a:rPr lang="en-US" sz="800" b="0" i="0" kern="1200" dirty="0">
                <a:solidFill>
                  <a:schemeClr val="tx2"/>
                </a:solidFill>
                <a:effectLst/>
                <a:latin typeface="+mn-lt"/>
                <a:ea typeface="+mn-ea"/>
                <a:cs typeface="+mn-cs"/>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800" dirty="0">
              <a:solidFill>
                <a:schemeClr val="tx2"/>
              </a:solidFill>
            </a:endParaRP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9442768" y="6697094"/>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460592" y="5657851"/>
            <a:ext cx="10512207" cy="695480"/>
          </a:xfrm>
        </p:spPr>
        <p:txBody>
          <a:bodyPr lIns="0" tIns="0" rIns="0" bIns="0"/>
          <a:lstStyle>
            <a:lvl1pPr>
              <a:buFontTx/>
              <a:buNone/>
              <a:defRPr sz="1400" b="0" i="0">
                <a:solidFill>
                  <a:schemeClr val="tx2"/>
                </a:solidFill>
                <a:latin typeface="+mn-lt"/>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spTree>
    <p:extLst>
      <p:ext uri="{BB962C8B-B14F-4D97-AF65-F5344CB8AC3E}">
        <p14:creationId xmlns:p14="http://schemas.microsoft.com/office/powerpoint/2010/main" val="18093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944414"/>
            <a:ext cx="2743200" cy="4393324"/>
          </a:xfrm>
        </p:spPr>
        <p:txBody>
          <a:bodyPr tIns="91440">
            <a:normAutofit/>
          </a:bodyPr>
          <a:lstStyle>
            <a:lvl1pPr>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B758965-F092-184D-8FFB-8523C26AB56B}"/>
              </a:ext>
            </a:extLst>
          </p:cNvPr>
          <p:cNvSpPr txBox="1"/>
          <p:nvPr userDrawn="1"/>
        </p:nvSpPr>
        <p:spPr>
          <a:xfrm>
            <a:off x="4795024" y="66907"/>
            <a:ext cx="0" cy="0"/>
          </a:xfrm>
          <a:prstGeom prst="rect">
            <a:avLst/>
          </a:prstGeom>
        </p:spPr>
        <p:txBody>
          <a:bodyPr vert="horz" wrap="none" lIns="91440" tIns="45720" rIns="91440" bIns="45720" rtlCol="0">
            <a:noAutofit/>
          </a:bodyPr>
          <a:lstStyle/>
          <a:p>
            <a:pPr algn="l"/>
            <a:endParaRPr lang="en-US" dirty="0"/>
          </a:p>
        </p:txBody>
      </p:sp>
      <p:sp>
        <p:nvSpPr>
          <p:cNvPr id="6" name="Content Placeholder 4">
            <a:extLst>
              <a:ext uri="{FF2B5EF4-FFF2-40B4-BE49-F238E27FC236}">
                <a16:creationId xmlns:a16="http://schemas.microsoft.com/office/drawing/2014/main" id="{58499A1B-B545-E54F-813C-D2819D306700}"/>
              </a:ext>
            </a:extLst>
          </p:cNvPr>
          <p:cNvSpPr>
            <a:spLocks noGrp="1"/>
          </p:cNvSpPr>
          <p:nvPr>
            <p:ph sz="quarter" idx="12" hasCustomPrompt="1"/>
          </p:nvPr>
        </p:nvSpPr>
        <p:spPr>
          <a:xfrm>
            <a:off x="3459691" y="1944414"/>
            <a:ext cx="2743200" cy="4393324"/>
          </a:xfrm>
        </p:spPr>
        <p:txBody>
          <a:bodyPr tIns="91440">
            <a:normAutofit/>
          </a:bodyPr>
          <a:lstStyle>
            <a:lvl1pPr>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a:extLst>
              <a:ext uri="{FF2B5EF4-FFF2-40B4-BE49-F238E27FC236}">
                <a16:creationId xmlns:a16="http://schemas.microsoft.com/office/drawing/2014/main" id="{174E15F2-20CB-C644-8BA7-F15902DE87E0}"/>
              </a:ext>
            </a:extLst>
          </p:cNvPr>
          <p:cNvSpPr>
            <a:spLocks noGrp="1"/>
          </p:cNvSpPr>
          <p:nvPr>
            <p:ph sz="quarter" idx="13" hasCustomPrompt="1"/>
          </p:nvPr>
        </p:nvSpPr>
        <p:spPr>
          <a:xfrm>
            <a:off x="6271682" y="1944414"/>
            <a:ext cx="2743200" cy="4393324"/>
          </a:xfrm>
        </p:spPr>
        <p:txBody>
          <a:bodyPr tIns="91440">
            <a:normAutofit/>
          </a:bodyPr>
          <a:lstStyle>
            <a:lvl1pPr>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AF92AC71-C99E-234B-8D8F-0F0C3726B081}"/>
              </a:ext>
            </a:extLst>
          </p:cNvPr>
          <p:cNvSpPr>
            <a:spLocks noGrp="1"/>
          </p:cNvSpPr>
          <p:nvPr>
            <p:ph sz="quarter" idx="14" hasCustomPrompt="1"/>
          </p:nvPr>
        </p:nvSpPr>
        <p:spPr>
          <a:xfrm>
            <a:off x="9083673" y="1944414"/>
            <a:ext cx="2743200" cy="4393324"/>
          </a:xfrm>
        </p:spPr>
        <p:txBody>
          <a:bodyPr tIns="91440">
            <a:normAutofit/>
          </a:bodyPr>
          <a:lstStyle>
            <a:lvl1pPr>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EA18D74C-64C1-3945-9492-A3994A41F604}"/>
              </a:ext>
            </a:extLst>
          </p:cNvPr>
          <p:cNvSpPr>
            <a:spLocks noGrp="1"/>
          </p:cNvSpPr>
          <p:nvPr>
            <p:ph type="body" sz="quarter" idx="15"/>
          </p:nvPr>
        </p:nvSpPr>
        <p:spPr>
          <a:xfrm>
            <a:off x="647700" y="1225826"/>
            <a:ext cx="2743200" cy="718588"/>
          </a:xfrm>
          <a:solidFill>
            <a:schemeClr val="accent4"/>
          </a:solidFill>
        </p:spPr>
        <p:txBody>
          <a:bodyPr anchor="ctr">
            <a:noAutofit/>
          </a:bodyPr>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en-US" dirty="0"/>
              <a:t>Click to edit Master text styles</a:t>
            </a:r>
          </a:p>
        </p:txBody>
      </p:sp>
      <p:sp>
        <p:nvSpPr>
          <p:cNvPr id="15" name="Text Placeholder 13">
            <a:extLst>
              <a:ext uri="{FF2B5EF4-FFF2-40B4-BE49-F238E27FC236}">
                <a16:creationId xmlns:a16="http://schemas.microsoft.com/office/drawing/2014/main" id="{581BC3A0-965C-F74F-9216-7CE59C50002C}"/>
              </a:ext>
            </a:extLst>
          </p:cNvPr>
          <p:cNvSpPr>
            <a:spLocks noGrp="1"/>
          </p:cNvSpPr>
          <p:nvPr>
            <p:ph type="body" sz="quarter" idx="16"/>
          </p:nvPr>
        </p:nvSpPr>
        <p:spPr>
          <a:xfrm>
            <a:off x="3459691" y="1225826"/>
            <a:ext cx="2743200" cy="718588"/>
          </a:xfrm>
          <a:solidFill>
            <a:schemeClr val="accent4"/>
          </a:solidFill>
        </p:spPr>
        <p:txBody>
          <a:bodyPr anchor="ctr">
            <a:noAutofit/>
          </a:bodyPr>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en-US" dirty="0"/>
              <a:t>Click to edit Master text styles</a:t>
            </a:r>
          </a:p>
        </p:txBody>
      </p:sp>
      <p:sp>
        <p:nvSpPr>
          <p:cNvPr id="16" name="Text Placeholder 13">
            <a:extLst>
              <a:ext uri="{FF2B5EF4-FFF2-40B4-BE49-F238E27FC236}">
                <a16:creationId xmlns:a16="http://schemas.microsoft.com/office/drawing/2014/main" id="{39CF95C0-CF1B-C843-AF1D-1E4D22D1B401}"/>
              </a:ext>
            </a:extLst>
          </p:cNvPr>
          <p:cNvSpPr>
            <a:spLocks noGrp="1"/>
          </p:cNvSpPr>
          <p:nvPr>
            <p:ph type="body" sz="quarter" idx="17"/>
          </p:nvPr>
        </p:nvSpPr>
        <p:spPr>
          <a:xfrm>
            <a:off x="6271682" y="1225826"/>
            <a:ext cx="2743200" cy="718588"/>
          </a:xfrm>
          <a:solidFill>
            <a:schemeClr val="accent4"/>
          </a:solidFill>
        </p:spPr>
        <p:txBody>
          <a:bodyPr anchor="ctr">
            <a:noAutofit/>
          </a:bodyPr>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en-US" dirty="0"/>
              <a:t>Click to edit Master text styles</a:t>
            </a:r>
          </a:p>
        </p:txBody>
      </p:sp>
      <p:sp>
        <p:nvSpPr>
          <p:cNvPr id="19" name="Text Placeholder 13">
            <a:extLst>
              <a:ext uri="{FF2B5EF4-FFF2-40B4-BE49-F238E27FC236}">
                <a16:creationId xmlns:a16="http://schemas.microsoft.com/office/drawing/2014/main" id="{F1BE6C8C-CD01-DB40-B704-35085AA43D37}"/>
              </a:ext>
            </a:extLst>
          </p:cNvPr>
          <p:cNvSpPr>
            <a:spLocks noGrp="1"/>
          </p:cNvSpPr>
          <p:nvPr>
            <p:ph type="body" sz="quarter" idx="18"/>
          </p:nvPr>
        </p:nvSpPr>
        <p:spPr>
          <a:xfrm>
            <a:off x="9083673" y="1225826"/>
            <a:ext cx="2743200" cy="718588"/>
          </a:xfrm>
          <a:solidFill>
            <a:schemeClr val="accent4"/>
          </a:solidFill>
        </p:spPr>
        <p:txBody>
          <a:bodyPr anchor="ctr">
            <a:noAutofit/>
          </a:bodyPr>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en-US" dirty="0"/>
              <a:t>Click to edit Master text styles</a:t>
            </a:r>
          </a:p>
        </p:txBody>
      </p:sp>
    </p:spTree>
    <p:extLst>
      <p:ext uri="{BB962C8B-B14F-4D97-AF65-F5344CB8AC3E}">
        <p14:creationId xmlns:p14="http://schemas.microsoft.com/office/powerpoint/2010/main" val="131392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9692-BAB7-4190-A442-85A68211BDF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DA3C495-856D-4E1E-A2E8-132AEB2B8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BF53335-802B-4C30-94CA-2BC9E9DFE1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524C97-14AE-40DB-8FFC-CE28236E0F06}"/>
              </a:ext>
            </a:extLst>
          </p:cNvPr>
          <p:cNvSpPr>
            <a:spLocks noGrp="1"/>
          </p:cNvSpPr>
          <p:nvPr>
            <p:ph type="sldNum" sz="quarter" idx="12"/>
          </p:nvPr>
        </p:nvSpPr>
        <p:spPr/>
        <p:txBody>
          <a:bodyPr/>
          <a:lstStyle/>
          <a:p>
            <a:fld id="{EAB3140A-3BA5-4F18-93B2-5ABE18D4C56F}" type="slidenum">
              <a:rPr lang="en-US" smtClean="0"/>
              <a:t>‹#›</a:t>
            </a:fld>
            <a:endParaRPr lang="en-US"/>
          </a:p>
        </p:txBody>
      </p:sp>
    </p:spTree>
    <p:extLst>
      <p:ext uri="{BB962C8B-B14F-4D97-AF65-F5344CB8AC3E}">
        <p14:creationId xmlns:p14="http://schemas.microsoft.com/office/powerpoint/2010/main" val="2249661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_and_Doub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647700" y="1409701"/>
            <a:ext cx="5212412" cy="4610100"/>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Courier New" panose="02070309020205020404" pitchFamily="49" charset="0"/>
              <a:buChar char="o"/>
              <a:defRPr>
                <a:latin typeface="Open Sans" panose="020B0606030504020204" pitchFamily="34" charset="0"/>
              </a:defRPr>
            </a:lvl2pPr>
            <a:lvl3pPr>
              <a:lnSpc>
                <a:spcPct val="100000"/>
              </a:lnSpc>
              <a:buFont typeface="Courier New" panose="02070309020205020404" pitchFamily="49" charset="0"/>
              <a:buChar char="o"/>
              <a:defRPr>
                <a:latin typeface="Open Sans" panose="020B0606030504020204" pitchFamily="34" charset="0"/>
              </a:defRPr>
            </a:lvl3pPr>
            <a:lvl4pPr>
              <a:lnSpc>
                <a:spcPct val="100000"/>
              </a:lnSpc>
              <a:buFont typeface="Courier New" panose="02070309020205020404" pitchFamily="49" charset="0"/>
              <a:buChar char="o"/>
              <a:defRPr>
                <a:latin typeface="Open Sans" panose="020B0606030504020204" pitchFamily="34" charset="0"/>
              </a:defRPr>
            </a:lvl4pPr>
            <a:lvl5pPr>
              <a:lnSpc>
                <a:spcPct val="100000"/>
              </a:lnSpc>
              <a:buFont typeface="Courier New" panose="02070309020205020404" pitchFamily="49" charset="0"/>
              <a:buChar char="o"/>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6" name="Content Placeholder 2">
            <a:extLst>
              <a:ext uri="{FF2B5EF4-FFF2-40B4-BE49-F238E27FC236}">
                <a16:creationId xmlns:a16="http://schemas.microsoft.com/office/drawing/2014/main" id="{5D970262-8623-2B46-A712-FEE93CC93EDE}"/>
              </a:ext>
            </a:extLst>
          </p:cNvPr>
          <p:cNvSpPr>
            <a:spLocks noGrp="1"/>
          </p:cNvSpPr>
          <p:nvPr>
            <p:ph idx="10" hasCustomPrompt="1"/>
          </p:nvPr>
        </p:nvSpPr>
        <p:spPr>
          <a:xfrm>
            <a:off x="6331888" y="1409700"/>
            <a:ext cx="5364812" cy="4610101"/>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atin typeface="Open Sans" panose="020B0606030504020204" pitchFamily="34" charset="0"/>
              </a:defRPr>
            </a:lvl2pPr>
            <a:lvl3pPr>
              <a:lnSpc>
                <a:spcPct val="100000"/>
              </a:lnSpc>
              <a:buFont typeface="Wingdings" pitchFamily="2" charset="2"/>
              <a:buChar char="§"/>
              <a:defRPr>
                <a:latin typeface="Open Sans" panose="020B0606030504020204" pitchFamily="34" charset="0"/>
              </a:defRPr>
            </a:lvl3pPr>
            <a:lvl4pPr>
              <a:lnSpc>
                <a:spcPct val="100000"/>
              </a:lnSpc>
              <a:buFont typeface="Wingdings" pitchFamily="2" charset="2"/>
              <a:buChar char="§"/>
              <a:defRPr>
                <a:latin typeface="Open Sans" panose="020B0606030504020204" pitchFamily="34" charset="0"/>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8" name="Slide Number Placeholder 5">
            <a:extLst>
              <a:ext uri="{FF2B5EF4-FFF2-40B4-BE49-F238E27FC236}">
                <a16:creationId xmlns:a16="http://schemas.microsoft.com/office/drawing/2014/main" id="{1CF5FC13-FF8A-8C4E-BA9B-B1FED8AA82E4}"/>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2342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E/HS 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33C13B-5CB8-43C3-82C0-59E47318328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743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6CCD15-579F-3845-994C-D1EE45D46FB7}" type="slidenum">
              <a:rPr lang="en-US" smtClean="0"/>
              <a:t>‹#›</a:t>
            </a:fld>
            <a:endParaRPr lang="en-US"/>
          </a:p>
        </p:txBody>
      </p:sp>
    </p:spTree>
    <p:extLst>
      <p:ext uri="{BB962C8B-B14F-4D97-AF65-F5344CB8AC3E}">
        <p14:creationId xmlns:p14="http://schemas.microsoft.com/office/powerpoint/2010/main" val="2096474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93476" y="1685925"/>
            <a:ext cx="11433396" cy="4422694"/>
          </a:xfrm>
        </p:spPr>
        <p:txBody>
          <a:bodyPr/>
          <a:lstStyle>
            <a:lvl1pPr>
              <a:lnSpc>
                <a:spcPct val="100000"/>
              </a:lnSpc>
              <a:buFontTx/>
              <a:buNone/>
              <a:defRPr b="0" i="0">
                <a:latin typeface="+mn-lt"/>
                <a:ea typeface="Open Sans" panose="020B0606030504020204" pitchFamily="34" charset="0"/>
                <a:cs typeface="Open Sans" panose="020B0606030504020204" pitchFamily="34" charset="0"/>
              </a:defRPr>
            </a:lvl1pPr>
            <a:lvl2pPr>
              <a:lnSpc>
                <a:spcPct val="100000"/>
              </a:lnSpc>
              <a:buFont typeface="Wingdings" pitchFamily="2" charset="2"/>
              <a:buChar char="§"/>
              <a:defRPr/>
            </a:lvl2pPr>
            <a:lvl3pPr>
              <a:lnSpc>
                <a:spcPct val="100000"/>
              </a:lnSpc>
              <a:buFont typeface="Wingdings" pitchFamily="2" charset="2"/>
              <a:buChar char="§"/>
              <a:defRPr/>
            </a:lvl3pPr>
            <a:lvl4pPr>
              <a:lnSpc>
                <a:spcPct val="100000"/>
              </a:lnSpc>
              <a:buFont typeface="Wingdings" pitchFamily="2" charset="2"/>
              <a:buChar char="§"/>
              <a:defRPr/>
            </a:lvl4pPr>
            <a:lvl5pPr>
              <a:lnSpc>
                <a:spcPct val="100000"/>
              </a:lnSpc>
              <a:buFont typeface="Wingdings" pitchFamily="2" charset="2"/>
              <a:buChar char="§"/>
              <a:defRPr b="0" i="0">
                <a:latin typeface="+mn-lt"/>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
        <p:nvSpPr>
          <p:cNvPr id="4" name="TextBox 3">
            <a:extLst>
              <a:ext uri="{FF2B5EF4-FFF2-40B4-BE49-F238E27FC236}">
                <a16:creationId xmlns:a16="http://schemas.microsoft.com/office/drawing/2014/main" id="{6116BEA4-AB7B-3E46-98F4-489F849C07C2}"/>
              </a:ext>
            </a:extLst>
          </p:cNvPr>
          <p:cNvSpPr txBox="1"/>
          <p:nvPr userDrawn="1"/>
        </p:nvSpPr>
        <p:spPr>
          <a:xfrm>
            <a:off x="6588369" y="6588369"/>
            <a:ext cx="0" cy="0"/>
          </a:xfrm>
          <a:prstGeom prst="rect">
            <a:avLst/>
          </a:prstGeom>
        </p:spPr>
        <p:txBody>
          <a:bodyPr vert="horz" wrap="none" lIns="91440" tIns="45720" rIns="91440" bIns="45720" rtlCol="0">
            <a:noAutofit/>
          </a:bodyPr>
          <a:lstStyle/>
          <a:p>
            <a:pPr algn="l"/>
            <a:endParaRPr lang="en-US" dirty="0"/>
          </a:p>
        </p:txBody>
      </p:sp>
      <p:sp>
        <p:nvSpPr>
          <p:cNvPr id="5" name="TextBox 4">
            <a:extLst>
              <a:ext uri="{FF2B5EF4-FFF2-40B4-BE49-F238E27FC236}">
                <a16:creationId xmlns:a16="http://schemas.microsoft.com/office/drawing/2014/main" id="{437F2F1D-DCEA-1046-B63E-171DDD2C5D7A}"/>
              </a:ext>
            </a:extLst>
          </p:cNvPr>
          <p:cNvSpPr txBox="1"/>
          <p:nvPr userDrawn="1"/>
        </p:nvSpPr>
        <p:spPr>
          <a:xfrm>
            <a:off x="5791200" y="6623538"/>
            <a:ext cx="0" cy="0"/>
          </a:xfrm>
          <a:prstGeom prst="rect">
            <a:avLst/>
          </a:prstGeom>
        </p:spPr>
        <p:txBody>
          <a:bodyPr vert="horz" wrap="none" lIns="91440" tIns="45720" rIns="91440" bIns="45720" rtlCol="0">
            <a:noAutofit/>
          </a:bodyPr>
          <a:lstStyle/>
          <a:p>
            <a:pPr algn="l"/>
            <a:endParaRPr lang="en-US" dirty="0"/>
          </a:p>
        </p:txBody>
      </p:sp>
      <p:sp>
        <p:nvSpPr>
          <p:cNvPr id="6" name="Title 5">
            <a:extLst>
              <a:ext uri="{FF2B5EF4-FFF2-40B4-BE49-F238E27FC236}">
                <a16:creationId xmlns:a16="http://schemas.microsoft.com/office/drawing/2014/main" id="{92EDB9EA-FFBF-B243-893D-69C303B8002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031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andia Blue Section - NM">
    <p:bg>
      <p:bgPr>
        <a:blipFill dpi="0" rotWithShape="1">
          <a:blip r:embed="rId2">
            <a:alphaModFix amt="50000"/>
            <a:lum/>
          </a:blip>
          <a:srcRect/>
          <a:stretch>
            <a:fillRect l="-7000" r="-7000" b="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30940"/>
            <a:ext cx="9144000" cy="766762"/>
          </a:xfrm>
        </p:spPr>
        <p:txBody>
          <a:bodyPr anchor="b">
            <a:normAutofit/>
          </a:bodyPr>
          <a:lstStyle>
            <a:lvl1pPr algn="ctr">
              <a:defRPr sz="4400">
                <a:solidFill>
                  <a:schemeClr val="bg2"/>
                </a:solidFill>
              </a:defRPr>
            </a:lvl1pPr>
          </a:lstStyle>
          <a:p>
            <a:r>
              <a:rPr lang="en-US" dirty="0"/>
              <a:t>Click to add title</a:t>
            </a:r>
          </a:p>
        </p:txBody>
      </p:sp>
      <p:sp>
        <p:nvSpPr>
          <p:cNvPr id="14" name="Text Placeholder 13">
            <a:extLst>
              <a:ext uri="{FF2B5EF4-FFF2-40B4-BE49-F238E27FC236}">
                <a16:creationId xmlns:a16="http://schemas.microsoft.com/office/drawing/2014/main" id="{143CBB9C-21EF-704D-A7F5-BD4B58ED36AC}"/>
              </a:ext>
            </a:extLst>
          </p:cNvPr>
          <p:cNvSpPr>
            <a:spLocks noGrp="1"/>
          </p:cNvSpPr>
          <p:nvPr>
            <p:ph type="body" sz="quarter" idx="10" hasCustomPrompt="1"/>
          </p:nvPr>
        </p:nvSpPr>
        <p:spPr>
          <a:xfrm>
            <a:off x="1524000" y="3545293"/>
            <a:ext cx="9144000" cy="1558059"/>
          </a:xfrm>
        </p:spPr>
        <p:txBody>
          <a:bodyPr>
            <a:normAutofit/>
          </a:bodyPr>
          <a:lstStyle>
            <a:lvl1pPr marL="0" indent="0" algn="ctr">
              <a:buFontTx/>
              <a:buNone/>
              <a:defRPr sz="1800">
                <a:solidFill>
                  <a:schemeClr val="bg2"/>
                </a:solidFill>
              </a:defRPr>
            </a:lvl1pPr>
            <a:lvl2pPr marL="457200" indent="0" algn="ctr">
              <a:buFontTx/>
              <a:buNone/>
              <a:defRPr sz="1800">
                <a:solidFill>
                  <a:schemeClr val="bg2"/>
                </a:solidFill>
              </a:defRPr>
            </a:lvl2pPr>
            <a:lvl3pPr marL="914400" indent="0" algn="ctr">
              <a:buFontTx/>
              <a:buNone/>
              <a:defRPr sz="1800">
                <a:solidFill>
                  <a:schemeClr val="bg2"/>
                </a:solidFill>
              </a:defRPr>
            </a:lvl3pPr>
            <a:lvl4pPr marL="1371600" indent="0" algn="ctr">
              <a:buFontTx/>
              <a:buNone/>
              <a:defRPr sz="1800">
                <a:solidFill>
                  <a:schemeClr val="bg2"/>
                </a:solidFill>
              </a:defRPr>
            </a:lvl4pPr>
            <a:lvl5pPr marL="1828800" indent="0" algn="ctr">
              <a:buFontTx/>
              <a:buNone/>
              <a:defRPr sz="1800">
                <a:solidFill>
                  <a:schemeClr val="bg2"/>
                </a:solidFill>
              </a:defRPr>
            </a:lvl5pPr>
          </a:lstStyle>
          <a:p>
            <a:pPr lvl="0"/>
            <a:r>
              <a:rPr lang="en-US" dirty="0"/>
              <a:t>Click to add subtitle</a:t>
            </a:r>
          </a:p>
        </p:txBody>
      </p:sp>
    </p:spTree>
    <p:extLst>
      <p:ext uri="{BB962C8B-B14F-4D97-AF65-F5344CB8AC3E}">
        <p14:creationId xmlns:p14="http://schemas.microsoft.com/office/powerpoint/2010/main" val="41535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40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andia Blue Section - C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30940"/>
            <a:ext cx="9144000" cy="766762"/>
          </a:xfrm>
        </p:spPr>
        <p:txBody>
          <a:bodyPr anchor="b">
            <a:normAutofit/>
          </a:bodyPr>
          <a:lstStyle>
            <a:lvl1pPr algn="ctr">
              <a:defRPr sz="4400">
                <a:solidFill>
                  <a:schemeClr val="bg2"/>
                </a:solidFill>
              </a:defRPr>
            </a:lvl1pPr>
          </a:lstStyle>
          <a:p>
            <a:r>
              <a:rPr lang="en-US" dirty="0"/>
              <a:t>Click to add title</a:t>
            </a:r>
          </a:p>
        </p:txBody>
      </p:sp>
      <p:sp>
        <p:nvSpPr>
          <p:cNvPr id="14" name="Text Placeholder 13">
            <a:extLst>
              <a:ext uri="{FF2B5EF4-FFF2-40B4-BE49-F238E27FC236}">
                <a16:creationId xmlns:a16="http://schemas.microsoft.com/office/drawing/2014/main" id="{143CBB9C-21EF-704D-A7F5-BD4B58ED36AC}"/>
              </a:ext>
            </a:extLst>
          </p:cNvPr>
          <p:cNvSpPr>
            <a:spLocks noGrp="1"/>
          </p:cNvSpPr>
          <p:nvPr>
            <p:ph type="body" sz="quarter" idx="10" hasCustomPrompt="1"/>
          </p:nvPr>
        </p:nvSpPr>
        <p:spPr>
          <a:xfrm>
            <a:off x="1524000" y="3545293"/>
            <a:ext cx="9144000" cy="1558059"/>
          </a:xfrm>
        </p:spPr>
        <p:txBody>
          <a:bodyPr>
            <a:normAutofit/>
          </a:bodyPr>
          <a:lstStyle>
            <a:lvl1pPr marL="0" indent="0" algn="ctr">
              <a:buFontTx/>
              <a:buNone/>
              <a:defRPr sz="1800">
                <a:solidFill>
                  <a:schemeClr val="bg2"/>
                </a:solidFill>
              </a:defRPr>
            </a:lvl1pPr>
            <a:lvl2pPr marL="457200" indent="0" algn="ctr">
              <a:buFontTx/>
              <a:buNone/>
              <a:defRPr sz="1800">
                <a:solidFill>
                  <a:schemeClr val="bg2"/>
                </a:solidFill>
              </a:defRPr>
            </a:lvl2pPr>
            <a:lvl3pPr marL="914400" indent="0" algn="ctr">
              <a:buFontTx/>
              <a:buNone/>
              <a:defRPr sz="1800">
                <a:solidFill>
                  <a:schemeClr val="bg2"/>
                </a:solidFill>
              </a:defRPr>
            </a:lvl3pPr>
            <a:lvl4pPr marL="1371600" indent="0" algn="ctr">
              <a:buFontTx/>
              <a:buNone/>
              <a:defRPr sz="1800">
                <a:solidFill>
                  <a:schemeClr val="bg2"/>
                </a:solidFill>
              </a:defRPr>
            </a:lvl4pPr>
            <a:lvl5pPr marL="1828800" indent="0" algn="ctr">
              <a:buFontTx/>
              <a:buNone/>
              <a:defRPr sz="1800">
                <a:solidFill>
                  <a:schemeClr val="bg2"/>
                </a:solidFill>
              </a:defRPr>
            </a:lvl5pPr>
          </a:lstStyle>
          <a:p>
            <a:pPr lvl="0"/>
            <a:r>
              <a:rPr lang="en-US" dirty="0"/>
              <a:t>Click to add subtitle</a:t>
            </a:r>
          </a:p>
        </p:txBody>
      </p:sp>
    </p:spTree>
    <p:extLst>
      <p:ext uri="{BB962C8B-B14F-4D97-AF65-F5344CB8AC3E}">
        <p14:creationId xmlns:p14="http://schemas.microsoft.com/office/powerpoint/2010/main" val="387136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40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_and_PathwayScenari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9184" y="246888"/>
            <a:ext cx="11539728" cy="868680"/>
          </a:xfrm>
          <a:prstGeom prst="rect">
            <a:avLst/>
          </a:prstGeom>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0" y="1544655"/>
            <a:ext cx="4059936" cy="4948940"/>
          </a:xfrm>
          <a:solidFill>
            <a:schemeClr val="accent2">
              <a:lumMod val="20000"/>
              <a:lumOff val="80000"/>
            </a:schemeClr>
          </a:solidFill>
        </p:spPr>
        <p:txBody>
          <a:bodyPr lIns="274320" tIns="91440" rIns="182880" bIns="91440" anchor="t">
            <a:noAutofit/>
          </a:bodyPr>
          <a:lstStyle>
            <a:lvl1pPr>
              <a:lnSpc>
                <a:spcPct val="100000"/>
              </a:lnSpc>
              <a:buFontTx/>
              <a:buNone/>
              <a:defRPr sz="1400"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sz="1400">
                <a:latin typeface="Open Sans" panose="020B0606030504020204" pitchFamily="34" charset="0"/>
              </a:defRPr>
            </a:lvl2pPr>
            <a:lvl3pPr>
              <a:lnSpc>
                <a:spcPct val="100000"/>
              </a:lnSpc>
              <a:buFont typeface="Wingdings" pitchFamily="2" charset="2"/>
              <a:buChar char="§"/>
              <a:defRPr sz="1400">
                <a:latin typeface="Open Sans" panose="020B0606030504020204" pitchFamily="34" charset="0"/>
              </a:defRPr>
            </a:lvl3pPr>
            <a:lvl4pPr>
              <a:lnSpc>
                <a:spcPct val="100000"/>
              </a:lnSpc>
              <a:buFont typeface="Wingdings" pitchFamily="2" charset="2"/>
              <a:buChar char="§"/>
              <a:defRPr sz="1400">
                <a:latin typeface="Open Sans" panose="020B0606030504020204" pitchFamily="34" charset="0"/>
              </a:defRPr>
            </a:lvl4pPr>
            <a:lvl5pPr>
              <a:lnSpc>
                <a:spcPct val="100000"/>
              </a:lnSpc>
              <a:buFont typeface="Wingdings" pitchFamily="2" charset="2"/>
              <a:buChar char="§"/>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
        <p:nvSpPr>
          <p:cNvPr id="4" name="Text Placeholder 3">
            <a:extLst>
              <a:ext uri="{FF2B5EF4-FFF2-40B4-BE49-F238E27FC236}">
                <a16:creationId xmlns:a16="http://schemas.microsoft.com/office/drawing/2014/main" id="{6E7F5525-7126-7343-B4BD-E18CB088B450}"/>
              </a:ext>
            </a:extLst>
          </p:cNvPr>
          <p:cNvSpPr>
            <a:spLocks noGrp="1"/>
          </p:cNvSpPr>
          <p:nvPr>
            <p:ph type="body" sz="quarter" idx="11"/>
          </p:nvPr>
        </p:nvSpPr>
        <p:spPr>
          <a:xfrm>
            <a:off x="0" y="1224615"/>
            <a:ext cx="4059936" cy="320040"/>
          </a:xfrm>
          <a:solidFill>
            <a:schemeClr val="accent2"/>
          </a:solidFill>
        </p:spPr>
        <p:txBody>
          <a:bodyPr lIns="274320" anchor="ctr">
            <a:noAutofit/>
          </a:bodyPr>
          <a:lstStyle>
            <a:lvl1pPr>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lvl2pPr>
            <a:lvl3pPr>
              <a:defRPr sz="1800"/>
            </a:lvl3pPr>
            <a:lvl4pPr>
              <a:defRPr sz="1800"/>
            </a:lvl4pPr>
            <a:lvl5pPr>
              <a:defRPr sz="1800"/>
            </a:lvl5pPr>
          </a:lstStyle>
          <a:p>
            <a:pPr lvl="0"/>
            <a:r>
              <a:rPr lang="en-US" dirty="0"/>
              <a:t>Click to edit Master text styles</a:t>
            </a:r>
          </a:p>
        </p:txBody>
      </p:sp>
      <p:sp>
        <p:nvSpPr>
          <p:cNvPr id="5" name="TextBox 4">
            <a:extLst>
              <a:ext uri="{FF2B5EF4-FFF2-40B4-BE49-F238E27FC236}">
                <a16:creationId xmlns:a16="http://schemas.microsoft.com/office/drawing/2014/main" id="{A304FAB0-E42E-4C42-8B3A-7A97C659C627}"/>
              </a:ext>
            </a:extLst>
          </p:cNvPr>
          <p:cNvSpPr txBox="1"/>
          <p:nvPr userDrawn="1"/>
        </p:nvSpPr>
        <p:spPr>
          <a:xfrm>
            <a:off x="2030681" y="6745184"/>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5105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_and_ModelExposi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9184" y="246888"/>
            <a:ext cx="11539728" cy="868680"/>
          </a:xfrm>
          <a:prstGeom prst="rect">
            <a:avLst/>
          </a:prstGeom>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0" y="1544655"/>
            <a:ext cx="4059936" cy="4948940"/>
          </a:xfrm>
          <a:solidFill>
            <a:schemeClr val="accent2">
              <a:lumMod val="20000"/>
              <a:lumOff val="80000"/>
            </a:schemeClr>
          </a:solidFill>
        </p:spPr>
        <p:txBody>
          <a:bodyPr lIns="274320" tIns="91440" rIns="182880" bIns="91440" anchor="t">
            <a:noAutofit/>
          </a:bodyPr>
          <a:lstStyle>
            <a:lvl1pPr>
              <a:lnSpc>
                <a:spcPct val="100000"/>
              </a:lnSpc>
              <a:buFontTx/>
              <a:buNone/>
              <a:defRPr sz="1400"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sz="1400">
                <a:latin typeface="Open Sans" panose="020B0606030504020204" pitchFamily="34" charset="0"/>
              </a:defRPr>
            </a:lvl2pPr>
            <a:lvl3pPr>
              <a:lnSpc>
                <a:spcPct val="100000"/>
              </a:lnSpc>
              <a:buFont typeface="Wingdings" pitchFamily="2" charset="2"/>
              <a:buChar char="§"/>
              <a:defRPr sz="1400">
                <a:latin typeface="Open Sans" panose="020B0606030504020204" pitchFamily="34" charset="0"/>
              </a:defRPr>
            </a:lvl3pPr>
            <a:lvl4pPr>
              <a:lnSpc>
                <a:spcPct val="100000"/>
              </a:lnSpc>
              <a:buFont typeface="Wingdings" pitchFamily="2" charset="2"/>
              <a:buChar char="§"/>
              <a:defRPr sz="1400">
                <a:latin typeface="Open Sans" panose="020B0606030504020204" pitchFamily="34" charset="0"/>
              </a:defRPr>
            </a:lvl4pPr>
            <a:lvl5pPr>
              <a:lnSpc>
                <a:spcPct val="100000"/>
              </a:lnSpc>
              <a:buFont typeface="Wingdings" pitchFamily="2" charset="2"/>
              <a:buChar char="§"/>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7" name="Date Placeholder 3">
            <a:extLst>
              <a:ext uri="{FF2B5EF4-FFF2-40B4-BE49-F238E27FC236}">
                <a16:creationId xmlns:a16="http://schemas.microsoft.com/office/drawing/2014/main" id="{893E114A-6AF8-2C4F-AE0E-ED5EDB14944C}"/>
              </a:ext>
            </a:extLst>
          </p:cNvPr>
          <p:cNvSpPr>
            <a:spLocks noGrp="1"/>
          </p:cNvSpPr>
          <p:nvPr>
            <p:ph type="dt" sz="half" idx="2"/>
          </p:nvPr>
        </p:nvSpPr>
        <p:spPr>
          <a:xfrm>
            <a:off x="393477" y="6501816"/>
            <a:ext cx="2843216" cy="365125"/>
          </a:xfrm>
          <a:prstGeom prst="rect">
            <a:avLst/>
          </a:prstGeom>
        </p:spPr>
        <p:txBody>
          <a:bodyPr vert="horz" lIns="0" tIns="0" rIns="0" bIns="0" rtlCol="0" anchor="ctr"/>
          <a:lstStyle>
            <a:lvl1pPr algn="l">
              <a:defRPr sz="1200">
                <a:solidFill>
                  <a:schemeClr val="tx2"/>
                </a:solidFill>
              </a:defRPr>
            </a:lvl1pPr>
          </a:lstStyle>
          <a:p>
            <a:endParaRPr lang="en-US" dirty="0">
              <a:solidFill>
                <a:schemeClr val="tx2"/>
              </a:solidFill>
            </a:endParaRPr>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
        <p:nvSpPr>
          <p:cNvPr id="4" name="Text Placeholder 3">
            <a:extLst>
              <a:ext uri="{FF2B5EF4-FFF2-40B4-BE49-F238E27FC236}">
                <a16:creationId xmlns:a16="http://schemas.microsoft.com/office/drawing/2014/main" id="{6E7F5525-7126-7343-B4BD-E18CB088B450}"/>
              </a:ext>
            </a:extLst>
          </p:cNvPr>
          <p:cNvSpPr>
            <a:spLocks noGrp="1"/>
          </p:cNvSpPr>
          <p:nvPr>
            <p:ph type="body" sz="quarter" idx="11"/>
          </p:nvPr>
        </p:nvSpPr>
        <p:spPr>
          <a:xfrm>
            <a:off x="0" y="1224615"/>
            <a:ext cx="4059936" cy="320040"/>
          </a:xfrm>
          <a:solidFill>
            <a:schemeClr val="accent2"/>
          </a:solidFill>
        </p:spPr>
        <p:txBody>
          <a:bodyPr lIns="274320" anchor="ctr">
            <a:noAutofit/>
          </a:bodyPr>
          <a:lstStyle>
            <a:lvl1pPr>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lvl2pPr>
            <a:lvl3pPr>
              <a:defRPr sz="1800"/>
            </a:lvl3pPr>
            <a:lvl4pPr>
              <a:defRPr sz="1800"/>
            </a:lvl4pPr>
            <a:lvl5pPr>
              <a:defRPr sz="1800"/>
            </a:lvl5pPr>
          </a:lstStyle>
          <a:p>
            <a:pPr lvl="0"/>
            <a:r>
              <a:rPr lang="en-US" dirty="0"/>
              <a:t>Click to edit Master text styles</a:t>
            </a:r>
          </a:p>
        </p:txBody>
      </p:sp>
      <p:sp>
        <p:nvSpPr>
          <p:cNvPr id="5" name="Content Placeholder 4">
            <a:extLst>
              <a:ext uri="{FF2B5EF4-FFF2-40B4-BE49-F238E27FC236}">
                <a16:creationId xmlns:a16="http://schemas.microsoft.com/office/drawing/2014/main" id="{61C34B27-9B53-7943-BD55-74DD6EB4FA4E}"/>
              </a:ext>
            </a:extLst>
          </p:cNvPr>
          <p:cNvSpPr>
            <a:spLocks noGrp="1"/>
          </p:cNvSpPr>
          <p:nvPr>
            <p:ph sz="quarter" idx="12"/>
          </p:nvPr>
        </p:nvSpPr>
        <p:spPr>
          <a:xfrm>
            <a:off x="4118776" y="1622065"/>
            <a:ext cx="7750136" cy="4871529"/>
          </a:xfrm>
        </p:spPr>
        <p:txBody>
          <a:bodyPr/>
          <a:lstStyle>
            <a:lvl1pPr>
              <a:defRPr sz="2400"/>
            </a:lvl1pPr>
            <a:lvl2pPr>
              <a:defRPr sz="2200"/>
            </a:lvl2pPr>
            <a:lvl3pPr>
              <a:defRPr sz="22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093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477" y="283778"/>
            <a:ext cx="11375562" cy="846525"/>
          </a:xfrm>
          <a:prstGeom prst="rect">
            <a:avLst/>
          </a:prstGeom>
        </p:spPr>
        <p:txBody>
          <a:bodyPr/>
          <a:lstStyle>
            <a:lvl1pPr marL="0">
              <a:defRPr/>
            </a:lvl1pPr>
          </a:lstStyle>
          <a:p>
            <a:r>
              <a:rPr lang="en-US" dirty="0"/>
              <a:t>Title Only - Click to add title</a:t>
            </a:r>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398697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Slid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266330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409700"/>
            <a:ext cx="11045952" cy="461010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B758965-F092-184D-8FFB-8523C26AB56B}"/>
              </a:ext>
            </a:extLst>
          </p:cNvPr>
          <p:cNvSpPr txBox="1"/>
          <p:nvPr userDrawn="1"/>
        </p:nvSpPr>
        <p:spPr>
          <a:xfrm>
            <a:off x="4795024" y="66907"/>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377693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409700"/>
            <a:ext cx="2743200" cy="4610100"/>
          </a:xfrm>
        </p:spPr>
        <p:txBody>
          <a:bodyPr/>
          <a:lstStyle>
            <a:lvl1pPr>
              <a:defRPr sz="24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B758965-F092-184D-8FFB-8523C26AB56B}"/>
              </a:ext>
            </a:extLst>
          </p:cNvPr>
          <p:cNvSpPr txBox="1"/>
          <p:nvPr userDrawn="1"/>
        </p:nvSpPr>
        <p:spPr>
          <a:xfrm>
            <a:off x="4795024" y="66907"/>
            <a:ext cx="0" cy="0"/>
          </a:xfrm>
          <a:prstGeom prst="rect">
            <a:avLst/>
          </a:prstGeom>
        </p:spPr>
        <p:txBody>
          <a:bodyPr vert="horz" wrap="none" lIns="91440" tIns="45720" rIns="91440" bIns="45720" rtlCol="0">
            <a:noAutofit/>
          </a:bodyPr>
          <a:lstStyle/>
          <a:p>
            <a:pPr algn="l"/>
            <a:endParaRPr lang="en-US" dirty="0"/>
          </a:p>
        </p:txBody>
      </p:sp>
      <p:sp>
        <p:nvSpPr>
          <p:cNvPr id="6" name="Content Placeholder 4">
            <a:extLst>
              <a:ext uri="{FF2B5EF4-FFF2-40B4-BE49-F238E27FC236}">
                <a16:creationId xmlns:a16="http://schemas.microsoft.com/office/drawing/2014/main" id="{58499A1B-B545-E54F-813C-D2819D306700}"/>
              </a:ext>
            </a:extLst>
          </p:cNvPr>
          <p:cNvSpPr>
            <a:spLocks noGrp="1"/>
          </p:cNvSpPr>
          <p:nvPr>
            <p:ph sz="quarter" idx="12" hasCustomPrompt="1"/>
          </p:nvPr>
        </p:nvSpPr>
        <p:spPr>
          <a:xfrm>
            <a:off x="3459691" y="1409700"/>
            <a:ext cx="2743200" cy="4610100"/>
          </a:xfrm>
        </p:spPr>
        <p:txBody>
          <a:bodyPr/>
          <a:lstStyle>
            <a:lvl1pPr>
              <a:defRPr sz="24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a:extLst>
              <a:ext uri="{FF2B5EF4-FFF2-40B4-BE49-F238E27FC236}">
                <a16:creationId xmlns:a16="http://schemas.microsoft.com/office/drawing/2014/main" id="{174E15F2-20CB-C644-8BA7-F15902DE87E0}"/>
              </a:ext>
            </a:extLst>
          </p:cNvPr>
          <p:cNvSpPr>
            <a:spLocks noGrp="1"/>
          </p:cNvSpPr>
          <p:nvPr>
            <p:ph sz="quarter" idx="13" hasCustomPrompt="1"/>
          </p:nvPr>
        </p:nvSpPr>
        <p:spPr>
          <a:xfrm>
            <a:off x="6271682" y="1409700"/>
            <a:ext cx="2743200" cy="4610100"/>
          </a:xfrm>
        </p:spPr>
        <p:txBody>
          <a:bodyPr/>
          <a:lstStyle>
            <a:lvl1pPr>
              <a:defRPr sz="24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AF92AC71-C99E-234B-8D8F-0F0C3726B081}"/>
              </a:ext>
            </a:extLst>
          </p:cNvPr>
          <p:cNvSpPr>
            <a:spLocks noGrp="1"/>
          </p:cNvSpPr>
          <p:nvPr>
            <p:ph sz="quarter" idx="14" hasCustomPrompt="1"/>
          </p:nvPr>
        </p:nvSpPr>
        <p:spPr>
          <a:xfrm>
            <a:off x="9083673" y="1409700"/>
            <a:ext cx="2743200" cy="4610100"/>
          </a:xfrm>
        </p:spPr>
        <p:txBody>
          <a:bodyPr/>
          <a:lstStyle>
            <a:lvl1pPr>
              <a:defRPr sz="24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28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DAB39D-3DF2-E847-8C3E-FDFA1C596259}"/>
              </a:ext>
            </a:extLst>
          </p:cNvPr>
          <p:cNvSpPr/>
          <p:nvPr userDrawn="1"/>
        </p:nvSpPr>
        <p:spPr>
          <a:xfrm>
            <a:off x="0" y="1223783"/>
            <a:ext cx="12192000" cy="52780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8929" y="243168"/>
            <a:ext cx="11539936" cy="864836"/>
          </a:xfrm>
          <a:prstGeom prst="rect">
            <a:avLst/>
          </a:prstGeom>
        </p:spPr>
        <p:txBody>
          <a:bodyPr vert="horz" lIns="0" tIns="0" rIns="0" bIns="0" rtlCol="0" anchor="ctr">
            <a:normAutofit/>
          </a:bodyPr>
          <a:lstStyle/>
          <a:p>
            <a:r>
              <a:rPr lang="en-US" dirty="0"/>
              <a:t>Click to edit Master title style</a:t>
            </a:r>
          </a:p>
        </p:txBody>
      </p:sp>
      <p:sp>
        <p:nvSpPr>
          <p:cNvPr id="8" name="Rectangle 7">
            <a:extLst>
              <a:ext uri="{FF2B5EF4-FFF2-40B4-BE49-F238E27FC236}">
                <a16:creationId xmlns:a16="http://schemas.microsoft.com/office/drawing/2014/main" id="{3830A6B1-B674-D445-B9BF-76365E83B1FA}"/>
              </a:ext>
            </a:extLst>
          </p:cNvPr>
          <p:cNvSpPr/>
          <p:nvPr userDrawn="1"/>
        </p:nvSpPr>
        <p:spPr>
          <a:xfrm rot="5400000" flipV="1">
            <a:off x="11689712" y="6666552"/>
            <a:ext cx="246888"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9" name="Picture 8">
            <a:extLst>
              <a:ext uri="{FF2B5EF4-FFF2-40B4-BE49-F238E27FC236}">
                <a16:creationId xmlns:a16="http://schemas.microsoft.com/office/drawing/2014/main" id="{8EA7547A-5252-D141-892A-B9814F803C9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411493" y="6564988"/>
            <a:ext cx="258631" cy="258631"/>
          </a:xfrm>
          <a:prstGeom prst="rect">
            <a:avLst/>
          </a:prstGeom>
        </p:spPr>
      </p:pic>
      <p:sp>
        <p:nvSpPr>
          <p:cNvPr id="3" name="Text Placeholder 2"/>
          <p:cNvSpPr>
            <a:spLocks noGrp="1"/>
          </p:cNvSpPr>
          <p:nvPr>
            <p:ph type="body" idx="1"/>
          </p:nvPr>
        </p:nvSpPr>
        <p:spPr>
          <a:xfrm>
            <a:off x="328929" y="1685925"/>
            <a:ext cx="11497943" cy="4422694"/>
          </a:xfrm>
          <a:prstGeom prst="rect">
            <a:avLst/>
          </a:prstGeom>
        </p:spPr>
        <p:txBody>
          <a:bodyPr vert="horz" lIns="0" tIns="0" rIns="0" bIns="0" rtlCol="0">
            <a:normAutofit/>
          </a:bodyPr>
          <a:lstStyle/>
          <a:p>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93477" y="6501816"/>
            <a:ext cx="4513334" cy="365125"/>
          </a:xfrm>
          <a:prstGeom prst="rect">
            <a:avLst/>
          </a:prstGeom>
        </p:spPr>
        <p:txBody>
          <a:bodyPr vert="horz" lIns="0" tIns="0" rIns="0" bIns="0" rtlCol="0" anchor="ctr"/>
          <a:lstStyle>
            <a:lvl1pPr algn="l">
              <a:defRPr sz="1200" cap="small"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646877068"/>
      </p:ext>
    </p:extLst>
  </p:cSld>
  <p:clrMap bg1="lt1" tx1="dk1" bg2="lt2" tx2="dk2" accent1="accent1" accent2="accent2" accent3="accent3" accent4="accent4" accent5="accent5" accent6="accent6" hlink="hlink" folHlink="folHlink"/>
  <p:sldLayoutIdLst>
    <p:sldLayoutId id="2147483752" r:id="rId1"/>
    <p:sldLayoutId id="2147483733" r:id="rId2"/>
    <p:sldLayoutId id="2147483758" r:id="rId3"/>
    <p:sldLayoutId id="2147483768" r:id="rId4"/>
    <p:sldLayoutId id="2147483773" r:id="rId5"/>
    <p:sldLayoutId id="2147483769" r:id="rId6"/>
    <p:sldLayoutId id="2147483770" r:id="rId7"/>
    <p:sldLayoutId id="2147483771" r:id="rId8"/>
    <p:sldLayoutId id="2147483775" r:id="rId9"/>
    <p:sldLayoutId id="2147483776" r:id="rId10"/>
    <p:sldLayoutId id="2147483778" r:id="rId11"/>
    <p:sldLayoutId id="2147483779" r:id="rId12"/>
    <p:sldLayoutId id="2147483781" r:id="rId13"/>
    <p:sldLayoutId id="2147483782" r:id="rId14"/>
    <p:sldLayoutId id="2147483783"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png"/><Relationship Id="rId7"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8.jpg"/></Relationships>
</file>

<file path=ppt/slides/_rels/slide1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9.png"/><Relationship Id="rId7" Type="http://schemas.openxmlformats.org/officeDocument/2006/relationships/hyperlink" Target="https://github.com/E3SM-Project/E3SM"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hyperlink" Target="http://www.e3sm.org/" TargetMode="External"/><Relationship Id="rId5"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32.jp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3.png"/><Relationship Id="rId7" Type="http://schemas.openxmlformats.org/officeDocument/2006/relationships/image" Target="../media/image37.gif"/><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6.jpeg"/><Relationship Id="rId5" Type="http://schemas.openxmlformats.org/officeDocument/2006/relationships/image" Target="../media/image35.png"/><Relationship Id="rId10" Type="http://schemas.openxmlformats.org/officeDocument/2006/relationships/hyperlink" Target="https://github.com/sandialabs/CLDERA-E3SM" TargetMode="External"/><Relationship Id="rId4" Type="http://schemas.openxmlformats.org/officeDocument/2006/relationships/image" Target="../media/image34.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7.png"/><Relationship Id="rId7" Type="http://schemas.openxmlformats.org/officeDocument/2006/relationships/diagramColors" Target="../diagrams/colors7.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60.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10.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2.png"/><Relationship Id="rId3" Type="http://schemas.openxmlformats.org/officeDocument/2006/relationships/slideLayout" Target="../slideLayouts/slideLayout11.xml"/><Relationship Id="rId7" Type="http://schemas.openxmlformats.org/officeDocument/2006/relationships/image" Target="../media/image47.png"/><Relationship Id="rId12" Type="http://schemas.openxmlformats.org/officeDocument/2006/relationships/image" Target="../media/image51.jpe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notesSlide" Target="../notesSlides/notesSlide20.xml"/><Relationship Id="rId9" Type="http://schemas.openxmlformats.org/officeDocument/2006/relationships/image" Target="../media/image48.gif"/><Relationship Id="rId1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7.png"/><Relationship Id="rId7" Type="http://schemas.openxmlformats.org/officeDocument/2006/relationships/diagramColors" Target="../diagrams/colors8.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8.jpg"/></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61.gif"/><Relationship Id="rId4" Type="http://schemas.openxmlformats.org/officeDocument/2006/relationships/diagramLayout" Target="../diagrams/layout9.xml"/><Relationship Id="rId9" Type="http://schemas.openxmlformats.org/officeDocument/2006/relationships/image" Target="../media/image6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64.gif"/><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790.pn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7.png"/><Relationship Id="rId7" Type="http://schemas.openxmlformats.org/officeDocument/2006/relationships/diagramColors" Target="../diagrams/colors10.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120.png"/><Relationship Id="rId5" Type="http://schemas.openxmlformats.org/officeDocument/2006/relationships/image" Target="../media/image76.jpg"/><Relationship Id="rId4" Type="http://schemas.openxmlformats.org/officeDocument/2006/relationships/image" Target="../media/image75.emf"/></Relationships>
</file>

<file path=ppt/slides/_rels/slide33.xml.rels><?xml version="1.0" encoding="UTF-8" standalone="yes"?>
<Relationships xmlns="http://schemas.openxmlformats.org/package/2006/relationships"><Relationship Id="rId8" Type="http://schemas.openxmlformats.org/officeDocument/2006/relationships/image" Target="../media/image900.png"/><Relationship Id="rId3" Type="http://schemas.openxmlformats.org/officeDocument/2006/relationships/image" Target="../media/image77.png"/><Relationship Id="rId7" Type="http://schemas.openxmlformats.org/officeDocument/2006/relationships/image" Target="../media/image901.png"/><Relationship Id="rId12"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78.png"/><Relationship Id="rId11" Type="http://schemas.openxmlformats.org/officeDocument/2006/relationships/image" Target="../media/image82.png"/><Relationship Id="rId5" Type="http://schemas.openxmlformats.org/officeDocument/2006/relationships/image" Target="../media/image103.png"/><Relationship Id="rId10" Type="http://schemas.openxmlformats.org/officeDocument/2006/relationships/image" Target="../media/image81.png"/><Relationship Id="rId4" Type="http://schemas.openxmlformats.org/officeDocument/2006/relationships/image" Target="../media/image101.png"/><Relationship Id="rId9" Type="http://schemas.openxmlformats.org/officeDocument/2006/relationships/image" Target="../media/image79.jpg"/></Relationships>
</file>

<file path=ppt/slides/_rels/slide3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png"/><Relationship Id="rId7" Type="http://schemas.openxmlformats.org/officeDocument/2006/relationships/diagramColors" Target="../diagrams/colors11.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8.jpg"/></Relationships>
</file>

<file path=ppt/slides/_rels/slide35.xml.rels><?xml version="1.0" encoding="UTF-8" standalone="yes"?>
<Relationships xmlns="http://schemas.openxmlformats.org/package/2006/relationships"><Relationship Id="rId8" Type="http://schemas.microsoft.com/office/2007/relationships/diagramDrawing" Target="../diagrams/drawing12.xml"/><Relationship Id="rId13" Type="http://schemas.microsoft.com/office/2007/relationships/diagramDrawing" Target="../diagrams/drawing13.xml"/><Relationship Id="rId18" Type="http://schemas.microsoft.com/office/2007/relationships/diagramDrawing" Target="../diagrams/drawing14.xml"/><Relationship Id="rId3" Type="http://schemas.openxmlformats.org/officeDocument/2006/relationships/image" Target="../media/image121.png"/><Relationship Id="rId21" Type="http://schemas.openxmlformats.org/officeDocument/2006/relationships/image" Target="../media/image85.png"/><Relationship Id="rId7" Type="http://schemas.openxmlformats.org/officeDocument/2006/relationships/diagramColors" Target="../diagrams/colors12.xml"/><Relationship Id="rId12" Type="http://schemas.openxmlformats.org/officeDocument/2006/relationships/diagramColors" Target="../diagrams/colors13.xml"/><Relationship Id="rId17" Type="http://schemas.openxmlformats.org/officeDocument/2006/relationships/diagramColors" Target="../diagrams/colors14.xml"/><Relationship Id="rId2" Type="http://schemas.openxmlformats.org/officeDocument/2006/relationships/notesSlide" Target="../notesSlides/notesSlide35.xml"/><Relationship Id="rId16" Type="http://schemas.openxmlformats.org/officeDocument/2006/relationships/diagramQuickStyle" Target="../diagrams/quickStyle14.xml"/><Relationship Id="rId20" Type="http://schemas.openxmlformats.org/officeDocument/2006/relationships/image" Target="../media/image84.gif"/><Relationship Id="rId1" Type="http://schemas.openxmlformats.org/officeDocument/2006/relationships/slideLayout" Target="../slideLayouts/slideLayout10.xml"/><Relationship Id="rId6" Type="http://schemas.openxmlformats.org/officeDocument/2006/relationships/diagramQuickStyle" Target="../diagrams/quickStyle12.xml"/><Relationship Id="rId11" Type="http://schemas.openxmlformats.org/officeDocument/2006/relationships/diagramQuickStyle" Target="../diagrams/quickStyle13.xml"/><Relationship Id="rId5" Type="http://schemas.openxmlformats.org/officeDocument/2006/relationships/diagramLayout" Target="../diagrams/layout12.xml"/><Relationship Id="rId15" Type="http://schemas.openxmlformats.org/officeDocument/2006/relationships/diagramLayout" Target="../diagrams/layout14.xml"/><Relationship Id="rId10" Type="http://schemas.openxmlformats.org/officeDocument/2006/relationships/diagramLayout" Target="../diagrams/layout13.xml"/><Relationship Id="rId19" Type="http://schemas.openxmlformats.org/officeDocument/2006/relationships/image" Target="../media/image83.gif"/><Relationship Id="rId4" Type="http://schemas.openxmlformats.org/officeDocument/2006/relationships/diagramData" Target="../diagrams/data12.xml"/><Relationship Id="rId9" Type="http://schemas.openxmlformats.org/officeDocument/2006/relationships/diagramData" Target="../diagrams/data13.xml"/><Relationship Id="rId14" Type="http://schemas.openxmlformats.org/officeDocument/2006/relationships/diagramData" Target="../diagrams/data14.xml"/></Relationships>
</file>

<file path=ppt/slides/_rels/slide3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7.png"/><Relationship Id="rId7" Type="http://schemas.openxmlformats.org/officeDocument/2006/relationships/diagramColors" Target="../diagrams/colors15.xm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8.jp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99.svg"/></Relationships>
</file>

<file path=ppt/slides/_rels/slide38.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7.png"/><Relationship Id="rId7" Type="http://schemas.openxmlformats.org/officeDocument/2006/relationships/diagramColors" Target="../diagrams/colors16.xml"/><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8.jpg"/></Relationships>
</file>

<file path=ppt/slides/_rels/slide3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88.jpg"/><Relationship Id="rId7" Type="http://schemas.openxmlformats.org/officeDocument/2006/relationships/image" Target="../media/image32.jpg"/><Relationship Id="rId12"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38.jpg"/><Relationship Id="rId11" Type="http://schemas.openxmlformats.org/officeDocument/2006/relationships/image" Target="../media/image19.jpg"/><Relationship Id="rId5" Type="http://schemas.openxmlformats.org/officeDocument/2006/relationships/image" Target="../media/image58.jpg"/><Relationship Id="rId10" Type="http://schemas.openxmlformats.org/officeDocument/2006/relationships/image" Target="../media/image18.png"/><Relationship Id="rId4" Type="http://schemas.openxmlformats.org/officeDocument/2006/relationships/image" Target="../media/image72.jp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png"/><Relationship Id="rId7" Type="http://schemas.openxmlformats.org/officeDocument/2006/relationships/image" Target="../media/image1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hyperlink" Target="https://arxiv.org/abs/2211.12687" TargetMode="External"/><Relationship Id="rId2" Type="http://schemas.openxmlformats.org/officeDocument/2006/relationships/hyperlink" Target="https://arxiv.org/abs/2303.11379" TargetMode="Externa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89.jpg"/></Relationships>
</file>

<file path=ppt/slides/_rels/slide44.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107.svg"/><Relationship Id="rId5" Type="http://schemas.openxmlformats.org/officeDocument/2006/relationships/image" Target="../media/image91.png"/><Relationship Id="rId10" Type="http://schemas.openxmlformats.org/officeDocument/2006/relationships/image" Target="../media/image112.svg"/><Relationship Id="rId4" Type="http://schemas.openxmlformats.org/officeDocument/2006/relationships/image" Target="../media/image105.svg"/><Relationship Id="rId9" Type="http://schemas.openxmlformats.org/officeDocument/2006/relationships/image" Target="../media/image93.png"/></Relationships>
</file>

<file path=ppt/slides/_rels/slide45.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7.png"/><Relationship Id="rId7" Type="http://schemas.openxmlformats.org/officeDocument/2006/relationships/diagramColors" Target="../diagrams/colors17.xml"/><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46.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7.pn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97.png"/><Relationship Id="rId11" Type="http://schemas.openxmlformats.org/officeDocument/2006/relationships/image" Target="../media/image105.jpeg"/><Relationship Id="rId5" Type="http://schemas.openxmlformats.org/officeDocument/2006/relationships/image" Target="../media/image96.png"/><Relationship Id="rId10" Type="http://schemas.openxmlformats.org/officeDocument/2006/relationships/image" Target="../media/image104.png"/><Relationship Id="rId4" Type="http://schemas.openxmlformats.org/officeDocument/2006/relationships/image" Target="../media/image95.jpeg"/><Relationship Id="rId9" Type="http://schemas.openxmlformats.org/officeDocument/2006/relationships/image" Target="../media/image100.jpeg"/></Relationships>
</file>

<file path=ppt/slides/_rels/slide4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4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8.png"/><Relationship Id="rId7" Type="http://schemas.microsoft.com/office/2007/relationships/hdphoto" Target="../media/hdphoto5.wdp"/><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109.png"/><Relationship Id="rId5" Type="http://schemas.openxmlformats.org/officeDocument/2006/relationships/image" Target="../media/image660.png"/><Relationship Id="rId4" Type="http://schemas.openxmlformats.org/officeDocument/2006/relationships/image" Target="../media/image390.png"/><Relationship Id="rId9" Type="http://schemas.microsoft.com/office/2007/relationships/hdphoto" Target="../media/hdphoto6.wdp"/></Relationships>
</file>

<file path=ppt/slides/_rels/slide49.xml.rels><?xml version="1.0" encoding="UTF-8" standalone="yes"?>
<Relationships xmlns="http://schemas.openxmlformats.org/package/2006/relationships"><Relationship Id="rId3" Type="http://schemas.openxmlformats.org/officeDocument/2006/relationships/image" Target="../media/image1000.pn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730.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8.jpg"/></Relationships>
</file>

<file path=ppt/slides/_rels/slide5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760.png"/><Relationship Id="rId7" Type="http://schemas.microsoft.com/office/2007/relationships/hdphoto" Target="../media/hdphoto7.wdp"/><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116.png"/><Relationship Id="rId11" Type="http://schemas.microsoft.com/office/2007/relationships/hdphoto" Target="../media/hdphoto6.wdp"/><Relationship Id="rId5" Type="http://schemas.openxmlformats.org/officeDocument/2006/relationships/image" Target="../media/image780.png"/><Relationship Id="rId10" Type="http://schemas.openxmlformats.org/officeDocument/2006/relationships/image" Target="../media/image111.png"/><Relationship Id="rId4" Type="http://schemas.openxmlformats.org/officeDocument/2006/relationships/image" Target="../media/image115.png"/><Relationship Id="rId9" Type="http://schemas.microsoft.com/office/2007/relationships/hdphoto" Target="../media/hdphoto5.wdp"/></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18.jpg"/><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image" Target="../media/image52.svg"/><Relationship Id="rId5" Type="http://schemas.openxmlformats.org/officeDocument/2006/relationships/image" Target="../media/image117.png"/><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slideLayout" Target="../slideLayouts/slideLayout11.xml"/><Relationship Id="rId7" Type="http://schemas.openxmlformats.org/officeDocument/2006/relationships/image" Target="../media/image122.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8.wdp"/><Relationship Id="rId5" Type="http://schemas.openxmlformats.org/officeDocument/2006/relationships/image" Target="../media/image119.png"/><Relationship Id="rId4" Type="http://schemas.openxmlformats.org/officeDocument/2006/relationships/notesSlide" Target="../notesSlides/notesSlide49.xml"/><Relationship Id="rId9" Type="http://schemas.openxmlformats.org/officeDocument/2006/relationships/image" Target="../media/image124.png"/></Relationships>
</file>

<file path=ppt/slides/_rels/slide53.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126.pn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127.png"/><Relationship Id="rId7" Type="http://schemas.openxmlformats.org/officeDocument/2006/relationships/diagramColors" Target="../diagrams/colors18.xml"/><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diagramQuickStyle" Target="../diagrams/quickStyle18.xml"/><Relationship Id="rId5" Type="http://schemas.openxmlformats.org/officeDocument/2006/relationships/diagramLayout" Target="../diagrams/layout18.xml"/><Relationship Id="rId10" Type="http://schemas.openxmlformats.org/officeDocument/2006/relationships/image" Target="../media/image139.svg"/><Relationship Id="rId4" Type="http://schemas.openxmlformats.org/officeDocument/2006/relationships/diagramData" Target="../diagrams/data18.xml"/><Relationship Id="rId9" Type="http://schemas.openxmlformats.org/officeDocument/2006/relationships/image" Target="../media/image12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130.png"/><Relationship Id="rId4" Type="http://schemas.openxmlformats.org/officeDocument/2006/relationships/hyperlink" Target="https://climate.copernicus.eu/climate-reanalysi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80.png"/><Relationship Id="rId7" Type="http://schemas.openxmlformats.org/officeDocument/2006/relationships/image" Target="../media/image134.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58.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8.pn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85.png"/><Relationship Id="rId5" Type="http://schemas.openxmlformats.org/officeDocument/2006/relationships/image" Target="../media/image137.png"/><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9.png"/><Relationship Id="rId7" Type="http://schemas.openxmlformats.org/officeDocument/2006/relationships/image" Target="../media/image142.png"/><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image" Target="../media/image141.png"/><Relationship Id="rId5" Type="http://schemas.openxmlformats.org/officeDocument/2006/relationships/image" Target="../media/image151.svg"/><Relationship Id="rId4" Type="http://schemas.openxmlformats.org/officeDocument/2006/relationships/image" Target="../media/image140.png"/><Relationship Id="rId9" Type="http://schemas.openxmlformats.org/officeDocument/2006/relationships/image" Target="../media/image14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7.png"/><Relationship Id="rId2" Type="http://schemas.openxmlformats.org/officeDocument/2006/relationships/notesSlide" Target="../notesSlides/notesSlide6.xml"/><Relationship Id="rId16"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diagramColors" Target="../diagrams/colors4.xml"/><Relationship Id="rId11" Type="http://schemas.openxmlformats.org/officeDocument/2006/relationships/image" Target="../media/image16.jpeg"/><Relationship Id="rId5" Type="http://schemas.openxmlformats.org/officeDocument/2006/relationships/diagramQuickStyle" Target="../diagrams/quickStyle4.xm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diagramLayout" Target="../diagrams/layout4.xml"/><Relationship Id="rId9" Type="http://schemas.openxmlformats.org/officeDocument/2006/relationships/image" Target="../media/image1310.png"/><Relationship Id="rId14" Type="http://schemas.openxmlformats.org/officeDocument/2006/relationships/image" Target="../media/image19.jpg"/></Relationships>
</file>

<file path=ppt/slides/_rels/slide60.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7.pn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7" Type="http://schemas.openxmlformats.org/officeDocument/2006/relationships/image" Target="../media/image25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tiff"/><Relationship Id="rId4" Type="http://schemas.openxmlformats.org/officeDocument/2006/relationships/image" Target="../media/image23.tif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2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C86A80F-2F4E-C74D-A16D-874D29BB62C6}"/>
              </a:ext>
            </a:extLst>
          </p:cNvPr>
          <p:cNvSpPr>
            <a:spLocks noGrp="1"/>
          </p:cNvSpPr>
          <p:nvPr>
            <p:ph type="body" sz="quarter" idx="10"/>
          </p:nvPr>
        </p:nvSpPr>
        <p:spPr>
          <a:xfrm>
            <a:off x="1200149" y="1867453"/>
            <a:ext cx="10333223" cy="1561547"/>
          </a:xfrm>
        </p:spPr>
        <p:txBody>
          <a:bodyPr>
            <a:normAutofit/>
          </a:bodyPr>
          <a:lstStyle/>
          <a:p>
            <a:pPr algn="ctr"/>
            <a:r>
              <a:rPr lang="en-US" sz="2800" dirty="0">
                <a:solidFill>
                  <a:schemeClr val="bg1"/>
                </a:solidFill>
                <a:latin typeface="Trebuchet MS" panose="020B0603020202020204" pitchFamily="34" charset="0"/>
                <a:ea typeface="Open Sans" panose="020B0606030504020204" pitchFamily="34" charset="0"/>
                <a:cs typeface="Open Sans" panose="020B0606030504020204" pitchFamily="34" charset="0"/>
              </a:rPr>
              <a:t>CLDERA: Developing a Novel Foundational Approach for Attributing Localized Source Forcings in the Climate</a:t>
            </a:r>
            <a:endParaRPr lang="en-US" sz="2200" i="1" dirty="0">
              <a:solidFill>
                <a:schemeClr val="bg1"/>
              </a:solidFill>
              <a:latin typeface="Trebuchet MS" panose="020B0603020202020204" pitchFamily="34" charset="0"/>
              <a:ea typeface="Open Sans" panose="020B0606030504020204" pitchFamily="34" charset="0"/>
              <a:cs typeface="Open Sans" panose="020B0606030504020204" pitchFamily="34" charset="0"/>
            </a:endParaRPr>
          </a:p>
          <a:p>
            <a:r>
              <a:rPr lang="en-US" sz="2200" i="1" dirty="0">
                <a:solidFill>
                  <a:schemeClr val="bg1"/>
                </a:solidFill>
                <a:latin typeface="Trebuchet MS" panose="020B0603020202020204" pitchFamily="34" charset="0"/>
                <a:ea typeface="Open Sans" panose="020B0606030504020204" pitchFamily="34" charset="0"/>
                <a:cs typeface="Open Sans" panose="020B0606030504020204" pitchFamily="34" charset="0"/>
              </a:rPr>
              <a:t> </a:t>
            </a:r>
          </a:p>
          <a:p>
            <a:endParaRPr lang="en-US" sz="2400" dirty="0">
              <a:solidFill>
                <a:schemeClr val="bg1"/>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13E54DF6-4A33-0F44-BFF9-3FDCAA65F7F8}"/>
              </a:ext>
            </a:extLst>
          </p:cNvPr>
          <p:cNvSpPr txBox="1"/>
          <p:nvPr/>
        </p:nvSpPr>
        <p:spPr>
          <a:xfrm>
            <a:off x="3438144" y="3596640"/>
            <a:ext cx="0" cy="0"/>
          </a:xfrm>
          <a:prstGeom prst="rect">
            <a:avLst/>
          </a:prstGeom>
        </p:spPr>
        <p:txBody>
          <a:bodyPr vert="horz" wrap="none" lIns="91440" tIns="45720" rIns="91440" bIns="45720" rtlCol="0">
            <a:noAutofit/>
          </a:bodyPr>
          <a:lstStyle/>
          <a:p>
            <a:pPr algn="l"/>
            <a:endParaRPr lang="en-US" dirty="0"/>
          </a:p>
        </p:txBody>
      </p:sp>
      <p:sp>
        <p:nvSpPr>
          <p:cNvPr id="7" name="Text Placeholder 6">
            <a:extLst>
              <a:ext uri="{FF2B5EF4-FFF2-40B4-BE49-F238E27FC236}">
                <a16:creationId xmlns:a16="http://schemas.microsoft.com/office/drawing/2014/main" id="{E1678898-9271-B34F-8D82-312E0CF9874A}"/>
              </a:ext>
            </a:extLst>
          </p:cNvPr>
          <p:cNvSpPr>
            <a:spLocks noGrp="1"/>
          </p:cNvSpPr>
          <p:nvPr>
            <p:ph type="body" sz="quarter" idx="15"/>
          </p:nvPr>
        </p:nvSpPr>
        <p:spPr/>
        <p:txBody>
          <a:bodyPr/>
          <a:lstStyle/>
          <a:p>
            <a:r>
              <a:rPr lang="en-US" dirty="0"/>
              <a:t>SAND</a:t>
            </a:r>
            <a:r>
              <a:rPr lang="en-US" b="0" dirty="0"/>
              <a:t>2023-02095C</a:t>
            </a:r>
            <a:endParaRPr lang="en-US" dirty="0"/>
          </a:p>
        </p:txBody>
      </p:sp>
      <p:sp>
        <p:nvSpPr>
          <p:cNvPr id="6" name="Text Placeholder 12">
            <a:extLst>
              <a:ext uri="{FF2B5EF4-FFF2-40B4-BE49-F238E27FC236}">
                <a16:creationId xmlns:a16="http://schemas.microsoft.com/office/drawing/2014/main" id="{AC76F077-97F6-75C2-E316-BB8C93AC26C7}"/>
              </a:ext>
            </a:extLst>
          </p:cNvPr>
          <p:cNvSpPr txBox="1">
            <a:spLocks/>
          </p:cNvSpPr>
          <p:nvPr/>
        </p:nvSpPr>
        <p:spPr>
          <a:xfrm>
            <a:off x="0" y="2962113"/>
            <a:ext cx="11674846" cy="114315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kern="1200">
                <a:solidFill>
                  <a:schemeClr val="bg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700" b="1" dirty="0">
                <a:latin typeface="Trebuchet MS" panose="020B0603020202020204" pitchFamily="34" charset="0"/>
                <a:ea typeface="Open Sans" panose="020B0606030504020204" pitchFamily="34" charset="0"/>
                <a:cs typeface="Open Sans" panose="020B0606030504020204" pitchFamily="34" charset="0"/>
              </a:rPr>
              <a:t>Principal Investigators:</a:t>
            </a:r>
            <a:r>
              <a:rPr lang="en-US" sz="1700" dirty="0">
                <a:latin typeface="Trebuchet MS" panose="020B0603020202020204" pitchFamily="34" charset="0"/>
                <a:ea typeface="Open Sans" panose="020B0606030504020204" pitchFamily="34" charset="0"/>
                <a:cs typeface="Open Sans" panose="020B0606030504020204" pitchFamily="34" charset="0"/>
              </a:rPr>
              <a:t> Diana Bull,</a:t>
            </a:r>
            <a:r>
              <a:rPr lang="en-US" sz="1700" b="1" dirty="0">
                <a:latin typeface="Trebuchet MS" panose="020B0603020202020204" pitchFamily="34" charset="0"/>
                <a:ea typeface="Open Sans" panose="020B0606030504020204" pitchFamily="34" charset="0"/>
                <a:cs typeface="Open Sans" panose="020B0606030504020204" pitchFamily="34" charset="0"/>
              </a:rPr>
              <a:t> </a:t>
            </a:r>
            <a:r>
              <a:rPr lang="en-US" sz="1700" dirty="0">
                <a:latin typeface="Trebuchet MS" panose="020B0603020202020204" pitchFamily="34" charset="0"/>
                <a:ea typeface="Open Sans" panose="020B0606030504020204" pitchFamily="34" charset="0"/>
                <a:cs typeface="Open Sans" panose="020B0606030504020204" pitchFamily="34" charset="0"/>
              </a:rPr>
              <a:t>Kara Peterson</a:t>
            </a:r>
          </a:p>
          <a:p>
            <a:pPr algn="ctr"/>
            <a:r>
              <a:rPr lang="en-US" sz="1700" b="1" dirty="0">
                <a:latin typeface="Trebuchet MS" panose="020B0603020202020204" pitchFamily="34" charset="0"/>
                <a:ea typeface="Open Sans" panose="020B0606030504020204" pitchFamily="34" charset="0"/>
                <a:cs typeface="Open Sans" panose="020B0606030504020204" pitchFamily="34" charset="0"/>
              </a:rPr>
              <a:t>Thrust Leads</a:t>
            </a:r>
            <a:r>
              <a:rPr lang="en-US" sz="1700" dirty="0">
                <a:latin typeface="Trebuchet MS" panose="020B0603020202020204" pitchFamily="34" charset="0"/>
                <a:ea typeface="Open Sans" panose="020B0606030504020204" pitchFamily="34" charset="0"/>
                <a:cs typeface="Open Sans" panose="020B0606030504020204" pitchFamily="34" charset="0"/>
              </a:rPr>
              <a:t>: </a:t>
            </a:r>
            <a:r>
              <a:rPr lang="en-US" sz="1700" u="sng" dirty="0">
                <a:latin typeface="Trebuchet MS" panose="020B0603020202020204" pitchFamily="34" charset="0"/>
                <a:ea typeface="Open Sans" panose="020B0606030504020204" pitchFamily="34" charset="0"/>
                <a:cs typeface="Open Sans" panose="020B0606030504020204" pitchFamily="34" charset="0"/>
              </a:rPr>
              <a:t>Irina Tezaur</a:t>
            </a:r>
            <a:r>
              <a:rPr lang="en-US" sz="1700" dirty="0">
                <a:latin typeface="Trebuchet MS" panose="020B0603020202020204" pitchFamily="34" charset="0"/>
                <a:ea typeface="Open Sans" panose="020B0606030504020204" pitchFamily="34" charset="0"/>
                <a:cs typeface="Open Sans" panose="020B0606030504020204" pitchFamily="34" charset="0"/>
              </a:rPr>
              <a:t>, Lyndsay Shand, Laura Swiler</a:t>
            </a:r>
          </a:p>
          <a:p>
            <a:pPr algn="ctr"/>
            <a:r>
              <a:rPr lang="en-US" sz="1700" dirty="0">
                <a:latin typeface="Trebuchet MS" panose="020B0603020202020204" pitchFamily="34" charset="0"/>
                <a:ea typeface="Open Sans" panose="020B0606030504020204" pitchFamily="34" charset="0"/>
                <a:cs typeface="Open Sans" panose="020B0606030504020204" pitchFamily="34" charset="0"/>
              </a:rPr>
              <a:t>Sandia National Laboratories</a:t>
            </a:r>
          </a:p>
          <a:p>
            <a:pPr algn="ctr"/>
            <a:r>
              <a:rPr lang="en-US" sz="1700" dirty="0">
                <a:latin typeface="Trebuchet MS" panose="020B0603020202020204" pitchFamily="34" charset="0"/>
                <a:ea typeface="Open Sans" panose="020B0606030504020204" pitchFamily="34" charset="0"/>
                <a:cs typeface="Open Sans" panose="020B0606030504020204" pitchFamily="34" charset="0"/>
              </a:rPr>
              <a:t>22</a:t>
            </a:r>
            <a:r>
              <a:rPr lang="en-US" sz="1700" baseline="30000" dirty="0">
                <a:latin typeface="Trebuchet MS" panose="020B0603020202020204" pitchFamily="34" charset="0"/>
                <a:ea typeface="Open Sans" panose="020B0606030504020204" pitchFamily="34" charset="0"/>
                <a:cs typeface="Open Sans" panose="020B0606030504020204" pitchFamily="34" charset="0"/>
              </a:rPr>
              <a:t>nd</a:t>
            </a:r>
            <a:r>
              <a:rPr lang="en-US" sz="1700" dirty="0">
                <a:latin typeface="Trebuchet MS" panose="020B0603020202020204" pitchFamily="34" charset="0"/>
                <a:ea typeface="Open Sans" panose="020B0606030504020204" pitchFamily="34" charset="0"/>
                <a:cs typeface="Open Sans" panose="020B0606030504020204" pitchFamily="34" charset="0"/>
              </a:rPr>
              <a:t> IACM Computational Fluids Conference (CFC) 2023</a:t>
            </a:r>
          </a:p>
          <a:p>
            <a:pPr algn="ctr"/>
            <a:r>
              <a:rPr lang="en-US" sz="1700" dirty="0">
                <a:latin typeface="Trebuchet MS" panose="020B0603020202020204" pitchFamily="34" charset="0"/>
                <a:ea typeface="Open Sans" panose="020B0606030504020204" pitchFamily="34" charset="0"/>
                <a:cs typeface="Open Sans" panose="020B0606030504020204" pitchFamily="34" charset="0"/>
              </a:rPr>
              <a:t>Cannes, France.  </a:t>
            </a:r>
            <a:r>
              <a:rPr lang="en-US" sz="1700">
                <a:latin typeface="Trebuchet MS" panose="020B0603020202020204" pitchFamily="34" charset="0"/>
                <a:ea typeface="Open Sans" panose="020B0606030504020204" pitchFamily="34" charset="0"/>
                <a:cs typeface="Open Sans" panose="020B0606030504020204" pitchFamily="34" charset="0"/>
              </a:rPr>
              <a:t>April 25-28</a:t>
            </a:r>
            <a:r>
              <a:rPr lang="en-US" sz="1700" dirty="0">
                <a:latin typeface="Trebuchet MS" panose="020B0603020202020204" pitchFamily="34" charset="0"/>
                <a:ea typeface="Open Sans" panose="020B0606030504020204" pitchFamily="34" charset="0"/>
                <a:cs typeface="Open Sans" panose="020B0606030504020204" pitchFamily="34" charset="0"/>
              </a:rPr>
              <a:t>, 2023.</a:t>
            </a:r>
          </a:p>
          <a:p>
            <a:pPr algn="ctr"/>
            <a:r>
              <a:rPr lang="en-US" sz="1700" dirty="0">
                <a:latin typeface="Trebuchet MS" panose="020B0603020202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1817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DFE40B75-80FE-9B47-B7F4-D0EF6A3EE51A}"/>
              </a:ext>
            </a:extLst>
          </p:cNvPr>
          <p:cNvSpPr>
            <a:spLocks noGrp="1"/>
          </p:cNvSpPr>
          <p:nvPr>
            <p:ph idx="1"/>
          </p:nvPr>
        </p:nvSpPr>
        <p:spPr>
          <a:xfrm>
            <a:off x="7638072" y="1228726"/>
            <a:ext cx="4547283" cy="5264870"/>
          </a:xfrm>
        </p:spPr>
        <p:txBody>
          <a:bodyPr/>
          <a:lstStyle/>
          <a:p>
            <a:pPr algn="ctr">
              <a:spcBef>
                <a:spcPts val="0"/>
              </a:spcBef>
            </a:pPr>
            <a:r>
              <a:rPr lang="en-US" sz="1700" b="1" i="1" dirty="0">
                <a:latin typeface="Trebuchet MS" panose="020B0603020202020204" pitchFamily="34" charset="0"/>
              </a:rPr>
              <a:t>“Known” pathways/impacts:</a:t>
            </a:r>
          </a:p>
          <a:p>
            <a:pPr marL="171450" indent="-171450">
              <a:spcBef>
                <a:spcPts val="400"/>
              </a:spcBef>
              <a:buClr>
                <a:schemeClr val="accent6"/>
              </a:buClr>
              <a:buFont typeface="Arial" panose="020B0604020202020204" pitchFamily="34" charset="0"/>
              <a:buChar char="•"/>
            </a:pPr>
            <a:r>
              <a:rPr lang="en-US" sz="1700" dirty="0">
                <a:latin typeface="Trebuchet MS" panose="020B0603020202020204" pitchFamily="34" charset="0"/>
              </a:rPr>
              <a:t>Tropospheric cooling; stratospheric warming; northern-hemisphere winter warming</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Increase in planetary albedo </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Effects on soil, agriculture, vegetation</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Global reduction in precipitation, evaporation, water vapor   </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Interactions with atmospheric modes of variability (e.g., NAO)</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Interactions with coupled modes of variability (e.g., ENSO, AMOC)</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Interactions with Asian monsoon</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Stratospheric chemistry (e.g., ozone depletion)</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Aerosol indirect effects (e.g., cirrus clouds)</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Sea level decrease</a:t>
            </a:r>
          </a:p>
          <a:p>
            <a:endParaRPr lang="en-US" sz="1700" dirty="0">
              <a:latin typeface="Trebuchet MS" panose="020B0603020202020204" pitchFamily="34" charset="0"/>
            </a:endParaRPr>
          </a:p>
          <a:p>
            <a:endParaRPr lang="en-US" sz="1700" dirty="0">
              <a:latin typeface="Trebuchet MS" panose="020B0603020202020204" pitchFamily="34" charset="0"/>
            </a:endParaRPr>
          </a:p>
        </p:txBody>
      </p:sp>
      <p:sp>
        <p:nvSpPr>
          <p:cNvPr id="2" name="Title 1">
            <a:extLst>
              <a:ext uri="{FF2B5EF4-FFF2-40B4-BE49-F238E27FC236}">
                <a16:creationId xmlns:a16="http://schemas.microsoft.com/office/drawing/2014/main" id="{8627EA1E-DA37-4BEA-9DEE-37335D207CE9}"/>
              </a:ext>
            </a:extLst>
          </p:cNvPr>
          <p:cNvSpPr>
            <a:spLocks noGrp="1"/>
          </p:cNvSpPr>
          <p:nvPr>
            <p:ph type="title"/>
          </p:nvPr>
        </p:nvSpPr>
        <p:spPr>
          <a:xfrm>
            <a:off x="84049" y="100013"/>
            <a:ext cx="11539728" cy="868680"/>
          </a:xfrm>
        </p:spPr>
        <p:txBody>
          <a:bodyPr>
            <a:noAutofit/>
          </a:bodyPr>
          <a:lstStyle/>
          <a:p>
            <a:r>
              <a:rPr lang="en-US" dirty="0">
                <a:solidFill>
                  <a:schemeClr val="accent6"/>
                </a:solidFill>
                <a:latin typeface="Trebuchet MS" panose="020B0603020202020204" pitchFamily="34" charset="0"/>
              </a:rPr>
              <a:t>Mt. Pinatubo Eruption</a:t>
            </a:r>
            <a:br>
              <a:rPr lang="en-US" dirty="0">
                <a:solidFill>
                  <a:schemeClr val="accent6"/>
                </a:solidFill>
                <a:latin typeface="Trebuchet MS" panose="020B0603020202020204" pitchFamily="34" charset="0"/>
              </a:rPr>
            </a:br>
            <a:r>
              <a:rPr lang="en-US" sz="2800" i="1" dirty="0">
                <a:solidFill>
                  <a:schemeClr val="accent6"/>
                </a:solidFill>
                <a:latin typeface="Trebuchet MS" panose="020B0603020202020204" pitchFamily="34" charset="0"/>
              </a:rPr>
              <a:t>Impact Space &amp; Notional Representation of Pathways</a:t>
            </a:r>
          </a:p>
        </p:txBody>
      </p:sp>
      <p:sp>
        <p:nvSpPr>
          <p:cNvPr id="54" name="Rectangle 53">
            <a:extLst>
              <a:ext uri="{FF2B5EF4-FFF2-40B4-BE49-F238E27FC236}">
                <a16:creationId xmlns:a16="http://schemas.microsoft.com/office/drawing/2014/main" id="{2F340930-DC23-43C9-A1CF-B262035C9AAA}"/>
              </a:ext>
            </a:extLst>
          </p:cNvPr>
          <p:cNvSpPr/>
          <p:nvPr/>
        </p:nvSpPr>
        <p:spPr>
          <a:xfrm>
            <a:off x="0" y="1232955"/>
            <a:ext cx="1014984" cy="52689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SOURCE</a:t>
            </a:r>
          </a:p>
        </p:txBody>
      </p:sp>
      <p:sp>
        <p:nvSpPr>
          <p:cNvPr id="55" name="Oval 4">
            <a:extLst>
              <a:ext uri="{FF2B5EF4-FFF2-40B4-BE49-F238E27FC236}">
                <a16:creationId xmlns:a16="http://schemas.microsoft.com/office/drawing/2014/main" id="{2F622E1A-7A41-410D-8584-87973DEA8776}"/>
              </a:ext>
            </a:extLst>
          </p:cNvPr>
          <p:cNvSpPr/>
          <p:nvPr/>
        </p:nvSpPr>
        <p:spPr>
          <a:xfrm>
            <a:off x="526965" y="2119070"/>
            <a:ext cx="4244335" cy="8172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4917533"/>
              <a:gd name="connsiteY0" fmla="*/ 834531 h 834531"/>
              <a:gd name="connsiteX1" fmla="*/ 2717321 w 4917533"/>
              <a:gd name="connsiteY1" fmla="*/ 774997 h 834531"/>
              <a:gd name="connsiteX2" fmla="*/ 4739009 w 4917533"/>
              <a:gd name="connsiteY2" fmla="*/ 24828 h 834531"/>
              <a:gd name="connsiteX3" fmla="*/ 4720585 w 4917533"/>
              <a:gd name="connsiteY3" fmla="*/ 7739 h 834531"/>
              <a:gd name="connsiteX0" fmla="*/ 0 w 5958835"/>
              <a:gd name="connsiteY0" fmla="*/ 810146 h 810146"/>
              <a:gd name="connsiteX1" fmla="*/ 2717321 w 5958835"/>
              <a:gd name="connsiteY1" fmla="*/ 750612 h 810146"/>
              <a:gd name="connsiteX2" fmla="*/ 4739009 w 5958835"/>
              <a:gd name="connsiteY2" fmla="*/ 443 h 810146"/>
              <a:gd name="connsiteX3" fmla="*/ 5958835 w 5958835"/>
              <a:gd name="connsiteY3" fmla="*/ 69079 h 810146"/>
              <a:gd name="connsiteX0" fmla="*/ 0 w 5958835"/>
              <a:gd name="connsiteY0" fmla="*/ 810146 h 810146"/>
              <a:gd name="connsiteX1" fmla="*/ 2717321 w 5958835"/>
              <a:gd name="connsiteY1" fmla="*/ 750612 h 810146"/>
              <a:gd name="connsiteX2" fmla="*/ 4205609 w 5958835"/>
              <a:gd name="connsiteY2" fmla="*/ 443 h 810146"/>
              <a:gd name="connsiteX3" fmla="*/ 5958835 w 5958835"/>
              <a:gd name="connsiteY3" fmla="*/ 69079 h 810146"/>
              <a:gd name="connsiteX0" fmla="*/ 0 w 4244335"/>
              <a:gd name="connsiteY0" fmla="*/ 817267 h 817267"/>
              <a:gd name="connsiteX1" fmla="*/ 2717321 w 4244335"/>
              <a:gd name="connsiteY1" fmla="*/ 757733 h 817267"/>
              <a:gd name="connsiteX2" fmla="*/ 4205609 w 4244335"/>
              <a:gd name="connsiteY2" fmla="*/ 7564 h 817267"/>
              <a:gd name="connsiteX3" fmla="*/ 4244335 w 4244335"/>
              <a:gd name="connsiteY3" fmla="*/ 0 h 817267"/>
            </a:gdLst>
            <a:ahLst/>
            <a:cxnLst>
              <a:cxn ang="0">
                <a:pos x="connsiteX0" y="connsiteY0"/>
              </a:cxn>
              <a:cxn ang="0">
                <a:pos x="connsiteX1" y="connsiteY1"/>
              </a:cxn>
              <a:cxn ang="0">
                <a:pos x="connsiteX2" y="connsiteY2"/>
              </a:cxn>
              <a:cxn ang="0">
                <a:pos x="connsiteX3" y="connsiteY3"/>
              </a:cxn>
            </a:cxnLst>
            <a:rect l="l" t="t" r="r" b="b"/>
            <a:pathLst>
              <a:path w="4244335" h="817267">
                <a:moveTo>
                  <a:pt x="0" y="817267"/>
                </a:moveTo>
                <a:cubicBezTo>
                  <a:pt x="1492045" y="212431"/>
                  <a:pt x="2016386" y="892683"/>
                  <a:pt x="2717321" y="757733"/>
                </a:cubicBezTo>
                <a:cubicBezTo>
                  <a:pt x="3418256" y="622783"/>
                  <a:pt x="2926600" y="-11989"/>
                  <a:pt x="4205609" y="7564"/>
                </a:cubicBezTo>
                <a:lnTo>
                  <a:pt x="4244335" y="0"/>
                </a:ln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AF00845-F38D-4CFB-BD12-DAACD15E5B5F}"/>
              </a:ext>
            </a:extLst>
          </p:cNvPr>
          <p:cNvSpPr/>
          <p:nvPr/>
        </p:nvSpPr>
        <p:spPr>
          <a:xfrm>
            <a:off x="1134931" y="1290616"/>
            <a:ext cx="5568696" cy="4590288"/>
          </a:xfrm>
          <a:prstGeom prst="ellipse">
            <a:avLst/>
          </a:prstGeom>
          <a:solidFill>
            <a:srgbClr val="FFFF00">
              <a:alpha val="7000"/>
            </a:srgbClr>
          </a:solidFill>
          <a:ln w="444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Atmospheric Circulation</a:t>
            </a:r>
          </a:p>
        </p:txBody>
      </p:sp>
      <p:sp>
        <p:nvSpPr>
          <p:cNvPr id="57" name="Rectangle 56">
            <a:extLst>
              <a:ext uri="{FF2B5EF4-FFF2-40B4-BE49-F238E27FC236}">
                <a16:creationId xmlns:a16="http://schemas.microsoft.com/office/drawing/2014/main" id="{3D8E6286-1587-4E6B-BEA9-4474591C3536}"/>
              </a:ext>
            </a:extLst>
          </p:cNvPr>
          <p:cNvSpPr/>
          <p:nvPr/>
        </p:nvSpPr>
        <p:spPr>
          <a:xfrm>
            <a:off x="6787896" y="1232955"/>
            <a:ext cx="1014984" cy="52689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IMPACTS</a:t>
            </a:r>
          </a:p>
        </p:txBody>
      </p:sp>
      <p:sp>
        <p:nvSpPr>
          <p:cNvPr id="58" name="Pentagon 33">
            <a:extLst>
              <a:ext uri="{FF2B5EF4-FFF2-40B4-BE49-F238E27FC236}">
                <a16:creationId xmlns:a16="http://schemas.microsoft.com/office/drawing/2014/main" id="{46E2FAD2-1475-4329-82A4-03FF448A3C36}"/>
              </a:ext>
            </a:extLst>
          </p:cNvPr>
          <p:cNvSpPr/>
          <p:nvPr/>
        </p:nvSpPr>
        <p:spPr>
          <a:xfrm>
            <a:off x="51816" y="6134820"/>
            <a:ext cx="6741414" cy="319464"/>
          </a:xfrm>
          <a:prstGeom prst="homePlate">
            <a:avLst>
              <a:gd name="adj" fmla="val 0"/>
            </a:avLst>
          </a:prstGeom>
          <a:gradFill>
            <a:gsLst>
              <a:gs pos="0">
                <a:schemeClr val="bg1">
                  <a:lumMod val="50000"/>
                  <a:alpha val="0"/>
                </a:schemeClr>
              </a:gs>
              <a:gs pos="32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pPr algn="r"/>
            <a:r>
              <a:rPr lang="en-US" sz="1700" dirty="0"/>
              <a:t>Notional Representation of Subset of Physical Processes </a:t>
            </a:r>
          </a:p>
        </p:txBody>
      </p:sp>
      <p:cxnSp>
        <p:nvCxnSpPr>
          <p:cNvPr id="59" name="Curved Connector 53">
            <a:extLst>
              <a:ext uri="{FF2B5EF4-FFF2-40B4-BE49-F238E27FC236}">
                <a16:creationId xmlns:a16="http://schemas.microsoft.com/office/drawing/2014/main" id="{BF0BE504-009C-4B84-A49D-4F972CBDDA83}"/>
              </a:ext>
            </a:extLst>
          </p:cNvPr>
          <p:cNvCxnSpPr>
            <a:cxnSpLocks/>
          </p:cNvCxnSpPr>
          <p:nvPr/>
        </p:nvCxnSpPr>
        <p:spPr>
          <a:xfrm flipV="1">
            <a:off x="876361" y="3400851"/>
            <a:ext cx="1081001" cy="396472"/>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60" name="Curved Connector 62">
            <a:extLst>
              <a:ext uri="{FF2B5EF4-FFF2-40B4-BE49-F238E27FC236}">
                <a16:creationId xmlns:a16="http://schemas.microsoft.com/office/drawing/2014/main" id="{E18EA96C-B3D2-413B-BE6F-68843AD5073E}"/>
              </a:ext>
            </a:extLst>
          </p:cNvPr>
          <p:cNvCxnSpPr>
            <a:cxnSpLocks/>
          </p:cNvCxnSpPr>
          <p:nvPr/>
        </p:nvCxnSpPr>
        <p:spPr>
          <a:xfrm flipV="1">
            <a:off x="1957362" y="3048986"/>
            <a:ext cx="1344992" cy="308661"/>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61" name="Curved Connector 65">
            <a:extLst>
              <a:ext uri="{FF2B5EF4-FFF2-40B4-BE49-F238E27FC236}">
                <a16:creationId xmlns:a16="http://schemas.microsoft.com/office/drawing/2014/main" id="{D4B51830-BCE2-45E0-AFC3-7C70FE31CEF3}"/>
              </a:ext>
            </a:extLst>
          </p:cNvPr>
          <p:cNvCxnSpPr>
            <a:cxnSpLocks/>
            <a:stCxn id="108" idx="0"/>
          </p:cNvCxnSpPr>
          <p:nvPr/>
        </p:nvCxnSpPr>
        <p:spPr>
          <a:xfrm>
            <a:off x="3515644" y="3048986"/>
            <a:ext cx="1655152" cy="404323"/>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62" name="Curved Connector 67">
            <a:extLst>
              <a:ext uri="{FF2B5EF4-FFF2-40B4-BE49-F238E27FC236}">
                <a16:creationId xmlns:a16="http://schemas.microsoft.com/office/drawing/2014/main" id="{D88EC27B-FF5B-491C-B394-8F23F7CD45F0}"/>
              </a:ext>
            </a:extLst>
          </p:cNvPr>
          <p:cNvCxnSpPr>
            <a:cxnSpLocks/>
          </p:cNvCxnSpPr>
          <p:nvPr/>
        </p:nvCxnSpPr>
        <p:spPr>
          <a:xfrm>
            <a:off x="5115828" y="3437340"/>
            <a:ext cx="2056194" cy="100644"/>
          </a:xfrm>
          <a:prstGeom prst="straightConnector1">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Curved Connector 54">
            <a:extLst>
              <a:ext uri="{FF2B5EF4-FFF2-40B4-BE49-F238E27FC236}">
                <a16:creationId xmlns:a16="http://schemas.microsoft.com/office/drawing/2014/main" id="{6C00A25D-ABBA-451E-AC5C-14208FCFC69A}"/>
              </a:ext>
            </a:extLst>
          </p:cNvPr>
          <p:cNvCxnSpPr>
            <a:cxnSpLocks/>
          </p:cNvCxnSpPr>
          <p:nvPr/>
        </p:nvCxnSpPr>
        <p:spPr>
          <a:xfrm flipV="1">
            <a:off x="876361" y="3329297"/>
            <a:ext cx="945196" cy="404417"/>
          </a:xfrm>
          <a:prstGeom prst="curvedConnector3">
            <a:avLst>
              <a:gd name="adj1" fmla="val 50000"/>
            </a:avLst>
          </a:prstGeom>
          <a:ln w="47625"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64" name="Oval 4">
            <a:extLst>
              <a:ext uri="{FF2B5EF4-FFF2-40B4-BE49-F238E27FC236}">
                <a16:creationId xmlns:a16="http://schemas.microsoft.com/office/drawing/2014/main" id="{5814438B-A03C-499C-92F6-C5CB50F239A6}"/>
              </a:ext>
            </a:extLst>
          </p:cNvPr>
          <p:cNvSpPr/>
          <p:nvPr/>
        </p:nvSpPr>
        <p:spPr>
          <a:xfrm>
            <a:off x="3311786" y="2131048"/>
            <a:ext cx="1200127" cy="72469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3898739"/>
              <a:gd name="connsiteY0" fmla="*/ 750611 h 750611"/>
              <a:gd name="connsiteX1" fmla="*/ 2021688 w 3898739"/>
              <a:gd name="connsiteY1" fmla="*/ 442 h 750611"/>
              <a:gd name="connsiteX2" fmla="*/ 3898739 w 3898739"/>
              <a:gd name="connsiteY2" fmla="*/ 97653 h 750611"/>
              <a:gd name="connsiteX0" fmla="*/ 0 w 2021688"/>
              <a:gd name="connsiteY0" fmla="*/ 750611 h 750611"/>
              <a:gd name="connsiteX1" fmla="*/ 2021688 w 2021688"/>
              <a:gd name="connsiteY1" fmla="*/ 442 h 750611"/>
              <a:gd name="connsiteX0" fmla="*/ 0 w 1512805"/>
              <a:gd name="connsiteY0" fmla="*/ 710883 h 710883"/>
              <a:gd name="connsiteX1" fmla="*/ 1512805 w 1512805"/>
              <a:gd name="connsiteY1" fmla="*/ 471 h 710883"/>
              <a:gd name="connsiteX0" fmla="*/ 0 w 1512805"/>
              <a:gd name="connsiteY0" fmla="*/ 710412 h 710412"/>
              <a:gd name="connsiteX1" fmla="*/ 1512805 w 1512805"/>
              <a:gd name="connsiteY1" fmla="*/ 0 h 710412"/>
              <a:gd name="connsiteX0" fmla="*/ 0 w 1512805"/>
              <a:gd name="connsiteY0" fmla="*/ 710412 h 710412"/>
              <a:gd name="connsiteX1" fmla="*/ 1512805 w 1512805"/>
              <a:gd name="connsiteY1" fmla="*/ 0 h 710412"/>
              <a:gd name="connsiteX0" fmla="*/ 0 w 1512805"/>
              <a:gd name="connsiteY0" fmla="*/ 691362 h 691362"/>
              <a:gd name="connsiteX1" fmla="*/ 1512805 w 1512805"/>
              <a:gd name="connsiteY1" fmla="*/ 0 h 691362"/>
              <a:gd name="connsiteX0" fmla="*/ 0 w 1323701"/>
              <a:gd name="connsiteY0" fmla="*/ 761416 h 761416"/>
              <a:gd name="connsiteX1" fmla="*/ 1323701 w 1323701"/>
              <a:gd name="connsiteY1" fmla="*/ 0 h 761416"/>
              <a:gd name="connsiteX0" fmla="*/ 0 w 1323701"/>
              <a:gd name="connsiteY0" fmla="*/ 761416 h 761416"/>
              <a:gd name="connsiteX1" fmla="*/ 717606 w 1323701"/>
              <a:gd name="connsiteY1" fmla="*/ 172812 h 761416"/>
              <a:gd name="connsiteX2" fmla="*/ 1323701 w 1323701"/>
              <a:gd name="connsiteY2" fmla="*/ 0 h 761416"/>
              <a:gd name="connsiteX0" fmla="*/ 0 w 1323701"/>
              <a:gd name="connsiteY0" fmla="*/ 761416 h 761416"/>
              <a:gd name="connsiteX1" fmla="*/ 717606 w 1323701"/>
              <a:gd name="connsiteY1" fmla="*/ 172812 h 761416"/>
              <a:gd name="connsiteX2" fmla="*/ 1323701 w 1323701"/>
              <a:gd name="connsiteY2" fmla="*/ 0 h 761416"/>
              <a:gd name="connsiteX0" fmla="*/ 0 w 1323701"/>
              <a:gd name="connsiteY0" fmla="*/ 761416 h 761416"/>
              <a:gd name="connsiteX1" fmla="*/ 265858 w 1323701"/>
              <a:gd name="connsiteY1" fmla="*/ 623158 h 761416"/>
              <a:gd name="connsiteX2" fmla="*/ 717606 w 1323701"/>
              <a:gd name="connsiteY2" fmla="*/ 172812 h 761416"/>
              <a:gd name="connsiteX3" fmla="*/ 1323701 w 1323701"/>
              <a:gd name="connsiteY3" fmla="*/ 0 h 761416"/>
              <a:gd name="connsiteX0" fmla="*/ 0 w 1323701"/>
              <a:gd name="connsiteY0" fmla="*/ 761416 h 761416"/>
              <a:gd name="connsiteX1" fmla="*/ 265858 w 1323701"/>
              <a:gd name="connsiteY1" fmla="*/ 623158 h 761416"/>
              <a:gd name="connsiteX2" fmla="*/ 675583 w 1323701"/>
              <a:gd name="connsiteY2" fmla="*/ 182820 h 761416"/>
              <a:gd name="connsiteX3" fmla="*/ 1323701 w 1323701"/>
              <a:gd name="connsiteY3" fmla="*/ 0 h 761416"/>
            </a:gdLst>
            <a:ahLst/>
            <a:cxnLst>
              <a:cxn ang="0">
                <a:pos x="connsiteX0" y="connsiteY0"/>
              </a:cxn>
              <a:cxn ang="0">
                <a:pos x="connsiteX1" y="connsiteY1"/>
              </a:cxn>
              <a:cxn ang="0">
                <a:pos x="connsiteX2" y="connsiteY2"/>
              </a:cxn>
              <a:cxn ang="0">
                <a:pos x="connsiteX3" y="connsiteY3"/>
              </a:cxn>
            </a:cxnLst>
            <a:rect l="l" t="t" r="r" b="b"/>
            <a:pathLst>
              <a:path w="1323701" h="761416">
                <a:moveTo>
                  <a:pt x="0" y="761416"/>
                </a:moveTo>
                <a:cubicBezTo>
                  <a:pt x="35555" y="728365"/>
                  <a:pt x="146257" y="721259"/>
                  <a:pt x="265858" y="623158"/>
                </a:cubicBezTo>
                <a:cubicBezTo>
                  <a:pt x="385459" y="525057"/>
                  <a:pt x="490521" y="276672"/>
                  <a:pt x="675583" y="182820"/>
                </a:cubicBezTo>
                <a:cubicBezTo>
                  <a:pt x="760279" y="114347"/>
                  <a:pt x="664894" y="59960"/>
                  <a:pt x="1323701" y="0"/>
                </a:cubicBezTo>
              </a:path>
            </a:pathLst>
          </a:custGeom>
          <a:noFill/>
          <a:ln w="44450" cap="rnd">
            <a:solidFill>
              <a:schemeClr val="tx2"/>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CB150352-5B98-4F0B-A671-678B0059C38A}"/>
              </a:ext>
            </a:extLst>
          </p:cNvPr>
          <p:cNvGrpSpPr/>
          <p:nvPr/>
        </p:nvGrpSpPr>
        <p:grpSpPr>
          <a:xfrm>
            <a:off x="1156861" y="5151284"/>
            <a:ext cx="1916187" cy="699374"/>
            <a:chOff x="5075613" y="4876351"/>
            <a:chExt cx="1916187" cy="699374"/>
          </a:xfrm>
        </p:grpSpPr>
        <p:sp>
          <p:nvSpPr>
            <p:cNvPr id="67" name="Rectangle 66">
              <a:extLst>
                <a:ext uri="{FF2B5EF4-FFF2-40B4-BE49-F238E27FC236}">
                  <a16:creationId xmlns:a16="http://schemas.microsoft.com/office/drawing/2014/main" id="{3A18B357-FA27-478A-99F2-7F930C35D6F8}"/>
                </a:ext>
              </a:extLst>
            </p:cNvPr>
            <p:cNvSpPr/>
            <p:nvPr/>
          </p:nvSpPr>
          <p:spPr>
            <a:xfrm>
              <a:off x="5075613" y="4876351"/>
              <a:ext cx="1916187" cy="699374"/>
            </a:xfrm>
            <a:prstGeom prst="rect">
              <a:avLst/>
            </a:prstGeom>
            <a:solidFill>
              <a:schemeClr val="bg1">
                <a:alpha val="840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t" anchorCtr="0"/>
            <a:lstStyle/>
            <a:p>
              <a:r>
                <a:rPr lang="en-US" sz="1000" dirty="0">
                  <a:solidFill>
                    <a:schemeClr val="bg2">
                      <a:lumMod val="50000"/>
                    </a:schemeClr>
                  </a:solidFill>
                </a:rPr>
                <a:t>General Pathway</a:t>
              </a:r>
            </a:p>
            <a:p>
              <a:r>
                <a:rPr lang="en-US" sz="1000" dirty="0">
                  <a:solidFill>
                    <a:schemeClr val="bg2">
                      <a:lumMod val="50000"/>
                    </a:schemeClr>
                  </a:solidFill>
                </a:rPr>
                <a:t>Aerosol Direct Effect</a:t>
              </a:r>
            </a:p>
            <a:p>
              <a:r>
                <a:rPr lang="en-US" sz="1000" dirty="0">
                  <a:solidFill>
                    <a:schemeClr val="bg2">
                      <a:lumMod val="50000"/>
                    </a:schemeClr>
                  </a:solidFill>
                </a:rPr>
                <a:t>Aerosol Indirect Effect</a:t>
              </a:r>
            </a:p>
            <a:p>
              <a:r>
                <a:rPr lang="en-US" sz="1000" dirty="0">
                  <a:solidFill>
                    <a:schemeClr val="bg2">
                      <a:lumMod val="50000"/>
                    </a:schemeClr>
                  </a:solidFill>
                </a:rPr>
                <a:t>Downstream Impacts</a:t>
              </a:r>
            </a:p>
          </p:txBody>
        </p:sp>
        <p:cxnSp>
          <p:nvCxnSpPr>
            <p:cNvPr id="68" name="Straight Arrow Connector 67">
              <a:extLst>
                <a:ext uri="{FF2B5EF4-FFF2-40B4-BE49-F238E27FC236}">
                  <a16:creationId xmlns:a16="http://schemas.microsoft.com/office/drawing/2014/main" id="{622A1590-B959-4FCC-B7BE-B84E37F54AF2}"/>
                </a:ext>
              </a:extLst>
            </p:cNvPr>
            <p:cNvCxnSpPr>
              <a:cxnSpLocks/>
            </p:cNvCxnSpPr>
            <p:nvPr/>
          </p:nvCxnSpPr>
          <p:spPr>
            <a:xfrm>
              <a:off x="5183090" y="4992944"/>
              <a:ext cx="320919" cy="881"/>
            </a:xfrm>
            <a:prstGeom prst="straightConnector1">
              <a:avLst/>
            </a:prstGeom>
            <a:ln w="44450" cap="rnd" cmpd="sng">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79547895-AC73-4A0E-AF87-BC99EACE4F3C}"/>
                </a:ext>
              </a:extLst>
            </p:cNvPr>
            <p:cNvCxnSpPr>
              <a:cxnSpLocks/>
            </p:cNvCxnSpPr>
            <p:nvPr/>
          </p:nvCxnSpPr>
          <p:spPr>
            <a:xfrm>
              <a:off x="5183090" y="5140043"/>
              <a:ext cx="320919" cy="881"/>
            </a:xfrm>
            <a:prstGeom prst="straightConnector1">
              <a:avLst/>
            </a:prstGeom>
            <a:ln w="44450" cap="rnd" cmpd="sng">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8B7C1CB-C527-4C54-BF47-6305CE07AAD8}"/>
                </a:ext>
              </a:extLst>
            </p:cNvPr>
            <p:cNvCxnSpPr>
              <a:cxnSpLocks/>
            </p:cNvCxnSpPr>
            <p:nvPr/>
          </p:nvCxnSpPr>
          <p:spPr>
            <a:xfrm>
              <a:off x="5183090" y="5305800"/>
              <a:ext cx="320919" cy="881"/>
            </a:xfrm>
            <a:prstGeom prst="straightConnector1">
              <a:avLst/>
            </a:prstGeom>
            <a:ln w="44450"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0EDF5AF-9D28-4189-872C-0413366643E2}"/>
                </a:ext>
              </a:extLst>
            </p:cNvPr>
            <p:cNvCxnSpPr>
              <a:cxnSpLocks/>
            </p:cNvCxnSpPr>
            <p:nvPr/>
          </p:nvCxnSpPr>
          <p:spPr>
            <a:xfrm>
              <a:off x="5214988" y="5453339"/>
              <a:ext cx="320919" cy="881"/>
            </a:xfrm>
            <a:prstGeom prst="straightConnector1">
              <a:avLst/>
            </a:prstGeom>
            <a:ln w="44450" cap="rnd" cmpd="sng">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grpSp>
      <p:sp>
        <p:nvSpPr>
          <p:cNvPr id="72" name="Oval 4">
            <a:extLst>
              <a:ext uri="{FF2B5EF4-FFF2-40B4-BE49-F238E27FC236}">
                <a16:creationId xmlns:a16="http://schemas.microsoft.com/office/drawing/2014/main" id="{1DDB6DCC-A4A9-4D79-9914-EC6BCC31945C}"/>
              </a:ext>
            </a:extLst>
          </p:cNvPr>
          <p:cNvSpPr/>
          <p:nvPr/>
        </p:nvSpPr>
        <p:spPr>
          <a:xfrm>
            <a:off x="819104" y="3169245"/>
            <a:ext cx="6391080" cy="1818681"/>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376261 h 1421176"/>
              <a:gd name="connsiteX1" fmla="*/ 1797171 w 6543999"/>
              <a:gd name="connsiteY1" fmla="*/ 1103092 h 1421176"/>
              <a:gd name="connsiteX2" fmla="*/ 2688567 w 6543999"/>
              <a:gd name="connsiteY2" fmla="*/ 16162 h 1421176"/>
              <a:gd name="connsiteX3" fmla="*/ 4126359 w 6543999"/>
              <a:gd name="connsiteY3" fmla="*/ 421584 h 1421176"/>
              <a:gd name="connsiteX4" fmla="*/ 6543999 w 6543999"/>
              <a:gd name="connsiteY4" fmla="*/ 444033 h 1421176"/>
              <a:gd name="connsiteX0" fmla="*/ 0 w 6543999"/>
              <a:gd name="connsiteY0" fmla="*/ 1363993 h 1519254"/>
              <a:gd name="connsiteX1" fmla="*/ 1797171 w 6543999"/>
              <a:gd name="connsiteY1" fmla="*/ 1090824 h 1519254"/>
              <a:gd name="connsiteX2" fmla="*/ 2688567 w 6543999"/>
              <a:gd name="connsiteY2" fmla="*/ 3894 h 1519254"/>
              <a:gd name="connsiteX3" fmla="*/ 3907823 w 6543999"/>
              <a:gd name="connsiteY3" fmla="*/ 1519248 h 1519254"/>
              <a:gd name="connsiteX4" fmla="*/ 6543999 w 6543999"/>
              <a:gd name="connsiteY4" fmla="*/ 431765 h 1519254"/>
              <a:gd name="connsiteX0" fmla="*/ 0 w 6543999"/>
              <a:gd name="connsiteY0" fmla="*/ 1363993 h 1519248"/>
              <a:gd name="connsiteX1" fmla="*/ 1797171 w 6543999"/>
              <a:gd name="connsiteY1" fmla="*/ 1090824 h 1519248"/>
              <a:gd name="connsiteX2" fmla="*/ 2688567 w 6543999"/>
              <a:gd name="connsiteY2" fmla="*/ 3894 h 1519248"/>
              <a:gd name="connsiteX3" fmla="*/ 3907823 w 6543999"/>
              <a:gd name="connsiteY3" fmla="*/ 1519248 h 1519248"/>
              <a:gd name="connsiteX4" fmla="*/ 6543999 w 6543999"/>
              <a:gd name="connsiteY4" fmla="*/ 431765 h 1519248"/>
              <a:gd name="connsiteX0" fmla="*/ 0 w 6543999"/>
              <a:gd name="connsiteY0" fmla="*/ 1360156 h 1515411"/>
              <a:gd name="connsiteX1" fmla="*/ 1797171 w 6543999"/>
              <a:gd name="connsiteY1" fmla="*/ 1086987 h 1515411"/>
              <a:gd name="connsiteX2" fmla="*/ 2688567 w 6543999"/>
              <a:gd name="connsiteY2" fmla="*/ 57 h 1515411"/>
              <a:gd name="connsiteX3" fmla="*/ 3907823 w 6543999"/>
              <a:gd name="connsiteY3" fmla="*/ 1515411 h 1515411"/>
              <a:gd name="connsiteX4" fmla="*/ 6543999 w 6543999"/>
              <a:gd name="connsiteY4" fmla="*/ 427928 h 1515411"/>
              <a:gd name="connsiteX0" fmla="*/ 0 w 6543999"/>
              <a:gd name="connsiteY0" fmla="*/ 1417661 h 1572916"/>
              <a:gd name="connsiteX1" fmla="*/ 1797171 w 6543999"/>
              <a:gd name="connsiteY1" fmla="*/ 1144492 h 1572916"/>
              <a:gd name="connsiteX2" fmla="*/ 2700069 w 6543999"/>
              <a:gd name="connsiteY2" fmla="*/ 53 h 1572916"/>
              <a:gd name="connsiteX3" fmla="*/ 3907823 w 6543999"/>
              <a:gd name="connsiteY3" fmla="*/ 1572916 h 1572916"/>
              <a:gd name="connsiteX4" fmla="*/ 6543999 w 6543999"/>
              <a:gd name="connsiteY4" fmla="*/ 485433 h 1572916"/>
              <a:gd name="connsiteX0" fmla="*/ 0 w 6543999"/>
              <a:gd name="connsiteY0" fmla="*/ 1417661 h 1673596"/>
              <a:gd name="connsiteX1" fmla="*/ 1797171 w 6543999"/>
              <a:gd name="connsiteY1" fmla="*/ 1144492 h 1673596"/>
              <a:gd name="connsiteX2" fmla="*/ 2700069 w 6543999"/>
              <a:gd name="connsiteY2" fmla="*/ 53 h 1673596"/>
              <a:gd name="connsiteX3" fmla="*/ 3907823 w 6543999"/>
              <a:gd name="connsiteY3" fmla="*/ 1572916 h 1673596"/>
              <a:gd name="connsiteX4" fmla="*/ 6543999 w 6543999"/>
              <a:gd name="connsiteY4" fmla="*/ 485433 h 1673596"/>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686356"/>
              <a:gd name="connsiteX1" fmla="*/ 1797171 w 6543999"/>
              <a:gd name="connsiteY1" fmla="*/ 1148632 h 1686356"/>
              <a:gd name="connsiteX2" fmla="*/ 2700069 w 6543999"/>
              <a:gd name="connsiteY2" fmla="*/ 4193 h 1686356"/>
              <a:gd name="connsiteX3" fmla="*/ 3856065 w 6543999"/>
              <a:gd name="connsiteY3" fmla="*/ 1605811 h 1686356"/>
              <a:gd name="connsiteX4" fmla="*/ 6543999 w 6543999"/>
              <a:gd name="connsiteY4" fmla="*/ 489573 h 1686356"/>
              <a:gd name="connsiteX0" fmla="*/ 0 w 6543999"/>
              <a:gd name="connsiteY0" fmla="*/ 1417813 h 1682368"/>
              <a:gd name="connsiteX1" fmla="*/ 1797171 w 6543999"/>
              <a:gd name="connsiteY1" fmla="*/ 1144644 h 1682368"/>
              <a:gd name="connsiteX2" fmla="*/ 2700069 w 6543999"/>
              <a:gd name="connsiteY2" fmla="*/ 205 h 1682368"/>
              <a:gd name="connsiteX3" fmla="*/ 3856065 w 6543999"/>
              <a:gd name="connsiteY3" fmla="*/ 1601823 h 1682368"/>
              <a:gd name="connsiteX4" fmla="*/ 6543999 w 6543999"/>
              <a:gd name="connsiteY4" fmla="*/ 485585 h 1682368"/>
              <a:gd name="connsiteX0" fmla="*/ 0 w 6543999"/>
              <a:gd name="connsiteY0" fmla="*/ 1405115 h 1669670"/>
              <a:gd name="connsiteX1" fmla="*/ 1797171 w 6543999"/>
              <a:gd name="connsiteY1" fmla="*/ 1131946 h 1669670"/>
              <a:gd name="connsiteX2" fmla="*/ 2719119 w 6543999"/>
              <a:gd name="connsiteY2" fmla="*/ 207 h 1669670"/>
              <a:gd name="connsiteX3" fmla="*/ 3856065 w 6543999"/>
              <a:gd name="connsiteY3" fmla="*/ 1589125 h 1669670"/>
              <a:gd name="connsiteX4" fmla="*/ 6543999 w 6543999"/>
              <a:gd name="connsiteY4" fmla="*/ 472887 h 1669670"/>
              <a:gd name="connsiteX0" fmla="*/ 0 w 6463584"/>
              <a:gd name="connsiteY0" fmla="*/ 1405115 h 1818681"/>
              <a:gd name="connsiteX1" fmla="*/ 1797171 w 6463584"/>
              <a:gd name="connsiteY1" fmla="*/ 1131946 h 1818681"/>
              <a:gd name="connsiteX2" fmla="*/ 2719119 w 6463584"/>
              <a:gd name="connsiteY2" fmla="*/ 207 h 1818681"/>
              <a:gd name="connsiteX3" fmla="*/ 3856065 w 6463584"/>
              <a:gd name="connsiteY3" fmla="*/ 1589125 h 1818681"/>
              <a:gd name="connsiteX4" fmla="*/ 6463584 w 6463584"/>
              <a:gd name="connsiteY4" fmla="*/ 1695400 h 18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584" h="1818681">
                <a:moveTo>
                  <a:pt x="0" y="1405115"/>
                </a:moveTo>
                <a:cubicBezTo>
                  <a:pt x="506084" y="1536850"/>
                  <a:pt x="1343985" y="1366097"/>
                  <a:pt x="1797171" y="1131946"/>
                </a:cubicBezTo>
                <a:cubicBezTo>
                  <a:pt x="2250358" y="897795"/>
                  <a:pt x="2179120" y="19261"/>
                  <a:pt x="2719119" y="207"/>
                </a:cubicBezTo>
                <a:cubicBezTo>
                  <a:pt x="3259118" y="-18847"/>
                  <a:pt x="3376436" y="1287776"/>
                  <a:pt x="3856065" y="1589125"/>
                </a:cubicBezTo>
                <a:cubicBezTo>
                  <a:pt x="4493251" y="2037514"/>
                  <a:pt x="5084526" y="1689834"/>
                  <a:pt x="6463584" y="169540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41">
            <a:extLst>
              <a:ext uri="{FF2B5EF4-FFF2-40B4-BE49-F238E27FC236}">
                <a16:creationId xmlns:a16="http://schemas.microsoft.com/office/drawing/2014/main" id="{1ACA49FF-E0FD-40AF-8610-57D95503ACF9}"/>
              </a:ext>
            </a:extLst>
          </p:cNvPr>
          <p:cNvSpPr/>
          <p:nvPr/>
        </p:nvSpPr>
        <p:spPr>
          <a:xfrm>
            <a:off x="3907261" y="3608542"/>
            <a:ext cx="2794868" cy="2272362"/>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4" name="Group 73">
            <a:extLst>
              <a:ext uri="{FF2B5EF4-FFF2-40B4-BE49-F238E27FC236}">
                <a16:creationId xmlns:a16="http://schemas.microsoft.com/office/drawing/2014/main" id="{E676A5EF-C9CC-4712-8134-9654DFE10C95}"/>
              </a:ext>
            </a:extLst>
          </p:cNvPr>
          <p:cNvGrpSpPr/>
          <p:nvPr/>
        </p:nvGrpSpPr>
        <p:grpSpPr>
          <a:xfrm>
            <a:off x="4387082" y="4509390"/>
            <a:ext cx="546664" cy="546664"/>
            <a:chOff x="855016" y="4817599"/>
            <a:chExt cx="546664" cy="546664"/>
          </a:xfrm>
        </p:grpSpPr>
        <p:sp>
          <p:nvSpPr>
            <p:cNvPr id="75" name="Freeform 153">
              <a:extLst>
                <a:ext uri="{FF2B5EF4-FFF2-40B4-BE49-F238E27FC236}">
                  <a16:creationId xmlns:a16="http://schemas.microsoft.com/office/drawing/2014/main" id="{5829B942-C518-4C3A-AD06-00FCBAC2C65E}"/>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Radiation</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Diffusivity</a:t>
              </a:r>
            </a:p>
          </p:txBody>
        </p:sp>
        <p:sp>
          <p:nvSpPr>
            <p:cNvPr id="76" name="Freeform 154">
              <a:extLst>
                <a:ext uri="{FF2B5EF4-FFF2-40B4-BE49-F238E27FC236}">
                  <a16:creationId xmlns:a16="http://schemas.microsoft.com/office/drawing/2014/main" id="{9EC83358-A864-4F2A-90E8-7C134AB39A3B}"/>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77" name="Freeform 155">
              <a:extLst>
                <a:ext uri="{FF2B5EF4-FFF2-40B4-BE49-F238E27FC236}">
                  <a16:creationId xmlns:a16="http://schemas.microsoft.com/office/drawing/2014/main" id="{C4E1E696-AB5A-426D-ABC7-340B0F72B311}"/>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78" name="Group 77">
            <a:extLst>
              <a:ext uri="{FF2B5EF4-FFF2-40B4-BE49-F238E27FC236}">
                <a16:creationId xmlns:a16="http://schemas.microsoft.com/office/drawing/2014/main" id="{AC6E04B4-800D-44E3-97A1-B2E5EDE445F2}"/>
              </a:ext>
            </a:extLst>
          </p:cNvPr>
          <p:cNvGrpSpPr/>
          <p:nvPr/>
        </p:nvGrpSpPr>
        <p:grpSpPr>
          <a:xfrm>
            <a:off x="3936080" y="2945137"/>
            <a:ext cx="546664" cy="546664"/>
            <a:chOff x="855016" y="4817599"/>
            <a:chExt cx="546664" cy="546664"/>
          </a:xfrm>
        </p:grpSpPr>
        <p:sp>
          <p:nvSpPr>
            <p:cNvPr id="79" name="Freeform 161">
              <a:extLst>
                <a:ext uri="{FF2B5EF4-FFF2-40B4-BE49-F238E27FC236}">
                  <a16:creationId xmlns:a16="http://schemas.microsoft.com/office/drawing/2014/main" id="{20537BCD-36C9-4E5A-A980-7DC304CE1772}"/>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Sedimentation</a:t>
              </a:r>
            </a:p>
          </p:txBody>
        </p:sp>
        <p:sp>
          <p:nvSpPr>
            <p:cNvPr id="80" name="Freeform 162">
              <a:extLst>
                <a:ext uri="{FF2B5EF4-FFF2-40B4-BE49-F238E27FC236}">
                  <a16:creationId xmlns:a16="http://schemas.microsoft.com/office/drawing/2014/main" id="{25CACB3E-EC8C-4214-8397-E075901A25A4}"/>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81" name="Freeform 163">
              <a:extLst>
                <a:ext uri="{FF2B5EF4-FFF2-40B4-BE49-F238E27FC236}">
                  <a16:creationId xmlns:a16="http://schemas.microsoft.com/office/drawing/2014/main" id="{882312CD-F561-4CF1-9CDE-B35851957974}"/>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82" name="Oval 4">
            <a:extLst>
              <a:ext uri="{FF2B5EF4-FFF2-40B4-BE49-F238E27FC236}">
                <a16:creationId xmlns:a16="http://schemas.microsoft.com/office/drawing/2014/main" id="{2D3F64C2-72C2-4455-AF62-AFE2CD069D5B}"/>
              </a:ext>
            </a:extLst>
          </p:cNvPr>
          <p:cNvSpPr/>
          <p:nvPr/>
        </p:nvSpPr>
        <p:spPr>
          <a:xfrm>
            <a:off x="685049" y="1738127"/>
            <a:ext cx="5168864" cy="159117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2492 h 769481"/>
              <a:gd name="connsiteX1" fmla="*/ 2717321 w 6616060"/>
              <a:gd name="connsiteY1" fmla="*/ 652958 h 769481"/>
              <a:gd name="connsiteX2" fmla="*/ 4253980 w 6616060"/>
              <a:gd name="connsiteY2" fmla="*/ 769481 h 769481"/>
              <a:gd name="connsiteX3" fmla="*/ 6616060 w 6616060"/>
              <a:gd name="connsiteY3" fmla="*/ 0 h 769481"/>
              <a:gd name="connsiteX0" fmla="*/ 0 w 4620282"/>
              <a:gd name="connsiteY0" fmla="*/ 287516 h 1531045"/>
              <a:gd name="connsiteX1" fmla="*/ 2717321 w 4620282"/>
              <a:gd name="connsiteY1" fmla="*/ 227982 h 1531045"/>
              <a:gd name="connsiteX2" fmla="*/ 4253980 w 4620282"/>
              <a:gd name="connsiteY2" fmla="*/ 344505 h 1531045"/>
              <a:gd name="connsiteX3" fmla="*/ 4620282 w 4620282"/>
              <a:gd name="connsiteY3" fmla="*/ 1531045 h 1531045"/>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785887"/>
              <a:gd name="connsiteY0" fmla="*/ 289500 h 1533029"/>
              <a:gd name="connsiteX1" fmla="*/ 2717321 w 4785887"/>
              <a:gd name="connsiteY1" fmla="*/ 229966 h 1533029"/>
              <a:gd name="connsiteX2" fmla="*/ 4214223 w 4785887"/>
              <a:gd name="connsiteY2" fmla="*/ 394196 h 1533029"/>
              <a:gd name="connsiteX3" fmla="*/ 4620282 w 4785887"/>
              <a:gd name="connsiteY3" fmla="*/ 1533029 h 1533029"/>
              <a:gd name="connsiteX0" fmla="*/ 0 w 4848614"/>
              <a:gd name="connsiteY0" fmla="*/ 289500 h 1580737"/>
              <a:gd name="connsiteX1" fmla="*/ 2717321 w 4848614"/>
              <a:gd name="connsiteY1" fmla="*/ 229966 h 1580737"/>
              <a:gd name="connsiteX2" fmla="*/ 4214223 w 4848614"/>
              <a:gd name="connsiteY2" fmla="*/ 394196 h 1580737"/>
              <a:gd name="connsiteX3" fmla="*/ 4771356 w 4848614"/>
              <a:gd name="connsiteY3" fmla="*/ 1580737 h 1580737"/>
              <a:gd name="connsiteX0" fmla="*/ 0 w 4935430"/>
              <a:gd name="connsiteY0" fmla="*/ 289500 h 1580737"/>
              <a:gd name="connsiteX1" fmla="*/ 2717321 w 4935430"/>
              <a:gd name="connsiteY1" fmla="*/ 229966 h 1580737"/>
              <a:gd name="connsiteX2" fmla="*/ 4214223 w 4935430"/>
              <a:gd name="connsiteY2" fmla="*/ 394196 h 1580737"/>
              <a:gd name="connsiteX3" fmla="*/ 4771356 w 4935430"/>
              <a:gd name="connsiteY3" fmla="*/ 1580737 h 1580737"/>
              <a:gd name="connsiteX0" fmla="*/ 0 w 4983137"/>
              <a:gd name="connsiteY0" fmla="*/ 764477 h 1419610"/>
              <a:gd name="connsiteX1" fmla="*/ 2765028 w 4983137"/>
              <a:gd name="connsiteY1" fmla="*/ 68839 h 1419610"/>
              <a:gd name="connsiteX2" fmla="*/ 4261930 w 4983137"/>
              <a:gd name="connsiteY2" fmla="*/ 233069 h 1419610"/>
              <a:gd name="connsiteX3" fmla="*/ 4819063 w 4983137"/>
              <a:gd name="connsiteY3" fmla="*/ 1419610 h 1419610"/>
              <a:gd name="connsiteX0" fmla="*/ 0 w 4983137"/>
              <a:gd name="connsiteY0" fmla="*/ 774468 h 1429601"/>
              <a:gd name="connsiteX1" fmla="*/ 2120972 w 4983137"/>
              <a:gd name="connsiteY1" fmla="*/ 62927 h 1429601"/>
              <a:gd name="connsiteX2" fmla="*/ 4261930 w 4983137"/>
              <a:gd name="connsiteY2" fmla="*/ 243060 h 1429601"/>
              <a:gd name="connsiteX3" fmla="*/ 4819063 w 4983137"/>
              <a:gd name="connsiteY3" fmla="*/ 1429601 h 1429601"/>
              <a:gd name="connsiteX0" fmla="*/ 0 w 4899564"/>
              <a:gd name="connsiteY0" fmla="*/ 774468 h 1423251"/>
              <a:gd name="connsiteX1" fmla="*/ 2120972 w 4899564"/>
              <a:gd name="connsiteY1" fmla="*/ 62927 h 1423251"/>
              <a:gd name="connsiteX2" fmla="*/ 4261930 w 4899564"/>
              <a:gd name="connsiteY2" fmla="*/ 243060 h 1423251"/>
              <a:gd name="connsiteX3" fmla="*/ 4647613 w 4899564"/>
              <a:gd name="connsiteY3" fmla="*/ 1423251 h 1423251"/>
              <a:gd name="connsiteX0" fmla="*/ 0 w 5008434"/>
              <a:gd name="connsiteY0" fmla="*/ 774468 h 1423251"/>
              <a:gd name="connsiteX1" fmla="*/ 2120972 w 5008434"/>
              <a:gd name="connsiteY1" fmla="*/ 62927 h 1423251"/>
              <a:gd name="connsiteX2" fmla="*/ 4261930 w 5008434"/>
              <a:gd name="connsiteY2" fmla="*/ 243060 h 1423251"/>
              <a:gd name="connsiteX3" fmla="*/ 4647613 w 5008434"/>
              <a:gd name="connsiteY3" fmla="*/ 1423251 h 1423251"/>
              <a:gd name="connsiteX0" fmla="*/ 0 w 5008434"/>
              <a:gd name="connsiteY0" fmla="*/ 790980 h 1439763"/>
              <a:gd name="connsiteX1" fmla="*/ 2120972 w 5008434"/>
              <a:gd name="connsiteY1" fmla="*/ 79439 h 1439763"/>
              <a:gd name="connsiteX2" fmla="*/ 4261930 w 5008434"/>
              <a:gd name="connsiteY2" fmla="*/ 259572 h 1439763"/>
              <a:gd name="connsiteX3" fmla="*/ 4647613 w 5008434"/>
              <a:gd name="connsiteY3" fmla="*/ 1439763 h 1439763"/>
              <a:gd name="connsiteX0" fmla="*/ 0 w 5008434"/>
              <a:gd name="connsiteY0" fmla="*/ 782706 h 1431489"/>
              <a:gd name="connsiteX1" fmla="*/ 2120972 w 5008434"/>
              <a:gd name="connsiteY1" fmla="*/ 71165 h 1431489"/>
              <a:gd name="connsiteX2" fmla="*/ 4261930 w 5008434"/>
              <a:gd name="connsiteY2" fmla="*/ 251298 h 1431489"/>
              <a:gd name="connsiteX3" fmla="*/ 4647613 w 5008434"/>
              <a:gd name="connsiteY3" fmla="*/ 1431489 h 1431489"/>
              <a:gd name="connsiteX0" fmla="*/ 0 w 5020756"/>
              <a:gd name="connsiteY0" fmla="*/ 766676 h 1415459"/>
              <a:gd name="connsiteX1" fmla="*/ 2120972 w 5020756"/>
              <a:gd name="connsiteY1" fmla="*/ 55135 h 1415459"/>
              <a:gd name="connsiteX2" fmla="*/ 4287330 w 5020756"/>
              <a:gd name="connsiteY2" fmla="*/ 254318 h 1415459"/>
              <a:gd name="connsiteX3" fmla="*/ 4647613 w 5020756"/>
              <a:gd name="connsiteY3" fmla="*/ 1415459 h 1415459"/>
              <a:gd name="connsiteX0" fmla="*/ 0 w 5020756"/>
              <a:gd name="connsiteY0" fmla="*/ 809015 h 1457798"/>
              <a:gd name="connsiteX1" fmla="*/ 2120972 w 5020756"/>
              <a:gd name="connsiteY1" fmla="*/ 97474 h 1457798"/>
              <a:gd name="connsiteX2" fmla="*/ 4287330 w 5020756"/>
              <a:gd name="connsiteY2" fmla="*/ 296657 h 1457798"/>
              <a:gd name="connsiteX3" fmla="*/ 4647613 w 5020756"/>
              <a:gd name="connsiteY3" fmla="*/ 1457798 h 1457798"/>
              <a:gd name="connsiteX0" fmla="*/ 0 w 5020756"/>
              <a:gd name="connsiteY0" fmla="*/ 527221 h 1176004"/>
              <a:gd name="connsiteX1" fmla="*/ 4287330 w 5020756"/>
              <a:gd name="connsiteY1" fmla="*/ 14863 h 1176004"/>
              <a:gd name="connsiteX2" fmla="*/ 4647613 w 5020756"/>
              <a:gd name="connsiteY2" fmla="*/ 1176004 h 1176004"/>
              <a:gd name="connsiteX0" fmla="*/ 0 w 5020756"/>
              <a:gd name="connsiteY0" fmla="*/ 726849 h 1375632"/>
              <a:gd name="connsiteX1" fmla="*/ 4287330 w 5020756"/>
              <a:gd name="connsiteY1" fmla="*/ 214491 h 1375632"/>
              <a:gd name="connsiteX2" fmla="*/ 4647613 w 5020756"/>
              <a:gd name="connsiteY2" fmla="*/ 1375632 h 1375632"/>
              <a:gd name="connsiteX0" fmla="*/ 0 w 5020756"/>
              <a:gd name="connsiteY0" fmla="*/ 759156 h 1407939"/>
              <a:gd name="connsiteX1" fmla="*/ 4287330 w 5020756"/>
              <a:gd name="connsiteY1" fmla="*/ 246798 h 1407939"/>
              <a:gd name="connsiteX2" fmla="*/ 4647613 w 5020756"/>
              <a:gd name="connsiteY2" fmla="*/ 1407939 h 1407939"/>
              <a:gd name="connsiteX0" fmla="*/ 0 w 4825067"/>
              <a:gd name="connsiteY0" fmla="*/ 759156 h 1382539"/>
              <a:gd name="connsiteX1" fmla="*/ 4287330 w 4825067"/>
              <a:gd name="connsiteY1" fmla="*/ 246798 h 1382539"/>
              <a:gd name="connsiteX2" fmla="*/ 4155956 w 4825067"/>
              <a:gd name="connsiteY2" fmla="*/ 1382539 h 1382539"/>
              <a:gd name="connsiteX0" fmla="*/ 0 w 4653559"/>
              <a:gd name="connsiteY0" fmla="*/ 291512 h 1591170"/>
              <a:gd name="connsiteX1" fmla="*/ 4115822 w 4653559"/>
              <a:gd name="connsiteY1" fmla="*/ 455429 h 1591170"/>
              <a:gd name="connsiteX2" fmla="*/ 3984448 w 4653559"/>
              <a:gd name="connsiteY2" fmla="*/ 1591170 h 1591170"/>
            </a:gdLst>
            <a:ahLst/>
            <a:cxnLst>
              <a:cxn ang="0">
                <a:pos x="connsiteX0" y="connsiteY0"/>
              </a:cxn>
              <a:cxn ang="0">
                <a:pos x="connsiteX1" y="connsiteY1"/>
              </a:cxn>
              <a:cxn ang="0">
                <a:pos x="connsiteX2" y="connsiteY2"/>
              </a:cxn>
            </a:cxnLst>
            <a:rect l="l" t="t" r="r" b="b"/>
            <a:pathLst>
              <a:path w="4653559" h="1591170">
                <a:moveTo>
                  <a:pt x="0" y="291512"/>
                </a:moveTo>
                <a:cubicBezTo>
                  <a:pt x="702694" y="-43829"/>
                  <a:pt x="2102970" y="-205151"/>
                  <a:pt x="4115822" y="455429"/>
                </a:cubicBezTo>
                <a:cubicBezTo>
                  <a:pt x="5197381" y="890699"/>
                  <a:pt x="4378133" y="1179754"/>
                  <a:pt x="3984448" y="159117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3DCFD077-9D96-4287-8BFD-8C969E5749E3}"/>
              </a:ext>
            </a:extLst>
          </p:cNvPr>
          <p:cNvGrpSpPr/>
          <p:nvPr/>
        </p:nvGrpSpPr>
        <p:grpSpPr>
          <a:xfrm>
            <a:off x="4516185" y="1846478"/>
            <a:ext cx="546664" cy="546664"/>
            <a:chOff x="855016" y="4817599"/>
            <a:chExt cx="546664" cy="546664"/>
          </a:xfrm>
        </p:grpSpPr>
        <p:sp>
          <p:nvSpPr>
            <p:cNvPr id="84" name="Freeform 170">
              <a:extLst>
                <a:ext uri="{FF2B5EF4-FFF2-40B4-BE49-F238E27FC236}">
                  <a16:creationId xmlns:a16="http://schemas.microsoft.com/office/drawing/2014/main" id="{AEF2FE0E-E14F-469B-818C-C8780852F49B}"/>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Air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Temperature</a:t>
              </a:r>
            </a:p>
          </p:txBody>
        </p:sp>
        <p:sp>
          <p:nvSpPr>
            <p:cNvPr id="85" name="Freeform 171">
              <a:extLst>
                <a:ext uri="{FF2B5EF4-FFF2-40B4-BE49-F238E27FC236}">
                  <a16:creationId xmlns:a16="http://schemas.microsoft.com/office/drawing/2014/main" id="{AC41B508-426D-4A65-A2CB-E67797B4766F}"/>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86" name="Freeform 172">
              <a:extLst>
                <a:ext uri="{FF2B5EF4-FFF2-40B4-BE49-F238E27FC236}">
                  <a16:creationId xmlns:a16="http://schemas.microsoft.com/office/drawing/2014/main" id="{28578AE9-720F-4ECF-A730-6CB442413F89}"/>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87" name="Hexagon 86">
            <a:extLst>
              <a:ext uri="{FF2B5EF4-FFF2-40B4-BE49-F238E27FC236}">
                <a16:creationId xmlns:a16="http://schemas.microsoft.com/office/drawing/2014/main" id="{0A7813C5-E3BB-4A73-93A6-1A96F5BFC511}"/>
              </a:ext>
            </a:extLst>
          </p:cNvPr>
          <p:cNvSpPr/>
          <p:nvPr/>
        </p:nvSpPr>
        <p:spPr>
          <a:xfrm>
            <a:off x="7012849" y="4600422"/>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Net Primary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Productivity</a:t>
            </a:r>
          </a:p>
        </p:txBody>
      </p:sp>
      <p:sp>
        <p:nvSpPr>
          <p:cNvPr id="89" name="Hexagon 88">
            <a:extLst>
              <a:ext uri="{FF2B5EF4-FFF2-40B4-BE49-F238E27FC236}">
                <a16:creationId xmlns:a16="http://schemas.microsoft.com/office/drawing/2014/main" id="{CE203D35-17C5-4D9B-8AD0-501A40F134D6}"/>
              </a:ext>
            </a:extLst>
          </p:cNvPr>
          <p:cNvSpPr/>
          <p:nvPr/>
        </p:nvSpPr>
        <p:spPr>
          <a:xfrm>
            <a:off x="7012849" y="3334325"/>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Brightness</a:t>
            </a:r>
          </a:p>
        </p:txBody>
      </p:sp>
      <p:grpSp>
        <p:nvGrpSpPr>
          <p:cNvPr id="90" name="Group 89">
            <a:extLst>
              <a:ext uri="{FF2B5EF4-FFF2-40B4-BE49-F238E27FC236}">
                <a16:creationId xmlns:a16="http://schemas.microsoft.com/office/drawing/2014/main" id="{01A95196-0905-4C8F-9F34-7EEBF7461D5E}"/>
              </a:ext>
            </a:extLst>
          </p:cNvPr>
          <p:cNvGrpSpPr/>
          <p:nvPr/>
        </p:nvGrpSpPr>
        <p:grpSpPr>
          <a:xfrm>
            <a:off x="4733818" y="3179977"/>
            <a:ext cx="546664" cy="546664"/>
            <a:chOff x="855016" y="4817599"/>
            <a:chExt cx="546664" cy="546664"/>
          </a:xfrm>
        </p:grpSpPr>
        <p:sp>
          <p:nvSpPr>
            <p:cNvPr id="91" name="Freeform 177">
              <a:extLst>
                <a:ext uri="{FF2B5EF4-FFF2-40B4-BE49-F238E27FC236}">
                  <a16:creationId xmlns:a16="http://schemas.microsoft.com/office/drawing/2014/main" id="{B7E59B25-1285-44DA-B241-40B3336096AC}"/>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H</a:t>
              </a:r>
              <a:r>
                <a:rPr lang="en-US" sz="900" baseline="-25000" dirty="0">
                  <a:latin typeface="Open Sans" panose="020B0606030504020204" pitchFamily="34" charset="0"/>
                  <a:ea typeface="Open Sans" panose="020B0606030504020204" pitchFamily="34" charset="0"/>
                  <a:cs typeface="Open Sans" panose="020B0606030504020204" pitchFamily="34" charset="0"/>
                </a:rPr>
                <a:t>2</a:t>
              </a:r>
              <a:r>
                <a:rPr lang="en-US" sz="900" dirty="0">
                  <a:latin typeface="Open Sans" panose="020B0606030504020204" pitchFamily="34" charset="0"/>
                  <a:ea typeface="Open Sans" panose="020B0606030504020204" pitchFamily="34" charset="0"/>
                  <a:cs typeface="Open Sans" panose="020B0606030504020204" pitchFamily="34" charset="0"/>
                </a:rPr>
                <a:t>O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Nuclei</a:t>
              </a:r>
            </a:p>
          </p:txBody>
        </p:sp>
        <p:sp>
          <p:nvSpPr>
            <p:cNvPr id="92" name="Freeform 178">
              <a:extLst>
                <a:ext uri="{FF2B5EF4-FFF2-40B4-BE49-F238E27FC236}">
                  <a16:creationId xmlns:a16="http://schemas.microsoft.com/office/drawing/2014/main" id="{6827F039-E22C-43F0-9335-022E5526BA6E}"/>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93" name="Freeform 179">
              <a:extLst>
                <a:ext uri="{FF2B5EF4-FFF2-40B4-BE49-F238E27FC236}">
                  <a16:creationId xmlns:a16="http://schemas.microsoft.com/office/drawing/2014/main" id="{85C44094-22B8-4AA8-AFE1-F7D3A0EB5C87}"/>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95" name="Oval 94">
            <a:extLst>
              <a:ext uri="{FF2B5EF4-FFF2-40B4-BE49-F238E27FC236}">
                <a16:creationId xmlns:a16="http://schemas.microsoft.com/office/drawing/2014/main" id="{81D66462-6392-4A38-A936-DB1FCFCCCF6B}"/>
              </a:ext>
            </a:extLst>
          </p:cNvPr>
          <p:cNvSpPr/>
          <p:nvPr/>
        </p:nvSpPr>
        <p:spPr>
          <a:xfrm>
            <a:off x="225104" y="4273124"/>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Combustion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Aerosols</a:t>
            </a:r>
          </a:p>
        </p:txBody>
      </p:sp>
      <p:sp>
        <p:nvSpPr>
          <p:cNvPr id="96" name="Oval 95">
            <a:extLst>
              <a:ext uri="{FF2B5EF4-FFF2-40B4-BE49-F238E27FC236}">
                <a16:creationId xmlns:a16="http://schemas.microsoft.com/office/drawing/2014/main" id="{5865D54E-ABEC-4D84-8818-533AAA35BAAD}"/>
              </a:ext>
            </a:extLst>
          </p:cNvPr>
          <p:cNvSpPr/>
          <p:nvPr/>
        </p:nvSpPr>
        <p:spPr>
          <a:xfrm>
            <a:off x="218774" y="3433267"/>
            <a:ext cx="615833" cy="602822"/>
          </a:xfrm>
          <a:prstGeom prst="ellipse">
            <a:avLst/>
          </a:prstGeom>
          <a:solidFill>
            <a:schemeClr val="accent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Volcanic</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Eruption</a:t>
            </a:r>
          </a:p>
        </p:txBody>
      </p:sp>
      <p:sp>
        <p:nvSpPr>
          <p:cNvPr id="97" name="Oval 96">
            <a:extLst>
              <a:ext uri="{FF2B5EF4-FFF2-40B4-BE49-F238E27FC236}">
                <a16:creationId xmlns:a16="http://schemas.microsoft.com/office/drawing/2014/main" id="{90477244-DFA8-4132-83A4-EE38FE4ACF8A}"/>
              </a:ext>
            </a:extLst>
          </p:cNvPr>
          <p:cNvSpPr/>
          <p:nvPr/>
        </p:nvSpPr>
        <p:spPr>
          <a:xfrm>
            <a:off x="216028" y="1753553"/>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98" name="Oval 97">
            <a:extLst>
              <a:ext uri="{FF2B5EF4-FFF2-40B4-BE49-F238E27FC236}">
                <a16:creationId xmlns:a16="http://schemas.microsoft.com/office/drawing/2014/main" id="{CDB45F65-A08A-4063-842F-9125D9695B3D}"/>
              </a:ext>
            </a:extLst>
          </p:cNvPr>
          <p:cNvSpPr/>
          <p:nvPr/>
        </p:nvSpPr>
        <p:spPr>
          <a:xfrm>
            <a:off x="216028" y="5112979"/>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 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99" name="Oval 41">
            <a:extLst>
              <a:ext uri="{FF2B5EF4-FFF2-40B4-BE49-F238E27FC236}">
                <a16:creationId xmlns:a16="http://schemas.microsoft.com/office/drawing/2014/main" id="{760B4F9A-96C5-43CB-BA0D-21DA72D6A416}"/>
              </a:ext>
            </a:extLst>
          </p:cNvPr>
          <p:cNvSpPr/>
          <p:nvPr/>
        </p:nvSpPr>
        <p:spPr>
          <a:xfrm rot="10800000">
            <a:off x="1134930" y="1290616"/>
            <a:ext cx="2772331" cy="2295144"/>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00" name="Curved Connector 54">
            <a:extLst>
              <a:ext uri="{FF2B5EF4-FFF2-40B4-BE49-F238E27FC236}">
                <a16:creationId xmlns:a16="http://schemas.microsoft.com/office/drawing/2014/main" id="{A4BC745E-36F7-4A1A-B309-031F85A83C93}"/>
              </a:ext>
            </a:extLst>
          </p:cNvPr>
          <p:cNvCxnSpPr>
            <a:cxnSpLocks/>
          </p:cNvCxnSpPr>
          <p:nvPr/>
        </p:nvCxnSpPr>
        <p:spPr>
          <a:xfrm flipV="1">
            <a:off x="1964249" y="2969388"/>
            <a:ext cx="1115240" cy="299291"/>
          </a:xfrm>
          <a:prstGeom prst="curvedConnector3">
            <a:avLst>
              <a:gd name="adj1" fmla="val 50000"/>
            </a:avLst>
          </a:prstGeom>
          <a:ln w="47625" cap="rnd">
            <a:solidFill>
              <a:srgbClr val="C00000"/>
            </a:solidFill>
            <a:round/>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883908D2-E7BF-4CA1-AD3E-EE552864FDE9}"/>
              </a:ext>
            </a:extLst>
          </p:cNvPr>
          <p:cNvGrpSpPr/>
          <p:nvPr/>
        </p:nvGrpSpPr>
        <p:grpSpPr>
          <a:xfrm>
            <a:off x="1583531" y="3090282"/>
            <a:ext cx="546664" cy="546664"/>
            <a:chOff x="855016" y="4817599"/>
            <a:chExt cx="546664" cy="546664"/>
          </a:xfrm>
        </p:grpSpPr>
        <p:sp>
          <p:nvSpPr>
            <p:cNvPr id="102" name="Freeform 165">
              <a:extLst>
                <a:ext uri="{FF2B5EF4-FFF2-40B4-BE49-F238E27FC236}">
                  <a16:creationId xmlns:a16="http://schemas.microsoft.com/office/drawing/2014/main" id="{E006ED53-ADA7-4319-8B41-996277F16404}"/>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Sulfate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Production</a:t>
              </a:r>
            </a:p>
          </p:txBody>
        </p:sp>
        <p:sp>
          <p:nvSpPr>
            <p:cNvPr id="103" name="Freeform 166">
              <a:extLst>
                <a:ext uri="{FF2B5EF4-FFF2-40B4-BE49-F238E27FC236}">
                  <a16:creationId xmlns:a16="http://schemas.microsoft.com/office/drawing/2014/main" id="{FF169FB1-E3CC-4A1A-94E0-C65255D61802}"/>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4" name="Freeform 167">
              <a:extLst>
                <a:ext uri="{FF2B5EF4-FFF2-40B4-BE49-F238E27FC236}">
                  <a16:creationId xmlns:a16="http://schemas.microsoft.com/office/drawing/2014/main" id="{0AFD23CF-770E-42D4-A44E-5C2DD057237C}"/>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12" name="Oval 4">
            <a:extLst>
              <a:ext uri="{FF2B5EF4-FFF2-40B4-BE49-F238E27FC236}">
                <a16:creationId xmlns:a16="http://schemas.microsoft.com/office/drawing/2014/main" id="{15C85CAE-347F-4400-A235-9EEF492C0217}"/>
              </a:ext>
            </a:extLst>
          </p:cNvPr>
          <p:cNvSpPr/>
          <p:nvPr/>
        </p:nvSpPr>
        <p:spPr>
          <a:xfrm>
            <a:off x="396789" y="2241760"/>
            <a:ext cx="6616060" cy="713829"/>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3829 h 713829"/>
              <a:gd name="connsiteX1" fmla="*/ 2717321 w 6616060"/>
              <a:gd name="connsiteY1" fmla="*/ 654295 h 713829"/>
              <a:gd name="connsiteX2" fmla="*/ 4843784 w 6616060"/>
              <a:gd name="connsiteY2" fmla="*/ 504201 h 713829"/>
              <a:gd name="connsiteX3" fmla="*/ 6616060 w 6616060"/>
              <a:gd name="connsiteY3" fmla="*/ 1337 h 713829"/>
            </a:gdLst>
            <a:ahLst/>
            <a:cxnLst>
              <a:cxn ang="0">
                <a:pos x="connsiteX0" y="connsiteY0"/>
              </a:cxn>
              <a:cxn ang="0">
                <a:pos x="connsiteX1" y="connsiteY1"/>
              </a:cxn>
              <a:cxn ang="0">
                <a:pos x="connsiteX2" y="connsiteY2"/>
              </a:cxn>
              <a:cxn ang="0">
                <a:pos x="connsiteX3" y="connsiteY3"/>
              </a:cxn>
            </a:cxnLst>
            <a:rect l="l" t="t" r="r" b="b"/>
            <a:pathLst>
              <a:path w="6616060" h="713829">
                <a:moveTo>
                  <a:pt x="0" y="713829"/>
                </a:moveTo>
                <a:cubicBezTo>
                  <a:pt x="1492045" y="108993"/>
                  <a:pt x="1910024" y="689233"/>
                  <a:pt x="2717321" y="654295"/>
                </a:cubicBezTo>
                <a:cubicBezTo>
                  <a:pt x="3524618" y="619357"/>
                  <a:pt x="3564775" y="484648"/>
                  <a:pt x="4843784" y="504201"/>
                </a:cubicBezTo>
                <a:cubicBezTo>
                  <a:pt x="5469468" y="536605"/>
                  <a:pt x="5990376" y="-31067"/>
                  <a:pt x="6616060" y="1337"/>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4">
            <a:extLst>
              <a:ext uri="{FF2B5EF4-FFF2-40B4-BE49-F238E27FC236}">
                <a16:creationId xmlns:a16="http://schemas.microsoft.com/office/drawing/2014/main" id="{72101E0C-E42B-43F0-BA35-3EB361A28C15}"/>
              </a:ext>
            </a:extLst>
          </p:cNvPr>
          <p:cNvSpPr/>
          <p:nvPr/>
        </p:nvSpPr>
        <p:spPr>
          <a:xfrm>
            <a:off x="3399499" y="2220697"/>
            <a:ext cx="3654168" cy="664789"/>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3898739"/>
              <a:gd name="connsiteY0" fmla="*/ 750611 h 750611"/>
              <a:gd name="connsiteX1" fmla="*/ 2021688 w 3898739"/>
              <a:gd name="connsiteY1" fmla="*/ 442 h 750611"/>
              <a:gd name="connsiteX2" fmla="*/ 3898739 w 3898739"/>
              <a:gd name="connsiteY2" fmla="*/ 97653 h 750611"/>
              <a:gd name="connsiteX0" fmla="*/ 0 w 1877051"/>
              <a:gd name="connsiteY0" fmla="*/ 0 h 97211"/>
              <a:gd name="connsiteX1" fmla="*/ 1877051 w 1877051"/>
              <a:gd name="connsiteY1" fmla="*/ 97211 h 97211"/>
              <a:gd name="connsiteX0" fmla="*/ 0 w 2362081"/>
              <a:gd name="connsiteY0" fmla="*/ 0 h 168773"/>
              <a:gd name="connsiteX1" fmla="*/ 2362081 w 2362081"/>
              <a:gd name="connsiteY1" fmla="*/ 168773 h 168773"/>
              <a:gd name="connsiteX0" fmla="*/ 0 w 2282568"/>
              <a:gd name="connsiteY0" fmla="*/ 0 h 97211"/>
              <a:gd name="connsiteX1" fmla="*/ 2282568 w 2282568"/>
              <a:gd name="connsiteY1" fmla="*/ 97211 h 97211"/>
              <a:gd name="connsiteX0" fmla="*/ 0 w 2282568"/>
              <a:gd name="connsiteY0" fmla="*/ 0 h 97211"/>
              <a:gd name="connsiteX1" fmla="*/ 2282568 w 2282568"/>
              <a:gd name="connsiteY1" fmla="*/ 97211 h 97211"/>
              <a:gd name="connsiteX0" fmla="*/ 0 w 2282568"/>
              <a:gd name="connsiteY0" fmla="*/ 11410 h 108621"/>
              <a:gd name="connsiteX1" fmla="*/ 2282568 w 2282568"/>
              <a:gd name="connsiteY1" fmla="*/ 108621 h 108621"/>
              <a:gd name="connsiteX0" fmla="*/ 0 w 3816093"/>
              <a:gd name="connsiteY0" fmla="*/ 665960 h 665960"/>
              <a:gd name="connsiteX1" fmla="*/ 3816093 w 3816093"/>
              <a:gd name="connsiteY1" fmla="*/ 1171 h 665960"/>
              <a:gd name="connsiteX0" fmla="*/ 0 w 3816093"/>
              <a:gd name="connsiteY0" fmla="*/ 664789 h 664789"/>
              <a:gd name="connsiteX1" fmla="*/ 3816093 w 3816093"/>
              <a:gd name="connsiteY1" fmla="*/ 0 h 664789"/>
              <a:gd name="connsiteX0" fmla="*/ 0 w 3816093"/>
              <a:gd name="connsiteY0" fmla="*/ 664789 h 664789"/>
              <a:gd name="connsiteX1" fmla="*/ 2553627 w 3816093"/>
              <a:gd name="connsiteY1" fmla="*/ 474878 h 664789"/>
              <a:gd name="connsiteX2" fmla="*/ 3816093 w 3816093"/>
              <a:gd name="connsiteY2" fmla="*/ 0 h 664789"/>
              <a:gd name="connsiteX0" fmla="*/ 0 w 3816093"/>
              <a:gd name="connsiteY0" fmla="*/ 664789 h 664789"/>
              <a:gd name="connsiteX1" fmla="*/ 2553627 w 3816093"/>
              <a:gd name="connsiteY1" fmla="*/ 474878 h 664789"/>
              <a:gd name="connsiteX2" fmla="*/ 3134652 w 3816093"/>
              <a:gd name="connsiteY2" fmla="*/ 151028 h 664789"/>
              <a:gd name="connsiteX3" fmla="*/ 3816093 w 3816093"/>
              <a:gd name="connsiteY3" fmla="*/ 0 h 664789"/>
              <a:gd name="connsiteX0" fmla="*/ 0 w 3816093"/>
              <a:gd name="connsiteY0" fmla="*/ 664789 h 664789"/>
              <a:gd name="connsiteX1" fmla="*/ 2239302 w 3816093"/>
              <a:gd name="connsiteY1" fmla="*/ 484403 h 664789"/>
              <a:gd name="connsiteX2" fmla="*/ 3134652 w 3816093"/>
              <a:gd name="connsiteY2" fmla="*/ 151028 h 664789"/>
              <a:gd name="connsiteX3" fmla="*/ 3816093 w 3816093"/>
              <a:gd name="connsiteY3" fmla="*/ 0 h 664789"/>
              <a:gd name="connsiteX0" fmla="*/ 0 w 3816093"/>
              <a:gd name="connsiteY0" fmla="*/ 664789 h 664789"/>
              <a:gd name="connsiteX1" fmla="*/ 2239302 w 3816093"/>
              <a:gd name="connsiteY1" fmla="*/ 484403 h 664789"/>
              <a:gd name="connsiteX2" fmla="*/ 3134652 w 3816093"/>
              <a:gd name="connsiteY2" fmla="*/ 151028 h 664789"/>
              <a:gd name="connsiteX3" fmla="*/ 3816093 w 3816093"/>
              <a:gd name="connsiteY3" fmla="*/ 0 h 664789"/>
              <a:gd name="connsiteX0" fmla="*/ 0 w 3654168"/>
              <a:gd name="connsiteY0" fmla="*/ 664789 h 664789"/>
              <a:gd name="connsiteX1" fmla="*/ 2077377 w 3654168"/>
              <a:gd name="connsiteY1" fmla="*/ 4844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Lst>
            <a:ahLst/>
            <a:cxnLst>
              <a:cxn ang="0">
                <a:pos x="connsiteX0" y="connsiteY0"/>
              </a:cxn>
              <a:cxn ang="0">
                <a:pos x="connsiteX1" y="connsiteY1"/>
              </a:cxn>
              <a:cxn ang="0">
                <a:pos x="connsiteX2" y="connsiteY2"/>
              </a:cxn>
              <a:cxn ang="0">
                <a:pos x="connsiteX3" y="connsiteY3"/>
              </a:cxn>
            </a:cxnLst>
            <a:rect l="l" t="t" r="r" b="b"/>
            <a:pathLst>
              <a:path w="3654168" h="664789">
                <a:moveTo>
                  <a:pt x="0" y="664789"/>
                </a:moveTo>
                <a:cubicBezTo>
                  <a:pt x="363692" y="604562"/>
                  <a:pt x="908387" y="523968"/>
                  <a:pt x="2039277" y="522503"/>
                </a:cubicBezTo>
                <a:cubicBezTo>
                  <a:pt x="2372807" y="486089"/>
                  <a:pt x="2778985" y="242080"/>
                  <a:pt x="2989396" y="162934"/>
                </a:cubicBezTo>
                <a:cubicBezTo>
                  <a:pt x="3356176" y="8381"/>
                  <a:pt x="3351682" y="74384"/>
                  <a:pt x="3654168" y="0"/>
                </a:cubicBezTo>
              </a:path>
            </a:pathLst>
          </a:custGeom>
          <a:noFill/>
          <a:ln w="44450" cap="rnd">
            <a:solidFill>
              <a:schemeClr val="accent3"/>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D772D28E-6DFD-4F41-A285-051F101B8B0E}"/>
              </a:ext>
            </a:extLst>
          </p:cNvPr>
          <p:cNvSpPr/>
          <p:nvPr/>
        </p:nvSpPr>
        <p:spPr>
          <a:xfrm>
            <a:off x="7012849" y="2013543"/>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Sea </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Level</a:t>
            </a:r>
          </a:p>
        </p:txBody>
      </p:sp>
      <p:grpSp>
        <p:nvGrpSpPr>
          <p:cNvPr id="105" name="Group 104">
            <a:extLst>
              <a:ext uri="{FF2B5EF4-FFF2-40B4-BE49-F238E27FC236}">
                <a16:creationId xmlns:a16="http://schemas.microsoft.com/office/drawing/2014/main" id="{7E68BB94-5A15-459A-8C33-CD2FB51A0932}"/>
              </a:ext>
            </a:extLst>
          </p:cNvPr>
          <p:cNvGrpSpPr/>
          <p:nvPr/>
        </p:nvGrpSpPr>
        <p:grpSpPr>
          <a:xfrm>
            <a:off x="2968979" y="2775654"/>
            <a:ext cx="546664" cy="546664"/>
            <a:chOff x="855016" y="4817599"/>
            <a:chExt cx="546664" cy="546664"/>
          </a:xfrm>
        </p:grpSpPr>
        <p:sp>
          <p:nvSpPr>
            <p:cNvPr id="106" name="Freeform 157">
              <a:extLst>
                <a:ext uri="{FF2B5EF4-FFF2-40B4-BE49-F238E27FC236}">
                  <a16:creationId xmlns:a16="http://schemas.microsoft.com/office/drawing/2014/main" id="{529BF215-18AC-40BD-99A9-898F5914E53B}"/>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Radiative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Flux</a:t>
              </a:r>
            </a:p>
          </p:txBody>
        </p:sp>
        <p:sp>
          <p:nvSpPr>
            <p:cNvPr id="107" name="Freeform 158">
              <a:extLst>
                <a:ext uri="{FF2B5EF4-FFF2-40B4-BE49-F238E27FC236}">
                  <a16:creationId xmlns:a16="http://schemas.microsoft.com/office/drawing/2014/main" id="{AED67B22-3B5C-40A2-B1AF-10A4F8AF19A5}"/>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8" name="Freeform 159">
              <a:extLst>
                <a:ext uri="{FF2B5EF4-FFF2-40B4-BE49-F238E27FC236}">
                  <a16:creationId xmlns:a16="http://schemas.microsoft.com/office/drawing/2014/main" id="{B7655227-7722-468F-ADED-8A6EB29C30D4}"/>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94" name="Oval 93">
            <a:extLst>
              <a:ext uri="{FF2B5EF4-FFF2-40B4-BE49-F238E27FC236}">
                <a16:creationId xmlns:a16="http://schemas.microsoft.com/office/drawing/2014/main" id="{3944E843-E7C3-49EA-9710-FDB64DF819B3}"/>
              </a:ext>
            </a:extLst>
          </p:cNvPr>
          <p:cNvSpPr/>
          <p:nvPr/>
        </p:nvSpPr>
        <p:spPr>
          <a:xfrm>
            <a:off x="216028" y="2593410"/>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Dust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Storms</a:t>
            </a:r>
          </a:p>
        </p:txBody>
      </p:sp>
      <p:sp>
        <p:nvSpPr>
          <p:cNvPr id="5" name="Slide Number Placeholder 4">
            <a:extLst>
              <a:ext uri="{FF2B5EF4-FFF2-40B4-BE49-F238E27FC236}">
                <a16:creationId xmlns:a16="http://schemas.microsoft.com/office/drawing/2014/main" id="{44151DC1-0BD3-4C68-AA72-FDC99A2E9E0F}"/>
              </a:ext>
            </a:extLst>
          </p:cNvPr>
          <p:cNvSpPr>
            <a:spLocks noGrp="1"/>
          </p:cNvSpPr>
          <p:nvPr>
            <p:ph type="sldNum" sz="quarter" idx="4"/>
          </p:nvPr>
        </p:nvSpPr>
        <p:spPr/>
        <p:txBody>
          <a:bodyPr/>
          <a:lstStyle/>
          <a:p>
            <a:pPr algn="ctr"/>
            <a:fld id="{2E94512F-4FCD-4B8F-9303-F99597583EE2}" type="slidenum">
              <a:rPr lang="en-US" smtClean="0"/>
              <a:pPr algn="ctr"/>
              <a:t>10</a:t>
            </a:fld>
            <a:endParaRPr lang="en-US" dirty="0"/>
          </a:p>
        </p:txBody>
      </p:sp>
    </p:spTree>
    <p:extLst>
      <p:ext uri="{BB962C8B-B14F-4D97-AF65-F5344CB8AC3E}">
        <p14:creationId xmlns:p14="http://schemas.microsoft.com/office/powerpoint/2010/main" val="325155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7EA1E-DA37-4BEA-9DEE-37335D207CE9}"/>
              </a:ext>
            </a:extLst>
          </p:cNvPr>
          <p:cNvSpPr>
            <a:spLocks noGrp="1"/>
          </p:cNvSpPr>
          <p:nvPr>
            <p:ph type="title"/>
          </p:nvPr>
        </p:nvSpPr>
        <p:spPr/>
        <p:txBody>
          <a:bodyPr>
            <a:noAutofit/>
          </a:bodyPr>
          <a:lstStyle/>
          <a:p>
            <a:r>
              <a:rPr lang="en-US" dirty="0">
                <a:solidFill>
                  <a:schemeClr val="accent6"/>
                </a:solidFill>
                <a:latin typeface="Trebuchet MS" panose="020B0603020202020204" pitchFamily="34" charset="0"/>
              </a:rPr>
              <a:t>Mt. Pinatubo Eruption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Stratospheric Aerosol Injection (SAI)</a:t>
            </a:r>
          </a:p>
        </p:txBody>
      </p:sp>
      <p:sp>
        <p:nvSpPr>
          <p:cNvPr id="16" name="Rectangle 15">
            <a:extLst>
              <a:ext uri="{FF2B5EF4-FFF2-40B4-BE49-F238E27FC236}">
                <a16:creationId xmlns:a16="http://schemas.microsoft.com/office/drawing/2014/main" id="{38E61650-817D-4237-9B0A-D31223C6DB07}"/>
              </a:ext>
            </a:extLst>
          </p:cNvPr>
          <p:cNvSpPr/>
          <p:nvPr/>
        </p:nvSpPr>
        <p:spPr>
          <a:xfrm>
            <a:off x="9818230" y="5274766"/>
            <a:ext cx="1856047" cy="292959"/>
          </a:xfrm>
          <a:prstGeom prst="rect">
            <a:avLst/>
          </a:prstGeom>
        </p:spPr>
        <p:txBody>
          <a:bodyPr wrap="none">
            <a:spAutoFit/>
          </a:bodyPr>
          <a:lstStyle/>
          <a:p>
            <a:r>
              <a:rPr lang="en-US" sz="1400" dirty="0">
                <a:solidFill>
                  <a:schemeClr val="bg1"/>
                </a:solidFill>
              </a:rPr>
              <a:t>McCormick et al., 1995</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7D4133F-2B7E-40D3-995E-F6FD65E31F51}"/>
                  </a:ext>
                </a:extLst>
              </p:cNvPr>
              <p:cNvSpPr txBox="1"/>
              <p:nvPr/>
            </p:nvSpPr>
            <p:spPr>
              <a:xfrm>
                <a:off x="285751" y="1466111"/>
                <a:ext cx="5202091" cy="1867220"/>
              </a:xfrm>
              <a:prstGeom prst="rect">
                <a:avLst/>
              </a:prstGeom>
            </p:spPr>
            <p:txBody>
              <a:bodyPr vert="horz" wrap="square" lIns="91440" tIns="45720" rIns="91440" bIns="45720" rtlCol="0">
                <a:noAutofit/>
              </a:bodyPr>
              <a:lstStyle/>
              <a:p>
                <a:pPr algn="l"/>
                <a:r>
                  <a:rPr lang="en-US" sz="2200" b="1" dirty="0">
                    <a:solidFill>
                      <a:srgbClr val="0070C0"/>
                    </a:solidFill>
                    <a:latin typeface="Trebuchet MS" panose="020B0603020202020204" pitchFamily="34" charset="0"/>
                  </a:rPr>
                  <a:t>Exemplar Strengths:</a:t>
                </a:r>
              </a:p>
              <a:p>
                <a:pPr algn="l"/>
                <a:endParaRPr lang="en-US" sz="1000" b="1" dirty="0">
                  <a:solidFill>
                    <a:srgbClr val="0070C0"/>
                  </a:solidFill>
                  <a:latin typeface="Trebuchet MS" panose="020B0603020202020204" pitchFamily="34" charset="0"/>
                </a:endParaRPr>
              </a:p>
              <a:p>
                <a:pPr marL="342900" indent="-342900">
                  <a:buFont typeface="Arial" panose="020B0604020202020204" pitchFamily="34" charset="0"/>
                  <a:buChar char="•"/>
                </a:pPr>
                <a:r>
                  <a:rPr lang="en-US" sz="2000" dirty="0">
                    <a:solidFill>
                      <a:schemeClr val="accent6"/>
                    </a:solidFill>
                    <a:latin typeface="Trebuchet MS" panose="020B0603020202020204" pitchFamily="34" charset="0"/>
                    <a:cs typeface="Calibri" panose="020F0502020204030204" pitchFamily="34" charset="0"/>
                  </a:rPr>
                  <a:t>The source </a:t>
                </a:r>
                <a:r>
                  <a:rPr lang="en-US" sz="2000" dirty="0" smtClean="0">
                    <a:solidFill>
                      <a:schemeClr val="accent6"/>
                    </a:solidFill>
                    <a:latin typeface="Trebuchet MS" panose="020B0603020202020204" pitchFamily="34" charset="0"/>
                    <a:cs typeface="Calibri" panose="020F0502020204030204" pitchFamily="34" charset="0"/>
                  </a:rPr>
                  <a:t>is </a:t>
                </a:r>
                <a:r>
                  <a:rPr lang="en-US" sz="2000" b="1" dirty="0">
                    <a:solidFill>
                      <a:schemeClr val="accent6"/>
                    </a:solidFill>
                    <a:latin typeface="Trebuchet MS" panose="020B0603020202020204" pitchFamily="34" charset="0"/>
                    <a:cs typeface="Calibri" panose="020F0502020204030204" pitchFamily="34" charset="0"/>
                  </a:rPr>
                  <a:t>external</a:t>
                </a:r>
                <a:r>
                  <a:rPr lang="en-US" sz="2000" dirty="0">
                    <a:solidFill>
                      <a:schemeClr val="accent6"/>
                    </a:solidFill>
                    <a:latin typeface="Trebuchet MS" panose="020B0603020202020204" pitchFamily="34" charset="0"/>
                    <a:cs typeface="Calibri" panose="020F0502020204030204" pitchFamily="34" charset="0"/>
                  </a:rPr>
                  <a:t> to climate feedbacks</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cs typeface="Calibri" panose="020F0502020204030204" pitchFamily="34" charset="0"/>
                </a:endParaRPr>
              </a:p>
              <a:p>
                <a:pPr marL="342900" lvl="2" indent="-342900">
                  <a:buFont typeface="Arial" panose="020B0604020202020204" pitchFamily="34" charset="0"/>
                  <a:buChar char="•"/>
                </a:pPr>
                <a:r>
                  <a:rPr lang="en-US" sz="2000" dirty="0">
                    <a:solidFill>
                      <a:schemeClr val="accent6"/>
                    </a:solidFill>
                    <a:latin typeface="Trebuchet MS" panose="020B0603020202020204" pitchFamily="34" charset="0"/>
                    <a:cs typeface="Calibri" panose="020F0502020204030204" pitchFamily="34" charset="0"/>
                  </a:rPr>
                  <a:t>Its impacts are </a:t>
                </a:r>
                <a:r>
                  <a:rPr lang="en-US" sz="2000" b="1" dirty="0">
                    <a:solidFill>
                      <a:schemeClr val="accent6"/>
                    </a:solidFill>
                    <a:latin typeface="Trebuchet MS" panose="020B0603020202020204" pitchFamily="34" charset="0"/>
                    <a:cs typeface="Calibri" panose="020F0502020204030204" pitchFamily="34" charset="0"/>
                  </a:rPr>
                  <a:t>large enough </a:t>
                </a:r>
                <a:r>
                  <a:rPr lang="en-US" sz="2000" dirty="0">
                    <a:solidFill>
                      <a:schemeClr val="accent6"/>
                    </a:solidFill>
                    <a:latin typeface="Trebuchet MS" panose="020B0603020202020204" pitchFamily="34" charset="0"/>
                    <a:cs typeface="Calibri" panose="020F0502020204030204" pitchFamily="34" charset="0"/>
                  </a:rPr>
                  <a:t>to rise above internal variability of climate system</a:t>
                </a:r>
              </a:p>
              <a:p>
                <a:pPr marL="342900" lvl="2" indent="-342900">
                  <a:buFont typeface="Arial" panose="020B0604020202020204" pitchFamily="34" charset="0"/>
                  <a:buChar char="•"/>
                </a:pPr>
                <a:endParaRPr lang="en-US" sz="400" dirty="0">
                  <a:solidFill>
                    <a:schemeClr val="accent6"/>
                  </a:solidFill>
                  <a:latin typeface="Trebuchet MS" panose="020B0603020202020204" pitchFamily="34" charset="0"/>
                  <a:cs typeface="Calibri" panose="020F0502020204030204" pitchFamily="34" charset="0"/>
                </a:endParaRPr>
              </a:p>
              <a:p>
                <a:pPr marL="342900" lvl="2" indent="-342900">
                  <a:buFont typeface="Arial" panose="020B0604020202020204" pitchFamily="34" charset="0"/>
                  <a:buChar char="•"/>
                </a:pPr>
                <a:r>
                  <a:rPr lang="en-US" sz="2000" dirty="0">
                    <a:solidFill>
                      <a:schemeClr val="accent6"/>
                    </a:solidFill>
                    <a:latin typeface="Trebuchet MS" panose="020B0603020202020204" pitchFamily="34" charset="0"/>
                    <a:cs typeface="Calibri" panose="020F0502020204030204" pitchFamily="34" charset="0"/>
                  </a:rPr>
                  <a:t>It provides ample </a:t>
                </a:r>
                <a:r>
                  <a:rPr lang="en-US" sz="2000" b="1" dirty="0">
                    <a:solidFill>
                      <a:schemeClr val="accent6"/>
                    </a:solidFill>
                    <a:latin typeface="Trebuchet MS" panose="020B0603020202020204" pitchFamily="34" charset="0"/>
                    <a:cs typeface="Calibri" panose="020F0502020204030204" pitchFamily="34" charset="0"/>
                  </a:rPr>
                  <a:t>observational data </a:t>
                </a:r>
                <a:r>
                  <a:rPr lang="en-US" sz="2000" dirty="0">
                    <a:solidFill>
                      <a:schemeClr val="accent6"/>
                    </a:solidFill>
                    <a:latin typeface="Trebuchet MS" panose="020B0603020202020204" pitchFamily="34" charset="0"/>
                    <a:cs typeface="Calibri" panose="020F0502020204030204" pitchFamily="34" charset="0"/>
                  </a:rPr>
                  <a:t>demonstrating the event’s direct and indirect effects for </a:t>
                </a:r>
                <a:r>
                  <a:rPr lang="en-US" sz="2000" b="1" dirty="0">
                    <a:solidFill>
                      <a:schemeClr val="accent6"/>
                    </a:solidFill>
                    <a:latin typeface="Trebuchet MS" panose="020B0603020202020204" pitchFamily="34" charset="0"/>
                    <a:cs typeface="Calibri" panose="020F0502020204030204" pitchFamily="34" charset="0"/>
                  </a:rPr>
                  <a:t>validation</a:t>
                </a:r>
                <a:r>
                  <a:rPr lang="en-US" sz="2000" dirty="0">
                    <a:solidFill>
                      <a:schemeClr val="accent6"/>
                    </a:solidFill>
                    <a:latin typeface="Trebuchet MS" panose="020B0603020202020204" pitchFamily="34" charset="0"/>
                    <a:cs typeface="Calibri" panose="020F0502020204030204" pitchFamily="34" charset="0"/>
                  </a:rPr>
                  <a:t> of pathways </a:t>
                </a:r>
              </a:p>
              <a:p>
                <a:pPr marL="0" lvl="2"/>
                <a:endParaRPr lang="en-US" sz="400" dirty="0">
                  <a:solidFill>
                    <a:schemeClr val="accent6"/>
                  </a:solidFill>
                  <a:latin typeface="Trebuchet MS" panose="020B0603020202020204" pitchFamily="34" charset="0"/>
                  <a:cs typeface="Calibri" panose="020F0502020204030204" pitchFamily="34" charset="0"/>
                </a:endParaRPr>
              </a:p>
              <a:p>
                <a:pPr marL="285750" indent="-285750">
                  <a:buFont typeface="Arial" panose="020B0604020202020204" pitchFamily="34" charset="0"/>
                  <a:buChar char="•"/>
                </a:pPr>
                <a:r>
                  <a:rPr lang="en-US" sz="2000" dirty="0">
                    <a:solidFill>
                      <a:schemeClr val="accent6"/>
                    </a:solidFill>
                    <a:latin typeface="Trebuchet MS" panose="020B0603020202020204" pitchFamily="34" charset="0"/>
                    <a:cs typeface="Calibri" panose="020F0502020204030204" pitchFamily="34" charset="0"/>
                  </a:rPr>
                  <a:t>It possesses a </a:t>
                </a:r>
                <a:r>
                  <a:rPr lang="en-US" sz="2000" b="1" dirty="0">
                    <a:solidFill>
                      <a:schemeClr val="accent6"/>
                    </a:solidFill>
                    <a:latin typeface="Trebuchet MS" panose="020B0603020202020204" pitchFamily="34" charset="0"/>
                    <a:cs typeface="Calibri" panose="020F0502020204030204" pitchFamily="34" charset="0"/>
                  </a:rPr>
                  <a:t>climate intervention </a:t>
                </a:r>
                <a:r>
                  <a:rPr lang="en-US" sz="2000" dirty="0">
                    <a:solidFill>
                      <a:schemeClr val="accent6"/>
                    </a:solidFill>
                    <a:latin typeface="Trebuchet MS" panose="020B0603020202020204" pitchFamily="34" charset="0"/>
                    <a:cs typeface="Calibri" panose="020F0502020204030204" pitchFamily="34" charset="0"/>
                  </a:rPr>
                  <a:t>analog (1 </a:t>
                </a:r>
                <a:r>
                  <a:rPr lang="en-US" sz="2000" dirty="0" err="1">
                    <a:solidFill>
                      <a:schemeClr val="accent6"/>
                    </a:solidFill>
                    <a:latin typeface="Trebuchet MS" panose="020B0603020202020204" pitchFamily="34" charset="0"/>
                    <a:cs typeface="Calibri" panose="020F0502020204030204" pitchFamily="34" charset="0"/>
                  </a:rPr>
                  <a:t>Tg</a:t>
                </a:r>
                <a:r>
                  <a:rPr lang="en-US" sz="2000" dirty="0">
                    <a:solidFill>
                      <a:schemeClr val="accent6"/>
                    </a:solidFill>
                    <a:latin typeface="Trebuchet MS" panose="020B0603020202020204" pitchFamily="34" charset="0"/>
                    <a:cs typeface="Calibri" panose="020F0502020204030204" pitchFamily="34" charset="0"/>
                  </a:rPr>
                  <a:t> SO</a:t>
                </a:r>
                <a:r>
                  <a:rPr lang="en-US" sz="2000" baseline="-25000" dirty="0">
                    <a:solidFill>
                      <a:schemeClr val="accent6"/>
                    </a:solidFill>
                    <a:latin typeface="Trebuchet MS" panose="020B0603020202020204" pitchFamily="34" charset="0"/>
                    <a:cs typeface="Calibri" panose="020F0502020204030204" pitchFamily="34" charset="0"/>
                  </a:rPr>
                  <a:t>2</a:t>
                </a:r>
                <a:r>
                  <a:rPr lang="en-US" sz="2000" dirty="0">
                    <a:solidFill>
                      <a:schemeClr val="accent6"/>
                    </a:solidFill>
                    <a:latin typeface="Trebuchet MS" panose="020B0603020202020204" pitchFamily="34" charset="0"/>
                    <a:cs typeface="Calibri" panose="020F0502020204030204" pitchFamily="34" charset="0"/>
                  </a:rPr>
                  <a:t>/</a:t>
                </a:r>
                <a:r>
                  <a:rPr lang="en-US" sz="2000" dirty="0" err="1">
                    <a:solidFill>
                      <a:schemeClr val="accent6"/>
                    </a:solidFill>
                    <a:latin typeface="Trebuchet MS" panose="020B0603020202020204" pitchFamily="34" charset="0"/>
                    <a:cs typeface="Calibri" panose="020F0502020204030204" pitchFamily="34" charset="0"/>
                  </a:rPr>
                  <a:t>yr</a:t>
                </a:r>
                <a:r>
                  <a:rPr lang="en-US" sz="2000" dirty="0">
                    <a:solidFill>
                      <a:schemeClr val="accent6"/>
                    </a:solidFill>
                    <a:latin typeface="Trebuchet MS" panose="020B0603020202020204" pitchFamily="34" charset="0"/>
                    <a:cs typeface="Calibri" panose="020F0502020204030204" pitchFamily="34" charset="0"/>
                  </a:rPr>
                  <a:t> may produce </a:t>
                </a:r>
                <a14:m>
                  <m:oMath xmlns:m="http://schemas.openxmlformats.org/officeDocument/2006/math">
                    <m:r>
                      <a:rPr lang="en-US" sz="2000" i="1" smtClean="0">
                        <a:solidFill>
                          <a:schemeClr val="accent6"/>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000" dirty="0">
                    <a:solidFill>
                      <a:schemeClr val="accent6"/>
                    </a:solidFill>
                    <a:latin typeface="Trebuchet MS" panose="020B0603020202020204" pitchFamily="34" charset="0"/>
                    <a:cs typeface="Calibri" panose="020F0502020204030204" pitchFamily="34" charset="0"/>
                  </a:rPr>
                  <a:t>0.1</a:t>
                </a:r>
                <a14:m>
                  <m:oMath xmlns:m="http://schemas.openxmlformats.org/officeDocument/2006/math">
                    <m:r>
                      <a:rPr lang="en-US" sz="2000" i="1" smtClean="0">
                        <a:solidFill>
                          <a:schemeClr val="accent6"/>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000" dirty="0">
                    <a:solidFill>
                      <a:schemeClr val="accent6"/>
                    </a:solidFill>
                    <a:latin typeface="Trebuchet MS" panose="020B0603020202020204" pitchFamily="34" charset="0"/>
                    <a:cs typeface="Calibri" panose="020F0502020204030204" pitchFamily="34" charset="0"/>
                  </a:rPr>
                  <a:t> cooling)</a:t>
                </a:r>
              </a:p>
              <a:p>
                <a:pPr marL="285750" indent="-285750" algn="l">
                  <a:buFont typeface="Arial" panose="020B0604020202020204" pitchFamily="34" charset="0"/>
                  <a:buChar char="•"/>
                </a:pPr>
                <a:endParaRPr lang="en-US" dirty="0">
                  <a:latin typeface="Trebuchet MS" panose="020B0603020202020204" pitchFamily="34" charset="0"/>
                </a:endParaRPr>
              </a:p>
            </p:txBody>
          </p:sp>
        </mc:Choice>
        <mc:Fallback xmlns="">
          <p:sp>
            <p:nvSpPr>
              <p:cNvPr id="6" name="TextBox 5">
                <a:extLst>
                  <a:ext uri="{FF2B5EF4-FFF2-40B4-BE49-F238E27FC236}">
                    <a16:creationId xmlns:a16="http://schemas.microsoft.com/office/drawing/2014/main" id="{07D4133F-2B7E-40D3-995E-F6FD65E31F51}"/>
                  </a:ext>
                </a:extLst>
              </p:cNvPr>
              <p:cNvSpPr txBox="1">
                <a:spLocks noRot="1" noChangeAspect="1" noMove="1" noResize="1" noEditPoints="1" noAdjustHandles="1" noChangeArrowheads="1" noChangeShapeType="1" noTextEdit="1"/>
              </p:cNvSpPr>
              <p:nvPr/>
            </p:nvSpPr>
            <p:spPr>
              <a:xfrm>
                <a:off x="285751" y="1466111"/>
                <a:ext cx="5202091" cy="1867220"/>
              </a:xfrm>
              <a:prstGeom prst="rect">
                <a:avLst/>
              </a:prstGeom>
              <a:blipFill>
                <a:blip r:embed="rId3"/>
                <a:stretch>
                  <a:fillRect l="-1524" t="-2614" b="-142484"/>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586477B3-F26B-45FB-8646-B90DD561E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00" y="1862761"/>
            <a:ext cx="5905500" cy="4191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2DAEE07F-99CD-41E4-B018-EBCEE92377F1}"/>
              </a:ext>
            </a:extLst>
          </p:cNvPr>
          <p:cNvSpPr/>
          <p:nvPr/>
        </p:nvSpPr>
        <p:spPr>
          <a:xfrm>
            <a:off x="6154911" y="1990165"/>
            <a:ext cx="2305210" cy="143883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FE06D8A-5E85-4F5D-9D06-E1F01A60E3CA}"/>
              </a:ext>
            </a:extLst>
          </p:cNvPr>
          <p:cNvSpPr txBox="1"/>
          <p:nvPr/>
        </p:nvSpPr>
        <p:spPr>
          <a:xfrm>
            <a:off x="8675274" y="1223144"/>
            <a:ext cx="2612571" cy="532040"/>
          </a:xfrm>
          <a:prstGeom prst="rect">
            <a:avLst/>
          </a:prstGeom>
        </p:spPr>
        <p:txBody>
          <a:bodyPr vert="horz" wrap="square" lIns="91440" tIns="45720" rIns="91440" bIns="45720" rtlCol="0">
            <a:noAutofit/>
          </a:bodyPr>
          <a:lstStyle/>
          <a:p>
            <a:pPr algn="l"/>
            <a:r>
              <a:rPr lang="en-US" sz="1600" i="1" dirty="0">
                <a:latin typeface="Trebuchet MS" panose="020B0603020202020204" pitchFamily="34" charset="0"/>
              </a:rPr>
              <a:t>SAI as climate intervention</a:t>
            </a:r>
          </a:p>
        </p:txBody>
      </p:sp>
      <p:cxnSp>
        <p:nvCxnSpPr>
          <p:cNvPr id="9" name="Connector: Elbow 8">
            <a:extLst>
              <a:ext uri="{FF2B5EF4-FFF2-40B4-BE49-F238E27FC236}">
                <a16:creationId xmlns:a16="http://schemas.microsoft.com/office/drawing/2014/main" id="{476C7DB0-2A27-420D-92F3-5E5C50B1B596}"/>
              </a:ext>
            </a:extLst>
          </p:cNvPr>
          <p:cNvCxnSpPr>
            <a:cxnSpLocks/>
          </p:cNvCxnSpPr>
          <p:nvPr/>
        </p:nvCxnSpPr>
        <p:spPr>
          <a:xfrm rot="10800000" flipV="1">
            <a:off x="7307516" y="1466111"/>
            <a:ext cx="1367758" cy="501001"/>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C5A40A7D-00EA-477E-9024-E6400355F653}"/>
              </a:ext>
            </a:extLst>
          </p:cNvPr>
          <p:cNvSpPr>
            <a:spLocks noGrp="1"/>
          </p:cNvSpPr>
          <p:nvPr>
            <p:ph type="sldNum" sz="quarter" idx="4"/>
          </p:nvPr>
        </p:nvSpPr>
        <p:spPr/>
        <p:txBody>
          <a:bodyPr/>
          <a:lstStyle/>
          <a:p>
            <a:pPr algn="ctr"/>
            <a:fld id="{2E94512F-4FCD-4B8F-9303-F99597583EE2}" type="slidenum">
              <a:rPr lang="en-US" smtClean="0"/>
              <a:pPr algn="ctr"/>
              <a:t>11</a:t>
            </a:fld>
            <a:endParaRPr lang="en-US" dirty="0"/>
          </a:p>
        </p:txBody>
      </p:sp>
    </p:spTree>
    <p:extLst>
      <p:ext uri="{BB962C8B-B14F-4D97-AF65-F5344CB8AC3E}">
        <p14:creationId xmlns:p14="http://schemas.microsoft.com/office/powerpoint/2010/main" val="81463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24224"/>
            <a:ext cx="6415633" cy="5355312"/>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Background</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Motivation</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The CLDERA Project</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Driving Exemplar: 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b="1" dirty="0">
                <a:solidFill>
                  <a:schemeClr val="accent6"/>
                </a:solidFill>
                <a:latin typeface="Trebuchet MS" panose="020B0603020202020204" pitchFamily="34" charset="0"/>
              </a:rPr>
              <a:t>CLDERA Research Composition</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b="1" dirty="0">
                <a:solidFill>
                  <a:schemeClr val="accent6"/>
                </a:solidFill>
                <a:latin typeface="Trebuchet MS" panose="020B0603020202020204" pitchFamily="34" charset="0"/>
              </a:rPr>
              <a:t>Simulations </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grpSp>
        <p:nvGrpSpPr>
          <p:cNvPr id="8" name="Group 7">
            <a:extLst>
              <a:ext uri="{FF2B5EF4-FFF2-40B4-BE49-F238E27FC236}">
                <a16:creationId xmlns:a16="http://schemas.microsoft.com/office/drawing/2014/main" id="{A65418FA-E22B-423A-9ED5-067D76E8658B}"/>
              </a:ext>
            </a:extLst>
          </p:cNvPr>
          <p:cNvGrpSpPr>
            <a:grpSpLocks noChangeAspect="1"/>
          </p:cNvGrpSpPr>
          <p:nvPr/>
        </p:nvGrpSpPr>
        <p:grpSpPr>
          <a:xfrm>
            <a:off x="8084420" y="1510397"/>
            <a:ext cx="4688291" cy="4567107"/>
            <a:chOff x="6624859" y="916067"/>
            <a:chExt cx="5725522" cy="5577528"/>
          </a:xfrm>
        </p:grpSpPr>
        <p:pic>
          <p:nvPicPr>
            <p:cNvPr id="9" name="Picture 8">
              <a:extLst>
                <a:ext uri="{FF2B5EF4-FFF2-40B4-BE49-F238E27FC236}">
                  <a16:creationId xmlns:a16="http://schemas.microsoft.com/office/drawing/2014/main" id="{E7F22A26-C221-478B-831A-4B6965149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0" name="TextBox 9">
              <a:extLst>
                <a:ext uri="{FF2B5EF4-FFF2-40B4-BE49-F238E27FC236}">
                  <a16:creationId xmlns:a16="http://schemas.microsoft.com/office/drawing/2014/main" id="{C84EFB2D-95BC-4EBC-8A85-95F24A7A1379}"/>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1" name="Diagram 10">
              <a:extLst>
                <a:ext uri="{FF2B5EF4-FFF2-40B4-BE49-F238E27FC236}">
                  <a16:creationId xmlns:a16="http://schemas.microsoft.com/office/drawing/2014/main" id="{62CA661A-39C3-4FCA-BF41-72312E320AA9}"/>
                </a:ext>
              </a:extLst>
            </p:cNvPr>
            <p:cNvGraphicFramePr/>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9"/>
          <a:stretch>
            <a:fillRect/>
          </a:stretch>
        </p:blipFill>
        <p:spPr>
          <a:xfrm>
            <a:off x="6839240" y="3429000"/>
            <a:ext cx="2197095" cy="1878895"/>
          </a:xfrm>
          <a:prstGeom prst="rect">
            <a:avLst/>
          </a:prstGeom>
        </p:spPr>
      </p:pic>
      <p:sp>
        <p:nvSpPr>
          <p:cNvPr id="5" name="Slide Number Placeholder 4">
            <a:extLst>
              <a:ext uri="{FF2B5EF4-FFF2-40B4-BE49-F238E27FC236}">
                <a16:creationId xmlns:a16="http://schemas.microsoft.com/office/drawing/2014/main" id="{809A7F79-37E0-4FE6-B60E-C25057085B8A}"/>
              </a:ext>
            </a:extLst>
          </p:cNvPr>
          <p:cNvSpPr>
            <a:spLocks noGrp="1"/>
          </p:cNvSpPr>
          <p:nvPr>
            <p:ph type="sldNum" sz="quarter" idx="4"/>
          </p:nvPr>
        </p:nvSpPr>
        <p:spPr/>
        <p:txBody>
          <a:bodyPr/>
          <a:lstStyle/>
          <a:p>
            <a:fld id="{4FAB73BC-B049-4115-A692-8D63A059BFB8}" type="slidenum">
              <a:rPr lang="en-US" smtClean="0"/>
              <a:pPr/>
              <a:t>12</a:t>
            </a:fld>
            <a:endParaRPr lang="en-US" dirty="0"/>
          </a:p>
        </p:txBody>
      </p:sp>
      <p:sp>
        <p:nvSpPr>
          <p:cNvPr id="14" name="Slide Number Placeholder 8">
            <a:extLst>
              <a:ext uri="{FF2B5EF4-FFF2-40B4-BE49-F238E27FC236}">
                <a16:creationId xmlns:a16="http://schemas.microsoft.com/office/drawing/2014/main" id="{1D881615-CF33-4F21-A1C0-07C4BCE11229}"/>
              </a:ext>
            </a:extLst>
          </p:cNvPr>
          <p:cNvSpPr txBox="1">
            <a:spLocks/>
          </p:cNvSpPr>
          <p:nvPr/>
        </p:nvSpPr>
        <p:spPr>
          <a:xfrm>
            <a:off x="11947280" y="6618148"/>
            <a:ext cx="370225"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12</a:t>
            </a:fld>
            <a:endParaRPr lang="en-US" sz="1000" dirty="0">
              <a:latin typeface="+mj-lt"/>
            </a:endParaRPr>
          </a:p>
        </p:txBody>
      </p:sp>
    </p:spTree>
    <p:extLst>
      <p:ext uri="{BB962C8B-B14F-4D97-AF65-F5344CB8AC3E}">
        <p14:creationId xmlns:p14="http://schemas.microsoft.com/office/powerpoint/2010/main" val="84507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E18F522-C372-DF4F-9472-512E4E6524C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5000" y1="15333" x2="54500" y2="15333"/>
                      </a14:backgroundRemoval>
                    </a14:imgEffect>
                  </a14:imgLayer>
                </a14:imgProps>
              </a:ext>
              <a:ext uri="{28A0092B-C50C-407E-A947-70E740481C1C}">
                <a14:useLocalDpi xmlns:a14="http://schemas.microsoft.com/office/drawing/2010/main" val="0"/>
              </a:ext>
            </a:extLst>
          </a:blip>
          <a:stretch>
            <a:fillRect/>
          </a:stretch>
        </p:blipFill>
        <p:spPr>
          <a:xfrm>
            <a:off x="7664961" y="985897"/>
            <a:ext cx="4872905" cy="3654677"/>
          </a:xfrm>
          <a:prstGeom prst="rect">
            <a:avLst/>
          </a:prstGeom>
        </p:spPr>
      </p:pic>
      <p:pic>
        <p:nvPicPr>
          <p:cNvPr id="11" name="Picture 10">
            <a:extLst>
              <a:ext uri="{FF2B5EF4-FFF2-40B4-BE49-F238E27FC236}">
                <a16:creationId xmlns:a16="http://schemas.microsoft.com/office/drawing/2014/main" id="{D7EB5772-59C9-1F43-BCF0-107B01EA9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3651" y="1447762"/>
            <a:ext cx="1518775" cy="813630"/>
          </a:xfrm>
          <a:prstGeom prst="rect">
            <a:avLst/>
          </a:prstGeom>
          <a:effectLst/>
        </p:spPr>
      </p:pic>
      <p:sp>
        <p:nvSpPr>
          <p:cNvPr id="17" name="Content Placeholder 2">
            <a:extLst>
              <a:ext uri="{FF2B5EF4-FFF2-40B4-BE49-F238E27FC236}">
                <a16:creationId xmlns:a16="http://schemas.microsoft.com/office/drawing/2014/main" id="{B3C5047D-52F8-0E4F-BC61-693516BC145B}"/>
              </a:ext>
            </a:extLst>
          </p:cNvPr>
          <p:cNvSpPr txBox="1">
            <a:spLocks/>
          </p:cNvSpPr>
          <p:nvPr/>
        </p:nvSpPr>
        <p:spPr>
          <a:xfrm>
            <a:off x="111140" y="1354075"/>
            <a:ext cx="6997221" cy="386867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mn-lt"/>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6"/>
              </a:buClr>
              <a:buFont typeface="Arial" panose="020B0604020202020204" pitchFamily="34" charset="0"/>
              <a:buChar char="•"/>
            </a:pPr>
            <a:r>
              <a:rPr lang="en-US" sz="1800" b="1" dirty="0">
                <a:solidFill>
                  <a:schemeClr val="accent6"/>
                </a:solidFill>
                <a:latin typeface="Trebuchet MS" panose="020B0603020202020204" pitchFamily="34" charset="0"/>
              </a:rPr>
              <a:t>E3SM: </a:t>
            </a:r>
            <a:r>
              <a:rPr lang="en-US" sz="1800" dirty="0">
                <a:solidFill>
                  <a:schemeClr val="accent6"/>
                </a:solidFill>
                <a:latin typeface="Trebuchet MS" panose="020B0603020202020204" pitchFamily="34" charset="0"/>
              </a:rPr>
              <a:t>U.S. DOE-funded Earth system model</a:t>
            </a:r>
          </a:p>
          <a:p>
            <a:pPr marL="342900" indent="-342900">
              <a:buClr>
                <a:schemeClr val="accent6"/>
              </a:buClr>
              <a:buFont typeface="Arial" panose="020B0604020202020204" pitchFamily="34" charset="0"/>
              <a:buChar char="•"/>
            </a:pPr>
            <a:r>
              <a:rPr lang="en-US" sz="1800" dirty="0">
                <a:solidFill>
                  <a:schemeClr val="accent6"/>
                </a:solidFill>
                <a:latin typeface="Trebuchet MS" panose="020B0603020202020204" pitchFamily="34" charset="0"/>
              </a:rPr>
              <a:t>Collaboration among </a:t>
            </a:r>
            <a:r>
              <a:rPr lang="en-US" sz="1800" b="1" dirty="0">
                <a:solidFill>
                  <a:schemeClr val="accent6"/>
                </a:solidFill>
                <a:latin typeface="Trebuchet MS" panose="020B0603020202020204" pitchFamily="34" charset="0"/>
              </a:rPr>
              <a:t>8 national labs </a:t>
            </a:r>
            <a:r>
              <a:rPr lang="en-US" sz="1800" dirty="0">
                <a:solidFill>
                  <a:schemeClr val="accent6"/>
                </a:solidFill>
                <a:latin typeface="Trebuchet MS" panose="020B0603020202020204" pitchFamily="34" charset="0"/>
              </a:rPr>
              <a:t>and </a:t>
            </a:r>
            <a:r>
              <a:rPr lang="en-US" sz="1800" b="1" dirty="0">
                <a:solidFill>
                  <a:schemeClr val="accent6"/>
                </a:solidFill>
                <a:latin typeface="Trebuchet MS" panose="020B0603020202020204" pitchFamily="34" charset="0"/>
              </a:rPr>
              <a:t>12 academic institutions</a:t>
            </a:r>
            <a:endParaRPr lang="en-US" sz="1800" dirty="0">
              <a:solidFill>
                <a:schemeClr val="accent6"/>
              </a:solidFill>
              <a:latin typeface="Trebuchet MS" panose="020B0603020202020204" pitchFamily="34" charset="0"/>
            </a:endParaRPr>
          </a:p>
          <a:p>
            <a:pPr marL="342900" indent="-342900">
              <a:buClr>
                <a:schemeClr val="accent6"/>
              </a:buClr>
              <a:buFont typeface="Arial" panose="020B0604020202020204" pitchFamily="34" charset="0"/>
              <a:buChar char="•"/>
            </a:pPr>
            <a:r>
              <a:rPr lang="en-US" sz="1800" dirty="0">
                <a:solidFill>
                  <a:schemeClr val="accent6"/>
                </a:solidFill>
                <a:latin typeface="Trebuchet MS" panose="020B0603020202020204" pitchFamily="34" charset="0"/>
              </a:rPr>
              <a:t>Designed to run on DOE’s </a:t>
            </a:r>
            <a:r>
              <a:rPr lang="en-US" sz="1800" b="1" dirty="0">
                <a:solidFill>
                  <a:schemeClr val="accent6"/>
                </a:solidFill>
                <a:latin typeface="Trebuchet MS" panose="020B0603020202020204" pitchFamily="34" charset="0"/>
              </a:rPr>
              <a:t>advanced computing platforms </a:t>
            </a:r>
            <a:r>
              <a:rPr lang="en-US" sz="1800" dirty="0">
                <a:solidFill>
                  <a:schemeClr val="accent6"/>
                </a:solidFill>
                <a:latin typeface="Trebuchet MS" panose="020B0603020202020204" pitchFamily="34" charset="0"/>
              </a:rPr>
              <a:t>and address </a:t>
            </a:r>
            <a:r>
              <a:rPr lang="en-US" sz="1800" b="1" dirty="0">
                <a:solidFill>
                  <a:schemeClr val="accent6"/>
                </a:solidFill>
                <a:latin typeface="Trebuchet MS" panose="020B0603020202020204" pitchFamily="34" charset="0"/>
              </a:rPr>
              <a:t>energy-relevant science questions</a:t>
            </a:r>
          </a:p>
          <a:p>
            <a:pPr marL="342900" indent="-342900">
              <a:buClr>
                <a:schemeClr val="accent6"/>
              </a:buClr>
              <a:buFont typeface="Arial" panose="020B0604020202020204" pitchFamily="34" charset="0"/>
              <a:buChar char="•"/>
            </a:pPr>
            <a:r>
              <a:rPr lang="en-US" altLang="en-US" sz="1800" kern="0" dirty="0">
                <a:solidFill>
                  <a:schemeClr val="accent6"/>
                </a:solidFill>
                <a:latin typeface="Trebuchet MS" panose="020B0603020202020204" pitchFamily="34" charset="0"/>
                <a:cs typeface="Calibri" panose="020F0502020204030204" pitchFamily="34" charset="0"/>
              </a:rPr>
              <a:t>CLDERA uses E3SM version 2 (v2), obtained in late 2021 through </a:t>
            </a:r>
            <a:r>
              <a:rPr lang="en-US" altLang="en-US" sz="1800" b="1" kern="0" dirty="0">
                <a:solidFill>
                  <a:schemeClr val="accent6"/>
                </a:solidFill>
                <a:latin typeface="Trebuchet MS" panose="020B0603020202020204" pitchFamily="34" charset="0"/>
                <a:cs typeface="Calibri" panose="020F0502020204030204" pitchFamily="34" charset="0"/>
              </a:rPr>
              <a:t>collaboration agreement </a:t>
            </a:r>
            <a:r>
              <a:rPr lang="en-US" altLang="en-US" sz="1800" kern="0" dirty="0">
                <a:solidFill>
                  <a:schemeClr val="accent6"/>
                </a:solidFill>
                <a:latin typeface="Trebuchet MS" panose="020B0603020202020204" pitchFamily="34" charset="0"/>
                <a:cs typeface="Calibri" panose="020F0502020204030204" pitchFamily="34" charset="0"/>
              </a:rPr>
              <a:t>with the E3SM project</a:t>
            </a:r>
          </a:p>
          <a:p>
            <a:pPr marL="342900" indent="-342900">
              <a:buClr>
                <a:schemeClr val="accent6"/>
              </a:buClr>
              <a:buFont typeface="Arial" panose="020B0604020202020204" pitchFamily="34" charset="0"/>
              <a:buChar char="•"/>
            </a:pPr>
            <a:endParaRPr lang="en-US" sz="400" dirty="0">
              <a:solidFill>
                <a:schemeClr val="accent6"/>
              </a:solidFill>
              <a:latin typeface="Trebuchet MS" panose="020B0603020202020204" pitchFamily="34" charset="0"/>
            </a:endParaRPr>
          </a:p>
          <a:p>
            <a:pPr marL="342900" indent="-342900">
              <a:spcBef>
                <a:spcPts val="0"/>
              </a:spcBef>
              <a:buClrTx/>
              <a:buFont typeface="Arial" panose="020B0604020202020204" pitchFamily="34" charset="0"/>
              <a:buChar char="•"/>
            </a:pPr>
            <a:r>
              <a:rPr lang="en-US" sz="1800" b="1" dirty="0">
                <a:solidFill>
                  <a:schemeClr val="accent6"/>
                </a:solidFill>
                <a:latin typeface="Trebuchet MS" panose="020B0603020202020204" pitchFamily="34" charset="0"/>
              </a:rPr>
              <a:t>Capabilities</a:t>
            </a:r>
            <a:r>
              <a:rPr lang="en-US" sz="1800" dirty="0">
                <a:solidFill>
                  <a:schemeClr val="accent6"/>
                </a:solidFill>
                <a:latin typeface="Trebuchet MS" panose="020B0603020202020204" pitchFamily="34" charset="0"/>
              </a:rPr>
              <a:t> to model Mt. Pinatubo eruption and impacts</a:t>
            </a:r>
          </a:p>
          <a:p>
            <a:pPr marL="342900" indent="-342900">
              <a:spcBef>
                <a:spcPts val="0"/>
              </a:spcBef>
              <a:buClrTx/>
              <a:buFont typeface="Arial" panose="020B0604020202020204" pitchFamily="34" charset="0"/>
              <a:buChar char="•"/>
            </a:pPr>
            <a:endParaRPr lang="en-US" sz="400" dirty="0">
              <a:solidFill>
                <a:schemeClr val="accent6"/>
              </a:solidFill>
              <a:latin typeface="Trebuchet MS" panose="020B0603020202020204" pitchFamily="34" charset="0"/>
            </a:endParaRPr>
          </a:p>
          <a:p>
            <a:pPr marL="685800" indent="-342900">
              <a:spcBef>
                <a:spcPts val="0"/>
              </a:spcBef>
              <a:buClrTx/>
              <a:buFont typeface="Wingdings" panose="05000000000000000000" pitchFamily="2" charset="2"/>
              <a:buChar char="Ø"/>
            </a:pPr>
            <a:r>
              <a:rPr lang="en-US" altLang="en-US" sz="1800" b="1" kern="0" dirty="0">
                <a:solidFill>
                  <a:schemeClr val="accent6"/>
                </a:solidFill>
                <a:latin typeface="Trebuchet MS" panose="020B0603020202020204" pitchFamily="34" charset="0"/>
                <a:cs typeface="Calibri" panose="020F0502020204030204" pitchFamily="34" charset="0"/>
              </a:rPr>
              <a:t>Resolves stratosphere</a:t>
            </a:r>
            <a:r>
              <a:rPr lang="en-US" altLang="en-US" sz="1800" kern="0" dirty="0">
                <a:solidFill>
                  <a:schemeClr val="accent6"/>
                </a:solidFill>
                <a:latin typeface="Trebuchet MS" panose="020B0603020202020204" pitchFamily="34" charset="0"/>
                <a:cs typeface="Calibri" panose="020F0502020204030204" pitchFamily="34" charset="0"/>
              </a:rPr>
              <a:t>: 72 vertical levels with 0.1 </a:t>
            </a:r>
            <a:r>
              <a:rPr lang="en-US" altLang="en-US" sz="1800" kern="0" dirty="0" err="1">
                <a:solidFill>
                  <a:schemeClr val="accent6"/>
                </a:solidFill>
                <a:latin typeface="Trebuchet MS" panose="020B0603020202020204" pitchFamily="34" charset="0"/>
                <a:cs typeface="Calibri" panose="020F0502020204030204" pitchFamily="34" charset="0"/>
              </a:rPr>
              <a:t>hPa</a:t>
            </a:r>
            <a:r>
              <a:rPr lang="en-US" altLang="en-US" sz="1800" kern="0" dirty="0">
                <a:solidFill>
                  <a:schemeClr val="accent6"/>
                </a:solidFill>
                <a:latin typeface="Trebuchet MS" panose="020B0603020202020204" pitchFamily="34" charset="0"/>
                <a:cs typeface="Calibri" panose="020F0502020204030204" pitchFamily="34" charset="0"/>
              </a:rPr>
              <a:t> (64 km) model top</a:t>
            </a:r>
          </a:p>
          <a:p>
            <a:pPr marL="685800" indent="-342900">
              <a:spcBef>
                <a:spcPts val="0"/>
              </a:spcBef>
              <a:buClrTx/>
              <a:buFont typeface="Wingdings" panose="05000000000000000000" pitchFamily="2" charset="2"/>
              <a:buChar char="Ø"/>
            </a:pPr>
            <a:endParaRPr lang="en-US" altLang="en-US" sz="400" kern="0" dirty="0">
              <a:solidFill>
                <a:schemeClr val="accent6"/>
              </a:solidFill>
              <a:latin typeface="Trebuchet MS" panose="020B0603020202020204" pitchFamily="34" charset="0"/>
              <a:cs typeface="Calibri" panose="020F0502020204030204" pitchFamily="34" charset="0"/>
            </a:endParaRPr>
          </a:p>
          <a:p>
            <a:pPr marL="685800" indent="-342900">
              <a:spcBef>
                <a:spcPts val="0"/>
              </a:spcBef>
              <a:buClrTx/>
              <a:buFont typeface="Wingdings" panose="05000000000000000000" pitchFamily="2" charset="2"/>
              <a:buChar char="Ø"/>
            </a:pPr>
            <a:r>
              <a:rPr lang="en-US" altLang="en-US" sz="1800" kern="0" dirty="0">
                <a:solidFill>
                  <a:schemeClr val="accent6"/>
                </a:solidFill>
                <a:latin typeface="Trebuchet MS" panose="020B0603020202020204" pitchFamily="34" charset="0"/>
                <a:cs typeface="Calibri" panose="020F0502020204030204" pitchFamily="34" charset="0"/>
              </a:rPr>
              <a:t>Includes </a:t>
            </a:r>
            <a:r>
              <a:rPr lang="en-US" altLang="en-US" sz="1800" b="1" kern="0" dirty="0">
                <a:solidFill>
                  <a:schemeClr val="accent6"/>
                </a:solidFill>
                <a:latin typeface="Trebuchet MS" panose="020B0603020202020204" pitchFamily="34" charset="0"/>
                <a:cs typeface="Calibri" panose="020F0502020204030204" pitchFamily="34" charset="0"/>
              </a:rPr>
              <a:t>key process models </a:t>
            </a:r>
            <a:r>
              <a:rPr lang="en-US" altLang="en-US" sz="1800" kern="0" dirty="0">
                <a:solidFill>
                  <a:schemeClr val="accent6"/>
                </a:solidFill>
                <a:latin typeface="Trebuchet MS" panose="020B0603020202020204" pitchFamily="34" charset="0"/>
                <a:cs typeface="Calibri" panose="020F0502020204030204" pitchFamily="34" charset="0"/>
              </a:rPr>
              <a:t>for clouds, ozone and aerosols [</a:t>
            </a:r>
            <a:r>
              <a:rPr lang="en-US" altLang="en-US" sz="1800" kern="0" dirty="0" err="1">
                <a:solidFill>
                  <a:schemeClr val="accent6"/>
                </a:solidFill>
                <a:latin typeface="Trebuchet MS" panose="020B0603020202020204" pitchFamily="34" charset="0"/>
                <a:cs typeface="Calibri" panose="020F0502020204030204" pitchFamily="34" charset="0"/>
              </a:rPr>
              <a:t>Golaz</a:t>
            </a:r>
            <a:r>
              <a:rPr lang="en-US" altLang="en-US" sz="1800" kern="0" dirty="0">
                <a:solidFill>
                  <a:schemeClr val="accent6"/>
                </a:solidFill>
                <a:latin typeface="Trebuchet MS" panose="020B0603020202020204" pitchFamily="34" charset="0"/>
                <a:cs typeface="Calibri" panose="020F0502020204030204" pitchFamily="34" charset="0"/>
              </a:rPr>
              <a:t> et al., 2019]</a:t>
            </a:r>
          </a:p>
          <a:p>
            <a:pPr marL="685800" indent="-342900">
              <a:spcBef>
                <a:spcPts val="0"/>
              </a:spcBef>
              <a:buClrTx/>
              <a:buFont typeface="Wingdings" panose="05000000000000000000" pitchFamily="2" charset="2"/>
              <a:buChar char="Ø"/>
            </a:pPr>
            <a:endParaRPr lang="en-US" altLang="en-US" sz="1800" kern="0" dirty="0">
              <a:solidFill>
                <a:schemeClr val="accent6"/>
              </a:solidFill>
              <a:latin typeface="Trebuchet MS" panose="020B0603020202020204" pitchFamily="34" charset="0"/>
              <a:cs typeface="Calibri" panose="020F0502020204030204" pitchFamily="34" charset="0"/>
            </a:endParaRPr>
          </a:p>
          <a:p>
            <a:pPr marL="342900">
              <a:spcBef>
                <a:spcPts val="0"/>
              </a:spcBef>
              <a:buClrTx/>
            </a:pPr>
            <a:endParaRPr lang="en-US" altLang="en-US" sz="1800" kern="0" dirty="0">
              <a:solidFill>
                <a:schemeClr val="accent6"/>
              </a:solidFill>
              <a:latin typeface="Trebuchet MS" panose="020B0603020202020204" pitchFamily="34" charset="0"/>
              <a:cs typeface="Calibri" panose="020F0502020204030204" pitchFamily="34" charset="0"/>
            </a:endParaRPr>
          </a:p>
          <a:p>
            <a:pPr marL="352425" lvl="1" indent="0">
              <a:buNone/>
            </a:pPr>
            <a:endPar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altLang="en-US" sz="1800" kern="0" dirty="0">
              <a:solidFill>
                <a:schemeClr val="accent6"/>
              </a:solidFill>
              <a:latin typeface="Trebuchet MS" panose="020B0603020202020204" pitchFamily="34" charset="0"/>
            </a:endParaRPr>
          </a:p>
          <a:p>
            <a:pPr>
              <a:buFont typeface="Courier New" panose="02070309020205020404" pitchFamily="49" charset="0"/>
              <a:buChar char="o"/>
            </a:pPr>
            <a:endParaRPr lang="en-US" sz="1800" dirty="0">
              <a:solidFill>
                <a:schemeClr val="accent6"/>
              </a:solidFill>
              <a:latin typeface="Trebuchet MS" panose="020B0603020202020204" pitchFamily="34" charset="0"/>
            </a:endParaRPr>
          </a:p>
          <a:p>
            <a:endParaRPr lang="en-US" sz="1800" dirty="0">
              <a:solidFill>
                <a:schemeClr val="accent6"/>
              </a:solidFill>
              <a:latin typeface="Trebuchet MS" panose="020B0603020202020204" pitchFamily="34" charset="0"/>
            </a:endParaRPr>
          </a:p>
        </p:txBody>
      </p:sp>
      <p:sp>
        <p:nvSpPr>
          <p:cNvPr id="14" name="Content Placeholder 2">
            <a:extLst>
              <a:ext uri="{FF2B5EF4-FFF2-40B4-BE49-F238E27FC236}">
                <a16:creationId xmlns:a16="http://schemas.microsoft.com/office/drawing/2014/main" id="{ACF60438-CB3A-4F36-AC32-A4BDE93829DB}"/>
              </a:ext>
            </a:extLst>
          </p:cNvPr>
          <p:cNvSpPr txBox="1">
            <a:spLocks/>
          </p:cNvSpPr>
          <p:nvPr/>
        </p:nvSpPr>
        <p:spPr>
          <a:xfrm>
            <a:off x="195851" y="6507726"/>
            <a:ext cx="6827800" cy="536596"/>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mn-lt"/>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accent6"/>
                </a:solidFill>
                <a:latin typeface="Trebuchet MS" panose="020B0703020202090204" pitchFamily="34" charset="0"/>
              </a:rPr>
              <a:t>* </a:t>
            </a:r>
            <a:r>
              <a:rPr lang="en-US" sz="1600" dirty="0">
                <a:solidFill>
                  <a:srgbClr val="0070C0"/>
                </a:solidFill>
                <a:latin typeface="Trebuchet MS" panose="020B0703020202090204" pitchFamily="34" charset="0"/>
                <a:hlinkClick r:id="rId6">
                  <a:extLst>
                    <a:ext uri="{A12FA001-AC4F-418D-AE19-62706E023703}">
                      <ahyp:hlinkClr xmlns:ahyp="http://schemas.microsoft.com/office/drawing/2018/hyperlinkcolor" xmlns="" val="tx"/>
                    </a:ext>
                  </a:extLst>
                </a:hlinkClick>
              </a:rPr>
              <a:t>www.e3sm.org</a:t>
            </a:r>
            <a:r>
              <a:rPr lang="en-US" sz="1600" dirty="0">
                <a:solidFill>
                  <a:srgbClr val="0070C0"/>
                </a:solidFill>
                <a:latin typeface="Trebuchet MS" panose="020B0703020202090204" pitchFamily="34" charset="0"/>
              </a:rPr>
              <a:t>, </a:t>
            </a:r>
            <a:r>
              <a:rPr lang="en-US" sz="1600" dirty="0">
                <a:solidFill>
                  <a:srgbClr val="0070C0"/>
                </a:solidFill>
                <a:latin typeface="Trebuchet MS" panose="020B0703020202090204" pitchFamily="34" charset="0"/>
                <a:hlinkClick r:id="rId7">
                  <a:extLst>
                    <a:ext uri="{A12FA001-AC4F-418D-AE19-62706E023703}">
                      <ahyp:hlinkClr xmlns:ahyp="http://schemas.microsoft.com/office/drawing/2018/hyperlinkcolor" xmlns="" val="tx"/>
                    </a:ext>
                  </a:extLst>
                </a:hlinkClick>
              </a:rPr>
              <a:t>https://github.com/E3SM-Project/E3SM</a:t>
            </a:r>
            <a:endParaRPr lang="en-US" sz="1600" dirty="0">
              <a:solidFill>
                <a:srgbClr val="0070C0"/>
              </a:solidFill>
              <a:latin typeface="Trebuchet MS" panose="020B0703020202090204" pitchFamily="34" charset="0"/>
            </a:endParaRPr>
          </a:p>
          <a:p>
            <a:endParaRPr lang="en-US" sz="1600" dirty="0">
              <a:solidFill>
                <a:srgbClr val="0070C0"/>
              </a:solidFill>
              <a:latin typeface="Trebuchet MS" panose="020B0703020202090204" pitchFamily="34" charset="0"/>
            </a:endParaRPr>
          </a:p>
        </p:txBody>
      </p:sp>
      <p:pic>
        <p:nvPicPr>
          <p:cNvPr id="15" name="Picture 14">
            <a:extLst>
              <a:ext uri="{FF2B5EF4-FFF2-40B4-BE49-F238E27FC236}">
                <a16:creationId xmlns:a16="http://schemas.microsoft.com/office/drawing/2014/main" id="{75EDCB5E-5A52-49FD-8C12-A9791EA55A18}"/>
              </a:ext>
            </a:extLst>
          </p:cNvPr>
          <p:cNvPicPr>
            <a:picLocks noChangeAspect="1"/>
          </p:cNvPicPr>
          <p:nvPr/>
        </p:nvPicPr>
        <p:blipFill>
          <a:blip r:embed="rId8"/>
          <a:stretch>
            <a:fillRect/>
          </a:stretch>
        </p:blipFill>
        <p:spPr>
          <a:xfrm>
            <a:off x="7214498" y="4551920"/>
            <a:ext cx="4760225" cy="1666506"/>
          </a:xfrm>
          <a:prstGeom prst="rect">
            <a:avLst/>
          </a:prstGeom>
        </p:spPr>
      </p:pic>
      <p:sp>
        <p:nvSpPr>
          <p:cNvPr id="4" name="Slide Number Placeholder 3">
            <a:extLst>
              <a:ext uri="{FF2B5EF4-FFF2-40B4-BE49-F238E27FC236}">
                <a16:creationId xmlns:a16="http://schemas.microsoft.com/office/drawing/2014/main" id="{E382D290-F66D-40FB-ADD5-A8E4E4C725B2}"/>
              </a:ext>
            </a:extLst>
          </p:cNvPr>
          <p:cNvSpPr>
            <a:spLocks noGrp="1"/>
          </p:cNvSpPr>
          <p:nvPr>
            <p:ph type="sldNum" sz="quarter" idx="4"/>
          </p:nvPr>
        </p:nvSpPr>
        <p:spPr/>
        <p:txBody>
          <a:bodyPr/>
          <a:lstStyle/>
          <a:p>
            <a:pPr algn="ctr"/>
            <a:fld id="{2E94512F-4FCD-4B8F-9303-F99597583EE2}" type="slidenum">
              <a:rPr lang="en-US" smtClean="0"/>
              <a:pPr algn="ctr"/>
              <a:t>13</a:t>
            </a:fld>
            <a:endParaRPr lang="en-US" dirty="0"/>
          </a:p>
        </p:txBody>
      </p:sp>
      <p:sp>
        <p:nvSpPr>
          <p:cNvPr id="12" name="Title 1">
            <a:extLst>
              <a:ext uri="{FF2B5EF4-FFF2-40B4-BE49-F238E27FC236}">
                <a16:creationId xmlns:a16="http://schemas.microsoft.com/office/drawing/2014/main" id="{DF6839CB-EDA8-4E1D-A106-3AFCD81CB393}"/>
              </a:ext>
            </a:extLst>
          </p:cNvPr>
          <p:cNvSpPr>
            <a:spLocks noGrp="1"/>
          </p:cNvSpPr>
          <p:nvPr>
            <p:ph type="title"/>
          </p:nvPr>
        </p:nvSpPr>
        <p:spPr>
          <a:xfrm>
            <a:off x="329184" y="246888"/>
            <a:ext cx="11539728" cy="868680"/>
          </a:xfrm>
        </p:spPr>
        <p:txBody>
          <a:bodyPr>
            <a:noAutofit/>
          </a:bodyPr>
          <a:lstStyle/>
          <a:p>
            <a:r>
              <a:rPr lang="en-US" dirty="0">
                <a:solidFill>
                  <a:schemeClr val="accent6"/>
                </a:solidFill>
                <a:latin typeface="Trebuchet MS" panose="020B0603020202020204" pitchFamily="34" charset="0"/>
              </a:rPr>
              <a:t>Energy </a:t>
            </a:r>
            <a:r>
              <a:rPr lang="en-US" dirty="0" err="1">
                <a:solidFill>
                  <a:schemeClr val="accent6"/>
                </a:solidFill>
                <a:latin typeface="Trebuchet MS" panose="020B0603020202020204" pitchFamily="34" charset="0"/>
              </a:rPr>
              <a:t>Exascale</a:t>
            </a:r>
            <a:r>
              <a:rPr lang="en-US" dirty="0">
                <a:solidFill>
                  <a:schemeClr val="accent6"/>
                </a:solidFill>
                <a:latin typeface="Trebuchet MS" panose="020B0603020202020204" pitchFamily="34" charset="0"/>
              </a:rPr>
              <a:t> Earth System Model (E3SM)*</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For Simulating Mt. Pinatubo &amp; SAI</a:t>
            </a:r>
          </a:p>
        </p:txBody>
      </p:sp>
      <p:sp>
        <p:nvSpPr>
          <p:cNvPr id="18" name="TextBox 17">
            <a:extLst>
              <a:ext uri="{FF2B5EF4-FFF2-40B4-BE49-F238E27FC236}">
                <a16:creationId xmlns:a16="http://schemas.microsoft.com/office/drawing/2014/main" id="{15379F81-9543-4EDD-9243-ED8F2E2E7CED}"/>
              </a:ext>
            </a:extLst>
          </p:cNvPr>
          <p:cNvSpPr txBox="1"/>
          <p:nvPr/>
        </p:nvSpPr>
        <p:spPr>
          <a:xfrm>
            <a:off x="0" y="5438751"/>
            <a:ext cx="6740554" cy="923330"/>
          </a:xfrm>
          <a:prstGeom prst="rect">
            <a:avLst/>
          </a:prstGeom>
          <a:noFill/>
        </p:spPr>
        <p:txBody>
          <a:bodyPr wrap="square">
            <a:spAutoFit/>
          </a:bodyPr>
          <a:lstStyle/>
          <a:p>
            <a:pPr marL="342900" indent="-342900">
              <a:buClr>
                <a:schemeClr val="accent6"/>
              </a:buClr>
              <a:buFont typeface="Arial" panose="020B0604020202020204" pitchFamily="34" charset="0"/>
              <a:buChar char="•"/>
            </a:pPr>
            <a:r>
              <a:rPr lang="en-US" sz="1800" b="1" dirty="0">
                <a:solidFill>
                  <a:schemeClr val="accent6"/>
                </a:solidFill>
                <a:latin typeface="Trebuchet MS" panose="020B0703020202090204" pitchFamily="34" charset="0"/>
              </a:rPr>
              <a:t>Key limitation before CLDERA</a:t>
            </a:r>
            <a:r>
              <a:rPr lang="en-US" dirty="0">
                <a:solidFill>
                  <a:schemeClr val="accent6"/>
                </a:solidFill>
                <a:latin typeface="Trebuchet MS" panose="020B0703020202090204" pitchFamily="34" charset="0"/>
              </a:rPr>
              <a:t>: </a:t>
            </a:r>
            <a:r>
              <a:rPr lang="en-US" sz="1800" dirty="0">
                <a:solidFill>
                  <a:schemeClr val="accent6"/>
                </a:solidFill>
                <a:latin typeface="Trebuchet MS" panose="020B0703020202090204" pitchFamily="34" charset="0"/>
              </a:rPr>
              <a:t>no prognostic volcanic aerosols in E3SM (radiative forcing due to aerosols from volcanic eruptions was prescribed)</a:t>
            </a:r>
          </a:p>
        </p:txBody>
      </p:sp>
      <p:sp>
        <p:nvSpPr>
          <p:cNvPr id="13" name="Content Placeholder 2">
            <a:extLst>
              <a:ext uri="{FF2B5EF4-FFF2-40B4-BE49-F238E27FC236}">
                <a16:creationId xmlns:a16="http://schemas.microsoft.com/office/drawing/2014/main" id="{A27F2438-6CCB-4FA1-AD36-CF320F6716EE}"/>
              </a:ext>
            </a:extLst>
          </p:cNvPr>
          <p:cNvSpPr txBox="1">
            <a:spLocks/>
          </p:cNvSpPr>
          <p:nvPr/>
        </p:nvSpPr>
        <p:spPr>
          <a:xfrm>
            <a:off x="9903113" y="381242"/>
            <a:ext cx="1959703" cy="56905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i="1" dirty="0">
                <a:latin typeface="Trebuchet MS" panose="020B0603020202020204" pitchFamily="34" charset="0"/>
                <a:ea typeface="Open Sans" panose="020B0606030504020204" pitchFamily="34" charset="0"/>
                <a:cs typeface="Open Sans" panose="020B0606030504020204" pitchFamily="34" charset="0"/>
              </a:rPr>
              <a:t>Simulation Lead: </a:t>
            </a:r>
            <a:r>
              <a:rPr lang="en-US" sz="1800" dirty="0">
                <a:latin typeface="Trebuchet MS" panose="020B0603020202020204" pitchFamily="34" charset="0"/>
                <a:ea typeface="Open Sans" panose="020B0606030504020204" pitchFamily="34" charset="0"/>
                <a:cs typeface="Open Sans" panose="020B0606030504020204" pitchFamily="34" charset="0"/>
              </a:rPr>
              <a:t>Kara Peterson</a:t>
            </a:r>
          </a:p>
        </p:txBody>
      </p:sp>
      <p:sp>
        <p:nvSpPr>
          <p:cNvPr id="16" name="Rectangle 15">
            <a:extLst>
              <a:ext uri="{FF2B5EF4-FFF2-40B4-BE49-F238E27FC236}">
                <a16:creationId xmlns:a16="http://schemas.microsoft.com/office/drawing/2014/main" id="{254C869D-4138-4943-8DFA-1E4B8A253DE7}"/>
              </a:ext>
            </a:extLst>
          </p:cNvPr>
          <p:cNvSpPr/>
          <p:nvPr/>
        </p:nvSpPr>
        <p:spPr>
          <a:xfrm>
            <a:off x="8879962" y="81543"/>
            <a:ext cx="3094761" cy="10340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33F9D60-E07B-4200-B69B-89A088059F75}"/>
              </a:ext>
            </a:extLst>
          </p:cNvPr>
          <p:cNvPicPr>
            <a:picLocks noChangeAspect="1"/>
          </p:cNvPicPr>
          <p:nvPr/>
        </p:nvPicPr>
        <p:blipFill rotWithShape="1">
          <a:blip r:embed="rId9"/>
          <a:srcRect l="8470"/>
          <a:stretch/>
        </p:blipFill>
        <p:spPr>
          <a:xfrm>
            <a:off x="9000099" y="125434"/>
            <a:ext cx="782877" cy="973004"/>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8372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8E5689-98DF-47AF-87F9-5B83D3A7290D}"/>
              </a:ext>
            </a:extLst>
          </p:cNvPr>
          <p:cNvSpPr/>
          <p:nvPr/>
        </p:nvSpPr>
        <p:spPr>
          <a:xfrm>
            <a:off x="-34161" y="846623"/>
            <a:ext cx="6525185" cy="29507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4B609B-49F7-48B2-ACE7-48CEA8C06859}"/>
              </a:ext>
            </a:extLst>
          </p:cNvPr>
          <p:cNvSpPr/>
          <p:nvPr/>
        </p:nvSpPr>
        <p:spPr>
          <a:xfrm>
            <a:off x="6370064" y="-53788"/>
            <a:ext cx="6039650" cy="7322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B3C5047D-52F8-0E4F-BC61-693516BC145B}"/>
              </a:ext>
            </a:extLst>
          </p:cNvPr>
          <p:cNvSpPr txBox="1">
            <a:spLocks/>
          </p:cNvSpPr>
          <p:nvPr/>
        </p:nvSpPr>
        <p:spPr>
          <a:xfrm>
            <a:off x="118766" y="481907"/>
            <a:ext cx="6203749" cy="433288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mn-lt"/>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US" sz="1800" dirty="0">
              <a:solidFill>
                <a:schemeClr val="accent6"/>
              </a:solidFill>
              <a:latin typeface="Trebuchet MS" panose="020B0603020202020204" pitchFamily="34" charset="0"/>
            </a:endParaRPr>
          </a:p>
          <a:p>
            <a:pPr marL="342900" indent="-342900">
              <a:buClr>
                <a:schemeClr val="accent6"/>
              </a:buClr>
              <a:buFont typeface="Arial" panose="020B0604020202020204" pitchFamily="34" charset="0"/>
              <a:buChar char="•"/>
            </a:pPr>
            <a:r>
              <a:rPr lang="en-US" sz="1800" dirty="0">
                <a:solidFill>
                  <a:schemeClr val="accent6"/>
                </a:solidFill>
                <a:latin typeface="Trebuchet MS" panose="020B0603020202020204" pitchFamily="34" charset="0"/>
              </a:rPr>
              <a:t>Implemented </a:t>
            </a:r>
            <a:r>
              <a:rPr lang="en-US" sz="1800" b="1" dirty="0">
                <a:solidFill>
                  <a:schemeClr val="accent6"/>
                </a:solidFill>
                <a:latin typeface="Trebuchet MS" panose="020B0603020202020204" pitchFamily="34" charset="0"/>
              </a:rPr>
              <a:t>prognostic volcanic aerosols </a:t>
            </a:r>
            <a:r>
              <a:rPr lang="en-US" sz="1800" dirty="0">
                <a:solidFill>
                  <a:schemeClr val="accent6"/>
                </a:solidFill>
                <a:latin typeface="Trebuchet MS" panose="020B0603020202020204" pitchFamily="34" charset="0"/>
              </a:rPr>
              <a:t>in E3SMv2 MAM4 aerosol model</a:t>
            </a:r>
          </a:p>
          <a:p>
            <a:pPr marL="685800" lvl="1">
              <a:buClr>
                <a:schemeClr val="accent6"/>
              </a:buClr>
              <a:buFont typeface="Wingdings" panose="05000000000000000000" pitchFamily="2" charset="2"/>
              <a:buChar char="Ø"/>
            </a:pP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Changed aerosol coarse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and </a:t>
            </a: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accumulation mode properties</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to match stratospheric size distributions</a:t>
            </a:r>
          </a:p>
          <a:p>
            <a:pPr marL="685800" lvl="1">
              <a:buClr>
                <a:schemeClr val="accent6"/>
              </a:buClr>
              <a:buFont typeface="Wingdings" panose="05000000000000000000" pitchFamily="2" charset="2"/>
              <a:buChar char="Ø"/>
            </a:pPr>
            <a:r>
              <a:rPr lang="en-US" sz="1800" b="1" dirty="0">
                <a:solidFill>
                  <a:schemeClr val="accent6"/>
                </a:solidFill>
                <a:latin typeface="Trebuchet MS" panose="020B0603020202020204" pitchFamily="34" charset="0"/>
                <a:cs typeface="Open Sans " panose="020B0604020202020204" charset="0"/>
              </a:rPr>
              <a:t>Validated</a:t>
            </a:r>
            <a:r>
              <a:rPr lang="en-US" sz="1800" dirty="0">
                <a:solidFill>
                  <a:schemeClr val="accent6"/>
                </a:solidFill>
                <a:latin typeface="Trebuchet MS" panose="020B0603020202020204" pitchFamily="34" charset="0"/>
                <a:cs typeface="Open Sans " panose="020B0604020202020204" charset="0"/>
              </a:rPr>
              <a:t> against High resolution Infrared Radiation Sounder (HIRS) data and CESM2/WACCM</a:t>
            </a:r>
            <a:endPar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2900" indent="-342900">
              <a:buClr>
                <a:schemeClr val="accent6"/>
              </a:buClr>
              <a:buFont typeface="Arial" panose="020B0604020202020204" pitchFamily="34" charset="0"/>
              <a:buChar char="•"/>
            </a:pPr>
            <a:r>
              <a:rPr lang="en-US" sz="1800" b="1" dirty="0">
                <a:solidFill>
                  <a:schemeClr val="accent6"/>
                </a:solidFill>
                <a:latin typeface="Trebuchet MS" panose="020B0603020202020204" pitchFamily="34" charset="0"/>
              </a:rPr>
              <a:t>Evaluated </a:t>
            </a:r>
            <a:r>
              <a:rPr lang="en-US" sz="1800" dirty="0">
                <a:solidFill>
                  <a:schemeClr val="accent6"/>
                </a:solidFill>
                <a:latin typeface="Trebuchet MS" panose="020B0603020202020204" pitchFamily="34" charset="0"/>
              </a:rPr>
              <a:t>E3SM simulation capabilities</a:t>
            </a:r>
          </a:p>
          <a:p>
            <a:pPr marL="628650" lvl="1" indent="-285750">
              <a:buClr>
                <a:schemeClr val="accent6"/>
              </a:buClr>
              <a:buFont typeface="Wingdings" panose="05000000000000000000" pitchFamily="2" charset="2"/>
              <a:buChar char="Ø"/>
            </a:pP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Assessed </a:t>
            </a: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Quasi-Biennial Oscillation (QBO):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QBO in E3SMv2 has slightly short period </a:t>
            </a:r>
          </a:p>
          <a:p>
            <a:pPr marL="628650" lvl="1" indent="-285750">
              <a:buClr>
                <a:schemeClr val="accent6"/>
              </a:buClr>
              <a:buFont typeface="Wingdings" panose="05000000000000000000" pitchFamily="2" charset="2"/>
              <a:buChar char="Ø"/>
            </a:pPr>
            <a:endParaRPr lang="en-US" sz="2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628650" lvl="1" indent="-285750">
              <a:spcBef>
                <a:spcPts val="0"/>
              </a:spcBef>
              <a:buClr>
                <a:schemeClr val="accent6"/>
              </a:buClr>
              <a:buFont typeface="Wingdings" panose="05000000000000000000" pitchFamily="2" charset="2"/>
              <a:buChar char="Ø"/>
            </a:pP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Evaluated E3SM’s </a:t>
            </a: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Brewer-Dobson circulation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via </a:t>
            </a:r>
            <a:r>
              <a:rPr lang="en-US" sz="1800" dirty="0" smtClean="0">
                <a:solidFill>
                  <a:schemeClr val="accent6"/>
                </a:solidFill>
                <a:latin typeface="Trebuchet MS" panose="020B0603020202020204" pitchFamily="34" charset="0"/>
                <a:ea typeface="Open Sans" panose="020B0606030504020204" pitchFamily="34" charset="0"/>
                <a:cs typeface="Open Sans" panose="020B0606030504020204" pitchFamily="34" charset="0"/>
              </a:rPr>
              <a:t>Age-of-Air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tracers and water vapor tape recorder: E3SMv2 underestimates upward transport of water </a:t>
            </a:r>
          </a:p>
          <a:p>
            <a:pPr marL="1143000" lvl="1">
              <a:buFont typeface="Arial" panose="020B0604020202020204" pitchFamily="34" charset="0"/>
              <a:buChar char="•"/>
            </a:pPr>
            <a:endPar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altLang="en-US" sz="1800" kern="0" dirty="0">
              <a:solidFill>
                <a:schemeClr val="accent6"/>
              </a:solidFill>
              <a:latin typeface="Trebuchet MS" panose="020B0603020202020204" pitchFamily="34" charset="0"/>
            </a:endParaRPr>
          </a:p>
          <a:p>
            <a:pPr>
              <a:buFont typeface="Courier New" panose="02070309020205020404" pitchFamily="49" charset="0"/>
              <a:buChar char="o"/>
            </a:pPr>
            <a:endParaRPr lang="en-US" sz="1800" dirty="0">
              <a:solidFill>
                <a:schemeClr val="accent6"/>
              </a:solidFill>
              <a:latin typeface="Trebuchet MS" panose="020B0603020202020204" pitchFamily="34" charset="0"/>
            </a:endParaRPr>
          </a:p>
          <a:p>
            <a:endParaRPr lang="en-US" sz="1800" dirty="0">
              <a:solidFill>
                <a:schemeClr val="accent6"/>
              </a:solidFill>
              <a:latin typeface="Trebuchet MS" panose="020B0603020202020204" pitchFamily="34" charset="0"/>
            </a:endParaRPr>
          </a:p>
        </p:txBody>
      </p:sp>
      <p:pic>
        <p:nvPicPr>
          <p:cNvPr id="9" name="Picture 8">
            <a:extLst>
              <a:ext uri="{FF2B5EF4-FFF2-40B4-BE49-F238E27FC236}">
                <a16:creationId xmlns:a16="http://schemas.microsoft.com/office/drawing/2014/main" id="{DA226364-EE76-B442-3945-7AA8D1B6FEAF}"/>
              </a:ext>
            </a:extLst>
          </p:cNvPr>
          <p:cNvPicPr>
            <a:picLocks noChangeAspect="1"/>
          </p:cNvPicPr>
          <p:nvPr/>
        </p:nvPicPr>
        <p:blipFill>
          <a:blip r:embed="rId3"/>
          <a:stretch>
            <a:fillRect/>
          </a:stretch>
        </p:blipFill>
        <p:spPr>
          <a:xfrm>
            <a:off x="6622063" y="3802388"/>
            <a:ext cx="3118459" cy="2338846"/>
          </a:xfrm>
          <a:prstGeom prst="rect">
            <a:avLst/>
          </a:prstGeom>
        </p:spPr>
      </p:pic>
      <p:grpSp>
        <p:nvGrpSpPr>
          <p:cNvPr id="14" name="Group 13">
            <a:extLst>
              <a:ext uri="{FF2B5EF4-FFF2-40B4-BE49-F238E27FC236}">
                <a16:creationId xmlns:a16="http://schemas.microsoft.com/office/drawing/2014/main" id="{E4F9EB83-43EB-3851-ABB4-544A3FE113EC}"/>
              </a:ext>
            </a:extLst>
          </p:cNvPr>
          <p:cNvGrpSpPr/>
          <p:nvPr/>
        </p:nvGrpSpPr>
        <p:grpSpPr>
          <a:xfrm>
            <a:off x="680751" y="4754065"/>
            <a:ext cx="3775980" cy="1668162"/>
            <a:chOff x="3873368" y="4686300"/>
            <a:chExt cx="4648332" cy="1712858"/>
          </a:xfrm>
        </p:grpSpPr>
        <p:sp>
          <p:nvSpPr>
            <p:cNvPr id="16" name="TextBox 11">
              <a:extLst>
                <a:ext uri="{FF2B5EF4-FFF2-40B4-BE49-F238E27FC236}">
                  <a16:creationId xmlns:a16="http://schemas.microsoft.com/office/drawing/2014/main" id="{6AFE8743-6E60-52B3-FD1C-48801C86385A}"/>
                </a:ext>
              </a:extLst>
            </p:cNvPr>
            <p:cNvSpPr txBox="1"/>
            <p:nvPr/>
          </p:nvSpPr>
          <p:spPr>
            <a:xfrm rot="16200000">
              <a:off x="3340106" y="5219562"/>
              <a:ext cx="1712856" cy="646331"/>
            </a:xfrm>
            <a:prstGeom prst="rect">
              <a:avLst/>
            </a:prstGeom>
            <a:solidFill>
              <a:schemeClr val="bg1"/>
            </a:solid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mj-lt"/>
                </a:rPr>
                <a:t>Water vapor tape recorder:                  E3SMv1 CMIP6</a:t>
              </a:r>
            </a:p>
          </p:txBody>
        </p:sp>
        <p:grpSp>
          <p:nvGrpSpPr>
            <p:cNvPr id="18" name="Group 17">
              <a:extLst>
                <a:ext uri="{FF2B5EF4-FFF2-40B4-BE49-F238E27FC236}">
                  <a16:creationId xmlns:a16="http://schemas.microsoft.com/office/drawing/2014/main" id="{32AA73D3-FBB7-1E01-A90C-4D90EC1EA7A9}"/>
                </a:ext>
              </a:extLst>
            </p:cNvPr>
            <p:cNvGrpSpPr/>
            <p:nvPr/>
          </p:nvGrpSpPr>
          <p:grpSpPr>
            <a:xfrm>
              <a:off x="4519699" y="4686301"/>
              <a:ext cx="4002001" cy="1712857"/>
              <a:chOff x="4351055" y="5004852"/>
              <a:chExt cx="3833099" cy="1539653"/>
            </a:xfrm>
          </p:grpSpPr>
          <p:pic>
            <p:nvPicPr>
              <p:cNvPr id="19" name="Picture 18">
                <a:extLst>
                  <a:ext uri="{FF2B5EF4-FFF2-40B4-BE49-F238E27FC236}">
                    <a16:creationId xmlns:a16="http://schemas.microsoft.com/office/drawing/2014/main" id="{7E3BAC61-6452-F6FB-F20E-38C9C38EED75}"/>
                  </a:ext>
                </a:extLst>
              </p:cNvPr>
              <p:cNvPicPr>
                <a:picLocks noChangeAspect="1"/>
              </p:cNvPicPr>
              <p:nvPr/>
            </p:nvPicPr>
            <p:blipFill rotWithShape="1">
              <a:blip r:embed="rId4"/>
              <a:srcRect t="70350"/>
              <a:stretch/>
            </p:blipFill>
            <p:spPr>
              <a:xfrm>
                <a:off x="4351055" y="5004852"/>
                <a:ext cx="3833099" cy="1539653"/>
              </a:xfrm>
              <a:prstGeom prst="rect">
                <a:avLst/>
              </a:prstGeom>
            </p:spPr>
          </p:pic>
          <p:cxnSp>
            <p:nvCxnSpPr>
              <p:cNvPr id="20" name="Straight Arrow Connector 19">
                <a:extLst>
                  <a:ext uri="{FF2B5EF4-FFF2-40B4-BE49-F238E27FC236}">
                    <a16:creationId xmlns:a16="http://schemas.microsoft.com/office/drawing/2014/main" id="{472A4CC8-4170-65F5-7720-04F7CAD1477E}"/>
                  </a:ext>
                </a:extLst>
              </p:cNvPr>
              <p:cNvCxnSpPr>
                <a:cxnSpLocks/>
              </p:cNvCxnSpPr>
              <p:nvPr/>
            </p:nvCxnSpPr>
            <p:spPr>
              <a:xfrm flipV="1">
                <a:off x="7004087" y="5896915"/>
                <a:ext cx="0" cy="33406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21" name="TextBox 10">
                <a:extLst>
                  <a:ext uri="{FF2B5EF4-FFF2-40B4-BE49-F238E27FC236}">
                    <a16:creationId xmlns:a16="http://schemas.microsoft.com/office/drawing/2014/main" id="{D0902CF6-55D1-7554-BFD5-8231E5C8D8E2}"/>
                  </a:ext>
                </a:extLst>
              </p:cNvPr>
              <p:cNvSpPr txBox="1"/>
              <p:nvPr/>
            </p:nvSpPr>
            <p:spPr>
              <a:xfrm>
                <a:off x="6939447" y="6029409"/>
                <a:ext cx="110799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Open Sans " panose="020B0604020202020204" charset="0"/>
                    <a:cs typeface="Open Sans " panose="020B0604020202020204" charset="0"/>
                  </a:rPr>
                  <a:t>Mt. Pinatubo</a:t>
                </a:r>
              </a:p>
            </p:txBody>
          </p:sp>
        </p:grpSp>
      </p:grpSp>
      <p:sp>
        <p:nvSpPr>
          <p:cNvPr id="13" name="Content Placeholder 2">
            <a:extLst>
              <a:ext uri="{FF2B5EF4-FFF2-40B4-BE49-F238E27FC236}">
                <a16:creationId xmlns:a16="http://schemas.microsoft.com/office/drawing/2014/main" id="{412FC3D8-0439-D7AA-3FDB-0B49E6D8831B}"/>
              </a:ext>
            </a:extLst>
          </p:cNvPr>
          <p:cNvSpPr txBox="1">
            <a:spLocks/>
          </p:cNvSpPr>
          <p:nvPr/>
        </p:nvSpPr>
        <p:spPr>
          <a:xfrm>
            <a:off x="86798" y="6562048"/>
            <a:ext cx="11572628" cy="331536"/>
          </a:xfrm>
          <a:prstGeom prst="rect">
            <a:avLst/>
          </a:prstGeom>
        </p:spPr>
        <p:txBody>
          <a:bodyPr vert="horz" lIns="0" tIns="0" rIns="0" bIns="0" rtlCol="0">
            <a:normAutofit fontScale="925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rebuchet MS" panose="020B0603020202020204" pitchFamily="34" charset="0"/>
                <a:ea typeface="Open Sans" panose="020B0606030504020204" pitchFamily="34" charset="0"/>
                <a:cs typeface="Open Sans" panose="020B0606030504020204" pitchFamily="34" charset="0"/>
              </a:rPr>
              <a:t>Team: B. Wagman, H. Brown, X. Liu [TAMU], A. Hu [TAMU], C. Jablonowski [U Michigan], J. Hollowed [U Michigan]</a:t>
            </a:r>
          </a:p>
          <a:p>
            <a:pPr lvl="1" indent="0">
              <a:buFont typeface="Wingdings" pitchFamily="2" charset="2"/>
              <a:buNone/>
            </a:pPr>
            <a:endParaRPr lang="en-US" sz="1800" dirty="0">
              <a:latin typeface="Trebuchet MS" panose="020B0603020202020204" pitchFamily="34" charset="0"/>
              <a:ea typeface="Open Sans" panose="020B0606030504020204" pitchFamily="34" charset="0"/>
              <a:cs typeface="Open Sans" panose="020B0606030504020204" pitchFamily="34" charset="0"/>
            </a:endParaRPr>
          </a:p>
          <a:p>
            <a:endParaRPr lang="en-US" sz="18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22" name="Title 1">
            <a:extLst>
              <a:ext uri="{FF2B5EF4-FFF2-40B4-BE49-F238E27FC236}">
                <a16:creationId xmlns:a16="http://schemas.microsoft.com/office/drawing/2014/main" id="{395B5AF6-592B-47C2-9618-ED354AD2F88F}"/>
              </a:ext>
            </a:extLst>
          </p:cNvPr>
          <p:cNvSpPr>
            <a:spLocks noGrp="1"/>
          </p:cNvSpPr>
          <p:nvPr>
            <p:ph type="title"/>
          </p:nvPr>
        </p:nvSpPr>
        <p:spPr>
          <a:xfrm>
            <a:off x="128358" y="38517"/>
            <a:ext cx="11539537" cy="865187"/>
          </a:xfrm>
        </p:spPr>
        <p:txBody>
          <a:bodyPr/>
          <a:lstStyle/>
          <a:p>
            <a:r>
              <a:rPr lang="en-US" dirty="0">
                <a:solidFill>
                  <a:schemeClr val="accent6"/>
                </a:solidFill>
                <a:latin typeface="Trebuchet MS" panose="020B0603020202020204" pitchFamily="34" charset="0"/>
              </a:rPr>
              <a:t>Simulating Mt. Pinatubo in E3SM</a:t>
            </a:r>
          </a:p>
        </p:txBody>
      </p:sp>
      <p:pic>
        <p:nvPicPr>
          <p:cNvPr id="15" name="Picture 14">
            <a:extLst>
              <a:ext uri="{FF2B5EF4-FFF2-40B4-BE49-F238E27FC236}">
                <a16:creationId xmlns:a16="http://schemas.microsoft.com/office/drawing/2014/main" id="{20A8BEC4-19D8-42A6-BBC8-401BA0B2A8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7737" y="3938812"/>
            <a:ext cx="1128830" cy="604731"/>
          </a:xfrm>
          <a:prstGeom prst="rect">
            <a:avLst/>
          </a:prstGeom>
          <a:effectLst/>
        </p:spPr>
      </p:pic>
      <p:pic>
        <p:nvPicPr>
          <p:cNvPr id="23" name="Picture 2">
            <a:extLst>
              <a:ext uri="{FF2B5EF4-FFF2-40B4-BE49-F238E27FC236}">
                <a16:creationId xmlns:a16="http://schemas.microsoft.com/office/drawing/2014/main" id="{09221A45-C336-49C2-981C-E8AFF81B17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33950" y="4736802"/>
            <a:ext cx="2528866" cy="13763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6B3B826-EE6F-4A23-BD3C-C87209E361BF}"/>
              </a:ext>
            </a:extLst>
          </p:cNvPr>
          <p:cNvSpPr>
            <a:spLocks noGrp="1"/>
          </p:cNvSpPr>
          <p:nvPr>
            <p:ph type="sldNum" sz="quarter" idx="4"/>
          </p:nvPr>
        </p:nvSpPr>
        <p:spPr/>
        <p:txBody>
          <a:bodyPr/>
          <a:lstStyle/>
          <a:p>
            <a:pPr algn="ctr"/>
            <a:fld id="{2E94512F-4FCD-4B8F-9303-F99597583EE2}" type="slidenum">
              <a:rPr lang="en-US" smtClean="0"/>
              <a:pPr algn="ctr"/>
              <a:t>14</a:t>
            </a:fld>
            <a:endParaRPr lang="en-US" dirty="0"/>
          </a:p>
        </p:txBody>
      </p:sp>
      <p:pic>
        <p:nvPicPr>
          <p:cNvPr id="24" name="Picture 23">
            <a:extLst>
              <a:ext uri="{FF2B5EF4-FFF2-40B4-BE49-F238E27FC236}">
                <a16:creationId xmlns:a16="http://schemas.microsoft.com/office/drawing/2014/main" id="{7783B16C-1C16-4B4C-940B-A779EEADBD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5331" y="-154749"/>
            <a:ext cx="4950293" cy="3712720"/>
          </a:xfrm>
          <a:prstGeom prst="rect">
            <a:avLst/>
          </a:prstGeom>
        </p:spPr>
      </p:pic>
      <p:sp>
        <p:nvSpPr>
          <p:cNvPr id="25" name="TextBox 24">
            <a:extLst>
              <a:ext uri="{FF2B5EF4-FFF2-40B4-BE49-F238E27FC236}">
                <a16:creationId xmlns:a16="http://schemas.microsoft.com/office/drawing/2014/main" id="{BF94342C-E541-440D-9770-04F455029DF2}"/>
              </a:ext>
            </a:extLst>
          </p:cNvPr>
          <p:cNvSpPr txBox="1"/>
          <p:nvPr/>
        </p:nvSpPr>
        <p:spPr>
          <a:xfrm>
            <a:off x="7749601" y="521386"/>
            <a:ext cx="1828800" cy="313386"/>
          </a:xfrm>
          <a:prstGeom prst="rect">
            <a:avLst/>
          </a:prstGeom>
          <a:solidFill>
            <a:schemeClr val="bg1"/>
          </a:solidFill>
        </p:spPr>
        <p:txBody>
          <a:bodyPr vert="horz" wrap="square" lIns="91440" tIns="45720" rIns="91440" bIns="45720" rtlCol="0">
            <a:noAutofit/>
          </a:bodyPr>
          <a:lstStyle/>
          <a:p>
            <a:pPr algn="l"/>
            <a:r>
              <a:rPr lang="en-US" sz="1400" dirty="0">
                <a:latin typeface="Trebuchet MS" panose="020B0603020202020204" pitchFamily="34" charset="0"/>
              </a:rPr>
              <a:t>Default E3SMv2</a:t>
            </a:r>
          </a:p>
        </p:txBody>
      </p:sp>
      <p:sp>
        <p:nvSpPr>
          <p:cNvPr id="26" name="TextBox 25">
            <a:extLst>
              <a:ext uri="{FF2B5EF4-FFF2-40B4-BE49-F238E27FC236}">
                <a16:creationId xmlns:a16="http://schemas.microsoft.com/office/drawing/2014/main" id="{AEC9A251-55DA-44D0-8288-45B711AED52E}"/>
              </a:ext>
            </a:extLst>
          </p:cNvPr>
          <p:cNvSpPr txBox="1"/>
          <p:nvPr/>
        </p:nvSpPr>
        <p:spPr>
          <a:xfrm>
            <a:off x="9587993" y="521386"/>
            <a:ext cx="1828800" cy="313386"/>
          </a:xfrm>
          <a:prstGeom prst="rect">
            <a:avLst/>
          </a:prstGeom>
          <a:solidFill>
            <a:schemeClr val="bg1"/>
          </a:solidFill>
        </p:spPr>
        <p:txBody>
          <a:bodyPr vert="horz" wrap="square" lIns="91440" tIns="45720" rIns="91440" bIns="45720" rtlCol="0">
            <a:noAutofit/>
          </a:bodyPr>
          <a:lstStyle/>
          <a:p>
            <a:pPr algn="ctr"/>
            <a:r>
              <a:rPr lang="en-US" sz="1400" dirty="0">
                <a:latin typeface="Trebuchet MS" panose="020B0603020202020204" pitchFamily="34" charset="0"/>
              </a:rPr>
              <a:t>CLDERA-E3SM*</a:t>
            </a:r>
          </a:p>
        </p:txBody>
      </p:sp>
      <p:pic>
        <p:nvPicPr>
          <p:cNvPr id="27" name="Picture 26">
            <a:extLst>
              <a:ext uri="{FF2B5EF4-FFF2-40B4-BE49-F238E27FC236}">
                <a16:creationId xmlns:a16="http://schemas.microsoft.com/office/drawing/2014/main" id="{8CF2FBDA-67E9-40B6-B2F9-05CF369117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98948" y="5120266"/>
            <a:ext cx="868929" cy="609459"/>
          </a:xfrm>
          <a:prstGeom prst="rect">
            <a:avLst/>
          </a:prstGeom>
        </p:spPr>
      </p:pic>
      <p:pic>
        <p:nvPicPr>
          <p:cNvPr id="28" name="Picture 27">
            <a:extLst>
              <a:ext uri="{FF2B5EF4-FFF2-40B4-BE49-F238E27FC236}">
                <a16:creationId xmlns:a16="http://schemas.microsoft.com/office/drawing/2014/main" id="{31C5BA55-0DA4-4831-907A-19D078A949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72845" y="3861516"/>
            <a:ext cx="712779" cy="610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4E30F2E4-E9AA-4CCC-AF1C-3A38B943AA9A}"/>
              </a:ext>
            </a:extLst>
          </p:cNvPr>
          <p:cNvSpPr txBox="1"/>
          <p:nvPr/>
        </p:nvSpPr>
        <p:spPr>
          <a:xfrm>
            <a:off x="7325248" y="190919"/>
            <a:ext cx="4059534" cy="269978"/>
          </a:xfrm>
          <a:prstGeom prst="rect">
            <a:avLst/>
          </a:prstGeom>
        </p:spPr>
        <p:txBody>
          <a:bodyPr vert="horz" wrap="square" lIns="91440" tIns="45720" rIns="91440" bIns="45720" rtlCol="0">
            <a:noAutofit/>
          </a:bodyPr>
          <a:lstStyle/>
          <a:p>
            <a:pPr algn="l"/>
            <a:endParaRPr lang="en-US" dirty="0"/>
          </a:p>
        </p:txBody>
      </p:sp>
      <p:sp>
        <p:nvSpPr>
          <p:cNvPr id="6" name="TextBox 5">
            <a:extLst>
              <a:ext uri="{FF2B5EF4-FFF2-40B4-BE49-F238E27FC236}">
                <a16:creationId xmlns:a16="http://schemas.microsoft.com/office/drawing/2014/main" id="{A155254E-B021-4C98-A397-2092AA74F9C2}"/>
              </a:ext>
            </a:extLst>
          </p:cNvPr>
          <p:cNvSpPr txBox="1"/>
          <p:nvPr/>
        </p:nvSpPr>
        <p:spPr>
          <a:xfrm>
            <a:off x="7745598" y="3465263"/>
            <a:ext cx="4263839" cy="553891"/>
          </a:xfrm>
          <a:prstGeom prst="rect">
            <a:avLst/>
          </a:prstGeom>
        </p:spPr>
        <p:txBody>
          <a:bodyPr vert="horz" wrap="square" lIns="91440" tIns="45720" rIns="91440" bIns="45720" rtlCol="0">
            <a:noAutofit/>
          </a:bodyPr>
          <a:lstStyle/>
          <a:p>
            <a:pPr algn="l"/>
            <a:r>
              <a:rPr lang="en-US" sz="1400" dirty="0">
                <a:latin typeface="Trebuchet MS" panose="020B0603020202020204" pitchFamily="34" charset="0"/>
              </a:rPr>
              <a:t>* </a:t>
            </a:r>
            <a:r>
              <a:rPr lang="en-US" sz="1400" dirty="0">
                <a:latin typeface="Trebuchet MS" panose="020B0603020202020204" pitchFamily="34" charset="0"/>
                <a:hlinkClick r:id="rId10"/>
              </a:rPr>
              <a:t>https://github.com/sandialabs/CLDERA-E3SM</a:t>
            </a:r>
            <a:endParaRPr lang="en-US" sz="1400" dirty="0">
              <a:latin typeface="Trebuchet MS" panose="020B0603020202020204" pitchFamily="34" charset="0"/>
            </a:endParaRPr>
          </a:p>
        </p:txBody>
      </p:sp>
    </p:spTree>
    <p:extLst>
      <p:ext uri="{BB962C8B-B14F-4D97-AF65-F5344CB8AC3E}">
        <p14:creationId xmlns:p14="http://schemas.microsoft.com/office/powerpoint/2010/main" val="365927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24224"/>
            <a:ext cx="6415633" cy="5355312"/>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Background</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Motivation</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The CLDERA Project</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Driving Exemplar: 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b="1" dirty="0">
                <a:solidFill>
                  <a:schemeClr val="accent6"/>
                </a:solidFill>
                <a:latin typeface="Trebuchet MS" panose="020B0603020202020204" pitchFamily="34" charset="0"/>
              </a:rPr>
              <a:t>CLDERA Research Composition</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Simulations </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b="1"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grpSp>
        <p:nvGrpSpPr>
          <p:cNvPr id="8" name="Group 7">
            <a:extLst>
              <a:ext uri="{FF2B5EF4-FFF2-40B4-BE49-F238E27FC236}">
                <a16:creationId xmlns:a16="http://schemas.microsoft.com/office/drawing/2014/main" id="{A65418FA-E22B-423A-9ED5-067D76E8658B}"/>
              </a:ext>
            </a:extLst>
          </p:cNvPr>
          <p:cNvGrpSpPr>
            <a:grpSpLocks noChangeAspect="1"/>
          </p:cNvGrpSpPr>
          <p:nvPr/>
        </p:nvGrpSpPr>
        <p:grpSpPr>
          <a:xfrm>
            <a:off x="8084420" y="1510397"/>
            <a:ext cx="4688291" cy="4567107"/>
            <a:chOff x="6624859" y="916067"/>
            <a:chExt cx="5725522" cy="5577528"/>
          </a:xfrm>
        </p:grpSpPr>
        <p:pic>
          <p:nvPicPr>
            <p:cNvPr id="9" name="Picture 8">
              <a:extLst>
                <a:ext uri="{FF2B5EF4-FFF2-40B4-BE49-F238E27FC236}">
                  <a16:creationId xmlns:a16="http://schemas.microsoft.com/office/drawing/2014/main" id="{E7F22A26-C221-478B-831A-4B6965149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0" name="TextBox 9">
              <a:extLst>
                <a:ext uri="{FF2B5EF4-FFF2-40B4-BE49-F238E27FC236}">
                  <a16:creationId xmlns:a16="http://schemas.microsoft.com/office/drawing/2014/main" id="{C84EFB2D-95BC-4EBC-8A85-95F24A7A1379}"/>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1" name="Diagram 10">
              <a:extLst>
                <a:ext uri="{FF2B5EF4-FFF2-40B4-BE49-F238E27FC236}">
                  <a16:creationId xmlns:a16="http://schemas.microsoft.com/office/drawing/2014/main" id="{62CA661A-39C3-4FCA-BF41-72312E320AA9}"/>
                </a:ext>
              </a:extLst>
            </p:cNvPr>
            <p:cNvGraphicFramePr/>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9"/>
          <a:stretch>
            <a:fillRect/>
          </a:stretch>
        </p:blipFill>
        <p:spPr>
          <a:xfrm>
            <a:off x="6839240" y="3429000"/>
            <a:ext cx="2197095" cy="1878895"/>
          </a:xfrm>
          <a:prstGeom prst="rect">
            <a:avLst/>
          </a:prstGeom>
        </p:spPr>
      </p:pic>
      <p:sp>
        <p:nvSpPr>
          <p:cNvPr id="5" name="Slide Number Placeholder 4">
            <a:extLst>
              <a:ext uri="{FF2B5EF4-FFF2-40B4-BE49-F238E27FC236}">
                <a16:creationId xmlns:a16="http://schemas.microsoft.com/office/drawing/2014/main" id="{809A7F79-37E0-4FE6-B60E-C25057085B8A}"/>
              </a:ext>
            </a:extLst>
          </p:cNvPr>
          <p:cNvSpPr>
            <a:spLocks noGrp="1"/>
          </p:cNvSpPr>
          <p:nvPr>
            <p:ph type="sldNum" sz="quarter" idx="4"/>
          </p:nvPr>
        </p:nvSpPr>
        <p:spPr/>
        <p:txBody>
          <a:bodyPr/>
          <a:lstStyle/>
          <a:p>
            <a:fld id="{4FAB73BC-B049-4115-A692-8D63A059BFB8}" type="slidenum">
              <a:rPr lang="en-US" smtClean="0"/>
              <a:pPr/>
              <a:t>15</a:t>
            </a:fld>
            <a:endParaRPr lang="en-US" dirty="0"/>
          </a:p>
        </p:txBody>
      </p:sp>
      <p:sp>
        <p:nvSpPr>
          <p:cNvPr id="14" name="Slide Number Placeholder 8">
            <a:extLst>
              <a:ext uri="{FF2B5EF4-FFF2-40B4-BE49-F238E27FC236}">
                <a16:creationId xmlns:a16="http://schemas.microsoft.com/office/drawing/2014/main" id="{1D881615-CF33-4F21-A1C0-07C4BCE11229}"/>
              </a:ext>
            </a:extLst>
          </p:cNvPr>
          <p:cNvSpPr txBox="1">
            <a:spLocks/>
          </p:cNvSpPr>
          <p:nvPr/>
        </p:nvSpPr>
        <p:spPr>
          <a:xfrm>
            <a:off x="11947280" y="6618148"/>
            <a:ext cx="370225"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15</a:t>
            </a:fld>
            <a:endParaRPr lang="en-US" sz="1000" dirty="0">
              <a:latin typeface="+mj-lt"/>
            </a:endParaRPr>
          </a:p>
        </p:txBody>
      </p:sp>
    </p:spTree>
    <p:extLst>
      <p:ext uri="{BB962C8B-B14F-4D97-AF65-F5344CB8AC3E}">
        <p14:creationId xmlns:p14="http://schemas.microsoft.com/office/powerpoint/2010/main" val="153227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a:extLst>
              <a:ext uri="{FF2B5EF4-FFF2-40B4-BE49-F238E27FC236}">
                <a16:creationId xmlns:a16="http://schemas.microsoft.com/office/drawing/2014/main" id="{724A033A-42BA-2E4C-8D53-E6B7A09FB4FD}"/>
              </a:ext>
            </a:extLst>
          </p:cNvPr>
          <p:cNvSpPr/>
          <p:nvPr/>
        </p:nvSpPr>
        <p:spPr>
          <a:xfrm>
            <a:off x="6783630" y="1282276"/>
            <a:ext cx="4286140" cy="4590288"/>
          </a:xfrm>
          <a:prstGeom prst="ellipse">
            <a:avLst/>
          </a:prstGeom>
          <a:solidFill>
            <a:srgbClr val="FFFF00">
              <a:alpha val="7000"/>
            </a:srgbClr>
          </a:solidFill>
          <a:ln w="444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Atmospheric Circulation</a:t>
            </a:r>
          </a:p>
        </p:txBody>
      </p:sp>
      <p:sp>
        <p:nvSpPr>
          <p:cNvPr id="81" name="Oval 41">
            <a:extLst>
              <a:ext uri="{FF2B5EF4-FFF2-40B4-BE49-F238E27FC236}">
                <a16:creationId xmlns:a16="http://schemas.microsoft.com/office/drawing/2014/main" id="{68E8A9EB-4F63-9C4F-B796-7ADA7B2A7C13}"/>
              </a:ext>
            </a:extLst>
          </p:cNvPr>
          <p:cNvSpPr/>
          <p:nvPr/>
        </p:nvSpPr>
        <p:spPr>
          <a:xfrm rot="10800000">
            <a:off x="6785625" y="1276108"/>
            <a:ext cx="2158907" cy="2223551"/>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16">
            <a:extLst>
              <a:ext uri="{FF2B5EF4-FFF2-40B4-BE49-F238E27FC236}">
                <a16:creationId xmlns:a16="http://schemas.microsoft.com/office/drawing/2014/main" id="{DFE40B75-80FE-9B47-B7F4-D0EF6A3EE51A}"/>
              </a:ext>
            </a:extLst>
          </p:cNvPr>
          <p:cNvSpPr>
            <a:spLocks noGrp="1"/>
          </p:cNvSpPr>
          <p:nvPr>
            <p:ph idx="1"/>
          </p:nvPr>
        </p:nvSpPr>
        <p:spPr>
          <a:xfrm>
            <a:off x="-2" y="1544655"/>
            <a:ext cx="5642585" cy="4948940"/>
          </a:xfrm>
          <a:solidFill>
            <a:schemeClr val="tx1">
              <a:lumMod val="20000"/>
              <a:lumOff val="80000"/>
            </a:schemeClr>
          </a:solidFill>
        </p:spPr>
        <p:txBody>
          <a:bodyPr/>
          <a:lstStyle/>
          <a:p>
            <a:pPr>
              <a:spcBef>
                <a:spcPts val="0"/>
              </a:spcBef>
            </a:pPr>
            <a:endParaRPr lang="en-US" sz="400" b="1" dirty="0">
              <a:solidFill>
                <a:schemeClr val="accent6"/>
              </a:solidFill>
              <a:latin typeface="Trebuchet MS" panose="020B0603020202020204" pitchFamily="34" charset="0"/>
            </a:endParaRPr>
          </a:p>
          <a:p>
            <a:pPr>
              <a:spcBef>
                <a:spcPts val="1400"/>
              </a:spcBef>
            </a:pPr>
            <a:r>
              <a:rPr lang="en-US" sz="2000" b="1" dirty="0">
                <a:solidFill>
                  <a:schemeClr val="accent6"/>
                </a:solidFill>
                <a:latin typeface="Trebuchet MS" panose="020B0603020202020204" pitchFamily="34" charset="0"/>
              </a:rPr>
              <a:t>1. Statistical Approaches: </a:t>
            </a:r>
            <a:r>
              <a:rPr lang="en-US" sz="2000" dirty="0">
                <a:solidFill>
                  <a:schemeClr val="accent6"/>
                </a:solidFill>
                <a:latin typeface="Trebuchet MS" panose="020B0603020202020204" pitchFamily="34" charset="0"/>
              </a:rPr>
              <a:t>use and extend Random Forest Regression and sensitivity analysis to identify and rank physical pathways while establishing susceptibility to initial conditions and E3SM representations</a:t>
            </a:r>
          </a:p>
          <a:p>
            <a:pPr>
              <a:spcBef>
                <a:spcPts val="1400"/>
              </a:spcBef>
            </a:pPr>
            <a:r>
              <a:rPr lang="en-US" sz="2000" b="1" dirty="0">
                <a:solidFill>
                  <a:schemeClr val="accent6"/>
                </a:solidFill>
                <a:latin typeface="Trebuchet MS" panose="020B0603020202020204" pitchFamily="34" charset="0"/>
              </a:rPr>
              <a:t>2. Computational Monitoring: </a:t>
            </a:r>
            <a:r>
              <a:rPr lang="en-US" sz="2000" dirty="0">
                <a:solidFill>
                  <a:schemeClr val="accent6"/>
                </a:solidFill>
                <a:latin typeface="Trebuchet MS" panose="020B0603020202020204" pitchFamily="34" charset="0"/>
              </a:rPr>
              <a:t>instrument E3SM with tracers and profiling capabilities to enable pathway detection.</a:t>
            </a:r>
          </a:p>
          <a:p>
            <a:pPr>
              <a:spcBef>
                <a:spcPts val="1400"/>
              </a:spcBef>
            </a:pPr>
            <a:r>
              <a:rPr lang="en-US" sz="2000" b="1" dirty="0">
                <a:solidFill>
                  <a:schemeClr val="accent6"/>
                </a:solidFill>
                <a:latin typeface="Trebuchet MS" panose="020B0603020202020204" pitchFamily="34" charset="0"/>
              </a:rPr>
              <a:t>3. Signature-based Clustering: </a:t>
            </a:r>
            <a:r>
              <a:rPr lang="en-US" sz="2000" dirty="0">
                <a:solidFill>
                  <a:schemeClr val="accent6"/>
                </a:solidFill>
                <a:latin typeface="Trebuchet MS" panose="020B0603020202020204" pitchFamily="34" charset="0"/>
              </a:rPr>
              <a:t>find and track non-stationary variable clusters for use as features in pathways identification</a:t>
            </a:r>
          </a:p>
        </p:txBody>
      </p:sp>
      <p:sp>
        <p:nvSpPr>
          <p:cNvPr id="77" name="Rectangle 76">
            <a:extLst>
              <a:ext uri="{FF2B5EF4-FFF2-40B4-BE49-F238E27FC236}">
                <a16:creationId xmlns:a16="http://schemas.microsoft.com/office/drawing/2014/main" id="{55177F84-1A0E-8842-AA71-0A10A035CBDC}"/>
              </a:ext>
            </a:extLst>
          </p:cNvPr>
          <p:cNvSpPr/>
          <p:nvPr/>
        </p:nvSpPr>
        <p:spPr>
          <a:xfrm>
            <a:off x="11177016" y="1224615"/>
            <a:ext cx="1014984" cy="526898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IMPACTS</a:t>
            </a:r>
          </a:p>
        </p:txBody>
      </p:sp>
      <p:sp>
        <p:nvSpPr>
          <p:cNvPr id="73" name="Oval 4">
            <a:extLst>
              <a:ext uri="{FF2B5EF4-FFF2-40B4-BE49-F238E27FC236}">
                <a16:creationId xmlns:a16="http://schemas.microsoft.com/office/drawing/2014/main" id="{B62753C6-F180-0642-AFC3-37F99EECC734}"/>
              </a:ext>
            </a:extLst>
          </p:cNvPr>
          <p:cNvSpPr/>
          <p:nvPr/>
        </p:nvSpPr>
        <p:spPr>
          <a:xfrm>
            <a:off x="6169793" y="3160905"/>
            <a:ext cx="5628409" cy="173478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376261 h 1421176"/>
              <a:gd name="connsiteX1" fmla="*/ 1797171 w 6543999"/>
              <a:gd name="connsiteY1" fmla="*/ 1103092 h 1421176"/>
              <a:gd name="connsiteX2" fmla="*/ 2688567 w 6543999"/>
              <a:gd name="connsiteY2" fmla="*/ 16162 h 1421176"/>
              <a:gd name="connsiteX3" fmla="*/ 4126359 w 6543999"/>
              <a:gd name="connsiteY3" fmla="*/ 421584 h 1421176"/>
              <a:gd name="connsiteX4" fmla="*/ 6543999 w 6543999"/>
              <a:gd name="connsiteY4" fmla="*/ 444033 h 1421176"/>
              <a:gd name="connsiteX0" fmla="*/ 0 w 6543999"/>
              <a:gd name="connsiteY0" fmla="*/ 1363993 h 1519254"/>
              <a:gd name="connsiteX1" fmla="*/ 1797171 w 6543999"/>
              <a:gd name="connsiteY1" fmla="*/ 1090824 h 1519254"/>
              <a:gd name="connsiteX2" fmla="*/ 2688567 w 6543999"/>
              <a:gd name="connsiteY2" fmla="*/ 3894 h 1519254"/>
              <a:gd name="connsiteX3" fmla="*/ 3907823 w 6543999"/>
              <a:gd name="connsiteY3" fmla="*/ 1519248 h 1519254"/>
              <a:gd name="connsiteX4" fmla="*/ 6543999 w 6543999"/>
              <a:gd name="connsiteY4" fmla="*/ 431765 h 1519254"/>
              <a:gd name="connsiteX0" fmla="*/ 0 w 6543999"/>
              <a:gd name="connsiteY0" fmla="*/ 1363993 h 1519248"/>
              <a:gd name="connsiteX1" fmla="*/ 1797171 w 6543999"/>
              <a:gd name="connsiteY1" fmla="*/ 1090824 h 1519248"/>
              <a:gd name="connsiteX2" fmla="*/ 2688567 w 6543999"/>
              <a:gd name="connsiteY2" fmla="*/ 3894 h 1519248"/>
              <a:gd name="connsiteX3" fmla="*/ 3907823 w 6543999"/>
              <a:gd name="connsiteY3" fmla="*/ 1519248 h 1519248"/>
              <a:gd name="connsiteX4" fmla="*/ 6543999 w 6543999"/>
              <a:gd name="connsiteY4" fmla="*/ 431765 h 1519248"/>
              <a:gd name="connsiteX0" fmla="*/ 0 w 6543999"/>
              <a:gd name="connsiteY0" fmla="*/ 1360156 h 1515411"/>
              <a:gd name="connsiteX1" fmla="*/ 1797171 w 6543999"/>
              <a:gd name="connsiteY1" fmla="*/ 1086987 h 1515411"/>
              <a:gd name="connsiteX2" fmla="*/ 2688567 w 6543999"/>
              <a:gd name="connsiteY2" fmla="*/ 57 h 1515411"/>
              <a:gd name="connsiteX3" fmla="*/ 3907823 w 6543999"/>
              <a:gd name="connsiteY3" fmla="*/ 1515411 h 1515411"/>
              <a:gd name="connsiteX4" fmla="*/ 6543999 w 6543999"/>
              <a:gd name="connsiteY4" fmla="*/ 427928 h 1515411"/>
              <a:gd name="connsiteX0" fmla="*/ 0 w 6543999"/>
              <a:gd name="connsiteY0" fmla="*/ 1417661 h 1572916"/>
              <a:gd name="connsiteX1" fmla="*/ 1797171 w 6543999"/>
              <a:gd name="connsiteY1" fmla="*/ 1144492 h 1572916"/>
              <a:gd name="connsiteX2" fmla="*/ 2700069 w 6543999"/>
              <a:gd name="connsiteY2" fmla="*/ 53 h 1572916"/>
              <a:gd name="connsiteX3" fmla="*/ 3907823 w 6543999"/>
              <a:gd name="connsiteY3" fmla="*/ 1572916 h 1572916"/>
              <a:gd name="connsiteX4" fmla="*/ 6543999 w 6543999"/>
              <a:gd name="connsiteY4" fmla="*/ 485433 h 1572916"/>
              <a:gd name="connsiteX0" fmla="*/ 0 w 6543999"/>
              <a:gd name="connsiteY0" fmla="*/ 1417661 h 1673596"/>
              <a:gd name="connsiteX1" fmla="*/ 1797171 w 6543999"/>
              <a:gd name="connsiteY1" fmla="*/ 1144492 h 1673596"/>
              <a:gd name="connsiteX2" fmla="*/ 2700069 w 6543999"/>
              <a:gd name="connsiteY2" fmla="*/ 53 h 1673596"/>
              <a:gd name="connsiteX3" fmla="*/ 3907823 w 6543999"/>
              <a:gd name="connsiteY3" fmla="*/ 1572916 h 1673596"/>
              <a:gd name="connsiteX4" fmla="*/ 6543999 w 6543999"/>
              <a:gd name="connsiteY4" fmla="*/ 485433 h 1673596"/>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686356"/>
              <a:gd name="connsiteX1" fmla="*/ 1797171 w 6543999"/>
              <a:gd name="connsiteY1" fmla="*/ 1148632 h 1686356"/>
              <a:gd name="connsiteX2" fmla="*/ 2700069 w 6543999"/>
              <a:gd name="connsiteY2" fmla="*/ 4193 h 1686356"/>
              <a:gd name="connsiteX3" fmla="*/ 3856065 w 6543999"/>
              <a:gd name="connsiteY3" fmla="*/ 1605811 h 1686356"/>
              <a:gd name="connsiteX4" fmla="*/ 6543999 w 6543999"/>
              <a:gd name="connsiteY4" fmla="*/ 489573 h 1686356"/>
              <a:gd name="connsiteX0" fmla="*/ 0 w 6543999"/>
              <a:gd name="connsiteY0" fmla="*/ 1417813 h 1682368"/>
              <a:gd name="connsiteX1" fmla="*/ 1797171 w 6543999"/>
              <a:gd name="connsiteY1" fmla="*/ 1144644 h 1682368"/>
              <a:gd name="connsiteX2" fmla="*/ 2700069 w 6543999"/>
              <a:gd name="connsiteY2" fmla="*/ 205 h 1682368"/>
              <a:gd name="connsiteX3" fmla="*/ 3856065 w 6543999"/>
              <a:gd name="connsiteY3" fmla="*/ 1601823 h 1682368"/>
              <a:gd name="connsiteX4" fmla="*/ 6543999 w 6543999"/>
              <a:gd name="connsiteY4" fmla="*/ 485585 h 1682368"/>
              <a:gd name="connsiteX0" fmla="*/ 0 w 6543999"/>
              <a:gd name="connsiteY0" fmla="*/ 1405115 h 1669670"/>
              <a:gd name="connsiteX1" fmla="*/ 1797171 w 6543999"/>
              <a:gd name="connsiteY1" fmla="*/ 1131946 h 1669670"/>
              <a:gd name="connsiteX2" fmla="*/ 2719119 w 6543999"/>
              <a:gd name="connsiteY2" fmla="*/ 207 h 1669670"/>
              <a:gd name="connsiteX3" fmla="*/ 3856065 w 6543999"/>
              <a:gd name="connsiteY3" fmla="*/ 1589125 h 1669670"/>
              <a:gd name="connsiteX4" fmla="*/ 6543999 w 6543999"/>
              <a:gd name="connsiteY4" fmla="*/ 472887 h 1669670"/>
              <a:gd name="connsiteX0" fmla="*/ 0 w 6463584"/>
              <a:gd name="connsiteY0" fmla="*/ 1405115 h 1818681"/>
              <a:gd name="connsiteX1" fmla="*/ 1797171 w 6463584"/>
              <a:gd name="connsiteY1" fmla="*/ 1131946 h 1818681"/>
              <a:gd name="connsiteX2" fmla="*/ 2719119 w 6463584"/>
              <a:gd name="connsiteY2" fmla="*/ 207 h 1818681"/>
              <a:gd name="connsiteX3" fmla="*/ 3856065 w 6463584"/>
              <a:gd name="connsiteY3" fmla="*/ 1589125 h 1818681"/>
              <a:gd name="connsiteX4" fmla="*/ 6463584 w 6463584"/>
              <a:gd name="connsiteY4" fmla="*/ 1695400 h 18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584" h="1818681">
                <a:moveTo>
                  <a:pt x="0" y="1405115"/>
                </a:moveTo>
                <a:cubicBezTo>
                  <a:pt x="506084" y="1536850"/>
                  <a:pt x="1343985" y="1366097"/>
                  <a:pt x="1797171" y="1131946"/>
                </a:cubicBezTo>
                <a:cubicBezTo>
                  <a:pt x="2250358" y="897795"/>
                  <a:pt x="2179120" y="19261"/>
                  <a:pt x="2719119" y="207"/>
                </a:cubicBezTo>
                <a:cubicBezTo>
                  <a:pt x="3259118" y="-18847"/>
                  <a:pt x="3376436" y="1287776"/>
                  <a:pt x="3856065" y="1589125"/>
                </a:cubicBezTo>
                <a:cubicBezTo>
                  <a:pt x="4493251" y="2037514"/>
                  <a:pt x="5084526" y="1689834"/>
                  <a:pt x="6463584" y="169540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iangle 5">
            <a:extLst>
              <a:ext uri="{FF2B5EF4-FFF2-40B4-BE49-F238E27FC236}">
                <a16:creationId xmlns:a16="http://schemas.microsoft.com/office/drawing/2014/main" id="{19DB39C0-F0E6-854E-932C-CFB6E35E71FA}"/>
              </a:ext>
            </a:extLst>
          </p:cNvPr>
          <p:cNvSpPr/>
          <p:nvPr/>
        </p:nvSpPr>
        <p:spPr>
          <a:xfrm rot="16200000">
            <a:off x="6937499" y="1495531"/>
            <a:ext cx="3796638" cy="4682405"/>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solidFill>
            <a:schemeClr val="tx1">
              <a:lumMod val="60000"/>
              <a:lumOff val="4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6F22C94F-3A1F-F343-BE12-570A03CA6775}"/>
              </a:ext>
            </a:extLst>
          </p:cNvPr>
          <p:cNvSpPr/>
          <p:nvPr/>
        </p:nvSpPr>
        <p:spPr>
          <a:xfrm>
            <a:off x="5621199" y="1224615"/>
            <a:ext cx="1014984" cy="526898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SOURCE</a:t>
            </a:r>
          </a:p>
        </p:txBody>
      </p:sp>
      <p:sp>
        <p:nvSpPr>
          <p:cNvPr id="2" name="Title 1">
            <a:extLst>
              <a:ext uri="{FF2B5EF4-FFF2-40B4-BE49-F238E27FC236}">
                <a16:creationId xmlns:a16="http://schemas.microsoft.com/office/drawing/2014/main" id="{8627EA1E-DA37-4BEA-9DEE-37335D207CE9}"/>
              </a:ext>
            </a:extLst>
          </p:cNvPr>
          <p:cNvSpPr>
            <a:spLocks noGrp="1"/>
          </p:cNvSpPr>
          <p:nvPr>
            <p:ph type="title"/>
          </p:nvPr>
        </p:nvSpPr>
        <p:spPr>
          <a:xfrm>
            <a:off x="329184" y="246888"/>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Finding Impacts from a Source</a:t>
            </a:r>
          </a:p>
        </p:txBody>
      </p:sp>
      <p:sp>
        <p:nvSpPr>
          <p:cNvPr id="18" name="Text Placeholder 17">
            <a:extLst>
              <a:ext uri="{FF2B5EF4-FFF2-40B4-BE49-F238E27FC236}">
                <a16:creationId xmlns:a16="http://schemas.microsoft.com/office/drawing/2014/main" id="{2FC046A9-84D3-014B-AF22-CE9E37DE5A4D}"/>
              </a:ext>
            </a:extLst>
          </p:cNvPr>
          <p:cNvSpPr>
            <a:spLocks noGrp="1"/>
          </p:cNvSpPr>
          <p:nvPr>
            <p:ph type="body" sz="quarter" idx="11"/>
          </p:nvPr>
        </p:nvSpPr>
        <p:spPr>
          <a:xfrm>
            <a:off x="-2" y="1224615"/>
            <a:ext cx="5790031" cy="320040"/>
          </a:xfrm>
          <a:solidFill>
            <a:schemeClr val="tx1">
              <a:lumMod val="60000"/>
              <a:lumOff val="40000"/>
            </a:schemeClr>
          </a:solidFill>
        </p:spPr>
        <p:txBody>
          <a:bodyPr/>
          <a:lstStyle/>
          <a:p>
            <a:r>
              <a:rPr lang="en-US" sz="2200" dirty="0">
                <a:latin typeface="Trebuchet MS" panose="020B0603020202020204" pitchFamily="34" charset="0"/>
              </a:rPr>
              <a:t>Research Composition:</a:t>
            </a:r>
          </a:p>
        </p:txBody>
      </p:sp>
      <p:sp>
        <p:nvSpPr>
          <p:cNvPr id="65" name="Pentagon 64">
            <a:extLst>
              <a:ext uri="{FF2B5EF4-FFF2-40B4-BE49-F238E27FC236}">
                <a16:creationId xmlns:a16="http://schemas.microsoft.com/office/drawing/2014/main" id="{E434C6EC-0DEC-C449-B2A1-13743E079833}"/>
              </a:ext>
            </a:extLst>
          </p:cNvPr>
          <p:cNvSpPr/>
          <p:nvPr/>
        </p:nvSpPr>
        <p:spPr>
          <a:xfrm>
            <a:off x="6494613" y="6125680"/>
            <a:ext cx="4682403" cy="323180"/>
          </a:xfrm>
          <a:prstGeom prst="homePlate">
            <a:avLst>
              <a:gd name="adj" fmla="val 70217"/>
            </a:avLst>
          </a:prstGeom>
          <a:gradFill>
            <a:gsLst>
              <a:gs pos="0">
                <a:schemeClr val="tx1">
                  <a:lumMod val="60000"/>
                  <a:lumOff val="40000"/>
                  <a:alpha val="0"/>
                </a:schemeClr>
              </a:gs>
              <a:gs pos="32000">
                <a:schemeClr val="tx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r>
              <a:rPr lang="en-US" dirty="0"/>
              <a:t>IDENTIFY Driving Pathways</a:t>
            </a:r>
          </a:p>
        </p:txBody>
      </p:sp>
      <p:sp>
        <p:nvSpPr>
          <p:cNvPr id="55" name="Slide Number Placeholder 2">
            <a:extLst>
              <a:ext uri="{FF2B5EF4-FFF2-40B4-BE49-F238E27FC236}">
                <a16:creationId xmlns:a16="http://schemas.microsoft.com/office/drawing/2014/main" id="{21B16CBA-AB21-2B43-A0C9-6C2214927CE2}"/>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16</a:t>
            </a:fld>
            <a:endParaRPr lang="en-US" dirty="0"/>
          </a:p>
        </p:txBody>
      </p:sp>
      <p:sp>
        <p:nvSpPr>
          <p:cNvPr id="60" name="Slide Number Placeholder 2">
            <a:extLst>
              <a:ext uri="{FF2B5EF4-FFF2-40B4-BE49-F238E27FC236}">
                <a16:creationId xmlns:a16="http://schemas.microsoft.com/office/drawing/2014/main" id="{27D43C25-D33C-1045-A685-1DD9FE30F5AA}"/>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16</a:t>
            </a:fld>
            <a:endParaRPr lang="en-US" dirty="0"/>
          </a:p>
        </p:txBody>
      </p:sp>
      <p:cxnSp>
        <p:nvCxnSpPr>
          <p:cNvPr id="63" name="Curved Connector 62">
            <a:extLst>
              <a:ext uri="{FF2B5EF4-FFF2-40B4-BE49-F238E27FC236}">
                <a16:creationId xmlns:a16="http://schemas.microsoft.com/office/drawing/2014/main" id="{A445AE49-60B8-FB45-B3DB-A2E95094850E}"/>
              </a:ext>
            </a:extLst>
          </p:cNvPr>
          <p:cNvCxnSpPr>
            <a:cxnSpLocks/>
            <a:stCxn id="121" idx="0"/>
            <a:endCxn id="106" idx="0"/>
          </p:cNvCxnSpPr>
          <p:nvPr/>
        </p:nvCxnSpPr>
        <p:spPr>
          <a:xfrm flipV="1">
            <a:off x="7480885" y="3040646"/>
            <a:ext cx="838783" cy="314628"/>
          </a:xfrm>
          <a:prstGeom prst="curvedConnector3">
            <a:avLst>
              <a:gd name="adj1" fmla="val 6371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62C762D4-7207-FE4C-A380-916545192BAE}"/>
              </a:ext>
            </a:extLst>
          </p:cNvPr>
          <p:cNvCxnSpPr>
            <a:cxnSpLocks/>
            <a:stCxn id="108" idx="0"/>
          </p:cNvCxnSpPr>
          <p:nvPr/>
        </p:nvCxnSpPr>
        <p:spPr>
          <a:xfrm>
            <a:off x="8866333" y="3040646"/>
            <a:ext cx="1547205" cy="410289"/>
          </a:xfrm>
          <a:prstGeom prst="curvedConnector3">
            <a:avLst>
              <a:gd name="adj1" fmla="val 64774"/>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66" name="Curved Connector 67">
            <a:extLst>
              <a:ext uri="{FF2B5EF4-FFF2-40B4-BE49-F238E27FC236}">
                <a16:creationId xmlns:a16="http://schemas.microsoft.com/office/drawing/2014/main" id="{511B90D3-CA4D-8743-9770-0EE7787F0433}"/>
              </a:ext>
            </a:extLst>
          </p:cNvPr>
          <p:cNvCxnSpPr>
            <a:cxnSpLocks/>
          </p:cNvCxnSpPr>
          <p:nvPr/>
        </p:nvCxnSpPr>
        <p:spPr>
          <a:xfrm>
            <a:off x="10466517" y="3429000"/>
            <a:ext cx="1265066" cy="54461"/>
          </a:xfrm>
          <a:prstGeom prst="straightConnector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70" name="Oval 41">
            <a:extLst>
              <a:ext uri="{FF2B5EF4-FFF2-40B4-BE49-F238E27FC236}">
                <a16:creationId xmlns:a16="http://schemas.microsoft.com/office/drawing/2014/main" id="{CB6D4CCE-2036-CA46-912A-D95682A8ECCC}"/>
              </a:ext>
            </a:extLst>
          </p:cNvPr>
          <p:cNvSpPr/>
          <p:nvPr/>
        </p:nvSpPr>
        <p:spPr>
          <a:xfrm>
            <a:off x="8917850" y="3597392"/>
            <a:ext cx="2151920" cy="2275172"/>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0" name="Group 99">
            <a:extLst>
              <a:ext uri="{FF2B5EF4-FFF2-40B4-BE49-F238E27FC236}">
                <a16:creationId xmlns:a16="http://schemas.microsoft.com/office/drawing/2014/main" id="{D29F8504-54FB-D64B-BB50-29C10EA468F4}"/>
              </a:ext>
            </a:extLst>
          </p:cNvPr>
          <p:cNvGrpSpPr/>
          <p:nvPr/>
        </p:nvGrpSpPr>
        <p:grpSpPr>
          <a:xfrm>
            <a:off x="9737771" y="4501050"/>
            <a:ext cx="546664" cy="546664"/>
            <a:chOff x="855016" y="4817599"/>
            <a:chExt cx="546664" cy="546664"/>
          </a:xfrm>
        </p:grpSpPr>
        <p:sp>
          <p:nvSpPr>
            <p:cNvPr id="101" name="Freeform 100">
              <a:extLst>
                <a:ext uri="{FF2B5EF4-FFF2-40B4-BE49-F238E27FC236}">
                  <a16:creationId xmlns:a16="http://schemas.microsoft.com/office/drawing/2014/main" id="{ABC1CBA4-C0B4-7540-B9EC-C1FE7ACE09C8}"/>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Radiation</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Diffusivity</a:t>
              </a:r>
            </a:p>
          </p:txBody>
        </p:sp>
        <p:sp>
          <p:nvSpPr>
            <p:cNvPr id="102" name="Freeform 101">
              <a:extLst>
                <a:ext uri="{FF2B5EF4-FFF2-40B4-BE49-F238E27FC236}">
                  <a16:creationId xmlns:a16="http://schemas.microsoft.com/office/drawing/2014/main" id="{913E3DAD-FAB4-4249-874B-97027CF60070}"/>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3" name="Freeform 102">
              <a:extLst>
                <a:ext uri="{FF2B5EF4-FFF2-40B4-BE49-F238E27FC236}">
                  <a16:creationId xmlns:a16="http://schemas.microsoft.com/office/drawing/2014/main" id="{0B6281BC-1195-FE46-B0E9-2937170028DA}"/>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3" name="Group 112">
            <a:extLst>
              <a:ext uri="{FF2B5EF4-FFF2-40B4-BE49-F238E27FC236}">
                <a16:creationId xmlns:a16="http://schemas.microsoft.com/office/drawing/2014/main" id="{7E093ED1-81BA-D340-83C4-659A4ED1629F}"/>
              </a:ext>
            </a:extLst>
          </p:cNvPr>
          <p:cNvGrpSpPr/>
          <p:nvPr/>
        </p:nvGrpSpPr>
        <p:grpSpPr>
          <a:xfrm>
            <a:off x="9286769" y="2936797"/>
            <a:ext cx="546664" cy="546664"/>
            <a:chOff x="855016" y="4817599"/>
            <a:chExt cx="546664" cy="546664"/>
          </a:xfrm>
        </p:grpSpPr>
        <p:sp>
          <p:nvSpPr>
            <p:cNvPr id="114" name="Freeform 113">
              <a:extLst>
                <a:ext uri="{FF2B5EF4-FFF2-40B4-BE49-F238E27FC236}">
                  <a16:creationId xmlns:a16="http://schemas.microsoft.com/office/drawing/2014/main" id="{BAB2C773-DBE0-F848-8033-5B4FD728C3C2}"/>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Sedimentation</a:t>
              </a:r>
            </a:p>
          </p:txBody>
        </p:sp>
        <p:sp>
          <p:nvSpPr>
            <p:cNvPr id="115" name="Freeform 114">
              <a:extLst>
                <a:ext uri="{FF2B5EF4-FFF2-40B4-BE49-F238E27FC236}">
                  <a16:creationId xmlns:a16="http://schemas.microsoft.com/office/drawing/2014/main" id="{59424C8D-B574-C442-8CB8-304486C27B77}"/>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16" name="Freeform 115">
              <a:extLst>
                <a:ext uri="{FF2B5EF4-FFF2-40B4-BE49-F238E27FC236}">
                  <a16:creationId xmlns:a16="http://schemas.microsoft.com/office/drawing/2014/main" id="{B26A86EB-BC2A-3D44-ADE7-B75947499138}"/>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7" name="Group 116">
            <a:extLst>
              <a:ext uri="{FF2B5EF4-FFF2-40B4-BE49-F238E27FC236}">
                <a16:creationId xmlns:a16="http://schemas.microsoft.com/office/drawing/2014/main" id="{AB49915C-AD6E-6749-A600-A05B41389763}"/>
              </a:ext>
            </a:extLst>
          </p:cNvPr>
          <p:cNvGrpSpPr/>
          <p:nvPr/>
        </p:nvGrpSpPr>
        <p:grpSpPr>
          <a:xfrm>
            <a:off x="6934220" y="3081942"/>
            <a:ext cx="546664" cy="546664"/>
            <a:chOff x="855016" y="4817599"/>
            <a:chExt cx="546664" cy="546664"/>
          </a:xfrm>
        </p:grpSpPr>
        <p:sp>
          <p:nvSpPr>
            <p:cNvPr id="118" name="Freeform 117">
              <a:extLst>
                <a:ext uri="{FF2B5EF4-FFF2-40B4-BE49-F238E27FC236}">
                  <a16:creationId xmlns:a16="http://schemas.microsoft.com/office/drawing/2014/main" id="{CFBF7E81-3868-F14D-8C0D-ACFFF5B8E991}"/>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Sulfate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Production</a:t>
              </a:r>
            </a:p>
          </p:txBody>
        </p:sp>
        <p:sp>
          <p:nvSpPr>
            <p:cNvPr id="120" name="Freeform 119">
              <a:extLst>
                <a:ext uri="{FF2B5EF4-FFF2-40B4-BE49-F238E27FC236}">
                  <a16:creationId xmlns:a16="http://schemas.microsoft.com/office/drawing/2014/main" id="{F18AA839-C438-9D4B-AF50-B65B69A326C2}"/>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21" name="Freeform 120">
              <a:extLst>
                <a:ext uri="{FF2B5EF4-FFF2-40B4-BE49-F238E27FC236}">
                  <a16:creationId xmlns:a16="http://schemas.microsoft.com/office/drawing/2014/main" id="{D1B9FA43-F214-C54A-B4D1-D433B0D8F64F}"/>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8" name="Hexagon 127">
            <a:extLst>
              <a:ext uri="{FF2B5EF4-FFF2-40B4-BE49-F238E27FC236}">
                <a16:creationId xmlns:a16="http://schemas.microsoft.com/office/drawing/2014/main" id="{0788C7F9-FCA5-514A-8478-0C87CFEA1FE7}"/>
              </a:ext>
            </a:extLst>
          </p:cNvPr>
          <p:cNvSpPr/>
          <p:nvPr/>
        </p:nvSpPr>
        <p:spPr>
          <a:xfrm>
            <a:off x="11401969" y="4592082"/>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Net Primary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Productivity</a:t>
            </a:r>
          </a:p>
        </p:txBody>
      </p:sp>
      <p:sp>
        <p:nvSpPr>
          <p:cNvPr id="130" name="Hexagon 129">
            <a:extLst>
              <a:ext uri="{FF2B5EF4-FFF2-40B4-BE49-F238E27FC236}">
                <a16:creationId xmlns:a16="http://schemas.microsoft.com/office/drawing/2014/main" id="{343B5DC5-B41B-6B43-BB86-6C98CEBC0CC1}"/>
              </a:ext>
            </a:extLst>
          </p:cNvPr>
          <p:cNvSpPr/>
          <p:nvPr/>
        </p:nvSpPr>
        <p:spPr>
          <a:xfrm>
            <a:off x="11401969" y="3325985"/>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Brightness</a:t>
            </a:r>
          </a:p>
        </p:txBody>
      </p:sp>
      <p:cxnSp>
        <p:nvCxnSpPr>
          <p:cNvPr id="143" name="Curved Connector 142">
            <a:extLst>
              <a:ext uri="{FF2B5EF4-FFF2-40B4-BE49-F238E27FC236}">
                <a16:creationId xmlns:a16="http://schemas.microsoft.com/office/drawing/2014/main" id="{A552F484-50DB-0249-ADF0-C3DADC2078BF}"/>
              </a:ext>
            </a:extLst>
          </p:cNvPr>
          <p:cNvCxnSpPr>
            <a:cxnSpLocks/>
            <a:stCxn id="78" idx="6"/>
          </p:cNvCxnSpPr>
          <p:nvPr/>
        </p:nvCxnSpPr>
        <p:spPr>
          <a:xfrm flipV="1">
            <a:off x="6455806" y="3392512"/>
            <a:ext cx="789380" cy="333826"/>
          </a:xfrm>
          <a:prstGeom prst="curvedConnector3">
            <a:avLst>
              <a:gd name="adj1" fmla="val 50000"/>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6C4F1583-62AE-CC41-980E-6234A472A1F7}"/>
              </a:ext>
            </a:extLst>
          </p:cNvPr>
          <p:cNvSpPr/>
          <p:nvPr/>
        </p:nvSpPr>
        <p:spPr>
          <a:xfrm>
            <a:off x="5846303" y="4264784"/>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Combustion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Aerosols</a:t>
            </a:r>
          </a:p>
        </p:txBody>
      </p:sp>
      <p:sp>
        <p:nvSpPr>
          <p:cNvPr id="78" name="Oval 77">
            <a:extLst>
              <a:ext uri="{FF2B5EF4-FFF2-40B4-BE49-F238E27FC236}">
                <a16:creationId xmlns:a16="http://schemas.microsoft.com/office/drawing/2014/main" id="{6C0A1BD5-322B-2948-BA3A-32B475BA494D}"/>
              </a:ext>
            </a:extLst>
          </p:cNvPr>
          <p:cNvSpPr/>
          <p:nvPr/>
        </p:nvSpPr>
        <p:spPr>
          <a:xfrm>
            <a:off x="5839973" y="3424927"/>
            <a:ext cx="615833" cy="602822"/>
          </a:xfrm>
          <a:prstGeom prst="ellipse">
            <a:avLst/>
          </a:prstGeom>
          <a:solidFill>
            <a:schemeClr val="accent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Volcanic</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Eruption</a:t>
            </a:r>
          </a:p>
        </p:txBody>
      </p:sp>
      <p:sp>
        <p:nvSpPr>
          <p:cNvPr id="80" name="Oval 79">
            <a:extLst>
              <a:ext uri="{FF2B5EF4-FFF2-40B4-BE49-F238E27FC236}">
                <a16:creationId xmlns:a16="http://schemas.microsoft.com/office/drawing/2014/main" id="{910188CC-E8B2-5A42-889F-A800979F22F4}"/>
              </a:ext>
            </a:extLst>
          </p:cNvPr>
          <p:cNvSpPr/>
          <p:nvPr/>
        </p:nvSpPr>
        <p:spPr>
          <a:xfrm>
            <a:off x="5837227" y="5104639"/>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 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57" name="Oval 4">
            <a:extLst>
              <a:ext uri="{FF2B5EF4-FFF2-40B4-BE49-F238E27FC236}">
                <a16:creationId xmlns:a16="http://schemas.microsoft.com/office/drawing/2014/main" id="{8F9A5249-14C6-4463-BE8A-25C9633BAB08}"/>
              </a:ext>
            </a:extLst>
          </p:cNvPr>
          <p:cNvSpPr/>
          <p:nvPr/>
        </p:nvSpPr>
        <p:spPr>
          <a:xfrm>
            <a:off x="5989319" y="2221248"/>
            <a:ext cx="5870481" cy="726721"/>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3829 h 713829"/>
              <a:gd name="connsiteX1" fmla="*/ 2717321 w 6616060"/>
              <a:gd name="connsiteY1" fmla="*/ 654295 h 713829"/>
              <a:gd name="connsiteX2" fmla="*/ 4843784 w 6616060"/>
              <a:gd name="connsiteY2" fmla="*/ 504201 h 713829"/>
              <a:gd name="connsiteX3" fmla="*/ 6616060 w 6616060"/>
              <a:gd name="connsiteY3" fmla="*/ 1337 h 713829"/>
            </a:gdLst>
            <a:ahLst/>
            <a:cxnLst>
              <a:cxn ang="0">
                <a:pos x="connsiteX0" y="connsiteY0"/>
              </a:cxn>
              <a:cxn ang="0">
                <a:pos x="connsiteX1" y="connsiteY1"/>
              </a:cxn>
              <a:cxn ang="0">
                <a:pos x="connsiteX2" y="connsiteY2"/>
              </a:cxn>
              <a:cxn ang="0">
                <a:pos x="connsiteX3" y="connsiteY3"/>
              </a:cxn>
            </a:cxnLst>
            <a:rect l="l" t="t" r="r" b="b"/>
            <a:pathLst>
              <a:path w="6616060" h="713829">
                <a:moveTo>
                  <a:pt x="0" y="713829"/>
                </a:moveTo>
                <a:cubicBezTo>
                  <a:pt x="1492045" y="108993"/>
                  <a:pt x="1910024" y="689233"/>
                  <a:pt x="2717321" y="654295"/>
                </a:cubicBezTo>
                <a:cubicBezTo>
                  <a:pt x="3524618" y="619357"/>
                  <a:pt x="3564775" y="484648"/>
                  <a:pt x="4843784" y="504201"/>
                </a:cubicBezTo>
                <a:cubicBezTo>
                  <a:pt x="5469468" y="536605"/>
                  <a:pt x="5990376" y="-31067"/>
                  <a:pt x="6616060" y="1337"/>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4">
            <a:extLst>
              <a:ext uri="{FF2B5EF4-FFF2-40B4-BE49-F238E27FC236}">
                <a16:creationId xmlns:a16="http://schemas.microsoft.com/office/drawing/2014/main" id="{D16CE7B9-495E-410E-A10F-533A3E780D87}"/>
              </a:ext>
            </a:extLst>
          </p:cNvPr>
          <p:cNvSpPr/>
          <p:nvPr/>
        </p:nvSpPr>
        <p:spPr>
          <a:xfrm>
            <a:off x="6306730" y="1776724"/>
            <a:ext cx="4669138" cy="159117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2492 h 769481"/>
              <a:gd name="connsiteX1" fmla="*/ 2717321 w 6616060"/>
              <a:gd name="connsiteY1" fmla="*/ 652958 h 769481"/>
              <a:gd name="connsiteX2" fmla="*/ 4253980 w 6616060"/>
              <a:gd name="connsiteY2" fmla="*/ 769481 h 769481"/>
              <a:gd name="connsiteX3" fmla="*/ 6616060 w 6616060"/>
              <a:gd name="connsiteY3" fmla="*/ 0 h 769481"/>
              <a:gd name="connsiteX0" fmla="*/ 0 w 4620282"/>
              <a:gd name="connsiteY0" fmla="*/ 287516 h 1531045"/>
              <a:gd name="connsiteX1" fmla="*/ 2717321 w 4620282"/>
              <a:gd name="connsiteY1" fmla="*/ 227982 h 1531045"/>
              <a:gd name="connsiteX2" fmla="*/ 4253980 w 4620282"/>
              <a:gd name="connsiteY2" fmla="*/ 344505 h 1531045"/>
              <a:gd name="connsiteX3" fmla="*/ 4620282 w 4620282"/>
              <a:gd name="connsiteY3" fmla="*/ 1531045 h 1531045"/>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785887"/>
              <a:gd name="connsiteY0" fmla="*/ 289500 h 1533029"/>
              <a:gd name="connsiteX1" fmla="*/ 2717321 w 4785887"/>
              <a:gd name="connsiteY1" fmla="*/ 229966 h 1533029"/>
              <a:gd name="connsiteX2" fmla="*/ 4214223 w 4785887"/>
              <a:gd name="connsiteY2" fmla="*/ 394196 h 1533029"/>
              <a:gd name="connsiteX3" fmla="*/ 4620282 w 4785887"/>
              <a:gd name="connsiteY3" fmla="*/ 1533029 h 1533029"/>
              <a:gd name="connsiteX0" fmla="*/ 0 w 4848614"/>
              <a:gd name="connsiteY0" fmla="*/ 289500 h 1580737"/>
              <a:gd name="connsiteX1" fmla="*/ 2717321 w 4848614"/>
              <a:gd name="connsiteY1" fmla="*/ 229966 h 1580737"/>
              <a:gd name="connsiteX2" fmla="*/ 4214223 w 4848614"/>
              <a:gd name="connsiteY2" fmla="*/ 394196 h 1580737"/>
              <a:gd name="connsiteX3" fmla="*/ 4771356 w 4848614"/>
              <a:gd name="connsiteY3" fmla="*/ 1580737 h 1580737"/>
              <a:gd name="connsiteX0" fmla="*/ 0 w 4935430"/>
              <a:gd name="connsiteY0" fmla="*/ 289500 h 1580737"/>
              <a:gd name="connsiteX1" fmla="*/ 2717321 w 4935430"/>
              <a:gd name="connsiteY1" fmla="*/ 229966 h 1580737"/>
              <a:gd name="connsiteX2" fmla="*/ 4214223 w 4935430"/>
              <a:gd name="connsiteY2" fmla="*/ 394196 h 1580737"/>
              <a:gd name="connsiteX3" fmla="*/ 4771356 w 4935430"/>
              <a:gd name="connsiteY3" fmla="*/ 1580737 h 1580737"/>
              <a:gd name="connsiteX0" fmla="*/ 0 w 4983137"/>
              <a:gd name="connsiteY0" fmla="*/ 764477 h 1419610"/>
              <a:gd name="connsiteX1" fmla="*/ 2765028 w 4983137"/>
              <a:gd name="connsiteY1" fmla="*/ 68839 h 1419610"/>
              <a:gd name="connsiteX2" fmla="*/ 4261930 w 4983137"/>
              <a:gd name="connsiteY2" fmla="*/ 233069 h 1419610"/>
              <a:gd name="connsiteX3" fmla="*/ 4819063 w 4983137"/>
              <a:gd name="connsiteY3" fmla="*/ 1419610 h 1419610"/>
              <a:gd name="connsiteX0" fmla="*/ 0 w 4983137"/>
              <a:gd name="connsiteY0" fmla="*/ 774468 h 1429601"/>
              <a:gd name="connsiteX1" fmla="*/ 2120972 w 4983137"/>
              <a:gd name="connsiteY1" fmla="*/ 62927 h 1429601"/>
              <a:gd name="connsiteX2" fmla="*/ 4261930 w 4983137"/>
              <a:gd name="connsiteY2" fmla="*/ 243060 h 1429601"/>
              <a:gd name="connsiteX3" fmla="*/ 4819063 w 4983137"/>
              <a:gd name="connsiteY3" fmla="*/ 1429601 h 1429601"/>
              <a:gd name="connsiteX0" fmla="*/ 0 w 4899564"/>
              <a:gd name="connsiteY0" fmla="*/ 774468 h 1423251"/>
              <a:gd name="connsiteX1" fmla="*/ 2120972 w 4899564"/>
              <a:gd name="connsiteY1" fmla="*/ 62927 h 1423251"/>
              <a:gd name="connsiteX2" fmla="*/ 4261930 w 4899564"/>
              <a:gd name="connsiteY2" fmla="*/ 243060 h 1423251"/>
              <a:gd name="connsiteX3" fmla="*/ 4647613 w 4899564"/>
              <a:gd name="connsiteY3" fmla="*/ 1423251 h 1423251"/>
              <a:gd name="connsiteX0" fmla="*/ 0 w 5008434"/>
              <a:gd name="connsiteY0" fmla="*/ 774468 h 1423251"/>
              <a:gd name="connsiteX1" fmla="*/ 2120972 w 5008434"/>
              <a:gd name="connsiteY1" fmla="*/ 62927 h 1423251"/>
              <a:gd name="connsiteX2" fmla="*/ 4261930 w 5008434"/>
              <a:gd name="connsiteY2" fmla="*/ 243060 h 1423251"/>
              <a:gd name="connsiteX3" fmla="*/ 4647613 w 5008434"/>
              <a:gd name="connsiteY3" fmla="*/ 1423251 h 1423251"/>
              <a:gd name="connsiteX0" fmla="*/ 0 w 5008434"/>
              <a:gd name="connsiteY0" fmla="*/ 790980 h 1439763"/>
              <a:gd name="connsiteX1" fmla="*/ 2120972 w 5008434"/>
              <a:gd name="connsiteY1" fmla="*/ 79439 h 1439763"/>
              <a:gd name="connsiteX2" fmla="*/ 4261930 w 5008434"/>
              <a:gd name="connsiteY2" fmla="*/ 259572 h 1439763"/>
              <a:gd name="connsiteX3" fmla="*/ 4647613 w 5008434"/>
              <a:gd name="connsiteY3" fmla="*/ 1439763 h 1439763"/>
              <a:gd name="connsiteX0" fmla="*/ 0 w 5008434"/>
              <a:gd name="connsiteY0" fmla="*/ 782706 h 1431489"/>
              <a:gd name="connsiteX1" fmla="*/ 2120972 w 5008434"/>
              <a:gd name="connsiteY1" fmla="*/ 71165 h 1431489"/>
              <a:gd name="connsiteX2" fmla="*/ 4261930 w 5008434"/>
              <a:gd name="connsiteY2" fmla="*/ 251298 h 1431489"/>
              <a:gd name="connsiteX3" fmla="*/ 4647613 w 5008434"/>
              <a:gd name="connsiteY3" fmla="*/ 1431489 h 1431489"/>
              <a:gd name="connsiteX0" fmla="*/ 0 w 5020756"/>
              <a:gd name="connsiteY0" fmla="*/ 766676 h 1415459"/>
              <a:gd name="connsiteX1" fmla="*/ 2120972 w 5020756"/>
              <a:gd name="connsiteY1" fmla="*/ 55135 h 1415459"/>
              <a:gd name="connsiteX2" fmla="*/ 4287330 w 5020756"/>
              <a:gd name="connsiteY2" fmla="*/ 254318 h 1415459"/>
              <a:gd name="connsiteX3" fmla="*/ 4647613 w 5020756"/>
              <a:gd name="connsiteY3" fmla="*/ 1415459 h 1415459"/>
              <a:gd name="connsiteX0" fmla="*/ 0 w 5020756"/>
              <a:gd name="connsiteY0" fmla="*/ 809015 h 1457798"/>
              <a:gd name="connsiteX1" fmla="*/ 2120972 w 5020756"/>
              <a:gd name="connsiteY1" fmla="*/ 97474 h 1457798"/>
              <a:gd name="connsiteX2" fmla="*/ 4287330 w 5020756"/>
              <a:gd name="connsiteY2" fmla="*/ 296657 h 1457798"/>
              <a:gd name="connsiteX3" fmla="*/ 4647613 w 5020756"/>
              <a:gd name="connsiteY3" fmla="*/ 1457798 h 1457798"/>
              <a:gd name="connsiteX0" fmla="*/ 0 w 5020756"/>
              <a:gd name="connsiteY0" fmla="*/ 527221 h 1176004"/>
              <a:gd name="connsiteX1" fmla="*/ 4287330 w 5020756"/>
              <a:gd name="connsiteY1" fmla="*/ 14863 h 1176004"/>
              <a:gd name="connsiteX2" fmla="*/ 4647613 w 5020756"/>
              <a:gd name="connsiteY2" fmla="*/ 1176004 h 1176004"/>
              <a:gd name="connsiteX0" fmla="*/ 0 w 5020756"/>
              <a:gd name="connsiteY0" fmla="*/ 726849 h 1375632"/>
              <a:gd name="connsiteX1" fmla="*/ 4287330 w 5020756"/>
              <a:gd name="connsiteY1" fmla="*/ 214491 h 1375632"/>
              <a:gd name="connsiteX2" fmla="*/ 4647613 w 5020756"/>
              <a:gd name="connsiteY2" fmla="*/ 1375632 h 1375632"/>
              <a:gd name="connsiteX0" fmla="*/ 0 w 5020756"/>
              <a:gd name="connsiteY0" fmla="*/ 759156 h 1407939"/>
              <a:gd name="connsiteX1" fmla="*/ 4287330 w 5020756"/>
              <a:gd name="connsiteY1" fmla="*/ 246798 h 1407939"/>
              <a:gd name="connsiteX2" fmla="*/ 4647613 w 5020756"/>
              <a:gd name="connsiteY2" fmla="*/ 1407939 h 1407939"/>
              <a:gd name="connsiteX0" fmla="*/ 0 w 4825067"/>
              <a:gd name="connsiteY0" fmla="*/ 759156 h 1382539"/>
              <a:gd name="connsiteX1" fmla="*/ 4287330 w 4825067"/>
              <a:gd name="connsiteY1" fmla="*/ 246798 h 1382539"/>
              <a:gd name="connsiteX2" fmla="*/ 4155956 w 4825067"/>
              <a:gd name="connsiteY2" fmla="*/ 1382539 h 1382539"/>
              <a:gd name="connsiteX0" fmla="*/ 0 w 4653559"/>
              <a:gd name="connsiteY0" fmla="*/ 291512 h 1591170"/>
              <a:gd name="connsiteX1" fmla="*/ 4115822 w 4653559"/>
              <a:gd name="connsiteY1" fmla="*/ 455429 h 1591170"/>
              <a:gd name="connsiteX2" fmla="*/ 3984448 w 4653559"/>
              <a:gd name="connsiteY2" fmla="*/ 1591170 h 1591170"/>
            </a:gdLst>
            <a:ahLst/>
            <a:cxnLst>
              <a:cxn ang="0">
                <a:pos x="connsiteX0" y="connsiteY0"/>
              </a:cxn>
              <a:cxn ang="0">
                <a:pos x="connsiteX1" y="connsiteY1"/>
              </a:cxn>
              <a:cxn ang="0">
                <a:pos x="connsiteX2" y="connsiteY2"/>
              </a:cxn>
            </a:cxnLst>
            <a:rect l="l" t="t" r="r" b="b"/>
            <a:pathLst>
              <a:path w="4653559" h="1591170">
                <a:moveTo>
                  <a:pt x="0" y="291512"/>
                </a:moveTo>
                <a:cubicBezTo>
                  <a:pt x="702694" y="-43829"/>
                  <a:pt x="2102970" y="-205151"/>
                  <a:pt x="4115822" y="455429"/>
                </a:cubicBezTo>
                <a:cubicBezTo>
                  <a:pt x="5197381" y="890699"/>
                  <a:pt x="4378133" y="1179754"/>
                  <a:pt x="3984448" y="159117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4">
            <a:extLst>
              <a:ext uri="{FF2B5EF4-FFF2-40B4-BE49-F238E27FC236}">
                <a16:creationId xmlns:a16="http://schemas.microsoft.com/office/drawing/2014/main" id="{F6C17000-244F-41B5-A199-5778D325AEF4}"/>
              </a:ext>
            </a:extLst>
          </p:cNvPr>
          <p:cNvSpPr/>
          <p:nvPr/>
        </p:nvSpPr>
        <p:spPr>
          <a:xfrm>
            <a:off x="5871335" y="2119070"/>
            <a:ext cx="4244335" cy="8172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4917533"/>
              <a:gd name="connsiteY0" fmla="*/ 834531 h 834531"/>
              <a:gd name="connsiteX1" fmla="*/ 2717321 w 4917533"/>
              <a:gd name="connsiteY1" fmla="*/ 774997 h 834531"/>
              <a:gd name="connsiteX2" fmla="*/ 4739009 w 4917533"/>
              <a:gd name="connsiteY2" fmla="*/ 24828 h 834531"/>
              <a:gd name="connsiteX3" fmla="*/ 4720585 w 4917533"/>
              <a:gd name="connsiteY3" fmla="*/ 7739 h 834531"/>
              <a:gd name="connsiteX0" fmla="*/ 0 w 5958835"/>
              <a:gd name="connsiteY0" fmla="*/ 810146 h 810146"/>
              <a:gd name="connsiteX1" fmla="*/ 2717321 w 5958835"/>
              <a:gd name="connsiteY1" fmla="*/ 750612 h 810146"/>
              <a:gd name="connsiteX2" fmla="*/ 4739009 w 5958835"/>
              <a:gd name="connsiteY2" fmla="*/ 443 h 810146"/>
              <a:gd name="connsiteX3" fmla="*/ 5958835 w 5958835"/>
              <a:gd name="connsiteY3" fmla="*/ 69079 h 810146"/>
              <a:gd name="connsiteX0" fmla="*/ 0 w 5958835"/>
              <a:gd name="connsiteY0" fmla="*/ 810146 h 810146"/>
              <a:gd name="connsiteX1" fmla="*/ 2717321 w 5958835"/>
              <a:gd name="connsiteY1" fmla="*/ 750612 h 810146"/>
              <a:gd name="connsiteX2" fmla="*/ 4205609 w 5958835"/>
              <a:gd name="connsiteY2" fmla="*/ 443 h 810146"/>
              <a:gd name="connsiteX3" fmla="*/ 5958835 w 5958835"/>
              <a:gd name="connsiteY3" fmla="*/ 69079 h 810146"/>
              <a:gd name="connsiteX0" fmla="*/ 0 w 4244335"/>
              <a:gd name="connsiteY0" fmla="*/ 817267 h 817267"/>
              <a:gd name="connsiteX1" fmla="*/ 2717321 w 4244335"/>
              <a:gd name="connsiteY1" fmla="*/ 757733 h 817267"/>
              <a:gd name="connsiteX2" fmla="*/ 4205609 w 4244335"/>
              <a:gd name="connsiteY2" fmla="*/ 7564 h 817267"/>
              <a:gd name="connsiteX3" fmla="*/ 4244335 w 4244335"/>
              <a:gd name="connsiteY3" fmla="*/ 0 h 817267"/>
            </a:gdLst>
            <a:ahLst/>
            <a:cxnLst>
              <a:cxn ang="0">
                <a:pos x="connsiteX0" y="connsiteY0"/>
              </a:cxn>
              <a:cxn ang="0">
                <a:pos x="connsiteX1" y="connsiteY1"/>
              </a:cxn>
              <a:cxn ang="0">
                <a:pos x="connsiteX2" y="connsiteY2"/>
              </a:cxn>
              <a:cxn ang="0">
                <a:pos x="connsiteX3" y="connsiteY3"/>
              </a:cxn>
            </a:cxnLst>
            <a:rect l="l" t="t" r="r" b="b"/>
            <a:pathLst>
              <a:path w="4244335" h="817267">
                <a:moveTo>
                  <a:pt x="0" y="817267"/>
                </a:moveTo>
                <a:cubicBezTo>
                  <a:pt x="1492045" y="212431"/>
                  <a:pt x="2016386" y="892683"/>
                  <a:pt x="2717321" y="757733"/>
                </a:cubicBezTo>
                <a:cubicBezTo>
                  <a:pt x="3418256" y="622783"/>
                  <a:pt x="2926600" y="-11989"/>
                  <a:pt x="4205609" y="7564"/>
                </a:cubicBezTo>
                <a:lnTo>
                  <a:pt x="4244335" y="0"/>
                </a:ln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E56F6126-B04E-D448-93BE-CAC774A2C95D}"/>
              </a:ext>
            </a:extLst>
          </p:cNvPr>
          <p:cNvGrpSpPr/>
          <p:nvPr/>
        </p:nvGrpSpPr>
        <p:grpSpPr>
          <a:xfrm>
            <a:off x="9866874" y="1838138"/>
            <a:ext cx="546664" cy="546664"/>
            <a:chOff x="855016" y="4817599"/>
            <a:chExt cx="546664" cy="546664"/>
          </a:xfrm>
        </p:grpSpPr>
        <p:sp>
          <p:nvSpPr>
            <p:cNvPr id="124" name="Freeform 123">
              <a:extLst>
                <a:ext uri="{FF2B5EF4-FFF2-40B4-BE49-F238E27FC236}">
                  <a16:creationId xmlns:a16="http://schemas.microsoft.com/office/drawing/2014/main" id="{A8B11D5C-D068-F24A-91D1-4C985C5F4599}"/>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Air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Temperature</a:t>
              </a:r>
            </a:p>
          </p:txBody>
        </p:sp>
        <p:sp>
          <p:nvSpPr>
            <p:cNvPr id="125" name="Freeform 124">
              <a:extLst>
                <a:ext uri="{FF2B5EF4-FFF2-40B4-BE49-F238E27FC236}">
                  <a16:creationId xmlns:a16="http://schemas.microsoft.com/office/drawing/2014/main" id="{461A4943-7AB6-9D49-9F1D-EABC07147F48}"/>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27" name="Freeform 126">
              <a:extLst>
                <a:ext uri="{FF2B5EF4-FFF2-40B4-BE49-F238E27FC236}">
                  <a16:creationId xmlns:a16="http://schemas.microsoft.com/office/drawing/2014/main" id="{279E19B5-D68C-1349-AD50-D9F566E64CFA}"/>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79" name="Oval 78">
            <a:extLst>
              <a:ext uri="{FF2B5EF4-FFF2-40B4-BE49-F238E27FC236}">
                <a16:creationId xmlns:a16="http://schemas.microsoft.com/office/drawing/2014/main" id="{5FD65844-ACAB-B847-A90C-61699977AAC4}"/>
              </a:ext>
            </a:extLst>
          </p:cNvPr>
          <p:cNvSpPr/>
          <p:nvPr/>
        </p:nvSpPr>
        <p:spPr>
          <a:xfrm>
            <a:off x="5837227" y="1745213"/>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74" name="Oval 73">
            <a:extLst>
              <a:ext uri="{FF2B5EF4-FFF2-40B4-BE49-F238E27FC236}">
                <a16:creationId xmlns:a16="http://schemas.microsoft.com/office/drawing/2014/main" id="{46F69947-8DC6-D34E-A243-95F960776CDA}"/>
              </a:ext>
            </a:extLst>
          </p:cNvPr>
          <p:cNvSpPr/>
          <p:nvPr/>
        </p:nvSpPr>
        <p:spPr>
          <a:xfrm>
            <a:off x="5837227" y="2585070"/>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Dust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Storms</a:t>
            </a:r>
          </a:p>
        </p:txBody>
      </p:sp>
      <p:grpSp>
        <p:nvGrpSpPr>
          <p:cNvPr id="104" name="Group 103">
            <a:extLst>
              <a:ext uri="{FF2B5EF4-FFF2-40B4-BE49-F238E27FC236}">
                <a16:creationId xmlns:a16="http://schemas.microsoft.com/office/drawing/2014/main" id="{10C27B3F-B743-A745-9292-449C593B45B0}"/>
              </a:ext>
            </a:extLst>
          </p:cNvPr>
          <p:cNvGrpSpPr/>
          <p:nvPr/>
        </p:nvGrpSpPr>
        <p:grpSpPr>
          <a:xfrm>
            <a:off x="8319668" y="2767314"/>
            <a:ext cx="546664" cy="546664"/>
            <a:chOff x="855016" y="4817599"/>
            <a:chExt cx="546664" cy="546664"/>
          </a:xfrm>
        </p:grpSpPr>
        <p:sp>
          <p:nvSpPr>
            <p:cNvPr id="105" name="Freeform 104">
              <a:extLst>
                <a:ext uri="{FF2B5EF4-FFF2-40B4-BE49-F238E27FC236}">
                  <a16:creationId xmlns:a16="http://schemas.microsoft.com/office/drawing/2014/main" id="{A12DCD2E-B133-5244-9535-B712CED8D15C}"/>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Radiative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Flux</a:t>
              </a:r>
            </a:p>
          </p:txBody>
        </p:sp>
        <p:sp>
          <p:nvSpPr>
            <p:cNvPr id="106" name="Freeform 105">
              <a:extLst>
                <a:ext uri="{FF2B5EF4-FFF2-40B4-BE49-F238E27FC236}">
                  <a16:creationId xmlns:a16="http://schemas.microsoft.com/office/drawing/2014/main" id="{5EEA27E5-FB37-554F-9BA4-0B869AAFDDA8}"/>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8" name="Freeform 107">
              <a:extLst>
                <a:ext uri="{FF2B5EF4-FFF2-40B4-BE49-F238E27FC236}">
                  <a16:creationId xmlns:a16="http://schemas.microsoft.com/office/drawing/2014/main" id="{511ED9BE-665A-F949-B40D-FE0C79A45AFA}"/>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1" name="Group 130">
            <a:extLst>
              <a:ext uri="{FF2B5EF4-FFF2-40B4-BE49-F238E27FC236}">
                <a16:creationId xmlns:a16="http://schemas.microsoft.com/office/drawing/2014/main" id="{F80182B4-E53D-2744-84A9-79446797F219}"/>
              </a:ext>
            </a:extLst>
          </p:cNvPr>
          <p:cNvGrpSpPr/>
          <p:nvPr/>
        </p:nvGrpSpPr>
        <p:grpSpPr>
          <a:xfrm>
            <a:off x="10084507" y="3171637"/>
            <a:ext cx="546664" cy="546664"/>
            <a:chOff x="855016" y="4817599"/>
            <a:chExt cx="546664" cy="546664"/>
          </a:xfrm>
        </p:grpSpPr>
        <p:sp>
          <p:nvSpPr>
            <p:cNvPr id="133" name="Freeform 132">
              <a:extLst>
                <a:ext uri="{FF2B5EF4-FFF2-40B4-BE49-F238E27FC236}">
                  <a16:creationId xmlns:a16="http://schemas.microsoft.com/office/drawing/2014/main" id="{EC970A84-05FC-7B43-B7CA-D3346153E5E7}"/>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H</a:t>
              </a:r>
              <a:r>
                <a:rPr lang="en-US" sz="900" baseline="-25000" dirty="0">
                  <a:latin typeface="Open Sans" panose="020B0606030504020204" pitchFamily="34" charset="0"/>
                  <a:ea typeface="Open Sans" panose="020B0606030504020204" pitchFamily="34" charset="0"/>
                  <a:cs typeface="Open Sans" panose="020B0606030504020204" pitchFamily="34" charset="0"/>
                </a:rPr>
                <a:t>2</a:t>
              </a:r>
              <a:r>
                <a:rPr lang="en-US" sz="900" dirty="0">
                  <a:latin typeface="Open Sans" panose="020B0606030504020204" pitchFamily="34" charset="0"/>
                  <a:ea typeface="Open Sans" panose="020B0606030504020204" pitchFamily="34" charset="0"/>
                  <a:cs typeface="Open Sans" panose="020B0606030504020204" pitchFamily="34" charset="0"/>
                </a:rPr>
                <a:t>O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Nuclei</a:t>
              </a:r>
            </a:p>
          </p:txBody>
        </p:sp>
        <p:sp>
          <p:nvSpPr>
            <p:cNvPr id="134" name="Freeform 133">
              <a:extLst>
                <a:ext uri="{FF2B5EF4-FFF2-40B4-BE49-F238E27FC236}">
                  <a16:creationId xmlns:a16="http://schemas.microsoft.com/office/drawing/2014/main" id="{69AD6152-9D13-544A-A524-3718140EEFED}"/>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35" name="Freeform 134">
              <a:extLst>
                <a:ext uri="{FF2B5EF4-FFF2-40B4-BE49-F238E27FC236}">
                  <a16:creationId xmlns:a16="http://schemas.microsoft.com/office/drawing/2014/main" id="{EE563AE4-4278-C94D-9AA0-9724F18AC69A}"/>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129" name="Hexagon 128">
            <a:extLst>
              <a:ext uri="{FF2B5EF4-FFF2-40B4-BE49-F238E27FC236}">
                <a16:creationId xmlns:a16="http://schemas.microsoft.com/office/drawing/2014/main" id="{39E4AA8F-A49C-7540-B580-B78DCA52041D}"/>
              </a:ext>
            </a:extLst>
          </p:cNvPr>
          <p:cNvSpPr/>
          <p:nvPr/>
        </p:nvSpPr>
        <p:spPr>
          <a:xfrm>
            <a:off x="11401969" y="2005203"/>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Sea </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Level</a:t>
            </a:r>
          </a:p>
        </p:txBody>
      </p:sp>
      <p:sp>
        <p:nvSpPr>
          <p:cNvPr id="62" name="Content Placeholder 2">
            <a:extLst>
              <a:ext uri="{FF2B5EF4-FFF2-40B4-BE49-F238E27FC236}">
                <a16:creationId xmlns:a16="http://schemas.microsoft.com/office/drawing/2014/main" id="{597257B9-4549-4865-A59B-C74803CB1C29}"/>
              </a:ext>
            </a:extLst>
          </p:cNvPr>
          <p:cNvSpPr txBox="1">
            <a:spLocks/>
          </p:cNvSpPr>
          <p:nvPr/>
        </p:nvSpPr>
        <p:spPr>
          <a:xfrm>
            <a:off x="9765474" y="384981"/>
            <a:ext cx="1615913" cy="38446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i="1" dirty="0">
                <a:latin typeface="Trebuchet MS" panose="020B0603020202020204" pitchFamily="34" charset="0"/>
                <a:ea typeface="Open Sans" panose="020B0606030504020204" pitchFamily="34" charset="0"/>
                <a:cs typeface="Open Sans" panose="020B0606030504020204" pitchFamily="34" charset="0"/>
              </a:rPr>
              <a:t>Thrust Lead: </a:t>
            </a:r>
            <a:r>
              <a:rPr lang="en-US" sz="1800" dirty="0">
                <a:latin typeface="Trebuchet MS" panose="020B0603020202020204" pitchFamily="34" charset="0"/>
                <a:ea typeface="Open Sans" panose="020B0606030504020204" pitchFamily="34" charset="0"/>
                <a:cs typeface="Open Sans" panose="020B0606030504020204" pitchFamily="34" charset="0"/>
              </a:rPr>
              <a:t>Irina Tezaur</a:t>
            </a:r>
          </a:p>
          <a:p>
            <a:endParaRPr lang="en-US" sz="18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67" name="Rectangle 66">
            <a:extLst>
              <a:ext uri="{FF2B5EF4-FFF2-40B4-BE49-F238E27FC236}">
                <a16:creationId xmlns:a16="http://schemas.microsoft.com/office/drawing/2014/main" id="{280EDE7B-B5EB-4CE0-8697-F03EDBBD926D}"/>
              </a:ext>
            </a:extLst>
          </p:cNvPr>
          <p:cNvSpPr/>
          <p:nvPr/>
        </p:nvSpPr>
        <p:spPr>
          <a:xfrm>
            <a:off x="8754290" y="39657"/>
            <a:ext cx="2722759" cy="111606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a:extLst>
              <a:ext uri="{FF2B5EF4-FFF2-40B4-BE49-F238E27FC236}">
                <a16:creationId xmlns:a16="http://schemas.microsoft.com/office/drawing/2014/main" id="{C18DD434-BED6-4F03-9AF0-41079C0D3AB0}"/>
              </a:ext>
            </a:extLst>
          </p:cNvPr>
          <p:cNvPicPr>
            <a:picLocks noChangeAspect="1"/>
          </p:cNvPicPr>
          <p:nvPr/>
        </p:nvPicPr>
        <p:blipFill>
          <a:blip r:embed="rId3"/>
          <a:stretch>
            <a:fillRect/>
          </a:stretch>
        </p:blipFill>
        <p:spPr>
          <a:xfrm>
            <a:off x="8880352" y="119533"/>
            <a:ext cx="784027" cy="969264"/>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2517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lide Number Placeholder 2">
            <a:extLst>
              <a:ext uri="{FF2B5EF4-FFF2-40B4-BE49-F238E27FC236}">
                <a16:creationId xmlns:a16="http://schemas.microsoft.com/office/drawing/2014/main" id="{21B16CBA-AB21-2B43-A0C9-6C2214927CE2}"/>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17</a:t>
            </a:fld>
            <a:endParaRPr lang="en-US" dirty="0"/>
          </a:p>
        </p:txBody>
      </p:sp>
      <p:sp>
        <p:nvSpPr>
          <p:cNvPr id="68" name="Title 1">
            <a:extLst>
              <a:ext uri="{FF2B5EF4-FFF2-40B4-BE49-F238E27FC236}">
                <a16:creationId xmlns:a16="http://schemas.microsoft.com/office/drawing/2014/main" id="{060B9627-D81E-4A2A-B615-97FBD0142388}"/>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What is a Simulated Pathway?</a:t>
            </a:r>
          </a:p>
        </p:txBody>
      </p:sp>
      <p:sp>
        <p:nvSpPr>
          <p:cNvPr id="2" name="TextBox 1">
            <a:extLst>
              <a:ext uri="{FF2B5EF4-FFF2-40B4-BE49-F238E27FC236}">
                <a16:creationId xmlns:a16="http://schemas.microsoft.com/office/drawing/2014/main" id="{339F048C-97AC-4F86-8678-B69CE61AD796}"/>
              </a:ext>
            </a:extLst>
          </p:cNvPr>
          <p:cNvSpPr txBox="1"/>
          <p:nvPr/>
        </p:nvSpPr>
        <p:spPr>
          <a:xfrm>
            <a:off x="85725" y="1214774"/>
            <a:ext cx="6944012" cy="2130390"/>
          </a:xfrm>
          <a:prstGeom prst="rect">
            <a:avLst/>
          </a:prstGeom>
        </p:spPr>
        <p:txBody>
          <a:bodyPr vert="horz" wrap="square" lIns="91440" tIns="45720" rIns="91440" bIns="45720" rtlCol="0">
            <a:noAutofit/>
          </a:bodyPr>
          <a:lstStyle/>
          <a:p>
            <a:pPr algn="l"/>
            <a:r>
              <a:rPr lang="en-US" b="1" dirty="0">
                <a:solidFill>
                  <a:srgbClr val="0070C0"/>
                </a:solidFill>
                <a:latin typeface="Trebuchet MS" panose="020B0603020202020204" pitchFamily="34" charset="0"/>
              </a:rPr>
              <a:t>Heuristic definition: </a:t>
            </a:r>
            <a:r>
              <a:rPr lang="en-US" dirty="0">
                <a:solidFill>
                  <a:schemeClr val="accent6"/>
                </a:solidFill>
                <a:latin typeface="Trebuchet MS" panose="020B0603020202020204" pitchFamily="34" charset="0"/>
              </a:rPr>
              <a:t>a </a:t>
            </a:r>
            <a:r>
              <a:rPr lang="en-US" i="1" dirty="0">
                <a:solidFill>
                  <a:schemeClr val="accent6"/>
                </a:solidFill>
                <a:latin typeface="Trebuchet MS" panose="020B0603020202020204" pitchFamily="34" charset="0"/>
              </a:rPr>
              <a:t>pathway</a:t>
            </a:r>
            <a:r>
              <a:rPr lang="en-US" dirty="0">
                <a:solidFill>
                  <a:schemeClr val="accent6"/>
                </a:solidFill>
                <a:latin typeface="Trebuchet MS" panose="020B0603020202020204" pitchFamily="34" charset="0"/>
              </a:rPr>
              <a:t> is the chain of physical processes from a source to impacts and their evolution in space and time.</a:t>
            </a:r>
          </a:p>
          <a:p>
            <a:pPr algn="l"/>
            <a:endParaRPr lang="en-US" sz="400" dirty="0">
              <a:solidFill>
                <a:schemeClr val="accent6"/>
              </a:solidFill>
              <a:latin typeface="Trebuchet MS" panose="020B0603020202020204" pitchFamily="34" charset="0"/>
            </a:endParaRPr>
          </a:p>
          <a:p>
            <a:pPr algn="l"/>
            <a:endParaRPr lang="en-US" sz="400" dirty="0">
              <a:solidFill>
                <a:schemeClr val="accent6"/>
              </a:solidFill>
              <a:latin typeface="Trebuchet MS" panose="020B0603020202020204" pitchFamily="34" charset="0"/>
            </a:endParaRPr>
          </a:p>
          <a:p>
            <a:pPr algn="l"/>
            <a:endParaRPr lang="en-US" dirty="0">
              <a:latin typeface="Trebuchet MS" panose="020B0603020202020204" pitchFamily="34" charset="0"/>
            </a:endParaRPr>
          </a:p>
        </p:txBody>
      </p:sp>
      <p:pic>
        <p:nvPicPr>
          <p:cNvPr id="5" name="Picture 4">
            <a:extLst>
              <a:ext uri="{FF2B5EF4-FFF2-40B4-BE49-F238E27FC236}">
                <a16:creationId xmlns:a16="http://schemas.microsoft.com/office/drawing/2014/main" id="{62104193-35DA-48F4-842C-479395A91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329" y="4280669"/>
            <a:ext cx="5283682" cy="1293963"/>
          </a:xfrm>
          <a:prstGeom prst="rect">
            <a:avLst/>
          </a:prstGeom>
        </p:spPr>
      </p:pic>
      <p:pic>
        <p:nvPicPr>
          <p:cNvPr id="7" name="Picture 6">
            <a:extLst>
              <a:ext uri="{FF2B5EF4-FFF2-40B4-BE49-F238E27FC236}">
                <a16:creationId xmlns:a16="http://schemas.microsoft.com/office/drawing/2014/main" id="{32A9DA34-EE9F-426A-9FAF-5BA957F5BB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9574" y="2736956"/>
            <a:ext cx="5200004" cy="3689388"/>
          </a:xfrm>
          <a:prstGeom prst="rect">
            <a:avLst/>
          </a:prstGeom>
        </p:spPr>
      </p:pic>
      <p:sp>
        <p:nvSpPr>
          <p:cNvPr id="12" name="TextBox 11">
            <a:extLst>
              <a:ext uri="{FF2B5EF4-FFF2-40B4-BE49-F238E27FC236}">
                <a16:creationId xmlns:a16="http://schemas.microsoft.com/office/drawing/2014/main" id="{93D7D6C8-02A6-4F08-9261-59EA22BDE8F6}"/>
              </a:ext>
            </a:extLst>
          </p:cNvPr>
          <p:cNvSpPr txBox="1"/>
          <p:nvPr/>
        </p:nvSpPr>
        <p:spPr>
          <a:xfrm>
            <a:off x="85725" y="3345164"/>
            <a:ext cx="6642340" cy="935505"/>
          </a:xfrm>
          <a:prstGeom prst="rect">
            <a:avLst/>
          </a:prstGeom>
          <a:noFill/>
        </p:spPr>
        <p:txBody>
          <a:bodyPr wrap="square">
            <a:spAutoFit/>
          </a:bodyPr>
          <a:lstStyle/>
          <a:p>
            <a:pPr algn="l"/>
            <a:r>
              <a:rPr lang="en-US" b="1" dirty="0">
                <a:solidFill>
                  <a:srgbClr val="0070C0"/>
                </a:solidFill>
                <a:latin typeface="Trebuchet MS" panose="020B0603020202020204" pitchFamily="34" charset="0"/>
              </a:rPr>
              <a:t>Mathematical definition: </a:t>
            </a:r>
            <a:r>
              <a:rPr lang="en-US" dirty="0">
                <a:solidFill>
                  <a:schemeClr val="accent6"/>
                </a:solidFill>
                <a:latin typeface="Trebuchet MS" panose="020B0603020202020204" pitchFamily="34" charset="0"/>
              </a:rPr>
              <a:t>a </a:t>
            </a:r>
            <a:r>
              <a:rPr lang="en-US" i="1" dirty="0">
                <a:solidFill>
                  <a:schemeClr val="accent6"/>
                </a:solidFill>
                <a:latin typeface="Trebuchet MS" panose="020B0603020202020204" pitchFamily="34" charset="0"/>
              </a:rPr>
              <a:t>pathway</a:t>
            </a:r>
            <a:r>
              <a:rPr lang="en-US" dirty="0">
                <a:solidFill>
                  <a:schemeClr val="accent6"/>
                </a:solidFill>
                <a:latin typeface="Trebuchet MS" panose="020B0603020202020204" pitchFamily="34" charset="0"/>
              </a:rPr>
              <a:t> is a time-dependent directed acyclic graph (DAG) representing the dynamics of a physical system.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DC0DAEB-6821-4DDE-B0BC-64C3FAB1BC67}"/>
                  </a:ext>
                </a:extLst>
              </p:cNvPr>
              <p:cNvSpPr txBox="1"/>
              <p:nvPr/>
            </p:nvSpPr>
            <p:spPr>
              <a:xfrm>
                <a:off x="943862" y="6019769"/>
                <a:ext cx="5090514" cy="248575"/>
              </a:xfrm>
              <a:prstGeom prst="rect">
                <a:avLst/>
              </a:prstGeom>
            </p:spPr>
            <p:txBody>
              <a:bodyPr vert="horz" wrap="square" lIns="91440" tIns="45720" rIns="91440" bIns="45720" rtlCol="0">
                <a:noAutofit/>
              </a:bodyPr>
              <a:lstStyle/>
              <a:p>
                <a:pPr algn="l"/>
                <a:r>
                  <a:rPr lang="en-US" sz="1600" dirty="0">
                    <a:solidFill>
                      <a:schemeClr val="accent6"/>
                    </a:solidFill>
                    <a:latin typeface="Trebuchet MS" panose="020B0603020202020204" pitchFamily="34" charset="0"/>
                  </a:rPr>
                  <a:t>Edge from Q</a:t>
                </a:r>
                <a:r>
                  <a:rPr lang="en-US" sz="1600" baseline="-25000" dirty="0">
                    <a:solidFill>
                      <a:schemeClr val="accent6"/>
                    </a:solidFill>
                    <a:latin typeface="Trebuchet MS" panose="020B0603020202020204" pitchFamily="34" charset="0"/>
                  </a:rPr>
                  <a:t>i</a:t>
                </a:r>
                <a:r>
                  <a:rPr lang="en-US" sz="1600" dirty="0">
                    <a:solidFill>
                      <a:schemeClr val="accent6"/>
                    </a:solidFill>
                    <a:latin typeface="Trebuchet MS" panose="020B0603020202020204" pitchFamily="34" charset="0"/>
                  </a:rPr>
                  <a:t> to </a:t>
                </a:r>
                <a:r>
                  <a:rPr lang="en-US" sz="1600" dirty="0" err="1">
                    <a:solidFill>
                      <a:schemeClr val="accent6"/>
                    </a:solidFill>
                    <a:latin typeface="Trebuchet MS" panose="020B0603020202020204" pitchFamily="34" charset="0"/>
                  </a:rPr>
                  <a:t>Q</a:t>
                </a:r>
                <a:r>
                  <a:rPr lang="en-US" sz="1600" baseline="-25000" dirty="0" err="1">
                    <a:solidFill>
                      <a:schemeClr val="accent6"/>
                    </a:solidFill>
                    <a:latin typeface="Trebuchet MS" panose="020B0603020202020204" pitchFamily="34" charset="0"/>
                  </a:rPr>
                  <a:t>j</a:t>
                </a:r>
                <a:r>
                  <a:rPr lang="en-US" sz="1600" dirty="0">
                    <a:solidFill>
                      <a:schemeClr val="accent6"/>
                    </a:solidFill>
                    <a:latin typeface="Trebuchet MS" panose="020B0603020202020204" pitchFamily="34" charset="0"/>
                  </a:rPr>
                  <a:t> </a:t>
                </a:r>
                <a14:m>
                  <m:oMath xmlns:m="http://schemas.openxmlformats.org/officeDocument/2006/math">
                    <m:r>
                      <a:rPr lang="en-US" sz="1600" i="1" smtClean="0">
                        <a:solidFill>
                          <a:schemeClr val="accent6"/>
                        </a:solidFill>
                        <a:latin typeface="Cambria Math" panose="02040503050406030204" pitchFamily="18" charset="0"/>
                        <a:ea typeface="Cambria Math" panose="02040503050406030204" pitchFamily="18" charset="0"/>
                      </a:rPr>
                      <m:t>⇒</m:t>
                    </m:r>
                  </m:oMath>
                </a14:m>
                <a:r>
                  <a:rPr lang="en-US" sz="1600" dirty="0">
                    <a:solidFill>
                      <a:schemeClr val="accent6"/>
                    </a:solidFill>
                    <a:latin typeface="Trebuchet MS" panose="020B0603020202020204" pitchFamily="34" charset="0"/>
                  </a:rPr>
                  <a:t> </a:t>
                </a:r>
                <a:r>
                  <a:rPr lang="en-US" sz="1600" dirty="0" err="1">
                    <a:solidFill>
                      <a:schemeClr val="accent6"/>
                    </a:solidFill>
                    <a:latin typeface="Trebuchet MS" panose="020B0603020202020204" pitchFamily="34" charset="0"/>
                  </a:rPr>
                  <a:t>Q</a:t>
                </a:r>
                <a:r>
                  <a:rPr lang="en-US" sz="1600" baseline="-25000" dirty="0" err="1">
                    <a:solidFill>
                      <a:schemeClr val="accent6"/>
                    </a:solidFill>
                    <a:latin typeface="Trebuchet MS" panose="020B0603020202020204" pitchFamily="34" charset="0"/>
                  </a:rPr>
                  <a:t>j</a:t>
                </a:r>
                <a:r>
                  <a:rPr lang="en-US" sz="1600" baseline="-25000" dirty="0">
                    <a:solidFill>
                      <a:schemeClr val="accent6"/>
                    </a:solidFill>
                    <a:latin typeface="Trebuchet MS" panose="020B0603020202020204" pitchFamily="34" charset="0"/>
                  </a:rPr>
                  <a:t> </a:t>
                </a:r>
                <a:r>
                  <a:rPr lang="en-US" sz="1600" dirty="0">
                    <a:solidFill>
                      <a:schemeClr val="accent6"/>
                    </a:solidFill>
                    <a:latin typeface="Trebuchet MS" panose="020B0603020202020204" pitchFamily="34" charset="0"/>
                  </a:rPr>
                  <a:t>is impacted by Q</a:t>
                </a:r>
                <a:r>
                  <a:rPr lang="en-US" sz="1600" baseline="-25000" dirty="0">
                    <a:solidFill>
                      <a:schemeClr val="accent6"/>
                    </a:solidFill>
                    <a:latin typeface="Trebuchet MS" panose="020B0603020202020204" pitchFamily="34" charset="0"/>
                  </a:rPr>
                  <a:t>i</a:t>
                </a:r>
                <a:r>
                  <a:rPr lang="en-US" sz="1600" dirty="0">
                    <a:solidFill>
                      <a:schemeClr val="accent6"/>
                    </a:solidFill>
                    <a:latin typeface="Trebuchet MS" panose="020B0603020202020204" pitchFamily="34" charset="0"/>
                  </a:rPr>
                  <a:t> at time </a:t>
                </a:r>
                <a14:m>
                  <m:oMath xmlns:m="http://schemas.openxmlformats.org/officeDocument/2006/math">
                    <m:r>
                      <a:rPr lang="en-US" sz="1600" i="1" dirty="0" smtClean="0">
                        <a:solidFill>
                          <a:schemeClr val="accent6"/>
                        </a:solidFill>
                        <a:latin typeface="Cambria Math" panose="02040503050406030204" pitchFamily="18" charset="0"/>
                      </a:rPr>
                      <m:t>𝑡</m:t>
                    </m:r>
                  </m:oMath>
                </a14:m>
                <a:endParaRPr lang="en-US" sz="1600" dirty="0">
                  <a:solidFill>
                    <a:schemeClr val="accent6"/>
                  </a:solidFill>
                  <a:latin typeface="Trebuchet MS" panose="020B0603020202020204" pitchFamily="34" charset="0"/>
                </a:endParaRPr>
              </a:p>
            </p:txBody>
          </p:sp>
        </mc:Choice>
        <mc:Fallback xmlns="">
          <p:sp>
            <p:nvSpPr>
              <p:cNvPr id="9" name="TextBox 8">
                <a:extLst>
                  <a:ext uri="{FF2B5EF4-FFF2-40B4-BE49-F238E27FC236}">
                    <a16:creationId xmlns:a16="http://schemas.microsoft.com/office/drawing/2014/main" id="{1DC0DAEB-6821-4DDE-B0BC-64C3FAB1BC67}"/>
                  </a:ext>
                </a:extLst>
              </p:cNvPr>
              <p:cNvSpPr txBox="1">
                <a:spLocks noRot="1" noChangeAspect="1" noMove="1" noResize="1" noEditPoints="1" noAdjustHandles="1" noChangeArrowheads="1" noChangeShapeType="1" noTextEdit="1"/>
              </p:cNvSpPr>
              <p:nvPr/>
            </p:nvSpPr>
            <p:spPr>
              <a:xfrm>
                <a:off x="943862" y="6019769"/>
                <a:ext cx="5090514" cy="248575"/>
              </a:xfrm>
              <a:prstGeom prst="rect">
                <a:avLst/>
              </a:prstGeom>
              <a:blipFill>
                <a:blip r:embed="rId5"/>
                <a:stretch>
                  <a:fillRect l="-719" t="-9756" b="-6341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99EE6D1-D4DE-4A32-A32C-EAAC40C4985E}"/>
              </a:ext>
            </a:extLst>
          </p:cNvPr>
          <p:cNvSpPr txBox="1"/>
          <p:nvPr/>
        </p:nvSpPr>
        <p:spPr>
          <a:xfrm>
            <a:off x="1242775" y="5695069"/>
            <a:ext cx="4849626" cy="1293963"/>
          </a:xfrm>
          <a:prstGeom prst="rect">
            <a:avLst/>
          </a:prstGeom>
        </p:spPr>
        <p:txBody>
          <a:bodyPr vert="horz" wrap="square" lIns="91440" tIns="45720" rIns="91440" bIns="45720" rtlCol="0">
            <a:noAutofit/>
          </a:bodyPr>
          <a:lstStyle/>
          <a:p>
            <a:pPr algn="l"/>
            <a:r>
              <a:rPr lang="en-US" sz="1600" dirty="0">
                <a:solidFill>
                  <a:schemeClr val="accent6"/>
                </a:solidFill>
                <a:latin typeface="Trebuchet MS" panose="020B0603020202020204" pitchFamily="34" charset="0"/>
              </a:rPr>
              <a:t>Q</a:t>
            </a:r>
            <a:r>
              <a:rPr lang="en-US" sz="1600" baseline="-25000" dirty="0">
                <a:solidFill>
                  <a:schemeClr val="accent6"/>
                </a:solidFill>
                <a:latin typeface="Trebuchet MS" panose="020B0603020202020204" pitchFamily="34" charset="0"/>
              </a:rPr>
              <a:t>i</a:t>
            </a:r>
            <a:r>
              <a:rPr lang="en-US" sz="1600" dirty="0">
                <a:solidFill>
                  <a:schemeClr val="accent6"/>
                </a:solidFill>
                <a:latin typeface="Trebuchet MS" panose="020B0603020202020204" pitchFamily="34" charset="0"/>
              </a:rPr>
              <a:t> = impacts = “nodes” on pathway graph</a:t>
            </a:r>
          </a:p>
        </p:txBody>
      </p:sp>
      <p:pic>
        <p:nvPicPr>
          <p:cNvPr id="15" name="Picture 14">
            <a:extLst>
              <a:ext uri="{FF2B5EF4-FFF2-40B4-BE49-F238E27FC236}">
                <a16:creationId xmlns:a16="http://schemas.microsoft.com/office/drawing/2014/main" id="{AD2537F5-4061-4D33-807C-7842D63EAF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1765" y="682098"/>
            <a:ext cx="4116951" cy="1746585"/>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57891A3-0ABF-4858-A0C4-C65C05FAF824}"/>
                  </a:ext>
                </a:extLst>
              </p:cNvPr>
              <p:cNvSpPr txBox="1"/>
              <p:nvPr/>
            </p:nvSpPr>
            <p:spPr>
              <a:xfrm>
                <a:off x="-179371" y="1830128"/>
                <a:ext cx="6769014" cy="1477328"/>
              </a:xfrm>
              <a:prstGeom prst="rect">
                <a:avLst/>
              </a:prstGeom>
              <a:noFill/>
            </p:spPr>
            <p:txBody>
              <a:bodyPr wrap="square">
                <a:spAutoFit/>
              </a:bodyPr>
              <a:lstStyle/>
              <a:p>
                <a:pPr marL="742950" lvl="1" indent="-285750">
                  <a:buFont typeface="Arial" panose="020B0604020202020204" pitchFamily="34" charset="0"/>
                  <a:buChar char="•"/>
                </a:pPr>
                <a:r>
                  <a:rPr lang="en-US" i="1" dirty="0">
                    <a:solidFill>
                      <a:schemeClr val="accent6"/>
                    </a:solidFill>
                    <a:latin typeface="Trebuchet MS" panose="020B0603020202020204" pitchFamily="34" charset="0"/>
                  </a:rPr>
                  <a:t>Example:</a:t>
                </a:r>
                <a:r>
                  <a:rPr lang="en-US" dirty="0">
                    <a:solidFill>
                      <a:schemeClr val="accent6"/>
                    </a:solidFill>
                    <a:latin typeface="Trebuchet MS" panose="020B0603020202020204" pitchFamily="34" charset="0"/>
                  </a:rPr>
                  <a:t> Mt. Pinatubo eruption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 sulfate aerosol production </a:t>
                </a:r>
                <a14:m>
                  <m:oMath xmlns:m="http://schemas.openxmlformats.org/officeDocument/2006/math">
                    <m:r>
                      <a:rPr lang="en-US" i="1">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 sedimentation </a:t>
                </a:r>
                <a14:m>
                  <m:oMath xmlns:m="http://schemas.openxmlformats.org/officeDocument/2006/math">
                    <m:r>
                      <a:rPr lang="en-US" i="1">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 transport of aerosols into the troposphere </a:t>
                </a:r>
                <a14:m>
                  <m:oMath xmlns:m="http://schemas.openxmlformats.org/officeDocument/2006/math">
                    <m:r>
                      <a:rPr lang="en-US" i="1">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 modification of cloud optical properties </a:t>
                </a:r>
                <a14:m>
                  <m:oMath xmlns:m="http://schemas.openxmlformats.org/officeDocument/2006/math">
                    <m:r>
                      <a:rPr lang="en-US" i="1">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 increased cloud brightness/decreased rainfall. </a:t>
                </a:r>
              </a:p>
            </p:txBody>
          </p:sp>
        </mc:Choice>
        <mc:Fallback xmlns="">
          <p:sp>
            <p:nvSpPr>
              <p:cNvPr id="14" name="TextBox 13">
                <a:extLst>
                  <a:ext uri="{FF2B5EF4-FFF2-40B4-BE49-F238E27FC236}">
                    <a16:creationId xmlns:a16="http://schemas.microsoft.com/office/drawing/2014/main" id="{957891A3-0ABF-4858-A0C4-C65C05FAF824}"/>
                  </a:ext>
                </a:extLst>
              </p:cNvPr>
              <p:cNvSpPr txBox="1">
                <a:spLocks noRot="1" noChangeAspect="1" noMove="1" noResize="1" noEditPoints="1" noAdjustHandles="1" noChangeArrowheads="1" noChangeShapeType="1" noTextEdit="1"/>
              </p:cNvSpPr>
              <p:nvPr/>
            </p:nvSpPr>
            <p:spPr>
              <a:xfrm>
                <a:off x="-179371" y="1830128"/>
                <a:ext cx="6769014" cy="1477328"/>
              </a:xfrm>
              <a:prstGeom prst="rect">
                <a:avLst/>
              </a:prstGeom>
              <a:blipFill>
                <a:blip r:embed="rId7"/>
                <a:stretch>
                  <a:fillRect t="-2469" r="-1532" b="-4938"/>
                </a:stretch>
              </a:blipFill>
            </p:spPr>
            <p:txBody>
              <a:bodyPr/>
              <a:lstStyle/>
              <a:p>
                <a:r>
                  <a:rPr lang="en-US">
                    <a:noFill/>
                  </a:rPr>
                  <a:t> </a:t>
                </a:r>
              </a:p>
            </p:txBody>
          </p:sp>
        </mc:Fallback>
      </mc:AlternateContent>
    </p:spTree>
    <p:extLst>
      <p:ext uri="{BB962C8B-B14F-4D97-AF65-F5344CB8AC3E}">
        <p14:creationId xmlns:p14="http://schemas.microsoft.com/office/powerpoint/2010/main" val="58225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A47F32CC-5B70-4F29-AA5C-3BE11A9F670B}"/>
              </a:ext>
            </a:extLst>
          </p:cNvPr>
          <p:cNvCxnSpPr>
            <a:cxnSpLocks/>
          </p:cNvCxnSpPr>
          <p:nvPr/>
        </p:nvCxnSpPr>
        <p:spPr>
          <a:xfrm>
            <a:off x="1600102" y="5999343"/>
            <a:ext cx="0" cy="42355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7609B6F-9F23-43A1-9CA3-7C16C827BA20}"/>
              </a:ext>
            </a:extLst>
          </p:cNvPr>
          <p:cNvSpPr txBox="1"/>
          <p:nvPr/>
        </p:nvSpPr>
        <p:spPr>
          <a:xfrm>
            <a:off x="4047213" y="3829514"/>
            <a:ext cx="4777961" cy="646331"/>
          </a:xfrm>
          <a:prstGeom prst="rect">
            <a:avLst/>
          </a:prstGeom>
        </p:spPr>
        <p:txBody>
          <a:bodyPr vert="horz" wrap="square" lIns="91440" tIns="45720" rIns="91440" bIns="45720" rtlCol="0" anchor="ctr">
            <a:spAutoFit/>
          </a:bodyPr>
          <a:lstStyle/>
          <a:p>
            <a:pPr algn="ctr"/>
            <a:r>
              <a:rPr lang="en-US" i="1" dirty="0">
                <a:solidFill>
                  <a:schemeClr val="accent6"/>
                </a:solidFill>
                <a:latin typeface="Trebuchet MS" panose="020B0603020202020204" pitchFamily="34" charset="0"/>
              </a:rPr>
              <a:t>Extract</a:t>
            </a:r>
          </a:p>
          <a:p>
            <a:pPr algn="ctr"/>
            <a:r>
              <a:rPr lang="en-US" i="1" dirty="0">
                <a:solidFill>
                  <a:schemeClr val="accent6"/>
                </a:solidFill>
                <a:latin typeface="Trebuchet MS" panose="020B0603020202020204" pitchFamily="34" charset="0"/>
              </a:rPr>
              <a:t>Info</a:t>
            </a:r>
          </a:p>
        </p:txBody>
      </p:sp>
      <p:cxnSp>
        <p:nvCxnSpPr>
          <p:cNvPr id="57" name="Straight Connector 56">
            <a:extLst>
              <a:ext uri="{FF2B5EF4-FFF2-40B4-BE49-F238E27FC236}">
                <a16:creationId xmlns:a16="http://schemas.microsoft.com/office/drawing/2014/main" id="{4934F1BE-DBB1-4C7E-B776-6F20B402A2BA}"/>
              </a:ext>
            </a:extLst>
          </p:cNvPr>
          <p:cNvCxnSpPr>
            <a:cxnSpLocks/>
          </p:cNvCxnSpPr>
          <p:nvPr/>
        </p:nvCxnSpPr>
        <p:spPr>
          <a:xfrm>
            <a:off x="5196040" y="3546817"/>
            <a:ext cx="17152" cy="9449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7500CBD-08A7-48A1-93D6-17D8E2BAC527}"/>
              </a:ext>
            </a:extLst>
          </p:cNvPr>
          <p:cNvCxnSpPr>
            <a:cxnSpLocks/>
          </p:cNvCxnSpPr>
          <p:nvPr/>
        </p:nvCxnSpPr>
        <p:spPr>
          <a:xfrm>
            <a:off x="4513221" y="3531414"/>
            <a:ext cx="17152" cy="94497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8DC56A5-FD37-4D9F-AE78-20E53B1A364C}"/>
              </a:ext>
            </a:extLst>
          </p:cNvPr>
          <p:cNvSpPr txBox="1"/>
          <p:nvPr/>
        </p:nvSpPr>
        <p:spPr>
          <a:xfrm>
            <a:off x="326033" y="1040429"/>
            <a:ext cx="11539933" cy="1200329"/>
          </a:xfrm>
          <a:prstGeom prst="rect">
            <a:avLst/>
          </a:prstGeom>
          <a:solidFill>
            <a:schemeClr val="bg1"/>
          </a:solidFill>
          <a:ln w="28575">
            <a:solidFill>
              <a:schemeClr val="accent6"/>
            </a:solidFill>
          </a:ln>
        </p:spPr>
        <p:txBody>
          <a:bodyPr vert="horz" wrap="square" lIns="91440" tIns="45720" rIns="91440" bIns="45720" rtlCol="0" anchor="ctr">
            <a:spAutoFit/>
          </a:bodyPr>
          <a:lstStyle/>
          <a:p>
            <a:pPr algn="ctr"/>
            <a:r>
              <a:rPr lang="en-US" sz="2400" dirty="0">
                <a:solidFill>
                  <a:schemeClr val="accent6"/>
                </a:solidFill>
                <a:latin typeface="Trebuchet MS" panose="020B0603020202020204" pitchFamily="34" charset="0"/>
              </a:rPr>
              <a:t>Development of the proposed framework for identifying &amp; ranking pathways will be pursued using </a:t>
            </a:r>
            <a:r>
              <a:rPr lang="en-US" sz="2400" b="1" dirty="0">
                <a:solidFill>
                  <a:srgbClr val="0070C0"/>
                </a:solidFill>
                <a:latin typeface="Trebuchet MS" panose="020B0603020202020204" pitchFamily="34" charset="0"/>
              </a:rPr>
              <a:t>three complementary research sub-thrusts </a:t>
            </a:r>
            <a:r>
              <a:rPr lang="en-US" sz="2400" dirty="0">
                <a:solidFill>
                  <a:schemeClr val="accent6"/>
                </a:solidFill>
                <a:latin typeface="Trebuchet MS" panose="020B0603020202020204" pitchFamily="34" charset="0"/>
              </a:rPr>
              <a:t>that</a:t>
            </a:r>
            <a:r>
              <a:rPr lang="en-US" sz="2400" dirty="0">
                <a:latin typeface="Trebuchet MS" panose="020B0603020202020204" pitchFamily="34" charset="0"/>
              </a:rPr>
              <a:t> </a:t>
            </a:r>
            <a:r>
              <a:rPr lang="en-US" sz="2400" b="1" dirty="0">
                <a:solidFill>
                  <a:srgbClr val="0070C0"/>
                </a:solidFill>
                <a:latin typeface="Trebuchet MS" panose="020B0603020202020204" pitchFamily="34" charset="0"/>
              </a:rPr>
              <a:t>fuse</a:t>
            </a:r>
            <a:r>
              <a:rPr lang="en-US" sz="2400" dirty="0">
                <a:latin typeface="Trebuchet MS" panose="020B0603020202020204" pitchFamily="34" charset="0"/>
              </a:rPr>
              <a:t> </a:t>
            </a:r>
            <a:r>
              <a:rPr lang="en-US" sz="2400" dirty="0">
                <a:solidFill>
                  <a:schemeClr val="accent6"/>
                </a:solidFill>
                <a:latin typeface="Trebuchet MS" panose="020B0603020202020204" pitchFamily="34" charset="0"/>
              </a:rPr>
              <a:t>Sandia’s strengths in </a:t>
            </a:r>
            <a:r>
              <a:rPr lang="en-US" sz="2400" b="1" dirty="0">
                <a:solidFill>
                  <a:srgbClr val="0070C0"/>
                </a:solidFill>
                <a:latin typeface="Trebuchet MS" panose="020B0603020202020204" pitchFamily="34" charset="0"/>
              </a:rPr>
              <a:t>data analytics</a:t>
            </a:r>
            <a:r>
              <a:rPr lang="en-US" sz="2400" dirty="0">
                <a:latin typeface="Trebuchet MS" panose="020B0603020202020204" pitchFamily="34" charset="0"/>
              </a:rPr>
              <a:t>, </a:t>
            </a:r>
            <a:r>
              <a:rPr lang="en-US" sz="2400" b="1" dirty="0">
                <a:solidFill>
                  <a:srgbClr val="0070C0"/>
                </a:solidFill>
                <a:latin typeface="Trebuchet MS" panose="020B0603020202020204" pitchFamily="34" charset="0"/>
              </a:rPr>
              <a:t>computational modeling </a:t>
            </a:r>
            <a:r>
              <a:rPr lang="en-US" sz="2400" dirty="0">
                <a:solidFill>
                  <a:schemeClr val="accent6"/>
                </a:solidFill>
                <a:latin typeface="Trebuchet MS" panose="020B0603020202020204" pitchFamily="34" charset="0"/>
              </a:rPr>
              <a:t>and</a:t>
            </a:r>
            <a:r>
              <a:rPr lang="en-US" sz="2400" dirty="0">
                <a:latin typeface="Trebuchet MS" panose="020B0603020202020204" pitchFamily="34" charset="0"/>
              </a:rPr>
              <a:t> </a:t>
            </a:r>
            <a:r>
              <a:rPr lang="en-US" sz="2400" b="1" dirty="0">
                <a:solidFill>
                  <a:srgbClr val="0070C0"/>
                </a:solidFill>
                <a:latin typeface="Trebuchet MS" panose="020B0603020202020204" pitchFamily="34" charset="0"/>
              </a:rPr>
              <a:t>E3SM/climate science</a:t>
            </a:r>
            <a:r>
              <a:rPr lang="en-US" sz="2400" dirty="0">
                <a:latin typeface="Trebuchet MS" panose="020B0603020202020204" pitchFamily="34" charset="0"/>
              </a:rPr>
              <a:t>. </a:t>
            </a:r>
          </a:p>
        </p:txBody>
      </p:sp>
      <p:grpSp>
        <p:nvGrpSpPr>
          <p:cNvPr id="8" name="Group 7">
            <a:extLst>
              <a:ext uri="{FF2B5EF4-FFF2-40B4-BE49-F238E27FC236}">
                <a16:creationId xmlns:a16="http://schemas.microsoft.com/office/drawing/2014/main" id="{29B2A214-3689-402C-B002-565E4FEDAA0E}"/>
              </a:ext>
            </a:extLst>
          </p:cNvPr>
          <p:cNvGrpSpPr/>
          <p:nvPr/>
        </p:nvGrpSpPr>
        <p:grpSpPr>
          <a:xfrm>
            <a:off x="302602" y="3691446"/>
            <a:ext cx="7883455" cy="2455179"/>
            <a:chOff x="1044170" y="3261262"/>
            <a:chExt cx="7883455" cy="2455179"/>
          </a:xfrm>
        </p:grpSpPr>
        <p:sp>
          <p:nvSpPr>
            <p:cNvPr id="9" name="Freeform: Shape 8">
              <a:extLst>
                <a:ext uri="{FF2B5EF4-FFF2-40B4-BE49-F238E27FC236}">
                  <a16:creationId xmlns:a16="http://schemas.microsoft.com/office/drawing/2014/main" id="{61907723-0188-406D-9B58-E71A0CEB508E}"/>
                </a:ext>
              </a:extLst>
            </p:cNvPr>
            <p:cNvSpPr/>
            <p:nvPr/>
          </p:nvSpPr>
          <p:spPr>
            <a:xfrm>
              <a:off x="1044170" y="3421103"/>
              <a:ext cx="2945411" cy="1650142"/>
            </a:xfrm>
            <a:custGeom>
              <a:avLst/>
              <a:gdLst>
                <a:gd name="connsiteX0" fmla="*/ 0 w 2560000"/>
                <a:gd name="connsiteY0" fmla="*/ 161296 h 1612960"/>
                <a:gd name="connsiteX1" fmla="*/ 161296 w 2560000"/>
                <a:gd name="connsiteY1" fmla="*/ 0 h 1612960"/>
                <a:gd name="connsiteX2" fmla="*/ 2398704 w 2560000"/>
                <a:gd name="connsiteY2" fmla="*/ 0 h 1612960"/>
                <a:gd name="connsiteX3" fmla="*/ 2560000 w 2560000"/>
                <a:gd name="connsiteY3" fmla="*/ 161296 h 1612960"/>
                <a:gd name="connsiteX4" fmla="*/ 2560000 w 2560000"/>
                <a:gd name="connsiteY4" fmla="*/ 1451664 h 1612960"/>
                <a:gd name="connsiteX5" fmla="*/ 2398704 w 2560000"/>
                <a:gd name="connsiteY5" fmla="*/ 1612960 h 1612960"/>
                <a:gd name="connsiteX6" fmla="*/ 161296 w 2560000"/>
                <a:gd name="connsiteY6" fmla="*/ 1612960 h 1612960"/>
                <a:gd name="connsiteX7" fmla="*/ 0 w 2560000"/>
                <a:gd name="connsiteY7" fmla="*/ 1451664 h 1612960"/>
                <a:gd name="connsiteX8" fmla="*/ 0 w 2560000"/>
                <a:gd name="connsiteY8" fmla="*/ 161296 h 161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0000" h="1612960">
                  <a:moveTo>
                    <a:pt x="0" y="161296"/>
                  </a:moveTo>
                  <a:cubicBezTo>
                    <a:pt x="0" y="72215"/>
                    <a:pt x="72215" y="0"/>
                    <a:pt x="161296" y="0"/>
                  </a:cubicBezTo>
                  <a:lnTo>
                    <a:pt x="2398704" y="0"/>
                  </a:lnTo>
                  <a:cubicBezTo>
                    <a:pt x="2487785" y="0"/>
                    <a:pt x="2560000" y="72215"/>
                    <a:pt x="2560000" y="161296"/>
                  </a:cubicBezTo>
                  <a:lnTo>
                    <a:pt x="2560000" y="1451664"/>
                  </a:lnTo>
                  <a:cubicBezTo>
                    <a:pt x="2560000" y="1540745"/>
                    <a:pt x="2487785" y="1612960"/>
                    <a:pt x="2398704" y="1612960"/>
                  </a:cubicBezTo>
                  <a:lnTo>
                    <a:pt x="161296" y="1612960"/>
                  </a:lnTo>
                  <a:cubicBezTo>
                    <a:pt x="72215" y="1612960"/>
                    <a:pt x="0" y="1540745"/>
                    <a:pt x="0" y="1451664"/>
                  </a:cubicBezTo>
                  <a:lnTo>
                    <a:pt x="0" y="161296"/>
                  </a:lnTo>
                  <a:close/>
                </a:path>
              </a:pathLst>
            </a:custGeom>
            <a:solidFill>
              <a:schemeClr val="bg1">
                <a:alpha val="90000"/>
              </a:schemeClr>
            </a:solidFill>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0944" tIns="160944" rIns="160944" bIns="506578" numCol="1" spcCol="1270" anchor="t" anchorCtr="0">
              <a:noAutofit/>
            </a:bodyPr>
            <a:lstStyle/>
            <a:p>
              <a:pPr lvl="1" indent="-457200" defTabSz="889000">
                <a:lnSpc>
                  <a:spcPct val="90000"/>
                </a:lnSpc>
                <a:spcBef>
                  <a:spcPct val="0"/>
                </a:spcBef>
                <a:spcAft>
                  <a:spcPct val="15000"/>
                </a:spcAft>
                <a:buAutoNum type="alphaLcParenBoth"/>
              </a:pPr>
              <a:r>
                <a:rPr lang="en-US" sz="2000" dirty="0">
                  <a:solidFill>
                    <a:schemeClr val="accent6"/>
                  </a:solidFill>
                  <a:latin typeface="Trebuchet MS" panose="020B0603020202020204" pitchFamily="34" charset="0"/>
                </a:rPr>
                <a:t>Random forest    regression (RFR)</a:t>
              </a:r>
              <a:endParaRPr lang="en-US" sz="2000" kern="1200" dirty="0">
                <a:solidFill>
                  <a:schemeClr val="accent6"/>
                </a:solidFill>
                <a:latin typeface="Trebuchet MS" panose="020B0603020202020204" pitchFamily="34" charset="0"/>
              </a:endParaRPr>
            </a:p>
            <a:p>
              <a:pPr marL="0" lvl="1" algn="l" defTabSz="889000">
                <a:lnSpc>
                  <a:spcPct val="90000"/>
                </a:lnSpc>
                <a:spcBef>
                  <a:spcPct val="0"/>
                </a:spcBef>
                <a:spcAft>
                  <a:spcPct val="15000"/>
                </a:spcAft>
              </a:pPr>
              <a:r>
                <a:rPr lang="en-US" sz="2000" kern="1200" dirty="0">
                  <a:solidFill>
                    <a:schemeClr val="accent6"/>
                  </a:solidFill>
                  <a:latin typeface="Trebuchet MS" panose="020B0603020202020204" pitchFamily="34" charset="0"/>
                </a:rPr>
                <a:t>(b) Sensitivity analysis</a:t>
              </a:r>
            </a:p>
          </p:txBody>
        </p:sp>
        <p:sp>
          <p:nvSpPr>
            <p:cNvPr id="12" name="Freeform: Shape 11">
              <a:extLst>
                <a:ext uri="{FF2B5EF4-FFF2-40B4-BE49-F238E27FC236}">
                  <a16:creationId xmlns:a16="http://schemas.microsoft.com/office/drawing/2014/main" id="{863B0369-0351-4026-A75A-802C9AF1C202}"/>
                </a:ext>
              </a:extLst>
            </p:cNvPr>
            <p:cNvSpPr/>
            <p:nvPr/>
          </p:nvSpPr>
          <p:spPr>
            <a:xfrm>
              <a:off x="4299255" y="3783879"/>
              <a:ext cx="1845223" cy="1357449"/>
            </a:xfrm>
            <a:custGeom>
              <a:avLst/>
              <a:gdLst>
                <a:gd name="connsiteX0" fmla="*/ 0 w 2096865"/>
                <a:gd name="connsiteY0" fmla="*/ 186832 h 1868317"/>
                <a:gd name="connsiteX1" fmla="*/ 186832 w 2096865"/>
                <a:gd name="connsiteY1" fmla="*/ 0 h 1868317"/>
                <a:gd name="connsiteX2" fmla="*/ 1910033 w 2096865"/>
                <a:gd name="connsiteY2" fmla="*/ 0 h 1868317"/>
                <a:gd name="connsiteX3" fmla="*/ 2096865 w 2096865"/>
                <a:gd name="connsiteY3" fmla="*/ 186832 h 1868317"/>
                <a:gd name="connsiteX4" fmla="*/ 2096865 w 2096865"/>
                <a:gd name="connsiteY4" fmla="*/ 1681485 h 1868317"/>
                <a:gd name="connsiteX5" fmla="*/ 1910033 w 2096865"/>
                <a:gd name="connsiteY5" fmla="*/ 1868317 h 1868317"/>
                <a:gd name="connsiteX6" fmla="*/ 186832 w 2096865"/>
                <a:gd name="connsiteY6" fmla="*/ 1868317 h 1868317"/>
                <a:gd name="connsiteX7" fmla="*/ 0 w 2096865"/>
                <a:gd name="connsiteY7" fmla="*/ 1681485 h 1868317"/>
                <a:gd name="connsiteX8" fmla="*/ 0 w 2096865"/>
                <a:gd name="connsiteY8" fmla="*/ 186832 h 186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865" h="1868317">
                  <a:moveTo>
                    <a:pt x="0" y="186832"/>
                  </a:moveTo>
                  <a:cubicBezTo>
                    <a:pt x="0" y="83648"/>
                    <a:pt x="83648" y="0"/>
                    <a:pt x="186832" y="0"/>
                  </a:cubicBezTo>
                  <a:lnTo>
                    <a:pt x="1910033" y="0"/>
                  </a:lnTo>
                  <a:cubicBezTo>
                    <a:pt x="2013217" y="0"/>
                    <a:pt x="2096865" y="83648"/>
                    <a:pt x="2096865" y="186832"/>
                  </a:cubicBezTo>
                  <a:lnTo>
                    <a:pt x="2096865" y="1681485"/>
                  </a:lnTo>
                  <a:cubicBezTo>
                    <a:pt x="2096865" y="1784669"/>
                    <a:pt x="2013217" y="1868317"/>
                    <a:pt x="1910033" y="1868317"/>
                  </a:cubicBezTo>
                  <a:lnTo>
                    <a:pt x="186832" y="1868317"/>
                  </a:lnTo>
                  <a:cubicBezTo>
                    <a:pt x="83648" y="1868317"/>
                    <a:pt x="0" y="1784669"/>
                    <a:pt x="0" y="1681485"/>
                  </a:cubicBezTo>
                  <a:lnTo>
                    <a:pt x="0" y="186832"/>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6820" tIns="567174" rIns="166820" bIns="166820" numCol="1" spcCol="1270" anchor="t" anchorCtr="0">
              <a:noAutofit/>
            </a:bodyPr>
            <a:lstStyle/>
            <a:p>
              <a:pPr marL="57150" lvl="1" indent="-57150" algn="l" defTabSz="177800">
                <a:lnSpc>
                  <a:spcPct val="90000"/>
                </a:lnSpc>
                <a:spcBef>
                  <a:spcPct val="0"/>
                </a:spcBef>
                <a:spcAft>
                  <a:spcPct val="15000"/>
                </a:spcAft>
                <a:buChar char="•"/>
              </a:pPr>
              <a:endParaRPr lang="en-US" sz="400" kern="1200" dirty="0">
                <a:solidFill>
                  <a:schemeClr val="accent6"/>
                </a:solidFill>
                <a:latin typeface="Trebuchet MS" panose="020B0603020202020204" pitchFamily="34" charset="0"/>
              </a:endParaRPr>
            </a:p>
            <a:p>
              <a:pPr marL="57150" lvl="1" indent="-57150" algn="l" defTabSz="177800">
                <a:lnSpc>
                  <a:spcPct val="90000"/>
                </a:lnSpc>
                <a:spcBef>
                  <a:spcPct val="0"/>
                </a:spcBef>
                <a:spcAft>
                  <a:spcPct val="15000"/>
                </a:spcAft>
                <a:buChar char="•"/>
              </a:pPr>
              <a:endParaRPr lang="en-US" sz="400" kern="1200" dirty="0">
                <a:solidFill>
                  <a:schemeClr val="accent6"/>
                </a:solidFill>
                <a:latin typeface="Trebuchet MS" panose="020B0603020202020204" pitchFamily="34" charset="0"/>
              </a:endParaRPr>
            </a:p>
            <a:p>
              <a:pPr lvl="1" indent="-457200" algn="l" defTabSz="889000">
                <a:lnSpc>
                  <a:spcPct val="90000"/>
                </a:lnSpc>
                <a:spcBef>
                  <a:spcPct val="0"/>
                </a:spcBef>
                <a:spcAft>
                  <a:spcPct val="15000"/>
                </a:spcAft>
                <a:buAutoNum type="alphaLcParenBoth"/>
              </a:pPr>
              <a:r>
                <a:rPr lang="en-US" sz="2000" kern="1200" dirty="0">
                  <a:solidFill>
                    <a:schemeClr val="accent6"/>
                  </a:solidFill>
                  <a:latin typeface="Trebuchet MS" panose="020B0603020202020204" pitchFamily="34" charset="0"/>
                </a:rPr>
                <a:t>Profiling</a:t>
              </a:r>
            </a:p>
            <a:p>
              <a:pPr lvl="1" indent="-457200" algn="l" defTabSz="889000">
                <a:lnSpc>
                  <a:spcPct val="90000"/>
                </a:lnSpc>
                <a:spcBef>
                  <a:spcPct val="0"/>
                </a:spcBef>
                <a:spcAft>
                  <a:spcPct val="15000"/>
                </a:spcAft>
                <a:buAutoNum type="alphaLcParenBoth"/>
              </a:pPr>
              <a:r>
                <a:rPr lang="en-US" sz="2000" kern="1200" dirty="0">
                  <a:solidFill>
                    <a:schemeClr val="accent6"/>
                  </a:solidFill>
                  <a:latin typeface="Trebuchet MS" panose="020B0603020202020204" pitchFamily="34" charset="0"/>
                </a:rPr>
                <a:t>Tracing</a:t>
              </a:r>
            </a:p>
          </p:txBody>
        </p:sp>
        <p:sp>
          <p:nvSpPr>
            <p:cNvPr id="14" name="Freeform: Shape 13">
              <a:extLst>
                <a:ext uri="{FF2B5EF4-FFF2-40B4-BE49-F238E27FC236}">
                  <a16:creationId xmlns:a16="http://schemas.microsoft.com/office/drawing/2014/main" id="{296E9CBB-054E-4E41-A563-30EE951C1153}"/>
                </a:ext>
              </a:extLst>
            </p:cNvPr>
            <p:cNvSpPr/>
            <p:nvPr/>
          </p:nvSpPr>
          <p:spPr>
            <a:xfrm>
              <a:off x="4638238" y="3261262"/>
              <a:ext cx="2095486" cy="1067222"/>
            </a:xfrm>
            <a:custGeom>
              <a:avLst/>
              <a:gdLst>
                <a:gd name="connsiteX0" fmla="*/ 0 w 2095486"/>
                <a:gd name="connsiteY0" fmla="*/ 106722 h 1067222"/>
                <a:gd name="connsiteX1" fmla="*/ 106722 w 2095486"/>
                <a:gd name="connsiteY1" fmla="*/ 0 h 1067222"/>
                <a:gd name="connsiteX2" fmla="*/ 1988764 w 2095486"/>
                <a:gd name="connsiteY2" fmla="*/ 0 h 1067222"/>
                <a:gd name="connsiteX3" fmla="*/ 2095486 w 2095486"/>
                <a:gd name="connsiteY3" fmla="*/ 106722 h 1067222"/>
                <a:gd name="connsiteX4" fmla="*/ 2095486 w 2095486"/>
                <a:gd name="connsiteY4" fmla="*/ 960500 h 1067222"/>
                <a:gd name="connsiteX5" fmla="*/ 1988764 w 2095486"/>
                <a:gd name="connsiteY5" fmla="*/ 1067222 h 1067222"/>
                <a:gd name="connsiteX6" fmla="*/ 106722 w 2095486"/>
                <a:gd name="connsiteY6" fmla="*/ 1067222 h 1067222"/>
                <a:gd name="connsiteX7" fmla="*/ 0 w 2095486"/>
                <a:gd name="connsiteY7" fmla="*/ 960500 h 1067222"/>
                <a:gd name="connsiteX8" fmla="*/ 0 w 2095486"/>
                <a:gd name="connsiteY8" fmla="*/ 106722 h 106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486" h="1067222">
                  <a:moveTo>
                    <a:pt x="0" y="106722"/>
                  </a:moveTo>
                  <a:cubicBezTo>
                    <a:pt x="0" y="47781"/>
                    <a:pt x="47781" y="0"/>
                    <a:pt x="106722" y="0"/>
                  </a:cubicBezTo>
                  <a:lnTo>
                    <a:pt x="1988764" y="0"/>
                  </a:lnTo>
                  <a:cubicBezTo>
                    <a:pt x="2047705" y="0"/>
                    <a:pt x="2095486" y="47781"/>
                    <a:pt x="2095486" y="106722"/>
                  </a:cubicBezTo>
                  <a:lnTo>
                    <a:pt x="2095486" y="960500"/>
                  </a:lnTo>
                  <a:cubicBezTo>
                    <a:pt x="2095486" y="1019441"/>
                    <a:pt x="2047705" y="1067222"/>
                    <a:pt x="1988764" y="1067222"/>
                  </a:cubicBezTo>
                  <a:lnTo>
                    <a:pt x="106722" y="1067222"/>
                  </a:lnTo>
                  <a:cubicBezTo>
                    <a:pt x="47781" y="1067222"/>
                    <a:pt x="0" y="1019441"/>
                    <a:pt x="0" y="960500"/>
                  </a:cubicBezTo>
                  <a:lnTo>
                    <a:pt x="0" y="106722"/>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3168" tIns="59198" rIns="73168" bIns="59198" numCol="1" spcCol="1270" anchor="ctr" anchorCtr="0">
              <a:noAutofit/>
            </a:bodyPr>
            <a:lstStyle/>
            <a:p>
              <a:pPr marL="0" lvl="0" indent="0" algn="ctr" defTabSz="977900">
                <a:lnSpc>
                  <a:spcPct val="90000"/>
                </a:lnSpc>
                <a:spcBef>
                  <a:spcPct val="0"/>
                </a:spcBef>
                <a:spcAft>
                  <a:spcPct val="35000"/>
                </a:spcAft>
                <a:buNone/>
              </a:pPr>
              <a:r>
                <a:rPr lang="en-US" sz="2200" dirty="0">
                  <a:latin typeface="Trebuchet MS" panose="020B0603020202020204" pitchFamily="34" charset="0"/>
                </a:rPr>
                <a:t>Sub-t</a:t>
              </a:r>
              <a:r>
                <a:rPr lang="en-US" sz="2200" kern="1200" dirty="0">
                  <a:latin typeface="Trebuchet MS" panose="020B0603020202020204" pitchFamily="34" charset="0"/>
                </a:rPr>
                <a:t>hrust 2: Computational monitoring </a:t>
              </a:r>
            </a:p>
          </p:txBody>
        </p:sp>
        <p:sp>
          <p:nvSpPr>
            <p:cNvPr id="16" name="Freeform: Shape 15">
              <a:extLst>
                <a:ext uri="{FF2B5EF4-FFF2-40B4-BE49-F238E27FC236}">
                  <a16:creationId xmlns:a16="http://schemas.microsoft.com/office/drawing/2014/main" id="{0D1CCE4D-F494-4CEB-97C0-4F4F8164F7D2}"/>
                </a:ext>
              </a:extLst>
            </p:cNvPr>
            <p:cNvSpPr/>
            <p:nvPr/>
          </p:nvSpPr>
          <p:spPr>
            <a:xfrm>
              <a:off x="7001022" y="4161526"/>
              <a:ext cx="1926603" cy="941515"/>
            </a:xfrm>
            <a:custGeom>
              <a:avLst/>
              <a:gdLst>
                <a:gd name="connsiteX0" fmla="*/ 0 w 2384741"/>
                <a:gd name="connsiteY0" fmla="*/ 81188 h 811877"/>
                <a:gd name="connsiteX1" fmla="*/ 81188 w 2384741"/>
                <a:gd name="connsiteY1" fmla="*/ 0 h 811877"/>
                <a:gd name="connsiteX2" fmla="*/ 2303553 w 2384741"/>
                <a:gd name="connsiteY2" fmla="*/ 0 h 811877"/>
                <a:gd name="connsiteX3" fmla="*/ 2384741 w 2384741"/>
                <a:gd name="connsiteY3" fmla="*/ 81188 h 811877"/>
                <a:gd name="connsiteX4" fmla="*/ 2384741 w 2384741"/>
                <a:gd name="connsiteY4" fmla="*/ 730689 h 811877"/>
                <a:gd name="connsiteX5" fmla="*/ 2303553 w 2384741"/>
                <a:gd name="connsiteY5" fmla="*/ 811877 h 811877"/>
                <a:gd name="connsiteX6" fmla="*/ 81188 w 2384741"/>
                <a:gd name="connsiteY6" fmla="*/ 811877 h 811877"/>
                <a:gd name="connsiteX7" fmla="*/ 0 w 2384741"/>
                <a:gd name="connsiteY7" fmla="*/ 730689 h 811877"/>
                <a:gd name="connsiteX8" fmla="*/ 0 w 2384741"/>
                <a:gd name="connsiteY8" fmla="*/ 81188 h 81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4741" h="811877">
                  <a:moveTo>
                    <a:pt x="0" y="81188"/>
                  </a:moveTo>
                  <a:cubicBezTo>
                    <a:pt x="0" y="36349"/>
                    <a:pt x="36349" y="0"/>
                    <a:pt x="81188" y="0"/>
                  </a:cubicBezTo>
                  <a:lnTo>
                    <a:pt x="2303553" y="0"/>
                  </a:lnTo>
                  <a:cubicBezTo>
                    <a:pt x="2348392" y="0"/>
                    <a:pt x="2384741" y="36349"/>
                    <a:pt x="2384741" y="81188"/>
                  </a:cubicBezTo>
                  <a:lnTo>
                    <a:pt x="2384741" y="730689"/>
                  </a:lnTo>
                  <a:cubicBezTo>
                    <a:pt x="2384741" y="775528"/>
                    <a:pt x="2348392" y="811877"/>
                    <a:pt x="2303553" y="811877"/>
                  </a:cubicBezTo>
                  <a:lnTo>
                    <a:pt x="81188" y="811877"/>
                  </a:lnTo>
                  <a:cubicBezTo>
                    <a:pt x="36349" y="811877"/>
                    <a:pt x="0" y="775528"/>
                    <a:pt x="0" y="730689"/>
                  </a:cubicBezTo>
                  <a:lnTo>
                    <a:pt x="0" y="81188"/>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5689" tIns="51719" rIns="65689" bIns="51719" numCol="1" spcCol="1270" anchor="ctr" anchorCtr="0">
              <a:noAutofit/>
            </a:bodyPr>
            <a:lstStyle/>
            <a:p>
              <a:pPr marL="0" lvl="0" indent="0" algn="ctr" defTabSz="977900">
                <a:lnSpc>
                  <a:spcPct val="90000"/>
                </a:lnSpc>
                <a:spcBef>
                  <a:spcPct val="0"/>
                </a:spcBef>
                <a:spcAft>
                  <a:spcPct val="35000"/>
                </a:spcAft>
                <a:buNone/>
              </a:pPr>
              <a:r>
                <a:rPr lang="en-US" sz="2200" dirty="0">
                  <a:latin typeface="Trebuchet MS" panose="020B0603020202020204" pitchFamily="34" charset="0"/>
                </a:rPr>
                <a:t>Sub-t</a:t>
              </a:r>
              <a:r>
                <a:rPr lang="en-US" sz="2200" kern="1200" dirty="0">
                  <a:latin typeface="Trebuchet MS" panose="020B0603020202020204" pitchFamily="34" charset="0"/>
                </a:rPr>
                <a:t>hrust 3: Clustering</a:t>
              </a:r>
            </a:p>
          </p:txBody>
        </p:sp>
        <p:sp>
          <p:nvSpPr>
            <p:cNvPr id="11" name="Freeform: Shape 10">
              <a:extLst>
                <a:ext uri="{FF2B5EF4-FFF2-40B4-BE49-F238E27FC236}">
                  <a16:creationId xmlns:a16="http://schemas.microsoft.com/office/drawing/2014/main" id="{4AA93715-3EBA-4F35-8010-2567987625E7}"/>
                </a:ext>
              </a:extLst>
            </p:cNvPr>
            <p:cNvSpPr/>
            <p:nvPr/>
          </p:nvSpPr>
          <p:spPr>
            <a:xfrm>
              <a:off x="1384408" y="4567954"/>
              <a:ext cx="1845223" cy="1148487"/>
            </a:xfrm>
            <a:custGeom>
              <a:avLst/>
              <a:gdLst>
                <a:gd name="connsiteX0" fmla="*/ 0 w 1845223"/>
                <a:gd name="connsiteY0" fmla="*/ 114849 h 1148487"/>
                <a:gd name="connsiteX1" fmla="*/ 114849 w 1845223"/>
                <a:gd name="connsiteY1" fmla="*/ 0 h 1148487"/>
                <a:gd name="connsiteX2" fmla="*/ 1730374 w 1845223"/>
                <a:gd name="connsiteY2" fmla="*/ 0 h 1148487"/>
                <a:gd name="connsiteX3" fmla="*/ 1845223 w 1845223"/>
                <a:gd name="connsiteY3" fmla="*/ 114849 h 1148487"/>
                <a:gd name="connsiteX4" fmla="*/ 1845223 w 1845223"/>
                <a:gd name="connsiteY4" fmla="*/ 1033638 h 1148487"/>
                <a:gd name="connsiteX5" fmla="*/ 1730374 w 1845223"/>
                <a:gd name="connsiteY5" fmla="*/ 1148487 h 1148487"/>
                <a:gd name="connsiteX6" fmla="*/ 114849 w 1845223"/>
                <a:gd name="connsiteY6" fmla="*/ 1148487 h 1148487"/>
                <a:gd name="connsiteX7" fmla="*/ 0 w 1845223"/>
                <a:gd name="connsiteY7" fmla="*/ 1033638 h 1148487"/>
                <a:gd name="connsiteX8" fmla="*/ 0 w 1845223"/>
                <a:gd name="connsiteY8" fmla="*/ 114849 h 11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5223" h="1148487">
                  <a:moveTo>
                    <a:pt x="0" y="114849"/>
                  </a:moveTo>
                  <a:cubicBezTo>
                    <a:pt x="0" y="51420"/>
                    <a:pt x="51420" y="0"/>
                    <a:pt x="114849" y="0"/>
                  </a:cubicBezTo>
                  <a:lnTo>
                    <a:pt x="1730374" y="0"/>
                  </a:lnTo>
                  <a:cubicBezTo>
                    <a:pt x="1793803" y="0"/>
                    <a:pt x="1845223" y="51420"/>
                    <a:pt x="1845223" y="114849"/>
                  </a:cubicBezTo>
                  <a:lnTo>
                    <a:pt x="1845223" y="1033638"/>
                  </a:lnTo>
                  <a:cubicBezTo>
                    <a:pt x="1845223" y="1097067"/>
                    <a:pt x="1793803" y="1148487"/>
                    <a:pt x="1730374" y="1148487"/>
                  </a:cubicBezTo>
                  <a:lnTo>
                    <a:pt x="114849" y="1148487"/>
                  </a:lnTo>
                  <a:cubicBezTo>
                    <a:pt x="51420" y="1148487"/>
                    <a:pt x="0" y="1097067"/>
                    <a:pt x="0" y="1033638"/>
                  </a:cubicBezTo>
                  <a:lnTo>
                    <a:pt x="0" y="11484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5548" tIns="61578" rIns="75548" bIns="61578"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Trebuchet MS" panose="020B0603020202020204" pitchFamily="34" charset="0"/>
                </a:rPr>
                <a:t>S</a:t>
              </a:r>
              <a:r>
                <a:rPr lang="en-US" sz="2200" dirty="0">
                  <a:latin typeface="Trebuchet MS" panose="020B0603020202020204" pitchFamily="34" charset="0"/>
                </a:rPr>
                <a:t>ub-t</a:t>
              </a:r>
              <a:r>
                <a:rPr lang="en-US" sz="2200" kern="1200" dirty="0">
                  <a:latin typeface="Trebuchet MS" panose="020B0603020202020204" pitchFamily="34" charset="0"/>
                </a:rPr>
                <a:t>hrust 1: Statistical methods</a:t>
              </a:r>
            </a:p>
          </p:txBody>
        </p:sp>
      </p:grpSp>
      <p:cxnSp>
        <p:nvCxnSpPr>
          <p:cNvPr id="32" name="Straight Connector 31">
            <a:extLst>
              <a:ext uri="{FF2B5EF4-FFF2-40B4-BE49-F238E27FC236}">
                <a16:creationId xmlns:a16="http://schemas.microsoft.com/office/drawing/2014/main" id="{5BFCF5F1-F9EB-43D2-90AF-BE5A86845E52}"/>
              </a:ext>
            </a:extLst>
          </p:cNvPr>
          <p:cNvCxnSpPr>
            <a:cxnSpLocks/>
          </p:cNvCxnSpPr>
          <p:nvPr/>
        </p:nvCxnSpPr>
        <p:spPr>
          <a:xfrm>
            <a:off x="1595544" y="6410385"/>
            <a:ext cx="59687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1D39120-BE88-447A-912F-A18B1D3930E2}"/>
              </a:ext>
            </a:extLst>
          </p:cNvPr>
          <p:cNvCxnSpPr>
            <a:cxnSpLocks/>
          </p:cNvCxnSpPr>
          <p:nvPr/>
        </p:nvCxnSpPr>
        <p:spPr>
          <a:xfrm>
            <a:off x="1487298" y="3541725"/>
            <a:ext cx="3031721" cy="705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E0FEC59-58CF-4AFD-A46C-67C63CE96E9E}"/>
              </a:ext>
            </a:extLst>
          </p:cNvPr>
          <p:cNvCxnSpPr>
            <a:cxnSpLocks/>
          </p:cNvCxnSpPr>
          <p:nvPr/>
        </p:nvCxnSpPr>
        <p:spPr>
          <a:xfrm flipV="1">
            <a:off x="5179028" y="3545070"/>
            <a:ext cx="244872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5CAF3FB-5736-4219-B562-96C174596E26}"/>
              </a:ext>
            </a:extLst>
          </p:cNvPr>
          <p:cNvCxnSpPr>
            <a:cxnSpLocks/>
          </p:cNvCxnSpPr>
          <p:nvPr/>
        </p:nvCxnSpPr>
        <p:spPr>
          <a:xfrm>
            <a:off x="1492162" y="3526465"/>
            <a:ext cx="0" cy="3396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F8993D8-B609-4A07-809E-5ADB8E139176}"/>
              </a:ext>
            </a:extLst>
          </p:cNvPr>
          <p:cNvCxnSpPr>
            <a:cxnSpLocks/>
          </p:cNvCxnSpPr>
          <p:nvPr/>
        </p:nvCxnSpPr>
        <p:spPr>
          <a:xfrm flipV="1">
            <a:off x="1603933" y="6117441"/>
            <a:ext cx="0" cy="2765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361E09D-D936-4A17-BD0F-04B2513900DB}"/>
              </a:ext>
            </a:extLst>
          </p:cNvPr>
          <p:cNvCxnSpPr>
            <a:cxnSpLocks/>
          </p:cNvCxnSpPr>
          <p:nvPr/>
        </p:nvCxnSpPr>
        <p:spPr>
          <a:xfrm flipH="1">
            <a:off x="5992157" y="4168330"/>
            <a:ext cx="85158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1D5115F-0DE3-42E7-AE8A-F8C08E4318AB}"/>
              </a:ext>
            </a:extLst>
          </p:cNvPr>
          <p:cNvCxnSpPr>
            <a:cxnSpLocks/>
          </p:cNvCxnSpPr>
          <p:nvPr/>
        </p:nvCxnSpPr>
        <p:spPr>
          <a:xfrm>
            <a:off x="7609643" y="3541725"/>
            <a:ext cx="0" cy="10501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A1F5BEB-56BD-4BCC-949E-4CDBE328E8DB}"/>
              </a:ext>
            </a:extLst>
          </p:cNvPr>
          <p:cNvCxnSpPr>
            <a:cxnSpLocks/>
          </p:cNvCxnSpPr>
          <p:nvPr/>
        </p:nvCxnSpPr>
        <p:spPr>
          <a:xfrm>
            <a:off x="6823409" y="4168330"/>
            <a:ext cx="0" cy="423555"/>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95AE94F-90B2-4D72-8FDF-98AEE2E66E92}"/>
                  </a:ext>
                </a:extLst>
              </p:cNvPr>
              <p:cNvSpPr txBox="1"/>
              <p:nvPr/>
            </p:nvSpPr>
            <p:spPr>
              <a:xfrm>
                <a:off x="1781052" y="6044173"/>
                <a:ext cx="4777961" cy="369332"/>
              </a:xfrm>
              <a:prstGeom prst="rect">
                <a:avLst/>
              </a:prstGeom>
            </p:spPr>
            <p:txBody>
              <a:bodyPr vert="horz" wrap="square" lIns="91440" tIns="45720" rIns="91440" bIns="45720" rtlCol="0" anchor="ctr">
                <a:spAutoFit/>
              </a:bodyPr>
              <a:lstStyle/>
              <a:p>
                <a:pPr algn="ct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r>
                      <a:rPr lang="en-US" b="0" i="1" smtClean="0">
                        <a:solidFill>
                          <a:schemeClr val="accent6"/>
                        </a:solidFill>
                        <a:latin typeface="Cambria Math" panose="02040503050406030204" pitchFamily="18" charset="0"/>
                        <a:ea typeface="Cambria Math" panose="02040503050406030204" pitchFamily="18" charset="0"/>
                      </a:rPr>
                      <m:t> </m:t>
                    </m:r>
                  </m:oMath>
                </a14:m>
                <a:r>
                  <a:rPr lang="en-US" i="1" dirty="0">
                    <a:solidFill>
                      <a:schemeClr val="accent6"/>
                    </a:solidFill>
                    <a:latin typeface="Trebuchet MS" panose="020B0603020202020204" pitchFamily="34" charset="0"/>
                  </a:rPr>
                  <a:t>Component feature generation</a:t>
                </a:r>
                <a:endParaRPr lang="en-US" b="1" i="1" dirty="0">
                  <a:solidFill>
                    <a:schemeClr val="accent6"/>
                  </a:solidFill>
                  <a:latin typeface="Trebuchet MS" panose="020B0603020202020204" pitchFamily="34" charset="0"/>
                </a:endParaRPr>
              </a:p>
            </p:txBody>
          </p:sp>
        </mc:Choice>
        <mc:Fallback xmlns="">
          <p:sp>
            <p:nvSpPr>
              <p:cNvPr id="62" name="TextBox 61">
                <a:extLst>
                  <a:ext uri="{FF2B5EF4-FFF2-40B4-BE49-F238E27FC236}">
                    <a16:creationId xmlns:a16="http://schemas.microsoft.com/office/drawing/2014/main" id="{895AE94F-90B2-4D72-8FDF-98AEE2E66E92}"/>
                  </a:ext>
                </a:extLst>
              </p:cNvPr>
              <p:cNvSpPr txBox="1">
                <a:spLocks noRot="1" noChangeAspect="1" noMove="1" noResize="1" noEditPoints="1" noAdjustHandles="1" noChangeArrowheads="1" noChangeShapeType="1" noTextEdit="1"/>
              </p:cNvSpPr>
              <p:nvPr/>
            </p:nvSpPr>
            <p:spPr>
              <a:xfrm>
                <a:off x="1781052" y="6044173"/>
                <a:ext cx="4777961" cy="369332"/>
              </a:xfrm>
              <a:prstGeom prst="rect">
                <a:avLst/>
              </a:prstGeom>
              <a:blipFill>
                <a:blip r:embed="rId3"/>
                <a:stretch>
                  <a:fillRect t="-9836" b="-24590"/>
                </a:stretch>
              </a:blipFill>
            </p:spPr>
            <p:txBody>
              <a:bodyPr/>
              <a:lstStyle/>
              <a:p>
                <a:r>
                  <a:rPr lang="en-US">
                    <a:noFill/>
                  </a:rPr>
                  <a:t> </a:t>
                </a:r>
              </a:p>
            </p:txBody>
          </p:sp>
        </mc:Fallback>
      </mc:AlternateContent>
      <p:sp>
        <p:nvSpPr>
          <p:cNvPr id="63" name="TextBox 62">
            <a:extLst>
              <a:ext uri="{FF2B5EF4-FFF2-40B4-BE49-F238E27FC236}">
                <a16:creationId xmlns:a16="http://schemas.microsoft.com/office/drawing/2014/main" id="{48525B96-4143-4556-9C6B-306B3E2A9023}"/>
              </a:ext>
            </a:extLst>
          </p:cNvPr>
          <p:cNvSpPr txBox="1"/>
          <p:nvPr/>
        </p:nvSpPr>
        <p:spPr>
          <a:xfrm>
            <a:off x="624949" y="3167856"/>
            <a:ext cx="4777961" cy="369332"/>
          </a:xfrm>
          <a:prstGeom prst="rect">
            <a:avLst/>
          </a:prstGeom>
        </p:spPr>
        <p:txBody>
          <a:bodyPr vert="horz" wrap="square" lIns="91440" tIns="45720" rIns="91440" bIns="45720" rtlCol="0" anchor="ctr">
            <a:spAutoFit/>
          </a:bodyPr>
          <a:lstStyle/>
          <a:p>
            <a:pPr algn="ctr"/>
            <a:r>
              <a:rPr lang="en-US" i="1" dirty="0">
                <a:solidFill>
                  <a:schemeClr val="accent6"/>
                </a:solidFill>
                <a:latin typeface="Trebuchet MS" panose="020B0603020202020204" pitchFamily="34" charset="0"/>
              </a:rPr>
              <a:t>Data</a:t>
            </a:r>
            <a:endParaRPr lang="en-US" b="1" i="1" dirty="0">
              <a:solidFill>
                <a:schemeClr val="accent6"/>
              </a:solidFill>
              <a:latin typeface="Trebuchet MS" panose="020B0603020202020204" pitchFamily="34" charset="0"/>
            </a:endParaRPr>
          </a:p>
        </p:txBody>
      </p:sp>
      <p:sp>
        <p:nvSpPr>
          <p:cNvPr id="64" name="TextBox 63">
            <a:extLst>
              <a:ext uri="{FF2B5EF4-FFF2-40B4-BE49-F238E27FC236}">
                <a16:creationId xmlns:a16="http://schemas.microsoft.com/office/drawing/2014/main" id="{E337E4D2-B6DB-4A0E-8708-854168CB0240}"/>
              </a:ext>
            </a:extLst>
          </p:cNvPr>
          <p:cNvSpPr txBox="1"/>
          <p:nvPr/>
        </p:nvSpPr>
        <p:spPr>
          <a:xfrm>
            <a:off x="4065886" y="3170187"/>
            <a:ext cx="4777961" cy="369332"/>
          </a:xfrm>
          <a:prstGeom prst="rect">
            <a:avLst/>
          </a:prstGeom>
        </p:spPr>
        <p:txBody>
          <a:bodyPr vert="horz" wrap="square" lIns="91440" tIns="45720" rIns="91440" bIns="45720" rtlCol="0" anchor="ctr">
            <a:spAutoFit/>
          </a:bodyPr>
          <a:lstStyle/>
          <a:p>
            <a:pPr algn="ctr"/>
            <a:r>
              <a:rPr lang="en-US" i="1" dirty="0">
                <a:solidFill>
                  <a:schemeClr val="accent6"/>
                </a:solidFill>
                <a:latin typeface="Trebuchet MS" panose="020B0603020202020204" pitchFamily="34" charset="0"/>
              </a:rPr>
              <a:t>Data</a:t>
            </a:r>
            <a:endParaRPr lang="en-US" b="1" i="1" dirty="0">
              <a:solidFill>
                <a:schemeClr val="accent6"/>
              </a:solidFill>
              <a:latin typeface="Trebuchet MS" panose="020B0603020202020204" pitchFamily="34" charset="0"/>
            </a:endParaRPr>
          </a:p>
        </p:txBody>
      </p:sp>
      <p:cxnSp>
        <p:nvCxnSpPr>
          <p:cNvPr id="41" name="Straight Arrow Connector 40">
            <a:extLst>
              <a:ext uri="{FF2B5EF4-FFF2-40B4-BE49-F238E27FC236}">
                <a16:creationId xmlns:a16="http://schemas.microsoft.com/office/drawing/2014/main" id="{147391AB-5B06-47E3-8174-8E2D172F0C86}"/>
              </a:ext>
            </a:extLst>
          </p:cNvPr>
          <p:cNvCxnSpPr>
            <a:cxnSpLocks/>
          </p:cNvCxnSpPr>
          <p:nvPr/>
        </p:nvCxnSpPr>
        <p:spPr>
          <a:xfrm flipH="1" flipV="1">
            <a:off x="7574090" y="5533225"/>
            <a:ext cx="7948" cy="8964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721E146-D444-4D82-839D-FB7626D7FC55}"/>
                  </a:ext>
                </a:extLst>
              </p:cNvPr>
              <p:cNvSpPr txBox="1"/>
              <p:nvPr/>
            </p:nvSpPr>
            <p:spPr>
              <a:xfrm>
                <a:off x="4014407" y="6393979"/>
                <a:ext cx="4777961" cy="369332"/>
              </a:xfrm>
              <a:prstGeom prst="rect">
                <a:avLst/>
              </a:prstGeom>
            </p:spPr>
            <p:txBody>
              <a:bodyPr vert="horz" wrap="square" lIns="91440" tIns="45720" rIns="91440" bIns="45720" rtlCol="0" anchor="ctr">
                <a:spAutoFit/>
              </a:bodyPr>
              <a:lstStyle/>
              <a:p>
                <a:pPr algn="ctr"/>
                <a:r>
                  <a:rPr lang="en-US" i="1" dirty="0">
                    <a:solidFill>
                      <a:schemeClr val="accent6"/>
                    </a:solidFill>
                    <a:latin typeface="Trebuchet MS" panose="020B0603020202020204" pitchFamily="34" charset="0"/>
                  </a:rPr>
                  <a:t>Data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oMath>
                </a14:m>
                <a:endParaRPr lang="en-US" b="1" i="1" dirty="0">
                  <a:solidFill>
                    <a:schemeClr val="accent6"/>
                  </a:solidFill>
                  <a:latin typeface="Trebuchet MS" panose="020B0603020202020204" pitchFamily="34" charset="0"/>
                </a:endParaRPr>
              </a:p>
            </p:txBody>
          </p:sp>
        </mc:Choice>
        <mc:Fallback xmlns="">
          <p:sp>
            <p:nvSpPr>
              <p:cNvPr id="47" name="TextBox 46">
                <a:extLst>
                  <a:ext uri="{FF2B5EF4-FFF2-40B4-BE49-F238E27FC236}">
                    <a16:creationId xmlns:a16="http://schemas.microsoft.com/office/drawing/2014/main" id="{A721E146-D444-4D82-839D-FB7626D7FC55}"/>
                  </a:ext>
                </a:extLst>
              </p:cNvPr>
              <p:cNvSpPr txBox="1">
                <a:spLocks noRot="1" noChangeAspect="1" noMove="1" noResize="1" noEditPoints="1" noAdjustHandles="1" noChangeArrowheads="1" noChangeShapeType="1" noTextEdit="1"/>
              </p:cNvSpPr>
              <p:nvPr/>
            </p:nvSpPr>
            <p:spPr>
              <a:xfrm>
                <a:off x="4014407" y="6393979"/>
                <a:ext cx="4777961" cy="369332"/>
              </a:xfrm>
              <a:prstGeom prst="rect">
                <a:avLst/>
              </a:prstGeom>
              <a:blipFill>
                <a:blip r:embed="rId4"/>
                <a:stretch>
                  <a:fillRect t="-10000" b="-25000"/>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CF17FCF1-D3D8-4360-A6DD-6630712A2F7B}"/>
              </a:ext>
            </a:extLst>
          </p:cNvPr>
          <p:cNvCxnSpPr>
            <a:cxnSpLocks/>
          </p:cNvCxnSpPr>
          <p:nvPr/>
        </p:nvCxnSpPr>
        <p:spPr>
          <a:xfrm>
            <a:off x="913262" y="2947645"/>
            <a:ext cx="0" cy="9408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62DEE45-0EE5-4001-86F2-7BADA91CCFE3}"/>
              </a:ext>
            </a:extLst>
          </p:cNvPr>
          <p:cNvCxnSpPr>
            <a:cxnSpLocks/>
          </p:cNvCxnSpPr>
          <p:nvPr/>
        </p:nvCxnSpPr>
        <p:spPr>
          <a:xfrm>
            <a:off x="2517893" y="2711516"/>
            <a:ext cx="5475851" cy="458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4D1B5D02-B625-44C3-AC96-AC18755E7F32}"/>
              </a:ext>
            </a:extLst>
          </p:cNvPr>
          <p:cNvSpPr/>
          <p:nvPr/>
        </p:nvSpPr>
        <p:spPr>
          <a:xfrm>
            <a:off x="163080" y="2432056"/>
            <a:ext cx="2384741" cy="586513"/>
          </a:xfrm>
          <a:custGeom>
            <a:avLst/>
            <a:gdLst>
              <a:gd name="connsiteX0" fmla="*/ 0 w 2384741"/>
              <a:gd name="connsiteY0" fmla="*/ 81188 h 811877"/>
              <a:gd name="connsiteX1" fmla="*/ 81188 w 2384741"/>
              <a:gd name="connsiteY1" fmla="*/ 0 h 811877"/>
              <a:gd name="connsiteX2" fmla="*/ 2303553 w 2384741"/>
              <a:gd name="connsiteY2" fmla="*/ 0 h 811877"/>
              <a:gd name="connsiteX3" fmla="*/ 2384741 w 2384741"/>
              <a:gd name="connsiteY3" fmla="*/ 81188 h 811877"/>
              <a:gd name="connsiteX4" fmla="*/ 2384741 w 2384741"/>
              <a:gd name="connsiteY4" fmla="*/ 730689 h 811877"/>
              <a:gd name="connsiteX5" fmla="*/ 2303553 w 2384741"/>
              <a:gd name="connsiteY5" fmla="*/ 811877 h 811877"/>
              <a:gd name="connsiteX6" fmla="*/ 81188 w 2384741"/>
              <a:gd name="connsiteY6" fmla="*/ 811877 h 811877"/>
              <a:gd name="connsiteX7" fmla="*/ 0 w 2384741"/>
              <a:gd name="connsiteY7" fmla="*/ 730689 h 811877"/>
              <a:gd name="connsiteX8" fmla="*/ 0 w 2384741"/>
              <a:gd name="connsiteY8" fmla="*/ 81188 h 81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4741" h="811877">
                <a:moveTo>
                  <a:pt x="0" y="81188"/>
                </a:moveTo>
                <a:cubicBezTo>
                  <a:pt x="0" y="36349"/>
                  <a:pt x="36349" y="0"/>
                  <a:pt x="81188" y="0"/>
                </a:cubicBezTo>
                <a:lnTo>
                  <a:pt x="2303553" y="0"/>
                </a:lnTo>
                <a:cubicBezTo>
                  <a:pt x="2348392" y="0"/>
                  <a:pt x="2384741" y="36349"/>
                  <a:pt x="2384741" y="81188"/>
                </a:cubicBezTo>
                <a:lnTo>
                  <a:pt x="2384741" y="730689"/>
                </a:lnTo>
                <a:cubicBezTo>
                  <a:pt x="2384741" y="775528"/>
                  <a:pt x="2348392" y="811877"/>
                  <a:pt x="2303553" y="811877"/>
                </a:cubicBezTo>
                <a:lnTo>
                  <a:pt x="81188" y="811877"/>
                </a:lnTo>
                <a:cubicBezTo>
                  <a:pt x="36349" y="811877"/>
                  <a:pt x="0" y="775528"/>
                  <a:pt x="0" y="730689"/>
                </a:cubicBezTo>
                <a:lnTo>
                  <a:pt x="0" y="81188"/>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5689" tIns="51719" rIns="65689" bIns="51719" numCol="1" spcCol="1270" anchor="ctr" anchorCtr="0">
            <a:noAutofit/>
          </a:bodyPr>
          <a:lstStyle/>
          <a:p>
            <a:pPr marL="0" lvl="0" indent="0" algn="ctr" defTabSz="977900">
              <a:lnSpc>
                <a:spcPct val="90000"/>
              </a:lnSpc>
              <a:spcBef>
                <a:spcPct val="0"/>
              </a:spcBef>
              <a:spcAft>
                <a:spcPct val="35000"/>
              </a:spcAft>
              <a:buNone/>
            </a:pPr>
            <a:r>
              <a:rPr lang="en-US" sz="2200" dirty="0">
                <a:latin typeface="Trebuchet MS" panose="020B0603020202020204" pitchFamily="34" charset="0"/>
              </a:rPr>
              <a:t>E3SM Simulations</a:t>
            </a:r>
            <a:endParaRPr lang="en-US" sz="2200" kern="1200" dirty="0">
              <a:latin typeface="Trebuchet MS" panose="020B0603020202020204" pitchFamily="34" charset="0"/>
            </a:endParaRPr>
          </a:p>
        </p:txBody>
      </p:sp>
      <p:cxnSp>
        <p:nvCxnSpPr>
          <p:cNvPr id="54" name="Straight Arrow Connector 53">
            <a:extLst>
              <a:ext uri="{FF2B5EF4-FFF2-40B4-BE49-F238E27FC236}">
                <a16:creationId xmlns:a16="http://schemas.microsoft.com/office/drawing/2014/main" id="{3F81BA2B-B17D-4B35-B14A-0C2CFEB8EDBF}"/>
              </a:ext>
            </a:extLst>
          </p:cNvPr>
          <p:cNvCxnSpPr>
            <a:cxnSpLocks/>
          </p:cNvCxnSpPr>
          <p:nvPr/>
        </p:nvCxnSpPr>
        <p:spPr>
          <a:xfrm>
            <a:off x="7976810" y="2757379"/>
            <a:ext cx="0" cy="1834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4CA5864-FEFA-48F4-9B8C-FF9A8363E26B}"/>
              </a:ext>
            </a:extLst>
          </p:cNvPr>
          <p:cNvSpPr txBox="1"/>
          <p:nvPr/>
        </p:nvSpPr>
        <p:spPr>
          <a:xfrm>
            <a:off x="2318282" y="2366262"/>
            <a:ext cx="4777961" cy="369332"/>
          </a:xfrm>
          <a:prstGeom prst="rect">
            <a:avLst/>
          </a:prstGeom>
        </p:spPr>
        <p:txBody>
          <a:bodyPr vert="horz" wrap="square" lIns="91440" tIns="45720" rIns="91440" bIns="45720" rtlCol="0" anchor="ctr">
            <a:spAutoFit/>
          </a:bodyPr>
          <a:lstStyle/>
          <a:p>
            <a:pPr algn="ctr"/>
            <a:r>
              <a:rPr lang="en-US" i="1" dirty="0">
                <a:solidFill>
                  <a:schemeClr val="accent6"/>
                </a:solidFill>
                <a:latin typeface="Trebuchet MS" panose="020B0603020202020204" pitchFamily="34" charset="0"/>
              </a:rPr>
              <a:t>Data</a:t>
            </a:r>
            <a:endParaRPr lang="en-US" b="1" i="1" dirty="0">
              <a:solidFill>
                <a:schemeClr val="accent6"/>
              </a:solidFill>
              <a:latin typeface="Trebuchet MS" panose="020B0603020202020204" pitchFamily="34" charset="0"/>
            </a:endParaRPr>
          </a:p>
        </p:txBody>
      </p:sp>
      <p:sp>
        <p:nvSpPr>
          <p:cNvPr id="66" name="TextBox 65">
            <a:extLst>
              <a:ext uri="{FF2B5EF4-FFF2-40B4-BE49-F238E27FC236}">
                <a16:creationId xmlns:a16="http://schemas.microsoft.com/office/drawing/2014/main" id="{F1EF08C1-9B64-40EB-AA92-F489A1123CBF}"/>
              </a:ext>
            </a:extLst>
          </p:cNvPr>
          <p:cNvSpPr txBox="1"/>
          <p:nvPr/>
        </p:nvSpPr>
        <p:spPr>
          <a:xfrm>
            <a:off x="-1823771" y="3184850"/>
            <a:ext cx="4777961" cy="369332"/>
          </a:xfrm>
          <a:prstGeom prst="rect">
            <a:avLst/>
          </a:prstGeom>
        </p:spPr>
        <p:txBody>
          <a:bodyPr vert="horz" wrap="square" lIns="91440" tIns="45720" rIns="91440" bIns="45720" rtlCol="0" anchor="ctr">
            <a:spAutoFit/>
          </a:bodyPr>
          <a:lstStyle/>
          <a:p>
            <a:pPr algn="ctr"/>
            <a:r>
              <a:rPr lang="en-US" i="1" dirty="0">
                <a:solidFill>
                  <a:schemeClr val="accent6"/>
                </a:solidFill>
                <a:latin typeface="Trebuchet MS" panose="020B0603020202020204" pitchFamily="34" charset="0"/>
              </a:rPr>
              <a:t>Data</a:t>
            </a:r>
            <a:endParaRPr lang="en-US" b="1" i="1" dirty="0">
              <a:solidFill>
                <a:schemeClr val="accent6"/>
              </a:solidFill>
              <a:latin typeface="Trebuchet MS" panose="020B0603020202020204" pitchFamily="34" charset="0"/>
            </a:endParaRPr>
          </a:p>
        </p:txBody>
      </p:sp>
      <p:sp>
        <p:nvSpPr>
          <p:cNvPr id="36" name="TextBox 35">
            <a:extLst>
              <a:ext uri="{FF2B5EF4-FFF2-40B4-BE49-F238E27FC236}">
                <a16:creationId xmlns:a16="http://schemas.microsoft.com/office/drawing/2014/main" id="{848067F8-38F8-4E89-A237-660E4A7C611C}"/>
              </a:ext>
            </a:extLst>
          </p:cNvPr>
          <p:cNvSpPr txBox="1"/>
          <p:nvPr/>
        </p:nvSpPr>
        <p:spPr>
          <a:xfrm>
            <a:off x="8588829" y="5034325"/>
            <a:ext cx="914400" cy="914400"/>
          </a:xfrm>
          <a:prstGeom prst="rect">
            <a:avLst/>
          </a:prstGeom>
        </p:spPr>
        <p:txBody>
          <a:bodyPr vert="horz" wrap="none" lIns="91440" tIns="45720" rIns="91440" bIns="45720" rtlCol="0">
            <a:noAutofit/>
          </a:bodyPr>
          <a:lstStyle/>
          <a:p>
            <a:pPr algn="l"/>
            <a:endParaRPr lang="en-US" dirty="0"/>
          </a:p>
        </p:txBody>
      </p:sp>
      <p:sp>
        <p:nvSpPr>
          <p:cNvPr id="42" name="TextBox 41">
            <a:extLst>
              <a:ext uri="{FF2B5EF4-FFF2-40B4-BE49-F238E27FC236}">
                <a16:creationId xmlns:a16="http://schemas.microsoft.com/office/drawing/2014/main" id="{AB4C0D0C-AF19-445E-9B7B-381CBE5749B0}"/>
              </a:ext>
            </a:extLst>
          </p:cNvPr>
          <p:cNvSpPr txBox="1"/>
          <p:nvPr/>
        </p:nvSpPr>
        <p:spPr>
          <a:xfrm>
            <a:off x="8252647" y="2571190"/>
            <a:ext cx="3956928" cy="3657649"/>
          </a:xfrm>
          <a:prstGeom prst="rect">
            <a:avLst/>
          </a:prstGeom>
        </p:spPr>
        <p:txBody>
          <a:bodyPr vert="horz" wrap="square" lIns="91440" tIns="45720" rIns="91440" bIns="45720" rtlCol="0">
            <a:noAutofit/>
          </a:bodyPr>
          <a:lstStyle/>
          <a:p>
            <a:pPr marL="285750" indent="-285750">
              <a:buFont typeface="Arial" panose="020B0604020202020204" pitchFamily="34" charset="0"/>
              <a:buChar char="•"/>
            </a:pPr>
            <a:r>
              <a:rPr lang="en-US" sz="2100" dirty="0">
                <a:solidFill>
                  <a:schemeClr val="accent6"/>
                </a:solidFill>
                <a:latin typeface="Trebuchet MS" panose="020B0603020202020204" pitchFamily="34" charset="0"/>
              </a:rPr>
              <a:t>Simulated pathways thrust will generate </a:t>
            </a:r>
            <a:r>
              <a:rPr lang="en-US" sz="2100" b="1" dirty="0">
                <a:solidFill>
                  <a:schemeClr val="accent6"/>
                </a:solidFill>
                <a:latin typeface="Trebuchet MS" panose="020B0603020202020204" pitchFamily="34" charset="0"/>
              </a:rPr>
              <a:t>simulation data </a:t>
            </a:r>
            <a:r>
              <a:rPr lang="en-US" sz="2100" dirty="0">
                <a:solidFill>
                  <a:schemeClr val="accent6"/>
                </a:solidFill>
                <a:latin typeface="Trebuchet MS" panose="020B0603020202020204" pitchFamily="34" charset="0"/>
              </a:rPr>
              <a:t>for CLDERA.</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100" dirty="0">
                <a:solidFill>
                  <a:schemeClr val="accent6"/>
                </a:solidFill>
                <a:latin typeface="Trebuchet MS" panose="020B0603020202020204" pitchFamily="34" charset="0"/>
              </a:rPr>
              <a:t>Methods developed in one sub-thrust will </a:t>
            </a:r>
            <a:r>
              <a:rPr lang="en-US" sz="2100" b="1" dirty="0">
                <a:solidFill>
                  <a:schemeClr val="accent6"/>
                </a:solidFill>
                <a:latin typeface="Trebuchet MS" panose="020B0603020202020204" pitchFamily="34" charset="0"/>
              </a:rPr>
              <a:t>feed into </a:t>
            </a:r>
            <a:r>
              <a:rPr lang="en-US" sz="2100" dirty="0">
                <a:solidFill>
                  <a:schemeClr val="accent6"/>
                </a:solidFill>
                <a:latin typeface="Trebuchet MS" panose="020B0603020202020204" pitchFamily="34" charset="0"/>
              </a:rPr>
              <a:t>the others.</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100" dirty="0">
                <a:solidFill>
                  <a:schemeClr val="accent6"/>
                </a:solidFill>
                <a:latin typeface="Trebuchet MS" panose="020B0603020202020204" pitchFamily="34" charset="0"/>
              </a:rPr>
              <a:t>Multiple sub-thrusts </a:t>
            </a:r>
            <a:r>
              <a:rPr lang="en-US" sz="2100" b="1" dirty="0">
                <a:solidFill>
                  <a:schemeClr val="accent6"/>
                </a:solidFill>
                <a:latin typeface="Trebuchet MS" panose="020B0603020202020204" pitchFamily="34" charset="0"/>
              </a:rPr>
              <a:t>minimize risk.</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100" dirty="0">
                <a:solidFill>
                  <a:schemeClr val="accent6"/>
                </a:solidFill>
                <a:latin typeface="Trebuchet MS" panose="020B0603020202020204" pitchFamily="34" charset="0"/>
              </a:rPr>
              <a:t>Identifying same pathway with different methods will provide </a:t>
            </a:r>
            <a:r>
              <a:rPr lang="en-US" sz="2100" b="1" dirty="0">
                <a:solidFill>
                  <a:schemeClr val="accent6"/>
                </a:solidFill>
                <a:latin typeface="Trebuchet MS" panose="020B0603020202020204" pitchFamily="34" charset="0"/>
              </a:rPr>
              <a:t>confidence</a:t>
            </a:r>
            <a:r>
              <a:rPr lang="en-US" sz="2100" dirty="0">
                <a:solidFill>
                  <a:schemeClr val="accent6"/>
                </a:solidFill>
                <a:latin typeface="Trebuchet MS" panose="020B0603020202020204" pitchFamily="34" charset="0"/>
              </a:rPr>
              <a:t>.</a:t>
            </a:r>
          </a:p>
          <a:p>
            <a:pPr marL="285750" indent="-285750">
              <a:buFont typeface="Arial" panose="020B0604020202020204" pitchFamily="34" charset="0"/>
              <a:buChar char="•"/>
            </a:pPr>
            <a:endParaRPr lang="en-US" b="1" dirty="0">
              <a:solidFill>
                <a:schemeClr val="accent6"/>
              </a:solidFill>
              <a:latin typeface="Trebuchet MS" panose="020B0603020202020204" pitchFamily="34" charset="0"/>
            </a:endParaRPr>
          </a:p>
          <a:p>
            <a:endParaRPr lang="en-US"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dirty="0">
              <a:solidFill>
                <a:schemeClr val="accent6"/>
              </a:solidFill>
            </a:endParaRPr>
          </a:p>
        </p:txBody>
      </p:sp>
      <p:sp>
        <p:nvSpPr>
          <p:cNvPr id="44" name="Title 1">
            <a:extLst>
              <a:ext uri="{FF2B5EF4-FFF2-40B4-BE49-F238E27FC236}">
                <a16:creationId xmlns:a16="http://schemas.microsoft.com/office/drawing/2014/main" id="{7A8BB2EA-C14F-455C-B8AB-E7EABE5487CC}"/>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Sub-thrusts</a:t>
            </a:r>
          </a:p>
        </p:txBody>
      </p:sp>
      <p:sp>
        <p:nvSpPr>
          <p:cNvPr id="4" name="Slide Number Placeholder 3">
            <a:extLst>
              <a:ext uri="{FF2B5EF4-FFF2-40B4-BE49-F238E27FC236}">
                <a16:creationId xmlns:a16="http://schemas.microsoft.com/office/drawing/2014/main" id="{F154B343-B892-4F0D-A4E5-C0B4A12928ED}"/>
              </a:ext>
            </a:extLst>
          </p:cNvPr>
          <p:cNvSpPr>
            <a:spLocks noGrp="1"/>
          </p:cNvSpPr>
          <p:nvPr>
            <p:ph type="sldNum" sz="quarter" idx="12"/>
          </p:nvPr>
        </p:nvSpPr>
        <p:spPr/>
        <p:txBody>
          <a:bodyPr/>
          <a:lstStyle/>
          <a:p>
            <a:fld id="{EAB3140A-3BA5-4F18-93B2-5ABE18D4C56F}" type="slidenum">
              <a:rPr lang="en-US" smtClean="0"/>
              <a:t>18</a:t>
            </a:fld>
            <a:endParaRPr lang="en-US"/>
          </a:p>
        </p:txBody>
      </p:sp>
    </p:spTree>
    <p:extLst>
      <p:ext uri="{BB962C8B-B14F-4D97-AF65-F5344CB8AC3E}">
        <p14:creationId xmlns:p14="http://schemas.microsoft.com/office/powerpoint/2010/main" val="36699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CCD1D0F-A77F-4AC1-B564-FC1460B9A094}"/>
              </a:ext>
            </a:extLst>
          </p:cNvPr>
          <p:cNvSpPr/>
          <p:nvPr/>
        </p:nvSpPr>
        <p:spPr>
          <a:xfrm>
            <a:off x="4872" y="6243636"/>
            <a:ext cx="11328413" cy="929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FD0088CA-267E-4876-B864-1CE3EECA9C8D}"/>
              </a:ext>
            </a:extLst>
          </p:cNvPr>
          <p:cNvSpPr/>
          <p:nvPr/>
        </p:nvSpPr>
        <p:spPr>
          <a:xfrm>
            <a:off x="-120874" y="966474"/>
            <a:ext cx="13355879" cy="28168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9" name="TextBox 8">
            <a:extLst>
              <a:ext uri="{FF2B5EF4-FFF2-40B4-BE49-F238E27FC236}">
                <a16:creationId xmlns:a16="http://schemas.microsoft.com/office/drawing/2014/main" id="{3EC7207B-5F81-4C2D-8CA6-976594C5082F}"/>
              </a:ext>
            </a:extLst>
          </p:cNvPr>
          <p:cNvSpPr txBox="1"/>
          <p:nvPr/>
        </p:nvSpPr>
        <p:spPr>
          <a:xfrm>
            <a:off x="73405" y="965193"/>
            <a:ext cx="11812327" cy="1538883"/>
          </a:xfrm>
          <a:prstGeom prst="rect">
            <a:avLst/>
          </a:prstGeom>
        </p:spPr>
        <p:txBody>
          <a:bodyPr vert="horz" wrap="square" lIns="91440" tIns="45720" rIns="91440" bIns="45720" rtlCol="0" anchor="ctr">
            <a:spAutoFit/>
          </a:bodyPr>
          <a:lstStyle/>
          <a:p>
            <a:r>
              <a:rPr lang="en-US" sz="2000" b="1" dirty="0">
                <a:solidFill>
                  <a:srgbClr val="0070C0"/>
                </a:solidFill>
                <a:latin typeface="Trebuchet MS" panose="020B0603020202020204" pitchFamily="34" charset="0"/>
              </a:rPr>
              <a:t>Random forest regression (RFR): </a:t>
            </a:r>
            <a:r>
              <a:rPr lang="en-US" dirty="0">
                <a:solidFill>
                  <a:schemeClr val="accent6"/>
                </a:solidFill>
                <a:latin typeface="Trebuchet MS" panose="020B0603020202020204" pitchFamily="34" charset="0"/>
              </a:rPr>
              <a:t>use feature </a:t>
            </a:r>
            <a:r>
              <a:rPr lang="en-US" dirty="0" err="1">
                <a:solidFill>
                  <a:schemeClr val="accent6"/>
                </a:solidFill>
                <a:latin typeface="Trebuchet MS" panose="020B0603020202020204" pitchFamily="34" charset="0"/>
              </a:rPr>
              <a:t>importances</a:t>
            </a:r>
            <a:r>
              <a:rPr lang="en-US" dirty="0">
                <a:solidFill>
                  <a:schemeClr val="accent6"/>
                </a:solidFill>
                <a:latin typeface="Trebuchet MS" panose="020B0603020202020204" pitchFamily="34" charset="0"/>
              </a:rPr>
              <a:t> from Random Forests (RFs) to </a:t>
            </a:r>
            <a:r>
              <a:rPr lang="en-US" b="1" dirty="0">
                <a:solidFill>
                  <a:schemeClr val="accent6"/>
                </a:solidFill>
                <a:latin typeface="Trebuchet MS" panose="020B0603020202020204" pitchFamily="34" charset="0"/>
              </a:rPr>
              <a:t>identify weighted pathways </a:t>
            </a:r>
            <a:r>
              <a:rPr lang="en-US" dirty="0">
                <a:solidFill>
                  <a:schemeClr val="accent6"/>
                </a:solidFill>
                <a:latin typeface="Trebuchet MS" panose="020B0603020202020204" pitchFamily="34" charset="0"/>
              </a:rPr>
              <a:t>from one variable to another and determine </a:t>
            </a:r>
            <a:r>
              <a:rPr lang="en-US" b="1" dirty="0">
                <a:solidFill>
                  <a:schemeClr val="accent6"/>
                </a:solidFill>
                <a:latin typeface="Trebuchet MS" panose="020B0603020202020204" pitchFamily="34" charset="0"/>
              </a:rPr>
              <a:t>pathways strengths</a:t>
            </a:r>
          </a:p>
          <a:p>
            <a:endParaRPr lang="en-US" dirty="0">
              <a:latin typeface="Trebuchet MS" panose="020B0603020202020204" pitchFamily="34" charset="0"/>
            </a:endParaRPr>
          </a:p>
          <a:p>
            <a:endParaRPr lang="en-US" sz="2000" dirty="0">
              <a:solidFill>
                <a:srgbClr val="0070C0"/>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dirty="0">
              <a:latin typeface="Trebuchet MS" panose="020B0603020202020204" pitchFamily="34" charset="0"/>
            </a:endParaRPr>
          </a:p>
        </p:txBody>
      </p:sp>
      <p:sp>
        <p:nvSpPr>
          <p:cNvPr id="42" name="Rectangle 41">
            <a:extLst>
              <a:ext uri="{FF2B5EF4-FFF2-40B4-BE49-F238E27FC236}">
                <a16:creationId xmlns:a16="http://schemas.microsoft.com/office/drawing/2014/main" id="{C13CEBDD-BEA8-47D4-B3C4-7BB43D69BB3C}"/>
              </a:ext>
            </a:extLst>
          </p:cNvPr>
          <p:cNvSpPr/>
          <p:nvPr/>
        </p:nvSpPr>
        <p:spPr>
          <a:xfrm>
            <a:off x="1063198" y="1612857"/>
            <a:ext cx="12233353" cy="1138773"/>
          </a:xfrm>
          <a:prstGeom prst="rect">
            <a:avLst/>
          </a:prstGeom>
        </p:spPr>
        <p:txBody>
          <a:bodyPr wrap="square">
            <a:spAutoFit/>
          </a:bodyPr>
          <a:lstStyle/>
          <a:p>
            <a:endParaRPr lang="en-US" sz="1700" dirty="0">
              <a:latin typeface="Trebuchet MS" panose="020B0603020202020204" pitchFamily="34" charset="0"/>
            </a:endParaRPr>
          </a:p>
          <a:p>
            <a:pPr marL="342900" indent="-342900">
              <a:buFont typeface="Arial" panose="020B0604020202020204" pitchFamily="34" charset="0"/>
              <a:buChar char="•"/>
            </a:pPr>
            <a:endParaRPr lang="en-US" sz="1700" dirty="0">
              <a:latin typeface="Trebuchet MS" panose="020B0603020202020204" pitchFamily="34" charset="0"/>
            </a:endParaRPr>
          </a:p>
          <a:p>
            <a:pPr marL="342900" indent="-342900">
              <a:buFont typeface="Arial" panose="020B0604020202020204" pitchFamily="34" charset="0"/>
              <a:buChar char="•"/>
            </a:pPr>
            <a:endParaRPr lang="en-US" sz="1700" dirty="0">
              <a:latin typeface="Trebuchet MS" panose="020B0603020202020204" pitchFamily="34" charset="0"/>
            </a:endParaRPr>
          </a:p>
          <a:p>
            <a:pPr marL="342900" indent="-342900">
              <a:buFont typeface="Arial" panose="020B0604020202020204" pitchFamily="34" charset="0"/>
              <a:buChar char="•"/>
            </a:pPr>
            <a:endParaRPr lang="en-US" sz="1700" dirty="0">
              <a:latin typeface="Trebuchet MS" panose="020B0603020202020204" pitchFamily="34" charset="0"/>
            </a:endParaRPr>
          </a:p>
        </p:txBody>
      </p:sp>
      <p:sp>
        <p:nvSpPr>
          <p:cNvPr id="75" name="Slide Number Placeholder 3">
            <a:extLst>
              <a:ext uri="{FF2B5EF4-FFF2-40B4-BE49-F238E27FC236}">
                <a16:creationId xmlns:a16="http://schemas.microsoft.com/office/drawing/2014/main" id="{758EAA21-64DF-491D-AC0F-2E149DA1A653}"/>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13E31D-E2AB-40D1-8B51-AFA5AFEF393A}" type="slidenum">
              <a:rPr lang="en-US" smtClean="0"/>
              <a:pPr/>
              <a:t>19</a:t>
            </a:fld>
            <a:endParaRPr lang="en-US" dirty="0"/>
          </a:p>
        </p:txBody>
      </p:sp>
      <p:sp>
        <p:nvSpPr>
          <p:cNvPr id="90" name="Title 1">
            <a:extLst>
              <a:ext uri="{FF2B5EF4-FFF2-40B4-BE49-F238E27FC236}">
                <a16:creationId xmlns:a16="http://schemas.microsoft.com/office/drawing/2014/main" id="{F467FF22-2A2B-45EF-8698-C53F9A9E76F6}"/>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Statistical Methods</a:t>
            </a:r>
          </a:p>
        </p:txBody>
      </p:sp>
      <p:sp>
        <p:nvSpPr>
          <p:cNvPr id="96" name="Content Placeholder 2">
            <a:extLst>
              <a:ext uri="{FF2B5EF4-FFF2-40B4-BE49-F238E27FC236}">
                <a16:creationId xmlns:a16="http://schemas.microsoft.com/office/drawing/2014/main" id="{916E8069-9AE2-43B0-9FFA-4AE70ADAB0F6}"/>
              </a:ext>
            </a:extLst>
          </p:cNvPr>
          <p:cNvSpPr txBox="1">
            <a:spLocks/>
          </p:cNvSpPr>
          <p:nvPr/>
        </p:nvSpPr>
        <p:spPr>
          <a:xfrm>
            <a:off x="137200" y="6451240"/>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Team: I. Tezaur, K. Peterson, H. Brown, B. Wagman</a:t>
            </a:r>
          </a:p>
          <a:p>
            <a:pPr lvl="1" indent="0">
              <a:buFont typeface="Wingdings" pitchFamily="2" charset="2"/>
              <a:buNone/>
            </a:pPr>
            <a:endParaRPr lang="en-US" sz="17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endParaRPr lang="en-US" sz="17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54" name="TextBox 53">
            <a:extLst>
              <a:ext uri="{FF2B5EF4-FFF2-40B4-BE49-F238E27FC236}">
                <a16:creationId xmlns:a16="http://schemas.microsoft.com/office/drawing/2014/main" id="{26733B93-6615-4E95-943F-74603CF288C7}"/>
              </a:ext>
            </a:extLst>
          </p:cNvPr>
          <p:cNvSpPr txBox="1"/>
          <p:nvPr/>
        </p:nvSpPr>
        <p:spPr>
          <a:xfrm>
            <a:off x="106018" y="4123260"/>
            <a:ext cx="11812327" cy="461665"/>
          </a:xfrm>
          <a:prstGeom prst="rect">
            <a:avLst/>
          </a:prstGeom>
        </p:spPr>
        <p:txBody>
          <a:bodyPr vert="horz" wrap="square" lIns="91440" tIns="45720" rIns="91440" bIns="45720" rtlCol="0" anchor="ctr">
            <a:spAutoFit/>
          </a:bodyPr>
          <a:lstStyle/>
          <a:p>
            <a:r>
              <a:rPr lang="en-US" sz="2000" b="1" dirty="0">
                <a:solidFill>
                  <a:srgbClr val="0070C0"/>
                </a:solidFill>
                <a:latin typeface="Trebuchet MS" panose="020B0603020202020204" pitchFamily="34" charset="0"/>
              </a:rPr>
              <a:t>Sensitivity analyses (SA): </a:t>
            </a:r>
            <a:r>
              <a:rPr lang="en-US" sz="2000" dirty="0">
                <a:solidFill>
                  <a:schemeClr val="accent6"/>
                </a:solidFill>
                <a:latin typeface="Trebuchet MS" panose="020B0603020202020204" pitchFamily="34" charset="0"/>
              </a:rPr>
              <a:t>vary </a:t>
            </a:r>
            <a:r>
              <a:rPr lang="en-US" sz="2000" b="1" dirty="0">
                <a:solidFill>
                  <a:schemeClr val="accent6"/>
                </a:solidFill>
                <a:latin typeface="Trebuchet MS" panose="020B0603020202020204" pitchFamily="34" charset="0"/>
              </a:rPr>
              <a:t>eruption elements</a:t>
            </a:r>
            <a:r>
              <a:rPr lang="en-US" sz="2000" dirty="0">
                <a:solidFill>
                  <a:schemeClr val="accent6"/>
                </a:solidFill>
                <a:latin typeface="Trebuchet MS" panose="020B0603020202020204" pitchFamily="34" charset="0"/>
              </a:rPr>
              <a:t>, e.g., mass, time, height, location </a:t>
            </a:r>
            <a:endParaRPr lang="en-US" sz="2000" dirty="0">
              <a:solidFill>
                <a:srgbClr val="0070C0"/>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400" dirty="0">
              <a:latin typeface="Trebuchet MS" panose="020B0603020202020204" pitchFamily="34" charset="0"/>
            </a:endParaRPr>
          </a:p>
        </p:txBody>
      </p:sp>
      <p:sp>
        <p:nvSpPr>
          <p:cNvPr id="55" name="TextBox 54">
            <a:extLst>
              <a:ext uri="{FF2B5EF4-FFF2-40B4-BE49-F238E27FC236}">
                <a16:creationId xmlns:a16="http://schemas.microsoft.com/office/drawing/2014/main" id="{1D971B95-8BD3-44CF-B347-95670B80C43E}"/>
              </a:ext>
            </a:extLst>
          </p:cNvPr>
          <p:cNvSpPr txBox="1"/>
          <p:nvPr/>
        </p:nvSpPr>
        <p:spPr>
          <a:xfrm>
            <a:off x="-332063" y="4660785"/>
            <a:ext cx="8494507" cy="1723549"/>
          </a:xfrm>
          <a:prstGeom prst="rect">
            <a:avLst/>
          </a:prstGeom>
          <a:noFill/>
        </p:spPr>
        <p:txBody>
          <a:bodyPr wrap="square">
            <a:spAutoFit/>
          </a:bodyPr>
          <a:lstStyle/>
          <a:p>
            <a:pPr marL="742950" lvl="1" indent="-285750">
              <a:buClr>
                <a:schemeClr val="tx1"/>
              </a:buClr>
              <a:buFont typeface="Arial" panose="020B0604020202020204" pitchFamily="34" charset="0"/>
              <a:buChar char="•"/>
            </a:pPr>
            <a:r>
              <a:rPr lang="en-US" b="1" dirty="0">
                <a:solidFill>
                  <a:schemeClr val="accent6"/>
                </a:solidFill>
                <a:latin typeface="Trebuchet MS" panose="020B0603020202020204" pitchFamily="34" charset="0"/>
              </a:rPr>
              <a:t>Generate data </a:t>
            </a:r>
            <a:r>
              <a:rPr lang="en-US" dirty="0">
                <a:solidFill>
                  <a:schemeClr val="accent6"/>
                </a:solidFill>
                <a:latin typeface="Trebuchet MS" panose="020B0603020202020204" pitchFamily="34" charset="0"/>
              </a:rPr>
              <a:t>for RFR, Signature-based Clustering and Attribution thrust</a:t>
            </a:r>
          </a:p>
          <a:p>
            <a:pPr marL="742950" lvl="1" indent="-285750">
              <a:buClr>
                <a:schemeClr val="tx1"/>
              </a:buClr>
              <a:buFont typeface="Arial" panose="020B0604020202020204" pitchFamily="34" charset="0"/>
              <a:buChar char="•"/>
            </a:pPr>
            <a:endParaRPr lang="en-US" sz="400" dirty="0">
              <a:solidFill>
                <a:schemeClr val="accent6"/>
              </a:solidFill>
              <a:latin typeface="Trebuchet MS" panose="020B0603020202020204" pitchFamily="34" charset="0"/>
            </a:endParaRPr>
          </a:p>
          <a:p>
            <a:pPr marL="742950" lvl="1" indent="-285750">
              <a:buClr>
                <a:schemeClr val="tx1"/>
              </a:buClr>
              <a:buFont typeface="Arial" panose="020B0604020202020204" pitchFamily="34" charset="0"/>
              <a:buChar char="•"/>
            </a:pPr>
            <a:r>
              <a:rPr lang="en-US" dirty="0">
                <a:solidFill>
                  <a:schemeClr val="accent6"/>
                </a:solidFill>
                <a:latin typeface="Trebuchet MS" panose="020B0603020202020204" pitchFamily="34" charset="0"/>
              </a:rPr>
              <a:t>Provide </a:t>
            </a:r>
            <a:r>
              <a:rPr lang="en-US" b="1" dirty="0">
                <a:solidFill>
                  <a:schemeClr val="accent6"/>
                </a:solidFill>
                <a:latin typeface="Trebuchet MS" panose="020B0603020202020204" pitchFamily="34" charset="0"/>
              </a:rPr>
              <a:t>insight</a:t>
            </a:r>
            <a:r>
              <a:rPr lang="en-US" dirty="0">
                <a:solidFill>
                  <a:schemeClr val="accent6"/>
                </a:solidFill>
                <a:latin typeface="Trebuchet MS" panose="020B0603020202020204" pitchFamily="34" charset="0"/>
              </a:rPr>
              <a:t> into how Mt. Pinatubo </a:t>
            </a:r>
            <a:r>
              <a:rPr lang="en-US" b="1" dirty="0">
                <a:solidFill>
                  <a:schemeClr val="accent6"/>
                </a:solidFill>
                <a:latin typeface="Trebuchet MS" panose="020B0603020202020204" pitchFamily="34" charset="0"/>
              </a:rPr>
              <a:t>could have been</a:t>
            </a:r>
            <a:endParaRPr lang="en-US"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400" dirty="0">
              <a:solidFill>
                <a:schemeClr val="accent6"/>
              </a:solidFill>
              <a:latin typeface="Trebuchet MS" panose="020B0603020202020204" pitchFamily="34" charset="0"/>
            </a:endParaRPr>
          </a:p>
          <a:p>
            <a:pPr marL="742950" lvl="1" indent="-285750">
              <a:buClr>
                <a:schemeClr val="tx1"/>
              </a:buClr>
              <a:buFont typeface="Arial" panose="020B0604020202020204" pitchFamily="34" charset="0"/>
              <a:buChar char="•"/>
            </a:pPr>
            <a:r>
              <a:rPr lang="en-US" dirty="0">
                <a:solidFill>
                  <a:schemeClr val="accent6"/>
                </a:solidFill>
                <a:latin typeface="Trebuchet MS" panose="020B0603020202020204" pitchFamily="34" charset="0"/>
              </a:rPr>
              <a:t>Determine </a:t>
            </a:r>
            <a:r>
              <a:rPr lang="en-US" b="1" dirty="0">
                <a:solidFill>
                  <a:schemeClr val="accent6"/>
                </a:solidFill>
                <a:latin typeface="Trebuchet MS" panose="020B0603020202020204" pitchFamily="34" charset="0"/>
              </a:rPr>
              <a:t>robustness of pathways </a:t>
            </a:r>
            <a:r>
              <a:rPr lang="en-US" dirty="0">
                <a:solidFill>
                  <a:schemeClr val="accent6"/>
                </a:solidFill>
                <a:latin typeface="Trebuchet MS" panose="020B0603020202020204" pitchFamily="34" charset="0"/>
              </a:rPr>
              <a:t>to changes in SAI-related inputs </a:t>
            </a:r>
          </a:p>
          <a:p>
            <a:pPr marL="742950" lvl="1" indent="-285750">
              <a:buClr>
                <a:schemeClr val="tx1"/>
              </a:buClr>
              <a:buFont typeface="Arial" panose="020B0604020202020204" pitchFamily="34" charset="0"/>
              <a:buChar char="•"/>
            </a:pPr>
            <a:endParaRPr lang="en-US" sz="400" dirty="0">
              <a:solidFill>
                <a:schemeClr val="accent6"/>
              </a:solidFill>
              <a:latin typeface="Trebuchet MS" panose="020B0603020202020204" pitchFamily="34" charset="0"/>
            </a:endParaRPr>
          </a:p>
          <a:p>
            <a:pPr marL="742950" lvl="1" indent="-285750">
              <a:buClr>
                <a:schemeClr val="tx1"/>
              </a:buClr>
              <a:buFont typeface="Arial" panose="020B0604020202020204" pitchFamily="34" charset="0"/>
              <a:buChar char="•"/>
            </a:pPr>
            <a:r>
              <a:rPr lang="en-US" dirty="0">
                <a:solidFill>
                  <a:schemeClr val="accent6"/>
                </a:solidFill>
                <a:latin typeface="Trebuchet MS" panose="020B0603020202020204" pitchFamily="34" charset="0"/>
              </a:rPr>
              <a:t>Answer </a:t>
            </a:r>
            <a:r>
              <a:rPr lang="en-US" b="1" dirty="0">
                <a:solidFill>
                  <a:schemeClr val="accent6"/>
                </a:solidFill>
                <a:latin typeface="Trebuchet MS" panose="020B0603020202020204" pitchFamily="34" charset="0"/>
              </a:rPr>
              <a:t>“how low can you go?”</a:t>
            </a:r>
            <a:r>
              <a:rPr lang="en-US" dirty="0">
                <a:solidFill>
                  <a:schemeClr val="accent6"/>
                </a:solidFill>
                <a:latin typeface="Trebuchet MS" panose="020B0603020202020204" pitchFamily="34" charset="0"/>
              </a:rPr>
              <a:t> question in terms of attribution</a:t>
            </a:r>
          </a:p>
          <a:p>
            <a:pPr marL="971550" lvl="1" indent="-514350">
              <a:buClr>
                <a:schemeClr val="tx1"/>
              </a:buClr>
              <a:buAutoNum type="romanLcParenBoth"/>
            </a:pPr>
            <a:endParaRPr lang="en-US" sz="400"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b="1" dirty="0">
              <a:solidFill>
                <a:schemeClr val="accent6"/>
              </a:solidFill>
              <a:latin typeface="Trebuchet MS" panose="020B0603020202020204" pitchFamily="34" charset="0"/>
            </a:endParaRPr>
          </a:p>
        </p:txBody>
      </p:sp>
      <p:grpSp>
        <p:nvGrpSpPr>
          <p:cNvPr id="57" name="Group 56">
            <a:extLst>
              <a:ext uri="{FF2B5EF4-FFF2-40B4-BE49-F238E27FC236}">
                <a16:creationId xmlns:a16="http://schemas.microsoft.com/office/drawing/2014/main" id="{C27D2134-655B-452A-85E8-D640461D22AC}"/>
              </a:ext>
            </a:extLst>
          </p:cNvPr>
          <p:cNvGrpSpPr/>
          <p:nvPr/>
        </p:nvGrpSpPr>
        <p:grpSpPr>
          <a:xfrm>
            <a:off x="4122662" y="2356708"/>
            <a:ext cx="958456" cy="833867"/>
            <a:chOff x="1558535" y="2976133"/>
            <a:chExt cx="1292773" cy="1247182"/>
          </a:xfrm>
        </p:grpSpPr>
        <p:sp>
          <p:nvSpPr>
            <p:cNvPr id="62" name="Rectangle 61">
              <a:extLst>
                <a:ext uri="{FF2B5EF4-FFF2-40B4-BE49-F238E27FC236}">
                  <a16:creationId xmlns:a16="http://schemas.microsoft.com/office/drawing/2014/main" id="{4021D43F-121E-47D0-8A79-70C49910467F}"/>
                </a:ext>
              </a:extLst>
            </p:cNvPr>
            <p:cNvSpPr/>
            <p:nvPr/>
          </p:nvSpPr>
          <p:spPr>
            <a:xfrm>
              <a:off x="1558535" y="2976133"/>
              <a:ext cx="1292773" cy="1247182"/>
            </a:xfrm>
            <a:prstGeom prst="rect">
              <a:avLst/>
            </a:prstGeom>
            <a:solidFill>
              <a:schemeClr val="tx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6F58229-E2F9-4EEA-8ED0-7A970DE66369}"/>
                </a:ext>
              </a:extLst>
            </p:cNvPr>
            <p:cNvSpPr/>
            <p:nvPr/>
          </p:nvSpPr>
          <p:spPr>
            <a:xfrm>
              <a:off x="2168135" y="3083914"/>
              <a:ext cx="259934" cy="267042"/>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BEC3B17-C3E0-4CD7-B854-3B6588EC6C58}"/>
                </a:ext>
              </a:extLst>
            </p:cNvPr>
            <p:cNvSpPr/>
            <p:nvPr/>
          </p:nvSpPr>
          <p:spPr>
            <a:xfrm>
              <a:off x="1905376" y="3506955"/>
              <a:ext cx="259934" cy="267042"/>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898CDBE-E2DF-4B9E-9067-70EDAF6A0E69}"/>
                </a:ext>
              </a:extLst>
            </p:cNvPr>
            <p:cNvSpPr/>
            <p:nvPr/>
          </p:nvSpPr>
          <p:spPr>
            <a:xfrm>
              <a:off x="2437258" y="3506955"/>
              <a:ext cx="259934" cy="267042"/>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65CF506-6A1D-47E9-AABA-B7E50414E497}"/>
                </a:ext>
              </a:extLst>
            </p:cNvPr>
            <p:cNvSpPr/>
            <p:nvPr/>
          </p:nvSpPr>
          <p:spPr>
            <a:xfrm>
              <a:off x="1663638" y="3879847"/>
              <a:ext cx="259934" cy="267042"/>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53AC6E6-1BFF-4313-B40E-10BFAB0285A4}"/>
                </a:ext>
              </a:extLst>
            </p:cNvPr>
            <p:cNvSpPr/>
            <p:nvPr/>
          </p:nvSpPr>
          <p:spPr>
            <a:xfrm>
              <a:off x="2150653" y="3858826"/>
              <a:ext cx="259934" cy="267042"/>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1035B097-F6E1-4ACD-BAA3-1D2468CF389C}"/>
                </a:ext>
              </a:extLst>
            </p:cNvPr>
            <p:cNvCxnSpPr>
              <a:cxnSpLocks/>
              <a:stCxn id="63" idx="3"/>
              <a:endCxn id="64" idx="0"/>
            </p:cNvCxnSpPr>
            <p:nvPr/>
          </p:nvCxnSpPr>
          <p:spPr>
            <a:xfrm flipH="1">
              <a:off x="2035343" y="3311849"/>
              <a:ext cx="170858" cy="195106"/>
            </a:xfrm>
            <a:prstGeom prst="line">
              <a:avLst/>
            </a:prstGeom>
            <a:ln w="28575"/>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FBA0B050-AFF7-428F-B758-BBD3D4074A64}"/>
                </a:ext>
              </a:extLst>
            </p:cNvPr>
            <p:cNvCxnSpPr>
              <a:cxnSpLocks/>
              <a:stCxn id="63" idx="5"/>
              <a:endCxn id="65" idx="0"/>
            </p:cNvCxnSpPr>
            <p:nvPr/>
          </p:nvCxnSpPr>
          <p:spPr>
            <a:xfrm>
              <a:off x="2390003" y="3311849"/>
              <a:ext cx="177222" cy="195106"/>
            </a:xfrm>
            <a:prstGeom prst="line">
              <a:avLst/>
            </a:prstGeom>
            <a:ln w="28575"/>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A756C873-C17A-417B-874C-1A6189DFB762}"/>
                </a:ext>
              </a:extLst>
            </p:cNvPr>
            <p:cNvCxnSpPr>
              <a:cxnSpLocks/>
              <a:stCxn id="64" idx="3"/>
              <a:endCxn id="66" idx="0"/>
            </p:cNvCxnSpPr>
            <p:nvPr/>
          </p:nvCxnSpPr>
          <p:spPr>
            <a:xfrm flipH="1">
              <a:off x="1793605" y="3734890"/>
              <a:ext cx="149837" cy="144957"/>
            </a:xfrm>
            <a:prstGeom prst="line">
              <a:avLst/>
            </a:prstGeom>
            <a:ln w="28575"/>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791A7F0F-C4FA-4291-9EF6-A773FE0F14E7}"/>
                </a:ext>
              </a:extLst>
            </p:cNvPr>
            <p:cNvCxnSpPr>
              <a:cxnSpLocks/>
              <a:stCxn id="67" idx="1"/>
              <a:endCxn id="64" idx="5"/>
            </p:cNvCxnSpPr>
            <p:nvPr/>
          </p:nvCxnSpPr>
          <p:spPr>
            <a:xfrm flipH="1" flipV="1">
              <a:off x="2127244" y="3734890"/>
              <a:ext cx="61475" cy="163043"/>
            </a:xfrm>
            <a:prstGeom prst="line">
              <a:avLst/>
            </a:prstGeom>
            <a:ln w="28575"/>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B11D1357-DBE9-42FE-B557-2D0DBCCF8DBB}"/>
                  </a:ext>
                </a:extLst>
              </p:cNvPr>
              <p:cNvSpPr txBox="1"/>
              <p:nvPr/>
            </p:nvSpPr>
            <p:spPr>
              <a:xfrm>
                <a:off x="3540298" y="2365915"/>
                <a:ext cx="634046" cy="830997"/>
              </a:xfrm>
              <a:prstGeom prst="rect">
                <a:avLst/>
              </a:prstGeom>
              <a:noFill/>
            </p:spPr>
            <p:txBody>
              <a:bodyPr wrap="square" rtlCol="0">
                <a:spAutoFit/>
              </a:bodyPr>
              <a:lstStyle/>
              <a:p>
                <a:r>
                  <a:rPr lang="en-US" sz="1200" dirty="0">
                    <a:solidFill>
                      <a:schemeClr val="accent6"/>
                    </a:solidFill>
                    <a:latin typeface="Trebuchet MS" panose="020B0603020202020204" pitchFamily="34" charset="0"/>
                  </a:rPr>
                  <a:t>F</a:t>
                </a:r>
                <a:r>
                  <a:rPr lang="en-US" sz="1200" baseline="-25000" dirty="0">
                    <a:solidFill>
                      <a:schemeClr val="accent6"/>
                    </a:solidFill>
                    <a:latin typeface="Trebuchet MS" panose="020B0603020202020204" pitchFamily="34" charset="0"/>
                  </a:rPr>
                  <a:t>1,1</a:t>
                </a:r>
              </a:p>
              <a:p>
                <a:r>
                  <a:rPr lang="en-US" sz="1200" dirty="0">
                    <a:solidFill>
                      <a:schemeClr val="accent6"/>
                    </a:solidFill>
                    <a:latin typeface="Trebuchet MS" panose="020B0603020202020204" pitchFamily="34" charset="0"/>
                  </a:rPr>
                  <a:t>F</a:t>
                </a:r>
                <a:r>
                  <a:rPr lang="en-US" sz="1200" baseline="-25000" dirty="0">
                    <a:solidFill>
                      <a:schemeClr val="accent6"/>
                    </a:solidFill>
                    <a:latin typeface="Trebuchet MS" panose="020B0603020202020204" pitchFamily="34" charset="0"/>
                  </a:rPr>
                  <a:t>1,2</a:t>
                </a:r>
              </a:p>
              <a:p>
                <a:r>
                  <a:rPr lang="en-US" sz="1200" baseline="-25000" dirty="0">
                    <a:solidFill>
                      <a:schemeClr val="accent6"/>
                    </a:solidFill>
                    <a:latin typeface="Trebuchet MS" panose="020B0603020202020204" pitchFamily="34" charset="0"/>
                    <a:ea typeface="Cambria Math" panose="02040503050406030204" pitchFamily="18" charset="0"/>
                  </a:rPr>
                  <a:t> </a:t>
                </a:r>
                <a:r>
                  <a:rPr lang="en-US" sz="1200" dirty="0">
                    <a:solidFill>
                      <a:schemeClr val="accent6"/>
                    </a:solidFill>
                    <a:latin typeface="Trebuchet MS" panose="020B0603020202020204" pitchFamily="34" charset="0"/>
                    <a:ea typeface="Cambria Math" panose="02040503050406030204" pitchFamily="18" charset="0"/>
                  </a:rPr>
                  <a:t> </a:t>
                </a:r>
                <a14:m>
                  <m:oMath xmlns:m="http://schemas.openxmlformats.org/officeDocument/2006/math">
                    <m:r>
                      <a:rPr lang="en-US" sz="1200" i="1" smtClean="0">
                        <a:solidFill>
                          <a:schemeClr val="accent6"/>
                        </a:solidFill>
                        <a:latin typeface="Cambria Math" panose="02040503050406030204" pitchFamily="18" charset="0"/>
                        <a:ea typeface="Cambria Math" panose="02040503050406030204" pitchFamily="18" charset="0"/>
                      </a:rPr>
                      <m:t>⋮</m:t>
                    </m:r>
                  </m:oMath>
                </a14:m>
                <a:endParaRPr lang="en-US" sz="1200" dirty="0">
                  <a:solidFill>
                    <a:schemeClr val="accent6"/>
                  </a:solidFill>
                  <a:latin typeface="Trebuchet MS" panose="020B0603020202020204" pitchFamily="34" charset="0"/>
                </a:endParaRPr>
              </a:p>
              <a:p>
                <a:r>
                  <a:rPr lang="en-US" sz="1200" dirty="0">
                    <a:solidFill>
                      <a:schemeClr val="accent6"/>
                    </a:solidFill>
                    <a:latin typeface="Trebuchet MS" panose="020B0603020202020204" pitchFamily="34" charset="0"/>
                  </a:rPr>
                  <a:t>F</a:t>
                </a:r>
                <a:r>
                  <a:rPr lang="en-US" sz="1200" baseline="-25000" dirty="0">
                    <a:solidFill>
                      <a:schemeClr val="accent6"/>
                    </a:solidFill>
                    <a:latin typeface="Trebuchet MS" panose="020B0603020202020204" pitchFamily="34" charset="0"/>
                  </a:rPr>
                  <a:t>G,N</a:t>
                </a:r>
              </a:p>
            </p:txBody>
          </p:sp>
        </mc:Choice>
        <mc:Fallback xmlns="">
          <p:sp>
            <p:nvSpPr>
              <p:cNvPr id="58" name="TextBox 57">
                <a:extLst>
                  <a:ext uri="{FF2B5EF4-FFF2-40B4-BE49-F238E27FC236}">
                    <a16:creationId xmlns:a16="http://schemas.microsoft.com/office/drawing/2014/main" id="{B11D1357-DBE9-42FE-B557-2D0DBCCF8DBB}"/>
                  </a:ext>
                </a:extLst>
              </p:cNvPr>
              <p:cNvSpPr txBox="1">
                <a:spLocks noRot="1" noChangeAspect="1" noMove="1" noResize="1" noEditPoints="1" noAdjustHandles="1" noChangeArrowheads="1" noChangeShapeType="1" noTextEdit="1"/>
              </p:cNvSpPr>
              <p:nvPr/>
            </p:nvSpPr>
            <p:spPr>
              <a:xfrm>
                <a:off x="3540298" y="2365915"/>
                <a:ext cx="634046" cy="830997"/>
              </a:xfrm>
              <a:prstGeom prst="rect">
                <a:avLst/>
              </a:prstGeom>
              <a:blipFill>
                <a:blip r:embed="rId3"/>
                <a:stretch>
                  <a:fillRect l="-962" b="-5147"/>
                </a:stretch>
              </a:blipFill>
            </p:spPr>
            <p:txBody>
              <a:bodyPr/>
              <a:lstStyle/>
              <a:p>
                <a:r>
                  <a:rPr lang="en-US">
                    <a:noFill/>
                  </a:rPr>
                  <a:t> </a:t>
                </a:r>
              </a:p>
            </p:txBody>
          </p:sp>
        </mc:Fallback>
      </mc:AlternateContent>
      <p:sp>
        <p:nvSpPr>
          <p:cNvPr id="59" name="Right Brace 58">
            <a:extLst>
              <a:ext uri="{FF2B5EF4-FFF2-40B4-BE49-F238E27FC236}">
                <a16:creationId xmlns:a16="http://schemas.microsoft.com/office/drawing/2014/main" id="{4899E375-5568-43A2-98C3-F7A1539B5787}"/>
              </a:ext>
            </a:extLst>
          </p:cNvPr>
          <p:cNvSpPr/>
          <p:nvPr/>
        </p:nvSpPr>
        <p:spPr>
          <a:xfrm>
            <a:off x="3860572" y="2406531"/>
            <a:ext cx="248026" cy="856088"/>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60" name="Straight Arrow Connector 59">
            <a:extLst>
              <a:ext uri="{FF2B5EF4-FFF2-40B4-BE49-F238E27FC236}">
                <a16:creationId xmlns:a16="http://schemas.microsoft.com/office/drawing/2014/main" id="{4345A287-7420-4CD8-99E9-59900075B1FB}"/>
              </a:ext>
            </a:extLst>
          </p:cNvPr>
          <p:cNvCxnSpPr>
            <a:stCxn id="62" idx="3"/>
          </p:cNvCxnSpPr>
          <p:nvPr/>
        </p:nvCxnSpPr>
        <p:spPr>
          <a:xfrm>
            <a:off x="5081119" y="2773642"/>
            <a:ext cx="17072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29B4D999-BAE8-4E6F-A6ED-7E1B26954A47}"/>
              </a:ext>
            </a:extLst>
          </p:cNvPr>
          <p:cNvSpPr txBox="1"/>
          <p:nvPr/>
        </p:nvSpPr>
        <p:spPr>
          <a:xfrm>
            <a:off x="5206424" y="2650176"/>
            <a:ext cx="586653" cy="276999"/>
          </a:xfrm>
          <a:prstGeom prst="rect">
            <a:avLst/>
          </a:prstGeom>
          <a:noFill/>
        </p:spPr>
        <p:txBody>
          <a:bodyPr wrap="square" rtlCol="0">
            <a:spAutoFit/>
          </a:bodyPr>
          <a:lstStyle/>
          <a:p>
            <a:r>
              <a:rPr lang="en-US" sz="1200" dirty="0" err="1">
                <a:latin typeface="Trebuchet MS" panose="020B0603020202020204" pitchFamily="34" charset="0"/>
              </a:rPr>
              <a:t>F</a:t>
            </a:r>
            <a:r>
              <a:rPr lang="en-US" sz="1200" baseline="-25000" dirty="0" err="1">
                <a:latin typeface="Trebuchet MS" panose="020B0603020202020204" pitchFamily="34" charset="0"/>
              </a:rPr>
              <a:t>i,j</a:t>
            </a:r>
            <a:endParaRPr lang="en-US" sz="1200" baseline="-25000" dirty="0">
              <a:latin typeface="Trebuchet MS" panose="020B0603020202020204" pitchFamily="34" charset="0"/>
            </a:endParaRPr>
          </a:p>
        </p:txBody>
      </p:sp>
      <mc:AlternateContent xmlns:mc="http://schemas.openxmlformats.org/markup-compatibility/2006" xmlns:a14="http://schemas.microsoft.com/office/drawing/2010/main">
        <mc:Choice Requires="a14">
          <p:graphicFrame>
            <p:nvGraphicFramePr>
              <p:cNvPr id="91" name="Table 7">
                <a:extLst>
                  <a:ext uri="{FF2B5EF4-FFF2-40B4-BE49-F238E27FC236}">
                    <a16:creationId xmlns:a16="http://schemas.microsoft.com/office/drawing/2014/main" id="{FA908045-ED37-4048-A90B-D5C400CE8FF8}"/>
                  </a:ext>
                </a:extLst>
              </p:cNvPr>
              <p:cNvGraphicFramePr>
                <a:graphicFrameLocks noGrp="1"/>
              </p:cNvGraphicFramePr>
              <p:nvPr>
                <p:extLst>
                  <p:ext uri="{D42A27DB-BD31-4B8C-83A1-F6EECF244321}">
                    <p14:modId xmlns:p14="http://schemas.microsoft.com/office/powerpoint/2010/main" val="2364149554"/>
                  </p:ext>
                </p:extLst>
              </p:nvPr>
            </p:nvGraphicFramePr>
            <p:xfrm>
              <a:off x="6012182" y="2239569"/>
              <a:ext cx="1972944" cy="1272382"/>
            </p:xfrm>
            <a:graphic>
              <a:graphicData uri="http://schemas.openxmlformats.org/drawingml/2006/table">
                <a:tbl>
                  <a:tblPr firstRow="1" bandRow="1">
                    <a:tableStyleId>{5C22544A-7EE6-4342-B048-85BDC9FD1C3A}</a:tableStyleId>
                  </a:tblPr>
                  <a:tblGrid>
                    <a:gridCol w="511492">
                      <a:extLst>
                        <a:ext uri="{9D8B030D-6E8A-4147-A177-3AD203B41FA5}">
                          <a16:colId xmlns:a16="http://schemas.microsoft.com/office/drawing/2014/main" val="2071991959"/>
                        </a:ext>
                      </a:extLst>
                    </a:gridCol>
                    <a:gridCol w="582930">
                      <a:extLst>
                        <a:ext uri="{9D8B030D-6E8A-4147-A177-3AD203B41FA5}">
                          <a16:colId xmlns:a16="http://schemas.microsoft.com/office/drawing/2014/main" val="3692079964"/>
                        </a:ext>
                      </a:extLst>
                    </a:gridCol>
                    <a:gridCol w="367030">
                      <a:extLst>
                        <a:ext uri="{9D8B030D-6E8A-4147-A177-3AD203B41FA5}">
                          <a16:colId xmlns:a16="http://schemas.microsoft.com/office/drawing/2014/main" val="279743067"/>
                        </a:ext>
                      </a:extLst>
                    </a:gridCol>
                    <a:gridCol w="511492">
                      <a:extLst>
                        <a:ext uri="{9D8B030D-6E8A-4147-A177-3AD203B41FA5}">
                          <a16:colId xmlns:a16="http://schemas.microsoft.com/office/drawing/2014/main" val="3374592981"/>
                        </a:ext>
                      </a:extLst>
                    </a:gridCol>
                  </a:tblGrid>
                  <a:tr h="0">
                    <a:tc>
                      <a:txBody>
                        <a:bodyPr/>
                        <a:lstStyle/>
                        <a:p>
                          <a:pPr algn="ctr"/>
                          <a:endParaRPr lang="en-US" sz="1400" b="1" dirty="0">
                            <a:solidFill>
                              <a:schemeClr val="bg1"/>
                            </a:solidFill>
                            <a:latin typeface="Trebuchet MS" panose="020B0603020202020204" pitchFamily="34" charset="0"/>
                          </a:endParaRPr>
                        </a:p>
                      </a:txBody>
                      <a:tcPr>
                        <a:solidFill>
                          <a:schemeClr val="tx1">
                            <a:lumMod val="50000"/>
                            <a:lumOff val="50000"/>
                          </a:schemeClr>
                        </a:solidFill>
                      </a:tcPr>
                    </a:tc>
                    <a:tc>
                      <a:txBody>
                        <a:bodyPr/>
                        <a:lstStyle/>
                        <a:p>
                          <a:pPr algn="ctr"/>
                          <a:r>
                            <a:rPr lang="en-US" sz="1400" b="0" dirty="0">
                              <a:latin typeface="Trebuchet MS" panose="020B0603020202020204" pitchFamily="34" charset="0"/>
                            </a:rPr>
                            <a:t>F</a:t>
                          </a:r>
                          <a:r>
                            <a:rPr lang="en-US" sz="1400" b="0" baseline="-25000" dirty="0">
                              <a:latin typeface="Trebuchet MS" panose="020B0603020202020204" pitchFamily="34" charset="0"/>
                            </a:rPr>
                            <a:t>1,1</a:t>
                          </a:r>
                        </a:p>
                      </a:txBody>
                      <a:tcPr>
                        <a:solidFill>
                          <a:schemeClr val="tx1">
                            <a:lumMod val="50000"/>
                            <a:lumOff val="50000"/>
                          </a:schemeClr>
                        </a:solidFill>
                      </a:tcPr>
                    </a:tc>
                    <a:tc>
                      <a:txBody>
                        <a:bodyPr/>
                        <a:lstStyle/>
                        <a:p>
                          <a:pPr algn="ctr"/>
                          <a:r>
                            <a:rPr lang="en-US" sz="1400" b="0" dirty="0">
                              <a:latin typeface="Trebuchet MS" panose="020B0603020202020204" pitchFamily="34" charset="0"/>
                            </a:rPr>
                            <a:t>…</a:t>
                          </a:r>
                        </a:p>
                      </a:txBody>
                      <a:tcPr>
                        <a:solidFill>
                          <a:schemeClr val="tx1">
                            <a:lumMod val="50000"/>
                            <a:lumOff val="50000"/>
                          </a:schemeClr>
                        </a:solidFill>
                      </a:tcPr>
                    </a:tc>
                    <a:tc>
                      <a:txBody>
                        <a:bodyPr/>
                        <a:lstStyle/>
                        <a:p>
                          <a:pPr algn="ctr"/>
                          <a:r>
                            <a:rPr lang="en-US" sz="1400" b="0" dirty="0">
                              <a:latin typeface="Trebuchet MS" panose="020B0603020202020204" pitchFamily="34" charset="0"/>
                            </a:rPr>
                            <a:t>F</a:t>
                          </a:r>
                          <a:r>
                            <a:rPr lang="en-US" sz="1400" b="0" baseline="-25000" dirty="0">
                              <a:latin typeface="Trebuchet MS" panose="020B0603020202020204" pitchFamily="34" charset="0"/>
                            </a:rPr>
                            <a:t>G,N</a:t>
                          </a:r>
                        </a:p>
                      </a:txBody>
                      <a:tcPr>
                        <a:solidFill>
                          <a:schemeClr val="tx1">
                            <a:lumMod val="50000"/>
                            <a:lumOff val="50000"/>
                          </a:schemeClr>
                        </a:solidFill>
                      </a:tcPr>
                    </a:tc>
                    <a:extLst>
                      <a:ext uri="{0D108BD9-81ED-4DB2-BD59-A6C34878D82A}">
                        <a16:rowId xmlns:a16="http://schemas.microsoft.com/office/drawing/2014/main" val="3099390831"/>
                      </a:ext>
                    </a:extLst>
                  </a:tr>
                  <a:tr h="331391">
                    <a:tc>
                      <a:txBody>
                        <a:bodyPr/>
                        <a:lstStyle/>
                        <a:p>
                          <a:pPr algn="ctr"/>
                          <a:r>
                            <a:rPr lang="en-US" sz="1400" b="0" dirty="0">
                              <a:solidFill>
                                <a:schemeClr val="bg1"/>
                              </a:solidFill>
                              <a:latin typeface="Trebuchet MS" panose="020B0603020202020204" pitchFamily="34" charset="0"/>
                            </a:rPr>
                            <a:t>F</a:t>
                          </a:r>
                          <a:r>
                            <a:rPr lang="en-US" sz="1400" b="0" baseline="-25000" dirty="0">
                              <a:solidFill>
                                <a:schemeClr val="bg1"/>
                              </a:solidFill>
                              <a:latin typeface="Trebuchet MS" panose="020B0603020202020204" pitchFamily="34" charset="0"/>
                            </a:rPr>
                            <a:t>1,1</a:t>
                          </a:r>
                        </a:p>
                      </a:txBody>
                      <a:tcPr>
                        <a:solidFill>
                          <a:schemeClr val="tx1">
                            <a:lumMod val="50000"/>
                            <a:lumOff val="50000"/>
                          </a:schemeClr>
                        </a:solidFill>
                      </a:tcPr>
                    </a:tc>
                    <a:tc>
                      <a:txBody>
                        <a:bodyPr/>
                        <a:lstStyle/>
                        <a:p>
                          <a:pPr algn="ctr"/>
                          <a:r>
                            <a:rPr lang="en-US" sz="1400" dirty="0">
                              <a:latin typeface="Trebuchet MS" panose="020B0603020202020204" pitchFamily="34" charset="0"/>
                            </a:rPr>
                            <a:t>0.1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Trebuchet MS" panose="020B0603020202020204" pitchFamily="34" charset="0"/>
                            </a:rPr>
                            <a:t>…</a:t>
                          </a:r>
                        </a:p>
                      </a:txBody>
                      <a:tcPr/>
                    </a:tc>
                    <a:tc>
                      <a:txBody>
                        <a:bodyPr/>
                        <a:lstStyle/>
                        <a:p>
                          <a:pPr algn="ctr"/>
                          <a:r>
                            <a:rPr lang="en-US" sz="1400" dirty="0">
                              <a:latin typeface="Trebuchet MS" panose="020B0603020202020204" pitchFamily="34" charset="0"/>
                            </a:rPr>
                            <a:t>0.5</a:t>
                          </a:r>
                        </a:p>
                      </a:txBody>
                      <a:tcPr/>
                    </a:tc>
                    <a:extLst>
                      <a:ext uri="{0D108BD9-81ED-4DB2-BD59-A6C34878D82A}">
                        <a16:rowId xmlns:a16="http://schemas.microsoft.com/office/drawing/2014/main" val="2523075484"/>
                      </a:ext>
                    </a:extLst>
                  </a:tr>
                  <a:tr h="0">
                    <a:tc>
                      <a:txBody>
                        <a:bodyPr/>
                        <a:lstStyle/>
                        <a:p>
                          <a:pPr algn="ct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ea typeface="Cambria Math" panose="02040503050406030204" pitchFamily="18" charset="0"/>
                                  </a:rPr>
                                  <m:t>⋮</m:t>
                                </m:r>
                              </m:oMath>
                            </m:oMathPara>
                          </a14:m>
                          <a:endParaRPr lang="en-US" sz="1400" b="0" dirty="0">
                            <a:solidFill>
                              <a:schemeClr val="bg1"/>
                            </a:solidFill>
                            <a:latin typeface="Trebuchet MS" panose="020B0603020202020204" pitchFamily="34" charset="0"/>
                          </a:endParaRPr>
                        </a:p>
                      </a:txBody>
                      <a:tcPr>
                        <a:solidFill>
                          <a:schemeClr val="tx1">
                            <a:lumMod val="50000"/>
                            <a:lumOff val="50000"/>
                          </a:schemeClr>
                        </a:solidFill>
                      </a:tcPr>
                    </a:tc>
                    <a:tc>
                      <a:txBody>
                        <a:bodyPr/>
                        <a:lstStyle/>
                        <a:p>
                          <a:pPr algn="ctr"/>
                          <a:r>
                            <a:rPr lang="en-US" sz="1400" dirty="0">
                              <a:latin typeface="Trebuchet MS" panose="020B0603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Trebuchet MS" panose="020B0603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Trebuchet MS" panose="020B0603020202020204" pitchFamily="34" charset="0"/>
                            </a:rPr>
                            <a:t>…</a:t>
                          </a:r>
                        </a:p>
                      </a:txBody>
                      <a:tcPr/>
                    </a:tc>
                    <a:extLst>
                      <a:ext uri="{0D108BD9-81ED-4DB2-BD59-A6C34878D82A}">
                        <a16:rowId xmlns:a16="http://schemas.microsoft.com/office/drawing/2014/main" val="1154615632"/>
                      </a:ext>
                    </a:extLst>
                  </a:tr>
                  <a:tr h="331391">
                    <a:tc>
                      <a:txBody>
                        <a:bodyPr/>
                        <a:lstStyle/>
                        <a:p>
                          <a:pPr algn="ctr"/>
                          <a:r>
                            <a:rPr lang="en-US" sz="1400" b="0" dirty="0">
                              <a:solidFill>
                                <a:schemeClr val="bg1"/>
                              </a:solidFill>
                              <a:latin typeface="Trebuchet MS" panose="020B0603020202020204" pitchFamily="34" charset="0"/>
                            </a:rPr>
                            <a:t>F</a:t>
                          </a:r>
                          <a:r>
                            <a:rPr lang="en-US" sz="1400" b="0" baseline="-25000" dirty="0">
                              <a:solidFill>
                                <a:schemeClr val="bg1"/>
                              </a:solidFill>
                              <a:latin typeface="Trebuchet MS" panose="020B0603020202020204" pitchFamily="34" charset="0"/>
                            </a:rPr>
                            <a:t>G,N</a:t>
                          </a:r>
                        </a:p>
                      </a:txBody>
                      <a:tcPr>
                        <a:solidFill>
                          <a:schemeClr val="tx1">
                            <a:lumMod val="50000"/>
                            <a:lumOff val="50000"/>
                          </a:schemeClr>
                        </a:solidFill>
                      </a:tcPr>
                    </a:tc>
                    <a:tc>
                      <a:txBody>
                        <a:bodyPr/>
                        <a:lstStyle/>
                        <a:p>
                          <a:pPr algn="ctr"/>
                          <a:r>
                            <a:rPr lang="en-US" sz="1400" dirty="0">
                              <a:latin typeface="Trebuchet MS" panose="020B0603020202020204" pitchFamily="34" charset="0"/>
                            </a:rPr>
                            <a:t>0.99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Trebuchet MS" panose="020B0603020202020204" pitchFamily="34" charset="0"/>
                            </a:rPr>
                            <a:t>…</a:t>
                          </a:r>
                        </a:p>
                      </a:txBody>
                      <a:tcPr/>
                    </a:tc>
                    <a:tc>
                      <a:txBody>
                        <a:bodyPr/>
                        <a:lstStyle/>
                        <a:p>
                          <a:pPr algn="ctr"/>
                          <a:r>
                            <a:rPr lang="en-US" sz="1400" dirty="0">
                              <a:latin typeface="Trebuchet MS" panose="020B0603020202020204" pitchFamily="34" charset="0"/>
                            </a:rPr>
                            <a:t>0.1</a:t>
                          </a:r>
                        </a:p>
                      </a:txBody>
                      <a:tcPr/>
                    </a:tc>
                    <a:extLst>
                      <a:ext uri="{0D108BD9-81ED-4DB2-BD59-A6C34878D82A}">
                        <a16:rowId xmlns:a16="http://schemas.microsoft.com/office/drawing/2014/main" val="929855594"/>
                      </a:ext>
                    </a:extLst>
                  </a:tr>
                </a:tbl>
              </a:graphicData>
            </a:graphic>
          </p:graphicFrame>
        </mc:Choice>
        <mc:Fallback xmlns="">
          <p:graphicFrame>
            <p:nvGraphicFramePr>
              <p:cNvPr id="91" name="Table 7">
                <a:extLst>
                  <a:ext uri="{FF2B5EF4-FFF2-40B4-BE49-F238E27FC236}">
                    <a16:creationId xmlns:a16="http://schemas.microsoft.com/office/drawing/2014/main" id="{FA908045-ED37-4048-A90B-D5C400CE8FF8}"/>
                  </a:ext>
                </a:extLst>
              </p:cNvPr>
              <p:cNvGraphicFramePr>
                <a:graphicFrameLocks noGrp="1"/>
              </p:cNvGraphicFramePr>
              <p:nvPr>
                <p:extLst>
                  <p:ext uri="{D42A27DB-BD31-4B8C-83A1-F6EECF244321}">
                    <p14:modId xmlns:p14="http://schemas.microsoft.com/office/powerpoint/2010/main" val="2364149554"/>
                  </p:ext>
                </p:extLst>
              </p:nvPr>
            </p:nvGraphicFramePr>
            <p:xfrm>
              <a:off x="6012182" y="2239569"/>
              <a:ext cx="1972944" cy="1272382"/>
            </p:xfrm>
            <a:graphic>
              <a:graphicData uri="http://schemas.openxmlformats.org/drawingml/2006/table">
                <a:tbl>
                  <a:tblPr firstRow="1" bandRow="1">
                    <a:tableStyleId>{5C22544A-7EE6-4342-B048-85BDC9FD1C3A}</a:tableStyleId>
                  </a:tblPr>
                  <a:tblGrid>
                    <a:gridCol w="511492">
                      <a:extLst>
                        <a:ext uri="{9D8B030D-6E8A-4147-A177-3AD203B41FA5}">
                          <a16:colId xmlns:a16="http://schemas.microsoft.com/office/drawing/2014/main" val="2071991959"/>
                        </a:ext>
                      </a:extLst>
                    </a:gridCol>
                    <a:gridCol w="582930">
                      <a:extLst>
                        <a:ext uri="{9D8B030D-6E8A-4147-A177-3AD203B41FA5}">
                          <a16:colId xmlns:a16="http://schemas.microsoft.com/office/drawing/2014/main" val="3692079964"/>
                        </a:ext>
                      </a:extLst>
                    </a:gridCol>
                    <a:gridCol w="367030">
                      <a:extLst>
                        <a:ext uri="{9D8B030D-6E8A-4147-A177-3AD203B41FA5}">
                          <a16:colId xmlns:a16="http://schemas.microsoft.com/office/drawing/2014/main" val="279743067"/>
                        </a:ext>
                      </a:extLst>
                    </a:gridCol>
                    <a:gridCol w="511492">
                      <a:extLst>
                        <a:ext uri="{9D8B030D-6E8A-4147-A177-3AD203B41FA5}">
                          <a16:colId xmlns:a16="http://schemas.microsoft.com/office/drawing/2014/main" val="3374592981"/>
                        </a:ext>
                      </a:extLst>
                    </a:gridCol>
                  </a:tblGrid>
                  <a:tr h="304800">
                    <a:tc>
                      <a:txBody>
                        <a:bodyPr/>
                        <a:lstStyle/>
                        <a:p>
                          <a:pPr algn="ctr"/>
                          <a:endParaRPr lang="en-US" sz="1400" b="1" dirty="0">
                            <a:solidFill>
                              <a:schemeClr val="bg1"/>
                            </a:solidFill>
                            <a:latin typeface="Trebuchet MS" panose="020B0603020202020204" pitchFamily="34" charset="0"/>
                          </a:endParaRPr>
                        </a:p>
                      </a:txBody>
                      <a:tcPr>
                        <a:solidFill>
                          <a:schemeClr val="tx1">
                            <a:lumMod val="50000"/>
                            <a:lumOff val="50000"/>
                          </a:schemeClr>
                        </a:solidFill>
                      </a:tcPr>
                    </a:tc>
                    <a:tc>
                      <a:txBody>
                        <a:bodyPr/>
                        <a:lstStyle/>
                        <a:p>
                          <a:pPr algn="ctr"/>
                          <a:r>
                            <a:rPr lang="en-US" sz="1400" b="0" dirty="0">
                              <a:latin typeface="Trebuchet MS" panose="020B0603020202020204" pitchFamily="34" charset="0"/>
                            </a:rPr>
                            <a:t>F</a:t>
                          </a:r>
                          <a:r>
                            <a:rPr lang="en-US" sz="1400" b="0" baseline="-25000" dirty="0">
                              <a:latin typeface="Trebuchet MS" panose="020B0603020202020204" pitchFamily="34" charset="0"/>
                            </a:rPr>
                            <a:t>1,1</a:t>
                          </a:r>
                        </a:p>
                      </a:txBody>
                      <a:tcPr>
                        <a:solidFill>
                          <a:schemeClr val="tx1">
                            <a:lumMod val="50000"/>
                            <a:lumOff val="50000"/>
                          </a:schemeClr>
                        </a:solidFill>
                      </a:tcPr>
                    </a:tc>
                    <a:tc>
                      <a:txBody>
                        <a:bodyPr/>
                        <a:lstStyle/>
                        <a:p>
                          <a:pPr algn="ctr"/>
                          <a:r>
                            <a:rPr lang="en-US" sz="1400" b="0" dirty="0">
                              <a:latin typeface="Trebuchet MS" panose="020B0603020202020204" pitchFamily="34" charset="0"/>
                            </a:rPr>
                            <a:t>…</a:t>
                          </a:r>
                        </a:p>
                      </a:txBody>
                      <a:tcPr>
                        <a:solidFill>
                          <a:schemeClr val="tx1">
                            <a:lumMod val="50000"/>
                            <a:lumOff val="50000"/>
                          </a:schemeClr>
                        </a:solidFill>
                      </a:tcPr>
                    </a:tc>
                    <a:tc>
                      <a:txBody>
                        <a:bodyPr/>
                        <a:lstStyle/>
                        <a:p>
                          <a:pPr algn="ctr"/>
                          <a:r>
                            <a:rPr lang="en-US" sz="1400" b="0" dirty="0">
                              <a:latin typeface="Trebuchet MS" panose="020B0603020202020204" pitchFamily="34" charset="0"/>
                            </a:rPr>
                            <a:t>F</a:t>
                          </a:r>
                          <a:r>
                            <a:rPr lang="en-US" sz="1400" b="0" baseline="-25000" dirty="0">
                              <a:latin typeface="Trebuchet MS" panose="020B0603020202020204" pitchFamily="34" charset="0"/>
                            </a:rPr>
                            <a:t>G,N</a:t>
                          </a:r>
                        </a:p>
                      </a:txBody>
                      <a:tcPr>
                        <a:solidFill>
                          <a:schemeClr val="tx1">
                            <a:lumMod val="50000"/>
                            <a:lumOff val="50000"/>
                          </a:schemeClr>
                        </a:solidFill>
                      </a:tcPr>
                    </a:tc>
                    <a:extLst>
                      <a:ext uri="{0D108BD9-81ED-4DB2-BD59-A6C34878D82A}">
                        <a16:rowId xmlns:a16="http://schemas.microsoft.com/office/drawing/2014/main" val="3099390831"/>
                      </a:ext>
                    </a:extLst>
                  </a:tr>
                  <a:tr h="331391">
                    <a:tc>
                      <a:txBody>
                        <a:bodyPr/>
                        <a:lstStyle/>
                        <a:p>
                          <a:pPr algn="ctr"/>
                          <a:r>
                            <a:rPr lang="en-US" sz="1400" b="0" dirty="0">
                              <a:solidFill>
                                <a:schemeClr val="bg1"/>
                              </a:solidFill>
                              <a:latin typeface="Trebuchet MS" panose="020B0603020202020204" pitchFamily="34" charset="0"/>
                            </a:rPr>
                            <a:t>F</a:t>
                          </a:r>
                          <a:r>
                            <a:rPr lang="en-US" sz="1400" b="0" baseline="-25000" dirty="0">
                              <a:solidFill>
                                <a:schemeClr val="bg1"/>
                              </a:solidFill>
                              <a:latin typeface="Trebuchet MS" panose="020B0603020202020204" pitchFamily="34" charset="0"/>
                            </a:rPr>
                            <a:t>1,1</a:t>
                          </a:r>
                        </a:p>
                      </a:txBody>
                      <a:tcPr>
                        <a:solidFill>
                          <a:schemeClr val="tx1">
                            <a:lumMod val="50000"/>
                            <a:lumOff val="50000"/>
                          </a:schemeClr>
                        </a:solidFill>
                      </a:tcPr>
                    </a:tc>
                    <a:tc>
                      <a:txBody>
                        <a:bodyPr/>
                        <a:lstStyle/>
                        <a:p>
                          <a:pPr algn="ctr"/>
                          <a:r>
                            <a:rPr lang="en-US" sz="1400" dirty="0">
                              <a:latin typeface="Trebuchet MS" panose="020B0603020202020204" pitchFamily="34" charset="0"/>
                            </a:rPr>
                            <a:t>0.1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Trebuchet MS" panose="020B0603020202020204" pitchFamily="34" charset="0"/>
                            </a:rPr>
                            <a:t>…</a:t>
                          </a:r>
                        </a:p>
                      </a:txBody>
                      <a:tcPr/>
                    </a:tc>
                    <a:tc>
                      <a:txBody>
                        <a:bodyPr/>
                        <a:lstStyle/>
                        <a:p>
                          <a:pPr algn="ctr"/>
                          <a:r>
                            <a:rPr lang="en-US" sz="1400" dirty="0">
                              <a:latin typeface="Trebuchet MS" panose="020B0603020202020204" pitchFamily="34" charset="0"/>
                            </a:rPr>
                            <a:t>0.5</a:t>
                          </a:r>
                        </a:p>
                      </a:txBody>
                      <a:tcPr/>
                    </a:tc>
                    <a:extLst>
                      <a:ext uri="{0D108BD9-81ED-4DB2-BD59-A6C34878D82A}">
                        <a16:rowId xmlns:a16="http://schemas.microsoft.com/office/drawing/2014/main" val="2523075484"/>
                      </a:ext>
                    </a:extLst>
                  </a:tr>
                  <a:tr h="304800">
                    <a:tc>
                      <a:txBody>
                        <a:bodyPr/>
                        <a:lstStyle/>
                        <a:p>
                          <a:endParaRPr lang="en-US"/>
                        </a:p>
                      </a:txBody>
                      <a:tcPr>
                        <a:blipFill>
                          <a:blip r:embed="rId4"/>
                          <a:stretch>
                            <a:fillRect l="-1190" t="-214000" r="-291667" b="-118000"/>
                          </a:stretch>
                        </a:blipFill>
                      </a:tcPr>
                    </a:tc>
                    <a:tc>
                      <a:txBody>
                        <a:bodyPr/>
                        <a:lstStyle/>
                        <a:p>
                          <a:pPr algn="ctr"/>
                          <a:r>
                            <a:rPr lang="en-US" sz="1400" dirty="0">
                              <a:latin typeface="Trebuchet MS" panose="020B0603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Trebuchet MS" panose="020B0603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Trebuchet MS" panose="020B0603020202020204" pitchFamily="34" charset="0"/>
                            </a:rPr>
                            <a:t>…</a:t>
                          </a:r>
                        </a:p>
                      </a:txBody>
                      <a:tcPr/>
                    </a:tc>
                    <a:extLst>
                      <a:ext uri="{0D108BD9-81ED-4DB2-BD59-A6C34878D82A}">
                        <a16:rowId xmlns:a16="http://schemas.microsoft.com/office/drawing/2014/main" val="1154615632"/>
                      </a:ext>
                    </a:extLst>
                  </a:tr>
                  <a:tr h="331391">
                    <a:tc>
                      <a:txBody>
                        <a:bodyPr/>
                        <a:lstStyle/>
                        <a:p>
                          <a:pPr algn="ctr"/>
                          <a:r>
                            <a:rPr lang="en-US" sz="1400" b="0" dirty="0">
                              <a:solidFill>
                                <a:schemeClr val="bg1"/>
                              </a:solidFill>
                              <a:latin typeface="Trebuchet MS" panose="020B0603020202020204" pitchFamily="34" charset="0"/>
                            </a:rPr>
                            <a:t>F</a:t>
                          </a:r>
                          <a:r>
                            <a:rPr lang="en-US" sz="1400" b="0" baseline="-25000" dirty="0">
                              <a:solidFill>
                                <a:schemeClr val="bg1"/>
                              </a:solidFill>
                              <a:latin typeface="Trebuchet MS" panose="020B0603020202020204" pitchFamily="34" charset="0"/>
                            </a:rPr>
                            <a:t>G,N</a:t>
                          </a:r>
                        </a:p>
                      </a:txBody>
                      <a:tcPr>
                        <a:solidFill>
                          <a:schemeClr val="tx1">
                            <a:lumMod val="50000"/>
                            <a:lumOff val="50000"/>
                          </a:schemeClr>
                        </a:solidFill>
                      </a:tcPr>
                    </a:tc>
                    <a:tc>
                      <a:txBody>
                        <a:bodyPr/>
                        <a:lstStyle/>
                        <a:p>
                          <a:pPr algn="ctr"/>
                          <a:r>
                            <a:rPr lang="en-US" sz="1400" dirty="0">
                              <a:latin typeface="Trebuchet MS" panose="020B0603020202020204" pitchFamily="34" charset="0"/>
                            </a:rPr>
                            <a:t>0.99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Trebuchet MS" panose="020B0603020202020204" pitchFamily="34" charset="0"/>
                            </a:rPr>
                            <a:t>…</a:t>
                          </a:r>
                        </a:p>
                      </a:txBody>
                      <a:tcPr/>
                    </a:tc>
                    <a:tc>
                      <a:txBody>
                        <a:bodyPr/>
                        <a:lstStyle/>
                        <a:p>
                          <a:pPr algn="ctr"/>
                          <a:r>
                            <a:rPr lang="en-US" sz="1400" dirty="0">
                              <a:latin typeface="Trebuchet MS" panose="020B0603020202020204" pitchFamily="34" charset="0"/>
                            </a:rPr>
                            <a:t>0.1</a:t>
                          </a:r>
                        </a:p>
                      </a:txBody>
                      <a:tcPr/>
                    </a:tc>
                    <a:extLst>
                      <a:ext uri="{0D108BD9-81ED-4DB2-BD59-A6C34878D82A}">
                        <a16:rowId xmlns:a16="http://schemas.microsoft.com/office/drawing/2014/main" val="929855594"/>
                      </a:ext>
                    </a:extLst>
                  </a:tr>
                </a:tbl>
              </a:graphicData>
            </a:graphic>
          </p:graphicFrame>
        </mc:Fallback>
      </mc:AlternateContent>
      <p:sp>
        <p:nvSpPr>
          <p:cNvPr id="97" name="Rectangle 96">
            <a:extLst>
              <a:ext uri="{FF2B5EF4-FFF2-40B4-BE49-F238E27FC236}">
                <a16:creationId xmlns:a16="http://schemas.microsoft.com/office/drawing/2014/main" id="{7207C53E-BF5C-4E31-8B15-7FB94CFC98D5}"/>
              </a:ext>
            </a:extLst>
          </p:cNvPr>
          <p:cNvSpPr/>
          <p:nvPr/>
        </p:nvSpPr>
        <p:spPr>
          <a:xfrm>
            <a:off x="3019849" y="1874682"/>
            <a:ext cx="269283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solidFill>
                <a:latin typeface="Trebuchet MS" panose="020B0603020202020204" pitchFamily="34" charset="0"/>
              </a:rPr>
              <a:t>Train RF Regressors</a:t>
            </a:r>
          </a:p>
        </p:txBody>
      </p:sp>
      <p:sp>
        <p:nvSpPr>
          <p:cNvPr id="98" name="Rectangle 97">
            <a:extLst>
              <a:ext uri="{FF2B5EF4-FFF2-40B4-BE49-F238E27FC236}">
                <a16:creationId xmlns:a16="http://schemas.microsoft.com/office/drawing/2014/main" id="{9D61199D-24B7-4EC5-B00F-026ACC7EEE7D}"/>
              </a:ext>
            </a:extLst>
          </p:cNvPr>
          <p:cNvSpPr/>
          <p:nvPr/>
        </p:nvSpPr>
        <p:spPr>
          <a:xfrm>
            <a:off x="5627744" y="1743756"/>
            <a:ext cx="2861537" cy="485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solidFill>
                <a:latin typeface="Trebuchet MS" panose="020B0603020202020204" pitchFamily="34" charset="0"/>
              </a:rPr>
              <a:t>Calculate Pairwise Feature </a:t>
            </a:r>
            <a:r>
              <a:rPr lang="en-US" sz="1400" dirty="0" err="1">
                <a:solidFill>
                  <a:schemeClr val="accent6"/>
                </a:solidFill>
                <a:latin typeface="Trebuchet MS" panose="020B0603020202020204" pitchFamily="34" charset="0"/>
              </a:rPr>
              <a:t>Importances</a:t>
            </a:r>
            <a:endParaRPr lang="en-US" sz="1400" dirty="0">
              <a:solidFill>
                <a:schemeClr val="accent6"/>
              </a:solidFill>
              <a:latin typeface="Trebuchet MS" panose="020B0603020202020204" pitchFamily="34" charset="0"/>
            </a:endParaRPr>
          </a:p>
        </p:txBody>
      </p:sp>
      <p:sp>
        <p:nvSpPr>
          <p:cNvPr id="119" name="Rectangle 118">
            <a:extLst>
              <a:ext uri="{FF2B5EF4-FFF2-40B4-BE49-F238E27FC236}">
                <a16:creationId xmlns:a16="http://schemas.microsoft.com/office/drawing/2014/main" id="{F165876D-74B8-4632-9B46-99B4972E5A3B}"/>
              </a:ext>
            </a:extLst>
          </p:cNvPr>
          <p:cNvSpPr/>
          <p:nvPr/>
        </p:nvSpPr>
        <p:spPr>
          <a:xfrm>
            <a:off x="584262" y="1781024"/>
            <a:ext cx="269283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solidFill>
                <a:latin typeface="Trebuchet MS" panose="020B0603020202020204" pitchFamily="34" charset="0"/>
              </a:rPr>
              <a:t>Spatially-partitioned </a:t>
            </a:r>
            <a:r>
              <a:rPr lang="en-US" sz="1400" dirty="0" smtClean="0">
                <a:solidFill>
                  <a:schemeClr val="accent6"/>
                </a:solidFill>
                <a:latin typeface="Trebuchet MS" panose="020B0603020202020204" pitchFamily="34" charset="0"/>
              </a:rPr>
              <a:t>time series </a:t>
            </a:r>
            <a:r>
              <a:rPr lang="en-US" sz="1400" dirty="0">
                <a:solidFill>
                  <a:schemeClr val="accent6"/>
                </a:solidFill>
                <a:latin typeface="Trebuchet MS" panose="020B0603020202020204" pitchFamily="34" charset="0"/>
              </a:rPr>
              <a:t>data/features</a:t>
            </a:r>
          </a:p>
        </p:txBody>
      </p:sp>
      <p:sp>
        <p:nvSpPr>
          <p:cNvPr id="121" name="Rectangle 120">
            <a:extLst>
              <a:ext uri="{FF2B5EF4-FFF2-40B4-BE49-F238E27FC236}">
                <a16:creationId xmlns:a16="http://schemas.microsoft.com/office/drawing/2014/main" id="{B527CBFF-BEA5-4FE4-8A5B-B80779172CE6}"/>
              </a:ext>
            </a:extLst>
          </p:cNvPr>
          <p:cNvSpPr/>
          <p:nvPr/>
        </p:nvSpPr>
        <p:spPr>
          <a:xfrm>
            <a:off x="8547842" y="1718459"/>
            <a:ext cx="2778327" cy="296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solidFill>
                <a:latin typeface="Trebuchet MS" panose="020B0603020202020204" pitchFamily="34" charset="0"/>
              </a:rPr>
              <a:t>Convert to Pathway Graph</a:t>
            </a:r>
          </a:p>
        </p:txBody>
      </p:sp>
      <p:pic>
        <p:nvPicPr>
          <p:cNvPr id="5" name="Picture 4">
            <a:extLst>
              <a:ext uri="{FF2B5EF4-FFF2-40B4-BE49-F238E27FC236}">
                <a16:creationId xmlns:a16="http://schemas.microsoft.com/office/drawing/2014/main" id="{E317B113-7B4D-4903-AE03-078E69352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9393" y="4628786"/>
            <a:ext cx="3107404" cy="1252523"/>
          </a:xfrm>
          <a:prstGeom prst="rect">
            <a:avLst/>
          </a:prstGeom>
        </p:spPr>
      </p:pic>
      <p:sp>
        <p:nvSpPr>
          <p:cNvPr id="6" name="TextBox 5">
            <a:extLst>
              <a:ext uri="{FF2B5EF4-FFF2-40B4-BE49-F238E27FC236}">
                <a16:creationId xmlns:a16="http://schemas.microsoft.com/office/drawing/2014/main" id="{FF231F0C-2B64-41BE-B717-8EEB6C8F44B2}"/>
              </a:ext>
            </a:extLst>
          </p:cNvPr>
          <p:cNvSpPr txBox="1"/>
          <p:nvPr/>
        </p:nvSpPr>
        <p:spPr>
          <a:xfrm>
            <a:off x="8138651" y="5938679"/>
            <a:ext cx="3583419" cy="307399"/>
          </a:xfrm>
          <a:prstGeom prst="rect">
            <a:avLst/>
          </a:prstGeom>
        </p:spPr>
        <p:txBody>
          <a:bodyPr vert="horz" wrap="square" lIns="91440" tIns="45720" rIns="91440" bIns="45720" rtlCol="0">
            <a:noAutofit/>
          </a:bodyPr>
          <a:lstStyle/>
          <a:p>
            <a:pPr algn="ctr"/>
            <a:r>
              <a:rPr lang="en-US" sz="1400" dirty="0">
                <a:solidFill>
                  <a:schemeClr val="accent6"/>
                </a:solidFill>
                <a:latin typeface="Trebuchet MS" panose="020B0603020202020204" pitchFamily="34" charset="0"/>
              </a:rPr>
              <a:t>Sensitivity study perturbing various characteristics of Pinatubo-like volcanic eruption [Marshall et al. 2019]</a:t>
            </a:r>
          </a:p>
        </p:txBody>
      </p:sp>
      <p:cxnSp>
        <p:nvCxnSpPr>
          <p:cNvPr id="14" name="Straight Connector 13">
            <a:extLst>
              <a:ext uri="{FF2B5EF4-FFF2-40B4-BE49-F238E27FC236}">
                <a16:creationId xmlns:a16="http://schemas.microsoft.com/office/drawing/2014/main" id="{4A894589-6672-4356-805A-86590A0BE453}"/>
              </a:ext>
            </a:extLst>
          </p:cNvPr>
          <p:cNvCxnSpPr/>
          <p:nvPr/>
        </p:nvCxnSpPr>
        <p:spPr>
          <a:xfrm>
            <a:off x="-59328" y="3986205"/>
            <a:ext cx="12475034"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3" name="Content Placeholder 2">
            <a:extLst>
              <a:ext uri="{FF2B5EF4-FFF2-40B4-BE49-F238E27FC236}">
                <a16:creationId xmlns:a16="http://schemas.microsoft.com/office/drawing/2014/main" id="{6B9BB878-B91A-4CE3-A701-D9270EC7C3E9}"/>
              </a:ext>
            </a:extLst>
          </p:cNvPr>
          <p:cNvSpPr txBox="1">
            <a:spLocks/>
          </p:cNvSpPr>
          <p:nvPr/>
        </p:nvSpPr>
        <p:spPr>
          <a:xfrm>
            <a:off x="88307" y="3664483"/>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latin typeface="Trebuchet MS" panose="020B0603020202020204" pitchFamily="34" charset="0"/>
                <a:ea typeface="Open Sans" panose="020B0606030504020204" pitchFamily="34" charset="0"/>
                <a:cs typeface="Open Sans" panose="020B0606030504020204" pitchFamily="34" charset="0"/>
              </a:rPr>
              <a:t>Team: M. Peterson, M. Brown, J. Nichol, W. Davis, I. Tezaur</a:t>
            </a:r>
          </a:p>
        </p:txBody>
      </p:sp>
      <p:pic>
        <p:nvPicPr>
          <p:cNvPr id="124" name="Picture 123">
            <a:extLst>
              <a:ext uri="{FF2B5EF4-FFF2-40B4-BE49-F238E27FC236}">
                <a16:creationId xmlns:a16="http://schemas.microsoft.com/office/drawing/2014/main" id="{C6E5FFE3-55D0-431F-AA0E-094E6A51D9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896" y="2231152"/>
            <a:ext cx="2340546" cy="1187025"/>
          </a:xfrm>
          <a:prstGeom prst="rect">
            <a:avLst/>
          </a:prstGeom>
        </p:spPr>
      </p:pic>
      <p:pic>
        <p:nvPicPr>
          <p:cNvPr id="40" name="Picture 39">
            <a:extLst>
              <a:ext uri="{FF2B5EF4-FFF2-40B4-BE49-F238E27FC236}">
                <a16:creationId xmlns:a16="http://schemas.microsoft.com/office/drawing/2014/main" id="{B191F7FC-C2F0-405D-81DF-38C6781257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1404" y="2048417"/>
            <a:ext cx="2325808" cy="1743870"/>
          </a:xfrm>
          <a:prstGeom prst="rect">
            <a:avLst/>
          </a:prstGeom>
        </p:spPr>
      </p:pic>
    </p:spTree>
    <p:extLst>
      <p:ext uri="{BB962C8B-B14F-4D97-AF65-F5344CB8AC3E}">
        <p14:creationId xmlns:p14="http://schemas.microsoft.com/office/powerpoint/2010/main" val="134009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24224"/>
            <a:ext cx="6415633" cy="5355312"/>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Background</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Motivation</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The CLDERA Project</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Driving Exemplar: 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CLDERA Research Composition</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Simulations </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grpSp>
        <p:nvGrpSpPr>
          <p:cNvPr id="8" name="Group 7">
            <a:extLst>
              <a:ext uri="{FF2B5EF4-FFF2-40B4-BE49-F238E27FC236}">
                <a16:creationId xmlns:a16="http://schemas.microsoft.com/office/drawing/2014/main" id="{A65418FA-E22B-423A-9ED5-067D76E8658B}"/>
              </a:ext>
            </a:extLst>
          </p:cNvPr>
          <p:cNvGrpSpPr>
            <a:grpSpLocks noChangeAspect="1"/>
          </p:cNvGrpSpPr>
          <p:nvPr/>
        </p:nvGrpSpPr>
        <p:grpSpPr>
          <a:xfrm>
            <a:off x="8084420" y="1510397"/>
            <a:ext cx="4688291" cy="4567107"/>
            <a:chOff x="6624859" y="916067"/>
            <a:chExt cx="5725522" cy="5577528"/>
          </a:xfrm>
        </p:grpSpPr>
        <p:pic>
          <p:nvPicPr>
            <p:cNvPr id="9" name="Picture 8">
              <a:extLst>
                <a:ext uri="{FF2B5EF4-FFF2-40B4-BE49-F238E27FC236}">
                  <a16:creationId xmlns:a16="http://schemas.microsoft.com/office/drawing/2014/main" id="{E7F22A26-C221-478B-831A-4B6965149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0" name="TextBox 9">
              <a:extLst>
                <a:ext uri="{FF2B5EF4-FFF2-40B4-BE49-F238E27FC236}">
                  <a16:creationId xmlns:a16="http://schemas.microsoft.com/office/drawing/2014/main" id="{C84EFB2D-95BC-4EBC-8A85-95F24A7A1379}"/>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1" name="Diagram 10">
              <a:extLst>
                <a:ext uri="{FF2B5EF4-FFF2-40B4-BE49-F238E27FC236}">
                  <a16:creationId xmlns:a16="http://schemas.microsoft.com/office/drawing/2014/main" id="{62CA661A-39C3-4FCA-BF41-72312E320AA9}"/>
                </a:ext>
              </a:extLst>
            </p:cNvPr>
            <p:cNvGraphicFramePr/>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9"/>
          <a:stretch>
            <a:fillRect/>
          </a:stretch>
        </p:blipFill>
        <p:spPr>
          <a:xfrm>
            <a:off x="6839240" y="3429000"/>
            <a:ext cx="2197095" cy="1878895"/>
          </a:xfrm>
          <a:prstGeom prst="rect">
            <a:avLst/>
          </a:prstGeom>
        </p:spPr>
      </p:pic>
      <p:sp>
        <p:nvSpPr>
          <p:cNvPr id="5" name="Slide Number Placeholder 4">
            <a:extLst>
              <a:ext uri="{FF2B5EF4-FFF2-40B4-BE49-F238E27FC236}">
                <a16:creationId xmlns:a16="http://schemas.microsoft.com/office/drawing/2014/main" id="{809A7F79-37E0-4FE6-B60E-C25057085B8A}"/>
              </a:ext>
            </a:extLst>
          </p:cNvPr>
          <p:cNvSpPr>
            <a:spLocks noGrp="1"/>
          </p:cNvSpPr>
          <p:nvPr>
            <p:ph type="sldNum" sz="quarter" idx="4"/>
          </p:nvPr>
        </p:nvSpPr>
        <p:spPr/>
        <p:txBody>
          <a:bodyPr/>
          <a:lstStyle/>
          <a:p>
            <a:fld id="{4FAB73BC-B049-4115-A692-8D63A059BFB8}" type="slidenum">
              <a:rPr lang="en-US" smtClean="0"/>
              <a:pPr/>
              <a:t>2</a:t>
            </a:fld>
            <a:endParaRPr lang="en-US" dirty="0"/>
          </a:p>
        </p:txBody>
      </p:sp>
      <p:sp>
        <p:nvSpPr>
          <p:cNvPr id="14" name="Slide Number Placeholder 8">
            <a:extLst>
              <a:ext uri="{FF2B5EF4-FFF2-40B4-BE49-F238E27FC236}">
                <a16:creationId xmlns:a16="http://schemas.microsoft.com/office/drawing/2014/main" id="{1D881615-CF33-4F21-A1C0-07C4BCE11229}"/>
              </a:ext>
            </a:extLst>
          </p:cNvPr>
          <p:cNvSpPr txBox="1">
            <a:spLocks/>
          </p:cNvSpPr>
          <p:nvPr/>
        </p:nvSpPr>
        <p:spPr>
          <a:xfrm>
            <a:off x="11947280" y="6618148"/>
            <a:ext cx="370225"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2</a:t>
            </a:fld>
            <a:endParaRPr lang="en-US" sz="1000" dirty="0">
              <a:latin typeface="+mj-lt"/>
            </a:endParaRPr>
          </a:p>
        </p:txBody>
      </p:sp>
    </p:spTree>
    <p:extLst>
      <p:ext uri="{BB962C8B-B14F-4D97-AF65-F5344CB8AC3E}">
        <p14:creationId xmlns:p14="http://schemas.microsoft.com/office/powerpoint/2010/main" val="190059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A3CED53-8C0C-4493-8FDE-58874D2C7CDF}"/>
              </a:ext>
            </a:extLst>
          </p:cNvPr>
          <p:cNvSpPr/>
          <p:nvPr/>
        </p:nvSpPr>
        <p:spPr>
          <a:xfrm>
            <a:off x="4873" y="6243636"/>
            <a:ext cx="11188992" cy="6270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7B890B4-96BE-4147-8E7C-4DB5E8C20B44}"/>
              </a:ext>
            </a:extLst>
          </p:cNvPr>
          <p:cNvSpPr/>
          <p:nvPr/>
        </p:nvSpPr>
        <p:spPr>
          <a:xfrm>
            <a:off x="-216066" y="1028893"/>
            <a:ext cx="13439918" cy="30217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D0E03A9-6B68-41E6-ACA2-11986E6B6131}"/>
              </a:ext>
            </a:extLst>
          </p:cNvPr>
          <p:cNvSpPr txBox="1"/>
          <p:nvPr/>
        </p:nvSpPr>
        <p:spPr>
          <a:xfrm>
            <a:off x="77664" y="1042747"/>
            <a:ext cx="6228075" cy="3354765"/>
          </a:xfrm>
          <a:prstGeom prst="rect">
            <a:avLst/>
          </a:prstGeom>
        </p:spPr>
        <p:txBody>
          <a:bodyPr vert="horz" wrap="square" lIns="91440" tIns="45720" rIns="91440" bIns="45720" rtlCol="0" anchor="ctr">
            <a:spAutoFit/>
          </a:bodyPr>
          <a:lstStyle/>
          <a:p>
            <a:r>
              <a:rPr lang="en-US" sz="2000" b="1" dirty="0">
                <a:solidFill>
                  <a:srgbClr val="0070C0"/>
                </a:solidFill>
                <a:latin typeface="Trebuchet MS" panose="020B0603020202020204" pitchFamily="34" charset="0"/>
              </a:rPr>
              <a:t>Profiling:</a:t>
            </a:r>
            <a:r>
              <a:rPr lang="en-US" sz="2200" b="1" dirty="0">
                <a:solidFill>
                  <a:srgbClr val="0070C0"/>
                </a:solidFill>
                <a:latin typeface="Trebuchet MS" panose="020B0603020202020204" pitchFamily="34" charset="0"/>
              </a:rPr>
              <a:t> </a:t>
            </a:r>
            <a:r>
              <a:rPr lang="en-US" dirty="0">
                <a:solidFill>
                  <a:schemeClr val="accent6"/>
                </a:solidFill>
                <a:latin typeface="Trebuchet MS" panose="020B0603020202020204" pitchFamily="34" charset="0"/>
              </a:rPr>
              <a:t>finding pathways </a:t>
            </a:r>
            <a:r>
              <a:rPr lang="en-US" b="1" i="1" dirty="0">
                <a:solidFill>
                  <a:schemeClr val="accent6"/>
                </a:solidFill>
                <a:latin typeface="Trebuchet MS" panose="020B0603020202020204" pitchFamily="34" charset="0"/>
              </a:rPr>
              <a:t>in-situ</a:t>
            </a:r>
            <a:r>
              <a:rPr lang="en-US" b="1" dirty="0">
                <a:solidFill>
                  <a:schemeClr val="accent6"/>
                </a:solidFill>
                <a:latin typeface="Trebuchet MS" panose="020B0603020202020204" pitchFamily="34" charset="0"/>
              </a:rPr>
              <a:t> </a:t>
            </a:r>
            <a:r>
              <a:rPr lang="en-US" dirty="0">
                <a:solidFill>
                  <a:schemeClr val="accent6"/>
                </a:solidFill>
                <a:latin typeface="Trebuchet MS" panose="020B0603020202020204" pitchFamily="34" charset="0"/>
              </a:rPr>
              <a:t>while running E3SM</a:t>
            </a:r>
          </a:p>
          <a:p>
            <a:pPr marL="457200" indent="-457200">
              <a:buAutoNum type="alphaLcParenBoth"/>
            </a:pPr>
            <a:endParaRPr lang="en-US" sz="400"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b="1" dirty="0">
                <a:solidFill>
                  <a:schemeClr val="accent6"/>
                </a:solidFill>
                <a:latin typeface="Trebuchet MS" panose="020B0603020202020204" pitchFamily="34" charset="0"/>
                <a:ea typeface="Calibri" panose="020F0502020204030204" pitchFamily="34" charset="0"/>
                <a:cs typeface="Open Sans " panose="020B0604020202020204" charset="0"/>
              </a:rPr>
              <a:t>Instrument E3SM </a:t>
            </a:r>
            <a:r>
              <a:rPr lang="en-US" dirty="0">
                <a:solidFill>
                  <a:schemeClr val="accent6"/>
                </a:solidFill>
                <a:latin typeface="Trebuchet MS" panose="020B0603020202020204" pitchFamily="34" charset="0"/>
                <a:ea typeface="Calibri" panose="020F0502020204030204" pitchFamily="34" charset="0"/>
                <a:cs typeface="Open Sans " panose="020B0604020202020204" charset="0"/>
              </a:rPr>
              <a:t>and develop DAGs</a:t>
            </a:r>
            <a:r>
              <a:rPr lang="en-US" dirty="0">
                <a:solidFill>
                  <a:schemeClr val="accent6"/>
                </a:solidFill>
                <a:latin typeface="Trebuchet MS" panose="020B0603020202020204" pitchFamily="34" charset="0"/>
                <a:cs typeface="Open Sans " panose="020B0604020202020204" charset="0"/>
              </a:rPr>
              <a:t> of process interactions executed </a:t>
            </a:r>
            <a:r>
              <a:rPr lang="en-US" b="1" i="1" dirty="0">
                <a:solidFill>
                  <a:schemeClr val="accent6"/>
                </a:solidFill>
                <a:latin typeface="Trebuchet MS" panose="020B0603020202020204" pitchFamily="34" charset="0"/>
                <a:cs typeface="Open Sans " panose="020B0604020202020204" charset="0"/>
              </a:rPr>
              <a:t>in situ </a:t>
            </a:r>
            <a:r>
              <a:rPr lang="en-US" dirty="0">
                <a:solidFill>
                  <a:schemeClr val="accent6"/>
                </a:solidFill>
                <a:latin typeface="Trebuchet MS" panose="020B0603020202020204" pitchFamily="34" charset="0"/>
                <a:cs typeface="Open Sans " panose="020B0604020202020204" charset="0"/>
              </a:rPr>
              <a:t>within code</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cs typeface="Open Sans " panose="020B0604020202020204" charset="0"/>
            </a:endParaRPr>
          </a:p>
          <a:p>
            <a:pPr marL="342900" indent="-342900">
              <a:buFont typeface="Arial" panose="020B0604020202020204" pitchFamily="34" charset="0"/>
              <a:buChar char="•"/>
            </a:pPr>
            <a:r>
              <a:rPr lang="en-US" sz="1800" dirty="0">
                <a:solidFill>
                  <a:schemeClr val="accent6"/>
                </a:solidFill>
                <a:latin typeface="Trebuchet MS" panose="020B0603020202020204" pitchFamily="34" charset="0"/>
                <a:ea typeface="Open Sans" panose="020B0606030504020204" pitchFamily="34" charset="0"/>
                <a:cs typeface="Open Sans " panose="020B0604020202020204" charset="0"/>
              </a:rPr>
              <a:t>CLDERA-tools performs </a:t>
            </a:r>
            <a:r>
              <a:rPr lang="en-US" sz="1800" b="1" dirty="0">
                <a:solidFill>
                  <a:schemeClr val="accent6"/>
                </a:solidFill>
                <a:latin typeface="Trebuchet MS" panose="020B0603020202020204" pitchFamily="34" charset="0"/>
                <a:ea typeface="Open Sans" panose="020B0606030504020204" pitchFamily="34" charset="0"/>
                <a:cs typeface="Open Sans " panose="020B0604020202020204" charset="0"/>
              </a:rPr>
              <a:t>statistical analysis </a:t>
            </a:r>
            <a:r>
              <a:rPr lang="en-US" sz="1800" dirty="0">
                <a:solidFill>
                  <a:schemeClr val="accent6"/>
                </a:solidFill>
                <a:latin typeface="Trebuchet MS" panose="020B0603020202020204" pitchFamily="34" charset="0"/>
                <a:ea typeface="Open Sans" panose="020B0606030504020204" pitchFamily="34" charset="0"/>
                <a:cs typeface="Open Sans " panose="020B0604020202020204" charset="0"/>
              </a:rPr>
              <a:t>by comparing QOIs inside code with baseline and tracking </a:t>
            </a:r>
            <a:r>
              <a:rPr lang="en-US" sz="1800" b="1" dirty="0">
                <a:solidFill>
                  <a:schemeClr val="accent6"/>
                </a:solidFill>
                <a:latin typeface="Trebuchet MS" panose="020B0603020202020204" pitchFamily="34" charset="0"/>
                <a:ea typeface="Open Sans" panose="020B0606030504020204" pitchFamily="34" charset="0"/>
                <a:cs typeface="Open Sans " panose="020B0604020202020204" charset="0"/>
              </a:rPr>
              <a:t>propagation of “anomalies” in real time. </a:t>
            </a:r>
            <a:endPar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dirty="0">
              <a:solidFill>
                <a:schemeClr val="accent6"/>
              </a:solidFill>
              <a:latin typeface="Trebuchet MS" panose="020B0603020202020204" pitchFamily="34" charset="0"/>
              <a:cs typeface="Open Sans " panose="020B0604020202020204" charset="0"/>
            </a:endParaRP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cs typeface="Open Sans " panose="020B0604020202020204" charset="0"/>
            </a:endParaRP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 panose="020B0604020202020204" charset="0"/>
            </a:endParaRPr>
          </a:p>
          <a:p>
            <a:pPr marL="228600" indent="-228600">
              <a:buAutoNum type="alphaLcParenBoth"/>
            </a:pPr>
            <a:endParaRPr lang="en-US" sz="2200" b="1" dirty="0">
              <a:solidFill>
                <a:srgbClr val="0070C0"/>
              </a:solidFill>
              <a:latin typeface="Trebuchet MS" panose="020B0603020202020204" pitchFamily="34" charset="0"/>
            </a:endParaRPr>
          </a:p>
          <a:p>
            <a:endParaRPr lang="en-US" sz="2200" b="1" dirty="0">
              <a:solidFill>
                <a:srgbClr val="0070C0"/>
              </a:solidFill>
              <a:latin typeface="Trebuchet MS" panose="020B0603020202020204" pitchFamily="34" charset="0"/>
            </a:endParaRPr>
          </a:p>
          <a:p>
            <a:endParaRPr lang="en-US" sz="2200" dirty="0">
              <a:latin typeface="Trebuchet MS" panose="020B0603020202020204" pitchFamily="34" charset="0"/>
            </a:endParaRPr>
          </a:p>
        </p:txBody>
      </p:sp>
      <p:sp>
        <p:nvSpPr>
          <p:cNvPr id="37" name="Title 1">
            <a:extLst>
              <a:ext uri="{FF2B5EF4-FFF2-40B4-BE49-F238E27FC236}">
                <a16:creationId xmlns:a16="http://schemas.microsoft.com/office/drawing/2014/main" id="{268FDF8F-7500-4ABB-8497-1F25921A8F82}"/>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Computational Monitoring</a:t>
            </a:r>
          </a:p>
        </p:txBody>
      </p:sp>
      <p:grpSp>
        <p:nvGrpSpPr>
          <p:cNvPr id="52" name="Group 51">
            <a:extLst>
              <a:ext uri="{FF2B5EF4-FFF2-40B4-BE49-F238E27FC236}">
                <a16:creationId xmlns:a16="http://schemas.microsoft.com/office/drawing/2014/main" id="{6536ADE0-A526-4B0E-8743-D60E8AE50207}"/>
              </a:ext>
            </a:extLst>
          </p:cNvPr>
          <p:cNvGrpSpPr/>
          <p:nvPr/>
        </p:nvGrpSpPr>
        <p:grpSpPr>
          <a:xfrm>
            <a:off x="6372707" y="1599257"/>
            <a:ext cx="3371986" cy="1667780"/>
            <a:chOff x="6930574" y="1438808"/>
            <a:chExt cx="5261426" cy="2491024"/>
          </a:xfrm>
        </p:grpSpPr>
        <p:sp>
          <p:nvSpPr>
            <p:cNvPr id="54" name="Rectangle 53">
              <a:extLst>
                <a:ext uri="{FF2B5EF4-FFF2-40B4-BE49-F238E27FC236}">
                  <a16:creationId xmlns:a16="http://schemas.microsoft.com/office/drawing/2014/main" id="{E3098793-6D28-478D-A002-F643515CFD3A}"/>
                </a:ext>
              </a:extLst>
            </p:cNvPr>
            <p:cNvSpPr/>
            <p:nvPr/>
          </p:nvSpPr>
          <p:spPr>
            <a:xfrm>
              <a:off x="7046405" y="1438808"/>
              <a:ext cx="4991951" cy="2279283"/>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F3F602CE-09E0-4B6B-84F6-71411B18ABEE}"/>
                </a:ext>
              </a:extLst>
            </p:cNvPr>
            <p:cNvGrpSpPr/>
            <p:nvPr/>
          </p:nvGrpSpPr>
          <p:grpSpPr>
            <a:xfrm>
              <a:off x="6930574" y="1562436"/>
              <a:ext cx="5261426" cy="2367396"/>
              <a:chOff x="3021393" y="1332975"/>
              <a:chExt cx="5495643" cy="2014972"/>
            </a:xfrm>
          </p:grpSpPr>
          <p:sp>
            <p:nvSpPr>
              <p:cNvPr id="55" name="TextBox 54">
                <a:extLst>
                  <a:ext uri="{FF2B5EF4-FFF2-40B4-BE49-F238E27FC236}">
                    <a16:creationId xmlns:a16="http://schemas.microsoft.com/office/drawing/2014/main" id="{48144FF7-BFAC-4208-844F-C15290202C88}"/>
                  </a:ext>
                </a:extLst>
              </p:cNvPr>
              <p:cNvSpPr txBox="1"/>
              <p:nvPr/>
            </p:nvSpPr>
            <p:spPr>
              <a:xfrm>
                <a:off x="3021393" y="2287849"/>
                <a:ext cx="1708979" cy="872088"/>
              </a:xfrm>
              <a:prstGeom prst="rect">
                <a:avLst/>
              </a:prstGeom>
            </p:spPr>
            <p:txBody>
              <a:bodyPr vert="horz" wrap="square" lIns="91440" tIns="45720" rIns="91440" bIns="45720" rtlCol="0">
                <a:noAutofit/>
              </a:bodyPr>
              <a:lstStyle/>
              <a:p>
                <a:pPr algn="ctr"/>
                <a:r>
                  <a:rPr lang="en-US" sz="1000" b="1" dirty="0">
                    <a:solidFill>
                      <a:schemeClr val="accent6"/>
                    </a:solidFill>
                    <a:latin typeface="Open Sans " panose="020B0604020202020204" charset="0"/>
                    <a:cs typeface="Open Sans " panose="020B0604020202020204" charset="0"/>
                  </a:rPr>
                  <a:t>Base DAG</a:t>
                </a:r>
              </a:p>
              <a:p>
                <a:pPr algn="ctr"/>
                <a:r>
                  <a:rPr lang="en-US" sz="900" dirty="0">
                    <a:solidFill>
                      <a:schemeClr val="accent6"/>
                    </a:solidFill>
                    <a:latin typeface="Open Sans " panose="020B0604020202020204" charset="0"/>
                    <a:cs typeface="Open Sans " panose="020B0604020202020204" charset="0"/>
                  </a:rPr>
                  <a:t>Relevant physics dependencies </a:t>
                </a:r>
              </a:p>
            </p:txBody>
          </p:sp>
          <p:pic>
            <p:nvPicPr>
              <p:cNvPr id="56" name="Picture 55">
                <a:extLst>
                  <a:ext uri="{FF2B5EF4-FFF2-40B4-BE49-F238E27FC236}">
                    <a16:creationId xmlns:a16="http://schemas.microsoft.com/office/drawing/2014/main" id="{7AFA0928-7BDE-4E98-BA81-E3DC03A7C4C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950" b="89109" l="5042" r="92857">
                            <a14:foregroundMark x1="46218" y1="27723" x2="46218" y2="27723"/>
                            <a14:foregroundMark x1="57563" y1="26733" x2="57563" y2="26733"/>
                            <a14:foregroundMark x1="77731" y1="34653" x2="77731" y2="34653"/>
                            <a14:foregroundMark x1="93697" y1="30693" x2="93697" y2="30693"/>
                            <a14:foregroundMark x1="19328" y1="48515" x2="19328" y2="48515"/>
                            <a14:foregroundMark x1="5462" y1="39604" x2="5462" y2="39604"/>
                            <a14:foregroundMark x1="21849" y1="4950" x2="21849" y2="4950"/>
                            <a14:foregroundMark x1="23529" y1="3960" x2="23529" y2="3960"/>
                            <a14:foregroundMark x1="28151" y1="4950" x2="28151" y2="4950"/>
                            <a14:foregroundMark x1="29832" y1="5941" x2="29832" y2="5941"/>
                            <a14:foregroundMark x1="31513" y1="6931" x2="31513" y2="6931"/>
                            <a14:foregroundMark x1="32773" y1="8911" x2="32773" y2="8911"/>
                            <a14:foregroundMark x1="34454" y1="10891" x2="34454" y2="10891"/>
                            <a14:foregroundMark x1="26891" y1="3960" x2="26891" y2="3960"/>
                            <a14:foregroundMark x1="26050" y1="3960" x2="26050" y2="3960"/>
                            <a14:foregroundMark x1="24370" y1="3960" x2="24370" y2="3960"/>
                            <a14:foregroundMark x1="21429" y1="4950" x2="21429" y2="4950"/>
                          </a14:backgroundRemoval>
                        </a14:imgEffect>
                      </a14:imgLayer>
                    </a14:imgProps>
                  </a:ext>
                </a:extLst>
              </a:blip>
              <a:stretch>
                <a:fillRect/>
              </a:stretch>
            </p:blipFill>
            <p:spPr>
              <a:xfrm>
                <a:off x="6664774" y="1332975"/>
                <a:ext cx="1472101" cy="624715"/>
              </a:xfrm>
              <a:prstGeom prst="rect">
                <a:avLst/>
              </a:prstGeom>
            </p:spPr>
          </p:pic>
          <p:sp>
            <p:nvSpPr>
              <p:cNvPr id="57" name="TextBox 56">
                <a:extLst>
                  <a:ext uri="{FF2B5EF4-FFF2-40B4-BE49-F238E27FC236}">
                    <a16:creationId xmlns:a16="http://schemas.microsoft.com/office/drawing/2014/main" id="{F8138FCC-1E99-4DE7-BB80-1945949CA943}"/>
                  </a:ext>
                </a:extLst>
              </p:cNvPr>
              <p:cNvSpPr txBox="1"/>
              <p:nvPr/>
            </p:nvSpPr>
            <p:spPr>
              <a:xfrm>
                <a:off x="4001085" y="1978955"/>
                <a:ext cx="1453629" cy="230016"/>
              </a:xfrm>
              <a:prstGeom prst="rect">
                <a:avLst/>
              </a:prstGeom>
            </p:spPr>
            <p:txBody>
              <a:bodyPr vert="horz" wrap="square" lIns="91440" tIns="45720" rIns="91440" bIns="45720" rtlCol="0">
                <a:noAutofit/>
              </a:bodyPr>
              <a:lstStyle/>
              <a:p>
                <a:pPr algn="l"/>
                <a:endParaRPr lang="en-US" dirty="0"/>
              </a:p>
            </p:txBody>
          </p:sp>
          <p:grpSp>
            <p:nvGrpSpPr>
              <p:cNvPr id="58" name="Group 57">
                <a:extLst>
                  <a:ext uri="{FF2B5EF4-FFF2-40B4-BE49-F238E27FC236}">
                    <a16:creationId xmlns:a16="http://schemas.microsoft.com/office/drawing/2014/main" id="{78109931-9CA6-49E4-B534-E32EEBC8B126}"/>
                  </a:ext>
                </a:extLst>
              </p:cNvPr>
              <p:cNvGrpSpPr/>
              <p:nvPr/>
            </p:nvGrpSpPr>
            <p:grpSpPr>
              <a:xfrm>
                <a:off x="4596343" y="1667378"/>
                <a:ext cx="1845544" cy="1492977"/>
                <a:chOff x="3629078" y="1130461"/>
                <a:chExt cx="1492864" cy="1224437"/>
              </a:xfrm>
            </p:grpSpPr>
            <p:pic>
              <p:nvPicPr>
                <p:cNvPr id="65" name="Graphic 64" descr="Books on shelf outline">
                  <a:extLst>
                    <a:ext uri="{FF2B5EF4-FFF2-40B4-BE49-F238E27FC236}">
                      <a16:creationId xmlns:a16="http://schemas.microsoft.com/office/drawing/2014/main" id="{617830D1-9D64-4A46-9EBB-F8F32F68A31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927107" y="1130461"/>
                  <a:ext cx="914400" cy="914400"/>
                </a:xfrm>
                <a:prstGeom prst="rect">
                  <a:avLst/>
                </a:prstGeom>
              </p:spPr>
            </p:pic>
            <p:sp>
              <p:nvSpPr>
                <p:cNvPr id="66" name="TextBox 65">
                  <a:extLst>
                    <a:ext uri="{FF2B5EF4-FFF2-40B4-BE49-F238E27FC236}">
                      <a16:creationId xmlns:a16="http://schemas.microsoft.com/office/drawing/2014/main" id="{FA0B0B7B-CC81-45E9-9A92-35660B7CA053}"/>
                    </a:ext>
                  </a:extLst>
                </p:cNvPr>
                <p:cNvSpPr txBox="1"/>
                <p:nvPr/>
              </p:nvSpPr>
              <p:spPr>
                <a:xfrm>
                  <a:off x="3629078" y="1868460"/>
                  <a:ext cx="1492864" cy="486438"/>
                </a:xfrm>
                <a:prstGeom prst="rect">
                  <a:avLst/>
                </a:prstGeom>
              </p:spPr>
              <p:txBody>
                <a:bodyPr vert="horz" wrap="square" lIns="91440" tIns="45720" rIns="91440" bIns="45720" rtlCol="0">
                  <a:noAutofit/>
                </a:bodyPr>
                <a:lstStyle/>
                <a:p>
                  <a:pPr algn="ctr"/>
                  <a:r>
                    <a:rPr lang="en-US" sz="1000" b="1" dirty="0">
                      <a:solidFill>
                        <a:schemeClr val="accent6"/>
                      </a:solidFill>
                      <a:latin typeface="Open Sans " panose="020B0604020202020204" charset="0"/>
                      <a:cs typeface="Open Sans " panose="020B0604020202020204" charset="0"/>
                    </a:rPr>
                    <a:t>CLDERA-tools</a:t>
                  </a:r>
                </a:p>
                <a:p>
                  <a:pPr algn="ctr"/>
                  <a:r>
                    <a:rPr lang="en-US" sz="900" i="1" dirty="0">
                      <a:solidFill>
                        <a:schemeClr val="accent6"/>
                      </a:solidFill>
                      <a:latin typeface="Open Sans " panose="020B0604020202020204" charset="0"/>
                      <a:cs typeface="Open Sans " panose="020B0604020202020204" charset="0"/>
                    </a:rPr>
                    <a:t>In-situ o</a:t>
                  </a:r>
                  <a:r>
                    <a:rPr lang="en-US" sz="900" dirty="0">
                      <a:solidFill>
                        <a:schemeClr val="accent6"/>
                      </a:solidFill>
                      <a:latin typeface="Open Sans " panose="020B0604020202020204" charset="0"/>
                      <a:cs typeface="Open Sans " panose="020B0604020202020204" charset="0"/>
                    </a:rPr>
                    <a:t>peration</a:t>
                  </a:r>
                  <a:endParaRPr lang="en-US" sz="900" dirty="0">
                    <a:solidFill>
                      <a:schemeClr val="accent6"/>
                    </a:solidFill>
                    <a:latin typeface="+mj-lt"/>
                  </a:endParaRPr>
                </a:p>
              </p:txBody>
            </p:sp>
          </p:grpSp>
          <p:cxnSp>
            <p:nvCxnSpPr>
              <p:cNvPr id="59" name="Straight Arrow Connector 58">
                <a:extLst>
                  <a:ext uri="{FF2B5EF4-FFF2-40B4-BE49-F238E27FC236}">
                    <a16:creationId xmlns:a16="http://schemas.microsoft.com/office/drawing/2014/main" id="{D5243BDE-1EC2-4D44-A800-10B22CDCFA1C}"/>
                  </a:ext>
                </a:extLst>
              </p:cNvPr>
              <p:cNvCxnSpPr>
                <a:cxnSpLocks/>
                <a:endCxn id="65" idx="1"/>
              </p:cNvCxnSpPr>
              <p:nvPr/>
            </p:nvCxnSpPr>
            <p:spPr>
              <a:xfrm flipV="1">
                <a:off x="4589372" y="2224850"/>
                <a:ext cx="375408" cy="306747"/>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2793D222-0CAD-4E6F-B0F1-07778F4784F9}"/>
                  </a:ext>
                </a:extLst>
              </p:cNvPr>
              <p:cNvCxnSpPr>
                <a:cxnSpLocks/>
                <a:endCxn id="56" idx="1"/>
              </p:cNvCxnSpPr>
              <p:nvPr/>
            </p:nvCxnSpPr>
            <p:spPr>
              <a:xfrm flipV="1">
                <a:off x="5961579" y="1645333"/>
                <a:ext cx="703195" cy="259186"/>
              </a:xfrm>
              <a:prstGeom prst="straightConnector1">
                <a:avLst/>
              </a:prstGeom>
              <a:ln>
                <a:solidFill>
                  <a:schemeClr val="accent6"/>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BCAF46D-1B6F-4408-BE92-3B949978D030}"/>
                  </a:ext>
                </a:extLst>
              </p:cNvPr>
              <p:cNvSpPr txBox="1"/>
              <p:nvPr/>
            </p:nvSpPr>
            <p:spPr>
              <a:xfrm>
                <a:off x="6529134" y="2420094"/>
                <a:ext cx="1987902" cy="927853"/>
              </a:xfrm>
              <a:prstGeom prst="rect">
                <a:avLst/>
              </a:prstGeom>
            </p:spPr>
            <p:txBody>
              <a:bodyPr vert="horz" wrap="square" lIns="91440" tIns="45720" rIns="91440" bIns="45720" rtlCol="0">
                <a:noAutofit/>
              </a:bodyPr>
              <a:lstStyle/>
              <a:p>
                <a:pPr algn="ctr"/>
                <a:r>
                  <a:rPr lang="en-US" sz="1000" b="1" dirty="0">
                    <a:solidFill>
                      <a:schemeClr val="accent6"/>
                    </a:solidFill>
                    <a:latin typeface="Open Sans " panose="020B0604020202020204" charset="0"/>
                    <a:cs typeface="Open Sans " panose="020B0604020202020204" charset="0"/>
                  </a:rPr>
                  <a:t>Pathway DAG</a:t>
                </a:r>
              </a:p>
              <a:p>
                <a:pPr algn="ctr"/>
                <a:r>
                  <a:rPr lang="en-US" sz="900" dirty="0">
                    <a:solidFill>
                      <a:schemeClr val="accent6"/>
                    </a:solidFill>
                    <a:latin typeface="Open Sans " panose="020B0604020202020204" charset="0"/>
                    <a:cs typeface="Open Sans " panose="020B0604020202020204" charset="0"/>
                  </a:rPr>
                  <a:t>Anomalous dependency chain</a:t>
                </a:r>
              </a:p>
              <a:p>
                <a:pPr algn="ctr"/>
                <a:endParaRPr lang="en-US" sz="1000" b="1" dirty="0">
                  <a:solidFill>
                    <a:schemeClr val="accent6"/>
                  </a:solidFill>
                  <a:latin typeface="Open Sans " panose="020B0604020202020204" charset="0"/>
                  <a:cs typeface="Open Sans " panose="020B0604020202020204" charset="0"/>
                </a:endParaRPr>
              </a:p>
            </p:txBody>
          </p:sp>
          <p:cxnSp>
            <p:nvCxnSpPr>
              <p:cNvPr id="62" name="Straight Arrow Connector 61">
                <a:extLst>
                  <a:ext uri="{FF2B5EF4-FFF2-40B4-BE49-F238E27FC236}">
                    <a16:creationId xmlns:a16="http://schemas.microsoft.com/office/drawing/2014/main" id="{24711D17-2E02-41EE-A34C-B07BA54822BC}"/>
                  </a:ext>
                </a:extLst>
              </p:cNvPr>
              <p:cNvCxnSpPr>
                <a:cxnSpLocks/>
              </p:cNvCxnSpPr>
              <p:nvPr/>
            </p:nvCxnSpPr>
            <p:spPr>
              <a:xfrm>
                <a:off x="5945594" y="2434613"/>
                <a:ext cx="842979" cy="21914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27DC894-C1A8-48B4-AE97-4B9F1CA1D64A}"/>
                  </a:ext>
                </a:extLst>
              </p:cNvPr>
              <p:cNvCxnSpPr>
                <a:cxnSpLocks/>
                <a:endCxn id="65" idx="1"/>
              </p:cNvCxnSpPr>
              <p:nvPr/>
            </p:nvCxnSpPr>
            <p:spPr>
              <a:xfrm>
                <a:off x="4727899" y="1869252"/>
                <a:ext cx="236881" cy="35559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D427D68-445D-44EE-A0BA-AA1470C00DC8}"/>
                  </a:ext>
                </a:extLst>
              </p:cNvPr>
              <p:cNvSpPr txBox="1"/>
              <p:nvPr/>
            </p:nvSpPr>
            <p:spPr>
              <a:xfrm>
                <a:off x="3055022" y="1394341"/>
                <a:ext cx="1876797" cy="845269"/>
              </a:xfrm>
              <a:prstGeom prst="rect">
                <a:avLst/>
              </a:prstGeom>
            </p:spPr>
            <p:txBody>
              <a:bodyPr vert="horz" wrap="square" lIns="91440" tIns="45720" rIns="91440" bIns="45720" rtlCol="0">
                <a:noAutofit/>
              </a:bodyPr>
              <a:lstStyle/>
              <a:p>
                <a:pPr algn="ctr"/>
                <a:r>
                  <a:rPr lang="en-US" sz="1000" b="1" dirty="0">
                    <a:solidFill>
                      <a:schemeClr val="accent6"/>
                    </a:solidFill>
                    <a:latin typeface="Open Sans " panose="020B0604020202020204" charset="0"/>
                    <a:cs typeface="Open Sans " panose="020B0604020202020204" charset="0"/>
                  </a:rPr>
                  <a:t>Subroutine DAG</a:t>
                </a:r>
              </a:p>
              <a:p>
                <a:pPr algn="ctr"/>
                <a:r>
                  <a:rPr lang="en-US" sz="900" dirty="0">
                    <a:solidFill>
                      <a:schemeClr val="accent6"/>
                    </a:solidFill>
                    <a:latin typeface="Open Sans " panose="020B0604020202020204" charset="0"/>
                    <a:cs typeface="Open Sans " panose="020B0604020202020204" charset="0"/>
                  </a:rPr>
                  <a:t>E3SM function dependencies</a:t>
                </a:r>
              </a:p>
            </p:txBody>
          </p:sp>
        </p:grpSp>
      </p:grpSp>
      <p:sp>
        <p:nvSpPr>
          <p:cNvPr id="3" name="TextBox 2">
            <a:extLst>
              <a:ext uri="{FF2B5EF4-FFF2-40B4-BE49-F238E27FC236}">
                <a16:creationId xmlns:a16="http://schemas.microsoft.com/office/drawing/2014/main" id="{88DCAB1F-A83A-477F-B284-B919DC34CEAF}"/>
              </a:ext>
            </a:extLst>
          </p:cNvPr>
          <p:cNvSpPr txBox="1"/>
          <p:nvPr/>
        </p:nvSpPr>
        <p:spPr>
          <a:xfrm>
            <a:off x="6096000" y="3735234"/>
            <a:ext cx="5632716" cy="2523081"/>
          </a:xfrm>
          <a:prstGeom prst="rect">
            <a:avLst/>
          </a:prstGeom>
        </p:spPr>
        <p:txBody>
          <a:bodyPr vert="horz" wrap="square" lIns="91440" tIns="45720" rIns="91440" bIns="45720" rtlCol="0">
            <a:noAutofit/>
          </a:bodyPr>
          <a:lstStyle/>
          <a:p>
            <a:pPr algn="l"/>
            <a:endParaRPr lang="en-US" dirty="0"/>
          </a:p>
        </p:txBody>
      </p:sp>
      <p:sp>
        <p:nvSpPr>
          <p:cNvPr id="67" name="Content Placeholder 2">
            <a:extLst>
              <a:ext uri="{FF2B5EF4-FFF2-40B4-BE49-F238E27FC236}">
                <a16:creationId xmlns:a16="http://schemas.microsoft.com/office/drawing/2014/main" id="{88784EA7-67A3-4369-8DA6-927F7C68A60C}"/>
              </a:ext>
            </a:extLst>
          </p:cNvPr>
          <p:cNvSpPr txBox="1">
            <a:spLocks/>
          </p:cNvSpPr>
          <p:nvPr/>
        </p:nvSpPr>
        <p:spPr>
          <a:xfrm>
            <a:off x="39266" y="3110159"/>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latin typeface="Trebuchet MS" panose="020B0603020202020204" pitchFamily="34" charset="0"/>
                <a:ea typeface="Open Sans" panose="020B0606030504020204" pitchFamily="34" charset="0"/>
                <a:cs typeface="Open Sans" panose="020B0606030504020204" pitchFamily="34" charset="0"/>
              </a:rPr>
              <a:t>Team: A. Steyer, J. Watkins, L. Bertagna, G. Harper, I. Tezaur</a:t>
            </a:r>
          </a:p>
          <a:p>
            <a:pPr lvl="1" indent="0">
              <a:buFont typeface="Wingdings" pitchFamily="2" charset="2"/>
              <a:buNone/>
            </a:pPr>
            <a:endParaRPr lang="en-US" sz="1700" dirty="0">
              <a:latin typeface="Trebuchet MS" panose="020B0603020202020204" pitchFamily="34" charset="0"/>
              <a:ea typeface="Open Sans" panose="020B0606030504020204" pitchFamily="34" charset="0"/>
              <a:cs typeface="Open Sans" panose="020B0606030504020204" pitchFamily="34" charset="0"/>
            </a:endParaRPr>
          </a:p>
          <a:p>
            <a:endParaRPr lang="en-US" sz="17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9A496E66-4DEA-44D5-AE75-EC65999653B2}"/>
              </a:ext>
            </a:extLst>
          </p:cNvPr>
          <p:cNvSpPr>
            <a:spLocks noGrp="1"/>
          </p:cNvSpPr>
          <p:nvPr>
            <p:ph type="sldNum" sz="quarter" idx="12"/>
          </p:nvPr>
        </p:nvSpPr>
        <p:spPr/>
        <p:txBody>
          <a:bodyPr/>
          <a:lstStyle/>
          <a:p>
            <a:fld id="{EAB3140A-3BA5-4F18-93B2-5ABE18D4C56F}" type="slidenum">
              <a:rPr lang="en-US" smtClean="0"/>
              <a:t>20</a:t>
            </a:fld>
            <a:endParaRPr lang="en-US"/>
          </a:p>
        </p:txBody>
      </p:sp>
      <p:pic>
        <p:nvPicPr>
          <p:cNvPr id="32" name="Picture 31">
            <a:extLst>
              <a:ext uri="{FF2B5EF4-FFF2-40B4-BE49-F238E27FC236}">
                <a16:creationId xmlns:a16="http://schemas.microsoft.com/office/drawing/2014/main" id="{4659601A-F0A2-4392-B060-FB01C1A584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33724" y="1184588"/>
            <a:ext cx="1804788" cy="2030386"/>
          </a:xfrm>
          <a:prstGeom prst="rect">
            <a:avLst/>
          </a:prstGeom>
        </p:spPr>
      </p:pic>
      <p:sp>
        <p:nvSpPr>
          <p:cNvPr id="35" name="TextBox 34">
            <a:extLst>
              <a:ext uri="{FF2B5EF4-FFF2-40B4-BE49-F238E27FC236}">
                <a16:creationId xmlns:a16="http://schemas.microsoft.com/office/drawing/2014/main" id="{A9763E0F-8D6C-4C85-8E71-8CD763CFF877}"/>
              </a:ext>
            </a:extLst>
          </p:cNvPr>
          <p:cNvSpPr txBox="1"/>
          <p:nvPr/>
        </p:nvSpPr>
        <p:spPr>
          <a:xfrm>
            <a:off x="4787337" y="3370669"/>
            <a:ext cx="7398365" cy="4247317"/>
          </a:xfrm>
          <a:prstGeom prst="rect">
            <a:avLst/>
          </a:prstGeom>
        </p:spPr>
        <p:txBody>
          <a:bodyPr vert="horz" wrap="square" lIns="91440" tIns="45720" rIns="91440" bIns="45720" rtlCol="0" anchor="ctr">
            <a:spAutoFit/>
          </a:bodyPr>
          <a:lstStyle/>
          <a:p>
            <a:r>
              <a:rPr lang="en-US" sz="2000" b="1" dirty="0">
                <a:solidFill>
                  <a:srgbClr val="0070C0"/>
                </a:solidFill>
                <a:latin typeface="Trebuchet MS" panose="020B0603020202020204" pitchFamily="34" charset="0"/>
              </a:rPr>
              <a:t>Tracers:</a:t>
            </a:r>
            <a:r>
              <a:rPr lang="en-US" sz="2200" b="1" dirty="0">
                <a:solidFill>
                  <a:srgbClr val="0070C0"/>
                </a:solidFill>
                <a:latin typeface="Trebuchet MS" panose="020B0603020202020204" pitchFamily="34" charset="0"/>
              </a:rPr>
              <a:t> </a:t>
            </a:r>
            <a:r>
              <a:rPr lang="en-US" sz="1800" dirty="0">
                <a:solidFill>
                  <a:schemeClr val="accent6"/>
                </a:solidFill>
                <a:latin typeface="Trebuchet MS" panose="020B0603020202020204" pitchFamily="34" charset="0"/>
              </a:rPr>
              <a:t>add tracers to E3SM, use them to </a:t>
            </a:r>
            <a:r>
              <a:rPr lang="en-US" sz="1800" b="1" dirty="0">
                <a:solidFill>
                  <a:schemeClr val="accent6"/>
                </a:solidFill>
                <a:latin typeface="Trebuchet MS" panose="020B0603020202020204" pitchFamily="34" charset="0"/>
              </a:rPr>
              <a:t>evaluate E3SM </a:t>
            </a:r>
            <a:r>
              <a:rPr lang="en-US" b="1" dirty="0">
                <a:solidFill>
                  <a:schemeClr val="accent6"/>
                </a:solidFill>
                <a:latin typeface="Trebuchet MS" panose="020B0603020202020204" pitchFamily="34" charset="0"/>
              </a:rPr>
              <a:t>&amp;</a:t>
            </a:r>
            <a:r>
              <a:rPr lang="en-US" sz="1800" dirty="0">
                <a:solidFill>
                  <a:schemeClr val="accent6"/>
                </a:solidFill>
                <a:latin typeface="Trebuchet MS" panose="020B0603020202020204" pitchFamily="34" charset="0"/>
              </a:rPr>
              <a:t> explore ways to repurpose them to </a:t>
            </a:r>
            <a:r>
              <a:rPr lang="en-US" sz="1800" b="1" dirty="0">
                <a:solidFill>
                  <a:schemeClr val="accent6"/>
                </a:solidFill>
                <a:latin typeface="Trebuchet MS" panose="020B0603020202020204" pitchFamily="34" charset="0"/>
              </a:rPr>
              <a:t>identify</a:t>
            </a:r>
            <a:r>
              <a:rPr lang="en-US" sz="1800" dirty="0">
                <a:solidFill>
                  <a:schemeClr val="accent6"/>
                </a:solidFill>
                <a:latin typeface="Trebuchet MS" panose="020B0603020202020204" pitchFamily="34" charset="0"/>
              </a:rPr>
              <a:t> </a:t>
            </a:r>
            <a:r>
              <a:rPr lang="en-US" sz="1800" b="1" dirty="0">
                <a:solidFill>
                  <a:schemeClr val="accent6"/>
                </a:solidFill>
                <a:latin typeface="Trebuchet MS" panose="020B0603020202020204" pitchFamily="34" charset="0"/>
              </a:rPr>
              <a:t>source-impact pathways</a:t>
            </a:r>
            <a:endParaRPr lang="en-US" dirty="0">
              <a:solidFill>
                <a:schemeClr val="accent6"/>
              </a:solidFill>
              <a:latin typeface="Trebuchet MS" panose="020B0603020202020204" pitchFamily="34" charset="0"/>
            </a:endParaRPr>
          </a:p>
          <a:p>
            <a:pPr marL="457200" indent="-457200">
              <a:buAutoNum type="alphaLcParenBoth"/>
            </a:pPr>
            <a:endParaRPr lang="en-US" sz="400"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b="1" i="1" dirty="0">
                <a:solidFill>
                  <a:schemeClr val="accent6"/>
                </a:solidFill>
                <a:latin typeface="Trebuchet MS" panose="020B0603020202020204" pitchFamily="34" charset="0"/>
                <a:ea typeface="Calibri" panose="020F0502020204030204" pitchFamily="34" charset="0"/>
                <a:cs typeface="Open Sans " panose="020B0604020202020204" charset="0"/>
              </a:rPr>
              <a:t>Passive tracers</a:t>
            </a:r>
            <a:r>
              <a:rPr lang="en-US" i="1" dirty="0">
                <a:solidFill>
                  <a:schemeClr val="accent6"/>
                </a:solidFill>
                <a:latin typeface="Trebuchet MS" panose="020B0603020202020204" pitchFamily="34" charset="0"/>
                <a:ea typeface="Calibri" panose="020F0502020204030204" pitchFamily="34" charset="0"/>
                <a:cs typeface="Open Sans " panose="020B0604020202020204" charset="0"/>
              </a:rPr>
              <a:t>: </a:t>
            </a:r>
            <a:r>
              <a:rPr lang="en-US" dirty="0">
                <a:solidFill>
                  <a:schemeClr val="accent6"/>
                </a:solidFill>
                <a:latin typeface="Trebuchet MS" panose="020B0603020202020204" pitchFamily="34" charset="0"/>
                <a:ea typeface="Calibri" panose="020F0502020204030204" pitchFamily="34" charset="0"/>
                <a:cs typeface="Open Sans " panose="020B0604020202020204" charset="0"/>
              </a:rPr>
              <a:t>evaluate climatological dynamics (e.g., “Age-of-Air”, Brewer-Dobson circulation) and changes to those dynamics</a:t>
            </a:r>
          </a:p>
          <a:p>
            <a:endParaRPr lang="en-US" sz="400" dirty="0">
              <a:solidFill>
                <a:schemeClr val="accent6"/>
              </a:solidFill>
              <a:latin typeface="Trebuchet MS" panose="020B0603020202020204" pitchFamily="34" charset="0"/>
              <a:cs typeface="Open Sans " panose="020B0604020202020204" charset="0"/>
            </a:endParaRPr>
          </a:p>
          <a:p>
            <a:pPr marL="800100" lvl="1" indent="-342900">
              <a:buFont typeface="Wingdings" panose="05000000000000000000" pitchFamily="2" charset="2"/>
              <a:buChar char="Ø"/>
            </a:pPr>
            <a:r>
              <a:rPr lang="en-US" b="1" i="1" dirty="0" err="1">
                <a:solidFill>
                  <a:schemeClr val="accent6"/>
                </a:solidFill>
                <a:latin typeface="Trebuchet MS" panose="020B0603020202020204" pitchFamily="34" charset="0"/>
                <a:cs typeface="Open Sans " panose="020B0604020202020204" charset="0"/>
              </a:rPr>
              <a:t>Lagrangian</a:t>
            </a:r>
            <a:r>
              <a:rPr lang="en-US" b="1" i="1" dirty="0">
                <a:solidFill>
                  <a:schemeClr val="accent6"/>
                </a:solidFill>
                <a:latin typeface="Trebuchet MS" panose="020B0603020202020204" pitchFamily="34" charset="0"/>
                <a:cs typeface="Open Sans " panose="020B0604020202020204" charset="0"/>
              </a:rPr>
              <a:t> coherent structures (LCS): </a:t>
            </a:r>
            <a:r>
              <a:rPr lang="en-US" dirty="0">
                <a:solidFill>
                  <a:schemeClr val="accent6"/>
                </a:solidFill>
                <a:latin typeface="Trebuchet MS" panose="020B0603020202020204" pitchFamily="34" charset="0"/>
                <a:cs typeface="Open Sans " panose="020B0604020202020204" charset="0"/>
              </a:rPr>
              <a:t>surfaces of trajectories that exponentially attract/repel tracers, anomalies in which may represent elements in </a:t>
            </a:r>
            <a:r>
              <a:rPr lang="en-US" dirty="0" smtClean="0">
                <a:solidFill>
                  <a:schemeClr val="accent6"/>
                </a:solidFill>
                <a:latin typeface="Trebuchet MS" panose="020B0603020202020204" pitchFamily="34" charset="0"/>
                <a:cs typeface="Open Sans " panose="020B0604020202020204" charset="0"/>
              </a:rPr>
              <a:t>pathway</a:t>
            </a:r>
            <a:endParaRPr lang="en-US" dirty="0" smtClean="0">
              <a:solidFill>
                <a:schemeClr val="accent6"/>
              </a:solidFill>
              <a:latin typeface="Trebuchet MS" panose="020B0603020202020204" pitchFamily="34" charset="0"/>
              <a:cs typeface="Open Sans " panose="020B0604020202020204" charset="0"/>
            </a:endParaRPr>
          </a:p>
          <a:p>
            <a:pPr marL="342900" indent="-342900">
              <a:buFont typeface="Arial" panose="020B0604020202020204" pitchFamily="34" charset="0"/>
              <a:buChar char="•"/>
            </a:pPr>
            <a:endParaRPr lang="en-US" sz="400" dirty="0" smtClean="0">
              <a:solidFill>
                <a:schemeClr val="accent6"/>
              </a:solidFill>
              <a:latin typeface="Trebuchet MS" panose="020B0603020202020204" pitchFamily="34" charset="0"/>
              <a:cs typeface="Open Sans " panose="020B0604020202020204" charset="0"/>
            </a:endParaRPr>
          </a:p>
          <a:p>
            <a:pPr marL="342900" indent="-342900">
              <a:buFont typeface="Arial" panose="020B0604020202020204" pitchFamily="34" charset="0"/>
              <a:buChar char="•"/>
            </a:pPr>
            <a:r>
              <a:rPr lang="en-US" b="1" i="1" dirty="0">
                <a:solidFill>
                  <a:schemeClr val="accent6"/>
                </a:solidFill>
                <a:latin typeface="Trebuchet MS" panose="020B0603020202020204" pitchFamily="34" charset="0"/>
                <a:cs typeface="Open Sans " panose="020B0604020202020204" charset="0"/>
              </a:rPr>
              <a:t>Active (source-tagged) tracers</a:t>
            </a:r>
            <a:r>
              <a:rPr lang="en-US" i="1" dirty="0">
                <a:solidFill>
                  <a:schemeClr val="accent6"/>
                </a:solidFill>
                <a:latin typeface="Trebuchet MS" panose="020B0603020202020204" pitchFamily="34" charset="0"/>
                <a:cs typeface="Open Sans " panose="020B0604020202020204" charset="0"/>
              </a:rPr>
              <a:t>: </a:t>
            </a:r>
            <a:r>
              <a:rPr lang="en-US" dirty="0">
                <a:solidFill>
                  <a:schemeClr val="accent6"/>
                </a:solidFill>
                <a:latin typeface="Trebuchet MS" panose="020B0603020202020204" pitchFamily="34" charset="0"/>
                <a:cs typeface="Open Sans " panose="020B0604020202020204" charset="0"/>
              </a:rPr>
              <a:t>enable partitioning of impacts due to different aerosol sources, towards tracking of relative contributions along nodes in a </a:t>
            </a:r>
            <a:r>
              <a:rPr lang="en-US" dirty="0" smtClean="0">
                <a:solidFill>
                  <a:schemeClr val="accent6"/>
                </a:solidFill>
                <a:latin typeface="Trebuchet MS" panose="020B0603020202020204" pitchFamily="34" charset="0"/>
                <a:cs typeface="Open Sans " panose="020B0604020202020204" charset="0"/>
              </a:rPr>
              <a:t>pathway</a:t>
            </a:r>
            <a:endParaRPr lang="en-US" dirty="0">
              <a:solidFill>
                <a:schemeClr val="accent6"/>
              </a:solidFill>
              <a:latin typeface="Trebuchet MS" panose="020B0603020202020204" pitchFamily="34" charset="0"/>
              <a:cs typeface="Open Sans " panose="020B0604020202020204" charset="0"/>
            </a:endParaRP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cs typeface="Open Sans " panose="020B0604020202020204" charset="0"/>
            </a:endParaRP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 panose="020B0604020202020204" charset="0"/>
            </a:endParaRPr>
          </a:p>
          <a:p>
            <a:pPr marL="228600" indent="-228600">
              <a:buAutoNum type="alphaLcParenBoth"/>
            </a:pPr>
            <a:endParaRPr lang="en-US" sz="2200" b="1" dirty="0">
              <a:solidFill>
                <a:srgbClr val="0070C0"/>
              </a:solidFill>
              <a:latin typeface="Trebuchet MS" panose="020B0603020202020204" pitchFamily="34" charset="0"/>
            </a:endParaRPr>
          </a:p>
          <a:p>
            <a:endParaRPr lang="en-US" sz="2200" b="1" dirty="0">
              <a:solidFill>
                <a:srgbClr val="0070C0"/>
              </a:solidFill>
              <a:latin typeface="Trebuchet MS" panose="020B0603020202020204" pitchFamily="34" charset="0"/>
            </a:endParaRPr>
          </a:p>
          <a:p>
            <a:endParaRPr lang="en-US" sz="2200" dirty="0">
              <a:latin typeface="Trebuchet MS" panose="020B0603020202020204" pitchFamily="34" charset="0"/>
            </a:endParaRPr>
          </a:p>
        </p:txBody>
      </p:sp>
      <p:grpSp>
        <p:nvGrpSpPr>
          <p:cNvPr id="36" name="Group 35">
            <a:extLst>
              <a:ext uri="{FF2B5EF4-FFF2-40B4-BE49-F238E27FC236}">
                <a16:creationId xmlns:a16="http://schemas.microsoft.com/office/drawing/2014/main" id="{A9FA2584-17B0-4BB3-BCAA-1C6B11773C53}"/>
              </a:ext>
            </a:extLst>
          </p:cNvPr>
          <p:cNvGrpSpPr/>
          <p:nvPr/>
        </p:nvGrpSpPr>
        <p:grpSpPr>
          <a:xfrm>
            <a:off x="181680" y="4135864"/>
            <a:ext cx="1834384" cy="1558529"/>
            <a:chOff x="4401266" y="3706208"/>
            <a:chExt cx="4016945" cy="2918783"/>
          </a:xfrm>
        </p:grpSpPr>
        <p:sp>
          <p:nvSpPr>
            <p:cNvPr id="38" name="Rectangle 37">
              <a:extLst>
                <a:ext uri="{FF2B5EF4-FFF2-40B4-BE49-F238E27FC236}">
                  <a16:creationId xmlns:a16="http://schemas.microsoft.com/office/drawing/2014/main" id="{96A63015-AA50-4D9D-B658-4ACABE5B2849}"/>
                </a:ext>
              </a:extLst>
            </p:cNvPr>
            <p:cNvSpPr/>
            <p:nvPr/>
          </p:nvSpPr>
          <p:spPr>
            <a:xfrm>
              <a:off x="4401266" y="3724037"/>
              <a:ext cx="4016945" cy="290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47AD763D-8FAC-4C76-AF68-510DCB9F1A9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3927"/>
            <a:stretch/>
          </p:blipFill>
          <p:spPr bwMode="auto">
            <a:xfrm>
              <a:off x="4424815" y="3706208"/>
              <a:ext cx="3982432" cy="2893815"/>
            </a:xfrm>
            <a:prstGeom prst="rect">
              <a:avLst/>
            </a:prstGeom>
            <a:noFill/>
          </p:spPr>
        </p:pic>
      </p:grpSp>
      <p:cxnSp>
        <p:nvCxnSpPr>
          <p:cNvPr id="41" name="Straight Connector 40">
            <a:extLst>
              <a:ext uri="{FF2B5EF4-FFF2-40B4-BE49-F238E27FC236}">
                <a16:creationId xmlns:a16="http://schemas.microsoft.com/office/drawing/2014/main" id="{FA08296E-5B4A-45B2-823C-BA59D35F4005}"/>
              </a:ext>
            </a:extLst>
          </p:cNvPr>
          <p:cNvCxnSpPr/>
          <p:nvPr/>
        </p:nvCxnSpPr>
        <p:spPr>
          <a:xfrm>
            <a:off x="-283034" y="3429000"/>
            <a:ext cx="12475034"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97B0FAD-E880-4ED1-A20C-AAA12C2C1F77}"/>
              </a:ext>
            </a:extLst>
          </p:cNvPr>
          <p:cNvSpPr txBox="1"/>
          <p:nvPr/>
        </p:nvSpPr>
        <p:spPr>
          <a:xfrm>
            <a:off x="-92991" y="5773104"/>
            <a:ext cx="2341555" cy="462175"/>
          </a:xfrm>
          <a:prstGeom prst="rect">
            <a:avLst/>
          </a:prstGeom>
        </p:spPr>
        <p:txBody>
          <a:bodyPr vert="horz" wrap="square" lIns="91440" tIns="45720" rIns="91440" bIns="45720" rtlCol="0">
            <a:noAutofit/>
          </a:bodyPr>
          <a:lstStyle/>
          <a:p>
            <a:pPr algn="ctr"/>
            <a:r>
              <a:rPr lang="en-US" sz="1200" dirty="0">
                <a:solidFill>
                  <a:schemeClr val="accent6"/>
                </a:solidFill>
                <a:latin typeface="Trebuchet MS" panose="020B0603020202020204" pitchFamily="34" charset="0"/>
              </a:rPr>
              <a:t>Age-of-Air clock tracer from HSW idealized-climate test</a:t>
            </a:r>
          </a:p>
        </p:txBody>
      </p:sp>
      <p:sp>
        <p:nvSpPr>
          <p:cNvPr id="47" name="Content Placeholder 2">
            <a:extLst>
              <a:ext uri="{FF2B5EF4-FFF2-40B4-BE49-F238E27FC236}">
                <a16:creationId xmlns:a16="http://schemas.microsoft.com/office/drawing/2014/main" id="{9E8783D7-03AE-4F5F-85B6-960BBEC07C52}"/>
              </a:ext>
            </a:extLst>
          </p:cNvPr>
          <p:cNvSpPr txBox="1">
            <a:spLocks/>
          </p:cNvSpPr>
          <p:nvPr/>
        </p:nvSpPr>
        <p:spPr>
          <a:xfrm>
            <a:off x="77664" y="6555547"/>
            <a:ext cx="11489778" cy="36512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latin typeface="Trebuchet MS" panose="020B0603020202020204" pitchFamily="34" charset="0"/>
                <a:ea typeface="Open Sans" panose="020B0606030504020204" pitchFamily="34" charset="0"/>
                <a:cs typeface="Open Sans" panose="020B0606030504020204" pitchFamily="34" charset="0"/>
              </a:rPr>
              <a:t>Team: B. Hillman, E. Wenzel, B. Wagman, C. Jablonowski [U Michigan], J. Hollowed [U. Michigan], I. Tezaur</a:t>
            </a:r>
          </a:p>
          <a:p>
            <a:pPr lvl="1" indent="0">
              <a:buFont typeface="Wingdings" pitchFamily="2" charset="2"/>
              <a:buNone/>
            </a:pPr>
            <a:endParaRPr lang="en-US" sz="1700" dirty="0">
              <a:latin typeface="Trebuchet MS" panose="020B0603020202020204" pitchFamily="34" charset="0"/>
              <a:ea typeface="Open Sans" panose="020B0606030504020204" pitchFamily="34" charset="0"/>
              <a:cs typeface="Open Sans" panose="020B0606030504020204" pitchFamily="34" charset="0"/>
            </a:endParaRPr>
          </a:p>
          <a:p>
            <a:endParaRPr lang="en-US" sz="1700" dirty="0">
              <a:latin typeface="Trebuchet MS" panose="020B0603020202020204" pitchFamily="34" charset="0"/>
              <a:ea typeface="Open Sans" panose="020B0606030504020204" pitchFamily="34" charset="0"/>
              <a:cs typeface="Open Sans" panose="020B0606030504020204" pitchFamily="34" charset="0"/>
            </a:endParaRPr>
          </a:p>
        </p:txBody>
      </p:sp>
      <p:pic>
        <p:nvPicPr>
          <p:cNvPr id="40" name="e3smvid">
            <a:hlinkClick r:id="" action="ppaction://media"/>
            <a:extLst>
              <a:ext uri="{FF2B5EF4-FFF2-40B4-BE49-F238E27FC236}">
                <a16:creationId xmlns:a16="http://schemas.microsoft.com/office/drawing/2014/main" id="{565E3DF2-84BC-4B19-A27D-61FC55E648B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176611" y="3758520"/>
            <a:ext cx="1398623" cy="1307520"/>
          </a:xfrm>
          <a:prstGeom prst="rect">
            <a:avLst/>
          </a:prstGeom>
        </p:spPr>
      </p:pic>
      <p:sp>
        <p:nvSpPr>
          <p:cNvPr id="2" name="TextBox 1">
            <a:extLst>
              <a:ext uri="{FF2B5EF4-FFF2-40B4-BE49-F238E27FC236}">
                <a16:creationId xmlns:a16="http://schemas.microsoft.com/office/drawing/2014/main" id="{15287E50-5FCD-4299-B85B-E26CAC54BA8F}"/>
              </a:ext>
            </a:extLst>
          </p:cNvPr>
          <p:cNvSpPr txBox="1"/>
          <p:nvPr/>
        </p:nvSpPr>
        <p:spPr>
          <a:xfrm>
            <a:off x="3328964" y="4604316"/>
            <a:ext cx="914400" cy="914400"/>
          </a:xfrm>
          <a:prstGeom prst="rect">
            <a:avLst/>
          </a:prstGeom>
        </p:spPr>
        <p:txBody>
          <a:bodyPr vert="horz" wrap="none" lIns="91440" tIns="45720" rIns="91440" bIns="45720" rtlCol="0">
            <a:noAutofit/>
          </a:bodyPr>
          <a:lstStyle/>
          <a:p>
            <a:pPr algn="l"/>
            <a:endParaRPr lang="en-US" dirty="0"/>
          </a:p>
        </p:txBody>
      </p:sp>
      <p:sp>
        <p:nvSpPr>
          <p:cNvPr id="4" name="TextBox 3">
            <a:extLst>
              <a:ext uri="{FF2B5EF4-FFF2-40B4-BE49-F238E27FC236}">
                <a16:creationId xmlns:a16="http://schemas.microsoft.com/office/drawing/2014/main" id="{A887175C-90BB-4344-874C-5528CFD37C5B}"/>
              </a:ext>
            </a:extLst>
          </p:cNvPr>
          <p:cNvSpPr txBox="1"/>
          <p:nvPr/>
        </p:nvSpPr>
        <p:spPr>
          <a:xfrm>
            <a:off x="2176611" y="5391583"/>
            <a:ext cx="2416350" cy="247403"/>
          </a:xfrm>
          <a:prstGeom prst="rect">
            <a:avLst/>
          </a:prstGeom>
        </p:spPr>
        <p:txBody>
          <a:bodyPr vert="horz" wrap="square" lIns="91440" tIns="45720" rIns="91440" bIns="45720" rtlCol="0">
            <a:noAutofit/>
          </a:bodyPr>
          <a:lstStyle/>
          <a:p>
            <a:pPr algn="ctr"/>
            <a:r>
              <a:rPr lang="en-US" sz="1200" dirty="0">
                <a:solidFill>
                  <a:schemeClr val="accent6"/>
                </a:solidFill>
                <a:latin typeface="Trebuchet MS" panose="020B0603020202020204" pitchFamily="34" charset="0"/>
              </a:rPr>
              <a:t>(a) LCS traced out by velocity field in E3SM simulation.  (b) Finite Time Lyapunov Exponent (FTLE) for E3SM simulation.</a:t>
            </a:r>
          </a:p>
        </p:txBody>
      </p:sp>
      <p:sp>
        <p:nvSpPr>
          <p:cNvPr id="5" name="Rectangle 4">
            <a:extLst>
              <a:ext uri="{FF2B5EF4-FFF2-40B4-BE49-F238E27FC236}">
                <a16:creationId xmlns:a16="http://schemas.microsoft.com/office/drawing/2014/main" id="{0FEE7E3A-E614-4385-A986-FC3129F95FD6}"/>
              </a:ext>
            </a:extLst>
          </p:cNvPr>
          <p:cNvSpPr/>
          <p:nvPr/>
        </p:nvSpPr>
        <p:spPr>
          <a:xfrm>
            <a:off x="2095225" y="3614651"/>
            <a:ext cx="2687790" cy="26206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C63E309-7486-4AEB-8198-856FC74352D4}"/>
              </a:ext>
            </a:extLst>
          </p:cNvPr>
          <p:cNvSpPr/>
          <p:nvPr/>
        </p:nvSpPr>
        <p:spPr>
          <a:xfrm>
            <a:off x="5057850" y="4732179"/>
            <a:ext cx="6509592" cy="8298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78C2337-B37B-4A07-885B-2C03F409105E}"/>
              </a:ext>
            </a:extLst>
          </p:cNvPr>
          <p:cNvSpPr txBox="1"/>
          <p:nvPr/>
        </p:nvSpPr>
        <p:spPr>
          <a:xfrm>
            <a:off x="6326098" y="68121"/>
            <a:ext cx="3707626" cy="849640"/>
          </a:xfrm>
          <a:prstGeom prst="rect">
            <a:avLst/>
          </a:prstGeom>
        </p:spPr>
        <p:txBody>
          <a:bodyPr vert="horz" wrap="square" lIns="91440" tIns="45720" rIns="91440" bIns="45720" rtlCol="0">
            <a:noAutofit/>
          </a:bodyPr>
          <a:lstStyle/>
          <a:p>
            <a:pPr algn="ctr"/>
            <a:r>
              <a:rPr lang="en-US" i="1" dirty="0">
                <a:solidFill>
                  <a:srgbClr val="FF0000"/>
                </a:solidFill>
                <a:latin typeface="Trebuchet MS" panose="020B0603020202020204" pitchFamily="34" charset="0"/>
              </a:rPr>
              <a:t>See talk by </a:t>
            </a:r>
            <a:r>
              <a:rPr lang="en-US" b="1" i="1" dirty="0">
                <a:solidFill>
                  <a:srgbClr val="FF0000"/>
                </a:solidFill>
                <a:latin typeface="Trebuchet MS" panose="020B0603020202020204" pitchFamily="34" charset="0"/>
              </a:rPr>
              <a:t>E. Wenzel </a:t>
            </a:r>
            <a:r>
              <a:rPr lang="en-US" i="1" dirty="0">
                <a:solidFill>
                  <a:srgbClr val="FF0000"/>
                </a:solidFill>
                <a:latin typeface="Trebuchet MS" panose="020B0603020202020204" pitchFamily="34" charset="0"/>
              </a:rPr>
              <a:t>for more on analyses using </a:t>
            </a:r>
            <a:r>
              <a:rPr lang="en-US" i="1" dirty="0" err="1">
                <a:solidFill>
                  <a:srgbClr val="FF0000"/>
                </a:solidFill>
                <a:latin typeface="Trebuchet MS" panose="020B0603020202020204" pitchFamily="34" charset="0"/>
              </a:rPr>
              <a:t>Lagrangian</a:t>
            </a:r>
            <a:r>
              <a:rPr lang="en-US" i="1" dirty="0">
                <a:solidFill>
                  <a:srgbClr val="FF0000"/>
                </a:solidFill>
                <a:latin typeface="Trebuchet MS" panose="020B0603020202020204" pitchFamily="34" charset="0"/>
              </a:rPr>
              <a:t> Coherent Structures</a:t>
            </a:r>
          </a:p>
        </p:txBody>
      </p:sp>
      <p:pic>
        <p:nvPicPr>
          <p:cNvPr id="50" name="Picture 49">
            <a:extLst>
              <a:ext uri="{FF2B5EF4-FFF2-40B4-BE49-F238E27FC236}">
                <a16:creationId xmlns:a16="http://schemas.microsoft.com/office/drawing/2014/main" id="{5032B6C5-96BD-41F4-900D-A64C31301D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7515" y="3495987"/>
            <a:ext cx="697859" cy="489472"/>
          </a:xfrm>
          <a:prstGeom prst="rect">
            <a:avLst/>
          </a:prstGeom>
        </p:spPr>
      </p:pic>
      <p:sp>
        <p:nvSpPr>
          <p:cNvPr id="7" name="TextBox 6">
            <a:extLst>
              <a:ext uri="{FF2B5EF4-FFF2-40B4-BE49-F238E27FC236}">
                <a16:creationId xmlns:a16="http://schemas.microsoft.com/office/drawing/2014/main" id="{1F1276ED-512F-4683-BA2A-3384F67BC41B}"/>
              </a:ext>
            </a:extLst>
          </p:cNvPr>
          <p:cNvSpPr txBox="1"/>
          <p:nvPr/>
        </p:nvSpPr>
        <p:spPr>
          <a:xfrm>
            <a:off x="5977433" y="1242059"/>
            <a:ext cx="4138300" cy="441076"/>
          </a:xfrm>
          <a:prstGeom prst="rect">
            <a:avLst/>
          </a:prstGeom>
        </p:spPr>
        <p:txBody>
          <a:bodyPr vert="horz" wrap="square" lIns="91440" tIns="45720" rIns="91440" bIns="45720" rtlCol="0">
            <a:noAutofit/>
          </a:bodyPr>
          <a:lstStyle/>
          <a:p>
            <a:pPr algn="ctr"/>
            <a:r>
              <a:rPr lang="en-US" sz="1200" i="1" dirty="0">
                <a:latin typeface="Trebuchet MS" panose="020B0603020202020204" pitchFamily="34" charset="0"/>
              </a:rPr>
              <a:t>Small </a:t>
            </a:r>
            <a:r>
              <a:rPr lang="en-US" sz="1200" i="1" dirty="0" smtClean="0">
                <a:latin typeface="Trebuchet MS" panose="020B0603020202020204" pitchFamily="34" charset="0"/>
              </a:rPr>
              <a:t>overhead (&lt;1% for idealized HSW++ E3SM </a:t>
            </a:r>
            <a:r>
              <a:rPr lang="en-US" sz="1200" i="1" smtClean="0">
                <a:latin typeface="Trebuchet MS" panose="020B0603020202020204" pitchFamily="34" charset="0"/>
              </a:rPr>
              <a:t>test)!</a:t>
            </a:r>
            <a:endParaRPr lang="en-US" sz="1200" i="1" dirty="0">
              <a:latin typeface="Trebuchet MS" panose="020B0603020202020204" pitchFamily="34" charset="0"/>
            </a:endParaRPr>
          </a:p>
        </p:txBody>
      </p:sp>
      <p:pic>
        <p:nvPicPr>
          <p:cNvPr id="10" name="Picture 9">
            <a:extLst>
              <a:ext uri="{FF2B5EF4-FFF2-40B4-BE49-F238E27FC236}">
                <a16:creationId xmlns:a16="http://schemas.microsoft.com/office/drawing/2014/main" id="{E9E1B8D0-107F-4884-995D-C8CC1748680E}"/>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267115" y="3522517"/>
            <a:ext cx="1834385" cy="1753499"/>
          </a:xfrm>
          <a:prstGeom prst="rect">
            <a:avLst/>
          </a:prstGeom>
        </p:spPr>
      </p:pic>
      <p:sp>
        <p:nvSpPr>
          <p:cNvPr id="11" name="TextBox 10">
            <a:extLst>
              <a:ext uri="{FF2B5EF4-FFF2-40B4-BE49-F238E27FC236}">
                <a16:creationId xmlns:a16="http://schemas.microsoft.com/office/drawing/2014/main" id="{89D808D6-42E0-464B-9310-B4637795733C}"/>
              </a:ext>
            </a:extLst>
          </p:cNvPr>
          <p:cNvSpPr txBox="1"/>
          <p:nvPr/>
        </p:nvSpPr>
        <p:spPr>
          <a:xfrm>
            <a:off x="2739112" y="5100598"/>
            <a:ext cx="519455" cy="85317"/>
          </a:xfrm>
          <a:prstGeom prst="rect">
            <a:avLst/>
          </a:prstGeom>
        </p:spPr>
        <p:txBody>
          <a:bodyPr vert="horz" wrap="square" lIns="91440" tIns="45720" rIns="91440" bIns="45720" rtlCol="0">
            <a:noAutofit/>
          </a:bodyPr>
          <a:lstStyle/>
          <a:p>
            <a:pPr algn="l"/>
            <a:r>
              <a:rPr lang="en-US" sz="1200" dirty="0">
                <a:solidFill>
                  <a:schemeClr val="accent6"/>
                </a:solidFill>
                <a:latin typeface="Trebuchet MS" panose="020B0603020202020204" pitchFamily="34" charset="0"/>
              </a:rPr>
              <a:t>(a)</a:t>
            </a:r>
          </a:p>
        </p:txBody>
      </p:sp>
      <p:sp>
        <p:nvSpPr>
          <p:cNvPr id="43" name="TextBox 42">
            <a:extLst>
              <a:ext uri="{FF2B5EF4-FFF2-40B4-BE49-F238E27FC236}">
                <a16:creationId xmlns:a16="http://schemas.microsoft.com/office/drawing/2014/main" id="{4AD26401-7284-4771-B7F0-D8C83AF736EC}"/>
              </a:ext>
            </a:extLst>
          </p:cNvPr>
          <p:cNvSpPr txBox="1"/>
          <p:nvPr/>
        </p:nvSpPr>
        <p:spPr>
          <a:xfrm>
            <a:off x="3952402" y="5100881"/>
            <a:ext cx="519455" cy="85317"/>
          </a:xfrm>
          <a:prstGeom prst="rect">
            <a:avLst/>
          </a:prstGeom>
        </p:spPr>
        <p:txBody>
          <a:bodyPr vert="horz" wrap="square" lIns="91440" tIns="45720" rIns="91440" bIns="45720" rtlCol="0">
            <a:noAutofit/>
          </a:bodyPr>
          <a:lstStyle/>
          <a:p>
            <a:pPr algn="l"/>
            <a:r>
              <a:rPr lang="en-US" sz="1200" dirty="0">
                <a:solidFill>
                  <a:schemeClr val="accent6"/>
                </a:solidFill>
                <a:latin typeface="Trebuchet MS" panose="020B0603020202020204" pitchFamily="34" charset="0"/>
              </a:rPr>
              <a:t>(b)</a:t>
            </a:r>
          </a:p>
        </p:txBody>
      </p:sp>
    </p:spTree>
    <p:extLst>
      <p:ext uri="{BB962C8B-B14F-4D97-AF65-F5344CB8AC3E}">
        <p14:creationId xmlns:p14="http://schemas.microsoft.com/office/powerpoint/2010/main" val="343850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0"/>
                </p:tgtEl>
              </p:cMediaNode>
            </p:video>
          </p:childTnLst>
        </p:cTn>
      </p:par>
    </p:tnLst>
    <p:bldLst>
      <p:bldP spid="5" grpId="0" animBg="1"/>
      <p:bldP spid="48" grpId="0" animBg="1"/>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249F5F6-0FF0-4616-8D9F-ABAAAAE581CE}"/>
              </a:ext>
            </a:extLst>
          </p:cNvPr>
          <p:cNvSpPr txBox="1"/>
          <p:nvPr/>
        </p:nvSpPr>
        <p:spPr>
          <a:xfrm>
            <a:off x="0" y="1160480"/>
            <a:ext cx="12101738" cy="3354765"/>
          </a:xfrm>
          <a:prstGeom prst="rect">
            <a:avLst/>
          </a:prstGeom>
        </p:spPr>
        <p:txBody>
          <a:bodyPr vert="horz" wrap="square" lIns="91440" tIns="45720" rIns="91440" bIns="45720" rtlCol="0" anchor="ctr">
            <a:spAutoFit/>
          </a:bodyPr>
          <a:lstStyle/>
          <a:p>
            <a:endParaRPr lang="en-US" sz="400" b="1" dirty="0">
              <a:solidFill>
                <a:schemeClr val="accent6"/>
              </a:solidFill>
              <a:latin typeface="Trebuchet MS" panose="020B0603020202020204" pitchFamily="34" charset="0"/>
            </a:endParaRPr>
          </a:p>
          <a:p>
            <a:endParaRPr lang="en-US" sz="400" b="1"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sz="2200" b="1" dirty="0">
                <a:solidFill>
                  <a:schemeClr val="accent6"/>
                </a:solidFill>
                <a:latin typeface="Trebuchet MS" panose="020B0603020202020204" pitchFamily="34" charset="0"/>
              </a:rPr>
              <a:t>Goal: </a:t>
            </a:r>
            <a:r>
              <a:rPr lang="en-US" sz="2200" dirty="0">
                <a:solidFill>
                  <a:schemeClr val="accent6"/>
                </a:solidFill>
                <a:latin typeface="Trebuchet MS" panose="020B0603020202020204" pitchFamily="34" charset="0"/>
              </a:rPr>
              <a:t>find &amp; track non-stationary variable clusters for use as features in pathway identification</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ndParaRP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sz="2200" b="1" dirty="0">
                <a:solidFill>
                  <a:schemeClr val="accent6"/>
                </a:solidFill>
                <a:latin typeface="Trebuchet MS" panose="020B0603020202020204" pitchFamily="34" charset="0"/>
              </a:rPr>
              <a:t>Approach: </a:t>
            </a:r>
            <a:r>
              <a:rPr lang="en-US" sz="2200" dirty="0">
                <a:solidFill>
                  <a:schemeClr val="accent6"/>
                </a:solidFill>
                <a:latin typeface="Trebuchet MS" panose="020B0603020202020204" pitchFamily="34" charset="0"/>
              </a:rPr>
              <a:t>combine existing anomaly (event) detection algorithms [Davis et al</a:t>
            </a:r>
            <a:r>
              <a:rPr lang="en-US" sz="2200" dirty="0" smtClean="0">
                <a:solidFill>
                  <a:schemeClr val="accent6"/>
                </a:solidFill>
                <a:latin typeface="Trebuchet MS" panose="020B0603020202020204" pitchFamily="34" charset="0"/>
              </a:rPr>
              <a:t>. </a:t>
            </a:r>
            <a:r>
              <a:rPr lang="en-US" sz="2200" dirty="0">
                <a:solidFill>
                  <a:schemeClr val="accent6"/>
                </a:solidFill>
                <a:latin typeface="Trebuchet MS" panose="020B0603020202020204" pitchFamily="34" charset="0"/>
              </a:rPr>
              <a:t>2021] with clustering to enable </a:t>
            </a:r>
            <a:r>
              <a:rPr lang="en-US" sz="2200" b="1" dirty="0" err="1">
                <a:solidFill>
                  <a:schemeClr val="accent6"/>
                </a:solidFill>
                <a:latin typeface="Trebuchet MS" panose="020B0603020202020204" pitchFamily="34" charset="0"/>
              </a:rPr>
              <a:t>spatio</a:t>
            </a:r>
            <a:r>
              <a:rPr lang="en-US" sz="2200" b="1" dirty="0">
                <a:solidFill>
                  <a:schemeClr val="accent6"/>
                </a:solidFill>
                <a:latin typeface="Trebuchet MS" panose="020B0603020202020204" pitchFamily="34" charset="0"/>
              </a:rPr>
              <a:t>-temporal anomaly progression</a:t>
            </a:r>
            <a:r>
              <a:rPr lang="en-US" sz="2200" dirty="0">
                <a:solidFill>
                  <a:schemeClr val="accent6"/>
                </a:solidFill>
                <a:latin typeface="Trebuchet MS" panose="020B0603020202020204" pitchFamily="34" charset="0"/>
              </a:rPr>
              <a:t>,</a:t>
            </a:r>
            <a:r>
              <a:rPr lang="en-US" sz="2200" b="1" dirty="0">
                <a:solidFill>
                  <a:schemeClr val="accent6"/>
                </a:solidFill>
                <a:latin typeface="Trebuchet MS" panose="020B0603020202020204" pitchFamily="34" charset="0"/>
              </a:rPr>
              <a:t> </a:t>
            </a:r>
            <a:r>
              <a:rPr lang="en-US" sz="2200" dirty="0">
                <a:solidFill>
                  <a:schemeClr val="accent6"/>
                </a:solidFill>
                <a:latin typeface="Trebuchet MS" panose="020B0603020202020204" pitchFamily="34" charset="0"/>
              </a:rPr>
              <a:t>defining pathways</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200" dirty="0">
                <a:solidFill>
                  <a:schemeClr val="accent6"/>
                </a:solidFill>
                <a:latin typeface="Trebuchet MS" panose="020B0603020202020204" pitchFamily="34" charset="0"/>
              </a:rPr>
              <a:t>Use </a:t>
            </a:r>
            <a:r>
              <a:rPr lang="en-US" sz="2200" b="1" dirty="0">
                <a:solidFill>
                  <a:schemeClr val="accent6"/>
                </a:solidFill>
                <a:latin typeface="Trebuchet MS" panose="020B0603020202020204" pitchFamily="34" charset="0"/>
              </a:rPr>
              <a:t>signatures</a:t>
            </a:r>
            <a:r>
              <a:rPr lang="en-US" sz="2200" dirty="0">
                <a:solidFill>
                  <a:schemeClr val="accent6"/>
                </a:solidFill>
                <a:latin typeface="Trebuchet MS" panose="020B0603020202020204" pitchFamily="34" charset="0"/>
              </a:rPr>
              <a:t> (compressed representation of data) for clustering</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200" dirty="0">
                <a:solidFill>
                  <a:schemeClr val="accent6"/>
                </a:solidFill>
                <a:latin typeface="Trebuchet MS" panose="020B0603020202020204" pitchFamily="34" charset="0"/>
              </a:rPr>
              <a:t>User </a:t>
            </a:r>
            <a:r>
              <a:rPr lang="en-US" sz="2200" b="1" dirty="0">
                <a:solidFill>
                  <a:schemeClr val="accent6"/>
                </a:solidFill>
                <a:latin typeface="Trebuchet MS" panose="020B0603020202020204" pitchFamily="34" charset="0"/>
              </a:rPr>
              <a:t>clusters</a:t>
            </a:r>
            <a:r>
              <a:rPr lang="en-US" sz="2200" dirty="0">
                <a:solidFill>
                  <a:schemeClr val="accent6"/>
                </a:solidFill>
                <a:latin typeface="Trebuchet MS" panose="020B0603020202020204" pitchFamily="34" charset="0"/>
              </a:rPr>
              <a:t> to inform pathway analyses </a:t>
            </a:r>
          </a:p>
          <a:p>
            <a:pPr marL="342900"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endParaRPr lang="en-US" sz="2200" dirty="0">
              <a:solidFill>
                <a:schemeClr val="accent6"/>
              </a:solidFill>
              <a:latin typeface="Trebuchet MS" panose="020B0603020202020204" pitchFamily="34" charset="0"/>
            </a:endParaRPr>
          </a:p>
          <a:p>
            <a:pPr marL="342900" indent="-342900">
              <a:buFont typeface="Arial" panose="020B0604020202020204" pitchFamily="34" charset="0"/>
              <a:buChar char="•"/>
            </a:pPr>
            <a:endParaRPr lang="en-US" sz="22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endParaRPr lang="en-US" sz="800" dirty="0">
              <a:solidFill>
                <a:schemeClr val="accent6"/>
              </a:solidFill>
              <a:latin typeface="Trebuchet MS" panose="020B0603020202020204" pitchFamily="34" charset="0"/>
            </a:endParaRPr>
          </a:p>
        </p:txBody>
      </p:sp>
      <p:sp>
        <p:nvSpPr>
          <p:cNvPr id="15" name="Title 1">
            <a:extLst>
              <a:ext uri="{FF2B5EF4-FFF2-40B4-BE49-F238E27FC236}">
                <a16:creationId xmlns:a16="http://schemas.microsoft.com/office/drawing/2014/main" id="{B6D1955B-9705-449C-8BCF-DF5668F122A5}"/>
              </a:ext>
            </a:extLst>
          </p:cNvPr>
          <p:cNvSpPr>
            <a:spLocks noGrp="1"/>
          </p:cNvSpPr>
          <p:nvPr>
            <p:ph type="title"/>
          </p:nvPr>
        </p:nvSpPr>
        <p:spPr>
          <a:xfrm>
            <a:off x="261237" y="274818"/>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Signature-based Clustering</a:t>
            </a:r>
          </a:p>
        </p:txBody>
      </p:sp>
      <p:pic>
        <p:nvPicPr>
          <p:cNvPr id="17" name="Picture 16">
            <a:extLst>
              <a:ext uri="{FF2B5EF4-FFF2-40B4-BE49-F238E27FC236}">
                <a16:creationId xmlns:a16="http://schemas.microsoft.com/office/drawing/2014/main" id="{F9E0FA6B-2263-4246-B36B-905A9CC75DD9}"/>
              </a:ext>
            </a:extLst>
          </p:cNvPr>
          <p:cNvPicPr>
            <a:picLocks noChangeAspect="1"/>
          </p:cNvPicPr>
          <p:nvPr/>
        </p:nvPicPr>
        <p:blipFill>
          <a:blip r:embed="rId3"/>
          <a:stretch>
            <a:fillRect/>
          </a:stretch>
        </p:blipFill>
        <p:spPr>
          <a:xfrm>
            <a:off x="8550130" y="3941568"/>
            <a:ext cx="2870790" cy="1960826"/>
          </a:xfrm>
          <a:prstGeom prst="rect">
            <a:avLst/>
          </a:prstGeom>
        </p:spPr>
      </p:pic>
      <p:sp>
        <p:nvSpPr>
          <p:cNvPr id="19" name="Content Placeholder 2">
            <a:extLst>
              <a:ext uri="{FF2B5EF4-FFF2-40B4-BE49-F238E27FC236}">
                <a16:creationId xmlns:a16="http://schemas.microsoft.com/office/drawing/2014/main" id="{31CFFB6D-26B4-4B7B-B1CC-1DE54B2788FD}"/>
              </a:ext>
            </a:extLst>
          </p:cNvPr>
          <p:cNvSpPr txBox="1">
            <a:spLocks/>
          </p:cNvSpPr>
          <p:nvPr/>
        </p:nvSpPr>
        <p:spPr>
          <a:xfrm>
            <a:off x="107683" y="6558913"/>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latin typeface="Trebuchet MS" panose="020B0603020202020204" pitchFamily="34" charset="0"/>
                <a:ea typeface="Open Sans" panose="020B0606030504020204" pitchFamily="34" charset="0"/>
                <a:cs typeface="Open Sans" panose="020B0606030504020204" pitchFamily="34" charset="0"/>
              </a:rPr>
              <a:t>Team: W. Davis, M. Carlson, I. Tezaur</a:t>
            </a:r>
          </a:p>
          <a:p>
            <a:pPr lvl="1" indent="0">
              <a:buFont typeface="Wingdings" pitchFamily="2" charset="2"/>
              <a:buNone/>
            </a:pPr>
            <a:endParaRPr lang="en-US" sz="1700" dirty="0">
              <a:latin typeface="Trebuchet MS" panose="020B0603020202020204" pitchFamily="34" charset="0"/>
              <a:ea typeface="Open Sans" panose="020B0606030504020204" pitchFamily="34" charset="0"/>
              <a:cs typeface="Open Sans" panose="020B0606030504020204" pitchFamily="34" charset="0"/>
            </a:endParaRPr>
          </a:p>
          <a:p>
            <a:endParaRPr lang="en-US" sz="17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3" name="Slide Number Placeholder 2">
            <a:extLst>
              <a:ext uri="{FF2B5EF4-FFF2-40B4-BE49-F238E27FC236}">
                <a16:creationId xmlns:a16="http://schemas.microsoft.com/office/drawing/2014/main" id="{38763BB1-C4CB-42D6-AF58-8663C61938F3}"/>
              </a:ext>
            </a:extLst>
          </p:cNvPr>
          <p:cNvSpPr>
            <a:spLocks noGrp="1"/>
          </p:cNvSpPr>
          <p:nvPr>
            <p:ph type="sldNum" sz="quarter" idx="12"/>
          </p:nvPr>
        </p:nvSpPr>
        <p:spPr/>
        <p:txBody>
          <a:bodyPr/>
          <a:lstStyle/>
          <a:p>
            <a:fld id="{EAB3140A-3BA5-4F18-93B2-5ABE18D4C56F}" type="slidenum">
              <a:rPr lang="en-US" smtClean="0"/>
              <a:t>21</a:t>
            </a:fld>
            <a:endParaRPr lang="en-US"/>
          </a:p>
        </p:txBody>
      </p:sp>
      <p:pic>
        <p:nvPicPr>
          <p:cNvPr id="13" name="Picture 12">
            <a:extLst>
              <a:ext uri="{FF2B5EF4-FFF2-40B4-BE49-F238E27FC236}">
                <a16:creationId xmlns:a16="http://schemas.microsoft.com/office/drawing/2014/main" id="{97A43B18-4C47-49EA-BE09-2CDFADE76DE4}"/>
              </a:ext>
            </a:extLst>
          </p:cNvPr>
          <p:cNvPicPr>
            <a:picLocks noChangeAspect="1"/>
          </p:cNvPicPr>
          <p:nvPr/>
        </p:nvPicPr>
        <p:blipFill>
          <a:blip r:embed="rId4"/>
          <a:stretch>
            <a:fillRect/>
          </a:stretch>
        </p:blipFill>
        <p:spPr>
          <a:xfrm>
            <a:off x="3629234" y="27064079"/>
            <a:ext cx="4484958" cy="2226870"/>
          </a:xfrm>
          <a:prstGeom prst="rect">
            <a:avLst/>
          </a:prstGeom>
        </p:spPr>
      </p:pic>
      <p:pic>
        <p:nvPicPr>
          <p:cNvPr id="14" name="Picture 13">
            <a:extLst>
              <a:ext uri="{FF2B5EF4-FFF2-40B4-BE49-F238E27FC236}">
                <a16:creationId xmlns:a16="http://schemas.microsoft.com/office/drawing/2014/main" id="{F30CB568-DCF3-43C9-9F34-7F6DFFFE421F}"/>
              </a:ext>
            </a:extLst>
          </p:cNvPr>
          <p:cNvPicPr>
            <a:picLocks noChangeAspect="1"/>
          </p:cNvPicPr>
          <p:nvPr/>
        </p:nvPicPr>
        <p:blipFill rotWithShape="1">
          <a:blip r:embed="rId5"/>
          <a:srcRect/>
          <a:stretch/>
        </p:blipFill>
        <p:spPr>
          <a:xfrm>
            <a:off x="8163732" y="27136973"/>
            <a:ext cx="4355548" cy="2188048"/>
          </a:xfrm>
          <a:prstGeom prst="rect">
            <a:avLst/>
          </a:prstGeom>
        </p:spPr>
      </p:pic>
      <p:pic>
        <p:nvPicPr>
          <p:cNvPr id="4" name="Picture 3">
            <a:extLst>
              <a:ext uri="{FF2B5EF4-FFF2-40B4-BE49-F238E27FC236}">
                <a16:creationId xmlns:a16="http://schemas.microsoft.com/office/drawing/2014/main" id="{BF634AA6-258E-4853-96CE-924702AFE2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482" y="3898878"/>
            <a:ext cx="3948104" cy="2003516"/>
          </a:xfrm>
          <a:prstGeom prst="rect">
            <a:avLst/>
          </a:prstGeom>
        </p:spPr>
      </p:pic>
      <p:pic>
        <p:nvPicPr>
          <p:cNvPr id="21" name="Picture 20">
            <a:extLst>
              <a:ext uri="{FF2B5EF4-FFF2-40B4-BE49-F238E27FC236}">
                <a16:creationId xmlns:a16="http://schemas.microsoft.com/office/drawing/2014/main" id="{0ACB99FE-0478-4C48-8101-9344F48795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5984" y="3910415"/>
            <a:ext cx="3866783" cy="1991979"/>
          </a:xfrm>
          <a:prstGeom prst="rect">
            <a:avLst/>
          </a:prstGeom>
        </p:spPr>
      </p:pic>
      <p:sp>
        <p:nvSpPr>
          <p:cNvPr id="22" name="TextBox 21">
            <a:extLst>
              <a:ext uri="{FF2B5EF4-FFF2-40B4-BE49-F238E27FC236}">
                <a16:creationId xmlns:a16="http://schemas.microsoft.com/office/drawing/2014/main" id="{F41E8CDB-49C9-436F-AC34-CB05CD9AAA82}"/>
              </a:ext>
            </a:extLst>
          </p:cNvPr>
          <p:cNvSpPr txBox="1"/>
          <p:nvPr/>
        </p:nvSpPr>
        <p:spPr>
          <a:xfrm>
            <a:off x="646959" y="6024941"/>
            <a:ext cx="7258050" cy="771525"/>
          </a:xfrm>
          <a:prstGeom prst="rect">
            <a:avLst/>
          </a:prstGeom>
        </p:spPr>
        <p:txBody>
          <a:bodyPr vert="horz" wrap="square" lIns="91440" tIns="45720" rIns="91440" bIns="45720" rtlCol="0">
            <a:noAutofit/>
          </a:bodyPr>
          <a:lstStyle/>
          <a:p>
            <a:pPr algn="ctr"/>
            <a:r>
              <a:rPr lang="en-US" sz="1600" dirty="0">
                <a:solidFill>
                  <a:schemeClr val="accent6"/>
                </a:solidFill>
                <a:latin typeface="Trebuchet MS" panose="020B0603020202020204" pitchFamily="34" charset="0"/>
              </a:rPr>
              <a:t>Space-time varying cluster identification in response to Mt. Pinatubo source</a:t>
            </a:r>
          </a:p>
        </p:txBody>
      </p:sp>
      <p:sp>
        <p:nvSpPr>
          <p:cNvPr id="25" name="TextBox 24">
            <a:extLst>
              <a:ext uri="{FF2B5EF4-FFF2-40B4-BE49-F238E27FC236}">
                <a16:creationId xmlns:a16="http://schemas.microsoft.com/office/drawing/2014/main" id="{8A0E38A3-DCF1-4EBB-A872-694529162612}"/>
              </a:ext>
            </a:extLst>
          </p:cNvPr>
          <p:cNvSpPr txBox="1"/>
          <p:nvPr/>
        </p:nvSpPr>
        <p:spPr>
          <a:xfrm>
            <a:off x="8362950" y="5927842"/>
            <a:ext cx="3571875" cy="422138"/>
          </a:xfrm>
          <a:prstGeom prst="rect">
            <a:avLst/>
          </a:prstGeom>
        </p:spPr>
        <p:txBody>
          <a:bodyPr vert="horz" wrap="square" lIns="91440" tIns="45720" rIns="91440" bIns="45720" rtlCol="0">
            <a:noAutofit/>
          </a:bodyPr>
          <a:lstStyle/>
          <a:p>
            <a:pPr algn="ctr"/>
            <a:r>
              <a:rPr lang="en-US" sz="1400" dirty="0">
                <a:latin typeface="Trebuchet MS" panose="020B0603020202020204" pitchFamily="34" charset="0"/>
              </a:rPr>
              <a:t>Force-directed graph of cluster transition probabilities over Mt. Pinatubo simulation</a:t>
            </a:r>
          </a:p>
        </p:txBody>
      </p:sp>
    </p:spTree>
    <p:extLst>
      <p:ext uri="{BB962C8B-B14F-4D97-AF65-F5344CB8AC3E}">
        <p14:creationId xmlns:p14="http://schemas.microsoft.com/office/powerpoint/2010/main" val="407650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24224"/>
            <a:ext cx="6415633" cy="5355312"/>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Background</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Motivation</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The CLDERA Project</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Driving Exemplar: 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b="1" dirty="0">
                <a:solidFill>
                  <a:schemeClr val="accent6"/>
                </a:solidFill>
                <a:latin typeface="Trebuchet MS" panose="020B0603020202020204" pitchFamily="34" charset="0"/>
              </a:rPr>
              <a:t>CLDERA Research Composition</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Simulations </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b="1"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grpSp>
        <p:nvGrpSpPr>
          <p:cNvPr id="8" name="Group 7">
            <a:extLst>
              <a:ext uri="{FF2B5EF4-FFF2-40B4-BE49-F238E27FC236}">
                <a16:creationId xmlns:a16="http://schemas.microsoft.com/office/drawing/2014/main" id="{A65418FA-E22B-423A-9ED5-067D76E8658B}"/>
              </a:ext>
            </a:extLst>
          </p:cNvPr>
          <p:cNvGrpSpPr>
            <a:grpSpLocks noChangeAspect="1"/>
          </p:cNvGrpSpPr>
          <p:nvPr/>
        </p:nvGrpSpPr>
        <p:grpSpPr>
          <a:xfrm>
            <a:off x="8084420" y="1510397"/>
            <a:ext cx="4688291" cy="4567107"/>
            <a:chOff x="6624859" y="916067"/>
            <a:chExt cx="5725522" cy="5577528"/>
          </a:xfrm>
        </p:grpSpPr>
        <p:pic>
          <p:nvPicPr>
            <p:cNvPr id="9" name="Picture 8">
              <a:extLst>
                <a:ext uri="{FF2B5EF4-FFF2-40B4-BE49-F238E27FC236}">
                  <a16:creationId xmlns:a16="http://schemas.microsoft.com/office/drawing/2014/main" id="{E7F22A26-C221-478B-831A-4B6965149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0" name="TextBox 9">
              <a:extLst>
                <a:ext uri="{FF2B5EF4-FFF2-40B4-BE49-F238E27FC236}">
                  <a16:creationId xmlns:a16="http://schemas.microsoft.com/office/drawing/2014/main" id="{C84EFB2D-95BC-4EBC-8A85-95F24A7A1379}"/>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1" name="Diagram 10">
              <a:extLst>
                <a:ext uri="{FF2B5EF4-FFF2-40B4-BE49-F238E27FC236}">
                  <a16:creationId xmlns:a16="http://schemas.microsoft.com/office/drawing/2014/main" id="{62CA661A-39C3-4FCA-BF41-72312E320AA9}"/>
                </a:ext>
              </a:extLst>
            </p:cNvPr>
            <p:cNvGraphicFramePr/>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9"/>
          <a:stretch>
            <a:fillRect/>
          </a:stretch>
        </p:blipFill>
        <p:spPr>
          <a:xfrm>
            <a:off x="6839240" y="3429000"/>
            <a:ext cx="2197095" cy="1878895"/>
          </a:xfrm>
          <a:prstGeom prst="rect">
            <a:avLst/>
          </a:prstGeom>
        </p:spPr>
      </p:pic>
      <p:sp>
        <p:nvSpPr>
          <p:cNvPr id="5" name="Slide Number Placeholder 4">
            <a:extLst>
              <a:ext uri="{FF2B5EF4-FFF2-40B4-BE49-F238E27FC236}">
                <a16:creationId xmlns:a16="http://schemas.microsoft.com/office/drawing/2014/main" id="{809A7F79-37E0-4FE6-B60E-C25057085B8A}"/>
              </a:ext>
            </a:extLst>
          </p:cNvPr>
          <p:cNvSpPr>
            <a:spLocks noGrp="1"/>
          </p:cNvSpPr>
          <p:nvPr>
            <p:ph type="sldNum" sz="quarter" idx="4"/>
          </p:nvPr>
        </p:nvSpPr>
        <p:spPr/>
        <p:txBody>
          <a:bodyPr/>
          <a:lstStyle/>
          <a:p>
            <a:fld id="{4FAB73BC-B049-4115-A692-8D63A059BFB8}" type="slidenum">
              <a:rPr lang="en-US" smtClean="0"/>
              <a:pPr/>
              <a:t>22</a:t>
            </a:fld>
            <a:endParaRPr lang="en-US" dirty="0"/>
          </a:p>
        </p:txBody>
      </p:sp>
      <p:sp>
        <p:nvSpPr>
          <p:cNvPr id="14" name="Slide Number Placeholder 8">
            <a:extLst>
              <a:ext uri="{FF2B5EF4-FFF2-40B4-BE49-F238E27FC236}">
                <a16:creationId xmlns:a16="http://schemas.microsoft.com/office/drawing/2014/main" id="{1D881615-CF33-4F21-A1C0-07C4BCE11229}"/>
              </a:ext>
            </a:extLst>
          </p:cNvPr>
          <p:cNvSpPr txBox="1">
            <a:spLocks/>
          </p:cNvSpPr>
          <p:nvPr/>
        </p:nvSpPr>
        <p:spPr>
          <a:xfrm>
            <a:off x="11947280" y="6618148"/>
            <a:ext cx="370225"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22</a:t>
            </a:fld>
            <a:endParaRPr lang="en-US" sz="1000" dirty="0">
              <a:latin typeface="+mj-lt"/>
            </a:endParaRPr>
          </a:p>
        </p:txBody>
      </p:sp>
    </p:spTree>
    <p:extLst>
      <p:ext uri="{BB962C8B-B14F-4D97-AF65-F5344CB8AC3E}">
        <p14:creationId xmlns:p14="http://schemas.microsoft.com/office/powerpoint/2010/main" val="45839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riangle 5">
            <a:extLst>
              <a:ext uri="{FF2B5EF4-FFF2-40B4-BE49-F238E27FC236}">
                <a16:creationId xmlns:a16="http://schemas.microsoft.com/office/drawing/2014/main" id="{647032BF-64EF-413E-99B7-61DF2FD76722}"/>
              </a:ext>
            </a:extLst>
          </p:cNvPr>
          <p:cNvSpPr/>
          <p:nvPr/>
        </p:nvSpPr>
        <p:spPr>
          <a:xfrm rot="16200000">
            <a:off x="6959695" y="1354421"/>
            <a:ext cx="3796638" cy="4839172"/>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solidFill>
            <a:srgbClr val="E2918B">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6">
            <a:extLst>
              <a:ext uri="{FF2B5EF4-FFF2-40B4-BE49-F238E27FC236}">
                <a16:creationId xmlns:a16="http://schemas.microsoft.com/office/drawing/2014/main" id="{DFE40B75-80FE-9B47-B7F4-D0EF6A3EE51A}"/>
              </a:ext>
            </a:extLst>
          </p:cNvPr>
          <p:cNvSpPr>
            <a:spLocks noGrp="1"/>
          </p:cNvSpPr>
          <p:nvPr>
            <p:ph idx="1"/>
          </p:nvPr>
        </p:nvSpPr>
        <p:spPr>
          <a:xfrm>
            <a:off x="-10909" y="1544655"/>
            <a:ext cx="5706268" cy="4948940"/>
          </a:xfrm>
          <a:solidFill>
            <a:srgbClr val="C00000">
              <a:alpha val="8000"/>
            </a:srgbClr>
          </a:solidFill>
        </p:spPr>
        <p:txBody>
          <a:bodyPr/>
          <a:lstStyle/>
          <a:p>
            <a:pPr>
              <a:spcBef>
                <a:spcPts val="0"/>
              </a:spcBef>
            </a:pPr>
            <a:endParaRPr lang="en-US" sz="900" b="1" dirty="0">
              <a:latin typeface="Trebuchet MS" panose="020B0603020202020204" pitchFamily="34" charset="0"/>
            </a:endParaRPr>
          </a:p>
          <a:p>
            <a:pPr>
              <a:spcBef>
                <a:spcPts val="0"/>
              </a:spcBef>
            </a:pPr>
            <a:r>
              <a:rPr lang="en-US" sz="1900" b="1" dirty="0">
                <a:latin typeface="Trebuchet MS" panose="020B0603020202020204" pitchFamily="34" charset="0"/>
              </a:rPr>
              <a:t>1. Data Fusion: </a:t>
            </a:r>
            <a:r>
              <a:rPr lang="en-US" sz="1900" dirty="0">
                <a:latin typeface="Trebuchet MS" panose="020B0603020202020204" pitchFamily="34" charset="0"/>
              </a:rPr>
              <a:t>strategically source and fuse relevant data of varying resolutions and fidelities to create a “near-global” picture of the relevant processes</a:t>
            </a:r>
          </a:p>
          <a:p>
            <a:pPr>
              <a:spcBef>
                <a:spcPts val="0"/>
              </a:spcBef>
            </a:pPr>
            <a:endParaRPr lang="en-US" sz="400" b="1" dirty="0">
              <a:latin typeface="Trebuchet MS" panose="020B0603020202020204" pitchFamily="34" charset="0"/>
            </a:endParaRPr>
          </a:p>
          <a:p>
            <a:pPr>
              <a:spcBef>
                <a:spcPts val="0"/>
              </a:spcBef>
            </a:pPr>
            <a:r>
              <a:rPr lang="en-US" sz="1900" b="1" dirty="0">
                <a:latin typeface="Trebuchet MS" panose="020B0603020202020204" pitchFamily="34" charset="0"/>
              </a:rPr>
              <a:t>2. Changepoint Detection: </a:t>
            </a:r>
            <a:r>
              <a:rPr lang="en-US" sz="1900" kern="1200" dirty="0">
                <a:latin typeface="Trebuchet MS" panose="020B0603020202020204" pitchFamily="34" charset="0"/>
                <a:cs typeface="Open Sans " panose="020B0604020202020204" charset="0"/>
              </a:rPr>
              <a:t>identify the underlying fundamental shifts in climate processes </a:t>
            </a:r>
          </a:p>
          <a:p>
            <a:pPr>
              <a:spcBef>
                <a:spcPts val="0"/>
              </a:spcBef>
            </a:pPr>
            <a:endParaRPr lang="en-US" sz="400" b="1" dirty="0">
              <a:latin typeface="Trebuchet MS" panose="020B0603020202020204" pitchFamily="34" charset="0"/>
              <a:cs typeface="Open Sans " panose="020B0604020202020204" charset="0"/>
            </a:endParaRPr>
          </a:p>
          <a:p>
            <a:pPr>
              <a:spcBef>
                <a:spcPts val="0"/>
              </a:spcBef>
            </a:pPr>
            <a:r>
              <a:rPr lang="en-US" sz="1900" b="1" dirty="0">
                <a:latin typeface="Trebuchet MS" panose="020B0603020202020204" pitchFamily="34" charset="0"/>
              </a:rPr>
              <a:t>3. Dynamic space-time models: </a:t>
            </a:r>
            <a:r>
              <a:rPr lang="en-US" sz="1900" dirty="0">
                <a:latin typeface="Trebuchet MS" panose="020B0603020202020204" pitchFamily="34" charset="0"/>
              </a:rPr>
              <a:t>adapt Bayesian hierarchical approaches to incorporate multiple nodes and establish correlations between nodes</a:t>
            </a:r>
          </a:p>
          <a:p>
            <a:pPr>
              <a:spcBef>
                <a:spcPts val="0"/>
              </a:spcBef>
            </a:pPr>
            <a:endParaRPr lang="en-US" sz="400" dirty="0">
              <a:latin typeface="Trebuchet MS" panose="020B0603020202020204" pitchFamily="34" charset="0"/>
            </a:endParaRPr>
          </a:p>
          <a:p>
            <a:pPr>
              <a:spcBef>
                <a:spcPts val="0"/>
              </a:spcBef>
            </a:pPr>
            <a:r>
              <a:rPr lang="en-US" sz="1900" b="1" dirty="0">
                <a:latin typeface="Trebuchet MS" panose="020B0603020202020204" pitchFamily="34" charset="0"/>
              </a:rPr>
              <a:t>4. Explainable Echo State Networks (ESNs): </a:t>
            </a:r>
            <a:r>
              <a:rPr lang="en-US" sz="1900" dirty="0">
                <a:latin typeface="Trebuchet MS" panose="020B0603020202020204" pitchFamily="34" charset="0"/>
              </a:rPr>
              <a:t>develop explainable and interpretable methods to quantify relationships between pathway nodes as modeled by recurrent neural networks</a:t>
            </a:r>
          </a:p>
        </p:txBody>
      </p:sp>
      <p:sp>
        <p:nvSpPr>
          <p:cNvPr id="18" name="Text Placeholder 17">
            <a:extLst>
              <a:ext uri="{FF2B5EF4-FFF2-40B4-BE49-F238E27FC236}">
                <a16:creationId xmlns:a16="http://schemas.microsoft.com/office/drawing/2014/main" id="{2FC046A9-84D3-014B-AF22-CE9E37DE5A4D}"/>
              </a:ext>
            </a:extLst>
          </p:cNvPr>
          <p:cNvSpPr>
            <a:spLocks noGrp="1"/>
          </p:cNvSpPr>
          <p:nvPr>
            <p:ph type="body" sz="quarter" idx="11"/>
          </p:nvPr>
        </p:nvSpPr>
        <p:spPr>
          <a:xfrm>
            <a:off x="-1" y="1224615"/>
            <a:ext cx="5765628" cy="320040"/>
          </a:xfrm>
          <a:solidFill>
            <a:srgbClr val="E2918B"/>
          </a:solidFill>
        </p:spPr>
        <p:txBody>
          <a:bodyPr/>
          <a:lstStyle/>
          <a:p>
            <a:r>
              <a:rPr lang="en-US" sz="2200" dirty="0">
                <a:latin typeface="Trebuchet MS" panose="020B0603020202020204" pitchFamily="34" charset="0"/>
              </a:rPr>
              <a:t>Research Composition:</a:t>
            </a:r>
          </a:p>
        </p:txBody>
      </p:sp>
      <p:sp>
        <p:nvSpPr>
          <p:cNvPr id="63" name="Slide Number Placeholder 2">
            <a:extLst>
              <a:ext uri="{FF2B5EF4-FFF2-40B4-BE49-F238E27FC236}">
                <a16:creationId xmlns:a16="http://schemas.microsoft.com/office/drawing/2014/main" id="{A9F034E1-446C-2F49-9D97-033F35343CED}"/>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23</a:t>
            </a:fld>
            <a:endParaRPr lang="en-US" dirty="0"/>
          </a:p>
        </p:txBody>
      </p:sp>
      <p:sp>
        <p:nvSpPr>
          <p:cNvPr id="59" name="Oval 58">
            <a:extLst>
              <a:ext uri="{FF2B5EF4-FFF2-40B4-BE49-F238E27FC236}">
                <a16:creationId xmlns:a16="http://schemas.microsoft.com/office/drawing/2014/main" id="{2A602A00-2F18-410A-B920-38F016D7D32C}"/>
              </a:ext>
            </a:extLst>
          </p:cNvPr>
          <p:cNvSpPr/>
          <p:nvPr/>
        </p:nvSpPr>
        <p:spPr>
          <a:xfrm>
            <a:off x="6783630" y="1282276"/>
            <a:ext cx="4286140" cy="4590288"/>
          </a:xfrm>
          <a:prstGeom prst="ellipse">
            <a:avLst/>
          </a:prstGeom>
          <a:solidFill>
            <a:srgbClr val="FFFF00">
              <a:alpha val="7000"/>
            </a:srgbClr>
          </a:solidFill>
          <a:ln w="444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Atmospheric Circulation</a:t>
            </a:r>
          </a:p>
        </p:txBody>
      </p:sp>
      <p:sp>
        <p:nvSpPr>
          <p:cNvPr id="64" name="Oval 41">
            <a:extLst>
              <a:ext uri="{FF2B5EF4-FFF2-40B4-BE49-F238E27FC236}">
                <a16:creationId xmlns:a16="http://schemas.microsoft.com/office/drawing/2014/main" id="{515EC619-8C9C-4D7B-A6A3-477C45E05156}"/>
              </a:ext>
            </a:extLst>
          </p:cNvPr>
          <p:cNvSpPr/>
          <p:nvPr/>
        </p:nvSpPr>
        <p:spPr>
          <a:xfrm rot="10800000">
            <a:off x="6785625" y="1276108"/>
            <a:ext cx="2158907" cy="2223551"/>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5" name="Rectangle 64">
            <a:extLst>
              <a:ext uri="{FF2B5EF4-FFF2-40B4-BE49-F238E27FC236}">
                <a16:creationId xmlns:a16="http://schemas.microsoft.com/office/drawing/2014/main" id="{79814E59-58BA-40FB-B089-87E42F97545C}"/>
              </a:ext>
            </a:extLst>
          </p:cNvPr>
          <p:cNvSpPr/>
          <p:nvPr/>
        </p:nvSpPr>
        <p:spPr>
          <a:xfrm>
            <a:off x="11177016" y="1224615"/>
            <a:ext cx="1014984" cy="5268980"/>
          </a:xfrm>
          <a:prstGeom prst="rect">
            <a:avLst/>
          </a:prstGeom>
          <a:solidFill>
            <a:srgbClr val="E2918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IMPACTS</a:t>
            </a:r>
          </a:p>
        </p:txBody>
      </p:sp>
      <p:sp>
        <p:nvSpPr>
          <p:cNvPr id="68" name="Oval 4">
            <a:extLst>
              <a:ext uri="{FF2B5EF4-FFF2-40B4-BE49-F238E27FC236}">
                <a16:creationId xmlns:a16="http://schemas.microsoft.com/office/drawing/2014/main" id="{82859EF5-3D0E-4C06-BFFA-AEF7AFB7E09C}"/>
              </a:ext>
            </a:extLst>
          </p:cNvPr>
          <p:cNvSpPr/>
          <p:nvPr/>
        </p:nvSpPr>
        <p:spPr>
          <a:xfrm>
            <a:off x="6169793" y="3160905"/>
            <a:ext cx="5628409" cy="173478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376261 h 1421176"/>
              <a:gd name="connsiteX1" fmla="*/ 1797171 w 6543999"/>
              <a:gd name="connsiteY1" fmla="*/ 1103092 h 1421176"/>
              <a:gd name="connsiteX2" fmla="*/ 2688567 w 6543999"/>
              <a:gd name="connsiteY2" fmla="*/ 16162 h 1421176"/>
              <a:gd name="connsiteX3" fmla="*/ 4126359 w 6543999"/>
              <a:gd name="connsiteY3" fmla="*/ 421584 h 1421176"/>
              <a:gd name="connsiteX4" fmla="*/ 6543999 w 6543999"/>
              <a:gd name="connsiteY4" fmla="*/ 444033 h 1421176"/>
              <a:gd name="connsiteX0" fmla="*/ 0 w 6543999"/>
              <a:gd name="connsiteY0" fmla="*/ 1363993 h 1519254"/>
              <a:gd name="connsiteX1" fmla="*/ 1797171 w 6543999"/>
              <a:gd name="connsiteY1" fmla="*/ 1090824 h 1519254"/>
              <a:gd name="connsiteX2" fmla="*/ 2688567 w 6543999"/>
              <a:gd name="connsiteY2" fmla="*/ 3894 h 1519254"/>
              <a:gd name="connsiteX3" fmla="*/ 3907823 w 6543999"/>
              <a:gd name="connsiteY3" fmla="*/ 1519248 h 1519254"/>
              <a:gd name="connsiteX4" fmla="*/ 6543999 w 6543999"/>
              <a:gd name="connsiteY4" fmla="*/ 431765 h 1519254"/>
              <a:gd name="connsiteX0" fmla="*/ 0 w 6543999"/>
              <a:gd name="connsiteY0" fmla="*/ 1363993 h 1519248"/>
              <a:gd name="connsiteX1" fmla="*/ 1797171 w 6543999"/>
              <a:gd name="connsiteY1" fmla="*/ 1090824 h 1519248"/>
              <a:gd name="connsiteX2" fmla="*/ 2688567 w 6543999"/>
              <a:gd name="connsiteY2" fmla="*/ 3894 h 1519248"/>
              <a:gd name="connsiteX3" fmla="*/ 3907823 w 6543999"/>
              <a:gd name="connsiteY3" fmla="*/ 1519248 h 1519248"/>
              <a:gd name="connsiteX4" fmla="*/ 6543999 w 6543999"/>
              <a:gd name="connsiteY4" fmla="*/ 431765 h 1519248"/>
              <a:gd name="connsiteX0" fmla="*/ 0 w 6543999"/>
              <a:gd name="connsiteY0" fmla="*/ 1360156 h 1515411"/>
              <a:gd name="connsiteX1" fmla="*/ 1797171 w 6543999"/>
              <a:gd name="connsiteY1" fmla="*/ 1086987 h 1515411"/>
              <a:gd name="connsiteX2" fmla="*/ 2688567 w 6543999"/>
              <a:gd name="connsiteY2" fmla="*/ 57 h 1515411"/>
              <a:gd name="connsiteX3" fmla="*/ 3907823 w 6543999"/>
              <a:gd name="connsiteY3" fmla="*/ 1515411 h 1515411"/>
              <a:gd name="connsiteX4" fmla="*/ 6543999 w 6543999"/>
              <a:gd name="connsiteY4" fmla="*/ 427928 h 1515411"/>
              <a:gd name="connsiteX0" fmla="*/ 0 w 6543999"/>
              <a:gd name="connsiteY0" fmla="*/ 1417661 h 1572916"/>
              <a:gd name="connsiteX1" fmla="*/ 1797171 w 6543999"/>
              <a:gd name="connsiteY1" fmla="*/ 1144492 h 1572916"/>
              <a:gd name="connsiteX2" fmla="*/ 2700069 w 6543999"/>
              <a:gd name="connsiteY2" fmla="*/ 53 h 1572916"/>
              <a:gd name="connsiteX3" fmla="*/ 3907823 w 6543999"/>
              <a:gd name="connsiteY3" fmla="*/ 1572916 h 1572916"/>
              <a:gd name="connsiteX4" fmla="*/ 6543999 w 6543999"/>
              <a:gd name="connsiteY4" fmla="*/ 485433 h 1572916"/>
              <a:gd name="connsiteX0" fmla="*/ 0 w 6543999"/>
              <a:gd name="connsiteY0" fmla="*/ 1417661 h 1673596"/>
              <a:gd name="connsiteX1" fmla="*/ 1797171 w 6543999"/>
              <a:gd name="connsiteY1" fmla="*/ 1144492 h 1673596"/>
              <a:gd name="connsiteX2" fmla="*/ 2700069 w 6543999"/>
              <a:gd name="connsiteY2" fmla="*/ 53 h 1673596"/>
              <a:gd name="connsiteX3" fmla="*/ 3907823 w 6543999"/>
              <a:gd name="connsiteY3" fmla="*/ 1572916 h 1673596"/>
              <a:gd name="connsiteX4" fmla="*/ 6543999 w 6543999"/>
              <a:gd name="connsiteY4" fmla="*/ 485433 h 1673596"/>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686356"/>
              <a:gd name="connsiteX1" fmla="*/ 1797171 w 6543999"/>
              <a:gd name="connsiteY1" fmla="*/ 1148632 h 1686356"/>
              <a:gd name="connsiteX2" fmla="*/ 2700069 w 6543999"/>
              <a:gd name="connsiteY2" fmla="*/ 4193 h 1686356"/>
              <a:gd name="connsiteX3" fmla="*/ 3856065 w 6543999"/>
              <a:gd name="connsiteY3" fmla="*/ 1605811 h 1686356"/>
              <a:gd name="connsiteX4" fmla="*/ 6543999 w 6543999"/>
              <a:gd name="connsiteY4" fmla="*/ 489573 h 1686356"/>
              <a:gd name="connsiteX0" fmla="*/ 0 w 6543999"/>
              <a:gd name="connsiteY0" fmla="*/ 1417813 h 1682368"/>
              <a:gd name="connsiteX1" fmla="*/ 1797171 w 6543999"/>
              <a:gd name="connsiteY1" fmla="*/ 1144644 h 1682368"/>
              <a:gd name="connsiteX2" fmla="*/ 2700069 w 6543999"/>
              <a:gd name="connsiteY2" fmla="*/ 205 h 1682368"/>
              <a:gd name="connsiteX3" fmla="*/ 3856065 w 6543999"/>
              <a:gd name="connsiteY3" fmla="*/ 1601823 h 1682368"/>
              <a:gd name="connsiteX4" fmla="*/ 6543999 w 6543999"/>
              <a:gd name="connsiteY4" fmla="*/ 485585 h 1682368"/>
              <a:gd name="connsiteX0" fmla="*/ 0 w 6543999"/>
              <a:gd name="connsiteY0" fmla="*/ 1405115 h 1669670"/>
              <a:gd name="connsiteX1" fmla="*/ 1797171 w 6543999"/>
              <a:gd name="connsiteY1" fmla="*/ 1131946 h 1669670"/>
              <a:gd name="connsiteX2" fmla="*/ 2719119 w 6543999"/>
              <a:gd name="connsiteY2" fmla="*/ 207 h 1669670"/>
              <a:gd name="connsiteX3" fmla="*/ 3856065 w 6543999"/>
              <a:gd name="connsiteY3" fmla="*/ 1589125 h 1669670"/>
              <a:gd name="connsiteX4" fmla="*/ 6543999 w 6543999"/>
              <a:gd name="connsiteY4" fmla="*/ 472887 h 1669670"/>
              <a:gd name="connsiteX0" fmla="*/ 0 w 6463584"/>
              <a:gd name="connsiteY0" fmla="*/ 1405115 h 1818681"/>
              <a:gd name="connsiteX1" fmla="*/ 1797171 w 6463584"/>
              <a:gd name="connsiteY1" fmla="*/ 1131946 h 1818681"/>
              <a:gd name="connsiteX2" fmla="*/ 2719119 w 6463584"/>
              <a:gd name="connsiteY2" fmla="*/ 207 h 1818681"/>
              <a:gd name="connsiteX3" fmla="*/ 3856065 w 6463584"/>
              <a:gd name="connsiteY3" fmla="*/ 1589125 h 1818681"/>
              <a:gd name="connsiteX4" fmla="*/ 6463584 w 6463584"/>
              <a:gd name="connsiteY4" fmla="*/ 1695400 h 18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584" h="1818681">
                <a:moveTo>
                  <a:pt x="0" y="1405115"/>
                </a:moveTo>
                <a:cubicBezTo>
                  <a:pt x="506084" y="1536850"/>
                  <a:pt x="1343985" y="1366097"/>
                  <a:pt x="1797171" y="1131946"/>
                </a:cubicBezTo>
                <a:cubicBezTo>
                  <a:pt x="2250358" y="897795"/>
                  <a:pt x="2179120" y="19261"/>
                  <a:pt x="2719119" y="207"/>
                </a:cubicBezTo>
                <a:cubicBezTo>
                  <a:pt x="3259118" y="-18847"/>
                  <a:pt x="3376436" y="1287776"/>
                  <a:pt x="3856065" y="1589125"/>
                </a:cubicBezTo>
                <a:cubicBezTo>
                  <a:pt x="4493251" y="2037514"/>
                  <a:pt x="5084526" y="1689834"/>
                  <a:pt x="6463584" y="169540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BB57AB52-54C5-4A0D-A4A6-A95ADDFA146C}"/>
              </a:ext>
            </a:extLst>
          </p:cNvPr>
          <p:cNvSpPr/>
          <p:nvPr/>
        </p:nvSpPr>
        <p:spPr>
          <a:xfrm>
            <a:off x="5621199" y="1224615"/>
            <a:ext cx="1014984" cy="5268980"/>
          </a:xfrm>
          <a:prstGeom prst="rect">
            <a:avLst/>
          </a:prstGeom>
          <a:solidFill>
            <a:srgbClr val="E2918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SOURCE</a:t>
            </a:r>
          </a:p>
        </p:txBody>
      </p:sp>
      <p:cxnSp>
        <p:nvCxnSpPr>
          <p:cNvPr id="75" name="Curved Connector 62">
            <a:extLst>
              <a:ext uri="{FF2B5EF4-FFF2-40B4-BE49-F238E27FC236}">
                <a16:creationId xmlns:a16="http://schemas.microsoft.com/office/drawing/2014/main" id="{4CB5760A-4693-4D26-B9CF-353494FDF04A}"/>
              </a:ext>
            </a:extLst>
          </p:cNvPr>
          <p:cNvCxnSpPr>
            <a:cxnSpLocks/>
            <a:stCxn id="121" idx="0"/>
            <a:endCxn id="144" idx="0"/>
          </p:cNvCxnSpPr>
          <p:nvPr/>
        </p:nvCxnSpPr>
        <p:spPr>
          <a:xfrm flipV="1">
            <a:off x="7480885" y="3040646"/>
            <a:ext cx="838783" cy="314628"/>
          </a:xfrm>
          <a:prstGeom prst="curvedConnector3">
            <a:avLst>
              <a:gd name="adj1" fmla="val 6371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95" name="Curved Connector 63">
            <a:extLst>
              <a:ext uri="{FF2B5EF4-FFF2-40B4-BE49-F238E27FC236}">
                <a16:creationId xmlns:a16="http://schemas.microsoft.com/office/drawing/2014/main" id="{52CC4D99-32FC-4B77-B0D9-5B49AE261541}"/>
              </a:ext>
            </a:extLst>
          </p:cNvPr>
          <p:cNvCxnSpPr>
            <a:cxnSpLocks/>
            <a:stCxn id="145" idx="0"/>
          </p:cNvCxnSpPr>
          <p:nvPr/>
        </p:nvCxnSpPr>
        <p:spPr>
          <a:xfrm>
            <a:off x="8866333" y="3040646"/>
            <a:ext cx="1547205" cy="410289"/>
          </a:xfrm>
          <a:prstGeom prst="curvedConnector3">
            <a:avLst>
              <a:gd name="adj1" fmla="val 64774"/>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102" name="Curved Connector 67">
            <a:extLst>
              <a:ext uri="{FF2B5EF4-FFF2-40B4-BE49-F238E27FC236}">
                <a16:creationId xmlns:a16="http://schemas.microsoft.com/office/drawing/2014/main" id="{C16A4654-4E97-4452-86E3-868FE2448A15}"/>
              </a:ext>
            </a:extLst>
          </p:cNvPr>
          <p:cNvCxnSpPr>
            <a:cxnSpLocks/>
          </p:cNvCxnSpPr>
          <p:nvPr/>
        </p:nvCxnSpPr>
        <p:spPr>
          <a:xfrm>
            <a:off x="10466517" y="3429000"/>
            <a:ext cx="1265066" cy="54461"/>
          </a:xfrm>
          <a:prstGeom prst="straightConnector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103" name="Oval 41">
            <a:extLst>
              <a:ext uri="{FF2B5EF4-FFF2-40B4-BE49-F238E27FC236}">
                <a16:creationId xmlns:a16="http://schemas.microsoft.com/office/drawing/2014/main" id="{5B08D4A1-AC45-479B-9497-CB2ACE8F0183}"/>
              </a:ext>
            </a:extLst>
          </p:cNvPr>
          <p:cNvSpPr/>
          <p:nvPr/>
        </p:nvSpPr>
        <p:spPr>
          <a:xfrm>
            <a:off x="8917850" y="3597392"/>
            <a:ext cx="2151920" cy="2275172"/>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4" name="Group 103">
            <a:extLst>
              <a:ext uri="{FF2B5EF4-FFF2-40B4-BE49-F238E27FC236}">
                <a16:creationId xmlns:a16="http://schemas.microsoft.com/office/drawing/2014/main" id="{6B713D84-9EFB-4308-99D3-9949AE8F9156}"/>
              </a:ext>
            </a:extLst>
          </p:cNvPr>
          <p:cNvGrpSpPr/>
          <p:nvPr/>
        </p:nvGrpSpPr>
        <p:grpSpPr>
          <a:xfrm>
            <a:off x="9737771" y="4501050"/>
            <a:ext cx="546664" cy="546664"/>
            <a:chOff x="855016" y="4817599"/>
            <a:chExt cx="546664" cy="546664"/>
          </a:xfrm>
        </p:grpSpPr>
        <p:sp>
          <p:nvSpPr>
            <p:cNvPr id="105" name="Freeform 100">
              <a:extLst>
                <a:ext uri="{FF2B5EF4-FFF2-40B4-BE49-F238E27FC236}">
                  <a16:creationId xmlns:a16="http://schemas.microsoft.com/office/drawing/2014/main" id="{3FA05F01-1F08-43D2-B85B-029A2D4BD22F}"/>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Radiation</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Diffusivity</a:t>
              </a:r>
            </a:p>
          </p:txBody>
        </p:sp>
        <p:sp>
          <p:nvSpPr>
            <p:cNvPr id="106" name="Freeform 101">
              <a:extLst>
                <a:ext uri="{FF2B5EF4-FFF2-40B4-BE49-F238E27FC236}">
                  <a16:creationId xmlns:a16="http://schemas.microsoft.com/office/drawing/2014/main" id="{697A99CA-D8DD-4B4E-9189-2051CBA0DF48}"/>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8" name="Freeform 102">
              <a:extLst>
                <a:ext uri="{FF2B5EF4-FFF2-40B4-BE49-F238E27FC236}">
                  <a16:creationId xmlns:a16="http://schemas.microsoft.com/office/drawing/2014/main" id="{A4D0088C-4265-49F6-8802-CAD954FE205A}"/>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3" name="Group 112">
            <a:extLst>
              <a:ext uri="{FF2B5EF4-FFF2-40B4-BE49-F238E27FC236}">
                <a16:creationId xmlns:a16="http://schemas.microsoft.com/office/drawing/2014/main" id="{DB9E29B8-FC56-4090-8C22-6AA881965C75}"/>
              </a:ext>
            </a:extLst>
          </p:cNvPr>
          <p:cNvGrpSpPr/>
          <p:nvPr/>
        </p:nvGrpSpPr>
        <p:grpSpPr>
          <a:xfrm>
            <a:off x="9286769" y="2936797"/>
            <a:ext cx="546664" cy="546664"/>
            <a:chOff x="855016" y="4817599"/>
            <a:chExt cx="546664" cy="546664"/>
          </a:xfrm>
        </p:grpSpPr>
        <p:sp>
          <p:nvSpPr>
            <p:cNvPr id="114" name="Freeform 113">
              <a:extLst>
                <a:ext uri="{FF2B5EF4-FFF2-40B4-BE49-F238E27FC236}">
                  <a16:creationId xmlns:a16="http://schemas.microsoft.com/office/drawing/2014/main" id="{26884298-B358-40E5-AE0C-095690FC651C}"/>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Sedimentation</a:t>
              </a:r>
            </a:p>
          </p:txBody>
        </p:sp>
        <p:sp>
          <p:nvSpPr>
            <p:cNvPr id="115" name="Freeform 114">
              <a:extLst>
                <a:ext uri="{FF2B5EF4-FFF2-40B4-BE49-F238E27FC236}">
                  <a16:creationId xmlns:a16="http://schemas.microsoft.com/office/drawing/2014/main" id="{1E44A55C-D38E-4C36-8F3E-F74A6E92B60C}"/>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16" name="Freeform 115">
              <a:extLst>
                <a:ext uri="{FF2B5EF4-FFF2-40B4-BE49-F238E27FC236}">
                  <a16:creationId xmlns:a16="http://schemas.microsoft.com/office/drawing/2014/main" id="{2EEBABF7-7686-44C4-AF4B-49BB6552072B}"/>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7" name="Group 116">
            <a:extLst>
              <a:ext uri="{FF2B5EF4-FFF2-40B4-BE49-F238E27FC236}">
                <a16:creationId xmlns:a16="http://schemas.microsoft.com/office/drawing/2014/main" id="{B1DD797E-C3D0-4521-B2D6-6F5F682A4A1B}"/>
              </a:ext>
            </a:extLst>
          </p:cNvPr>
          <p:cNvGrpSpPr/>
          <p:nvPr/>
        </p:nvGrpSpPr>
        <p:grpSpPr>
          <a:xfrm>
            <a:off x="6934220" y="3081942"/>
            <a:ext cx="546664" cy="546664"/>
            <a:chOff x="855016" y="4817599"/>
            <a:chExt cx="546664" cy="546664"/>
          </a:xfrm>
        </p:grpSpPr>
        <p:sp>
          <p:nvSpPr>
            <p:cNvPr id="118" name="Freeform 117">
              <a:extLst>
                <a:ext uri="{FF2B5EF4-FFF2-40B4-BE49-F238E27FC236}">
                  <a16:creationId xmlns:a16="http://schemas.microsoft.com/office/drawing/2014/main" id="{6A0CA620-1A2D-4EBE-9875-323857F85E4A}"/>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 </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Optical</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 Depth</a:t>
              </a:r>
            </a:p>
          </p:txBody>
        </p:sp>
        <p:sp>
          <p:nvSpPr>
            <p:cNvPr id="120" name="Freeform 119">
              <a:extLst>
                <a:ext uri="{FF2B5EF4-FFF2-40B4-BE49-F238E27FC236}">
                  <a16:creationId xmlns:a16="http://schemas.microsoft.com/office/drawing/2014/main" id="{FA3006DC-852B-4EED-A11C-C0394CF12E08}"/>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21" name="Freeform 120">
              <a:extLst>
                <a:ext uri="{FF2B5EF4-FFF2-40B4-BE49-F238E27FC236}">
                  <a16:creationId xmlns:a16="http://schemas.microsoft.com/office/drawing/2014/main" id="{7EDDB842-CD0E-47EB-9C86-490A8B776808}"/>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2" name="Hexagon 121">
            <a:extLst>
              <a:ext uri="{FF2B5EF4-FFF2-40B4-BE49-F238E27FC236}">
                <a16:creationId xmlns:a16="http://schemas.microsoft.com/office/drawing/2014/main" id="{3FF97A3F-29DD-4880-A121-46D49F99DB06}"/>
              </a:ext>
            </a:extLst>
          </p:cNvPr>
          <p:cNvSpPr/>
          <p:nvPr/>
        </p:nvSpPr>
        <p:spPr>
          <a:xfrm>
            <a:off x="11401969" y="4592082"/>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Net Primary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Productivity</a:t>
            </a:r>
          </a:p>
        </p:txBody>
      </p:sp>
      <p:sp>
        <p:nvSpPr>
          <p:cNvPr id="123" name="Hexagon 122">
            <a:extLst>
              <a:ext uri="{FF2B5EF4-FFF2-40B4-BE49-F238E27FC236}">
                <a16:creationId xmlns:a16="http://schemas.microsoft.com/office/drawing/2014/main" id="{D1381699-BA9E-44AD-AF6D-022EB77DAB37}"/>
              </a:ext>
            </a:extLst>
          </p:cNvPr>
          <p:cNvSpPr/>
          <p:nvPr/>
        </p:nvSpPr>
        <p:spPr>
          <a:xfrm>
            <a:off x="11401969" y="3325985"/>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Brightness</a:t>
            </a:r>
          </a:p>
        </p:txBody>
      </p:sp>
      <p:cxnSp>
        <p:nvCxnSpPr>
          <p:cNvPr id="124" name="Curved Connector 142">
            <a:extLst>
              <a:ext uri="{FF2B5EF4-FFF2-40B4-BE49-F238E27FC236}">
                <a16:creationId xmlns:a16="http://schemas.microsoft.com/office/drawing/2014/main" id="{6CE5FADF-DE36-4876-8381-7E7B97E94EFC}"/>
              </a:ext>
            </a:extLst>
          </p:cNvPr>
          <p:cNvCxnSpPr>
            <a:cxnSpLocks/>
            <a:stCxn id="127" idx="6"/>
          </p:cNvCxnSpPr>
          <p:nvPr/>
        </p:nvCxnSpPr>
        <p:spPr>
          <a:xfrm flipV="1">
            <a:off x="6455806" y="3392512"/>
            <a:ext cx="789380" cy="333826"/>
          </a:xfrm>
          <a:prstGeom prst="curvedConnector3">
            <a:avLst>
              <a:gd name="adj1" fmla="val 50000"/>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E7E09714-8020-49F8-9B35-A54A7E76EA19}"/>
              </a:ext>
            </a:extLst>
          </p:cNvPr>
          <p:cNvSpPr/>
          <p:nvPr/>
        </p:nvSpPr>
        <p:spPr>
          <a:xfrm>
            <a:off x="5846303" y="4264784"/>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Combustion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Aerosols</a:t>
            </a:r>
          </a:p>
        </p:txBody>
      </p:sp>
      <p:sp>
        <p:nvSpPr>
          <p:cNvPr id="127" name="Oval 126">
            <a:extLst>
              <a:ext uri="{FF2B5EF4-FFF2-40B4-BE49-F238E27FC236}">
                <a16:creationId xmlns:a16="http://schemas.microsoft.com/office/drawing/2014/main" id="{BB07B7D9-9887-4E47-94A9-4C47B271795D}"/>
              </a:ext>
            </a:extLst>
          </p:cNvPr>
          <p:cNvSpPr/>
          <p:nvPr/>
        </p:nvSpPr>
        <p:spPr>
          <a:xfrm>
            <a:off x="5839973" y="3424927"/>
            <a:ext cx="615833" cy="602822"/>
          </a:xfrm>
          <a:prstGeom prst="ellipse">
            <a:avLst/>
          </a:prstGeom>
          <a:solidFill>
            <a:schemeClr val="accent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Volcanic</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Eruption</a:t>
            </a:r>
          </a:p>
        </p:txBody>
      </p:sp>
      <p:sp>
        <p:nvSpPr>
          <p:cNvPr id="128" name="Oval 127">
            <a:extLst>
              <a:ext uri="{FF2B5EF4-FFF2-40B4-BE49-F238E27FC236}">
                <a16:creationId xmlns:a16="http://schemas.microsoft.com/office/drawing/2014/main" id="{21D0E549-2A86-4232-BA94-E6FD9E42F077}"/>
              </a:ext>
            </a:extLst>
          </p:cNvPr>
          <p:cNvSpPr/>
          <p:nvPr/>
        </p:nvSpPr>
        <p:spPr>
          <a:xfrm>
            <a:off x="5837227" y="5104639"/>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 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29" name="Oval 4">
            <a:extLst>
              <a:ext uri="{FF2B5EF4-FFF2-40B4-BE49-F238E27FC236}">
                <a16:creationId xmlns:a16="http://schemas.microsoft.com/office/drawing/2014/main" id="{BCEC4C2B-BA23-4E0A-A28D-8B6A962A1F21}"/>
              </a:ext>
            </a:extLst>
          </p:cNvPr>
          <p:cNvSpPr/>
          <p:nvPr/>
        </p:nvSpPr>
        <p:spPr>
          <a:xfrm>
            <a:off x="5989319" y="2221248"/>
            <a:ext cx="5870481" cy="726721"/>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3829 h 713829"/>
              <a:gd name="connsiteX1" fmla="*/ 2717321 w 6616060"/>
              <a:gd name="connsiteY1" fmla="*/ 654295 h 713829"/>
              <a:gd name="connsiteX2" fmla="*/ 4843784 w 6616060"/>
              <a:gd name="connsiteY2" fmla="*/ 504201 h 713829"/>
              <a:gd name="connsiteX3" fmla="*/ 6616060 w 6616060"/>
              <a:gd name="connsiteY3" fmla="*/ 1337 h 713829"/>
            </a:gdLst>
            <a:ahLst/>
            <a:cxnLst>
              <a:cxn ang="0">
                <a:pos x="connsiteX0" y="connsiteY0"/>
              </a:cxn>
              <a:cxn ang="0">
                <a:pos x="connsiteX1" y="connsiteY1"/>
              </a:cxn>
              <a:cxn ang="0">
                <a:pos x="connsiteX2" y="connsiteY2"/>
              </a:cxn>
              <a:cxn ang="0">
                <a:pos x="connsiteX3" y="connsiteY3"/>
              </a:cxn>
            </a:cxnLst>
            <a:rect l="l" t="t" r="r" b="b"/>
            <a:pathLst>
              <a:path w="6616060" h="713829">
                <a:moveTo>
                  <a:pt x="0" y="713829"/>
                </a:moveTo>
                <a:cubicBezTo>
                  <a:pt x="1492045" y="108993"/>
                  <a:pt x="1910024" y="689233"/>
                  <a:pt x="2717321" y="654295"/>
                </a:cubicBezTo>
                <a:cubicBezTo>
                  <a:pt x="3524618" y="619357"/>
                  <a:pt x="3564775" y="484648"/>
                  <a:pt x="4843784" y="504201"/>
                </a:cubicBezTo>
                <a:cubicBezTo>
                  <a:pt x="5469468" y="536605"/>
                  <a:pt x="5990376" y="-31067"/>
                  <a:pt x="6616060" y="1337"/>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4">
            <a:extLst>
              <a:ext uri="{FF2B5EF4-FFF2-40B4-BE49-F238E27FC236}">
                <a16:creationId xmlns:a16="http://schemas.microsoft.com/office/drawing/2014/main" id="{7A3F3A44-7D59-4D28-9154-EBEA0A846D56}"/>
              </a:ext>
            </a:extLst>
          </p:cNvPr>
          <p:cNvSpPr/>
          <p:nvPr/>
        </p:nvSpPr>
        <p:spPr>
          <a:xfrm>
            <a:off x="6306730" y="1776724"/>
            <a:ext cx="4669138" cy="159117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2492 h 769481"/>
              <a:gd name="connsiteX1" fmla="*/ 2717321 w 6616060"/>
              <a:gd name="connsiteY1" fmla="*/ 652958 h 769481"/>
              <a:gd name="connsiteX2" fmla="*/ 4253980 w 6616060"/>
              <a:gd name="connsiteY2" fmla="*/ 769481 h 769481"/>
              <a:gd name="connsiteX3" fmla="*/ 6616060 w 6616060"/>
              <a:gd name="connsiteY3" fmla="*/ 0 h 769481"/>
              <a:gd name="connsiteX0" fmla="*/ 0 w 4620282"/>
              <a:gd name="connsiteY0" fmla="*/ 287516 h 1531045"/>
              <a:gd name="connsiteX1" fmla="*/ 2717321 w 4620282"/>
              <a:gd name="connsiteY1" fmla="*/ 227982 h 1531045"/>
              <a:gd name="connsiteX2" fmla="*/ 4253980 w 4620282"/>
              <a:gd name="connsiteY2" fmla="*/ 344505 h 1531045"/>
              <a:gd name="connsiteX3" fmla="*/ 4620282 w 4620282"/>
              <a:gd name="connsiteY3" fmla="*/ 1531045 h 1531045"/>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785887"/>
              <a:gd name="connsiteY0" fmla="*/ 289500 h 1533029"/>
              <a:gd name="connsiteX1" fmla="*/ 2717321 w 4785887"/>
              <a:gd name="connsiteY1" fmla="*/ 229966 h 1533029"/>
              <a:gd name="connsiteX2" fmla="*/ 4214223 w 4785887"/>
              <a:gd name="connsiteY2" fmla="*/ 394196 h 1533029"/>
              <a:gd name="connsiteX3" fmla="*/ 4620282 w 4785887"/>
              <a:gd name="connsiteY3" fmla="*/ 1533029 h 1533029"/>
              <a:gd name="connsiteX0" fmla="*/ 0 w 4848614"/>
              <a:gd name="connsiteY0" fmla="*/ 289500 h 1580737"/>
              <a:gd name="connsiteX1" fmla="*/ 2717321 w 4848614"/>
              <a:gd name="connsiteY1" fmla="*/ 229966 h 1580737"/>
              <a:gd name="connsiteX2" fmla="*/ 4214223 w 4848614"/>
              <a:gd name="connsiteY2" fmla="*/ 394196 h 1580737"/>
              <a:gd name="connsiteX3" fmla="*/ 4771356 w 4848614"/>
              <a:gd name="connsiteY3" fmla="*/ 1580737 h 1580737"/>
              <a:gd name="connsiteX0" fmla="*/ 0 w 4935430"/>
              <a:gd name="connsiteY0" fmla="*/ 289500 h 1580737"/>
              <a:gd name="connsiteX1" fmla="*/ 2717321 w 4935430"/>
              <a:gd name="connsiteY1" fmla="*/ 229966 h 1580737"/>
              <a:gd name="connsiteX2" fmla="*/ 4214223 w 4935430"/>
              <a:gd name="connsiteY2" fmla="*/ 394196 h 1580737"/>
              <a:gd name="connsiteX3" fmla="*/ 4771356 w 4935430"/>
              <a:gd name="connsiteY3" fmla="*/ 1580737 h 1580737"/>
              <a:gd name="connsiteX0" fmla="*/ 0 w 4983137"/>
              <a:gd name="connsiteY0" fmla="*/ 764477 h 1419610"/>
              <a:gd name="connsiteX1" fmla="*/ 2765028 w 4983137"/>
              <a:gd name="connsiteY1" fmla="*/ 68839 h 1419610"/>
              <a:gd name="connsiteX2" fmla="*/ 4261930 w 4983137"/>
              <a:gd name="connsiteY2" fmla="*/ 233069 h 1419610"/>
              <a:gd name="connsiteX3" fmla="*/ 4819063 w 4983137"/>
              <a:gd name="connsiteY3" fmla="*/ 1419610 h 1419610"/>
              <a:gd name="connsiteX0" fmla="*/ 0 w 4983137"/>
              <a:gd name="connsiteY0" fmla="*/ 774468 h 1429601"/>
              <a:gd name="connsiteX1" fmla="*/ 2120972 w 4983137"/>
              <a:gd name="connsiteY1" fmla="*/ 62927 h 1429601"/>
              <a:gd name="connsiteX2" fmla="*/ 4261930 w 4983137"/>
              <a:gd name="connsiteY2" fmla="*/ 243060 h 1429601"/>
              <a:gd name="connsiteX3" fmla="*/ 4819063 w 4983137"/>
              <a:gd name="connsiteY3" fmla="*/ 1429601 h 1429601"/>
              <a:gd name="connsiteX0" fmla="*/ 0 w 4899564"/>
              <a:gd name="connsiteY0" fmla="*/ 774468 h 1423251"/>
              <a:gd name="connsiteX1" fmla="*/ 2120972 w 4899564"/>
              <a:gd name="connsiteY1" fmla="*/ 62927 h 1423251"/>
              <a:gd name="connsiteX2" fmla="*/ 4261930 w 4899564"/>
              <a:gd name="connsiteY2" fmla="*/ 243060 h 1423251"/>
              <a:gd name="connsiteX3" fmla="*/ 4647613 w 4899564"/>
              <a:gd name="connsiteY3" fmla="*/ 1423251 h 1423251"/>
              <a:gd name="connsiteX0" fmla="*/ 0 w 5008434"/>
              <a:gd name="connsiteY0" fmla="*/ 774468 h 1423251"/>
              <a:gd name="connsiteX1" fmla="*/ 2120972 w 5008434"/>
              <a:gd name="connsiteY1" fmla="*/ 62927 h 1423251"/>
              <a:gd name="connsiteX2" fmla="*/ 4261930 w 5008434"/>
              <a:gd name="connsiteY2" fmla="*/ 243060 h 1423251"/>
              <a:gd name="connsiteX3" fmla="*/ 4647613 w 5008434"/>
              <a:gd name="connsiteY3" fmla="*/ 1423251 h 1423251"/>
              <a:gd name="connsiteX0" fmla="*/ 0 w 5008434"/>
              <a:gd name="connsiteY0" fmla="*/ 790980 h 1439763"/>
              <a:gd name="connsiteX1" fmla="*/ 2120972 w 5008434"/>
              <a:gd name="connsiteY1" fmla="*/ 79439 h 1439763"/>
              <a:gd name="connsiteX2" fmla="*/ 4261930 w 5008434"/>
              <a:gd name="connsiteY2" fmla="*/ 259572 h 1439763"/>
              <a:gd name="connsiteX3" fmla="*/ 4647613 w 5008434"/>
              <a:gd name="connsiteY3" fmla="*/ 1439763 h 1439763"/>
              <a:gd name="connsiteX0" fmla="*/ 0 w 5008434"/>
              <a:gd name="connsiteY0" fmla="*/ 782706 h 1431489"/>
              <a:gd name="connsiteX1" fmla="*/ 2120972 w 5008434"/>
              <a:gd name="connsiteY1" fmla="*/ 71165 h 1431489"/>
              <a:gd name="connsiteX2" fmla="*/ 4261930 w 5008434"/>
              <a:gd name="connsiteY2" fmla="*/ 251298 h 1431489"/>
              <a:gd name="connsiteX3" fmla="*/ 4647613 w 5008434"/>
              <a:gd name="connsiteY3" fmla="*/ 1431489 h 1431489"/>
              <a:gd name="connsiteX0" fmla="*/ 0 w 5020756"/>
              <a:gd name="connsiteY0" fmla="*/ 766676 h 1415459"/>
              <a:gd name="connsiteX1" fmla="*/ 2120972 w 5020756"/>
              <a:gd name="connsiteY1" fmla="*/ 55135 h 1415459"/>
              <a:gd name="connsiteX2" fmla="*/ 4287330 w 5020756"/>
              <a:gd name="connsiteY2" fmla="*/ 254318 h 1415459"/>
              <a:gd name="connsiteX3" fmla="*/ 4647613 w 5020756"/>
              <a:gd name="connsiteY3" fmla="*/ 1415459 h 1415459"/>
              <a:gd name="connsiteX0" fmla="*/ 0 w 5020756"/>
              <a:gd name="connsiteY0" fmla="*/ 809015 h 1457798"/>
              <a:gd name="connsiteX1" fmla="*/ 2120972 w 5020756"/>
              <a:gd name="connsiteY1" fmla="*/ 97474 h 1457798"/>
              <a:gd name="connsiteX2" fmla="*/ 4287330 w 5020756"/>
              <a:gd name="connsiteY2" fmla="*/ 296657 h 1457798"/>
              <a:gd name="connsiteX3" fmla="*/ 4647613 w 5020756"/>
              <a:gd name="connsiteY3" fmla="*/ 1457798 h 1457798"/>
              <a:gd name="connsiteX0" fmla="*/ 0 w 5020756"/>
              <a:gd name="connsiteY0" fmla="*/ 527221 h 1176004"/>
              <a:gd name="connsiteX1" fmla="*/ 4287330 w 5020756"/>
              <a:gd name="connsiteY1" fmla="*/ 14863 h 1176004"/>
              <a:gd name="connsiteX2" fmla="*/ 4647613 w 5020756"/>
              <a:gd name="connsiteY2" fmla="*/ 1176004 h 1176004"/>
              <a:gd name="connsiteX0" fmla="*/ 0 w 5020756"/>
              <a:gd name="connsiteY0" fmla="*/ 726849 h 1375632"/>
              <a:gd name="connsiteX1" fmla="*/ 4287330 w 5020756"/>
              <a:gd name="connsiteY1" fmla="*/ 214491 h 1375632"/>
              <a:gd name="connsiteX2" fmla="*/ 4647613 w 5020756"/>
              <a:gd name="connsiteY2" fmla="*/ 1375632 h 1375632"/>
              <a:gd name="connsiteX0" fmla="*/ 0 w 5020756"/>
              <a:gd name="connsiteY0" fmla="*/ 759156 h 1407939"/>
              <a:gd name="connsiteX1" fmla="*/ 4287330 w 5020756"/>
              <a:gd name="connsiteY1" fmla="*/ 246798 h 1407939"/>
              <a:gd name="connsiteX2" fmla="*/ 4647613 w 5020756"/>
              <a:gd name="connsiteY2" fmla="*/ 1407939 h 1407939"/>
              <a:gd name="connsiteX0" fmla="*/ 0 w 4825067"/>
              <a:gd name="connsiteY0" fmla="*/ 759156 h 1382539"/>
              <a:gd name="connsiteX1" fmla="*/ 4287330 w 4825067"/>
              <a:gd name="connsiteY1" fmla="*/ 246798 h 1382539"/>
              <a:gd name="connsiteX2" fmla="*/ 4155956 w 4825067"/>
              <a:gd name="connsiteY2" fmla="*/ 1382539 h 1382539"/>
              <a:gd name="connsiteX0" fmla="*/ 0 w 4653559"/>
              <a:gd name="connsiteY0" fmla="*/ 291512 h 1591170"/>
              <a:gd name="connsiteX1" fmla="*/ 4115822 w 4653559"/>
              <a:gd name="connsiteY1" fmla="*/ 455429 h 1591170"/>
              <a:gd name="connsiteX2" fmla="*/ 3984448 w 4653559"/>
              <a:gd name="connsiteY2" fmla="*/ 1591170 h 1591170"/>
            </a:gdLst>
            <a:ahLst/>
            <a:cxnLst>
              <a:cxn ang="0">
                <a:pos x="connsiteX0" y="connsiteY0"/>
              </a:cxn>
              <a:cxn ang="0">
                <a:pos x="connsiteX1" y="connsiteY1"/>
              </a:cxn>
              <a:cxn ang="0">
                <a:pos x="connsiteX2" y="connsiteY2"/>
              </a:cxn>
            </a:cxnLst>
            <a:rect l="l" t="t" r="r" b="b"/>
            <a:pathLst>
              <a:path w="4653559" h="1591170">
                <a:moveTo>
                  <a:pt x="0" y="291512"/>
                </a:moveTo>
                <a:cubicBezTo>
                  <a:pt x="702694" y="-43829"/>
                  <a:pt x="2102970" y="-205151"/>
                  <a:pt x="4115822" y="455429"/>
                </a:cubicBezTo>
                <a:cubicBezTo>
                  <a:pt x="5197381" y="890699"/>
                  <a:pt x="4378133" y="1179754"/>
                  <a:pt x="3984448" y="159117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4">
            <a:extLst>
              <a:ext uri="{FF2B5EF4-FFF2-40B4-BE49-F238E27FC236}">
                <a16:creationId xmlns:a16="http://schemas.microsoft.com/office/drawing/2014/main" id="{F913D2AE-C778-4AE7-8762-C47F91456E4B}"/>
              </a:ext>
            </a:extLst>
          </p:cNvPr>
          <p:cNvSpPr/>
          <p:nvPr/>
        </p:nvSpPr>
        <p:spPr>
          <a:xfrm>
            <a:off x="5871335" y="2119070"/>
            <a:ext cx="4244335" cy="8172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4917533"/>
              <a:gd name="connsiteY0" fmla="*/ 834531 h 834531"/>
              <a:gd name="connsiteX1" fmla="*/ 2717321 w 4917533"/>
              <a:gd name="connsiteY1" fmla="*/ 774997 h 834531"/>
              <a:gd name="connsiteX2" fmla="*/ 4739009 w 4917533"/>
              <a:gd name="connsiteY2" fmla="*/ 24828 h 834531"/>
              <a:gd name="connsiteX3" fmla="*/ 4720585 w 4917533"/>
              <a:gd name="connsiteY3" fmla="*/ 7739 h 834531"/>
              <a:gd name="connsiteX0" fmla="*/ 0 w 5958835"/>
              <a:gd name="connsiteY0" fmla="*/ 810146 h 810146"/>
              <a:gd name="connsiteX1" fmla="*/ 2717321 w 5958835"/>
              <a:gd name="connsiteY1" fmla="*/ 750612 h 810146"/>
              <a:gd name="connsiteX2" fmla="*/ 4739009 w 5958835"/>
              <a:gd name="connsiteY2" fmla="*/ 443 h 810146"/>
              <a:gd name="connsiteX3" fmla="*/ 5958835 w 5958835"/>
              <a:gd name="connsiteY3" fmla="*/ 69079 h 810146"/>
              <a:gd name="connsiteX0" fmla="*/ 0 w 5958835"/>
              <a:gd name="connsiteY0" fmla="*/ 810146 h 810146"/>
              <a:gd name="connsiteX1" fmla="*/ 2717321 w 5958835"/>
              <a:gd name="connsiteY1" fmla="*/ 750612 h 810146"/>
              <a:gd name="connsiteX2" fmla="*/ 4205609 w 5958835"/>
              <a:gd name="connsiteY2" fmla="*/ 443 h 810146"/>
              <a:gd name="connsiteX3" fmla="*/ 5958835 w 5958835"/>
              <a:gd name="connsiteY3" fmla="*/ 69079 h 810146"/>
              <a:gd name="connsiteX0" fmla="*/ 0 w 4244335"/>
              <a:gd name="connsiteY0" fmla="*/ 817267 h 817267"/>
              <a:gd name="connsiteX1" fmla="*/ 2717321 w 4244335"/>
              <a:gd name="connsiteY1" fmla="*/ 757733 h 817267"/>
              <a:gd name="connsiteX2" fmla="*/ 4205609 w 4244335"/>
              <a:gd name="connsiteY2" fmla="*/ 7564 h 817267"/>
              <a:gd name="connsiteX3" fmla="*/ 4244335 w 4244335"/>
              <a:gd name="connsiteY3" fmla="*/ 0 h 817267"/>
            </a:gdLst>
            <a:ahLst/>
            <a:cxnLst>
              <a:cxn ang="0">
                <a:pos x="connsiteX0" y="connsiteY0"/>
              </a:cxn>
              <a:cxn ang="0">
                <a:pos x="connsiteX1" y="connsiteY1"/>
              </a:cxn>
              <a:cxn ang="0">
                <a:pos x="connsiteX2" y="connsiteY2"/>
              </a:cxn>
              <a:cxn ang="0">
                <a:pos x="connsiteX3" y="connsiteY3"/>
              </a:cxn>
            </a:cxnLst>
            <a:rect l="l" t="t" r="r" b="b"/>
            <a:pathLst>
              <a:path w="4244335" h="817267">
                <a:moveTo>
                  <a:pt x="0" y="817267"/>
                </a:moveTo>
                <a:cubicBezTo>
                  <a:pt x="1492045" y="212431"/>
                  <a:pt x="2016386" y="892683"/>
                  <a:pt x="2717321" y="757733"/>
                </a:cubicBezTo>
                <a:cubicBezTo>
                  <a:pt x="3418256" y="622783"/>
                  <a:pt x="2926600" y="-11989"/>
                  <a:pt x="4205609" y="7564"/>
                </a:cubicBezTo>
                <a:lnTo>
                  <a:pt x="4244335" y="0"/>
                </a:ln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 name="Group 132">
            <a:extLst>
              <a:ext uri="{FF2B5EF4-FFF2-40B4-BE49-F238E27FC236}">
                <a16:creationId xmlns:a16="http://schemas.microsoft.com/office/drawing/2014/main" id="{DDAC3EFD-820B-4217-ABE1-0F015E607841}"/>
              </a:ext>
            </a:extLst>
          </p:cNvPr>
          <p:cNvGrpSpPr/>
          <p:nvPr/>
        </p:nvGrpSpPr>
        <p:grpSpPr>
          <a:xfrm>
            <a:off x="9866874" y="1838138"/>
            <a:ext cx="546664" cy="546664"/>
            <a:chOff x="855016" y="4817599"/>
            <a:chExt cx="546664" cy="546664"/>
          </a:xfrm>
        </p:grpSpPr>
        <p:sp>
          <p:nvSpPr>
            <p:cNvPr id="134" name="Freeform 123">
              <a:extLst>
                <a:ext uri="{FF2B5EF4-FFF2-40B4-BE49-F238E27FC236}">
                  <a16:creationId xmlns:a16="http://schemas.microsoft.com/office/drawing/2014/main" id="{CE083423-6161-4F19-85A6-20BF4E113505}"/>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Air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Temperature</a:t>
              </a:r>
            </a:p>
          </p:txBody>
        </p:sp>
        <p:sp>
          <p:nvSpPr>
            <p:cNvPr id="135" name="Freeform 124">
              <a:extLst>
                <a:ext uri="{FF2B5EF4-FFF2-40B4-BE49-F238E27FC236}">
                  <a16:creationId xmlns:a16="http://schemas.microsoft.com/office/drawing/2014/main" id="{5D0A696F-CBBA-4108-81EE-1B127B562DC5}"/>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36" name="Freeform 126">
              <a:extLst>
                <a:ext uri="{FF2B5EF4-FFF2-40B4-BE49-F238E27FC236}">
                  <a16:creationId xmlns:a16="http://schemas.microsoft.com/office/drawing/2014/main" id="{63B8C57B-1E34-4156-95B8-09249DBCCB70}"/>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37" name="Oval 136">
            <a:extLst>
              <a:ext uri="{FF2B5EF4-FFF2-40B4-BE49-F238E27FC236}">
                <a16:creationId xmlns:a16="http://schemas.microsoft.com/office/drawing/2014/main" id="{16C3D057-F09B-41C6-8D70-791373D7EDDF}"/>
              </a:ext>
            </a:extLst>
          </p:cNvPr>
          <p:cNvSpPr/>
          <p:nvPr/>
        </p:nvSpPr>
        <p:spPr>
          <a:xfrm>
            <a:off x="5837227" y="1745213"/>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41" name="Oval 140">
            <a:extLst>
              <a:ext uri="{FF2B5EF4-FFF2-40B4-BE49-F238E27FC236}">
                <a16:creationId xmlns:a16="http://schemas.microsoft.com/office/drawing/2014/main" id="{34836C9F-E597-413A-A500-BC00BD203C31}"/>
              </a:ext>
            </a:extLst>
          </p:cNvPr>
          <p:cNvSpPr/>
          <p:nvPr/>
        </p:nvSpPr>
        <p:spPr>
          <a:xfrm>
            <a:off x="5837227" y="2585070"/>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Dust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Storms</a:t>
            </a:r>
          </a:p>
        </p:txBody>
      </p:sp>
      <p:grpSp>
        <p:nvGrpSpPr>
          <p:cNvPr id="142" name="Group 141">
            <a:extLst>
              <a:ext uri="{FF2B5EF4-FFF2-40B4-BE49-F238E27FC236}">
                <a16:creationId xmlns:a16="http://schemas.microsoft.com/office/drawing/2014/main" id="{040DD613-9FB5-40E9-8475-68AC0E906304}"/>
              </a:ext>
            </a:extLst>
          </p:cNvPr>
          <p:cNvGrpSpPr/>
          <p:nvPr/>
        </p:nvGrpSpPr>
        <p:grpSpPr>
          <a:xfrm>
            <a:off x="8319668" y="2767314"/>
            <a:ext cx="546664" cy="546664"/>
            <a:chOff x="855016" y="4817599"/>
            <a:chExt cx="546664" cy="546664"/>
          </a:xfrm>
        </p:grpSpPr>
        <p:sp>
          <p:nvSpPr>
            <p:cNvPr id="143" name="Freeform 104">
              <a:extLst>
                <a:ext uri="{FF2B5EF4-FFF2-40B4-BE49-F238E27FC236}">
                  <a16:creationId xmlns:a16="http://schemas.microsoft.com/office/drawing/2014/main" id="{4CB2009B-E0B5-4A39-9F3C-234F3E67B2AF}"/>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Radiative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Flux</a:t>
              </a:r>
            </a:p>
          </p:txBody>
        </p:sp>
        <p:sp>
          <p:nvSpPr>
            <p:cNvPr id="144" name="Freeform 105">
              <a:extLst>
                <a:ext uri="{FF2B5EF4-FFF2-40B4-BE49-F238E27FC236}">
                  <a16:creationId xmlns:a16="http://schemas.microsoft.com/office/drawing/2014/main" id="{512D69DA-40D6-4D57-B68B-3655B7017015}"/>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45" name="Freeform 107">
              <a:extLst>
                <a:ext uri="{FF2B5EF4-FFF2-40B4-BE49-F238E27FC236}">
                  <a16:creationId xmlns:a16="http://schemas.microsoft.com/office/drawing/2014/main" id="{F076D5B7-17C8-4D66-9F43-C4376F5A7A9E}"/>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8" name="Group 147">
            <a:extLst>
              <a:ext uri="{FF2B5EF4-FFF2-40B4-BE49-F238E27FC236}">
                <a16:creationId xmlns:a16="http://schemas.microsoft.com/office/drawing/2014/main" id="{AD042AAB-3149-4F72-B1B5-F2919D919626}"/>
              </a:ext>
            </a:extLst>
          </p:cNvPr>
          <p:cNvGrpSpPr/>
          <p:nvPr/>
        </p:nvGrpSpPr>
        <p:grpSpPr>
          <a:xfrm>
            <a:off x="10084507" y="3171637"/>
            <a:ext cx="546664" cy="546664"/>
            <a:chOff x="855016" y="4817599"/>
            <a:chExt cx="546664" cy="546664"/>
          </a:xfrm>
        </p:grpSpPr>
        <p:sp>
          <p:nvSpPr>
            <p:cNvPr id="149" name="Freeform 132">
              <a:extLst>
                <a:ext uri="{FF2B5EF4-FFF2-40B4-BE49-F238E27FC236}">
                  <a16:creationId xmlns:a16="http://schemas.microsoft.com/office/drawing/2014/main" id="{B864D3F8-0AFF-4FE5-AB56-DF05BE61AF45}"/>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H</a:t>
              </a:r>
              <a:r>
                <a:rPr lang="en-US" sz="900" baseline="-25000" dirty="0">
                  <a:latin typeface="Open Sans" panose="020B0606030504020204" pitchFamily="34" charset="0"/>
                  <a:ea typeface="Open Sans" panose="020B0606030504020204" pitchFamily="34" charset="0"/>
                  <a:cs typeface="Open Sans" panose="020B0606030504020204" pitchFamily="34" charset="0"/>
                </a:rPr>
                <a:t>2</a:t>
              </a:r>
              <a:r>
                <a:rPr lang="en-US" sz="900" dirty="0">
                  <a:latin typeface="Open Sans" panose="020B0606030504020204" pitchFamily="34" charset="0"/>
                  <a:ea typeface="Open Sans" panose="020B0606030504020204" pitchFamily="34" charset="0"/>
                  <a:cs typeface="Open Sans" panose="020B0606030504020204" pitchFamily="34" charset="0"/>
                </a:rPr>
                <a:t>O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Nuclei</a:t>
              </a:r>
            </a:p>
          </p:txBody>
        </p:sp>
        <p:sp>
          <p:nvSpPr>
            <p:cNvPr id="150" name="Freeform 133">
              <a:extLst>
                <a:ext uri="{FF2B5EF4-FFF2-40B4-BE49-F238E27FC236}">
                  <a16:creationId xmlns:a16="http://schemas.microsoft.com/office/drawing/2014/main" id="{B0492BD9-3E89-4425-8947-B40CC859BDFB}"/>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51" name="Freeform 134">
              <a:extLst>
                <a:ext uri="{FF2B5EF4-FFF2-40B4-BE49-F238E27FC236}">
                  <a16:creationId xmlns:a16="http://schemas.microsoft.com/office/drawing/2014/main" id="{24FD35CE-7BE3-462F-A551-8B683484344C}"/>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152" name="Hexagon 151">
            <a:extLst>
              <a:ext uri="{FF2B5EF4-FFF2-40B4-BE49-F238E27FC236}">
                <a16:creationId xmlns:a16="http://schemas.microsoft.com/office/drawing/2014/main" id="{5EEFB5BC-63D7-42CA-81F8-3E20FD0406D6}"/>
              </a:ext>
            </a:extLst>
          </p:cNvPr>
          <p:cNvSpPr/>
          <p:nvPr/>
        </p:nvSpPr>
        <p:spPr>
          <a:xfrm>
            <a:off x="11401969" y="2005203"/>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Sea </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Level</a:t>
            </a:r>
          </a:p>
        </p:txBody>
      </p:sp>
      <p:sp>
        <p:nvSpPr>
          <p:cNvPr id="154" name="Pentagon 53">
            <a:extLst>
              <a:ext uri="{FF2B5EF4-FFF2-40B4-BE49-F238E27FC236}">
                <a16:creationId xmlns:a16="http://schemas.microsoft.com/office/drawing/2014/main" id="{4D787EF2-F201-4D9E-8963-2673D2571DEF}"/>
              </a:ext>
            </a:extLst>
          </p:cNvPr>
          <p:cNvSpPr/>
          <p:nvPr/>
        </p:nvSpPr>
        <p:spPr>
          <a:xfrm>
            <a:off x="6638243" y="6175963"/>
            <a:ext cx="4552348" cy="319464"/>
          </a:xfrm>
          <a:prstGeom prst="homePlate">
            <a:avLst>
              <a:gd name="adj" fmla="val 70217"/>
            </a:avLst>
          </a:prstGeom>
          <a:gradFill>
            <a:gsLst>
              <a:gs pos="0">
                <a:srgbClr val="E2918B">
                  <a:alpha val="0"/>
                </a:srgbClr>
              </a:gs>
              <a:gs pos="32000">
                <a:srgbClr val="E2918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r>
              <a:rPr lang="en-US" dirty="0"/>
              <a:t>IDENTIFY Driving Pathways</a:t>
            </a:r>
          </a:p>
        </p:txBody>
      </p:sp>
      <p:sp>
        <p:nvSpPr>
          <p:cNvPr id="56" name="Title 1">
            <a:extLst>
              <a:ext uri="{FF2B5EF4-FFF2-40B4-BE49-F238E27FC236}">
                <a16:creationId xmlns:a16="http://schemas.microsoft.com/office/drawing/2014/main" id="{44FFCE20-49AA-41DB-90A6-0EB0592182A9}"/>
              </a:ext>
            </a:extLst>
          </p:cNvPr>
          <p:cNvSpPr>
            <a:spLocks noGrp="1"/>
          </p:cNvSpPr>
          <p:nvPr>
            <p:ph type="title"/>
          </p:nvPr>
        </p:nvSpPr>
        <p:spPr>
          <a:xfrm>
            <a:off x="329184" y="246888"/>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Finding Impacts from a Source</a:t>
            </a:r>
          </a:p>
        </p:txBody>
      </p:sp>
      <p:sp>
        <p:nvSpPr>
          <p:cNvPr id="55" name="Content Placeholder 2">
            <a:extLst>
              <a:ext uri="{FF2B5EF4-FFF2-40B4-BE49-F238E27FC236}">
                <a16:creationId xmlns:a16="http://schemas.microsoft.com/office/drawing/2014/main" id="{0BC3D0CD-9A5E-40B4-9F21-DD48D123518B}"/>
              </a:ext>
            </a:extLst>
          </p:cNvPr>
          <p:cNvSpPr txBox="1">
            <a:spLocks/>
          </p:cNvSpPr>
          <p:nvPr/>
        </p:nvSpPr>
        <p:spPr>
          <a:xfrm>
            <a:off x="8924559" y="362573"/>
            <a:ext cx="1615913" cy="54520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i="1" dirty="0">
                <a:latin typeface="Trebuchet MS" panose="020B0603020202020204" pitchFamily="34" charset="0"/>
                <a:ea typeface="Open Sans" panose="020B0606030504020204" pitchFamily="34" charset="0"/>
                <a:cs typeface="Open Sans" panose="020B0606030504020204" pitchFamily="34" charset="0"/>
              </a:rPr>
              <a:t>Thrust Lead: </a:t>
            </a:r>
            <a:r>
              <a:rPr lang="en-US" sz="1800" dirty="0">
                <a:latin typeface="Trebuchet MS" panose="020B0603020202020204" pitchFamily="34" charset="0"/>
                <a:ea typeface="Open Sans" panose="020B0606030504020204" pitchFamily="34" charset="0"/>
                <a:cs typeface="Open Sans" panose="020B0606030504020204" pitchFamily="34" charset="0"/>
              </a:rPr>
              <a:t>Lyndsay Shand</a:t>
            </a:r>
          </a:p>
        </p:txBody>
      </p:sp>
      <p:sp>
        <p:nvSpPr>
          <p:cNvPr id="57" name="Rectangle 56">
            <a:extLst>
              <a:ext uri="{FF2B5EF4-FFF2-40B4-BE49-F238E27FC236}">
                <a16:creationId xmlns:a16="http://schemas.microsoft.com/office/drawing/2014/main" id="{2B6C928C-5C55-4AB2-92C3-4468E80C57F6}"/>
              </a:ext>
            </a:extLst>
          </p:cNvPr>
          <p:cNvSpPr/>
          <p:nvPr/>
        </p:nvSpPr>
        <p:spPr>
          <a:xfrm>
            <a:off x="7908412" y="56024"/>
            <a:ext cx="2722759" cy="111606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9E29F685-4B78-4631-8800-8047C6B146DE}"/>
              </a:ext>
            </a:extLst>
          </p:cNvPr>
          <p:cNvPicPr>
            <a:picLocks noChangeAspect="1"/>
          </p:cNvPicPr>
          <p:nvPr/>
        </p:nvPicPr>
        <p:blipFill rotWithShape="1">
          <a:blip r:embed="rId3"/>
          <a:srcRect l="19821" t="11422" r="22626" b="37483"/>
          <a:stretch/>
        </p:blipFill>
        <p:spPr>
          <a:xfrm>
            <a:off x="8025395" y="137964"/>
            <a:ext cx="779867" cy="969264"/>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2705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lide Number Placeholder 2">
            <a:extLst>
              <a:ext uri="{FF2B5EF4-FFF2-40B4-BE49-F238E27FC236}">
                <a16:creationId xmlns:a16="http://schemas.microsoft.com/office/drawing/2014/main" id="{21B16CBA-AB21-2B43-A0C9-6C2214927CE2}"/>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24</a:t>
            </a:fld>
            <a:endParaRPr lang="en-US" dirty="0"/>
          </a:p>
        </p:txBody>
      </p:sp>
      <p:sp>
        <p:nvSpPr>
          <p:cNvPr id="68" name="Title 1">
            <a:extLst>
              <a:ext uri="{FF2B5EF4-FFF2-40B4-BE49-F238E27FC236}">
                <a16:creationId xmlns:a16="http://schemas.microsoft.com/office/drawing/2014/main" id="{060B9627-D81E-4A2A-B615-97FBD0142388}"/>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What is an Observed Pathway?</a:t>
            </a:r>
          </a:p>
        </p:txBody>
      </p:sp>
      <p:sp>
        <p:nvSpPr>
          <p:cNvPr id="2" name="TextBox 1">
            <a:extLst>
              <a:ext uri="{FF2B5EF4-FFF2-40B4-BE49-F238E27FC236}">
                <a16:creationId xmlns:a16="http://schemas.microsoft.com/office/drawing/2014/main" id="{339F048C-97AC-4F86-8678-B69CE61AD796}"/>
              </a:ext>
            </a:extLst>
          </p:cNvPr>
          <p:cNvSpPr txBox="1"/>
          <p:nvPr/>
        </p:nvSpPr>
        <p:spPr>
          <a:xfrm>
            <a:off x="0" y="1258940"/>
            <a:ext cx="8755380" cy="3015880"/>
          </a:xfrm>
          <a:prstGeom prst="rect">
            <a:avLst/>
          </a:prstGeom>
        </p:spPr>
        <p:txBody>
          <a:bodyPr vert="horz" wrap="square" lIns="91440" tIns="45720" rIns="91440" bIns="45720" rtlCol="0">
            <a:noAutofit/>
          </a:bodyPr>
          <a:lstStyle/>
          <a:p>
            <a:pPr algn="l"/>
            <a:r>
              <a:rPr lang="en-US" sz="2000" b="1" dirty="0">
                <a:solidFill>
                  <a:srgbClr val="0070C0"/>
                </a:solidFill>
                <a:latin typeface="Trebuchet MS" panose="020B0603020202020204" pitchFamily="34" charset="0"/>
              </a:rPr>
              <a:t>Definition: </a:t>
            </a:r>
            <a:r>
              <a:rPr lang="en-US" sz="2000" i="1" dirty="0">
                <a:solidFill>
                  <a:schemeClr val="accent6"/>
                </a:solidFill>
                <a:latin typeface="Trebuchet MS" panose="020B0603020202020204" pitchFamily="34" charset="0"/>
              </a:rPr>
              <a:t>observed pathways </a:t>
            </a:r>
            <a:r>
              <a:rPr lang="en-US" sz="2000" dirty="0">
                <a:solidFill>
                  <a:schemeClr val="accent6"/>
                </a:solidFill>
                <a:latin typeface="Trebuchet MS" panose="020B0603020202020204" pitchFamily="34" charset="0"/>
              </a:rPr>
              <a:t>are interpreted as </a:t>
            </a:r>
            <a:r>
              <a:rPr lang="en-US" sz="2000" b="1" dirty="0">
                <a:solidFill>
                  <a:schemeClr val="accent6"/>
                </a:solidFill>
                <a:latin typeface="Trebuchet MS" panose="020B0603020202020204" pitchFamily="34" charset="0"/>
              </a:rPr>
              <a:t>relationships</a:t>
            </a:r>
            <a:r>
              <a:rPr lang="en-US" sz="2000" dirty="0">
                <a:solidFill>
                  <a:schemeClr val="accent6"/>
                </a:solidFill>
                <a:latin typeface="Trebuchet MS" panose="020B0603020202020204" pitchFamily="34" charset="0"/>
              </a:rPr>
              <a:t> (or </a:t>
            </a:r>
            <a:r>
              <a:rPr lang="en-US" sz="2000" i="1" dirty="0">
                <a:solidFill>
                  <a:schemeClr val="accent6"/>
                </a:solidFill>
                <a:latin typeface="Trebuchet MS" panose="020B0603020202020204" pitchFamily="34" charset="0"/>
              </a:rPr>
              <a:t>correlations</a:t>
            </a:r>
            <a:r>
              <a:rPr lang="en-US" sz="2000" dirty="0">
                <a:solidFill>
                  <a:schemeClr val="accent6"/>
                </a:solidFill>
                <a:latin typeface="Trebuchet MS" panose="020B0603020202020204" pitchFamily="34" charset="0"/>
              </a:rPr>
              <a:t>) between </a:t>
            </a:r>
            <a:r>
              <a:rPr lang="en-US" sz="2000" b="1" dirty="0">
                <a:solidFill>
                  <a:schemeClr val="accent6"/>
                </a:solidFill>
                <a:latin typeface="Trebuchet MS" panose="020B0603020202020204" pitchFamily="34" charset="0"/>
              </a:rPr>
              <a:t>dependent climate processes </a:t>
            </a:r>
            <a:r>
              <a:rPr lang="en-US" sz="2000" dirty="0">
                <a:solidFill>
                  <a:schemeClr val="accent6"/>
                </a:solidFill>
                <a:latin typeface="Trebuchet MS" panose="020B0603020202020204" pitchFamily="34" charset="0"/>
              </a:rPr>
              <a:t>(</a:t>
            </a:r>
            <a:r>
              <a:rPr lang="en-US" sz="2000" i="1" dirty="0">
                <a:solidFill>
                  <a:schemeClr val="accent6"/>
                </a:solidFill>
                <a:latin typeface="Trebuchet MS" panose="020B0603020202020204" pitchFamily="34" charset="0"/>
              </a:rPr>
              <a:t>pathway nodes</a:t>
            </a:r>
            <a:r>
              <a:rPr lang="en-US" sz="2000" dirty="0">
                <a:solidFill>
                  <a:schemeClr val="accent6"/>
                </a:solidFill>
                <a:latin typeface="Trebuchet MS" panose="020B0603020202020204" pitchFamily="34" charset="0"/>
              </a:rPr>
              <a:t>).</a:t>
            </a:r>
          </a:p>
          <a:p>
            <a:pPr algn="l"/>
            <a:endParaRPr lang="en-US" sz="2000" dirty="0">
              <a:solidFill>
                <a:schemeClr val="accent6"/>
              </a:solidFill>
              <a:latin typeface="Trebuchet MS" panose="020B0603020202020204" pitchFamily="34" charset="0"/>
            </a:endParaRPr>
          </a:p>
        </p:txBody>
      </p:sp>
      <p:graphicFrame>
        <p:nvGraphicFramePr>
          <p:cNvPr id="64" name="Diagram 63">
            <a:extLst>
              <a:ext uri="{FF2B5EF4-FFF2-40B4-BE49-F238E27FC236}">
                <a16:creationId xmlns:a16="http://schemas.microsoft.com/office/drawing/2014/main" id="{4E6C33D5-7398-40FB-83F8-63C5C542B34D}"/>
              </a:ext>
            </a:extLst>
          </p:cNvPr>
          <p:cNvGraphicFramePr/>
          <p:nvPr>
            <p:extLst>
              <p:ext uri="{D42A27DB-BD31-4B8C-83A1-F6EECF244321}">
                <p14:modId xmlns:p14="http://schemas.microsoft.com/office/powerpoint/2010/main" val="3326949103"/>
              </p:ext>
            </p:extLst>
          </p:nvPr>
        </p:nvGraphicFramePr>
        <p:xfrm>
          <a:off x="163080" y="4370754"/>
          <a:ext cx="7563600" cy="2226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descr="TOVS">
            <a:extLst>
              <a:ext uri="{FF2B5EF4-FFF2-40B4-BE49-F238E27FC236}">
                <a16:creationId xmlns:a16="http://schemas.microsoft.com/office/drawing/2014/main" id="{B8462CF9-3F3E-4946-A330-D9FB4AE645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02535" y="-25478"/>
            <a:ext cx="2838994" cy="23968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4A46AF5-EC1D-4837-9CF9-C5BA3C53B4DF}"/>
              </a:ext>
            </a:extLst>
          </p:cNvPr>
          <p:cNvSpPr txBox="1"/>
          <p:nvPr/>
        </p:nvSpPr>
        <p:spPr>
          <a:xfrm>
            <a:off x="9413965" y="1748900"/>
            <a:ext cx="2960915" cy="276999"/>
          </a:xfrm>
          <a:prstGeom prst="rect">
            <a:avLst/>
          </a:prstGeom>
        </p:spPr>
        <p:txBody>
          <a:bodyPr vert="horz" wrap="square" lIns="91440" tIns="45720" rIns="91440" bIns="45720" rtlCol="0">
            <a:noAutofit/>
          </a:bodyPr>
          <a:lstStyle/>
          <a:p>
            <a:pPr algn="l"/>
            <a:r>
              <a:rPr lang="en-US" sz="1200" b="1" i="0" dirty="0">
                <a:solidFill>
                  <a:schemeClr val="bg1"/>
                </a:solidFill>
                <a:effectLst/>
                <a:latin typeface="Calibri" panose="020F0502020204030204" pitchFamily="34" charset="0"/>
                <a:cs typeface="Calibri" panose="020F0502020204030204" pitchFamily="34" charset="0"/>
              </a:rPr>
              <a:t>TIROS Operational Vertical Sounder (TOVS)</a:t>
            </a:r>
            <a:endParaRPr lang="en-US" sz="1200" dirty="0">
              <a:solidFill>
                <a:schemeClr val="bg1"/>
              </a:solidFill>
              <a:latin typeface="Calibri" panose="020F0502020204030204" pitchFamily="34" charset="0"/>
              <a:cs typeface="Calibri" panose="020F0502020204030204" pitchFamily="34" charset="0"/>
            </a:endParaRPr>
          </a:p>
        </p:txBody>
      </p:sp>
      <p:pic>
        <p:nvPicPr>
          <p:cNvPr id="11" name="Picture 4" descr="NOAA weather balloon carrying atmospheric instruments">
            <a:extLst>
              <a:ext uri="{FF2B5EF4-FFF2-40B4-BE49-F238E27FC236}">
                <a16:creationId xmlns:a16="http://schemas.microsoft.com/office/drawing/2014/main" id="{89672EBA-CFC9-4A44-B7F1-704C27FB34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13965" y="2152203"/>
            <a:ext cx="2838994" cy="23344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B6F5788-D707-4761-B0F6-1A9DCAFB7B97}"/>
              </a:ext>
            </a:extLst>
          </p:cNvPr>
          <p:cNvSpPr txBox="1"/>
          <p:nvPr/>
        </p:nvSpPr>
        <p:spPr>
          <a:xfrm>
            <a:off x="9703751" y="2175785"/>
            <a:ext cx="2238376" cy="512011"/>
          </a:xfrm>
          <a:prstGeom prst="rect">
            <a:avLst/>
          </a:prstGeom>
        </p:spPr>
        <p:txBody>
          <a:bodyPr vert="horz" wrap="square" lIns="91440" tIns="45720" rIns="91440" bIns="45720" rtlCol="0">
            <a:noAutofit/>
          </a:bodyPr>
          <a:lstStyle/>
          <a:p>
            <a:pPr algn="ctr"/>
            <a:r>
              <a:rPr lang="en-US" sz="1200" b="1" i="0" dirty="0">
                <a:solidFill>
                  <a:schemeClr val="bg1"/>
                </a:solidFill>
                <a:effectLst/>
                <a:latin typeface="Calibri" panose="020F0502020204030204" pitchFamily="34" charset="0"/>
                <a:cs typeface="Calibri" panose="020F0502020204030204" pitchFamily="34" charset="0"/>
              </a:rPr>
              <a:t>Weather Balloons with tethered instruments collect high-res but sparse atmospheric data</a:t>
            </a:r>
            <a:endParaRPr lang="en-US" sz="1200" dirty="0">
              <a:solidFill>
                <a:schemeClr val="bg1"/>
              </a:solidFill>
              <a:latin typeface="Calibri" panose="020F0502020204030204" pitchFamily="34" charset="0"/>
              <a:cs typeface="Calibri" panose="020F0502020204030204" pitchFamily="34" charset="0"/>
            </a:endParaRPr>
          </a:p>
        </p:txBody>
      </p:sp>
      <p:pic>
        <p:nvPicPr>
          <p:cNvPr id="13" name="Picture 6" descr="TOMS-EP">
            <a:extLst>
              <a:ext uri="{FF2B5EF4-FFF2-40B4-BE49-F238E27FC236}">
                <a16:creationId xmlns:a16="http://schemas.microsoft.com/office/drawing/2014/main" id="{D7FB4C13-11A4-4400-8018-CBB68D6D0A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13965" y="4198237"/>
            <a:ext cx="2838994" cy="22493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D8BBDC2-0A54-4B43-A9C4-1A2A9DF1CE47}"/>
              </a:ext>
            </a:extLst>
          </p:cNvPr>
          <p:cNvSpPr txBox="1"/>
          <p:nvPr/>
        </p:nvSpPr>
        <p:spPr>
          <a:xfrm>
            <a:off x="9413965" y="4348123"/>
            <a:ext cx="3011714" cy="276999"/>
          </a:xfrm>
          <a:prstGeom prst="rect">
            <a:avLst/>
          </a:prstGeom>
          <a:noFill/>
        </p:spPr>
        <p:txBody>
          <a:bodyPr wrap="square">
            <a:spAutoFit/>
          </a:bodyPr>
          <a:lstStyle/>
          <a:p>
            <a:r>
              <a:rPr lang="en-US" sz="1200" b="1" i="0" dirty="0">
                <a:solidFill>
                  <a:schemeClr val="bg1"/>
                </a:solidFill>
                <a:effectLst/>
                <a:latin typeface="Calibri" panose="020F0502020204030204" pitchFamily="34" charset="0"/>
                <a:cs typeface="Calibri" panose="020F0502020204030204" pitchFamily="34" charset="0"/>
              </a:rPr>
              <a:t>Total Ozone Mapping Spectrometer (TOMS)</a:t>
            </a:r>
            <a:endParaRPr lang="en-US" sz="1200" b="1" dirty="0">
              <a:solidFill>
                <a:schemeClr val="bg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70B8E5FF-F04E-4CB6-BDB6-5AE3E64E093F}"/>
              </a:ext>
            </a:extLst>
          </p:cNvPr>
          <p:cNvSpPr txBox="1"/>
          <p:nvPr/>
        </p:nvSpPr>
        <p:spPr>
          <a:xfrm>
            <a:off x="47127" y="2247096"/>
            <a:ext cx="8523196" cy="2185214"/>
          </a:xfrm>
          <a:prstGeom prst="rect">
            <a:avLst/>
          </a:prstGeom>
          <a:noFill/>
        </p:spPr>
        <p:txBody>
          <a:bodyPr wrap="square">
            <a:spAutoFit/>
          </a:bodyPr>
          <a:lstStyle/>
          <a:p>
            <a:r>
              <a:rPr lang="en-US" sz="2000" b="1" dirty="0">
                <a:solidFill>
                  <a:srgbClr val="0070C0"/>
                </a:solidFill>
                <a:latin typeface="Trebuchet MS" panose="020B0603020202020204" pitchFamily="34" charset="0"/>
              </a:rPr>
              <a:t>Objective: </a:t>
            </a:r>
            <a:r>
              <a:rPr lang="en-US" sz="2000" dirty="0">
                <a:solidFill>
                  <a:schemeClr val="accent6"/>
                </a:solidFill>
                <a:latin typeface="Trebuchet MS" panose="020B0603020202020204" pitchFamily="34" charset="0"/>
              </a:rPr>
              <a:t>rather than finding pathways that have not been postulated, </a:t>
            </a:r>
            <a:r>
              <a:rPr lang="en-US" sz="2000" b="1" dirty="0">
                <a:solidFill>
                  <a:schemeClr val="accent6"/>
                </a:solidFill>
                <a:latin typeface="Trebuchet MS" panose="020B0603020202020204" pitchFamily="34" charset="0"/>
              </a:rPr>
              <a:t>validate proposed pathways </a:t>
            </a:r>
            <a:r>
              <a:rPr lang="en-US" sz="2000" dirty="0">
                <a:solidFill>
                  <a:schemeClr val="accent6"/>
                </a:solidFill>
                <a:latin typeface="Trebuchet MS" panose="020B0603020202020204" pitchFamily="34" charset="0"/>
              </a:rPr>
              <a:t>and </a:t>
            </a:r>
            <a:r>
              <a:rPr lang="en-US" sz="2000" b="1" dirty="0">
                <a:solidFill>
                  <a:schemeClr val="accent6"/>
                </a:solidFill>
                <a:latin typeface="Trebuchet MS" panose="020B0603020202020204" pitchFamily="34" charset="0"/>
              </a:rPr>
              <a:t>quantify changes</a:t>
            </a:r>
            <a:r>
              <a:rPr lang="en-US" sz="2000" dirty="0">
                <a:solidFill>
                  <a:schemeClr val="accent6"/>
                </a:solidFill>
                <a:latin typeface="Trebuchet MS" panose="020B0603020202020204" pitchFamily="34" charset="0"/>
              </a:rPr>
              <a:t> in the </a:t>
            </a:r>
            <a:r>
              <a:rPr lang="en-US" sz="2000" b="1" dirty="0">
                <a:solidFill>
                  <a:schemeClr val="accent6"/>
                </a:solidFill>
                <a:latin typeface="Trebuchet MS" panose="020B0603020202020204" pitchFamily="34" charset="0"/>
              </a:rPr>
              <a:t>relationship between pathway nodes.</a:t>
            </a:r>
          </a:p>
          <a:p>
            <a:pPr algn="l"/>
            <a:endParaRPr lang="en-US" sz="400" b="1" dirty="0">
              <a:solidFill>
                <a:srgbClr val="0070C0"/>
              </a:solidFill>
              <a:latin typeface="Trebuchet MS" panose="020B0603020202020204" pitchFamily="34" charset="0"/>
            </a:endParaRPr>
          </a:p>
          <a:p>
            <a:pPr algn="l"/>
            <a:r>
              <a:rPr lang="en-US" sz="400" b="1" dirty="0">
                <a:solidFill>
                  <a:srgbClr val="0070C0"/>
                </a:solidFill>
                <a:latin typeface="Trebuchet MS" panose="020B0603020202020204" pitchFamily="34" charset="0"/>
              </a:rPr>
              <a:t>\</a:t>
            </a:r>
          </a:p>
          <a:p>
            <a:pPr algn="l"/>
            <a:endParaRPr lang="en-US" sz="400" b="1" dirty="0">
              <a:solidFill>
                <a:srgbClr val="0070C0"/>
              </a:solidFill>
              <a:latin typeface="Trebuchet MS" panose="020B0603020202020204" pitchFamily="34" charset="0"/>
            </a:endParaRPr>
          </a:p>
          <a:p>
            <a:pPr algn="l"/>
            <a:endParaRPr lang="en-US" sz="400" b="1" dirty="0">
              <a:solidFill>
                <a:srgbClr val="0070C0"/>
              </a:solidFill>
              <a:latin typeface="Trebuchet MS" panose="020B0603020202020204" pitchFamily="34" charset="0"/>
            </a:endParaRPr>
          </a:p>
          <a:p>
            <a:pPr algn="l"/>
            <a:r>
              <a:rPr lang="en-US" sz="2000" b="1" dirty="0">
                <a:solidFill>
                  <a:srgbClr val="0070C0"/>
                </a:solidFill>
                <a:latin typeface="Trebuchet MS" panose="020B0603020202020204" pitchFamily="34" charset="0"/>
              </a:rPr>
              <a:t>Approach: </a:t>
            </a:r>
            <a:r>
              <a:rPr lang="en-US" sz="2000" dirty="0">
                <a:solidFill>
                  <a:schemeClr val="accent6"/>
                </a:solidFill>
                <a:latin typeface="Trebuchet MS" panose="020B0603020202020204" pitchFamily="34" charset="0"/>
              </a:rPr>
              <a:t>develop </a:t>
            </a:r>
            <a:r>
              <a:rPr lang="en-US" sz="2000" b="1" dirty="0">
                <a:solidFill>
                  <a:schemeClr val="accent6"/>
                </a:solidFill>
                <a:latin typeface="Trebuchet MS" panose="020B0603020202020204" pitchFamily="34" charset="0"/>
              </a:rPr>
              <a:t>statistical methods </a:t>
            </a:r>
            <a:r>
              <a:rPr lang="en-US" sz="2000" dirty="0">
                <a:solidFill>
                  <a:schemeClr val="accent6"/>
                </a:solidFill>
                <a:latin typeface="Trebuchet MS" panose="020B0603020202020204" pitchFamily="34" charset="0"/>
              </a:rPr>
              <a:t>that can account for the </a:t>
            </a:r>
            <a:r>
              <a:rPr lang="en-US" sz="2000" b="1" dirty="0">
                <a:solidFill>
                  <a:schemeClr val="accent6"/>
                </a:solidFill>
                <a:latin typeface="Trebuchet MS" panose="020B0603020202020204" pitchFamily="34" charset="0"/>
              </a:rPr>
              <a:t>dynamic evolution </a:t>
            </a:r>
            <a:r>
              <a:rPr lang="en-US" sz="2000" dirty="0">
                <a:solidFill>
                  <a:schemeClr val="accent6"/>
                </a:solidFill>
                <a:latin typeface="Trebuchet MS" panose="020B0603020202020204" pitchFamily="34" charset="0"/>
              </a:rPr>
              <a:t>of aerosols over space and time, </a:t>
            </a:r>
            <a:r>
              <a:rPr lang="en-US" sz="2000" b="1" dirty="0">
                <a:solidFill>
                  <a:schemeClr val="accent6"/>
                </a:solidFill>
                <a:latin typeface="Trebuchet MS" panose="020B0603020202020204" pitchFamily="34" charset="0"/>
              </a:rPr>
              <a:t>multiple</a:t>
            </a:r>
            <a:r>
              <a:rPr lang="en-US" sz="2000" dirty="0">
                <a:solidFill>
                  <a:schemeClr val="accent6"/>
                </a:solidFill>
                <a:latin typeface="Trebuchet MS" panose="020B0603020202020204" pitchFamily="34" charset="0"/>
              </a:rPr>
              <a:t> </a:t>
            </a:r>
            <a:r>
              <a:rPr lang="en-US" sz="2000" b="1" dirty="0">
                <a:solidFill>
                  <a:schemeClr val="accent6"/>
                </a:solidFill>
                <a:latin typeface="Trebuchet MS" panose="020B0603020202020204" pitchFamily="34" charset="0"/>
              </a:rPr>
              <a:t>complementary</a:t>
            </a:r>
            <a:r>
              <a:rPr lang="en-US" sz="2000" dirty="0">
                <a:solidFill>
                  <a:schemeClr val="accent6"/>
                </a:solidFill>
                <a:latin typeface="Trebuchet MS" panose="020B0603020202020204" pitchFamily="34" charset="0"/>
              </a:rPr>
              <a:t> </a:t>
            </a:r>
            <a:r>
              <a:rPr lang="en-US" sz="2000" b="1" dirty="0">
                <a:solidFill>
                  <a:schemeClr val="accent6"/>
                </a:solidFill>
                <a:latin typeface="Trebuchet MS" panose="020B0603020202020204" pitchFamily="34" charset="0"/>
              </a:rPr>
              <a:t>sources of data </a:t>
            </a:r>
            <a:r>
              <a:rPr lang="en-US" sz="2000" dirty="0">
                <a:solidFill>
                  <a:schemeClr val="accent6"/>
                </a:solidFill>
                <a:latin typeface="Trebuchet MS" panose="020B0603020202020204" pitchFamily="34" charset="0"/>
              </a:rPr>
              <a:t>and </a:t>
            </a:r>
            <a:r>
              <a:rPr lang="en-US" sz="2000" b="1" dirty="0">
                <a:solidFill>
                  <a:schemeClr val="accent6"/>
                </a:solidFill>
                <a:latin typeface="Trebuchet MS" panose="020B0603020202020204" pitchFamily="34" charset="0"/>
              </a:rPr>
              <a:t>uncertainty</a:t>
            </a:r>
            <a:r>
              <a:rPr lang="en-US" sz="2000" dirty="0">
                <a:solidFill>
                  <a:schemeClr val="accent6"/>
                </a:solidFill>
                <a:latin typeface="Trebuchet MS" panose="020B0603020202020204" pitchFamily="34" charset="0"/>
              </a:rPr>
              <a:t>.</a:t>
            </a:r>
            <a:endParaRPr lang="en-US" sz="2000" dirty="0">
              <a:latin typeface="Trebuchet MS" panose="020B0603020202020204" pitchFamily="34" charset="0"/>
            </a:endParaRPr>
          </a:p>
        </p:txBody>
      </p:sp>
    </p:spTree>
    <p:extLst>
      <p:ext uri="{BB962C8B-B14F-4D97-AF65-F5344CB8AC3E}">
        <p14:creationId xmlns:p14="http://schemas.microsoft.com/office/powerpoint/2010/main" val="285298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3BE34BB1-ED99-4A64-942F-C13E041DC02C}"/>
              </a:ext>
            </a:extLst>
          </p:cNvPr>
          <p:cNvSpPr>
            <a:spLocks noGrp="1"/>
          </p:cNvSpPr>
          <p:nvPr>
            <p:ph type="title"/>
          </p:nvPr>
        </p:nvSpPr>
        <p:spPr>
          <a:xfrm>
            <a:off x="136926" y="168294"/>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Available Satellite Data for Mt. Pinatubo</a:t>
            </a:r>
          </a:p>
        </p:txBody>
      </p:sp>
      <p:graphicFrame>
        <p:nvGraphicFramePr>
          <p:cNvPr id="11" name="Table 5">
            <a:extLst>
              <a:ext uri="{FF2B5EF4-FFF2-40B4-BE49-F238E27FC236}">
                <a16:creationId xmlns:a16="http://schemas.microsoft.com/office/drawing/2014/main" id="{EEE5770D-F541-4BBA-B248-EE10FDE544A9}"/>
              </a:ext>
            </a:extLst>
          </p:cNvPr>
          <p:cNvGraphicFramePr>
            <a:graphicFrameLocks noGrp="1"/>
          </p:cNvGraphicFramePr>
          <p:nvPr>
            <p:extLst>
              <p:ext uri="{D42A27DB-BD31-4B8C-83A1-F6EECF244321}">
                <p14:modId xmlns:p14="http://schemas.microsoft.com/office/powerpoint/2010/main" val="1166573240"/>
              </p:ext>
            </p:extLst>
          </p:nvPr>
        </p:nvGraphicFramePr>
        <p:xfrm>
          <a:off x="136926" y="1036974"/>
          <a:ext cx="11802362" cy="5716579"/>
        </p:xfrm>
        <a:graphic>
          <a:graphicData uri="http://schemas.openxmlformats.org/drawingml/2006/table">
            <a:tbl>
              <a:tblPr firstRow="1" bandRow="1">
                <a:tableStyleId>{5C22544A-7EE6-4342-B048-85BDC9FD1C3A}</a:tableStyleId>
              </a:tblPr>
              <a:tblGrid>
                <a:gridCol w="2206222">
                  <a:extLst>
                    <a:ext uri="{9D8B030D-6E8A-4147-A177-3AD203B41FA5}">
                      <a16:colId xmlns:a16="http://schemas.microsoft.com/office/drawing/2014/main" val="649937741"/>
                    </a:ext>
                  </a:extLst>
                </a:gridCol>
                <a:gridCol w="1750410">
                  <a:extLst>
                    <a:ext uri="{9D8B030D-6E8A-4147-A177-3AD203B41FA5}">
                      <a16:colId xmlns:a16="http://schemas.microsoft.com/office/drawing/2014/main" val="2316306514"/>
                    </a:ext>
                  </a:extLst>
                </a:gridCol>
                <a:gridCol w="1750410">
                  <a:extLst>
                    <a:ext uri="{9D8B030D-6E8A-4147-A177-3AD203B41FA5}">
                      <a16:colId xmlns:a16="http://schemas.microsoft.com/office/drawing/2014/main" val="369448235"/>
                    </a:ext>
                  </a:extLst>
                </a:gridCol>
                <a:gridCol w="1716665">
                  <a:extLst>
                    <a:ext uri="{9D8B030D-6E8A-4147-A177-3AD203B41FA5}">
                      <a16:colId xmlns:a16="http://schemas.microsoft.com/office/drawing/2014/main" val="4092888988"/>
                    </a:ext>
                  </a:extLst>
                </a:gridCol>
                <a:gridCol w="4378655">
                  <a:extLst>
                    <a:ext uri="{9D8B030D-6E8A-4147-A177-3AD203B41FA5}">
                      <a16:colId xmlns:a16="http://schemas.microsoft.com/office/drawing/2014/main" val="2530672051"/>
                    </a:ext>
                  </a:extLst>
                </a:gridCol>
              </a:tblGrid>
              <a:tr h="369489">
                <a:tc>
                  <a:txBody>
                    <a:bodyPr/>
                    <a:lstStyle/>
                    <a:p>
                      <a:r>
                        <a:rPr lang="en-US" sz="1400" dirty="0">
                          <a:latin typeface="Trebuchet MS" panose="020B0603020202020204" pitchFamily="34" charset="0"/>
                          <a:cs typeface="Calibri" panose="020F0502020204030204" pitchFamily="34" charset="0"/>
                        </a:rPr>
                        <a:t>Instrument</a:t>
                      </a:r>
                    </a:p>
                  </a:txBody>
                  <a:tcPr/>
                </a:tc>
                <a:tc>
                  <a:txBody>
                    <a:bodyPr/>
                    <a:lstStyle/>
                    <a:p>
                      <a:r>
                        <a:rPr lang="en-US" sz="1400" dirty="0">
                          <a:latin typeface="Trebuchet MS" panose="020B0603020202020204" pitchFamily="34" charset="0"/>
                          <a:cs typeface="Calibri" panose="020F0502020204030204" pitchFamily="34" charset="0"/>
                        </a:rPr>
                        <a:t>Satellite</a:t>
                      </a:r>
                    </a:p>
                  </a:txBody>
                  <a:tcPr/>
                </a:tc>
                <a:tc>
                  <a:txBody>
                    <a:bodyPr/>
                    <a:lstStyle/>
                    <a:p>
                      <a:r>
                        <a:rPr lang="en-US" sz="1400" dirty="0">
                          <a:latin typeface="Trebuchet MS" panose="020B0603020202020204" pitchFamily="34" charset="0"/>
                          <a:cs typeface="Calibri" panose="020F0502020204030204" pitchFamily="34" charset="0"/>
                        </a:rPr>
                        <a:t>Measurements</a:t>
                      </a:r>
                    </a:p>
                  </a:txBody>
                  <a:tcPr/>
                </a:tc>
                <a:tc>
                  <a:txBody>
                    <a:bodyPr/>
                    <a:lstStyle/>
                    <a:p>
                      <a:r>
                        <a:rPr lang="en-US" sz="1400" dirty="0">
                          <a:latin typeface="Trebuchet MS" panose="020B0603020202020204" pitchFamily="34" charset="0"/>
                          <a:cs typeface="Calibri" panose="020F0502020204030204" pitchFamily="34" charset="0"/>
                        </a:rPr>
                        <a:t>Satellite Orbit</a:t>
                      </a:r>
                    </a:p>
                  </a:txBody>
                  <a:tcPr/>
                </a:tc>
                <a:tc>
                  <a:txBody>
                    <a:bodyPr/>
                    <a:lstStyle/>
                    <a:p>
                      <a:r>
                        <a:rPr lang="en-US" sz="1400" dirty="0">
                          <a:latin typeface="Trebuchet MS" panose="020B0603020202020204" pitchFamily="34" charset="0"/>
                          <a:cs typeface="Calibri" panose="020F0502020204030204" pitchFamily="34" charset="0"/>
                        </a:rPr>
                        <a:t>Data Collected</a:t>
                      </a:r>
                    </a:p>
                  </a:txBody>
                  <a:tcPr/>
                </a:tc>
                <a:extLst>
                  <a:ext uri="{0D108BD9-81ED-4DB2-BD59-A6C34878D82A}">
                    <a16:rowId xmlns:a16="http://schemas.microsoft.com/office/drawing/2014/main" val="1472400029"/>
                  </a:ext>
                </a:extLst>
              </a:tr>
              <a:tr h="752882">
                <a:tc>
                  <a:txBody>
                    <a:bodyPr/>
                    <a:lstStyle/>
                    <a:p>
                      <a:r>
                        <a:rPr lang="en-US" sz="1400" dirty="0">
                          <a:latin typeface="Trebuchet MS" panose="020B0603020202020204" pitchFamily="34" charset="0"/>
                          <a:cs typeface="Calibri" panose="020F0502020204030204" pitchFamily="34" charset="0"/>
                        </a:rPr>
                        <a:t>Total Ozone Mapping Spectrometer (</a:t>
                      </a:r>
                      <a:r>
                        <a:rPr lang="en-US" sz="1400" b="1" dirty="0">
                          <a:latin typeface="Trebuchet MS" panose="020B0603020202020204" pitchFamily="34" charset="0"/>
                          <a:cs typeface="Calibri" panose="020F0502020204030204" pitchFamily="34" charset="0"/>
                        </a:rPr>
                        <a:t>TOMS</a:t>
                      </a:r>
                      <a:r>
                        <a:rPr lang="en-US" sz="1400" dirty="0">
                          <a:latin typeface="Trebuchet MS" panose="020B0603020202020204" pitchFamily="34" charset="0"/>
                          <a:cs typeface="Calibri" panose="020F0502020204030204" pitchFamily="34" charset="0"/>
                        </a:rPr>
                        <a:t>)</a:t>
                      </a:r>
                    </a:p>
                  </a:txBody>
                  <a:tcPr/>
                </a:tc>
                <a:tc>
                  <a:txBody>
                    <a:bodyPr/>
                    <a:lstStyle/>
                    <a:p>
                      <a:r>
                        <a:rPr lang="en-US" sz="1400" dirty="0">
                          <a:latin typeface="Trebuchet MS" panose="020B0603020202020204" pitchFamily="34" charset="0"/>
                          <a:cs typeface="Calibri" panose="020F0502020204030204" pitchFamily="34" charset="0"/>
                        </a:rPr>
                        <a:t>Nimbus-7</a:t>
                      </a:r>
                    </a:p>
                  </a:txBody>
                  <a:tcPr/>
                </a:tc>
                <a:tc>
                  <a:txBody>
                    <a:bodyPr/>
                    <a:lstStyle/>
                    <a:p>
                      <a:r>
                        <a:rPr lang="en-US" sz="1400" dirty="0">
                          <a:latin typeface="Trebuchet MS" panose="020B0603020202020204" pitchFamily="34" charset="0"/>
                          <a:cs typeface="Calibri" panose="020F0502020204030204" pitchFamily="34" charset="0"/>
                        </a:rPr>
                        <a:t>UV albedo</a:t>
                      </a:r>
                    </a:p>
                    <a:p>
                      <a:r>
                        <a:rPr lang="en-US" sz="1400" dirty="0">
                          <a:latin typeface="Trebuchet MS" panose="020B0603020202020204" pitchFamily="34" charset="0"/>
                          <a:cs typeface="Calibri" panose="020F0502020204030204" pitchFamily="34" charset="0"/>
                        </a:rPr>
                        <a:t>(nadir)</a:t>
                      </a:r>
                    </a:p>
                  </a:txBody>
                  <a:tcPr/>
                </a:tc>
                <a:tc>
                  <a:txBody>
                    <a:bodyPr/>
                    <a:lstStyle/>
                    <a:p>
                      <a:r>
                        <a:rPr lang="en-US" sz="1400" dirty="0">
                          <a:latin typeface="Trebuchet MS" panose="020B0603020202020204" pitchFamily="34" charset="0"/>
                          <a:cs typeface="Calibri" panose="020F0502020204030204" pitchFamily="34" charset="0"/>
                        </a:rPr>
                        <a:t>Polar, sun-synchronous</a:t>
                      </a:r>
                    </a:p>
                  </a:txBody>
                  <a:tcPr/>
                </a:tc>
                <a:tc>
                  <a:txBody>
                    <a:bodyPr/>
                    <a:lstStyle/>
                    <a:p>
                      <a:r>
                        <a:rPr lang="en-US" sz="1400" dirty="0">
                          <a:latin typeface="Trebuchet MS" panose="020B0603020202020204" pitchFamily="34" charset="0"/>
                          <a:cs typeface="Calibri" panose="020F0502020204030204" pitchFamily="34" charset="0"/>
                        </a:rPr>
                        <a:t>SO</a:t>
                      </a:r>
                      <a:r>
                        <a:rPr lang="en-US" sz="1400" baseline="-25000" dirty="0">
                          <a:latin typeface="Trebuchet MS" panose="020B0603020202020204" pitchFamily="34" charset="0"/>
                          <a:cs typeface="Calibri" panose="020F0502020204030204" pitchFamily="34" charset="0"/>
                        </a:rPr>
                        <a:t>2</a:t>
                      </a:r>
                      <a:r>
                        <a:rPr lang="en-US" sz="1400" baseline="0" dirty="0">
                          <a:latin typeface="Trebuchet MS" panose="020B0603020202020204" pitchFamily="34" charset="0"/>
                          <a:cs typeface="Calibri" panose="020F0502020204030204" pitchFamily="34" charset="0"/>
                        </a:rPr>
                        <a:t> mass and ozone </a:t>
                      </a:r>
                      <a:r>
                        <a:rPr lang="en-US" sz="1400" baseline="0" dirty="0" smtClean="0">
                          <a:latin typeface="Trebuchet MS" panose="020B0603020202020204" pitchFamily="34" charset="0"/>
                          <a:cs typeface="Calibri" panose="020F0502020204030204" pitchFamily="34" charset="0"/>
                        </a:rPr>
                        <a:t>[Bluth </a:t>
                      </a:r>
                      <a:r>
                        <a:rPr lang="en-US" sz="1400" baseline="0" dirty="0">
                          <a:latin typeface="Trebuchet MS" panose="020B0603020202020204" pitchFamily="34" charset="0"/>
                          <a:cs typeface="Calibri" panose="020F0502020204030204" pitchFamily="34" charset="0"/>
                        </a:rPr>
                        <a:t>et al</a:t>
                      </a:r>
                      <a:r>
                        <a:rPr lang="en-US" sz="1400" baseline="0" dirty="0" smtClean="0">
                          <a:latin typeface="Trebuchet MS" panose="020B0603020202020204" pitchFamily="34" charset="0"/>
                          <a:cs typeface="Calibri" panose="020F0502020204030204" pitchFamily="34" charset="0"/>
                        </a:rPr>
                        <a:t>. </a:t>
                      </a:r>
                      <a:r>
                        <a:rPr lang="en-US" sz="1400" baseline="0" dirty="0">
                          <a:latin typeface="Trebuchet MS" panose="020B0603020202020204" pitchFamily="34" charset="0"/>
                          <a:cs typeface="Calibri" panose="020F0502020204030204" pitchFamily="34" charset="0"/>
                        </a:rPr>
                        <a:t>1992; </a:t>
                      </a:r>
                      <a:r>
                        <a:rPr lang="en-US" sz="1400" baseline="0" dirty="0" err="1">
                          <a:latin typeface="Trebuchet MS" panose="020B0603020202020204" pitchFamily="34" charset="0"/>
                          <a:cs typeface="Calibri" panose="020F0502020204030204" pitchFamily="34" charset="0"/>
                        </a:rPr>
                        <a:t>McPeters</a:t>
                      </a:r>
                      <a:r>
                        <a:rPr lang="en-US" sz="1400" baseline="0" dirty="0">
                          <a:latin typeface="Trebuchet MS" panose="020B0603020202020204" pitchFamily="34" charset="0"/>
                          <a:cs typeface="Calibri" panose="020F0502020204030204" pitchFamily="34" charset="0"/>
                        </a:rPr>
                        <a:t> et al</a:t>
                      </a:r>
                      <a:r>
                        <a:rPr lang="en-US" sz="1400" baseline="0" dirty="0" smtClean="0">
                          <a:latin typeface="Trebuchet MS" panose="020B0603020202020204" pitchFamily="34" charset="0"/>
                          <a:cs typeface="Calibri" panose="020F0502020204030204" pitchFamily="34" charset="0"/>
                        </a:rPr>
                        <a:t>. 1992]</a:t>
                      </a:r>
                      <a:endParaRPr lang="en-US" sz="1400" dirty="0">
                        <a:latin typeface="Trebuchet MS" panose="020B0603020202020204" pitchFamily="34" charset="0"/>
                        <a:cs typeface="Calibri" panose="020F0502020204030204" pitchFamily="34" charset="0"/>
                      </a:endParaRPr>
                    </a:p>
                  </a:txBody>
                  <a:tcPr/>
                </a:tc>
                <a:extLst>
                  <a:ext uri="{0D108BD9-81ED-4DB2-BD59-A6C34878D82A}">
                    <a16:rowId xmlns:a16="http://schemas.microsoft.com/office/drawing/2014/main" val="2036512088"/>
                  </a:ext>
                </a:extLst>
              </a:tr>
              <a:tr h="752882">
                <a:tc>
                  <a:txBody>
                    <a:bodyPr/>
                    <a:lstStyle/>
                    <a:p>
                      <a:r>
                        <a:rPr lang="en-US" sz="1400" dirty="0">
                          <a:latin typeface="Trebuchet MS" panose="020B0603020202020204" pitchFamily="34" charset="0"/>
                          <a:cs typeface="Calibri" panose="020F0502020204030204" pitchFamily="34" charset="0"/>
                        </a:rPr>
                        <a:t>Solar Backscatter Ultraviolet Spectral Radiometer (</a:t>
                      </a:r>
                      <a:r>
                        <a:rPr lang="en-US" sz="1400" b="1" dirty="0">
                          <a:latin typeface="Trebuchet MS" panose="020B0603020202020204" pitchFamily="34" charset="0"/>
                          <a:cs typeface="Calibri" panose="020F0502020204030204" pitchFamily="34" charset="0"/>
                        </a:rPr>
                        <a:t>SBUV</a:t>
                      </a:r>
                      <a:r>
                        <a:rPr lang="en-US" sz="1400" b="0" dirty="0">
                          <a:latin typeface="Trebuchet MS" panose="020B0603020202020204" pitchFamily="34" charset="0"/>
                          <a:cs typeface="Calibri" panose="020F0502020204030204" pitchFamily="34" charset="0"/>
                        </a:rPr>
                        <a:t>)</a:t>
                      </a:r>
                      <a:endParaRPr lang="en-US" sz="1400" b="1" dirty="0">
                        <a:latin typeface="Trebuchet MS" panose="020B0603020202020204" pitchFamily="34" charset="0"/>
                        <a:cs typeface="Calibri" panose="020F0502020204030204" pitchFamily="34" charset="0"/>
                      </a:endParaRPr>
                    </a:p>
                  </a:txBody>
                  <a:tcPr/>
                </a:tc>
                <a:tc>
                  <a:txBody>
                    <a:bodyPr/>
                    <a:lstStyle/>
                    <a:p>
                      <a:r>
                        <a:rPr lang="en-US" sz="1400" dirty="0">
                          <a:latin typeface="Trebuchet MS" panose="020B0603020202020204" pitchFamily="34" charset="0"/>
                          <a:cs typeface="Calibri" panose="020F0502020204030204" pitchFamily="34" charset="0"/>
                        </a:rPr>
                        <a:t>NOAA-11</a:t>
                      </a:r>
                    </a:p>
                  </a:txBody>
                  <a:tcPr/>
                </a:tc>
                <a:tc>
                  <a:txBody>
                    <a:bodyPr/>
                    <a:lstStyle/>
                    <a:p>
                      <a:r>
                        <a:rPr lang="en-US" sz="1400" dirty="0">
                          <a:latin typeface="Trebuchet MS" panose="020B0603020202020204" pitchFamily="34" charset="0"/>
                          <a:cs typeface="Calibri" panose="020F0502020204030204" pitchFamily="34" charset="0"/>
                        </a:rPr>
                        <a:t>UV albedo</a:t>
                      </a:r>
                    </a:p>
                    <a:p>
                      <a:r>
                        <a:rPr lang="en-US" sz="1400" dirty="0">
                          <a:latin typeface="Trebuchet MS" panose="020B0603020202020204" pitchFamily="34" charset="0"/>
                          <a:cs typeface="Calibri" panose="020F0502020204030204" pitchFamily="34" charset="0"/>
                        </a:rPr>
                        <a:t>(nadir)</a:t>
                      </a:r>
                    </a:p>
                  </a:txBody>
                  <a:tcPr/>
                </a:tc>
                <a:tc>
                  <a:txBody>
                    <a:bodyPr/>
                    <a:lstStyle/>
                    <a:p>
                      <a:r>
                        <a:rPr lang="en-US" sz="1400" dirty="0">
                          <a:latin typeface="Trebuchet MS" panose="020B0603020202020204" pitchFamily="34" charset="0"/>
                          <a:cs typeface="Calibri" panose="020F0502020204030204" pitchFamily="34" charset="0"/>
                        </a:rPr>
                        <a:t>Polar, sun-synchronous</a:t>
                      </a:r>
                    </a:p>
                  </a:txBody>
                  <a:tcPr/>
                </a:tc>
                <a:tc>
                  <a:txBody>
                    <a:bodyPr/>
                    <a:lstStyle/>
                    <a:p>
                      <a:r>
                        <a:rPr lang="en-US" sz="1400" dirty="0">
                          <a:latin typeface="Trebuchet MS" panose="020B0603020202020204" pitchFamily="34" charset="0"/>
                          <a:cs typeface="Calibri" panose="020F0502020204030204" pitchFamily="34" charset="0"/>
                        </a:rPr>
                        <a:t>SO</a:t>
                      </a:r>
                      <a:r>
                        <a:rPr lang="en-US" sz="1400" baseline="-25000" dirty="0">
                          <a:latin typeface="Trebuchet MS" panose="020B0603020202020204" pitchFamily="34" charset="0"/>
                          <a:cs typeface="Calibri" panose="020F0502020204030204" pitchFamily="34" charset="0"/>
                        </a:rPr>
                        <a:t>2</a:t>
                      </a:r>
                      <a:r>
                        <a:rPr lang="en-US" sz="1400" baseline="0" dirty="0">
                          <a:latin typeface="Trebuchet MS" panose="020B0603020202020204" pitchFamily="34" charset="0"/>
                          <a:cs typeface="Calibri" panose="020F0502020204030204" pitchFamily="34" charset="0"/>
                        </a:rPr>
                        <a:t> mass and ozone </a:t>
                      </a:r>
                      <a:r>
                        <a:rPr lang="en-US" sz="1400" baseline="0" dirty="0" smtClean="0">
                          <a:latin typeface="Trebuchet MS" panose="020B0603020202020204" pitchFamily="34" charset="0"/>
                          <a:cs typeface="Calibri" panose="020F0502020204030204" pitchFamily="34" charset="0"/>
                        </a:rPr>
                        <a:t>[</a:t>
                      </a:r>
                      <a:r>
                        <a:rPr lang="en-US" sz="1400" baseline="0" dirty="0" err="1" smtClean="0">
                          <a:latin typeface="Trebuchet MS" panose="020B0603020202020204" pitchFamily="34" charset="0"/>
                          <a:cs typeface="Calibri" panose="020F0502020204030204" pitchFamily="34" charset="0"/>
                        </a:rPr>
                        <a:t>McPeters</a:t>
                      </a:r>
                      <a:r>
                        <a:rPr lang="en-US" sz="1400" baseline="0" dirty="0" smtClean="0">
                          <a:latin typeface="Trebuchet MS" panose="020B0603020202020204" pitchFamily="34" charset="0"/>
                          <a:cs typeface="Calibri" panose="020F0502020204030204" pitchFamily="34" charset="0"/>
                        </a:rPr>
                        <a:t> </a:t>
                      </a:r>
                      <a:r>
                        <a:rPr lang="en-US" sz="1400" baseline="0" dirty="0">
                          <a:latin typeface="Trebuchet MS" panose="020B0603020202020204" pitchFamily="34" charset="0"/>
                          <a:cs typeface="Calibri" panose="020F0502020204030204" pitchFamily="34" charset="0"/>
                        </a:rPr>
                        <a:t>et </a:t>
                      </a:r>
                      <a:r>
                        <a:rPr lang="en-US" sz="1400" baseline="0" dirty="0" smtClean="0">
                          <a:latin typeface="Trebuchet MS" panose="020B0603020202020204" pitchFamily="34" charset="0"/>
                          <a:cs typeface="Calibri" panose="020F0502020204030204" pitchFamily="34" charset="0"/>
                        </a:rPr>
                        <a:t>al.1992</a:t>
                      </a:r>
                      <a:r>
                        <a:rPr lang="en-US" sz="1400" baseline="0" dirty="0">
                          <a:latin typeface="Trebuchet MS" panose="020B0603020202020204" pitchFamily="34" charset="0"/>
                          <a:cs typeface="Calibri" panose="020F0502020204030204" pitchFamily="34" charset="0"/>
                        </a:rPr>
                        <a:t>]</a:t>
                      </a:r>
                      <a:endParaRPr lang="en-US" sz="1400" dirty="0">
                        <a:latin typeface="Trebuchet MS" panose="020B0603020202020204" pitchFamily="34" charset="0"/>
                        <a:cs typeface="Calibri" panose="020F0502020204030204" pitchFamily="34" charset="0"/>
                      </a:endParaRPr>
                    </a:p>
                  </a:txBody>
                  <a:tcPr/>
                </a:tc>
                <a:extLst>
                  <a:ext uri="{0D108BD9-81ED-4DB2-BD59-A6C34878D82A}">
                    <a16:rowId xmlns:a16="http://schemas.microsoft.com/office/drawing/2014/main" val="780371709"/>
                  </a:ext>
                </a:extLst>
              </a:tr>
              <a:tr h="752882">
                <a:tc>
                  <a:txBody>
                    <a:bodyPr/>
                    <a:lstStyle/>
                    <a:p>
                      <a:r>
                        <a:rPr lang="en-US" sz="1400" dirty="0">
                          <a:latin typeface="Trebuchet MS" panose="020B0603020202020204" pitchFamily="34" charset="0"/>
                          <a:cs typeface="Calibri" panose="020F0502020204030204" pitchFamily="34" charset="0"/>
                        </a:rPr>
                        <a:t>NOAA Advanced Very High Resolution Radiometer </a:t>
                      </a:r>
                      <a:r>
                        <a:rPr lang="en-US" sz="1400" b="0" dirty="0">
                          <a:latin typeface="Trebuchet MS" panose="020B0603020202020204" pitchFamily="34" charset="0"/>
                          <a:cs typeface="Calibri" panose="020F0502020204030204" pitchFamily="34" charset="0"/>
                        </a:rPr>
                        <a:t>(</a:t>
                      </a:r>
                      <a:r>
                        <a:rPr lang="en-US" sz="1400" b="1" dirty="0">
                          <a:latin typeface="Trebuchet MS" panose="020B0603020202020204" pitchFamily="34" charset="0"/>
                          <a:cs typeface="Calibri" panose="020F0502020204030204" pitchFamily="34" charset="0"/>
                        </a:rPr>
                        <a:t>AVHRR</a:t>
                      </a:r>
                      <a:r>
                        <a:rPr lang="en-US" sz="1400" b="0" dirty="0">
                          <a:latin typeface="Trebuchet MS" panose="020B0603020202020204" pitchFamily="34" charset="0"/>
                          <a:cs typeface="Calibri" panose="020F0502020204030204" pitchFamily="34" charset="0"/>
                        </a:rPr>
                        <a:t>)</a:t>
                      </a:r>
                      <a:endParaRPr lang="en-US" sz="1400" b="1" dirty="0">
                        <a:latin typeface="Trebuchet MS" panose="020B0603020202020204" pitchFamily="34" charset="0"/>
                        <a:cs typeface="Calibri" panose="020F0502020204030204" pitchFamily="34" charset="0"/>
                      </a:endParaRPr>
                    </a:p>
                  </a:txBody>
                  <a:tcPr/>
                </a:tc>
                <a:tc>
                  <a:txBody>
                    <a:bodyPr/>
                    <a:lstStyle/>
                    <a:p>
                      <a:r>
                        <a:rPr lang="en-US" sz="1400" dirty="0">
                          <a:latin typeface="Trebuchet MS" panose="020B0603020202020204" pitchFamily="34" charset="0"/>
                          <a:cs typeface="Calibri" panose="020F0502020204030204" pitchFamily="34" charset="0"/>
                        </a:rPr>
                        <a:t>NOAA-10, -11, -12</a:t>
                      </a:r>
                    </a:p>
                  </a:txBody>
                  <a:tcPr/>
                </a:tc>
                <a:tc>
                  <a:txBody>
                    <a:bodyPr/>
                    <a:lstStyle/>
                    <a:p>
                      <a:r>
                        <a:rPr lang="en-US" sz="1400" dirty="0">
                          <a:latin typeface="Trebuchet MS" panose="020B0603020202020204" pitchFamily="34" charset="0"/>
                          <a:cs typeface="Calibri" panose="020F0502020204030204" pitchFamily="34" charset="0"/>
                        </a:rPr>
                        <a:t>4 Vis-IR channels (nadir)</a:t>
                      </a:r>
                    </a:p>
                  </a:txBody>
                  <a:tcPr/>
                </a:tc>
                <a:tc>
                  <a:txBody>
                    <a:bodyPr/>
                    <a:lstStyle/>
                    <a:p>
                      <a:r>
                        <a:rPr lang="en-US" sz="1400" dirty="0">
                          <a:latin typeface="Trebuchet MS" panose="020B0603020202020204" pitchFamily="34" charset="0"/>
                          <a:cs typeface="Calibri" panose="020F0502020204030204" pitchFamily="34" charset="0"/>
                        </a:rPr>
                        <a:t>Polar, sun-synchronous</a:t>
                      </a:r>
                    </a:p>
                  </a:txBody>
                  <a:tcPr/>
                </a:tc>
                <a:tc>
                  <a:txBody>
                    <a:bodyPr/>
                    <a:lstStyle/>
                    <a:p>
                      <a:r>
                        <a:rPr lang="en-US" sz="1400" dirty="0">
                          <a:latin typeface="Trebuchet MS" panose="020B0603020202020204" pitchFamily="34" charset="0"/>
                          <a:cs typeface="Calibri" panose="020F0502020204030204" pitchFamily="34" charset="0"/>
                        </a:rPr>
                        <a:t>Aerosol optical depth </a:t>
                      </a:r>
                      <a:r>
                        <a:rPr lang="en-US" sz="1400" dirty="0" smtClean="0">
                          <a:latin typeface="Trebuchet MS" panose="020B0603020202020204" pitchFamily="34" charset="0"/>
                          <a:cs typeface="Calibri" panose="020F0502020204030204" pitchFamily="34" charset="0"/>
                        </a:rPr>
                        <a:t>[Stowe </a:t>
                      </a:r>
                      <a:r>
                        <a:rPr lang="en-US" sz="1400" dirty="0">
                          <a:latin typeface="Trebuchet MS" panose="020B0603020202020204" pitchFamily="34" charset="0"/>
                          <a:cs typeface="Calibri" panose="020F0502020204030204" pitchFamily="34" charset="0"/>
                        </a:rPr>
                        <a:t>et al</a:t>
                      </a:r>
                      <a:r>
                        <a:rPr lang="en-US" sz="1400" dirty="0" smtClean="0">
                          <a:latin typeface="Trebuchet MS" panose="020B0603020202020204" pitchFamily="34" charset="0"/>
                          <a:cs typeface="Calibri" panose="020F0502020204030204" pitchFamily="34" charset="0"/>
                        </a:rPr>
                        <a:t>. </a:t>
                      </a:r>
                      <a:r>
                        <a:rPr lang="en-US" sz="1400" dirty="0">
                          <a:latin typeface="Trebuchet MS" panose="020B0603020202020204" pitchFamily="34" charset="0"/>
                          <a:cs typeface="Calibri" panose="020F0502020204030204" pitchFamily="34" charset="0"/>
                        </a:rPr>
                        <a:t>1992; Long and </a:t>
                      </a:r>
                      <a:r>
                        <a:rPr lang="en-US" sz="1400" dirty="0" smtClean="0">
                          <a:latin typeface="Trebuchet MS" panose="020B0603020202020204" pitchFamily="34" charset="0"/>
                          <a:cs typeface="Calibri" panose="020F0502020204030204" pitchFamily="34" charset="0"/>
                        </a:rPr>
                        <a:t>Stowe 1994], </a:t>
                      </a:r>
                      <a:r>
                        <a:rPr lang="en-US" sz="1400" dirty="0">
                          <a:latin typeface="Trebuchet MS" panose="020B0603020202020204" pitchFamily="34" charset="0"/>
                          <a:cs typeface="Calibri" panose="020F0502020204030204" pitchFamily="34" charset="0"/>
                        </a:rPr>
                        <a:t>plume height </a:t>
                      </a:r>
                      <a:r>
                        <a:rPr lang="en-US" sz="1400" dirty="0" smtClean="0">
                          <a:latin typeface="Trebuchet MS" panose="020B0603020202020204" pitchFamily="34" charset="0"/>
                          <a:cs typeface="Calibri" panose="020F0502020204030204" pitchFamily="34" charset="0"/>
                        </a:rPr>
                        <a:t>[Lynch </a:t>
                      </a:r>
                      <a:r>
                        <a:rPr lang="en-US" sz="1400" dirty="0">
                          <a:latin typeface="Trebuchet MS" panose="020B0603020202020204" pitchFamily="34" charset="0"/>
                          <a:cs typeface="Calibri" panose="020F0502020204030204" pitchFamily="34" charset="0"/>
                        </a:rPr>
                        <a:t>and </a:t>
                      </a:r>
                      <a:r>
                        <a:rPr lang="en-US" sz="1400" dirty="0" smtClean="0">
                          <a:latin typeface="Trebuchet MS" panose="020B0603020202020204" pitchFamily="34" charset="0"/>
                          <a:cs typeface="Calibri" panose="020F0502020204030204" pitchFamily="34" charset="0"/>
                        </a:rPr>
                        <a:t>Stephens 1996], </a:t>
                      </a:r>
                      <a:r>
                        <a:rPr lang="en-US" sz="1400" dirty="0">
                          <a:latin typeface="Trebuchet MS" panose="020B0603020202020204" pitchFamily="34" charset="0"/>
                          <a:cs typeface="Calibri" panose="020F0502020204030204" pitchFamily="34" charset="0"/>
                        </a:rPr>
                        <a:t>cloud cover </a:t>
                      </a:r>
                      <a:r>
                        <a:rPr lang="en-US" sz="1400" dirty="0" smtClean="0">
                          <a:latin typeface="Trebuchet MS" panose="020B0603020202020204" pitchFamily="34" charset="0"/>
                          <a:cs typeface="Calibri" panose="020F0502020204030204" pitchFamily="34" charset="0"/>
                        </a:rPr>
                        <a:t>[Stowe </a:t>
                      </a:r>
                      <a:r>
                        <a:rPr lang="en-US" sz="1400" dirty="0">
                          <a:latin typeface="Trebuchet MS" panose="020B0603020202020204" pitchFamily="34" charset="0"/>
                          <a:cs typeface="Calibri" panose="020F0502020204030204" pitchFamily="34" charset="0"/>
                        </a:rPr>
                        <a:t>et al</a:t>
                      </a:r>
                      <a:r>
                        <a:rPr lang="en-US" sz="1400" dirty="0" smtClean="0">
                          <a:latin typeface="Trebuchet MS" panose="020B0603020202020204" pitchFamily="34" charset="0"/>
                          <a:cs typeface="Calibri" panose="020F0502020204030204" pitchFamily="34" charset="0"/>
                        </a:rPr>
                        <a:t>. 1999]</a:t>
                      </a:r>
                      <a:endParaRPr lang="en-US" sz="1400" dirty="0">
                        <a:latin typeface="Trebuchet MS" panose="020B0603020202020204" pitchFamily="34" charset="0"/>
                        <a:cs typeface="Calibri" panose="020F0502020204030204" pitchFamily="34" charset="0"/>
                      </a:endParaRPr>
                    </a:p>
                  </a:txBody>
                  <a:tcPr/>
                </a:tc>
                <a:extLst>
                  <a:ext uri="{0D108BD9-81ED-4DB2-BD59-A6C34878D82A}">
                    <a16:rowId xmlns:a16="http://schemas.microsoft.com/office/drawing/2014/main" val="187077161"/>
                  </a:ext>
                </a:extLst>
              </a:tr>
              <a:tr h="536830">
                <a:tc>
                  <a:txBody>
                    <a:bodyPr/>
                    <a:lstStyle/>
                    <a:p>
                      <a:r>
                        <a:rPr lang="en-US" sz="1400" dirty="0">
                          <a:latin typeface="Trebuchet MS" panose="020B0603020202020204" pitchFamily="34" charset="0"/>
                          <a:cs typeface="Calibri" panose="020F0502020204030204" pitchFamily="34" charset="0"/>
                        </a:rPr>
                        <a:t>High Resolution Radiation Sounder (</a:t>
                      </a:r>
                      <a:r>
                        <a:rPr lang="en-US" sz="1400" b="1" dirty="0">
                          <a:latin typeface="Trebuchet MS" panose="020B0603020202020204" pitchFamily="34" charset="0"/>
                          <a:cs typeface="Calibri" panose="020F0502020204030204" pitchFamily="34" charset="0"/>
                        </a:rPr>
                        <a:t>HIRS</a:t>
                      </a:r>
                      <a:r>
                        <a:rPr lang="en-US" sz="1400" dirty="0">
                          <a:latin typeface="Trebuchet MS" panose="020B0603020202020204" pitchFamily="34" charset="0"/>
                          <a:cs typeface="Calibri" panose="020F0502020204030204" pitchFamily="34" charset="0"/>
                        </a:rPr>
                        <a:t>)</a:t>
                      </a:r>
                    </a:p>
                  </a:txBody>
                  <a:tcPr/>
                </a:tc>
                <a:tc>
                  <a:txBody>
                    <a:bodyPr/>
                    <a:lstStyle/>
                    <a:p>
                      <a:r>
                        <a:rPr lang="en-US" sz="1400" dirty="0">
                          <a:latin typeface="Trebuchet MS" panose="020B0603020202020204" pitchFamily="34" charset="0"/>
                          <a:cs typeface="Calibri" panose="020F0502020204030204" pitchFamily="34" charset="0"/>
                        </a:rPr>
                        <a:t>NOAA 6-17</a:t>
                      </a:r>
                    </a:p>
                  </a:txBody>
                  <a:tcPr/>
                </a:tc>
                <a:tc>
                  <a:txBody>
                    <a:bodyPr/>
                    <a:lstStyle/>
                    <a:p>
                      <a:r>
                        <a:rPr lang="en-US" sz="1400" dirty="0">
                          <a:latin typeface="Trebuchet MS" panose="020B0603020202020204" pitchFamily="34" charset="0"/>
                          <a:cs typeface="Calibri" panose="020F0502020204030204" pitchFamily="34" charset="0"/>
                        </a:rPr>
                        <a:t>19 IR channels</a:t>
                      </a:r>
                    </a:p>
                    <a:p>
                      <a:r>
                        <a:rPr lang="en-US" sz="1400" dirty="0">
                          <a:latin typeface="Trebuchet MS" panose="020B0603020202020204" pitchFamily="34" charset="0"/>
                          <a:cs typeface="Calibri" panose="020F0502020204030204" pitchFamily="34" charset="0"/>
                        </a:rPr>
                        <a:t>(nadir)</a:t>
                      </a:r>
                    </a:p>
                  </a:txBody>
                  <a:tcPr/>
                </a:tc>
                <a:tc>
                  <a:txBody>
                    <a:bodyPr/>
                    <a:lstStyle/>
                    <a:p>
                      <a:r>
                        <a:rPr lang="en-US" sz="1400" dirty="0">
                          <a:latin typeface="Trebuchet MS" panose="020B0603020202020204" pitchFamily="34" charset="0"/>
                          <a:cs typeface="Calibri" panose="020F0502020204030204" pitchFamily="34" charset="0"/>
                        </a:rPr>
                        <a:t>Polar, sun-synchronous</a:t>
                      </a:r>
                    </a:p>
                  </a:txBody>
                  <a:tcPr/>
                </a:tc>
                <a:tc>
                  <a:txBody>
                    <a:bodyPr/>
                    <a:lstStyle/>
                    <a:p>
                      <a:r>
                        <a:rPr lang="en-US" sz="1400" dirty="0">
                          <a:latin typeface="Trebuchet MS" panose="020B0603020202020204" pitchFamily="34" charset="0"/>
                          <a:cs typeface="Calibri" panose="020F0502020204030204" pitchFamily="34" charset="0"/>
                        </a:rPr>
                        <a:t>SO</a:t>
                      </a:r>
                      <a:r>
                        <a:rPr lang="en-US" sz="1400" baseline="-25000" dirty="0">
                          <a:latin typeface="Trebuchet MS" panose="020B0603020202020204" pitchFamily="34" charset="0"/>
                          <a:cs typeface="Calibri" panose="020F0502020204030204" pitchFamily="34" charset="0"/>
                        </a:rPr>
                        <a:t>2</a:t>
                      </a:r>
                      <a:r>
                        <a:rPr lang="en-US" sz="1400" baseline="0" dirty="0">
                          <a:latin typeface="Trebuchet MS" panose="020B0603020202020204" pitchFamily="34" charset="0"/>
                          <a:cs typeface="Calibri" panose="020F0502020204030204" pitchFamily="34" charset="0"/>
                        </a:rPr>
                        <a:t> mass and cloud-top height </a:t>
                      </a:r>
                      <a:r>
                        <a:rPr lang="en-US" sz="1400" baseline="0" dirty="0" smtClean="0">
                          <a:latin typeface="Trebuchet MS" panose="020B0603020202020204" pitchFamily="34" charset="0"/>
                          <a:cs typeface="Calibri" panose="020F0502020204030204" pitchFamily="34" charset="0"/>
                        </a:rPr>
                        <a:t>[Miles </a:t>
                      </a:r>
                      <a:r>
                        <a:rPr lang="en-US" sz="1400" baseline="0" dirty="0">
                          <a:latin typeface="Trebuchet MS" panose="020B0603020202020204" pitchFamily="34" charset="0"/>
                          <a:cs typeface="Calibri" panose="020F0502020204030204" pitchFamily="34" charset="0"/>
                        </a:rPr>
                        <a:t>et al</a:t>
                      </a:r>
                      <a:r>
                        <a:rPr lang="en-US" sz="1400" baseline="0" dirty="0" smtClean="0">
                          <a:latin typeface="Trebuchet MS" panose="020B0603020202020204" pitchFamily="34" charset="0"/>
                          <a:cs typeface="Calibri" panose="020F0502020204030204" pitchFamily="34" charset="0"/>
                        </a:rPr>
                        <a:t>. 2017]</a:t>
                      </a:r>
                      <a:endParaRPr lang="en-US" sz="1400" dirty="0">
                        <a:latin typeface="Trebuchet MS" panose="020B0603020202020204" pitchFamily="34" charset="0"/>
                        <a:cs typeface="Calibri" panose="020F0502020204030204" pitchFamily="34" charset="0"/>
                      </a:endParaRPr>
                    </a:p>
                  </a:txBody>
                  <a:tcPr/>
                </a:tc>
                <a:extLst>
                  <a:ext uri="{0D108BD9-81ED-4DB2-BD59-A6C34878D82A}">
                    <a16:rowId xmlns:a16="http://schemas.microsoft.com/office/drawing/2014/main" val="2727534758"/>
                  </a:ext>
                </a:extLst>
              </a:tr>
              <a:tr h="738977">
                <a:tc>
                  <a:txBody>
                    <a:bodyPr/>
                    <a:lstStyle/>
                    <a:p>
                      <a:r>
                        <a:rPr lang="en-US" sz="1400" dirty="0">
                          <a:latin typeface="Trebuchet MS" panose="020B0603020202020204" pitchFamily="34" charset="0"/>
                          <a:cs typeface="Calibri" panose="020F0502020204030204" pitchFamily="34" charset="0"/>
                        </a:rPr>
                        <a:t>Stratospheric Aerosol and Gas Experiment (</a:t>
                      </a:r>
                      <a:r>
                        <a:rPr lang="en-US" sz="1400" b="1" dirty="0">
                          <a:latin typeface="Trebuchet MS" panose="020B0603020202020204" pitchFamily="34" charset="0"/>
                          <a:cs typeface="Calibri" panose="020F0502020204030204" pitchFamily="34" charset="0"/>
                        </a:rPr>
                        <a:t>SAGE II</a:t>
                      </a:r>
                      <a:r>
                        <a:rPr lang="en-US" sz="1400" dirty="0">
                          <a:latin typeface="Trebuchet MS" panose="020B0603020202020204" pitchFamily="34" charset="0"/>
                          <a:cs typeface="Calibri" panose="020F0502020204030204" pitchFamily="34" charset="0"/>
                        </a:rPr>
                        <a:t>)</a:t>
                      </a:r>
                    </a:p>
                  </a:txBody>
                  <a:tcPr/>
                </a:tc>
                <a:tc>
                  <a:txBody>
                    <a:bodyPr/>
                    <a:lstStyle/>
                    <a:p>
                      <a:r>
                        <a:rPr lang="en-US" sz="1400" dirty="0">
                          <a:latin typeface="Trebuchet MS" panose="020B0603020202020204" pitchFamily="34" charset="0"/>
                          <a:cs typeface="Calibri" panose="020F0502020204030204" pitchFamily="34" charset="0"/>
                        </a:rPr>
                        <a:t>Earth Radiation Budget Satellite (ERBS)</a:t>
                      </a:r>
                    </a:p>
                  </a:txBody>
                  <a:tcPr/>
                </a:tc>
                <a:tc>
                  <a:txBody>
                    <a:bodyPr/>
                    <a:lstStyle/>
                    <a:p>
                      <a:r>
                        <a:rPr lang="en-US" sz="1400" dirty="0">
                          <a:latin typeface="Trebuchet MS" panose="020B0603020202020204" pitchFamily="34" charset="0"/>
                          <a:cs typeface="Calibri" panose="020F0502020204030204" pitchFamily="34" charset="0"/>
                        </a:rPr>
                        <a:t>5 channels, Vis—IR</a:t>
                      </a:r>
                    </a:p>
                    <a:p>
                      <a:r>
                        <a:rPr lang="en-US" sz="1400" dirty="0">
                          <a:latin typeface="Trebuchet MS" panose="020B0603020202020204" pitchFamily="34" charset="0"/>
                          <a:cs typeface="Calibri" panose="020F0502020204030204" pitchFamily="34" charset="0"/>
                        </a:rPr>
                        <a:t>(limb scanning) </a:t>
                      </a:r>
                    </a:p>
                  </a:txBody>
                  <a:tcPr/>
                </a:tc>
                <a:tc>
                  <a:txBody>
                    <a:bodyPr/>
                    <a:lstStyle/>
                    <a:p>
                      <a:r>
                        <a:rPr lang="en-US" sz="1400" dirty="0">
                          <a:latin typeface="Trebuchet MS" panose="020B0603020202020204" pitchFamily="34" charset="0"/>
                          <a:cs typeface="Calibri" panose="020F0502020204030204" pitchFamily="34" charset="0"/>
                        </a:rPr>
                        <a:t>Polar</a:t>
                      </a:r>
                    </a:p>
                  </a:txBody>
                  <a:tcPr/>
                </a:tc>
                <a:tc>
                  <a:txBody>
                    <a:bodyPr/>
                    <a:lstStyle/>
                    <a:p>
                      <a:r>
                        <a:rPr lang="en-US" sz="1400" dirty="0">
                          <a:latin typeface="Trebuchet MS" panose="020B0603020202020204" pitchFamily="34" charset="0"/>
                          <a:cs typeface="Calibri" panose="020F0502020204030204" pitchFamily="34" charset="0"/>
                        </a:rPr>
                        <a:t>Aerosol optical depth/extinction, aerosol max heights, Ozone </a:t>
                      </a:r>
                      <a:r>
                        <a:rPr lang="en-US" sz="1400" dirty="0" smtClean="0">
                          <a:latin typeface="Trebuchet MS" panose="020B0603020202020204" pitchFamily="34" charset="0"/>
                          <a:cs typeface="Calibri" panose="020F0502020204030204" pitchFamily="34" charset="0"/>
                        </a:rPr>
                        <a:t>[McCormick </a:t>
                      </a:r>
                      <a:r>
                        <a:rPr lang="en-US" sz="1400" dirty="0">
                          <a:latin typeface="Trebuchet MS" panose="020B0603020202020204" pitchFamily="34" charset="0"/>
                          <a:cs typeface="Calibri" panose="020F0502020204030204" pitchFamily="34" charset="0"/>
                        </a:rPr>
                        <a:t>and </a:t>
                      </a:r>
                      <a:r>
                        <a:rPr lang="en-US" sz="1400" dirty="0" err="1" smtClean="0">
                          <a:latin typeface="Trebuchet MS" panose="020B0603020202020204" pitchFamily="34" charset="0"/>
                          <a:cs typeface="Calibri" panose="020F0502020204030204" pitchFamily="34" charset="0"/>
                        </a:rPr>
                        <a:t>Veiga</a:t>
                      </a:r>
                      <a:r>
                        <a:rPr lang="en-US" sz="1400" dirty="0" smtClean="0">
                          <a:latin typeface="Trebuchet MS" panose="020B0603020202020204" pitchFamily="34" charset="0"/>
                          <a:cs typeface="Calibri" panose="020F0502020204030204" pitchFamily="34" charset="0"/>
                        </a:rPr>
                        <a:t> 1992]</a:t>
                      </a:r>
                      <a:endParaRPr lang="en-US" sz="1400" dirty="0">
                        <a:latin typeface="Trebuchet MS" panose="020B0603020202020204" pitchFamily="34" charset="0"/>
                        <a:cs typeface="Calibri" panose="020F0502020204030204" pitchFamily="34" charset="0"/>
                      </a:endParaRPr>
                    </a:p>
                  </a:txBody>
                  <a:tcPr/>
                </a:tc>
                <a:extLst>
                  <a:ext uri="{0D108BD9-81ED-4DB2-BD59-A6C34878D82A}">
                    <a16:rowId xmlns:a16="http://schemas.microsoft.com/office/drawing/2014/main" val="3361023105"/>
                  </a:ext>
                </a:extLst>
              </a:tr>
              <a:tr h="536830">
                <a:tc>
                  <a:txBody>
                    <a:bodyPr/>
                    <a:lstStyle/>
                    <a:p>
                      <a:r>
                        <a:rPr lang="en-US" sz="1400" dirty="0">
                          <a:latin typeface="Trebuchet MS" panose="020B0603020202020204" pitchFamily="34" charset="0"/>
                          <a:cs typeface="Calibri" panose="020F0502020204030204" pitchFamily="34" charset="0"/>
                        </a:rPr>
                        <a:t>Microwave Sounding Unit </a:t>
                      </a:r>
                      <a:r>
                        <a:rPr lang="en-US" sz="1400" b="0" dirty="0">
                          <a:latin typeface="Trebuchet MS" panose="020B0603020202020204" pitchFamily="34" charset="0"/>
                          <a:cs typeface="Calibri" panose="020F0502020204030204" pitchFamily="34" charset="0"/>
                        </a:rPr>
                        <a:t>(</a:t>
                      </a:r>
                      <a:r>
                        <a:rPr lang="en-US" sz="1400" b="1" dirty="0">
                          <a:latin typeface="Trebuchet MS" panose="020B0603020202020204" pitchFamily="34" charset="0"/>
                          <a:cs typeface="Calibri" panose="020F0502020204030204" pitchFamily="34" charset="0"/>
                        </a:rPr>
                        <a:t>MSU</a:t>
                      </a:r>
                      <a:r>
                        <a:rPr lang="en-US" sz="1400" b="0" dirty="0">
                          <a:latin typeface="Trebuchet MS" panose="020B0603020202020204" pitchFamily="34" charset="0"/>
                          <a:cs typeface="Calibri" panose="020F0502020204030204" pitchFamily="34" charset="0"/>
                        </a:rPr>
                        <a:t>)</a:t>
                      </a:r>
                      <a:endParaRPr lang="en-US" sz="1400" b="1" dirty="0">
                        <a:latin typeface="Trebuchet MS" panose="020B0603020202020204" pitchFamily="34" charset="0"/>
                        <a:cs typeface="Calibri" panose="020F0502020204030204" pitchFamily="34" charset="0"/>
                      </a:endParaRPr>
                    </a:p>
                  </a:txBody>
                  <a:tcPr/>
                </a:tc>
                <a:tc>
                  <a:txBody>
                    <a:bodyPr/>
                    <a:lstStyle/>
                    <a:p>
                      <a:r>
                        <a:rPr lang="en-US" sz="1400" dirty="0">
                          <a:latin typeface="Trebuchet MS" panose="020B0603020202020204" pitchFamily="34" charset="0"/>
                          <a:cs typeface="Calibri" panose="020F0502020204030204" pitchFamily="34" charset="0"/>
                        </a:rPr>
                        <a:t>NOAA-10,-11,-12</a:t>
                      </a:r>
                    </a:p>
                  </a:txBody>
                  <a:tcPr/>
                </a:tc>
                <a:tc>
                  <a:txBody>
                    <a:bodyPr/>
                    <a:lstStyle/>
                    <a:p>
                      <a:r>
                        <a:rPr lang="en-US" sz="1400" dirty="0">
                          <a:latin typeface="Trebuchet MS" panose="020B0603020202020204" pitchFamily="34" charset="0"/>
                          <a:cs typeface="Calibri" panose="020F0502020204030204" pitchFamily="34" charset="0"/>
                        </a:rPr>
                        <a:t>4 MW channels</a:t>
                      </a:r>
                    </a:p>
                    <a:p>
                      <a:r>
                        <a:rPr lang="en-US" sz="1400" dirty="0">
                          <a:latin typeface="Trebuchet MS" panose="020B0603020202020204" pitchFamily="34" charset="0"/>
                          <a:cs typeface="Calibri" panose="020F0502020204030204" pitchFamily="34" charset="0"/>
                        </a:rPr>
                        <a:t>(nadir)</a:t>
                      </a:r>
                    </a:p>
                  </a:txBody>
                  <a:tcPr/>
                </a:tc>
                <a:tc>
                  <a:txBody>
                    <a:bodyPr/>
                    <a:lstStyle/>
                    <a:p>
                      <a:r>
                        <a:rPr lang="en-US" sz="1400" dirty="0">
                          <a:latin typeface="Trebuchet MS" panose="020B0603020202020204" pitchFamily="34" charset="0"/>
                          <a:cs typeface="Calibri" panose="020F0502020204030204" pitchFamily="34" charset="0"/>
                        </a:rPr>
                        <a:t>Polar, sun-synchronous</a:t>
                      </a:r>
                    </a:p>
                  </a:txBody>
                  <a:tcPr/>
                </a:tc>
                <a:tc>
                  <a:txBody>
                    <a:bodyPr/>
                    <a:lstStyle/>
                    <a:p>
                      <a:r>
                        <a:rPr lang="en-US" sz="1400" dirty="0">
                          <a:latin typeface="Trebuchet MS" panose="020B0603020202020204" pitchFamily="34" charset="0"/>
                          <a:cs typeface="Calibri" panose="020F0502020204030204" pitchFamily="34" charset="0"/>
                        </a:rPr>
                        <a:t>Surface-Upper Stratospheric temperature anomalies </a:t>
                      </a:r>
                      <a:r>
                        <a:rPr lang="en-US" sz="1400" dirty="0" smtClean="0">
                          <a:latin typeface="Trebuchet MS" panose="020B0603020202020204" pitchFamily="34" charset="0"/>
                          <a:cs typeface="Calibri" panose="020F0502020204030204" pitchFamily="34" charset="0"/>
                        </a:rPr>
                        <a:t>[Spencer </a:t>
                      </a:r>
                      <a:r>
                        <a:rPr lang="en-US" sz="1400" dirty="0">
                          <a:latin typeface="Trebuchet MS" panose="020B0603020202020204" pitchFamily="34" charset="0"/>
                          <a:cs typeface="Calibri" panose="020F0502020204030204" pitchFamily="34" charset="0"/>
                        </a:rPr>
                        <a:t>et al</a:t>
                      </a:r>
                      <a:r>
                        <a:rPr lang="en-US" sz="1400" dirty="0" smtClean="0">
                          <a:latin typeface="Trebuchet MS" panose="020B0603020202020204" pitchFamily="34" charset="0"/>
                          <a:cs typeface="Calibri" panose="020F0502020204030204" pitchFamily="34" charset="0"/>
                        </a:rPr>
                        <a:t>. </a:t>
                      </a:r>
                      <a:r>
                        <a:rPr lang="en-US" sz="1400" dirty="0">
                          <a:latin typeface="Trebuchet MS" panose="020B0603020202020204" pitchFamily="34" charset="0"/>
                          <a:cs typeface="Calibri" panose="020F0502020204030204" pitchFamily="34" charset="0"/>
                        </a:rPr>
                        <a:t>1990; Dutton and </a:t>
                      </a:r>
                      <a:r>
                        <a:rPr lang="en-US" sz="1400" dirty="0" smtClean="0">
                          <a:latin typeface="Trebuchet MS" panose="020B0603020202020204" pitchFamily="34" charset="0"/>
                          <a:cs typeface="Calibri" panose="020F0502020204030204" pitchFamily="34" charset="0"/>
                        </a:rPr>
                        <a:t>Christy 1992]</a:t>
                      </a:r>
                      <a:endParaRPr lang="en-US" sz="1400" dirty="0">
                        <a:latin typeface="Trebuchet MS" panose="020B0603020202020204" pitchFamily="34" charset="0"/>
                        <a:cs typeface="Calibri" panose="020F0502020204030204" pitchFamily="34" charset="0"/>
                      </a:endParaRPr>
                    </a:p>
                  </a:txBody>
                  <a:tcPr/>
                </a:tc>
                <a:extLst>
                  <a:ext uri="{0D108BD9-81ED-4DB2-BD59-A6C34878D82A}">
                    <a16:rowId xmlns:a16="http://schemas.microsoft.com/office/drawing/2014/main" val="1803165743"/>
                  </a:ext>
                </a:extLst>
              </a:tr>
              <a:tr h="738977">
                <a:tc>
                  <a:txBody>
                    <a:bodyPr/>
                    <a:lstStyle/>
                    <a:p>
                      <a:r>
                        <a:rPr lang="en-US" sz="1400" b="0" dirty="0">
                          <a:latin typeface="Trebuchet MS" panose="020B0603020202020204" pitchFamily="34" charset="0"/>
                          <a:cs typeface="Calibri" panose="020F0502020204030204" pitchFamily="34" charset="0"/>
                        </a:rPr>
                        <a:t>Improved Stratospheric and Mesospheric Sounder (</a:t>
                      </a:r>
                      <a:r>
                        <a:rPr lang="en-US" sz="1400" b="1" dirty="0">
                          <a:latin typeface="Trebuchet MS" panose="020B0603020202020204" pitchFamily="34" charset="0"/>
                          <a:cs typeface="Calibri" panose="020F0502020204030204" pitchFamily="34" charset="0"/>
                        </a:rPr>
                        <a:t>ISAMS</a:t>
                      </a:r>
                      <a:r>
                        <a:rPr lang="en-US" sz="1400" b="0" dirty="0">
                          <a:latin typeface="Trebuchet MS" panose="020B0603020202020204" pitchFamily="34" charset="0"/>
                          <a:cs typeface="Calibri" panose="020F0502020204030204" pitchFamily="34" charset="0"/>
                        </a:rPr>
                        <a:t>)</a:t>
                      </a:r>
                    </a:p>
                  </a:txBody>
                  <a:tcPr/>
                </a:tc>
                <a:tc>
                  <a:txBody>
                    <a:bodyPr/>
                    <a:lstStyle/>
                    <a:p>
                      <a:r>
                        <a:rPr lang="en-US" sz="1400" dirty="0">
                          <a:latin typeface="Trebuchet MS" panose="020B0603020202020204" pitchFamily="34" charset="0"/>
                          <a:cs typeface="Calibri" panose="020F0502020204030204" pitchFamily="34" charset="0"/>
                        </a:rPr>
                        <a:t>Upper Atmosphere Research Satellite (UARS)</a:t>
                      </a:r>
                    </a:p>
                  </a:txBody>
                  <a:tcPr/>
                </a:tc>
                <a:tc>
                  <a:txBody>
                    <a:bodyPr/>
                    <a:lstStyle/>
                    <a:p>
                      <a:r>
                        <a:rPr lang="en-US" sz="1400" dirty="0">
                          <a:latin typeface="Trebuchet MS" panose="020B0603020202020204" pitchFamily="34" charset="0"/>
                          <a:cs typeface="Calibri" panose="020F0502020204030204" pitchFamily="34" charset="0"/>
                        </a:rPr>
                        <a:t>8 IR channels</a:t>
                      </a:r>
                    </a:p>
                    <a:p>
                      <a:r>
                        <a:rPr lang="en-US" sz="1400" dirty="0">
                          <a:latin typeface="Trebuchet MS" panose="020B0603020202020204" pitchFamily="34" charset="0"/>
                          <a:cs typeface="Calibri" panose="020F0502020204030204" pitchFamily="34" charset="0"/>
                        </a:rPr>
                        <a:t>(limb scanning)</a:t>
                      </a:r>
                    </a:p>
                  </a:txBody>
                  <a:tcPr/>
                </a:tc>
                <a:tc>
                  <a:txBody>
                    <a:bodyPr/>
                    <a:lstStyle/>
                    <a:p>
                      <a:r>
                        <a:rPr lang="en-US" sz="1400" dirty="0">
                          <a:latin typeface="Trebuchet MS" panose="020B0603020202020204" pitchFamily="34" charset="0"/>
                          <a:cs typeface="Calibri" panose="020F0502020204030204" pitchFamily="34" charset="0"/>
                        </a:rPr>
                        <a:t>Near-Polar</a:t>
                      </a:r>
                    </a:p>
                  </a:txBody>
                  <a:tcPr/>
                </a:tc>
                <a:tc>
                  <a:txBody>
                    <a:bodyPr/>
                    <a:lstStyle/>
                    <a:p>
                      <a:r>
                        <a:rPr lang="en-US" sz="1400" dirty="0">
                          <a:latin typeface="Trebuchet MS" panose="020B0603020202020204" pitchFamily="34" charset="0"/>
                          <a:cs typeface="Calibri" panose="020F0502020204030204" pitchFamily="34" charset="0"/>
                        </a:rPr>
                        <a:t>Aerosol extinction, mass, and height </a:t>
                      </a:r>
                      <a:r>
                        <a:rPr lang="en-US" sz="1400" dirty="0" smtClean="0">
                          <a:latin typeface="Trebuchet MS" panose="020B0603020202020204" pitchFamily="34" charset="0"/>
                          <a:cs typeface="Calibri" panose="020F0502020204030204" pitchFamily="34" charset="0"/>
                        </a:rPr>
                        <a:t>[</a:t>
                      </a:r>
                      <a:r>
                        <a:rPr lang="en-US" sz="1400" dirty="0" err="1" smtClean="0">
                          <a:latin typeface="Trebuchet MS" panose="020B0603020202020204" pitchFamily="34" charset="0"/>
                          <a:cs typeface="Calibri" panose="020F0502020204030204" pitchFamily="34" charset="0"/>
                        </a:rPr>
                        <a:t>Lamberte</a:t>
                      </a:r>
                      <a:r>
                        <a:rPr lang="en-US" sz="1400" dirty="0" smtClean="0">
                          <a:latin typeface="Trebuchet MS" panose="020B0603020202020204" pitchFamily="34" charset="0"/>
                          <a:cs typeface="Calibri" panose="020F0502020204030204" pitchFamily="34" charset="0"/>
                        </a:rPr>
                        <a:t> </a:t>
                      </a:r>
                      <a:r>
                        <a:rPr lang="en-US" sz="1400" dirty="0">
                          <a:latin typeface="Trebuchet MS" panose="020B0603020202020204" pitchFamily="34" charset="0"/>
                          <a:cs typeface="Calibri" panose="020F0502020204030204" pitchFamily="34" charset="0"/>
                        </a:rPr>
                        <a:t>et al</a:t>
                      </a:r>
                      <a:r>
                        <a:rPr lang="en-US" sz="1400" dirty="0" smtClean="0">
                          <a:latin typeface="Trebuchet MS" panose="020B0603020202020204" pitchFamily="34" charset="0"/>
                          <a:cs typeface="Calibri" panose="020F0502020204030204" pitchFamily="34" charset="0"/>
                        </a:rPr>
                        <a:t>. 1993]</a:t>
                      </a:r>
                      <a:endParaRPr lang="en-US" sz="1400" dirty="0">
                        <a:latin typeface="Trebuchet MS" panose="020B0603020202020204" pitchFamily="34" charset="0"/>
                        <a:cs typeface="Calibri" panose="020F0502020204030204" pitchFamily="34" charset="0"/>
                      </a:endParaRPr>
                    </a:p>
                  </a:txBody>
                  <a:tcPr/>
                </a:tc>
                <a:extLst>
                  <a:ext uri="{0D108BD9-81ED-4DB2-BD59-A6C34878D82A}">
                    <a16:rowId xmlns:a16="http://schemas.microsoft.com/office/drawing/2014/main" val="3332654973"/>
                  </a:ext>
                </a:extLst>
              </a:tr>
              <a:tr h="536830">
                <a:tc>
                  <a:txBody>
                    <a:bodyPr/>
                    <a:lstStyle/>
                    <a:p>
                      <a:r>
                        <a:rPr lang="en-US" sz="1400" b="0" dirty="0">
                          <a:latin typeface="Trebuchet MS" panose="020B0603020202020204" pitchFamily="34" charset="0"/>
                          <a:cs typeface="Calibri" panose="020F0502020204030204" pitchFamily="34" charset="0"/>
                        </a:rPr>
                        <a:t>Microwave Limb Sounder (</a:t>
                      </a:r>
                      <a:r>
                        <a:rPr lang="en-US" sz="1400" b="1" dirty="0">
                          <a:latin typeface="Trebuchet MS" panose="020B0603020202020204" pitchFamily="34" charset="0"/>
                          <a:cs typeface="Calibri" panose="020F0502020204030204" pitchFamily="34" charset="0"/>
                        </a:rPr>
                        <a:t>MLS</a:t>
                      </a:r>
                      <a:r>
                        <a:rPr lang="en-US" sz="1400" b="0" dirty="0">
                          <a:latin typeface="Trebuchet MS" panose="020B0603020202020204" pitchFamily="34" charset="0"/>
                          <a:cs typeface="Calibri" panose="020F0502020204030204" pitchFamily="34" charset="0"/>
                        </a:rPr>
                        <a:t>)</a:t>
                      </a:r>
                    </a:p>
                  </a:txBody>
                  <a:tcPr/>
                </a:tc>
                <a:tc>
                  <a:txBody>
                    <a:bodyPr/>
                    <a:lstStyle/>
                    <a:p>
                      <a:r>
                        <a:rPr lang="en-US" sz="1400" dirty="0">
                          <a:latin typeface="Trebuchet MS" panose="020B0603020202020204" pitchFamily="34" charset="0"/>
                          <a:cs typeface="Calibri" panose="020F0502020204030204" pitchFamily="34" charset="0"/>
                        </a:rPr>
                        <a:t>UARS</a:t>
                      </a:r>
                    </a:p>
                  </a:txBody>
                  <a:tcPr/>
                </a:tc>
                <a:tc>
                  <a:txBody>
                    <a:bodyPr/>
                    <a:lstStyle/>
                    <a:p>
                      <a:r>
                        <a:rPr lang="en-US" sz="1400" dirty="0">
                          <a:latin typeface="Trebuchet MS" panose="020B0603020202020204" pitchFamily="34" charset="0"/>
                          <a:cs typeface="Calibri" panose="020F0502020204030204" pitchFamily="34" charset="0"/>
                        </a:rPr>
                        <a:t>4 MW channels (limb scanning)</a:t>
                      </a:r>
                    </a:p>
                  </a:txBody>
                  <a:tcPr/>
                </a:tc>
                <a:tc>
                  <a:txBody>
                    <a:bodyPr/>
                    <a:lstStyle/>
                    <a:p>
                      <a:r>
                        <a:rPr lang="en-US" sz="1400" dirty="0">
                          <a:latin typeface="Trebuchet MS" panose="020B0603020202020204" pitchFamily="34" charset="0"/>
                          <a:cs typeface="Calibri" panose="020F0502020204030204" pitchFamily="34" charset="0"/>
                        </a:rPr>
                        <a:t>Near-Polar</a:t>
                      </a:r>
                    </a:p>
                  </a:txBody>
                  <a:tcPr/>
                </a:tc>
                <a:tc>
                  <a:txBody>
                    <a:bodyPr/>
                    <a:lstStyle/>
                    <a:p>
                      <a:r>
                        <a:rPr lang="en-US" sz="1400" dirty="0">
                          <a:latin typeface="Trebuchet MS" panose="020B0603020202020204" pitchFamily="34" charset="0"/>
                          <a:cs typeface="Calibri" panose="020F0502020204030204" pitchFamily="34" charset="0"/>
                        </a:rPr>
                        <a:t>SO</a:t>
                      </a:r>
                      <a:r>
                        <a:rPr lang="en-US" sz="1400" baseline="-25000" dirty="0">
                          <a:latin typeface="Trebuchet MS" panose="020B0603020202020204" pitchFamily="34" charset="0"/>
                          <a:cs typeface="Calibri" panose="020F0502020204030204" pitchFamily="34" charset="0"/>
                        </a:rPr>
                        <a:t>2</a:t>
                      </a:r>
                      <a:r>
                        <a:rPr lang="en-US" sz="1400" baseline="0" dirty="0">
                          <a:latin typeface="Trebuchet MS" panose="020B0603020202020204" pitchFamily="34" charset="0"/>
                          <a:cs typeface="Calibri" panose="020F0502020204030204" pitchFamily="34" charset="0"/>
                        </a:rPr>
                        <a:t> mass and temperature profiles </a:t>
                      </a:r>
                      <a:r>
                        <a:rPr lang="en-US" sz="1400" baseline="0" dirty="0" smtClean="0">
                          <a:latin typeface="Trebuchet MS" panose="020B0603020202020204" pitchFamily="34" charset="0"/>
                          <a:cs typeface="Calibri" panose="020F0502020204030204" pitchFamily="34" charset="0"/>
                        </a:rPr>
                        <a:t>[Read </a:t>
                      </a:r>
                      <a:r>
                        <a:rPr lang="en-US" sz="1400" baseline="0" dirty="0">
                          <a:latin typeface="Trebuchet MS" panose="020B0603020202020204" pitchFamily="34" charset="0"/>
                          <a:cs typeface="Calibri" panose="020F0502020204030204" pitchFamily="34" charset="0"/>
                        </a:rPr>
                        <a:t>et al</a:t>
                      </a:r>
                      <a:r>
                        <a:rPr lang="en-US" sz="1400" baseline="0" dirty="0" smtClean="0">
                          <a:latin typeface="Trebuchet MS" panose="020B0603020202020204" pitchFamily="34" charset="0"/>
                          <a:cs typeface="Calibri" panose="020F0502020204030204" pitchFamily="34" charset="0"/>
                        </a:rPr>
                        <a:t>. 1993]</a:t>
                      </a:r>
                      <a:endParaRPr lang="en-US" sz="1400" dirty="0">
                        <a:latin typeface="Trebuchet MS" panose="020B0603020202020204" pitchFamily="34" charset="0"/>
                        <a:cs typeface="Calibri" panose="020F0502020204030204" pitchFamily="34" charset="0"/>
                      </a:endParaRPr>
                    </a:p>
                  </a:txBody>
                  <a:tcPr/>
                </a:tc>
                <a:extLst>
                  <a:ext uri="{0D108BD9-81ED-4DB2-BD59-A6C34878D82A}">
                    <a16:rowId xmlns:a16="http://schemas.microsoft.com/office/drawing/2014/main" val="1299354698"/>
                  </a:ext>
                </a:extLst>
              </a:tr>
            </a:tbl>
          </a:graphicData>
        </a:graphic>
      </p:graphicFrame>
      <p:sp>
        <p:nvSpPr>
          <p:cNvPr id="3" name="Slide Number Placeholder 2">
            <a:extLst>
              <a:ext uri="{FF2B5EF4-FFF2-40B4-BE49-F238E27FC236}">
                <a16:creationId xmlns:a16="http://schemas.microsoft.com/office/drawing/2014/main" id="{46997C8A-91E5-4409-ACAB-C63B0A163B5C}"/>
              </a:ext>
            </a:extLst>
          </p:cNvPr>
          <p:cNvSpPr>
            <a:spLocks noGrp="1"/>
          </p:cNvSpPr>
          <p:nvPr>
            <p:ph type="sldNum" sz="quarter" idx="4"/>
          </p:nvPr>
        </p:nvSpPr>
        <p:spPr/>
        <p:txBody>
          <a:bodyPr/>
          <a:lstStyle/>
          <a:p>
            <a:fld id="{4FAB73BC-B049-4115-A692-8D63A059BFB8}" type="slidenum">
              <a:rPr lang="en-US" smtClean="0"/>
              <a:pPr/>
              <a:t>25</a:t>
            </a:fld>
            <a:endParaRPr lang="en-US" dirty="0"/>
          </a:p>
        </p:txBody>
      </p:sp>
      <p:sp>
        <p:nvSpPr>
          <p:cNvPr id="6" name="Slide Number Placeholder 8">
            <a:extLst>
              <a:ext uri="{FF2B5EF4-FFF2-40B4-BE49-F238E27FC236}">
                <a16:creationId xmlns:a16="http://schemas.microsoft.com/office/drawing/2014/main" id="{D3847763-442E-4270-A8E7-BB5A34B80B2D}"/>
              </a:ext>
            </a:extLst>
          </p:cNvPr>
          <p:cNvSpPr txBox="1">
            <a:spLocks/>
          </p:cNvSpPr>
          <p:nvPr/>
        </p:nvSpPr>
        <p:spPr>
          <a:xfrm>
            <a:off x="11947281" y="6653949"/>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25</a:t>
            </a:fld>
            <a:endParaRPr lang="en-US" sz="1000" dirty="0">
              <a:latin typeface="+mj-lt"/>
            </a:endParaRPr>
          </a:p>
        </p:txBody>
      </p:sp>
      <p:sp>
        <p:nvSpPr>
          <p:cNvPr id="2" name="TextBox 1">
            <a:extLst>
              <a:ext uri="{FF2B5EF4-FFF2-40B4-BE49-F238E27FC236}">
                <a16:creationId xmlns:a16="http://schemas.microsoft.com/office/drawing/2014/main" id="{0909F01C-C2F9-4706-8A7A-049C478B06D2}"/>
              </a:ext>
            </a:extLst>
          </p:cNvPr>
          <p:cNvSpPr txBox="1"/>
          <p:nvPr/>
        </p:nvSpPr>
        <p:spPr>
          <a:xfrm>
            <a:off x="6846570" y="264741"/>
            <a:ext cx="5092718" cy="686118"/>
          </a:xfrm>
          <a:prstGeom prst="rect">
            <a:avLst/>
          </a:prstGeom>
        </p:spPr>
        <p:txBody>
          <a:bodyPr vert="horz" wrap="square" lIns="91440" tIns="45720" rIns="91440" bIns="45720" rtlCol="0">
            <a:noAutofit/>
          </a:bodyPr>
          <a:lstStyle/>
          <a:p>
            <a:pPr algn="ctr"/>
            <a:r>
              <a:rPr lang="en-US" b="1" i="1" dirty="0">
                <a:solidFill>
                  <a:srgbClr val="0070C0"/>
                </a:solidFill>
                <a:latin typeface="Trebuchet MS" panose="020B0603020202020204" pitchFamily="34" charset="0"/>
              </a:rPr>
              <a:t>+ Reanalysis data, e.g., ERA-5, MERRA (observations filled in with model run data)</a:t>
            </a:r>
          </a:p>
        </p:txBody>
      </p:sp>
    </p:spTree>
    <p:extLst>
      <p:ext uri="{BB962C8B-B14F-4D97-AF65-F5344CB8AC3E}">
        <p14:creationId xmlns:p14="http://schemas.microsoft.com/office/powerpoint/2010/main" val="391980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87EE387-48C1-403A-9B7E-541DE469BDD3}"/>
              </a:ext>
            </a:extLst>
          </p:cNvPr>
          <p:cNvSpPr/>
          <p:nvPr/>
        </p:nvSpPr>
        <p:spPr>
          <a:xfrm>
            <a:off x="-216066" y="1028893"/>
            <a:ext cx="13439918" cy="30217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4C58629C-61A0-4AD4-91C9-C5655DB85AA3}"/>
              </a:ext>
            </a:extLst>
          </p:cNvPr>
          <p:cNvSpPr/>
          <p:nvPr/>
        </p:nvSpPr>
        <p:spPr>
          <a:xfrm>
            <a:off x="6339142" y="3377061"/>
            <a:ext cx="5548567" cy="2204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84244E0-DCDD-FA42-9FAD-43AB94629E39}"/>
              </a:ext>
            </a:extLst>
          </p:cNvPr>
          <p:cNvSpPr/>
          <p:nvPr/>
        </p:nvSpPr>
        <p:spPr>
          <a:xfrm>
            <a:off x="3827076" y="2932102"/>
            <a:ext cx="389861" cy="31549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6" name="Content Placeholder 2">
            <a:extLst>
              <a:ext uri="{FF2B5EF4-FFF2-40B4-BE49-F238E27FC236}">
                <a16:creationId xmlns:a16="http://schemas.microsoft.com/office/drawing/2014/main" id="{EF0A671E-0B04-1E4A-658B-BF455139812B}"/>
              </a:ext>
            </a:extLst>
          </p:cNvPr>
          <p:cNvSpPr txBox="1">
            <a:spLocks/>
          </p:cNvSpPr>
          <p:nvPr/>
        </p:nvSpPr>
        <p:spPr>
          <a:xfrm>
            <a:off x="136926" y="6582349"/>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rebuchet MS" panose="020B0603020202020204" pitchFamily="34" charset="0"/>
                <a:ea typeface="Open Sans" panose="020B0606030504020204" pitchFamily="34" charset="0"/>
                <a:cs typeface="Open Sans" panose="020B0606030504020204" pitchFamily="34" charset="0"/>
              </a:rPr>
              <a:t>Team: D. Tucker, L. Shand, B. Li [UIUC], S. Jun [UIUC]</a:t>
            </a:r>
          </a:p>
          <a:p>
            <a:pPr lvl="1" indent="0">
              <a:buFont typeface="Wingdings" pitchFamily="2" charset="2"/>
              <a:buNone/>
            </a:pPr>
            <a:endParaRPr lang="en-US" sz="1800" dirty="0">
              <a:latin typeface="Trebuchet MS" panose="020B0603020202020204" pitchFamily="34" charset="0"/>
              <a:ea typeface="Open Sans" panose="020B0606030504020204" pitchFamily="34" charset="0"/>
              <a:cs typeface="Open Sans" panose="020B0606030504020204" pitchFamily="34" charset="0"/>
            </a:endParaRPr>
          </a:p>
          <a:p>
            <a:endParaRPr lang="en-US" sz="18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864B393D-C3AE-D18E-737A-F80C94519828}"/>
              </a:ext>
            </a:extLst>
          </p:cNvPr>
          <p:cNvSpPr/>
          <p:nvPr/>
        </p:nvSpPr>
        <p:spPr>
          <a:xfrm>
            <a:off x="-1173" y="1807401"/>
            <a:ext cx="5987802" cy="3139321"/>
          </a:xfrm>
          <a:prstGeom prst="rect">
            <a:avLst/>
          </a:prstGeom>
        </p:spPr>
        <p:txBody>
          <a:bodyPr wrap="square">
            <a:spAutoFit/>
          </a:bodyPr>
          <a:lstStyle/>
          <a:p>
            <a:endPar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Space-time Changepoint Detection: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establish dependence between local climate shifts &amp; distance from source using “epidemic” changepoint model</a:t>
            </a:r>
            <a:endParaRPr lang="en-US"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dirty="0">
              <a:solidFill>
                <a:schemeClr val="accent6"/>
              </a:solidFill>
              <a:latin typeface="Trebuchet MS" panose="020B0603020202020204" pitchFamily="34" charset="0"/>
            </a:endParaRPr>
          </a:p>
          <a:p>
            <a:pPr marL="342900" indent="-342900">
              <a:buClr>
                <a:schemeClr val="accent1"/>
              </a:buClr>
              <a:buFont typeface="Arial" panose="020B0604020202020204" pitchFamily="34" charset="0"/>
              <a:buChar char="•"/>
            </a:pPr>
            <a:endPar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23" name="Title 1">
            <a:extLst>
              <a:ext uri="{FF2B5EF4-FFF2-40B4-BE49-F238E27FC236}">
                <a16:creationId xmlns:a16="http://schemas.microsoft.com/office/drawing/2014/main" id="{3BE34BB1-ED99-4A64-942F-C13E041DC02C}"/>
              </a:ext>
            </a:extLst>
          </p:cNvPr>
          <p:cNvSpPr>
            <a:spLocks noGrp="1"/>
          </p:cNvSpPr>
          <p:nvPr>
            <p:ph type="title"/>
          </p:nvPr>
        </p:nvSpPr>
        <p:spPr>
          <a:xfrm>
            <a:off x="136926" y="168294"/>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Changepoint Detection</a:t>
            </a:r>
          </a:p>
        </p:txBody>
      </p:sp>
      <p:sp>
        <p:nvSpPr>
          <p:cNvPr id="7" name="TextBox 6">
            <a:extLst>
              <a:ext uri="{FF2B5EF4-FFF2-40B4-BE49-F238E27FC236}">
                <a16:creationId xmlns:a16="http://schemas.microsoft.com/office/drawing/2014/main" id="{9869A6B1-BD70-405B-9E63-7630FEC8B918}"/>
              </a:ext>
            </a:extLst>
          </p:cNvPr>
          <p:cNvSpPr txBox="1"/>
          <p:nvPr/>
        </p:nvSpPr>
        <p:spPr>
          <a:xfrm>
            <a:off x="70660" y="1195319"/>
            <a:ext cx="11986610" cy="810351"/>
          </a:xfrm>
          <a:prstGeom prst="rect">
            <a:avLst/>
          </a:prstGeom>
        </p:spPr>
        <p:txBody>
          <a:bodyPr vert="horz" wrap="square" lIns="91440" tIns="45720" rIns="91440" bIns="45720" rtlCol="0">
            <a:noAutofit/>
          </a:bodyPr>
          <a:lstStyle/>
          <a:p>
            <a:pPr algn="l"/>
            <a:r>
              <a:rPr lang="en-US" sz="2000" b="1" dirty="0">
                <a:solidFill>
                  <a:schemeClr val="accent6"/>
                </a:solidFill>
                <a:latin typeface="Trebuchet MS" panose="020B0603020202020204" pitchFamily="34" charset="0"/>
              </a:rPr>
              <a:t>Goal: </a:t>
            </a:r>
            <a:r>
              <a:rPr lang="en-US" sz="2000" dirty="0">
                <a:solidFill>
                  <a:schemeClr val="accent6"/>
                </a:solidFill>
                <a:latin typeface="Trebuchet MS" panose="020B0603020202020204" pitchFamily="34" charset="0"/>
              </a:rPr>
              <a:t>inform pathways by finding significant changes/shifts in climate processes, towards accounting for them in statistical models</a:t>
            </a:r>
          </a:p>
        </p:txBody>
      </p:sp>
      <p:pic>
        <p:nvPicPr>
          <p:cNvPr id="9" name="Picture 8">
            <a:extLst>
              <a:ext uri="{FF2B5EF4-FFF2-40B4-BE49-F238E27FC236}">
                <a16:creationId xmlns:a16="http://schemas.microsoft.com/office/drawing/2014/main" id="{D5603F68-C626-4FE2-9BC5-74D91996C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142" y="3439887"/>
            <a:ext cx="2706651" cy="2089026"/>
          </a:xfrm>
          <a:prstGeom prst="rect">
            <a:avLst/>
          </a:prstGeom>
        </p:spPr>
      </p:pic>
      <p:pic>
        <p:nvPicPr>
          <p:cNvPr id="11" name="Picture 10">
            <a:extLst>
              <a:ext uri="{FF2B5EF4-FFF2-40B4-BE49-F238E27FC236}">
                <a16:creationId xmlns:a16="http://schemas.microsoft.com/office/drawing/2014/main" id="{448EDDE7-9199-435B-959B-3FCA6687F1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6015" y="3492897"/>
            <a:ext cx="2844290" cy="2089026"/>
          </a:xfrm>
          <a:prstGeom prst="rect">
            <a:avLst/>
          </a:prstGeom>
        </p:spPr>
      </p:pic>
      <p:sp>
        <p:nvSpPr>
          <p:cNvPr id="12" name="TextBox 11">
            <a:extLst>
              <a:ext uri="{FF2B5EF4-FFF2-40B4-BE49-F238E27FC236}">
                <a16:creationId xmlns:a16="http://schemas.microsoft.com/office/drawing/2014/main" id="{4C802329-820C-455E-B1C2-F2B652B71A02}"/>
              </a:ext>
            </a:extLst>
          </p:cNvPr>
          <p:cNvSpPr txBox="1"/>
          <p:nvPr/>
        </p:nvSpPr>
        <p:spPr>
          <a:xfrm>
            <a:off x="6026666" y="5653467"/>
            <a:ext cx="6038490" cy="810352"/>
          </a:xfrm>
          <a:prstGeom prst="rect">
            <a:avLst/>
          </a:prstGeom>
        </p:spPr>
        <p:txBody>
          <a:bodyPr vert="horz" wrap="square" lIns="91440" tIns="45720" rIns="91440" bIns="45720" rtlCol="0">
            <a:noAutofit/>
          </a:bodyPr>
          <a:lstStyle/>
          <a:p>
            <a:pPr algn="ctr"/>
            <a:r>
              <a:rPr lang="en-US" sz="1600" dirty="0">
                <a:solidFill>
                  <a:schemeClr val="accent6"/>
                </a:solidFill>
                <a:latin typeface="Trebuchet MS" panose="020B0603020202020204" pitchFamily="34" charset="0"/>
              </a:rPr>
              <a:t>Phase shift (left) and amplitude (right) changepoints identified in ERA-5 Reanalysis Data (1986-1995).  Phase shift changepoint and majority of amplitude changepoints are in 1991.</a:t>
            </a:r>
          </a:p>
        </p:txBody>
      </p:sp>
      <p:cxnSp>
        <p:nvCxnSpPr>
          <p:cNvPr id="14" name="Straight Connector 13">
            <a:extLst>
              <a:ext uri="{FF2B5EF4-FFF2-40B4-BE49-F238E27FC236}">
                <a16:creationId xmlns:a16="http://schemas.microsoft.com/office/drawing/2014/main" id="{68A446FF-F4CC-439D-9CA7-B52B10B9586A}"/>
              </a:ext>
            </a:extLst>
          </p:cNvPr>
          <p:cNvCxnSpPr/>
          <p:nvPr/>
        </p:nvCxnSpPr>
        <p:spPr>
          <a:xfrm>
            <a:off x="0" y="2005670"/>
            <a:ext cx="123063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57ED840-583B-4283-9CDB-EFD1423BACC7}"/>
              </a:ext>
            </a:extLst>
          </p:cNvPr>
          <p:cNvCxnSpPr>
            <a:cxnSpLocks/>
          </p:cNvCxnSpPr>
          <p:nvPr/>
        </p:nvCxnSpPr>
        <p:spPr>
          <a:xfrm>
            <a:off x="5876362" y="2005670"/>
            <a:ext cx="0" cy="446571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16DE7E1-7E95-4590-8AAB-CBC65C6A9E61}"/>
              </a:ext>
            </a:extLst>
          </p:cNvPr>
          <p:cNvSpPr>
            <a:spLocks noGrp="1"/>
          </p:cNvSpPr>
          <p:nvPr>
            <p:ph type="sldNum" sz="quarter" idx="4"/>
          </p:nvPr>
        </p:nvSpPr>
        <p:spPr/>
        <p:txBody>
          <a:bodyPr/>
          <a:lstStyle/>
          <a:p>
            <a:fld id="{4FAB73BC-B049-4115-A692-8D63A059BFB8}" type="slidenum">
              <a:rPr lang="en-US" smtClean="0"/>
              <a:pPr/>
              <a:t>26</a:t>
            </a:fld>
            <a:endParaRPr lang="en-US" dirty="0"/>
          </a:p>
        </p:txBody>
      </p:sp>
      <p:sp>
        <p:nvSpPr>
          <p:cNvPr id="18" name="Slide Number Placeholder 8">
            <a:extLst>
              <a:ext uri="{FF2B5EF4-FFF2-40B4-BE49-F238E27FC236}">
                <a16:creationId xmlns:a16="http://schemas.microsoft.com/office/drawing/2014/main" id="{F4FD710E-786B-40C2-8A83-AE00E255B61C}"/>
              </a:ext>
            </a:extLst>
          </p:cNvPr>
          <p:cNvSpPr txBox="1">
            <a:spLocks/>
          </p:cNvSpPr>
          <p:nvPr/>
        </p:nvSpPr>
        <p:spPr>
          <a:xfrm>
            <a:off x="11941172" y="6610855"/>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26</a:t>
            </a:fld>
            <a:endParaRPr lang="en-US" sz="1000" dirty="0">
              <a:latin typeface="+mj-lt"/>
            </a:endParaRPr>
          </a:p>
        </p:txBody>
      </p:sp>
      <p:sp>
        <p:nvSpPr>
          <p:cNvPr id="19" name="Rectangle 18">
            <a:extLst>
              <a:ext uri="{FF2B5EF4-FFF2-40B4-BE49-F238E27FC236}">
                <a16:creationId xmlns:a16="http://schemas.microsoft.com/office/drawing/2014/main" id="{5B957BB7-7C22-4852-A431-AADC8AB61067}"/>
              </a:ext>
            </a:extLst>
          </p:cNvPr>
          <p:cNvSpPr/>
          <p:nvPr/>
        </p:nvSpPr>
        <p:spPr>
          <a:xfrm>
            <a:off x="6011219" y="1820445"/>
            <a:ext cx="5851900" cy="1754326"/>
          </a:xfrm>
          <a:prstGeom prst="rect">
            <a:avLst/>
          </a:prstGeom>
        </p:spPr>
        <p:txBody>
          <a:bodyPr wrap="square">
            <a:spAutoFit/>
          </a:bodyPr>
          <a:lstStyle/>
          <a:p>
            <a:pPr marL="285750" indent="-285750">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Elastic Functional Changepoint Detection: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identify climate shift using functional time series methodologies, elastic distance &amp; diffeomorphisms, to account for phase variability</a:t>
            </a:r>
          </a:p>
          <a:p>
            <a:pPr marL="342900" indent="-342900">
              <a:buClr>
                <a:schemeClr val="accent1"/>
              </a:buClr>
              <a:buFont typeface="Arial" panose="020B0604020202020204" pitchFamily="34" charset="0"/>
              <a:buChar char="•"/>
            </a:pPr>
            <a:endPar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097AC8F5-36A4-4831-B789-6FFF25B47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736" y="3768236"/>
            <a:ext cx="2898977" cy="1918000"/>
          </a:xfrm>
          <a:prstGeom prst="rect">
            <a:avLst/>
          </a:prstGeom>
        </p:spPr>
      </p:pic>
      <p:sp>
        <p:nvSpPr>
          <p:cNvPr id="2" name="TextBox 1">
            <a:extLst>
              <a:ext uri="{FF2B5EF4-FFF2-40B4-BE49-F238E27FC236}">
                <a16:creationId xmlns:a16="http://schemas.microsoft.com/office/drawing/2014/main" id="{3A30A658-7EA1-4A19-840D-3B18F7580C33}"/>
              </a:ext>
            </a:extLst>
          </p:cNvPr>
          <p:cNvSpPr txBox="1"/>
          <p:nvPr/>
        </p:nvSpPr>
        <p:spPr>
          <a:xfrm>
            <a:off x="63827" y="5828693"/>
            <a:ext cx="5812535" cy="839245"/>
          </a:xfrm>
          <a:prstGeom prst="rect">
            <a:avLst/>
          </a:prstGeom>
        </p:spPr>
        <p:txBody>
          <a:bodyPr vert="horz" wrap="square" lIns="91440" tIns="45720" rIns="91440" bIns="45720" rtlCol="0">
            <a:noAutofit/>
          </a:bodyPr>
          <a:lstStyle/>
          <a:p>
            <a:pPr algn="ctr"/>
            <a:r>
              <a:rPr lang="en-US" sz="1600" dirty="0">
                <a:solidFill>
                  <a:schemeClr val="accent6"/>
                </a:solidFill>
                <a:latin typeface="Trebuchet MS" panose="020B0603020202020204" pitchFamily="34" charset="0"/>
              </a:rPr>
              <a:t>Model can reconstruct spatial pattern and magnitude of changepoints in synthetic dataset with known changepoints</a:t>
            </a:r>
          </a:p>
        </p:txBody>
      </p:sp>
      <p:sp>
        <p:nvSpPr>
          <p:cNvPr id="4" name="TextBox 3">
            <a:extLst>
              <a:ext uri="{FF2B5EF4-FFF2-40B4-BE49-F238E27FC236}">
                <a16:creationId xmlns:a16="http://schemas.microsoft.com/office/drawing/2014/main" id="{337B534C-2A9E-4C8E-8866-AA707B942714}"/>
              </a:ext>
            </a:extLst>
          </p:cNvPr>
          <p:cNvSpPr txBox="1"/>
          <p:nvPr/>
        </p:nvSpPr>
        <p:spPr>
          <a:xfrm>
            <a:off x="1444314" y="4189268"/>
            <a:ext cx="1553049" cy="248272"/>
          </a:xfrm>
          <a:prstGeom prst="rect">
            <a:avLst/>
          </a:prstGeom>
        </p:spPr>
        <p:txBody>
          <a:bodyPr vert="horz" wrap="square" lIns="91440" tIns="45720" rIns="91440" bIns="45720" rtlCol="0">
            <a:noAutofit/>
          </a:bodyPr>
          <a:lstStyle/>
          <a:p>
            <a:pPr algn="l"/>
            <a:r>
              <a:rPr lang="en-US" sz="1200" dirty="0">
                <a:latin typeface="Trebuchet MS" panose="020B0603020202020204" pitchFamily="34" charset="0"/>
              </a:rPr>
              <a:t>True change</a:t>
            </a:r>
          </a:p>
        </p:txBody>
      </p:sp>
      <p:sp>
        <p:nvSpPr>
          <p:cNvPr id="22" name="TextBox 21">
            <a:extLst>
              <a:ext uri="{FF2B5EF4-FFF2-40B4-BE49-F238E27FC236}">
                <a16:creationId xmlns:a16="http://schemas.microsoft.com/office/drawing/2014/main" id="{9DBDE6BD-08C9-490B-A42D-34342458F3C5}"/>
              </a:ext>
            </a:extLst>
          </p:cNvPr>
          <p:cNvSpPr txBox="1"/>
          <p:nvPr/>
        </p:nvSpPr>
        <p:spPr>
          <a:xfrm>
            <a:off x="2499983" y="4124369"/>
            <a:ext cx="1308757" cy="248272"/>
          </a:xfrm>
          <a:prstGeom prst="rect">
            <a:avLst/>
          </a:prstGeom>
        </p:spPr>
        <p:txBody>
          <a:bodyPr vert="horz" wrap="square" lIns="91440" tIns="45720" rIns="91440" bIns="45720" rtlCol="0">
            <a:noAutofit/>
          </a:bodyPr>
          <a:lstStyle/>
          <a:p>
            <a:pPr algn="ctr"/>
            <a:r>
              <a:rPr lang="en-US" sz="1200" dirty="0">
                <a:latin typeface="Trebuchet MS" panose="020B0603020202020204" pitchFamily="34" charset="0"/>
              </a:rPr>
              <a:t>Estimated change</a:t>
            </a:r>
          </a:p>
        </p:txBody>
      </p:sp>
      <p:sp>
        <p:nvSpPr>
          <p:cNvPr id="25" name="Rectangle 24">
            <a:extLst>
              <a:ext uri="{FF2B5EF4-FFF2-40B4-BE49-F238E27FC236}">
                <a16:creationId xmlns:a16="http://schemas.microsoft.com/office/drawing/2014/main" id="{73D96850-5AB1-47AD-A964-9A9F7E403E3D}"/>
              </a:ext>
            </a:extLst>
          </p:cNvPr>
          <p:cNvSpPr/>
          <p:nvPr/>
        </p:nvSpPr>
        <p:spPr>
          <a:xfrm>
            <a:off x="1872762" y="3134201"/>
            <a:ext cx="1670537" cy="31419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B11509-4F1C-4190-AE65-0C5AD53DBF44}"/>
              </a:ext>
            </a:extLst>
          </p:cNvPr>
          <p:cNvSpPr txBox="1"/>
          <p:nvPr/>
        </p:nvSpPr>
        <p:spPr>
          <a:xfrm>
            <a:off x="3177238" y="5915094"/>
            <a:ext cx="914400" cy="914400"/>
          </a:xfrm>
          <a:prstGeom prst="rect">
            <a:avLst/>
          </a:prstGeom>
        </p:spPr>
        <p:txBody>
          <a:bodyPr vert="horz" wrap="none" lIns="91440" tIns="45720" rIns="91440" bIns="45720" rtlCol="0">
            <a:noAutofit/>
          </a:bodyPr>
          <a:lstStyle/>
          <a:p>
            <a:pPr algn="l"/>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EBEFCB5-B469-452B-ACB2-6488B9A22C83}"/>
                  </a:ext>
                </a:extLst>
              </p:cNvPr>
              <p:cNvSpPr txBox="1"/>
              <p:nvPr/>
            </p:nvSpPr>
            <p:spPr>
              <a:xfrm>
                <a:off x="4206326" y="3988049"/>
                <a:ext cx="1463440" cy="839854"/>
              </a:xfrm>
              <a:prstGeom prst="rect">
                <a:avLst/>
              </a:prstGeom>
            </p:spPr>
            <p:txBody>
              <a:bodyPr vert="horz" wrap="square" lIns="91440" tIns="45720" rIns="91440" bIns="45720" rtlCol="0">
                <a:noAutofit/>
              </a:bodyPr>
              <a:lstStyle/>
              <a:p>
                <a:pPr algn="ctr"/>
                <a:r>
                  <a:rPr lang="en-US" sz="1200" dirty="0">
                    <a:solidFill>
                      <a:srgbClr val="0070C0"/>
                    </a:solidFill>
                    <a:latin typeface="Trebuchet MS" panose="020B0603020202020204" pitchFamily="34" charset="0"/>
                  </a:rPr>
                  <a:t>Model allows for and finds multiple changepoint times </a:t>
                </a:r>
                <a14:m>
                  <m:oMath xmlns:m="http://schemas.openxmlformats.org/officeDocument/2006/math">
                    <m:sSub>
                      <m:sSubPr>
                        <m:ctrlPr>
                          <a:rPr lang="en-US" sz="1200" i="1" smtClean="0">
                            <a:solidFill>
                              <a:srgbClr val="0070C0"/>
                            </a:solidFill>
                            <a:latin typeface="Cambria Math" panose="02040503050406030204" pitchFamily="18" charset="0"/>
                          </a:rPr>
                        </m:ctrlPr>
                      </m:sSubPr>
                      <m:e>
                        <m:r>
                          <a:rPr lang="en-US" sz="1200" i="1" smtClean="0">
                            <a:solidFill>
                              <a:srgbClr val="0070C0"/>
                            </a:solidFill>
                            <a:latin typeface="Cambria Math" panose="02040503050406030204" pitchFamily="18" charset="0"/>
                            <a:ea typeface="Cambria Math" panose="02040503050406030204" pitchFamily="18" charset="0"/>
                          </a:rPr>
                          <m:t>𝜏</m:t>
                        </m:r>
                      </m:e>
                      <m:sub>
                        <m:r>
                          <a:rPr lang="en-US" sz="1200" b="0" i="1" smtClean="0">
                            <a:solidFill>
                              <a:srgbClr val="0070C0"/>
                            </a:solidFill>
                            <a:latin typeface="Cambria Math" panose="02040503050406030204" pitchFamily="18" charset="0"/>
                          </a:rPr>
                          <m:t>𝑖</m:t>
                        </m:r>
                      </m:sub>
                    </m:sSub>
                  </m:oMath>
                </a14:m>
                <a:r>
                  <a:rPr lang="en-US" sz="1200" dirty="0">
                    <a:solidFill>
                      <a:srgbClr val="0070C0"/>
                    </a:solidFill>
                    <a:latin typeface="Trebuchet MS" panose="020B0603020202020204" pitchFamily="34" charset="0"/>
                  </a:rPr>
                  <a:t> using test statistic, unlike traditional “at most one change” changepoint model.</a:t>
                </a:r>
              </a:p>
            </p:txBody>
          </p:sp>
        </mc:Choice>
        <mc:Fallback xmlns="">
          <p:sp>
            <p:nvSpPr>
              <p:cNvPr id="10" name="TextBox 9">
                <a:extLst>
                  <a:ext uri="{FF2B5EF4-FFF2-40B4-BE49-F238E27FC236}">
                    <a16:creationId xmlns:a16="http://schemas.microsoft.com/office/drawing/2014/main" id="{DEBEFCB5-B469-452B-ACB2-6488B9A22C83}"/>
                  </a:ext>
                </a:extLst>
              </p:cNvPr>
              <p:cNvSpPr txBox="1">
                <a:spLocks noRot="1" noChangeAspect="1" noMove="1" noResize="1" noEditPoints="1" noAdjustHandles="1" noChangeArrowheads="1" noChangeShapeType="1" noTextEdit="1"/>
              </p:cNvSpPr>
              <p:nvPr/>
            </p:nvSpPr>
            <p:spPr>
              <a:xfrm>
                <a:off x="4206326" y="3988049"/>
                <a:ext cx="1463440" cy="839854"/>
              </a:xfrm>
              <a:prstGeom prst="rect">
                <a:avLst/>
              </a:prstGeom>
              <a:blipFill>
                <a:blip r:embed="rId6"/>
                <a:stretch>
                  <a:fillRect r="-2500" b="-112319"/>
                </a:stretch>
              </a:blipFill>
            </p:spPr>
            <p:txBody>
              <a:bodyPr/>
              <a:lstStyle/>
              <a:p>
                <a:r>
                  <a:rPr lang="en-US">
                    <a:noFill/>
                  </a:rPr>
                  <a:t> </a:t>
                </a:r>
              </a:p>
            </p:txBody>
          </p:sp>
        </mc:Fallback>
      </mc:AlternateContent>
      <p:pic>
        <p:nvPicPr>
          <p:cNvPr id="27" name="Picture 26">
            <a:extLst>
              <a:ext uri="{FF2B5EF4-FFF2-40B4-BE49-F238E27FC236}">
                <a16:creationId xmlns:a16="http://schemas.microsoft.com/office/drawing/2014/main" id="{E33F1C4E-C1EE-48CF-AB63-EA8AF19E99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437" y="4346482"/>
            <a:ext cx="690871" cy="690871"/>
          </a:xfrm>
          <a:prstGeom prst="rect">
            <a:avLst/>
          </a:prstGeom>
        </p:spPr>
      </p:pic>
      <p:pic>
        <p:nvPicPr>
          <p:cNvPr id="28" name="Picture 27">
            <a:extLst>
              <a:ext uri="{FF2B5EF4-FFF2-40B4-BE49-F238E27FC236}">
                <a16:creationId xmlns:a16="http://schemas.microsoft.com/office/drawing/2014/main" id="{AAF2FBB9-DB7F-49A4-ACC2-B95665A648E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437" y="3130782"/>
            <a:ext cx="4718781" cy="317611"/>
          </a:xfrm>
          <a:prstGeom prst="rect">
            <a:avLst/>
          </a:prstGeom>
        </p:spPr>
      </p:pic>
      <p:cxnSp>
        <p:nvCxnSpPr>
          <p:cNvPr id="40" name="Straight Arrow Connector 39">
            <a:extLst>
              <a:ext uri="{FF2B5EF4-FFF2-40B4-BE49-F238E27FC236}">
                <a16:creationId xmlns:a16="http://schemas.microsoft.com/office/drawing/2014/main" id="{CFE89B0E-5992-42A2-8D40-A41E8C2F71E5}"/>
              </a:ext>
            </a:extLst>
          </p:cNvPr>
          <p:cNvCxnSpPr>
            <a:cxnSpLocks/>
          </p:cNvCxnSpPr>
          <p:nvPr/>
        </p:nvCxnSpPr>
        <p:spPr>
          <a:xfrm flipH="1" flipV="1">
            <a:off x="3543299" y="3448393"/>
            <a:ext cx="1248509" cy="531601"/>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213686B-D141-453A-9255-C22ED869D6DE}"/>
              </a:ext>
            </a:extLst>
          </p:cNvPr>
          <p:cNvSpPr txBox="1"/>
          <p:nvPr/>
        </p:nvSpPr>
        <p:spPr>
          <a:xfrm>
            <a:off x="8545857" y="3425298"/>
            <a:ext cx="2949826" cy="456384"/>
          </a:xfrm>
          <a:prstGeom prst="rect">
            <a:avLst/>
          </a:prstGeom>
          <a:solidFill>
            <a:schemeClr val="bg1"/>
          </a:solidFill>
        </p:spPr>
        <p:txBody>
          <a:bodyPr vert="horz" wrap="square" lIns="91440" tIns="45720" rIns="91440" bIns="45720" rtlCol="0">
            <a:noAutofit/>
          </a:bodyPr>
          <a:lstStyle/>
          <a:p>
            <a:pPr algn="ctr"/>
            <a:r>
              <a:rPr lang="en-US" sz="1200" dirty="0">
                <a:solidFill>
                  <a:srgbClr val="0070C0"/>
                </a:solidFill>
                <a:latin typeface="Trebuchet MS" panose="020B0603020202020204" pitchFamily="34" charset="0"/>
              </a:rPr>
              <a:t>New approach [Tucker at al. 2023] can handle multiple changepoint locations.</a:t>
            </a:r>
          </a:p>
        </p:txBody>
      </p:sp>
    </p:spTree>
    <p:extLst>
      <p:ext uri="{BB962C8B-B14F-4D97-AF65-F5344CB8AC3E}">
        <p14:creationId xmlns:p14="http://schemas.microsoft.com/office/powerpoint/2010/main" val="292166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9A3362-79F1-4E17-AEB9-8922201A9E26}"/>
              </a:ext>
            </a:extLst>
          </p:cNvPr>
          <p:cNvSpPr/>
          <p:nvPr/>
        </p:nvSpPr>
        <p:spPr>
          <a:xfrm>
            <a:off x="6564924" y="287080"/>
            <a:ext cx="5618458" cy="6224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4C1AAD5C-1448-76F1-9D0F-8446E2E3F1EE}"/>
              </a:ext>
            </a:extLst>
          </p:cNvPr>
          <p:cNvSpPr txBox="1">
            <a:spLocks/>
          </p:cNvSpPr>
          <p:nvPr/>
        </p:nvSpPr>
        <p:spPr>
          <a:xfrm>
            <a:off x="221397" y="6579387"/>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latin typeface="Trebuchet MS" panose="020B0603020202020204" pitchFamily="34" charset="0"/>
                <a:ea typeface="Open Sans" panose="020B0606030504020204" pitchFamily="34" charset="0"/>
                <a:cs typeface="Open Sans" panose="020B0606030504020204" pitchFamily="34" charset="0"/>
              </a:rPr>
              <a:t>Team: R. Garrett, G. Huerta, L. Shand</a:t>
            </a:r>
          </a:p>
          <a:p>
            <a:pPr lvl="1" indent="0">
              <a:buFont typeface="Wingdings" pitchFamily="2" charset="2"/>
              <a:buNone/>
            </a:pPr>
            <a:endParaRPr lang="en-US" sz="1700" dirty="0">
              <a:latin typeface="Trebuchet MS" panose="020B0603020202020204" pitchFamily="34" charset="0"/>
              <a:ea typeface="Open Sans" panose="020B0606030504020204" pitchFamily="34" charset="0"/>
              <a:cs typeface="Open Sans" panose="020B0606030504020204" pitchFamily="34" charset="0"/>
            </a:endParaRPr>
          </a:p>
          <a:p>
            <a:endParaRPr lang="en-US" sz="17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40" name="Title 1">
            <a:extLst>
              <a:ext uri="{FF2B5EF4-FFF2-40B4-BE49-F238E27FC236}">
                <a16:creationId xmlns:a16="http://schemas.microsoft.com/office/drawing/2014/main" id="{97E9E9DC-4C20-4696-8875-86D6A04C599E}"/>
              </a:ext>
            </a:extLst>
          </p:cNvPr>
          <p:cNvSpPr>
            <a:spLocks noGrp="1"/>
          </p:cNvSpPr>
          <p:nvPr>
            <p:ph type="title"/>
          </p:nvPr>
        </p:nvSpPr>
        <p:spPr>
          <a:xfrm>
            <a:off x="329184" y="246888"/>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Dynamic Space-Time Models</a:t>
            </a:r>
          </a:p>
        </p:txBody>
      </p:sp>
      <p:sp>
        <p:nvSpPr>
          <p:cNvPr id="5" name="TextBox 4">
            <a:extLst>
              <a:ext uri="{FF2B5EF4-FFF2-40B4-BE49-F238E27FC236}">
                <a16:creationId xmlns:a16="http://schemas.microsoft.com/office/drawing/2014/main" id="{6BD9B244-9644-4F2C-836A-61F9B8C15180}"/>
              </a:ext>
            </a:extLst>
          </p:cNvPr>
          <p:cNvSpPr txBox="1"/>
          <p:nvPr/>
        </p:nvSpPr>
        <p:spPr>
          <a:xfrm>
            <a:off x="96150" y="1257568"/>
            <a:ext cx="6457902" cy="4386773"/>
          </a:xfrm>
          <a:prstGeom prst="rect">
            <a:avLst/>
          </a:prstGeom>
        </p:spPr>
        <p:txBody>
          <a:bodyPr vert="horz" wrap="square" lIns="91440" tIns="45720" rIns="91440" bIns="45720" rtlCol="0">
            <a:noAutofit/>
          </a:bodyPr>
          <a:lstStyle/>
          <a:p>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Goal: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dopt space-time dynamic models to detect pathway changes following the Mt. Pinatubo eruption.</a:t>
            </a:r>
            <a:endPar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endParaRPr lang="en-US" sz="4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r>
              <a:rPr lang="en-US" sz="1800" b="1" dirty="0">
                <a:solidFill>
                  <a:schemeClr val="accent6"/>
                </a:solidFill>
                <a:latin typeface="Trebuchet MS" panose="020B0603020202020204" pitchFamily="34" charset="0"/>
                <a:cs typeface="Calibri" panose="020F0502020204030204" pitchFamily="34" charset="0"/>
              </a:rPr>
              <a:t>Approach: </a:t>
            </a:r>
            <a:r>
              <a:rPr lang="en-US" sz="1800" dirty="0">
                <a:solidFill>
                  <a:schemeClr val="accent6"/>
                </a:solidFill>
                <a:latin typeface="Trebuchet MS" panose="020B0603020202020204" pitchFamily="34" charset="0"/>
                <a:cs typeface="Calibri" panose="020F0502020204030204" pitchFamily="34" charset="0"/>
              </a:rPr>
              <a:t>develop a multivariate evolution-based </a:t>
            </a:r>
            <a:r>
              <a:rPr lang="en-US" sz="1800" i="1" dirty="0">
                <a:solidFill>
                  <a:schemeClr val="accent6"/>
                </a:solidFill>
                <a:latin typeface="Trebuchet MS" panose="020B0603020202020204" pitchFamily="34" charset="0"/>
                <a:cs typeface="Calibri" panose="020F0502020204030204" pitchFamily="34" charset="0"/>
              </a:rPr>
              <a:t>space-time dynamic model</a:t>
            </a:r>
            <a:r>
              <a:rPr lang="en-US" sz="1800" dirty="0">
                <a:solidFill>
                  <a:schemeClr val="accent6"/>
                </a:solidFill>
                <a:latin typeface="Trebuchet MS" panose="020B0603020202020204" pitchFamily="34" charset="0"/>
                <a:cs typeface="Calibri" panose="020F0502020204030204" pitchFamily="34" charset="0"/>
              </a:rPr>
              <a:t> for variables on a pathway</a:t>
            </a:r>
            <a:endParaRPr lang="en-US" dirty="0">
              <a:solidFill>
                <a:schemeClr val="accent6"/>
              </a:solidFill>
              <a:latin typeface="Trebuchet MS" panose="020B0603020202020204" pitchFamily="34" charset="0"/>
            </a:endParaRPr>
          </a:p>
        </p:txBody>
      </p:sp>
      <p:sp>
        <p:nvSpPr>
          <p:cNvPr id="3" name="Slide Number Placeholder 2">
            <a:extLst>
              <a:ext uri="{FF2B5EF4-FFF2-40B4-BE49-F238E27FC236}">
                <a16:creationId xmlns:a16="http://schemas.microsoft.com/office/drawing/2014/main" id="{F8FDF0B1-B4CE-4D63-BC58-1C880EB0B08A}"/>
              </a:ext>
            </a:extLst>
          </p:cNvPr>
          <p:cNvSpPr>
            <a:spLocks noGrp="1"/>
          </p:cNvSpPr>
          <p:nvPr>
            <p:ph type="sldNum" sz="quarter" idx="4"/>
          </p:nvPr>
        </p:nvSpPr>
        <p:spPr/>
        <p:txBody>
          <a:bodyPr/>
          <a:lstStyle/>
          <a:p>
            <a:fld id="{4FAB73BC-B049-4115-A692-8D63A059BFB8}" type="slidenum">
              <a:rPr lang="en-US" smtClean="0"/>
              <a:pPr/>
              <a:t>27</a:t>
            </a:fld>
            <a:endParaRPr lang="en-US" dirty="0"/>
          </a:p>
        </p:txBody>
      </p:sp>
      <p:sp>
        <p:nvSpPr>
          <p:cNvPr id="39" name="Slide Number Placeholder 8">
            <a:extLst>
              <a:ext uri="{FF2B5EF4-FFF2-40B4-BE49-F238E27FC236}">
                <a16:creationId xmlns:a16="http://schemas.microsoft.com/office/drawing/2014/main" id="{DCE9DB13-5827-492F-9454-096FB40D8689}"/>
              </a:ext>
            </a:extLst>
          </p:cNvPr>
          <p:cNvSpPr txBox="1">
            <a:spLocks/>
          </p:cNvSpPr>
          <p:nvPr/>
        </p:nvSpPr>
        <p:spPr>
          <a:xfrm>
            <a:off x="11917390" y="6619552"/>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27</a:t>
            </a:fld>
            <a:endParaRPr lang="en-US" sz="1000" dirty="0">
              <a:latin typeface="+mj-lt"/>
            </a:endParaRPr>
          </a:p>
        </p:txBody>
      </p:sp>
      <mc:AlternateContent xmlns:mc="http://schemas.openxmlformats.org/markup-compatibility/2006">
        <mc:Choice xmlns:a14="http://schemas.microsoft.com/office/drawing/2010/main" Requires="a14">
          <p:sp>
            <p:nvSpPr>
              <p:cNvPr id="44" name="TextBox 43">
                <a:extLst>
                  <a:ext uri="{FF2B5EF4-FFF2-40B4-BE49-F238E27FC236}">
                    <a16:creationId xmlns:a16="http://schemas.microsoft.com/office/drawing/2014/main" id="{A289CD49-B5B3-4AD2-A36B-0609A68C8968}"/>
                  </a:ext>
                </a:extLst>
              </p:cNvPr>
              <p:cNvSpPr txBox="1"/>
              <p:nvPr/>
            </p:nvSpPr>
            <p:spPr>
              <a:xfrm>
                <a:off x="96150" y="4203275"/>
                <a:ext cx="6537547" cy="2308324"/>
              </a:xfrm>
              <a:prstGeom prst="rect">
                <a:avLst/>
              </a:prstGeom>
              <a:noFill/>
            </p:spPr>
            <p:txBody>
              <a:bodyPr wrap="square">
                <a:spAutoFit/>
              </a:bodyPr>
              <a:lstStyle/>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1600" dirty="0">
                    <a:solidFill>
                      <a:schemeClr val="accent6"/>
                    </a:solidFill>
                    <a:latin typeface="Trebuchet MS" panose="020B0603020202020204" pitchFamily="34" charset="0"/>
                  </a:rPr>
                  <a:t>Estimate </a:t>
                </a:r>
                <a14:m>
                  <m:oMath xmlns:m="http://schemas.openxmlformats.org/officeDocument/2006/math">
                    <m:sSub>
                      <m:sSubPr>
                        <m:ctrlPr>
                          <a:rPr lang="en-US" sz="1600" i="1" smtClean="0">
                            <a:solidFill>
                              <a:schemeClr val="accent6"/>
                            </a:solidFill>
                            <a:latin typeface="Cambria Math" panose="02040503050406030204" pitchFamily="18" charset="0"/>
                          </a:rPr>
                        </m:ctrlPr>
                      </m:sSubPr>
                      <m:e>
                        <m:r>
                          <a:rPr lang="en-US" sz="1600" b="1" i="1" smtClean="0">
                            <a:solidFill>
                              <a:schemeClr val="accent6"/>
                            </a:solidFill>
                            <a:latin typeface="Cambria Math" panose="02040503050406030204" pitchFamily="18" charset="0"/>
                          </a:rPr>
                          <m:t>𝑼</m:t>
                        </m:r>
                      </m:e>
                      <m:sub>
                        <m:r>
                          <a:rPr lang="en-US" sz="1600" b="0" i="1" smtClean="0">
                            <a:solidFill>
                              <a:schemeClr val="accent6"/>
                            </a:solidFill>
                            <a:latin typeface="Cambria Math" panose="02040503050406030204" pitchFamily="18" charset="0"/>
                          </a:rPr>
                          <m:t>𝑡</m:t>
                        </m:r>
                      </m:sub>
                    </m:sSub>
                  </m:oMath>
                </a14:m>
                <a:r>
                  <a:rPr lang="en-US" sz="1600" dirty="0">
                    <a:solidFill>
                      <a:schemeClr val="accent6"/>
                    </a:solidFill>
                    <a:latin typeface="Trebuchet MS" panose="020B0603020202020204" pitchFamily="34" charset="0"/>
                  </a:rPr>
                  <a:t> with </a:t>
                </a:r>
                <a:r>
                  <a:rPr lang="en-US" sz="1600" b="1" dirty="0">
                    <a:solidFill>
                      <a:schemeClr val="accent6"/>
                    </a:solidFill>
                    <a:latin typeface="Trebuchet MS" panose="020B0603020202020204" pitchFamily="34" charset="0"/>
                  </a:rPr>
                  <a:t>Multiresolution Basis </a:t>
                </a:r>
                <a:r>
                  <a:rPr lang="en-US" sz="1600" dirty="0">
                    <a:solidFill>
                      <a:schemeClr val="accent6"/>
                    </a:solidFill>
                    <a:latin typeface="Trebuchet MS" panose="020B0603020202020204" pitchFamily="34" charset="0"/>
                  </a:rPr>
                  <a:t>Functions [</a:t>
                </a:r>
                <a:r>
                  <a:rPr lang="en-US" sz="1600" dirty="0" err="1">
                    <a:solidFill>
                      <a:schemeClr val="accent6"/>
                    </a:solidFill>
                    <a:latin typeface="Trebuchet MS" panose="020B0603020202020204" pitchFamily="34" charset="0"/>
                  </a:rPr>
                  <a:t>Nychka</a:t>
                </a:r>
                <a:r>
                  <a:rPr lang="en-US" sz="1600" dirty="0">
                    <a:solidFill>
                      <a:schemeClr val="accent6"/>
                    </a:solidFill>
                    <a:latin typeface="Trebuchet MS" panose="020B0603020202020204" pitchFamily="34" charset="0"/>
                  </a:rPr>
                  <a:t> et al. 2017] to represent the complex spatial patterns</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1600" b="1" dirty="0">
                    <a:solidFill>
                      <a:schemeClr val="accent6"/>
                    </a:solidFill>
                    <a:latin typeface="Trebuchet MS" panose="020B0603020202020204" pitchFamily="34" charset="0"/>
                  </a:rPr>
                  <a:t>Kalman filtering </a:t>
                </a:r>
                <a:r>
                  <a:rPr lang="en-US" sz="1600" dirty="0">
                    <a:solidFill>
                      <a:schemeClr val="accent6"/>
                    </a:solidFill>
                    <a:latin typeface="Trebuchet MS" panose="020B0603020202020204" pitchFamily="34" charset="0"/>
                  </a:rPr>
                  <a:t>used to sample from posteriors of time-varying basis functions</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1600" dirty="0">
                    <a:solidFill>
                      <a:schemeClr val="accent6"/>
                    </a:solidFill>
                    <a:latin typeface="Trebuchet MS" panose="020B0603020202020204" pitchFamily="34" charset="0"/>
                    <a:cs typeface="Calibri" panose="020F0502020204030204" pitchFamily="34" charset="0"/>
                  </a:rPr>
                  <a:t>Basis function coefficients are </a:t>
                </a:r>
                <a:r>
                  <a:rPr lang="en-US" sz="1600" b="1" dirty="0">
                    <a:solidFill>
                      <a:schemeClr val="accent6"/>
                    </a:solidFill>
                    <a:latin typeface="Trebuchet MS" panose="020B0603020202020204" pitchFamily="34" charset="0"/>
                    <a:cs typeface="Calibri" panose="020F0502020204030204" pitchFamily="34" charset="0"/>
                  </a:rPr>
                  <a:t>space-</a:t>
                </a:r>
                <a:r>
                  <a:rPr lang="en-US" sz="1600" dirty="0">
                    <a:solidFill>
                      <a:schemeClr val="accent6"/>
                    </a:solidFill>
                    <a:latin typeface="Trebuchet MS" panose="020B0603020202020204" pitchFamily="34" charset="0"/>
                    <a:cs typeface="Calibri" panose="020F0502020204030204" pitchFamily="34" charset="0"/>
                  </a:rPr>
                  <a:t> and </a:t>
                </a:r>
                <a:r>
                  <a:rPr lang="en-US" sz="1600" b="1" dirty="0">
                    <a:solidFill>
                      <a:schemeClr val="accent6"/>
                    </a:solidFill>
                    <a:latin typeface="Trebuchet MS" panose="020B0603020202020204" pitchFamily="34" charset="0"/>
                    <a:cs typeface="Calibri" panose="020F0502020204030204" pitchFamily="34" charset="0"/>
                  </a:rPr>
                  <a:t>time-varying, </a:t>
                </a:r>
                <a:r>
                  <a:rPr lang="en-US" sz="1600" dirty="0">
                    <a:solidFill>
                      <a:schemeClr val="accent6"/>
                    </a:solidFill>
                    <a:latin typeface="Trebuchet MS" panose="020B0603020202020204" pitchFamily="34" charset="0"/>
                    <a:cs typeface="Calibri" panose="020F0502020204030204" pitchFamily="34" charset="0"/>
                  </a:rPr>
                  <a:t>borrowing information from space-time neighbors</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cs typeface="Calibri" panose="020F0502020204030204" pitchFamily="34" charset="0"/>
                </a:endParaRPr>
              </a:p>
              <a:p>
                <a:pPr marL="285750" indent="-285750">
                  <a:buFont typeface="Arial" panose="020B0604020202020204" pitchFamily="34" charset="0"/>
                  <a:buChar char="•"/>
                </a:pPr>
                <a14:m>
                  <m:oMath xmlns:m="http://schemas.openxmlformats.org/officeDocument/2006/math">
                    <m:r>
                      <a:rPr lang="en-US" sz="1600" b="1" i="1" dirty="0" smtClean="0">
                        <a:solidFill>
                          <a:schemeClr val="accent6"/>
                        </a:solidFill>
                        <a:latin typeface="Cambria Math" panose="02040503050406030204" pitchFamily="18" charset="0"/>
                        <a:cs typeface="Calibri" panose="020F0502020204030204" pitchFamily="34" charset="0"/>
                      </a:rPr>
                      <m:t>𝑨</m:t>
                    </m:r>
                  </m:oMath>
                </a14:m>
                <a:r>
                  <a:rPr lang="en-US" sz="1600" dirty="0">
                    <a:solidFill>
                      <a:schemeClr val="accent6"/>
                    </a:solidFill>
                    <a:latin typeface="Trebuchet MS" panose="020B0603020202020204" pitchFamily="34" charset="0"/>
                    <a:cs typeface="Calibri" panose="020F0502020204030204" pitchFamily="34" charset="0"/>
                  </a:rPr>
                  <a:t> matrix represents </a:t>
                </a:r>
                <a:r>
                  <a:rPr lang="en-US" sz="1600" b="1" dirty="0">
                    <a:solidFill>
                      <a:schemeClr val="accent6"/>
                    </a:solidFill>
                    <a:latin typeface="Trebuchet MS" panose="020B0603020202020204" pitchFamily="34" charset="0"/>
                    <a:cs typeface="Calibri" panose="020F0502020204030204" pitchFamily="34" charset="0"/>
                  </a:rPr>
                  <a:t>correlation</a:t>
                </a:r>
                <a:r>
                  <a:rPr lang="en-US" sz="1600" dirty="0">
                    <a:solidFill>
                      <a:schemeClr val="accent6"/>
                    </a:solidFill>
                    <a:latin typeface="Trebuchet MS" panose="020B0603020202020204" pitchFamily="34" charset="0"/>
                    <a:cs typeface="Calibri" panose="020F0502020204030204" pitchFamily="34" charset="0"/>
                  </a:rPr>
                  <a:t> between basis coefficients and captures dependence across variables</a:t>
                </a:r>
                <a:endParaRPr lang="en-US" sz="1600" dirty="0">
                  <a:solidFill>
                    <a:schemeClr val="accent6"/>
                  </a:solidFill>
                  <a:latin typeface="Trebuchet MS" panose="020B0603020202020204" pitchFamily="34" charset="0"/>
                </a:endParaRPr>
              </a:p>
            </p:txBody>
          </p:sp>
        </mc:Choice>
        <mc:Fallback>
          <p:sp>
            <p:nvSpPr>
              <p:cNvPr id="44" name="TextBox 43">
                <a:extLst>
                  <a:ext uri="{FF2B5EF4-FFF2-40B4-BE49-F238E27FC236}">
                    <a16:creationId xmlns:a16="http://schemas.microsoft.com/office/drawing/2014/main" id="{A289CD49-B5B3-4AD2-A36B-0609A68C8968}"/>
                  </a:ext>
                </a:extLst>
              </p:cNvPr>
              <p:cNvSpPr txBox="1">
                <a:spLocks noRot="1" noChangeAspect="1" noMove="1" noResize="1" noEditPoints="1" noAdjustHandles="1" noChangeArrowheads="1" noChangeShapeType="1" noTextEdit="1"/>
              </p:cNvSpPr>
              <p:nvPr/>
            </p:nvSpPr>
            <p:spPr>
              <a:xfrm>
                <a:off x="96150" y="4203275"/>
                <a:ext cx="6537547" cy="2308324"/>
              </a:xfrm>
              <a:prstGeom prst="rect">
                <a:avLst/>
              </a:prstGeom>
              <a:blipFill>
                <a:blip r:embed="rId3"/>
                <a:stretch>
                  <a:fillRect l="-373" b="-2381"/>
                </a:stretch>
              </a:blipFill>
            </p:spPr>
            <p:txBody>
              <a:bodyPr/>
              <a:lstStyle/>
              <a:p>
                <a:r>
                  <a:rPr lang="en-US">
                    <a:noFill/>
                  </a:rPr>
                  <a:t> </a:t>
                </a:r>
              </a:p>
            </p:txBody>
          </p:sp>
        </mc:Fallback>
      </mc:AlternateContent>
      <p:pic>
        <p:nvPicPr>
          <p:cNvPr id="12" name="Content Placeholder 6">
            <a:extLst>
              <a:ext uri="{FF2B5EF4-FFF2-40B4-BE49-F238E27FC236}">
                <a16:creationId xmlns:a16="http://schemas.microsoft.com/office/drawing/2014/main" id="{D1763BFB-DF30-A1AB-3BB1-0624CE3189C3}"/>
              </a:ext>
            </a:extLst>
          </p:cNvPr>
          <p:cNvPicPr>
            <a:picLocks noChangeAspect="1"/>
          </p:cNvPicPr>
          <p:nvPr/>
        </p:nvPicPr>
        <p:blipFill>
          <a:blip r:embed="rId4"/>
          <a:stretch>
            <a:fillRect/>
          </a:stretch>
        </p:blipFill>
        <p:spPr>
          <a:xfrm>
            <a:off x="1460495" y="2565065"/>
            <a:ext cx="3072491" cy="1680364"/>
          </a:xfrm>
          <a:prstGeom prst="rect">
            <a:avLst/>
          </a:prstGeom>
        </p:spPr>
      </p:pic>
      <p:pic>
        <p:nvPicPr>
          <p:cNvPr id="14" name="Picture 13">
            <a:extLst>
              <a:ext uri="{FF2B5EF4-FFF2-40B4-BE49-F238E27FC236}">
                <a16:creationId xmlns:a16="http://schemas.microsoft.com/office/drawing/2014/main" id="{EB3336FC-3BDD-4A18-AA61-611B55D6E4B7}"/>
              </a:ext>
            </a:extLst>
          </p:cNvPr>
          <p:cNvPicPr>
            <a:picLocks noChangeAspect="1"/>
          </p:cNvPicPr>
          <p:nvPr/>
        </p:nvPicPr>
        <p:blipFill>
          <a:blip r:embed="rId5"/>
          <a:stretch>
            <a:fillRect/>
          </a:stretch>
        </p:blipFill>
        <p:spPr>
          <a:xfrm>
            <a:off x="6653188" y="934644"/>
            <a:ext cx="5629330" cy="5536743"/>
          </a:xfrm>
          <a:prstGeom prst="rect">
            <a:avLst/>
          </a:prstGeom>
        </p:spPr>
      </p:pic>
      <p:sp>
        <p:nvSpPr>
          <p:cNvPr id="4" name="TextBox 3">
            <a:extLst>
              <a:ext uri="{FF2B5EF4-FFF2-40B4-BE49-F238E27FC236}">
                <a16:creationId xmlns:a16="http://schemas.microsoft.com/office/drawing/2014/main" id="{8EDE42B9-3634-4ABE-8FEA-8A4A5B9D58DC}"/>
              </a:ext>
            </a:extLst>
          </p:cNvPr>
          <p:cNvSpPr txBox="1"/>
          <p:nvPr/>
        </p:nvSpPr>
        <p:spPr>
          <a:xfrm>
            <a:off x="4532986" y="2866845"/>
            <a:ext cx="2120202" cy="1336430"/>
          </a:xfrm>
          <a:prstGeom prst="rect">
            <a:avLst/>
          </a:prstGeom>
        </p:spPr>
        <p:txBody>
          <a:bodyPr vert="horz" wrap="square" lIns="91440" tIns="45720" rIns="91440" bIns="45720" rtlCol="0">
            <a:noAutofit/>
          </a:bodyPr>
          <a:lstStyle/>
          <a:p>
            <a:pPr algn="ctr"/>
            <a:r>
              <a:rPr lang="en-US" sz="1500" i="1" dirty="0">
                <a:solidFill>
                  <a:srgbClr val="0070C0"/>
                </a:solidFill>
                <a:latin typeface="Trebuchet MS" panose="020B0603020202020204" pitchFamily="34" charset="0"/>
              </a:rPr>
              <a:t>Linear temporal dynamics model with multivariate inputs/outputs.</a:t>
            </a:r>
          </a:p>
        </p:txBody>
      </p:sp>
    </p:spTree>
    <p:extLst>
      <p:ext uri="{BB962C8B-B14F-4D97-AF65-F5344CB8AC3E}">
        <p14:creationId xmlns:p14="http://schemas.microsoft.com/office/powerpoint/2010/main" val="335459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F033E5-F2F2-4EDE-AD16-749334ED14FA}"/>
              </a:ext>
            </a:extLst>
          </p:cNvPr>
          <p:cNvSpPr/>
          <p:nvPr/>
        </p:nvSpPr>
        <p:spPr>
          <a:xfrm>
            <a:off x="6470333" y="330693"/>
            <a:ext cx="6210696" cy="6224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A207AED-784B-674E-966F-4C86D413A87B}"/>
              </a:ext>
            </a:extLst>
          </p:cNvPr>
          <p:cNvSpPr txBox="1"/>
          <p:nvPr/>
        </p:nvSpPr>
        <p:spPr>
          <a:xfrm>
            <a:off x="5644393" y="3940893"/>
            <a:ext cx="6459050" cy="2170534"/>
          </a:xfrm>
          <a:prstGeom prst="rect">
            <a:avLst/>
          </a:prstGeom>
        </p:spPr>
        <p:txBody>
          <a:bodyPr vert="horz" wrap="square" lIns="91440" tIns="45720" rIns="91440" bIns="45720" rtlCol="0">
            <a:noAutofit/>
          </a:bodyPr>
          <a:lstStyle/>
          <a:p>
            <a:pPr algn="l"/>
            <a:endParaRPr lang="en-US" dirty="0"/>
          </a:p>
        </p:txBody>
      </p:sp>
      <p:sp>
        <p:nvSpPr>
          <p:cNvPr id="13" name="TextBox 12">
            <a:extLst>
              <a:ext uri="{FF2B5EF4-FFF2-40B4-BE49-F238E27FC236}">
                <a16:creationId xmlns:a16="http://schemas.microsoft.com/office/drawing/2014/main" id="{7345C7DB-8724-2248-B7F6-D6A36A88EDA5}"/>
              </a:ext>
            </a:extLst>
          </p:cNvPr>
          <p:cNvSpPr txBox="1"/>
          <p:nvPr/>
        </p:nvSpPr>
        <p:spPr>
          <a:xfrm>
            <a:off x="5769935" y="5543107"/>
            <a:ext cx="0" cy="0"/>
          </a:xfrm>
          <a:prstGeom prst="rect">
            <a:avLst/>
          </a:prstGeom>
        </p:spPr>
        <p:txBody>
          <a:bodyPr vert="horz" wrap="none" lIns="91440" tIns="45720" rIns="91440" bIns="45720" rtlCol="0">
            <a:noAutofit/>
          </a:bodyPr>
          <a:lstStyle/>
          <a:p>
            <a:pPr algn="l"/>
            <a:endParaRPr lang="en-US" dirty="0"/>
          </a:p>
        </p:txBody>
      </p:sp>
      <p:sp>
        <p:nvSpPr>
          <p:cNvPr id="29" name="Content Placeholder 2">
            <a:extLst>
              <a:ext uri="{FF2B5EF4-FFF2-40B4-BE49-F238E27FC236}">
                <a16:creationId xmlns:a16="http://schemas.microsoft.com/office/drawing/2014/main" id="{6C60F9E3-1225-F66F-8BD0-8E07580D137C}"/>
              </a:ext>
            </a:extLst>
          </p:cNvPr>
          <p:cNvSpPr txBox="1">
            <a:spLocks/>
          </p:cNvSpPr>
          <p:nvPr/>
        </p:nvSpPr>
        <p:spPr>
          <a:xfrm>
            <a:off x="328929" y="6567811"/>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latin typeface="Trebuchet MS" panose="020B0603020202020204" pitchFamily="34" charset="0"/>
                <a:ea typeface="Open Sans" panose="020B0606030504020204" pitchFamily="34" charset="0"/>
                <a:cs typeface="Open Sans" panose="020B0606030504020204" pitchFamily="34" charset="0"/>
              </a:rPr>
              <a:t>Team: D. </a:t>
            </a:r>
            <a:r>
              <a:rPr lang="en-US" sz="1700" dirty="0" err="1">
                <a:latin typeface="Trebuchet MS" panose="020B0603020202020204" pitchFamily="34" charset="0"/>
                <a:ea typeface="Open Sans" panose="020B0606030504020204" pitchFamily="34" charset="0"/>
                <a:cs typeface="Open Sans" panose="020B0606030504020204" pitchFamily="34" charset="0"/>
              </a:rPr>
              <a:t>Ries</a:t>
            </a:r>
            <a:r>
              <a:rPr lang="en-US" sz="1700" dirty="0">
                <a:latin typeface="Trebuchet MS" panose="020B0603020202020204" pitchFamily="34" charset="0"/>
                <a:ea typeface="Open Sans" panose="020B0606030504020204" pitchFamily="34" charset="0"/>
                <a:cs typeface="Open Sans" panose="020B0606030504020204" pitchFamily="34" charset="0"/>
              </a:rPr>
              <a:t>, K. Goode, K. </a:t>
            </a:r>
            <a:r>
              <a:rPr lang="en-US" sz="1700" dirty="0" err="1">
                <a:latin typeface="Trebuchet MS" panose="020B0603020202020204" pitchFamily="34" charset="0"/>
                <a:ea typeface="Open Sans" panose="020B0606030504020204" pitchFamily="34" charset="0"/>
                <a:cs typeface="Open Sans" panose="020B0606030504020204" pitchFamily="34" charset="0"/>
              </a:rPr>
              <a:t>McClernon</a:t>
            </a:r>
            <a:r>
              <a:rPr lang="en-US" sz="1700" dirty="0">
                <a:latin typeface="Trebuchet MS" panose="020B0603020202020204" pitchFamily="34" charset="0"/>
                <a:ea typeface="Open Sans" panose="020B0606030504020204" pitchFamily="34" charset="0"/>
                <a:cs typeface="Open Sans" panose="020B0606030504020204" pitchFamily="34" charset="0"/>
              </a:rPr>
              <a:t>, L. Shand  </a:t>
            </a:r>
          </a:p>
          <a:p>
            <a:pPr lvl="1" indent="0">
              <a:buFont typeface="Wingdings" pitchFamily="2" charset="2"/>
              <a:buNone/>
            </a:pPr>
            <a:endParaRPr lang="en-US" sz="1700" dirty="0">
              <a:latin typeface="Trebuchet MS" panose="020B0603020202020204" pitchFamily="34" charset="0"/>
              <a:ea typeface="Open Sans" panose="020B0606030504020204" pitchFamily="34" charset="0"/>
              <a:cs typeface="Open Sans" panose="020B0606030504020204" pitchFamily="34" charset="0"/>
            </a:endParaRPr>
          </a:p>
          <a:p>
            <a:endParaRPr lang="en-US" sz="17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15" name="Title 1">
            <a:extLst>
              <a:ext uri="{FF2B5EF4-FFF2-40B4-BE49-F238E27FC236}">
                <a16:creationId xmlns:a16="http://schemas.microsoft.com/office/drawing/2014/main" id="{B10DBC86-8583-4D12-A527-34B7081303F2}"/>
              </a:ext>
            </a:extLst>
          </p:cNvPr>
          <p:cNvSpPr>
            <a:spLocks noGrp="1"/>
          </p:cNvSpPr>
          <p:nvPr>
            <p:ph type="title"/>
          </p:nvPr>
        </p:nvSpPr>
        <p:spPr>
          <a:xfrm>
            <a:off x="329184" y="246888"/>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Explainable Echo State Networks (ESNs)</a:t>
            </a:r>
          </a:p>
        </p:txBody>
      </p:sp>
      <p:sp>
        <p:nvSpPr>
          <p:cNvPr id="2" name="TextBox 1">
            <a:extLst>
              <a:ext uri="{FF2B5EF4-FFF2-40B4-BE49-F238E27FC236}">
                <a16:creationId xmlns:a16="http://schemas.microsoft.com/office/drawing/2014/main" id="{874D348D-5763-41A4-8195-A8ADF87EB2C8}"/>
              </a:ext>
            </a:extLst>
          </p:cNvPr>
          <p:cNvSpPr txBox="1"/>
          <p:nvPr/>
        </p:nvSpPr>
        <p:spPr>
          <a:xfrm>
            <a:off x="295066" y="1467964"/>
            <a:ext cx="5695134" cy="4761386"/>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A623F60C-C289-40A5-9D44-9CA6D160B836}"/>
              </a:ext>
            </a:extLst>
          </p:cNvPr>
          <p:cNvSpPr txBox="1"/>
          <p:nvPr/>
        </p:nvSpPr>
        <p:spPr>
          <a:xfrm>
            <a:off x="88556" y="1981113"/>
            <a:ext cx="6413915" cy="4184835"/>
          </a:xfrm>
          <a:prstGeom prst="rect">
            <a:avLst/>
          </a:prstGeom>
        </p:spPr>
        <p:txBody>
          <a:bodyPr vert="horz" wrap="square" lIns="91440" tIns="45720" rIns="91440" bIns="45720" rtlCol="0">
            <a:noAutofit/>
          </a:bodyPr>
          <a:lstStyle/>
          <a:p>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“Black-Box” Echo-State Networks (ESNs)</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Use reservoir computing to efficiently estimate recurrent neural networks (RNNs), which can capture short-term/long-term </a:t>
            </a:r>
            <a:r>
              <a:rPr lang="en-US"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spatio</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-temporal dependence </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All params learned from data, very fast since few params</a:t>
            </a:r>
          </a:p>
          <a:p>
            <a:pPr marL="285750" indent="-285750">
              <a:buFont typeface="Arial" panose="020B0604020202020204" pitchFamily="34" charset="0"/>
              <a:buChar char="•"/>
            </a:pPr>
            <a:endParaRPr lang="en-US" sz="2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742950" lvl="1" indent="-285750">
              <a:buFont typeface="Arial" panose="020B0604020202020204" pitchFamily="34" charset="0"/>
              <a:buChar char="•"/>
            </a:pPr>
            <a:endPar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742950" lvl="1" indent="-285750">
              <a:buFont typeface="Arial" panose="020B0604020202020204" pitchFamily="34" charset="0"/>
              <a:buChar char="•"/>
            </a:pPr>
            <a:endPar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742950" lvl="1" indent="-285750">
              <a:buFont typeface="Arial" panose="020B0604020202020204" pitchFamily="34" charset="0"/>
              <a:buChar char="•"/>
            </a:pPr>
            <a:endPar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p:txBody>
      </p:sp>
      <p:sp>
        <p:nvSpPr>
          <p:cNvPr id="4" name="TextBox 3">
            <a:extLst>
              <a:ext uri="{FF2B5EF4-FFF2-40B4-BE49-F238E27FC236}">
                <a16:creationId xmlns:a16="http://schemas.microsoft.com/office/drawing/2014/main" id="{02824D24-4845-4825-A1AD-6F3D649D89A6}"/>
              </a:ext>
            </a:extLst>
          </p:cNvPr>
          <p:cNvSpPr txBox="1"/>
          <p:nvPr/>
        </p:nvSpPr>
        <p:spPr>
          <a:xfrm>
            <a:off x="67150" y="1273101"/>
            <a:ext cx="6302703" cy="983944"/>
          </a:xfrm>
          <a:prstGeom prst="rect">
            <a:avLst/>
          </a:prstGeom>
        </p:spPr>
        <p:txBody>
          <a:bodyPr vert="horz" wrap="square" lIns="91440" tIns="45720" rIns="91440" bIns="45720" rtlCol="0">
            <a:noAutofit/>
          </a:bodyPr>
          <a:lstStyle/>
          <a:p>
            <a:pPr algn="l"/>
            <a:r>
              <a:rPr lang="en-US" b="1" dirty="0">
                <a:solidFill>
                  <a:schemeClr val="accent6"/>
                </a:solidFill>
                <a:latin typeface="Trebuchet MS" panose="020B0603020202020204" pitchFamily="34" charset="0"/>
              </a:rPr>
              <a:t>Goal: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haracterize (quantify) relationships between pathway variables in observed data using machine learning</a:t>
            </a:r>
            <a:endParaRPr lang="en-US" dirty="0">
              <a:solidFill>
                <a:schemeClr val="accent6"/>
              </a:solidFill>
              <a:latin typeface="Trebuchet MS" panose="020B0603020202020204" pitchFamily="34" charset="0"/>
            </a:endParaRPr>
          </a:p>
        </p:txBody>
      </p:sp>
      <p:sp>
        <p:nvSpPr>
          <p:cNvPr id="7" name="Slide Number Placeholder 6">
            <a:extLst>
              <a:ext uri="{FF2B5EF4-FFF2-40B4-BE49-F238E27FC236}">
                <a16:creationId xmlns:a16="http://schemas.microsoft.com/office/drawing/2014/main" id="{CF988474-0EA2-484D-8BBD-5C74D217BACF}"/>
              </a:ext>
            </a:extLst>
          </p:cNvPr>
          <p:cNvSpPr>
            <a:spLocks noGrp="1"/>
          </p:cNvSpPr>
          <p:nvPr>
            <p:ph type="sldNum" sz="quarter" idx="4"/>
          </p:nvPr>
        </p:nvSpPr>
        <p:spPr/>
        <p:txBody>
          <a:bodyPr/>
          <a:lstStyle/>
          <a:p>
            <a:fld id="{4FAB73BC-B049-4115-A692-8D63A059BFB8}" type="slidenum">
              <a:rPr lang="en-US" smtClean="0"/>
              <a:pPr/>
              <a:t>28</a:t>
            </a:fld>
            <a:endParaRPr lang="en-US" dirty="0"/>
          </a:p>
        </p:txBody>
      </p:sp>
      <p:sp>
        <p:nvSpPr>
          <p:cNvPr id="16" name="Slide Number Placeholder 8">
            <a:extLst>
              <a:ext uri="{FF2B5EF4-FFF2-40B4-BE49-F238E27FC236}">
                <a16:creationId xmlns:a16="http://schemas.microsoft.com/office/drawing/2014/main" id="{6077CCFE-0CA0-4FE5-A5C3-6429C3349A65}"/>
              </a:ext>
            </a:extLst>
          </p:cNvPr>
          <p:cNvSpPr txBox="1">
            <a:spLocks/>
          </p:cNvSpPr>
          <p:nvPr/>
        </p:nvSpPr>
        <p:spPr>
          <a:xfrm>
            <a:off x="11920879" y="6596677"/>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28</a:t>
            </a:fld>
            <a:endParaRPr lang="en-US" sz="1000" dirty="0">
              <a:latin typeface="+mj-lt"/>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06BE8D5-9749-4947-B0FC-9904B315809E}"/>
                  </a:ext>
                </a:extLst>
              </p:cNvPr>
              <p:cNvSpPr txBox="1"/>
              <p:nvPr/>
            </p:nvSpPr>
            <p:spPr>
              <a:xfrm>
                <a:off x="88557" y="4806439"/>
                <a:ext cx="6459049" cy="1661993"/>
              </a:xfrm>
              <a:prstGeom prst="rect">
                <a:avLst/>
              </a:prstGeom>
              <a:noFill/>
            </p:spPr>
            <p:txBody>
              <a:bodyPr wrap="square">
                <a:spAutoFit/>
              </a:bodyPr>
              <a:lstStyle/>
              <a:p>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Zero Feature Importance (ZFI) </a:t>
                </a:r>
                <a14:m>
                  <m:oMath xmlns:m="http://schemas.openxmlformats.org/officeDocument/2006/math">
                    <m:r>
                      <a:rPr lang="en-US" sz="1800" b="1" i="1" dirty="0" smtClean="0">
                        <a:solidFill>
                          <a:schemeClr val="accent6"/>
                        </a:solidFill>
                        <a:latin typeface="Cambria Math" panose="02040503050406030204" pitchFamily="18" charset="0"/>
                        <a:ea typeface="Open Sans" panose="020B0606030504020204" pitchFamily="34" charset="0"/>
                        <a:cs typeface="Open Sans" panose="020B0606030504020204" pitchFamily="34" charset="0"/>
                      </a:rPr>
                      <m:t>–</m:t>
                    </m:r>
                  </m:oMath>
                </a14:m>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a:t>
                </a:r>
                <a:r>
                  <a:rPr lang="en-US" sz="1800" b="1" i="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new approach!</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Determines which variables at which times are important for forecasting.</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Based on permutation feature importance (PFI)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Increases </a:t>
                </a:r>
                <a:r>
                  <a:rPr lang="en-US"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explainability</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of ESNs</a:t>
                </a:r>
              </a:p>
            </p:txBody>
          </p:sp>
        </mc:Choice>
        <mc:Fallback xmlns="">
          <p:sp>
            <p:nvSpPr>
              <p:cNvPr id="20" name="TextBox 19">
                <a:extLst>
                  <a:ext uri="{FF2B5EF4-FFF2-40B4-BE49-F238E27FC236}">
                    <a16:creationId xmlns:a16="http://schemas.microsoft.com/office/drawing/2014/main" id="{306BE8D5-9749-4947-B0FC-9904B315809E}"/>
                  </a:ext>
                </a:extLst>
              </p:cNvPr>
              <p:cNvSpPr txBox="1">
                <a:spLocks noRot="1" noChangeAspect="1" noMove="1" noResize="1" noEditPoints="1" noAdjustHandles="1" noChangeArrowheads="1" noChangeShapeType="1" noTextEdit="1"/>
              </p:cNvSpPr>
              <p:nvPr/>
            </p:nvSpPr>
            <p:spPr>
              <a:xfrm>
                <a:off x="88557" y="4806439"/>
                <a:ext cx="6459049" cy="1661993"/>
              </a:xfrm>
              <a:prstGeom prst="rect">
                <a:avLst/>
              </a:prstGeom>
              <a:blipFill>
                <a:blip r:embed="rId3"/>
                <a:stretch>
                  <a:fillRect l="-850" t="-2198" r="-378" b="-4396"/>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DD8BBE0F-5148-49BF-8768-3AE07B82C7B4}"/>
              </a:ext>
            </a:extLst>
          </p:cNvPr>
          <p:cNvGrpSpPr/>
          <p:nvPr/>
        </p:nvGrpSpPr>
        <p:grpSpPr>
          <a:xfrm>
            <a:off x="227521" y="3626765"/>
            <a:ext cx="5883255" cy="1048763"/>
            <a:chOff x="126842" y="3751661"/>
            <a:chExt cx="5883255" cy="1048763"/>
          </a:xfrm>
        </p:grpSpPr>
        <p:sp>
          <p:nvSpPr>
            <p:cNvPr id="5" name="Rectangle 4">
              <a:extLst>
                <a:ext uri="{FF2B5EF4-FFF2-40B4-BE49-F238E27FC236}">
                  <a16:creationId xmlns:a16="http://schemas.microsoft.com/office/drawing/2014/main" id="{3C6F33D1-66B6-4E7E-A44A-7ED8D0A2BAF6}"/>
                </a:ext>
              </a:extLst>
            </p:cNvPr>
            <p:cNvSpPr/>
            <p:nvPr/>
          </p:nvSpPr>
          <p:spPr>
            <a:xfrm>
              <a:off x="126842" y="3751661"/>
              <a:ext cx="5883255" cy="1048763"/>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5C358A8-11F0-4E93-9DF5-2DA4C4B14C0C}"/>
                    </a:ext>
                  </a:extLst>
                </p:cNvPr>
                <p:cNvSpPr txBox="1"/>
                <p:nvPr/>
              </p:nvSpPr>
              <p:spPr>
                <a:xfrm>
                  <a:off x="277777" y="3844288"/>
                  <a:ext cx="4883054" cy="914400"/>
                </a:xfrm>
                <a:prstGeom prst="rect">
                  <a:avLst/>
                </a:prstGeom>
              </p:spPr>
              <p:txBody>
                <a:bodyPr vert="horz" wrap="none" lIns="0" tIns="0" rIns="0" bIns="0" rtlCol="0">
                  <a:noAutofit/>
                </a:bodyPr>
                <a:lstStyle/>
                <a:p>
                  <a:r>
                    <a:rPr lang="en-US" sz="1400" dirty="0">
                      <a:solidFill>
                        <a:schemeClr val="accent6"/>
                      </a:solidFill>
                      <a:latin typeface="Trebuchet MS" panose="020B0603020202020204" pitchFamily="34" charset="0"/>
                      <a:ea typeface="Cambria Math" panose="02040503050406030204" pitchFamily="18" charset="0"/>
                      <a:cs typeface="Calibri" panose="020F0502020204030204" pitchFamily="34" charset="0"/>
                    </a:rPr>
                    <a:t>Data stage </a:t>
                  </a:r>
                  <a:r>
                    <a:rPr lang="en-US" sz="1400" dirty="0">
                      <a:solidFill>
                        <a:schemeClr val="accent6"/>
                      </a:solidFill>
                      <a:latin typeface="Trebuchet MS" panose="020B0603020202020204" pitchFamily="34" charset="0"/>
                      <a:ea typeface="Cambria Math" panose="02040503050406030204" pitchFamily="18" charset="0"/>
                    </a:rPr>
                    <a:t>	</a:t>
                  </a:r>
                  <a14:m>
                    <m:oMath xmlns:m="http://schemas.openxmlformats.org/officeDocument/2006/math">
                      <m:r>
                        <a:rPr lang="en-US" sz="1400" b="0" i="0" smtClean="0">
                          <a:solidFill>
                            <a:schemeClr val="accent6"/>
                          </a:solidFill>
                          <a:latin typeface="Cambria Math" panose="02040503050406030204" pitchFamily="18" charset="0"/>
                          <a:ea typeface="Cambria Math" panose="02040503050406030204" pitchFamily="18" charset="0"/>
                        </a:rPr>
                        <m:t>                </m:t>
                      </m:r>
                      <m:r>
                        <a:rPr lang="en-US" sz="1400" b="0" i="1" smtClean="0">
                          <a:solidFill>
                            <a:schemeClr val="accent6"/>
                          </a:solidFill>
                          <a:latin typeface="Cambria Math" panose="02040503050406030204" pitchFamily="18" charset="0"/>
                          <a:ea typeface="Cambria Math" panose="02040503050406030204" pitchFamily="18" charset="0"/>
                        </a:rPr>
                        <m:t> </m:t>
                      </m:r>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𝑍</m:t>
                          </m:r>
                        </m:e>
                        <m:sub>
                          <m:r>
                            <a:rPr lang="en-US" sz="1400" b="0" i="1" smtClean="0">
                              <a:solidFill>
                                <a:schemeClr val="accent6"/>
                              </a:solidFill>
                              <a:latin typeface="Cambria Math" panose="02040503050406030204" pitchFamily="18" charset="0"/>
                              <a:ea typeface="Cambria Math" panose="02040503050406030204" pitchFamily="18" charset="0"/>
                            </a:rPr>
                            <m:t>𝑡</m:t>
                          </m:r>
                        </m:sub>
                      </m:sSub>
                      <m:r>
                        <a:rPr lang="en-US" sz="1400" b="0" i="1" smtClean="0">
                          <a:solidFill>
                            <a:schemeClr val="accent6"/>
                          </a:solidFill>
                          <a:latin typeface="Cambria Math" panose="02040503050406030204" pitchFamily="18" charset="0"/>
                          <a:ea typeface="Cambria Math" panose="02040503050406030204" pitchFamily="18" charset="0"/>
                        </a:rPr>
                        <m:t>≈ </m:t>
                      </m:r>
                      <m:r>
                        <a:rPr lang="el-GR" sz="1400" b="0" i="1" smtClean="0">
                          <a:solidFill>
                            <a:schemeClr val="accent6"/>
                          </a:solidFill>
                          <a:latin typeface="Cambria Math" panose="02040503050406030204" pitchFamily="18" charset="0"/>
                          <a:ea typeface="Cambria Math" panose="02040503050406030204" pitchFamily="18" charset="0"/>
                        </a:rPr>
                        <m:t>𝛷</m:t>
                      </m:r>
                      <m:sSub>
                        <m:sSubPr>
                          <m:ctrlPr>
                            <a:rPr lang="el-GR" sz="1400" i="1" smtClean="0">
                              <a:solidFill>
                                <a:schemeClr val="accent6"/>
                              </a:solidFill>
                              <a:latin typeface="Cambria Math" panose="02040503050406030204" pitchFamily="18" charset="0"/>
                              <a:ea typeface="Cambria Math" panose="02040503050406030204" pitchFamily="18" charset="0"/>
                            </a:rPr>
                          </m:ctrlPr>
                        </m:sSubPr>
                        <m:e>
                          <m:r>
                            <a:rPr lang="el-GR" sz="1400" b="0" i="1" smtClean="0">
                              <a:solidFill>
                                <a:schemeClr val="accent6"/>
                              </a:solidFill>
                              <a:latin typeface="Cambria Math" panose="02040503050406030204" pitchFamily="18" charset="0"/>
                              <a:ea typeface="Cambria Math" panose="02040503050406030204" pitchFamily="18" charset="0"/>
                            </a:rPr>
                            <m:t>𝛼</m:t>
                          </m:r>
                        </m:e>
                        <m:sub>
                          <m:r>
                            <a:rPr lang="en-US" sz="1400" b="0" i="1" smtClean="0">
                              <a:solidFill>
                                <a:schemeClr val="accent6"/>
                              </a:solidFill>
                              <a:latin typeface="Cambria Math" panose="02040503050406030204" pitchFamily="18" charset="0"/>
                              <a:ea typeface="Cambria Math" panose="02040503050406030204" pitchFamily="18" charset="0"/>
                            </a:rPr>
                            <m:t>𝑡</m:t>
                          </m:r>
                        </m:sub>
                      </m:sSub>
                      <m:r>
                        <a:rPr lang="en-US" sz="1400" b="0" i="1" smtClean="0">
                          <a:solidFill>
                            <a:schemeClr val="accent6"/>
                          </a:solidFill>
                          <a:latin typeface="Cambria Math" panose="02040503050406030204" pitchFamily="18" charset="0"/>
                          <a:ea typeface="Cambria Math" panose="02040503050406030204" pitchFamily="18" charset="0"/>
                        </a:rPr>
                        <m:t>+</m:t>
                      </m:r>
                      <m:sSub>
                        <m:sSubPr>
                          <m:ctrlPr>
                            <a:rPr lang="en-US" sz="1400" b="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𝛿</m:t>
                          </m:r>
                        </m:e>
                        <m:sub>
                          <m:r>
                            <a:rPr lang="en-US" sz="1400" b="0" i="1" smtClean="0">
                              <a:solidFill>
                                <a:schemeClr val="accent6"/>
                              </a:solidFill>
                              <a:latin typeface="Cambria Math" panose="02040503050406030204" pitchFamily="18" charset="0"/>
                              <a:ea typeface="Cambria Math" panose="02040503050406030204" pitchFamily="18" charset="0"/>
                            </a:rPr>
                            <m:t>𝑡</m:t>
                          </m:r>
                        </m:sub>
                      </m:sSub>
                      <m:r>
                        <a:rPr lang="en-US" sz="1400" b="0" i="1" smtClean="0">
                          <a:solidFill>
                            <a:schemeClr val="accent6"/>
                          </a:solidFill>
                          <a:latin typeface="Cambria Math" panose="02040503050406030204" pitchFamily="18" charset="0"/>
                          <a:ea typeface="Cambria Math" panose="02040503050406030204" pitchFamily="18" charset="0"/>
                        </a:rPr>
                        <m:t>(</m:t>
                      </m:r>
                      <m:r>
                        <a:rPr lang="en-US" sz="1400" b="0" i="1" smtClean="0">
                          <a:solidFill>
                            <a:schemeClr val="accent6"/>
                          </a:solidFill>
                          <a:latin typeface="Cambria Math" panose="02040503050406030204" pitchFamily="18" charset="0"/>
                          <a:ea typeface="Cambria Math" panose="02040503050406030204" pitchFamily="18" charset="0"/>
                        </a:rPr>
                        <m:t>𝑠</m:t>
                      </m:r>
                      <m:r>
                        <a:rPr lang="en-US" sz="1400" b="0" i="1" smtClean="0">
                          <a:solidFill>
                            <a:schemeClr val="accent6"/>
                          </a:solidFill>
                          <a:latin typeface="Cambria Math" panose="02040503050406030204" pitchFamily="18" charset="0"/>
                          <a:ea typeface="Cambria Math" panose="02040503050406030204" pitchFamily="18" charset="0"/>
                        </a:rPr>
                        <m:t>)</m:t>
                      </m:r>
                    </m:oMath>
                  </a14:m>
                  <a:r>
                    <a:rPr lang="en-US" sz="1400" dirty="0">
                      <a:solidFill>
                        <a:schemeClr val="accent6"/>
                      </a:solidFill>
                      <a:latin typeface="Trebuchet MS" panose="020B0603020202020204" pitchFamily="34" charset="0"/>
                      <a:ea typeface="Cambria Math" panose="02040503050406030204" pitchFamily="18" charset="0"/>
                    </a:rPr>
                    <a:t>, </a:t>
                  </a:r>
                  <a14:m>
                    <m:oMath xmlns:m="http://schemas.openxmlformats.org/officeDocument/2006/math">
                      <m:sSub>
                        <m:sSubPr>
                          <m:ctrlPr>
                            <a:rPr lang="en-US" sz="1400" i="1">
                              <a:solidFill>
                                <a:schemeClr val="accent6"/>
                              </a:solidFill>
                              <a:latin typeface="Cambria Math" panose="02040503050406030204" pitchFamily="18" charset="0"/>
                              <a:ea typeface="Cambria Math" panose="02040503050406030204" pitchFamily="18" charset="0"/>
                            </a:rPr>
                          </m:ctrlPr>
                        </m:sSubPr>
                        <m:e>
                          <m:r>
                            <a:rPr lang="en-US" sz="1400" i="1">
                              <a:solidFill>
                                <a:schemeClr val="accent6"/>
                              </a:solidFill>
                              <a:latin typeface="Cambria Math" panose="02040503050406030204" pitchFamily="18" charset="0"/>
                              <a:ea typeface="Cambria Math" panose="02040503050406030204" pitchFamily="18" charset="0"/>
                            </a:rPr>
                            <m:t>𝛿</m:t>
                          </m:r>
                        </m:e>
                        <m:sub>
                          <m:r>
                            <a:rPr lang="en-US" sz="1400" i="1">
                              <a:solidFill>
                                <a:schemeClr val="accent6"/>
                              </a:solidFill>
                              <a:latin typeface="Cambria Math" panose="02040503050406030204" pitchFamily="18" charset="0"/>
                              <a:ea typeface="Cambria Math" panose="02040503050406030204" pitchFamily="18" charset="0"/>
                            </a:rPr>
                            <m:t>𝑡</m:t>
                          </m:r>
                        </m:sub>
                      </m:sSub>
                      <m:d>
                        <m:dPr>
                          <m:ctrlPr>
                            <a:rPr lang="en-US" sz="1400" i="1">
                              <a:solidFill>
                                <a:schemeClr val="accent6"/>
                              </a:solidFill>
                              <a:latin typeface="Cambria Math" panose="02040503050406030204" pitchFamily="18" charset="0"/>
                              <a:ea typeface="Cambria Math" panose="02040503050406030204" pitchFamily="18" charset="0"/>
                            </a:rPr>
                          </m:ctrlPr>
                        </m:dPr>
                        <m:e>
                          <m:r>
                            <a:rPr lang="en-US" sz="1400" i="1">
                              <a:solidFill>
                                <a:schemeClr val="accent6"/>
                              </a:solidFill>
                              <a:latin typeface="Cambria Math" panose="02040503050406030204" pitchFamily="18" charset="0"/>
                              <a:ea typeface="Cambria Math" panose="02040503050406030204" pitchFamily="18" charset="0"/>
                            </a:rPr>
                            <m:t>𝑠</m:t>
                          </m:r>
                        </m:e>
                      </m:d>
                      <m:r>
                        <a:rPr lang="en-US" sz="1400" b="0" i="1" smtClean="0">
                          <a:solidFill>
                            <a:schemeClr val="accent6"/>
                          </a:solidFill>
                          <a:latin typeface="Cambria Math" panose="02040503050406030204" pitchFamily="18" charset="0"/>
                          <a:ea typeface="Cambria Math" panose="02040503050406030204" pitchFamily="18" charset="0"/>
                        </a:rPr>
                        <m:t>= </m:t>
                      </m:r>
                    </m:oMath>
                  </a14:m>
                  <a:r>
                    <a:rPr lang="en-US" sz="1400" dirty="0" err="1">
                      <a:solidFill>
                        <a:schemeClr val="accent6"/>
                      </a:solidFill>
                      <a:latin typeface="Trebuchet MS" panose="020B0603020202020204" pitchFamily="34" charset="0"/>
                      <a:ea typeface="Cambria Math" panose="02040503050406030204" pitchFamily="18" charset="0"/>
                    </a:rPr>
                    <a:t>spatio</a:t>
                  </a:r>
                  <a:r>
                    <a:rPr lang="en-US" sz="1400" dirty="0">
                      <a:solidFill>
                        <a:schemeClr val="accent6"/>
                      </a:solidFill>
                      <a:latin typeface="Trebuchet MS" panose="020B0603020202020204" pitchFamily="34" charset="0"/>
                      <a:ea typeface="Cambria Math" panose="02040503050406030204" pitchFamily="18" charset="0"/>
                    </a:rPr>
                    <a:t>-temporal residual</a:t>
                  </a:r>
                </a:p>
                <a:p>
                  <a:endParaRPr lang="en-US" sz="200" dirty="0">
                    <a:solidFill>
                      <a:schemeClr val="accent6"/>
                    </a:solidFill>
                    <a:latin typeface="Trebuchet MS" panose="020B0603020202020204" pitchFamily="34" charset="0"/>
                    <a:ea typeface="Cambria Math" panose="02040503050406030204" pitchFamily="18" charset="0"/>
                  </a:endParaRPr>
                </a:p>
                <a:p>
                  <a:endParaRPr lang="en-US" sz="200" dirty="0">
                    <a:solidFill>
                      <a:schemeClr val="accent6"/>
                    </a:solidFill>
                    <a:latin typeface="Trebuchet MS" panose="020B0603020202020204" pitchFamily="34" charset="0"/>
                    <a:ea typeface="Cambria Math" panose="02040503050406030204" pitchFamily="18" charset="0"/>
                  </a:endParaRPr>
                </a:p>
                <a:p>
                  <a:r>
                    <a:rPr lang="en-US" sz="1400" dirty="0">
                      <a:solidFill>
                        <a:schemeClr val="accent6"/>
                      </a:solidFill>
                      <a:latin typeface="Trebuchet MS" panose="020B0603020202020204" pitchFamily="34" charset="0"/>
                      <a:ea typeface="Cambria Math" panose="02040503050406030204" pitchFamily="18" charset="0"/>
                    </a:rPr>
                    <a:t>Output stage          </a:t>
                  </a:r>
                  <a14:m>
                    <m:oMath xmlns:m="http://schemas.openxmlformats.org/officeDocument/2006/math">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𝛼</m:t>
                          </m:r>
                        </m:e>
                        <m:sub>
                          <m:r>
                            <a:rPr lang="en-US" sz="1400" b="0" i="1" smtClean="0">
                              <a:solidFill>
                                <a:schemeClr val="accent6"/>
                              </a:solidFill>
                              <a:latin typeface="Cambria Math" panose="02040503050406030204" pitchFamily="18" charset="0"/>
                              <a:ea typeface="Cambria Math" panose="02040503050406030204" pitchFamily="18" charset="0"/>
                            </a:rPr>
                            <m:t>𝑡</m:t>
                          </m:r>
                        </m:sub>
                      </m:sSub>
                      <m:r>
                        <a:rPr lang="en-US" sz="1400" b="0" i="1" smtClean="0">
                          <a:solidFill>
                            <a:schemeClr val="accent6"/>
                          </a:solidFill>
                          <a:latin typeface="Cambria Math" panose="02040503050406030204" pitchFamily="18" charset="0"/>
                          <a:ea typeface="Cambria Math" panose="02040503050406030204" pitchFamily="18" charset="0"/>
                        </a:rPr>
                        <m:t>=</m:t>
                      </m:r>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𝑉</m:t>
                          </m:r>
                        </m:e>
                        <m:sub>
                          <m:r>
                            <a:rPr lang="en-US" sz="1400" b="0" i="1" smtClean="0">
                              <a:solidFill>
                                <a:schemeClr val="accent6"/>
                              </a:solidFill>
                              <a:latin typeface="Cambria Math" panose="02040503050406030204" pitchFamily="18" charset="0"/>
                              <a:ea typeface="Cambria Math" panose="02040503050406030204" pitchFamily="18" charset="0"/>
                            </a:rPr>
                            <m:t>1</m:t>
                          </m:r>
                        </m:sub>
                      </m:sSub>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h</m:t>
                          </m:r>
                        </m:e>
                        <m:sub>
                          <m:r>
                            <a:rPr lang="en-US" sz="1400" b="0" i="1" smtClean="0">
                              <a:solidFill>
                                <a:schemeClr val="accent6"/>
                              </a:solidFill>
                              <a:latin typeface="Cambria Math" panose="02040503050406030204" pitchFamily="18" charset="0"/>
                              <a:ea typeface="Cambria Math" panose="02040503050406030204" pitchFamily="18" charset="0"/>
                            </a:rPr>
                            <m:t>𝑡</m:t>
                          </m:r>
                        </m:sub>
                      </m:sSub>
                      <m:r>
                        <a:rPr lang="en-US" sz="1400" b="0" i="1" smtClean="0">
                          <a:solidFill>
                            <a:schemeClr val="accent6"/>
                          </a:solidFill>
                          <a:latin typeface="Cambria Math" panose="02040503050406030204" pitchFamily="18" charset="0"/>
                          <a:ea typeface="Cambria Math" panose="02040503050406030204" pitchFamily="18" charset="0"/>
                        </a:rPr>
                        <m:t>+</m:t>
                      </m:r>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𝑉</m:t>
                          </m:r>
                        </m:e>
                        <m:sub>
                          <m:r>
                            <a:rPr lang="en-US" sz="1400" b="0" i="1" smtClean="0">
                              <a:solidFill>
                                <a:schemeClr val="accent6"/>
                              </a:solidFill>
                              <a:latin typeface="Cambria Math" panose="02040503050406030204" pitchFamily="18" charset="0"/>
                              <a:ea typeface="Cambria Math" panose="02040503050406030204" pitchFamily="18" charset="0"/>
                            </a:rPr>
                            <m:t>2</m:t>
                          </m:r>
                        </m:sub>
                      </m:sSub>
                      <m:sSubSup>
                        <m:sSubSupPr>
                          <m:ctrlPr>
                            <a:rPr lang="en-US" sz="1400" i="1" smtClean="0">
                              <a:solidFill>
                                <a:schemeClr val="accent6"/>
                              </a:solidFill>
                              <a:latin typeface="Cambria Math" panose="02040503050406030204" pitchFamily="18" charset="0"/>
                              <a:ea typeface="Cambria Math" panose="02040503050406030204" pitchFamily="18" charset="0"/>
                            </a:rPr>
                          </m:ctrlPr>
                        </m:sSubSupPr>
                        <m:e>
                          <m:r>
                            <a:rPr lang="en-US" sz="1400" b="0" i="1" smtClean="0">
                              <a:solidFill>
                                <a:schemeClr val="accent6"/>
                              </a:solidFill>
                              <a:latin typeface="Cambria Math" panose="02040503050406030204" pitchFamily="18" charset="0"/>
                              <a:ea typeface="Cambria Math" panose="02040503050406030204" pitchFamily="18" charset="0"/>
                            </a:rPr>
                            <m:t>h</m:t>
                          </m:r>
                        </m:e>
                        <m:sub>
                          <m:r>
                            <a:rPr lang="en-US" sz="1400" b="0" i="1" smtClean="0">
                              <a:solidFill>
                                <a:schemeClr val="accent6"/>
                              </a:solidFill>
                              <a:latin typeface="Cambria Math" panose="02040503050406030204" pitchFamily="18" charset="0"/>
                              <a:ea typeface="Cambria Math" panose="02040503050406030204" pitchFamily="18" charset="0"/>
                            </a:rPr>
                            <m:t>𝑡</m:t>
                          </m:r>
                        </m:sub>
                        <m:sup>
                          <m:r>
                            <a:rPr lang="en-US" sz="1400" b="0" i="1" smtClean="0">
                              <a:solidFill>
                                <a:schemeClr val="accent6"/>
                              </a:solidFill>
                              <a:latin typeface="Cambria Math" panose="02040503050406030204" pitchFamily="18" charset="0"/>
                              <a:ea typeface="Cambria Math" panose="02040503050406030204" pitchFamily="18" charset="0"/>
                            </a:rPr>
                            <m:t>2</m:t>
                          </m:r>
                        </m:sup>
                      </m:sSubSup>
                      <m:r>
                        <a:rPr lang="en-US" sz="1400" b="0" i="1" smtClean="0">
                          <a:solidFill>
                            <a:schemeClr val="accent6"/>
                          </a:solidFill>
                          <a:latin typeface="Cambria Math" panose="02040503050406030204" pitchFamily="18" charset="0"/>
                          <a:ea typeface="Cambria Math" panose="02040503050406030204" pitchFamily="18" charset="0"/>
                        </a:rPr>
                        <m:t>+</m:t>
                      </m:r>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𝜂</m:t>
                          </m:r>
                        </m:e>
                        <m:sub>
                          <m:r>
                            <a:rPr lang="en-US" sz="1400" b="0" i="1" smtClean="0">
                              <a:solidFill>
                                <a:schemeClr val="accent6"/>
                              </a:solidFill>
                              <a:latin typeface="Cambria Math" panose="02040503050406030204" pitchFamily="18" charset="0"/>
                              <a:ea typeface="Cambria Math" panose="02040503050406030204" pitchFamily="18" charset="0"/>
                            </a:rPr>
                            <m:t>𝑡</m:t>
                          </m:r>
                        </m:sub>
                      </m:sSub>
                      <m:r>
                        <a:rPr lang="en-US" sz="1400" b="0" i="1" smtClean="0">
                          <a:solidFill>
                            <a:schemeClr val="accent6"/>
                          </a:solidFill>
                          <a:latin typeface="Cambria Math" panose="02040503050406030204" pitchFamily="18" charset="0"/>
                          <a:ea typeface="Cambria Math" panose="02040503050406030204" pitchFamily="18" charset="0"/>
                        </a:rPr>
                        <m:t>, </m:t>
                      </m:r>
                      <m:sSub>
                        <m:sSubPr>
                          <m:ctrlPr>
                            <a:rPr lang="en-US" sz="1400" i="1">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  </m:t>
                          </m:r>
                          <m:r>
                            <a:rPr lang="en-US" sz="1400" b="0" i="1">
                              <a:solidFill>
                                <a:schemeClr val="accent6"/>
                              </a:solidFill>
                              <a:latin typeface="Cambria Math" panose="02040503050406030204" pitchFamily="18" charset="0"/>
                              <a:ea typeface="Cambria Math" panose="02040503050406030204" pitchFamily="18" charset="0"/>
                            </a:rPr>
                            <m:t>𝜂</m:t>
                          </m:r>
                        </m:e>
                        <m:sub>
                          <m:r>
                            <a:rPr lang="en-US" sz="1400" b="0" i="1">
                              <a:solidFill>
                                <a:schemeClr val="accent6"/>
                              </a:solidFill>
                              <a:latin typeface="Cambria Math" panose="02040503050406030204" pitchFamily="18" charset="0"/>
                              <a:ea typeface="Cambria Math" panose="02040503050406030204" pitchFamily="18" charset="0"/>
                            </a:rPr>
                            <m:t>𝑡</m:t>
                          </m:r>
                        </m:sub>
                      </m:sSub>
                      <m:r>
                        <a:rPr lang="en-US" sz="1400" b="0" i="1" smtClean="0">
                          <a:solidFill>
                            <a:schemeClr val="accent6"/>
                          </a:solidFill>
                          <a:latin typeface="Cambria Math" panose="02040503050406030204" pitchFamily="18" charset="0"/>
                          <a:ea typeface="Cambria Math" panose="02040503050406030204" pitchFamily="18" charset="0"/>
                        </a:rPr>
                        <m:t>~</m:t>
                      </m:r>
                      <m:r>
                        <a:rPr lang="en-US" sz="1400" b="0" i="1" smtClean="0">
                          <a:solidFill>
                            <a:schemeClr val="accent6"/>
                          </a:solidFill>
                          <a:latin typeface="Cambria Math" panose="02040503050406030204" pitchFamily="18" charset="0"/>
                          <a:ea typeface="Cambria Math" panose="02040503050406030204" pitchFamily="18" charset="0"/>
                        </a:rPr>
                        <m:t>𝑁</m:t>
                      </m:r>
                      <m:d>
                        <m:dPr>
                          <m:ctrlPr>
                            <a:rPr lang="en-US" sz="1400" i="1" smtClean="0">
                              <a:solidFill>
                                <a:schemeClr val="accent6"/>
                              </a:solidFill>
                              <a:latin typeface="Cambria Math" panose="02040503050406030204" pitchFamily="18" charset="0"/>
                              <a:ea typeface="Cambria Math" panose="02040503050406030204" pitchFamily="18" charset="0"/>
                            </a:rPr>
                          </m:ctrlPr>
                        </m:dPr>
                        <m:e>
                          <m:r>
                            <a:rPr lang="en-US" sz="1400" b="0" i="1" smtClean="0">
                              <a:solidFill>
                                <a:schemeClr val="accent6"/>
                              </a:solidFill>
                              <a:latin typeface="Cambria Math" panose="02040503050406030204" pitchFamily="18" charset="0"/>
                              <a:ea typeface="Cambria Math" panose="02040503050406030204" pitchFamily="18" charset="0"/>
                            </a:rPr>
                            <m:t>0,</m:t>
                          </m:r>
                          <m:sSubSup>
                            <m:sSubSupPr>
                              <m:ctrlPr>
                                <a:rPr lang="en-US" sz="1400" i="1" smtClean="0">
                                  <a:solidFill>
                                    <a:schemeClr val="accent6"/>
                                  </a:solidFill>
                                  <a:latin typeface="Cambria Math" panose="02040503050406030204" pitchFamily="18" charset="0"/>
                                  <a:ea typeface="Cambria Math" panose="02040503050406030204" pitchFamily="18" charset="0"/>
                                </a:rPr>
                              </m:ctrlPr>
                            </m:sSubSupPr>
                            <m:e>
                              <m:r>
                                <a:rPr lang="en-US" sz="1400" b="0" i="1" smtClean="0">
                                  <a:solidFill>
                                    <a:schemeClr val="accent6"/>
                                  </a:solidFill>
                                  <a:latin typeface="Cambria Math" panose="02040503050406030204" pitchFamily="18" charset="0"/>
                                  <a:ea typeface="Cambria Math" panose="02040503050406030204" pitchFamily="18" charset="0"/>
                                </a:rPr>
                                <m:t>𝜎</m:t>
                              </m:r>
                            </m:e>
                            <m:sub>
                              <m:r>
                                <a:rPr lang="en-US" sz="1400" b="0" i="1" smtClean="0">
                                  <a:solidFill>
                                    <a:schemeClr val="accent6"/>
                                  </a:solidFill>
                                  <a:latin typeface="Cambria Math" panose="02040503050406030204" pitchFamily="18" charset="0"/>
                                  <a:ea typeface="Cambria Math" panose="02040503050406030204" pitchFamily="18" charset="0"/>
                                </a:rPr>
                                <m:t>𝜂</m:t>
                              </m:r>
                            </m:sub>
                            <m:sup>
                              <m:r>
                                <a:rPr lang="en-US" sz="1400" b="0" i="1" smtClean="0">
                                  <a:solidFill>
                                    <a:schemeClr val="accent6"/>
                                  </a:solidFill>
                                  <a:latin typeface="Cambria Math" panose="02040503050406030204" pitchFamily="18" charset="0"/>
                                  <a:ea typeface="Cambria Math" panose="02040503050406030204" pitchFamily="18" charset="0"/>
                                </a:rPr>
                                <m:t>2</m:t>
                              </m:r>
                            </m:sup>
                          </m:sSubSup>
                          <m:r>
                            <a:rPr lang="en-US" sz="1400" b="0" i="1" smtClean="0">
                              <a:solidFill>
                                <a:schemeClr val="accent6"/>
                              </a:solidFill>
                              <a:latin typeface="Cambria Math" panose="02040503050406030204" pitchFamily="18" charset="0"/>
                              <a:ea typeface="Cambria Math" panose="02040503050406030204" pitchFamily="18" charset="0"/>
                            </a:rPr>
                            <m:t>𝐼</m:t>
                          </m:r>
                        </m:e>
                      </m:d>
                    </m:oMath>
                  </a14:m>
                  <a:endParaRPr lang="en-US" sz="1400" dirty="0">
                    <a:solidFill>
                      <a:schemeClr val="accent6"/>
                    </a:solidFill>
                    <a:latin typeface="Trebuchet MS" panose="020B0603020202020204" pitchFamily="34" charset="0"/>
                    <a:ea typeface="Cambria Math" panose="02040503050406030204" pitchFamily="18" charset="0"/>
                  </a:endParaRPr>
                </a:p>
                <a:p>
                  <a:endParaRPr lang="en-US" sz="200" dirty="0">
                    <a:solidFill>
                      <a:schemeClr val="accent6"/>
                    </a:solidFill>
                    <a:latin typeface="Trebuchet MS" panose="020B0603020202020204" pitchFamily="34" charset="0"/>
                    <a:ea typeface="Cambria Math" panose="02040503050406030204" pitchFamily="18" charset="0"/>
                  </a:endParaRPr>
                </a:p>
                <a:p>
                  <a:r>
                    <a:rPr lang="en-US" sz="1400" dirty="0">
                      <a:solidFill>
                        <a:schemeClr val="accent6"/>
                      </a:solidFill>
                      <a:latin typeface="Trebuchet MS" panose="020B0603020202020204" pitchFamily="34" charset="0"/>
                      <a:ea typeface="Cambria Math" panose="02040503050406030204" pitchFamily="18" charset="0"/>
                    </a:rPr>
                    <a:t>Hidden stage          </a:t>
                  </a:r>
                  <a14:m>
                    <m:oMath xmlns:m="http://schemas.openxmlformats.org/officeDocument/2006/math">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h</m:t>
                          </m:r>
                        </m:e>
                        <m:sub>
                          <m:r>
                            <a:rPr lang="en-US" sz="1400" b="0" i="1" smtClean="0">
                              <a:solidFill>
                                <a:schemeClr val="accent6"/>
                              </a:solidFill>
                              <a:latin typeface="Cambria Math" panose="02040503050406030204" pitchFamily="18" charset="0"/>
                              <a:ea typeface="Cambria Math" panose="02040503050406030204" pitchFamily="18" charset="0"/>
                            </a:rPr>
                            <m:t>𝑡</m:t>
                          </m:r>
                        </m:sub>
                      </m:sSub>
                      <m:r>
                        <a:rPr lang="en-US" sz="1400" b="0" i="1" smtClean="0">
                          <a:solidFill>
                            <a:schemeClr val="accent6"/>
                          </a:solidFill>
                          <a:latin typeface="Cambria Math" panose="02040503050406030204" pitchFamily="18" charset="0"/>
                          <a:ea typeface="Cambria Math" panose="02040503050406030204" pitchFamily="18" charset="0"/>
                        </a:rPr>
                        <m:t>=</m:t>
                      </m:r>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𝑔</m:t>
                          </m:r>
                        </m:e>
                        <m:sub>
                          <m:r>
                            <a:rPr lang="en-US" sz="1400" b="0" i="1" smtClean="0">
                              <a:solidFill>
                                <a:schemeClr val="accent6"/>
                              </a:solidFill>
                              <a:latin typeface="Cambria Math" panose="02040503050406030204" pitchFamily="18" charset="0"/>
                              <a:ea typeface="Cambria Math" panose="02040503050406030204" pitchFamily="18" charset="0"/>
                            </a:rPr>
                            <m:t>h</m:t>
                          </m:r>
                        </m:sub>
                      </m:sSub>
                      <m:d>
                        <m:dPr>
                          <m:ctrlPr>
                            <a:rPr lang="en-US" sz="1400" i="1" smtClean="0">
                              <a:solidFill>
                                <a:schemeClr val="accent6"/>
                              </a:solidFill>
                              <a:latin typeface="Cambria Math" panose="02040503050406030204" pitchFamily="18" charset="0"/>
                              <a:ea typeface="Cambria Math" panose="02040503050406030204" pitchFamily="18" charset="0"/>
                            </a:rPr>
                          </m:ctrlPr>
                        </m:dPr>
                        <m:e>
                          <m:f>
                            <m:fPr>
                              <m:ctrlPr>
                                <a:rPr lang="en-US" sz="1400" i="1" smtClean="0">
                                  <a:solidFill>
                                    <a:schemeClr val="accent6"/>
                                  </a:solidFill>
                                  <a:latin typeface="Cambria Math" panose="02040503050406030204" pitchFamily="18" charset="0"/>
                                  <a:ea typeface="Cambria Math" panose="02040503050406030204" pitchFamily="18" charset="0"/>
                                </a:rPr>
                              </m:ctrlPr>
                            </m:fPr>
                            <m:num>
                              <m:r>
                                <a:rPr lang="en-US" sz="1400" b="0" i="1" smtClean="0">
                                  <a:solidFill>
                                    <a:schemeClr val="accent6"/>
                                  </a:solidFill>
                                  <a:latin typeface="Cambria Math" panose="02040503050406030204" pitchFamily="18" charset="0"/>
                                  <a:ea typeface="Cambria Math" panose="02040503050406030204" pitchFamily="18" charset="0"/>
                                </a:rPr>
                                <m:t>𝑣</m:t>
                              </m:r>
                            </m:num>
                            <m:den>
                              <m:d>
                                <m:dPr>
                                  <m:begChr m:val="|"/>
                                  <m:endChr m:val="|"/>
                                  <m:ctrlPr>
                                    <a:rPr lang="en-US" sz="1400" i="1" smtClean="0">
                                      <a:solidFill>
                                        <a:schemeClr val="accent6"/>
                                      </a:solidFill>
                                      <a:latin typeface="Cambria Math" panose="02040503050406030204" pitchFamily="18" charset="0"/>
                                      <a:ea typeface="Cambria Math" panose="02040503050406030204" pitchFamily="18" charset="0"/>
                                    </a:rPr>
                                  </m:ctrlPr>
                                </m:dPr>
                                <m:e>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𝜆</m:t>
                                      </m:r>
                                    </m:e>
                                    <m:sub>
                                      <m:r>
                                        <a:rPr lang="en-US" sz="1400" b="0" i="1" smtClean="0">
                                          <a:solidFill>
                                            <a:schemeClr val="accent6"/>
                                          </a:solidFill>
                                          <a:latin typeface="Cambria Math" panose="02040503050406030204" pitchFamily="18" charset="0"/>
                                          <a:ea typeface="Cambria Math" panose="02040503050406030204" pitchFamily="18" charset="0"/>
                                        </a:rPr>
                                        <m:t>𝑊</m:t>
                                      </m:r>
                                    </m:sub>
                                  </m:sSub>
                                </m:e>
                              </m:d>
                            </m:den>
                          </m:f>
                          <m:r>
                            <a:rPr lang="en-US" sz="1400" b="0" i="1" smtClean="0">
                              <a:solidFill>
                                <a:schemeClr val="accent6"/>
                              </a:solidFill>
                              <a:latin typeface="Cambria Math" panose="02040503050406030204" pitchFamily="18" charset="0"/>
                              <a:ea typeface="Cambria Math" panose="02040503050406030204" pitchFamily="18" charset="0"/>
                            </a:rPr>
                            <m:t>𝑊</m:t>
                          </m:r>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h</m:t>
                              </m:r>
                            </m:e>
                            <m:sub>
                              <m:r>
                                <a:rPr lang="en-US" sz="1400" b="0" i="1" smtClean="0">
                                  <a:solidFill>
                                    <a:schemeClr val="accent6"/>
                                  </a:solidFill>
                                  <a:latin typeface="Cambria Math" panose="02040503050406030204" pitchFamily="18" charset="0"/>
                                  <a:ea typeface="Cambria Math" panose="02040503050406030204" pitchFamily="18" charset="0"/>
                                </a:rPr>
                                <m:t>𝑡</m:t>
                              </m:r>
                              <m:r>
                                <a:rPr lang="en-US" sz="1400" b="0" i="1" smtClean="0">
                                  <a:solidFill>
                                    <a:schemeClr val="accent6"/>
                                  </a:solidFill>
                                  <a:latin typeface="Cambria Math" panose="02040503050406030204" pitchFamily="18" charset="0"/>
                                  <a:ea typeface="Cambria Math" panose="02040503050406030204" pitchFamily="18" charset="0"/>
                                </a:rPr>
                                <m:t>−1</m:t>
                              </m:r>
                            </m:sub>
                          </m:sSub>
                          <m:r>
                            <a:rPr lang="en-US" sz="1400" b="0" i="1" smtClean="0">
                              <a:solidFill>
                                <a:schemeClr val="accent6"/>
                              </a:solidFill>
                              <a:latin typeface="Cambria Math" panose="02040503050406030204" pitchFamily="18" charset="0"/>
                              <a:ea typeface="Cambria Math" panose="02040503050406030204" pitchFamily="18" charset="0"/>
                            </a:rPr>
                            <m:t>+</m:t>
                          </m:r>
                          <m:r>
                            <a:rPr lang="en-US" sz="1400" b="0" i="1" smtClean="0">
                              <a:solidFill>
                                <a:schemeClr val="accent6"/>
                              </a:solidFill>
                              <a:latin typeface="Cambria Math" panose="02040503050406030204" pitchFamily="18" charset="0"/>
                              <a:ea typeface="Cambria Math" panose="02040503050406030204" pitchFamily="18" charset="0"/>
                            </a:rPr>
                            <m:t>𝑈</m:t>
                          </m:r>
                          <m:sSub>
                            <m:sSubPr>
                              <m:ctrlPr>
                                <a:rPr lang="en-US" sz="1400" i="1" smtClean="0">
                                  <a:solidFill>
                                    <a:schemeClr val="accent6"/>
                                  </a:solidFill>
                                  <a:latin typeface="Cambria Math" panose="02040503050406030204" pitchFamily="18" charset="0"/>
                                  <a:ea typeface="Cambria Math" panose="02040503050406030204" pitchFamily="18" charset="0"/>
                                </a:rPr>
                              </m:ctrlPr>
                            </m:sSubPr>
                            <m:e>
                              <m:acc>
                                <m:accPr>
                                  <m:chr m:val="̃"/>
                                  <m:ctrlPr>
                                    <a:rPr lang="en-US" sz="1400" i="1" smtClean="0">
                                      <a:solidFill>
                                        <a:schemeClr val="accent6"/>
                                      </a:solidFill>
                                      <a:latin typeface="Cambria Math" panose="02040503050406030204" pitchFamily="18" charset="0"/>
                                      <a:ea typeface="Cambria Math" panose="02040503050406030204" pitchFamily="18" charset="0"/>
                                    </a:rPr>
                                  </m:ctrlPr>
                                </m:accPr>
                                <m:e>
                                  <m:r>
                                    <a:rPr lang="en-US" sz="1400" b="0" i="1" smtClean="0">
                                      <a:solidFill>
                                        <a:schemeClr val="accent6"/>
                                      </a:solidFill>
                                      <a:latin typeface="Cambria Math" panose="02040503050406030204" pitchFamily="18" charset="0"/>
                                      <a:ea typeface="Cambria Math" panose="02040503050406030204" pitchFamily="18" charset="0"/>
                                    </a:rPr>
                                    <m:t>𝑥</m:t>
                                  </m:r>
                                </m:e>
                              </m:acc>
                            </m:e>
                            <m:sub>
                              <m:r>
                                <a:rPr lang="en-US" sz="1400" b="0" i="1" smtClean="0">
                                  <a:solidFill>
                                    <a:schemeClr val="accent6"/>
                                  </a:solidFill>
                                  <a:latin typeface="Cambria Math" panose="02040503050406030204" pitchFamily="18" charset="0"/>
                                  <a:ea typeface="Cambria Math" panose="02040503050406030204" pitchFamily="18" charset="0"/>
                                </a:rPr>
                                <m:t>𝑡</m:t>
                              </m:r>
                            </m:sub>
                          </m:sSub>
                        </m:e>
                      </m:d>
                    </m:oMath>
                  </a14:m>
                  <a:endParaRPr lang="en-US" sz="1400" dirty="0">
                    <a:solidFill>
                      <a:schemeClr val="accent6"/>
                    </a:solidFill>
                    <a:latin typeface="Trebuchet MS" panose="020B0603020202020204" pitchFamily="34" charset="0"/>
                    <a:ea typeface="Cambria Math" panose="02040503050406030204" pitchFamily="18" charset="0"/>
                  </a:endParaRPr>
                </a:p>
                <a:p>
                  <a:endParaRPr lang="en-US" sz="1400" dirty="0">
                    <a:solidFill>
                      <a:schemeClr val="accent6"/>
                    </a:solidFill>
                    <a:latin typeface="Trebuchet MS" panose="020B0603020202020204" pitchFamily="34" charset="0"/>
                    <a:ea typeface="Cambria Math" panose="02040503050406030204" pitchFamily="18" charset="0"/>
                  </a:endParaRPr>
                </a:p>
                <a:p>
                  <a:endParaRPr lang="en-US" sz="1400" dirty="0">
                    <a:solidFill>
                      <a:schemeClr val="accent6"/>
                    </a:solidFill>
                    <a:latin typeface="Trebuchet MS" panose="020B0603020202020204" pitchFamily="34" charset="0"/>
                    <a:ea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65C358A8-11F0-4E93-9DF5-2DA4C4B14C0C}"/>
                    </a:ext>
                  </a:extLst>
                </p:cNvPr>
                <p:cNvSpPr txBox="1">
                  <a:spLocks noRot="1" noChangeAspect="1" noMove="1" noResize="1" noEditPoints="1" noAdjustHandles="1" noChangeArrowheads="1" noChangeShapeType="1" noTextEdit="1"/>
                </p:cNvSpPr>
                <p:nvPr/>
              </p:nvSpPr>
              <p:spPr>
                <a:xfrm>
                  <a:off x="277777" y="3844288"/>
                  <a:ext cx="4883054" cy="914400"/>
                </a:xfrm>
                <a:prstGeom prst="rect">
                  <a:avLst/>
                </a:prstGeom>
                <a:blipFill>
                  <a:blip r:embed="rId4"/>
                  <a:stretch>
                    <a:fillRect l="-2247" t="-6667" r="-17353" b="-1333"/>
                  </a:stretch>
                </a:blipFill>
              </p:spPr>
              <p:txBody>
                <a:bodyPr/>
                <a:lstStyle/>
                <a:p>
                  <a:r>
                    <a:rPr lang="en-US">
                      <a:noFill/>
                    </a:rPr>
                    <a:t> </a:t>
                  </a:r>
                </a:p>
              </p:txBody>
            </p:sp>
          </mc:Fallback>
        </mc:AlternateContent>
        <p:sp>
          <p:nvSpPr>
            <p:cNvPr id="6" name="Right Brace 5">
              <a:extLst>
                <a:ext uri="{FF2B5EF4-FFF2-40B4-BE49-F238E27FC236}">
                  <a16:creationId xmlns:a16="http://schemas.microsoft.com/office/drawing/2014/main" id="{29F1D7FA-1E36-4F58-97DF-E226553CE953}"/>
                </a:ext>
              </a:extLst>
            </p:cNvPr>
            <p:cNvSpPr/>
            <p:nvPr/>
          </p:nvSpPr>
          <p:spPr>
            <a:xfrm>
              <a:off x="4768446" y="4132660"/>
              <a:ext cx="180975" cy="617263"/>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279656D9-EEF8-42EE-B1E5-F1E38D038001}"/>
                </a:ext>
              </a:extLst>
            </p:cNvPr>
            <p:cNvSpPr txBox="1"/>
            <p:nvPr/>
          </p:nvSpPr>
          <p:spPr>
            <a:xfrm>
              <a:off x="4971643" y="4258700"/>
              <a:ext cx="678827" cy="432608"/>
            </a:xfrm>
            <a:prstGeom prst="rect">
              <a:avLst/>
            </a:prstGeom>
          </p:spPr>
          <p:txBody>
            <a:bodyPr vert="horz" wrap="square" lIns="91440" tIns="45720" rIns="91440" bIns="45720" rtlCol="0">
              <a:noAutofit/>
            </a:bodyPr>
            <a:lstStyle/>
            <a:p>
              <a:pPr algn="l"/>
              <a:r>
                <a:rPr lang="en-US" sz="1600" dirty="0">
                  <a:solidFill>
                    <a:schemeClr val="accent6"/>
                  </a:solidFill>
                  <a:latin typeface="Trebuchet MS" panose="020B0603020202020204" pitchFamily="34" charset="0"/>
                </a:rPr>
                <a:t>RNN</a:t>
              </a:r>
            </a:p>
          </p:txBody>
        </p:sp>
      </p:grpSp>
      <p:pic>
        <p:nvPicPr>
          <p:cNvPr id="11" name="Picture 10">
            <a:extLst>
              <a:ext uri="{FF2B5EF4-FFF2-40B4-BE49-F238E27FC236}">
                <a16:creationId xmlns:a16="http://schemas.microsoft.com/office/drawing/2014/main" id="{66951C12-7270-4113-9F57-A60263131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0905" y="3374792"/>
            <a:ext cx="5524965" cy="2590135"/>
          </a:xfrm>
          <a:prstGeom prst="rect">
            <a:avLst/>
          </a:prstGeom>
        </p:spPr>
      </p:pic>
      <p:sp>
        <p:nvSpPr>
          <p:cNvPr id="12" name="TextBox 11">
            <a:extLst>
              <a:ext uri="{FF2B5EF4-FFF2-40B4-BE49-F238E27FC236}">
                <a16:creationId xmlns:a16="http://schemas.microsoft.com/office/drawing/2014/main" id="{EDEA0A43-AAB1-4E77-B7E6-43FED02AFE6A}"/>
              </a:ext>
            </a:extLst>
          </p:cNvPr>
          <p:cNvSpPr txBox="1"/>
          <p:nvPr/>
        </p:nvSpPr>
        <p:spPr>
          <a:xfrm>
            <a:off x="6602952" y="5996802"/>
            <a:ext cx="5445248" cy="1738690"/>
          </a:xfrm>
          <a:prstGeom prst="rect">
            <a:avLst/>
          </a:prstGeom>
        </p:spPr>
        <p:txBody>
          <a:bodyPr vert="horz" wrap="square" lIns="91440" tIns="45720" rIns="91440" bIns="45720" rtlCol="0">
            <a:noAutofit/>
          </a:bodyPr>
          <a:lstStyle/>
          <a:p>
            <a:pPr algn="ctr"/>
            <a:r>
              <a:rPr lang="en-US" sz="13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ZFI of lagged AOD and lagged temperature: importance of AOD increases dramatically after Pinatubo eruption while importance of temperature corresponds to seasons.</a:t>
            </a:r>
            <a:endParaRPr lang="en-US" sz="1300" dirty="0">
              <a:solidFill>
                <a:schemeClr val="accent6"/>
              </a:solidFill>
              <a:latin typeface="Trebuchet MS" panose="020B0603020202020204" pitchFamily="34" charset="0"/>
            </a:endParaRPr>
          </a:p>
        </p:txBody>
      </p:sp>
      <p:pic>
        <p:nvPicPr>
          <p:cNvPr id="24" name="Picture 23">
            <a:extLst>
              <a:ext uri="{FF2B5EF4-FFF2-40B4-BE49-F238E27FC236}">
                <a16:creationId xmlns:a16="http://schemas.microsoft.com/office/drawing/2014/main" id="{E442D7B8-BDCB-41EB-8F4F-785CCB68E6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9560"/>
          <a:stretch/>
        </p:blipFill>
        <p:spPr>
          <a:xfrm>
            <a:off x="7295165" y="126564"/>
            <a:ext cx="4041708" cy="1450414"/>
          </a:xfrm>
          <a:prstGeom prst="rect">
            <a:avLst/>
          </a:prstGeom>
        </p:spPr>
      </p:pic>
      <p:grpSp>
        <p:nvGrpSpPr>
          <p:cNvPr id="23" name="Group 22">
            <a:extLst>
              <a:ext uri="{FF2B5EF4-FFF2-40B4-BE49-F238E27FC236}">
                <a16:creationId xmlns:a16="http://schemas.microsoft.com/office/drawing/2014/main" id="{742CADE1-02F0-4A1C-881E-D4D2B8191E33}"/>
              </a:ext>
            </a:extLst>
          </p:cNvPr>
          <p:cNvGrpSpPr/>
          <p:nvPr/>
        </p:nvGrpSpPr>
        <p:grpSpPr>
          <a:xfrm>
            <a:off x="6437398" y="1798010"/>
            <a:ext cx="4176632" cy="1707973"/>
            <a:chOff x="5959738" y="3826042"/>
            <a:chExt cx="4495531" cy="1952810"/>
          </a:xfrm>
        </p:grpSpPr>
        <p:pic>
          <p:nvPicPr>
            <p:cNvPr id="25" name="Picture 24">
              <a:extLst>
                <a:ext uri="{FF2B5EF4-FFF2-40B4-BE49-F238E27FC236}">
                  <a16:creationId xmlns:a16="http://schemas.microsoft.com/office/drawing/2014/main" id="{E58D2869-BE96-4EAF-A6A0-9C7C4AE2C6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9738" y="3826042"/>
              <a:ext cx="4495531" cy="1952810"/>
            </a:xfrm>
            <a:prstGeom prst="rect">
              <a:avLst/>
            </a:prstGeom>
          </p:spPr>
        </p:pic>
        <p:sp>
          <p:nvSpPr>
            <p:cNvPr id="26" name="TextBox 25">
              <a:extLst>
                <a:ext uri="{FF2B5EF4-FFF2-40B4-BE49-F238E27FC236}">
                  <a16:creationId xmlns:a16="http://schemas.microsoft.com/office/drawing/2014/main" id="{FA93BD90-4894-411A-A29C-9F4E2AA43DA8}"/>
                </a:ext>
              </a:extLst>
            </p:cNvPr>
            <p:cNvSpPr txBox="1"/>
            <p:nvPr/>
          </p:nvSpPr>
          <p:spPr>
            <a:xfrm>
              <a:off x="6018412" y="4234748"/>
              <a:ext cx="756745" cy="599241"/>
            </a:xfrm>
            <a:prstGeom prst="rect">
              <a:avLst/>
            </a:prstGeom>
            <a:solidFill>
              <a:schemeClr val="bg1"/>
            </a:solidFill>
          </p:spPr>
          <p:txBody>
            <a:bodyPr vert="horz" wrap="square" lIns="91440" tIns="45720" rIns="91440" bIns="45720" rtlCol="0" anchor="b">
              <a:noAutofit/>
            </a:bodyPr>
            <a:lstStyle/>
            <a:p>
              <a:pPr algn="ctr"/>
              <a:r>
                <a:rPr lang="en-US" sz="800" b="1" dirty="0">
                  <a:solidFill>
                    <a:srgbClr val="009DD9"/>
                  </a:solidFill>
                  <a:latin typeface="Open Sans" panose="020B0606030504020204" pitchFamily="34" charset="0"/>
                  <a:ea typeface="Open Sans" panose="020B0606030504020204" pitchFamily="34" charset="0"/>
                  <a:cs typeface="Open Sans" panose="020B0606030504020204" pitchFamily="34" charset="0"/>
                </a:rPr>
                <a:t>Effect of variable [xxx] on</a:t>
              </a:r>
            </a:p>
          </p:txBody>
        </p:sp>
      </p:grpSp>
      <p:sp>
        <p:nvSpPr>
          <p:cNvPr id="14" name="TextBox 13">
            <a:extLst>
              <a:ext uri="{FF2B5EF4-FFF2-40B4-BE49-F238E27FC236}">
                <a16:creationId xmlns:a16="http://schemas.microsoft.com/office/drawing/2014/main" id="{271D871B-B64E-4E5D-B453-53F2EDEBBCC8}"/>
              </a:ext>
            </a:extLst>
          </p:cNvPr>
          <p:cNvSpPr txBox="1"/>
          <p:nvPr/>
        </p:nvSpPr>
        <p:spPr>
          <a:xfrm>
            <a:off x="5644393" y="2038585"/>
            <a:ext cx="1650772" cy="446703"/>
          </a:xfrm>
          <a:prstGeom prst="rect">
            <a:avLst/>
          </a:prstGeom>
        </p:spPr>
        <p:txBody>
          <a:bodyPr vert="horz" wrap="square" lIns="91440" tIns="45720" rIns="91440" bIns="45720" rtlCol="0">
            <a:noAutofit/>
          </a:bodyPr>
          <a:lstStyle/>
          <a:p>
            <a:pPr algn="l"/>
            <a:endParaRPr lang="en-US" dirty="0"/>
          </a:p>
        </p:txBody>
      </p:sp>
      <p:sp>
        <p:nvSpPr>
          <p:cNvPr id="18" name="TextBox 17">
            <a:extLst>
              <a:ext uri="{FF2B5EF4-FFF2-40B4-BE49-F238E27FC236}">
                <a16:creationId xmlns:a16="http://schemas.microsoft.com/office/drawing/2014/main" id="{52AC1B61-DF04-4B27-9206-E0ADB550D02C}"/>
              </a:ext>
            </a:extLst>
          </p:cNvPr>
          <p:cNvSpPr txBox="1"/>
          <p:nvPr/>
        </p:nvSpPr>
        <p:spPr>
          <a:xfrm>
            <a:off x="10191392" y="1774987"/>
            <a:ext cx="1939957" cy="511558"/>
          </a:xfrm>
          <a:prstGeom prst="rect">
            <a:avLst/>
          </a:prstGeom>
        </p:spPr>
        <p:txBody>
          <a:bodyPr vert="horz" wrap="square" lIns="91440" tIns="45720" rIns="91440" bIns="45720" rtlCol="0">
            <a:noAutofit/>
          </a:bodyPr>
          <a:lstStyle/>
          <a:p>
            <a:pPr algn="ctr"/>
            <a:r>
              <a:rPr lang="en-US" sz="1500" i="1" dirty="0">
                <a:solidFill>
                  <a:srgbClr val="0070C0"/>
                </a:solidFill>
                <a:latin typeface="Trebuchet MS" panose="020B0603020202020204" pitchFamily="34" charset="0"/>
              </a:rPr>
              <a:t>Nonlinear temporal dynamics model with multivariate (EOF) inputs, univariate (EOF) outputs.</a:t>
            </a:r>
          </a:p>
        </p:txBody>
      </p:sp>
    </p:spTree>
    <p:extLst>
      <p:ext uri="{BB962C8B-B14F-4D97-AF65-F5344CB8AC3E}">
        <p14:creationId xmlns:p14="http://schemas.microsoft.com/office/powerpoint/2010/main" val="51153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24224"/>
            <a:ext cx="6415633" cy="5355312"/>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Background</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Motivation</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The CLDERA Project</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Driving Exemplar: 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b="1" dirty="0">
                <a:solidFill>
                  <a:schemeClr val="accent6"/>
                </a:solidFill>
                <a:latin typeface="Trebuchet MS" panose="020B0603020202020204" pitchFamily="34" charset="0"/>
              </a:rPr>
              <a:t>CLDERA Research Composition</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Simulations </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b="1"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grpSp>
        <p:nvGrpSpPr>
          <p:cNvPr id="8" name="Group 7">
            <a:extLst>
              <a:ext uri="{FF2B5EF4-FFF2-40B4-BE49-F238E27FC236}">
                <a16:creationId xmlns:a16="http://schemas.microsoft.com/office/drawing/2014/main" id="{A65418FA-E22B-423A-9ED5-067D76E8658B}"/>
              </a:ext>
            </a:extLst>
          </p:cNvPr>
          <p:cNvGrpSpPr>
            <a:grpSpLocks noChangeAspect="1"/>
          </p:cNvGrpSpPr>
          <p:nvPr/>
        </p:nvGrpSpPr>
        <p:grpSpPr>
          <a:xfrm>
            <a:off x="8084420" y="1510397"/>
            <a:ext cx="4688291" cy="4567107"/>
            <a:chOff x="6624859" y="916067"/>
            <a:chExt cx="5725522" cy="5577528"/>
          </a:xfrm>
        </p:grpSpPr>
        <p:pic>
          <p:nvPicPr>
            <p:cNvPr id="9" name="Picture 8">
              <a:extLst>
                <a:ext uri="{FF2B5EF4-FFF2-40B4-BE49-F238E27FC236}">
                  <a16:creationId xmlns:a16="http://schemas.microsoft.com/office/drawing/2014/main" id="{E7F22A26-C221-478B-831A-4B6965149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0" name="TextBox 9">
              <a:extLst>
                <a:ext uri="{FF2B5EF4-FFF2-40B4-BE49-F238E27FC236}">
                  <a16:creationId xmlns:a16="http://schemas.microsoft.com/office/drawing/2014/main" id="{C84EFB2D-95BC-4EBC-8A85-95F24A7A1379}"/>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1" name="Diagram 10">
              <a:extLst>
                <a:ext uri="{FF2B5EF4-FFF2-40B4-BE49-F238E27FC236}">
                  <a16:creationId xmlns:a16="http://schemas.microsoft.com/office/drawing/2014/main" id="{62CA661A-39C3-4FCA-BF41-72312E320AA9}"/>
                </a:ext>
              </a:extLst>
            </p:cNvPr>
            <p:cNvGraphicFramePr/>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9"/>
          <a:stretch>
            <a:fillRect/>
          </a:stretch>
        </p:blipFill>
        <p:spPr>
          <a:xfrm>
            <a:off x="6839240" y="3429000"/>
            <a:ext cx="2197095" cy="1878895"/>
          </a:xfrm>
          <a:prstGeom prst="rect">
            <a:avLst/>
          </a:prstGeom>
        </p:spPr>
      </p:pic>
      <p:sp>
        <p:nvSpPr>
          <p:cNvPr id="5" name="Slide Number Placeholder 4">
            <a:extLst>
              <a:ext uri="{FF2B5EF4-FFF2-40B4-BE49-F238E27FC236}">
                <a16:creationId xmlns:a16="http://schemas.microsoft.com/office/drawing/2014/main" id="{809A7F79-37E0-4FE6-B60E-C25057085B8A}"/>
              </a:ext>
            </a:extLst>
          </p:cNvPr>
          <p:cNvSpPr>
            <a:spLocks noGrp="1"/>
          </p:cNvSpPr>
          <p:nvPr>
            <p:ph type="sldNum" sz="quarter" idx="4"/>
          </p:nvPr>
        </p:nvSpPr>
        <p:spPr/>
        <p:txBody>
          <a:bodyPr/>
          <a:lstStyle/>
          <a:p>
            <a:fld id="{4FAB73BC-B049-4115-A692-8D63A059BFB8}" type="slidenum">
              <a:rPr lang="en-US" smtClean="0"/>
              <a:pPr/>
              <a:t>29</a:t>
            </a:fld>
            <a:endParaRPr lang="en-US" dirty="0"/>
          </a:p>
        </p:txBody>
      </p:sp>
      <p:sp>
        <p:nvSpPr>
          <p:cNvPr id="14" name="Slide Number Placeholder 8">
            <a:extLst>
              <a:ext uri="{FF2B5EF4-FFF2-40B4-BE49-F238E27FC236}">
                <a16:creationId xmlns:a16="http://schemas.microsoft.com/office/drawing/2014/main" id="{1D881615-CF33-4F21-A1C0-07C4BCE11229}"/>
              </a:ext>
            </a:extLst>
          </p:cNvPr>
          <p:cNvSpPr txBox="1">
            <a:spLocks/>
          </p:cNvSpPr>
          <p:nvPr/>
        </p:nvSpPr>
        <p:spPr>
          <a:xfrm>
            <a:off x="11947280" y="6618148"/>
            <a:ext cx="370225"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29</a:t>
            </a:fld>
            <a:endParaRPr lang="en-US" sz="1000" dirty="0">
              <a:latin typeface="+mj-lt"/>
            </a:endParaRPr>
          </a:p>
        </p:txBody>
      </p:sp>
    </p:spTree>
    <p:extLst>
      <p:ext uri="{BB962C8B-B14F-4D97-AF65-F5344CB8AC3E}">
        <p14:creationId xmlns:p14="http://schemas.microsoft.com/office/powerpoint/2010/main" val="429311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24224"/>
            <a:ext cx="6415633" cy="5355312"/>
          </a:xfrm>
          <a:prstGeom prst="rect">
            <a:avLst/>
          </a:prstGeom>
          <a:noFill/>
        </p:spPr>
        <p:txBody>
          <a:bodyPr wrap="square">
            <a:spAutoFit/>
          </a:bodyPr>
          <a:lstStyle/>
          <a:p>
            <a:pPr marL="285750" indent="-285750">
              <a:buFont typeface="Arial" panose="020B0604020202020204" pitchFamily="34" charset="0"/>
              <a:buChar char="•"/>
            </a:pPr>
            <a:r>
              <a:rPr lang="en-US" sz="2500" b="1" dirty="0">
                <a:solidFill>
                  <a:schemeClr val="accent6"/>
                </a:solidFill>
                <a:latin typeface="Trebuchet MS" panose="020B0603020202020204" pitchFamily="34" charset="0"/>
              </a:rPr>
              <a:t>Background</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b="1" dirty="0">
                <a:solidFill>
                  <a:schemeClr val="accent6"/>
                </a:solidFill>
                <a:latin typeface="Trebuchet MS" panose="020B0603020202020204" pitchFamily="34" charset="0"/>
              </a:rPr>
              <a:t>Motivation</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The CLDERA Project</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Driving Exemplar: 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CLDERA Research Composition</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Simulations </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grpSp>
        <p:nvGrpSpPr>
          <p:cNvPr id="8" name="Group 7">
            <a:extLst>
              <a:ext uri="{FF2B5EF4-FFF2-40B4-BE49-F238E27FC236}">
                <a16:creationId xmlns:a16="http://schemas.microsoft.com/office/drawing/2014/main" id="{A65418FA-E22B-423A-9ED5-067D76E8658B}"/>
              </a:ext>
            </a:extLst>
          </p:cNvPr>
          <p:cNvGrpSpPr>
            <a:grpSpLocks noChangeAspect="1"/>
          </p:cNvGrpSpPr>
          <p:nvPr/>
        </p:nvGrpSpPr>
        <p:grpSpPr>
          <a:xfrm>
            <a:off x="8084420" y="1510397"/>
            <a:ext cx="4688291" cy="4567107"/>
            <a:chOff x="6624859" y="916067"/>
            <a:chExt cx="5725522" cy="5577528"/>
          </a:xfrm>
        </p:grpSpPr>
        <p:pic>
          <p:nvPicPr>
            <p:cNvPr id="9" name="Picture 8">
              <a:extLst>
                <a:ext uri="{FF2B5EF4-FFF2-40B4-BE49-F238E27FC236}">
                  <a16:creationId xmlns:a16="http://schemas.microsoft.com/office/drawing/2014/main" id="{E7F22A26-C221-478B-831A-4B6965149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0" name="TextBox 9">
              <a:extLst>
                <a:ext uri="{FF2B5EF4-FFF2-40B4-BE49-F238E27FC236}">
                  <a16:creationId xmlns:a16="http://schemas.microsoft.com/office/drawing/2014/main" id="{C84EFB2D-95BC-4EBC-8A85-95F24A7A1379}"/>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1" name="Diagram 10">
              <a:extLst>
                <a:ext uri="{FF2B5EF4-FFF2-40B4-BE49-F238E27FC236}">
                  <a16:creationId xmlns:a16="http://schemas.microsoft.com/office/drawing/2014/main" id="{62CA661A-39C3-4FCA-BF41-72312E320AA9}"/>
                </a:ext>
              </a:extLst>
            </p:cNvPr>
            <p:cNvGraphicFramePr/>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9"/>
          <a:stretch>
            <a:fillRect/>
          </a:stretch>
        </p:blipFill>
        <p:spPr>
          <a:xfrm>
            <a:off x="6839240" y="3429000"/>
            <a:ext cx="2197095" cy="1878895"/>
          </a:xfrm>
          <a:prstGeom prst="rect">
            <a:avLst/>
          </a:prstGeom>
        </p:spPr>
      </p:pic>
      <p:sp>
        <p:nvSpPr>
          <p:cNvPr id="5" name="Slide Number Placeholder 4">
            <a:extLst>
              <a:ext uri="{FF2B5EF4-FFF2-40B4-BE49-F238E27FC236}">
                <a16:creationId xmlns:a16="http://schemas.microsoft.com/office/drawing/2014/main" id="{809A7F79-37E0-4FE6-B60E-C25057085B8A}"/>
              </a:ext>
            </a:extLst>
          </p:cNvPr>
          <p:cNvSpPr>
            <a:spLocks noGrp="1"/>
          </p:cNvSpPr>
          <p:nvPr>
            <p:ph type="sldNum" sz="quarter" idx="4"/>
          </p:nvPr>
        </p:nvSpPr>
        <p:spPr/>
        <p:txBody>
          <a:bodyPr/>
          <a:lstStyle/>
          <a:p>
            <a:fld id="{4FAB73BC-B049-4115-A692-8D63A059BFB8}" type="slidenum">
              <a:rPr lang="en-US" smtClean="0"/>
              <a:pPr/>
              <a:t>3</a:t>
            </a:fld>
            <a:endParaRPr lang="en-US" dirty="0"/>
          </a:p>
        </p:txBody>
      </p:sp>
      <p:sp>
        <p:nvSpPr>
          <p:cNvPr id="14" name="Slide Number Placeholder 8">
            <a:extLst>
              <a:ext uri="{FF2B5EF4-FFF2-40B4-BE49-F238E27FC236}">
                <a16:creationId xmlns:a16="http://schemas.microsoft.com/office/drawing/2014/main" id="{1D881615-CF33-4F21-A1C0-07C4BCE11229}"/>
              </a:ext>
            </a:extLst>
          </p:cNvPr>
          <p:cNvSpPr txBox="1">
            <a:spLocks/>
          </p:cNvSpPr>
          <p:nvPr/>
        </p:nvSpPr>
        <p:spPr>
          <a:xfrm>
            <a:off x="11947280" y="6618148"/>
            <a:ext cx="370225"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3</a:t>
            </a:fld>
            <a:endParaRPr lang="en-US" sz="1000" dirty="0">
              <a:latin typeface="+mj-lt"/>
            </a:endParaRPr>
          </a:p>
        </p:txBody>
      </p:sp>
    </p:spTree>
    <p:extLst>
      <p:ext uri="{BB962C8B-B14F-4D97-AF65-F5344CB8AC3E}">
        <p14:creationId xmlns:p14="http://schemas.microsoft.com/office/powerpoint/2010/main" val="200234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riangle 5">
            <a:extLst>
              <a:ext uri="{FF2B5EF4-FFF2-40B4-BE49-F238E27FC236}">
                <a16:creationId xmlns:a16="http://schemas.microsoft.com/office/drawing/2014/main" id="{6984EE60-D40C-4D48-AC1A-B08EA94A5C86}"/>
              </a:ext>
            </a:extLst>
          </p:cNvPr>
          <p:cNvSpPr/>
          <p:nvPr/>
        </p:nvSpPr>
        <p:spPr>
          <a:xfrm rot="5400000">
            <a:off x="7010455" y="1249523"/>
            <a:ext cx="3989842" cy="4793186"/>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solidFill>
            <a:srgbClr val="92D05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7EA1E-DA37-4BEA-9DEE-37335D207CE9}"/>
              </a:ext>
            </a:extLst>
          </p:cNvPr>
          <p:cNvSpPr>
            <a:spLocks noGrp="1"/>
          </p:cNvSpPr>
          <p:nvPr>
            <p:ph type="title"/>
          </p:nvPr>
        </p:nvSpPr>
        <p:spPr>
          <a:xfrm>
            <a:off x="329184" y="246888"/>
            <a:ext cx="9175764" cy="868680"/>
          </a:xfrm>
        </p:spPr>
        <p:txBody>
          <a:bodyPr>
            <a:noAutofit/>
          </a:bodyPr>
          <a:lstStyle/>
          <a:p>
            <a:r>
              <a:rPr lang="en-US" dirty="0">
                <a:solidFill>
                  <a:schemeClr val="accent6"/>
                </a:solidFill>
                <a:latin typeface="Trebuchet MS" panose="020B0603020202020204" pitchFamily="34" charset="0"/>
              </a:rPr>
              <a:t>Attribution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Finding Predominant Source Driving Impact</a:t>
            </a:r>
          </a:p>
        </p:txBody>
      </p:sp>
      <p:sp>
        <p:nvSpPr>
          <p:cNvPr id="17" name="Content Placeholder 16">
            <a:extLst>
              <a:ext uri="{FF2B5EF4-FFF2-40B4-BE49-F238E27FC236}">
                <a16:creationId xmlns:a16="http://schemas.microsoft.com/office/drawing/2014/main" id="{DFE40B75-80FE-9B47-B7F4-D0EF6A3EE51A}"/>
              </a:ext>
            </a:extLst>
          </p:cNvPr>
          <p:cNvSpPr>
            <a:spLocks noGrp="1"/>
          </p:cNvSpPr>
          <p:nvPr>
            <p:ph idx="1"/>
          </p:nvPr>
        </p:nvSpPr>
        <p:spPr>
          <a:xfrm>
            <a:off x="-1" y="1544655"/>
            <a:ext cx="5580167" cy="4948940"/>
          </a:xfrm>
          <a:solidFill>
            <a:srgbClr val="92D050">
              <a:alpha val="8000"/>
            </a:srgbClr>
          </a:solidFill>
        </p:spPr>
        <p:txBody>
          <a:bodyPr/>
          <a:lstStyle/>
          <a:p>
            <a:pPr>
              <a:spcBef>
                <a:spcPts val="0"/>
              </a:spcBef>
            </a:pPr>
            <a:r>
              <a:rPr lang="en-US" sz="1900" b="1" dirty="0">
                <a:latin typeface="Trebuchet MS" panose="020B0603020202020204" pitchFamily="34" charset="0"/>
              </a:rPr>
              <a:t>1. Enhanced Fingerprinting: </a:t>
            </a:r>
            <a:r>
              <a:rPr lang="en-US" sz="1900" dirty="0">
                <a:latin typeface="Trebuchet MS" panose="020B0603020202020204" pitchFamily="34" charset="0"/>
              </a:rPr>
              <a:t>use pathway information to expand multi-variate analyses, sharpening the signal-to-noise ratios and enabling significant correlations between source-impact</a:t>
            </a:r>
            <a:endParaRPr lang="en-US" sz="400" dirty="0">
              <a:latin typeface="Trebuchet MS" panose="020B0603020202020204" pitchFamily="34" charset="0"/>
            </a:endParaRPr>
          </a:p>
          <a:p>
            <a:pPr>
              <a:spcBef>
                <a:spcPts val="0"/>
              </a:spcBef>
            </a:pPr>
            <a:endParaRPr lang="en-US" sz="400" dirty="0">
              <a:latin typeface="Trebuchet MS" panose="020B0603020202020204" pitchFamily="34" charset="0"/>
            </a:endParaRPr>
          </a:p>
          <a:p>
            <a:pPr>
              <a:spcBef>
                <a:spcPts val="0"/>
              </a:spcBef>
            </a:pPr>
            <a:endParaRPr lang="en-US" sz="400" b="1" dirty="0">
              <a:latin typeface="Trebuchet MS" panose="020B0603020202020204" pitchFamily="34" charset="0"/>
            </a:endParaRPr>
          </a:p>
          <a:p>
            <a:pPr>
              <a:spcBef>
                <a:spcPts val="0"/>
              </a:spcBef>
            </a:pPr>
            <a:r>
              <a:rPr lang="en-US" sz="1900" b="1" dirty="0">
                <a:latin typeface="Trebuchet MS" panose="020B0603020202020204" pitchFamily="34" charset="0"/>
              </a:rPr>
              <a:t>2. Causal Modeling: </a:t>
            </a:r>
            <a:r>
              <a:rPr lang="en-US" sz="1900" dirty="0">
                <a:latin typeface="Trebuchet MS" panose="020B0603020202020204" pitchFamily="34" charset="0"/>
              </a:rPr>
              <a:t>identify causal relationships and dominant pathways by developing causal networks through iterative independence tests and the resulting directed acyclic graphs </a:t>
            </a:r>
            <a:endParaRPr lang="en-US" sz="400" dirty="0">
              <a:latin typeface="Trebuchet MS" panose="020B0603020202020204" pitchFamily="34" charset="0"/>
            </a:endParaRPr>
          </a:p>
          <a:p>
            <a:pPr>
              <a:spcBef>
                <a:spcPts val="0"/>
              </a:spcBef>
            </a:pPr>
            <a:endParaRPr lang="en-US" sz="400" dirty="0">
              <a:latin typeface="Trebuchet MS" panose="020B0603020202020204" pitchFamily="34" charset="0"/>
            </a:endParaRPr>
          </a:p>
          <a:p>
            <a:pPr>
              <a:spcBef>
                <a:spcPts val="0"/>
              </a:spcBef>
            </a:pPr>
            <a:endParaRPr lang="en-US" sz="400" dirty="0">
              <a:latin typeface="Trebuchet MS" panose="020B0603020202020204" pitchFamily="34" charset="0"/>
            </a:endParaRPr>
          </a:p>
          <a:p>
            <a:pPr>
              <a:spcBef>
                <a:spcPts val="0"/>
              </a:spcBef>
            </a:pPr>
            <a:r>
              <a:rPr lang="en-US" sz="1900" b="1" dirty="0">
                <a:latin typeface="Trebuchet MS" panose="020B0603020202020204" pitchFamily="34" charset="0"/>
              </a:rPr>
              <a:t>3. Inverse Optimization: </a:t>
            </a:r>
            <a:r>
              <a:rPr lang="en-US" sz="1900" dirty="0">
                <a:latin typeface="Trebuchet MS" panose="020B0603020202020204" pitchFamily="34" charset="0"/>
              </a:rPr>
              <a:t>develop deep operator neural networks (DONNs) to model parts of E3SM to enable PDE-constrained optimization without intrusion into the E3SM code directly; pathways will act as penalty terms or constraints </a:t>
            </a:r>
          </a:p>
          <a:p>
            <a:pPr>
              <a:spcBef>
                <a:spcPts val="0"/>
              </a:spcBef>
            </a:pPr>
            <a:endParaRPr lang="en-US" sz="1900" dirty="0">
              <a:latin typeface="Trebuchet MS" panose="020B0603020202020204" pitchFamily="34" charset="0"/>
            </a:endParaRPr>
          </a:p>
        </p:txBody>
      </p:sp>
      <p:sp>
        <p:nvSpPr>
          <p:cNvPr id="18" name="Text Placeholder 17">
            <a:extLst>
              <a:ext uri="{FF2B5EF4-FFF2-40B4-BE49-F238E27FC236}">
                <a16:creationId xmlns:a16="http://schemas.microsoft.com/office/drawing/2014/main" id="{2FC046A9-84D3-014B-AF22-CE9E37DE5A4D}"/>
              </a:ext>
            </a:extLst>
          </p:cNvPr>
          <p:cNvSpPr>
            <a:spLocks noGrp="1"/>
          </p:cNvSpPr>
          <p:nvPr>
            <p:ph type="body" sz="quarter" idx="11"/>
          </p:nvPr>
        </p:nvSpPr>
        <p:spPr>
          <a:xfrm>
            <a:off x="-1" y="1224615"/>
            <a:ext cx="5839974" cy="340596"/>
          </a:xfrm>
          <a:solidFill>
            <a:srgbClr val="92D050"/>
          </a:solidFill>
        </p:spPr>
        <p:txBody>
          <a:bodyPr/>
          <a:lstStyle/>
          <a:p>
            <a:r>
              <a:rPr lang="en-US" sz="2200" dirty="0">
                <a:latin typeface="Trebuchet MS" panose="020B0603020202020204" pitchFamily="34" charset="0"/>
              </a:rPr>
              <a:t>Research Composition</a:t>
            </a:r>
          </a:p>
        </p:txBody>
      </p:sp>
      <p:sp>
        <p:nvSpPr>
          <p:cNvPr id="144" name="Pentagon 143">
            <a:extLst>
              <a:ext uri="{FF2B5EF4-FFF2-40B4-BE49-F238E27FC236}">
                <a16:creationId xmlns:a16="http://schemas.microsoft.com/office/drawing/2014/main" id="{8E01DAF2-B054-9442-B6A7-A3614D9ED2CB}"/>
              </a:ext>
            </a:extLst>
          </p:cNvPr>
          <p:cNvSpPr/>
          <p:nvPr/>
        </p:nvSpPr>
        <p:spPr>
          <a:xfrm flipH="1">
            <a:off x="6608782" y="6153496"/>
            <a:ext cx="4645742" cy="340448"/>
          </a:xfrm>
          <a:prstGeom prst="homePlate">
            <a:avLst>
              <a:gd name="adj" fmla="val 70217"/>
            </a:avLst>
          </a:prstGeom>
          <a:gradFill>
            <a:gsLst>
              <a:gs pos="0">
                <a:srgbClr val="92D050">
                  <a:alpha val="0"/>
                </a:srgbClr>
              </a:gs>
              <a:gs pos="32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dirty="0"/>
              <a:t>What precipitates the impact?</a:t>
            </a:r>
          </a:p>
        </p:txBody>
      </p:sp>
      <p:sp>
        <p:nvSpPr>
          <p:cNvPr id="54" name="Slide Number Placeholder 2">
            <a:extLst>
              <a:ext uri="{FF2B5EF4-FFF2-40B4-BE49-F238E27FC236}">
                <a16:creationId xmlns:a16="http://schemas.microsoft.com/office/drawing/2014/main" id="{D2ACE61F-D4FB-4D6B-84FB-37A8CB8F51BB}"/>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30</a:t>
            </a:fld>
            <a:endParaRPr lang="en-US" dirty="0"/>
          </a:p>
        </p:txBody>
      </p:sp>
      <p:sp>
        <p:nvSpPr>
          <p:cNvPr id="58" name="Oval 57">
            <a:extLst>
              <a:ext uri="{FF2B5EF4-FFF2-40B4-BE49-F238E27FC236}">
                <a16:creationId xmlns:a16="http://schemas.microsoft.com/office/drawing/2014/main" id="{9E09E924-29CF-4BAB-A4A4-E3FF860CFE08}"/>
              </a:ext>
            </a:extLst>
          </p:cNvPr>
          <p:cNvSpPr/>
          <p:nvPr/>
        </p:nvSpPr>
        <p:spPr>
          <a:xfrm>
            <a:off x="6783630" y="1282276"/>
            <a:ext cx="4286140" cy="4590288"/>
          </a:xfrm>
          <a:prstGeom prst="ellipse">
            <a:avLst/>
          </a:prstGeom>
          <a:solidFill>
            <a:srgbClr val="FFFF00">
              <a:alpha val="7000"/>
            </a:srgbClr>
          </a:solidFill>
          <a:ln w="444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Atmospheric Circulation</a:t>
            </a:r>
          </a:p>
        </p:txBody>
      </p:sp>
      <p:sp>
        <p:nvSpPr>
          <p:cNvPr id="59" name="Oval 41">
            <a:extLst>
              <a:ext uri="{FF2B5EF4-FFF2-40B4-BE49-F238E27FC236}">
                <a16:creationId xmlns:a16="http://schemas.microsoft.com/office/drawing/2014/main" id="{5CD7A1A5-0A94-46AD-A017-FD119C48C559}"/>
              </a:ext>
            </a:extLst>
          </p:cNvPr>
          <p:cNvSpPr/>
          <p:nvPr/>
        </p:nvSpPr>
        <p:spPr>
          <a:xfrm rot="10800000">
            <a:off x="6785625" y="1276108"/>
            <a:ext cx="2158907" cy="2223551"/>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59">
            <a:extLst>
              <a:ext uri="{FF2B5EF4-FFF2-40B4-BE49-F238E27FC236}">
                <a16:creationId xmlns:a16="http://schemas.microsoft.com/office/drawing/2014/main" id="{52896A51-95AA-45C2-A490-E703FA3DCF7C}"/>
              </a:ext>
            </a:extLst>
          </p:cNvPr>
          <p:cNvSpPr/>
          <p:nvPr/>
        </p:nvSpPr>
        <p:spPr>
          <a:xfrm>
            <a:off x="11177016" y="1224615"/>
            <a:ext cx="1014984" cy="52689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IMPACTS</a:t>
            </a:r>
          </a:p>
        </p:txBody>
      </p:sp>
      <p:sp>
        <p:nvSpPr>
          <p:cNvPr id="61" name="Oval 4">
            <a:extLst>
              <a:ext uri="{FF2B5EF4-FFF2-40B4-BE49-F238E27FC236}">
                <a16:creationId xmlns:a16="http://schemas.microsoft.com/office/drawing/2014/main" id="{50E7E490-9DD3-45B2-BC4F-C081B359CED0}"/>
              </a:ext>
            </a:extLst>
          </p:cNvPr>
          <p:cNvSpPr/>
          <p:nvPr/>
        </p:nvSpPr>
        <p:spPr>
          <a:xfrm>
            <a:off x="6169793" y="3160905"/>
            <a:ext cx="5628409" cy="173478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376261 h 1421176"/>
              <a:gd name="connsiteX1" fmla="*/ 1797171 w 6543999"/>
              <a:gd name="connsiteY1" fmla="*/ 1103092 h 1421176"/>
              <a:gd name="connsiteX2" fmla="*/ 2688567 w 6543999"/>
              <a:gd name="connsiteY2" fmla="*/ 16162 h 1421176"/>
              <a:gd name="connsiteX3" fmla="*/ 4126359 w 6543999"/>
              <a:gd name="connsiteY3" fmla="*/ 421584 h 1421176"/>
              <a:gd name="connsiteX4" fmla="*/ 6543999 w 6543999"/>
              <a:gd name="connsiteY4" fmla="*/ 444033 h 1421176"/>
              <a:gd name="connsiteX0" fmla="*/ 0 w 6543999"/>
              <a:gd name="connsiteY0" fmla="*/ 1363993 h 1519254"/>
              <a:gd name="connsiteX1" fmla="*/ 1797171 w 6543999"/>
              <a:gd name="connsiteY1" fmla="*/ 1090824 h 1519254"/>
              <a:gd name="connsiteX2" fmla="*/ 2688567 w 6543999"/>
              <a:gd name="connsiteY2" fmla="*/ 3894 h 1519254"/>
              <a:gd name="connsiteX3" fmla="*/ 3907823 w 6543999"/>
              <a:gd name="connsiteY3" fmla="*/ 1519248 h 1519254"/>
              <a:gd name="connsiteX4" fmla="*/ 6543999 w 6543999"/>
              <a:gd name="connsiteY4" fmla="*/ 431765 h 1519254"/>
              <a:gd name="connsiteX0" fmla="*/ 0 w 6543999"/>
              <a:gd name="connsiteY0" fmla="*/ 1363993 h 1519248"/>
              <a:gd name="connsiteX1" fmla="*/ 1797171 w 6543999"/>
              <a:gd name="connsiteY1" fmla="*/ 1090824 h 1519248"/>
              <a:gd name="connsiteX2" fmla="*/ 2688567 w 6543999"/>
              <a:gd name="connsiteY2" fmla="*/ 3894 h 1519248"/>
              <a:gd name="connsiteX3" fmla="*/ 3907823 w 6543999"/>
              <a:gd name="connsiteY3" fmla="*/ 1519248 h 1519248"/>
              <a:gd name="connsiteX4" fmla="*/ 6543999 w 6543999"/>
              <a:gd name="connsiteY4" fmla="*/ 431765 h 1519248"/>
              <a:gd name="connsiteX0" fmla="*/ 0 w 6543999"/>
              <a:gd name="connsiteY0" fmla="*/ 1360156 h 1515411"/>
              <a:gd name="connsiteX1" fmla="*/ 1797171 w 6543999"/>
              <a:gd name="connsiteY1" fmla="*/ 1086987 h 1515411"/>
              <a:gd name="connsiteX2" fmla="*/ 2688567 w 6543999"/>
              <a:gd name="connsiteY2" fmla="*/ 57 h 1515411"/>
              <a:gd name="connsiteX3" fmla="*/ 3907823 w 6543999"/>
              <a:gd name="connsiteY3" fmla="*/ 1515411 h 1515411"/>
              <a:gd name="connsiteX4" fmla="*/ 6543999 w 6543999"/>
              <a:gd name="connsiteY4" fmla="*/ 427928 h 1515411"/>
              <a:gd name="connsiteX0" fmla="*/ 0 w 6543999"/>
              <a:gd name="connsiteY0" fmla="*/ 1417661 h 1572916"/>
              <a:gd name="connsiteX1" fmla="*/ 1797171 w 6543999"/>
              <a:gd name="connsiteY1" fmla="*/ 1144492 h 1572916"/>
              <a:gd name="connsiteX2" fmla="*/ 2700069 w 6543999"/>
              <a:gd name="connsiteY2" fmla="*/ 53 h 1572916"/>
              <a:gd name="connsiteX3" fmla="*/ 3907823 w 6543999"/>
              <a:gd name="connsiteY3" fmla="*/ 1572916 h 1572916"/>
              <a:gd name="connsiteX4" fmla="*/ 6543999 w 6543999"/>
              <a:gd name="connsiteY4" fmla="*/ 485433 h 1572916"/>
              <a:gd name="connsiteX0" fmla="*/ 0 w 6543999"/>
              <a:gd name="connsiteY0" fmla="*/ 1417661 h 1673596"/>
              <a:gd name="connsiteX1" fmla="*/ 1797171 w 6543999"/>
              <a:gd name="connsiteY1" fmla="*/ 1144492 h 1673596"/>
              <a:gd name="connsiteX2" fmla="*/ 2700069 w 6543999"/>
              <a:gd name="connsiteY2" fmla="*/ 53 h 1673596"/>
              <a:gd name="connsiteX3" fmla="*/ 3907823 w 6543999"/>
              <a:gd name="connsiteY3" fmla="*/ 1572916 h 1673596"/>
              <a:gd name="connsiteX4" fmla="*/ 6543999 w 6543999"/>
              <a:gd name="connsiteY4" fmla="*/ 485433 h 1673596"/>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686356"/>
              <a:gd name="connsiteX1" fmla="*/ 1797171 w 6543999"/>
              <a:gd name="connsiteY1" fmla="*/ 1148632 h 1686356"/>
              <a:gd name="connsiteX2" fmla="*/ 2700069 w 6543999"/>
              <a:gd name="connsiteY2" fmla="*/ 4193 h 1686356"/>
              <a:gd name="connsiteX3" fmla="*/ 3856065 w 6543999"/>
              <a:gd name="connsiteY3" fmla="*/ 1605811 h 1686356"/>
              <a:gd name="connsiteX4" fmla="*/ 6543999 w 6543999"/>
              <a:gd name="connsiteY4" fmla="*/ 489573 h 1686356"/>
              <a:gd name="connsiteX0" fmla="*/ 0 w 6543999"/>
              <a:gd name="connsiteY0" fmla="*/ 1417813 h 1682368"/>
              <a:gd name="connsiteX1" fmla="*/ 1797171 w 6543999"/>
              <a:gd name="connsiteY1" fmla="*/ 1144644 h 1682368"/>
              <a:gd name="connsiteX2" fmla="*/ 2700069 w 6543999"/>
              <a:gd name="connsiteY2" fmla="*/ 205 h 1682368"/>
              <a:gd name="connsiteX3" fmla="*/ 3856065 w 6543999"/>
              <a:gd name="connsiteY3" fmla="*/ 1601823 h 1682368"/>
              <a:gd name="connsiteX4" fmla="*/ 6543999 w 6543999"/>
              <a:gd name="connsiteY4" fmla="*/ 485585 h 1682368"/>
              <a:gd name="connsiteX0" fmla="*/ 0 w 6543999"/>
              <a:gd name="connsiteY0" fmla="*/ 1405115 h 1669670"/>
              <a:gd name="connsiteX1" fmla="*/ 1797171 w 6543999"/>
              <a:gd name="connsiteY1" fmla="*/ 1131946 h 1669670"/>
              <a:gd name="connsiteX2" fmla="*/ 2719119 w 6543999"/>
              <a:gd name="connsiteY2" fmla="*/ 207 h 1669670"/>
              <a:gd name="connsiteX3" fmla="*/ 3856065 w 6543999"/>
              <a:gd name="connsiteY3" fmla="*/ 1589125 h 1669670"/>
              <a:gd name="connsiteX4" fmla="*/ 6543999 w 6543999"/>
              <a:gd name="connsiteY4" fmla="*/ 472887 h 1669670"/>
              <a:gd name="connsiteX0" fmla="*/ 0 w 6463584"/>
              <a:gd name="connsiteY0" fmla="*/ 1405115 h 1818681"/>
              <a:gd name="connsiteX1" fmla="*/ 1797171 w 6463584"/>
              <a:gd name="connsiteY1" fmla="*/ 1131946 h 1818681"/>
              <a:gd name="connsiteX2" fmla="*/ 2719119 w 6463584"/>
              <a:gd name="connsiteY2" fmla="*/ 207 h 1818681"/>
              <a:gd name="connsiteX3" fmla="*/ 3856065 w 6463584"/>
              <a:gd name="connsiteY3" fmla="*/ 1589125 h 1818681"/>
              <a:gd name="connsiteX4" fmla="*/ 6463584 w 6463584"/>
              <a:gd name="connsiteY4" fmla="*/ 1695400 h 18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584" h="1818681">
                <a:moveTo>
                  <a:pt x="0" y="1405115"/>
                </a:moveTo>
                <a:cubicBezTo>
                  <a:pt x="506084" y="1536850"/>
                  <a:pt x="1343985" y="1366097"/>
                  <a:pt x="1797171" y="1131946"/>
                </a:cubicBezTo>
                <a:cubicBezTo>
                  <a:pt x="2250358" y="897795"/>
                  <a:pt x="2179120" y="19261"/>
                  <a:pt x="2719119" y="207"/>
                </a:cubicBezTo>
                <a:cubicBezTo>
                  <a:pt x="3259118" y="-18847"/>
                  <a:pt x="3376436" y="1287776"/>
                  <a:pt x="3856065" y="1589125"/>
                </a:cubicBezTo>
                <a:cubicBezTo>
                  <a:pt x="4493251" y="2037514"/>
                  <a:pt x="5084526" y="1689834"/>
                  <a:pt x="6463584" y="169540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EA0026E-B844-4432-9454-3E0CB957BE41}"/>
              </a:ext>
            </a:extLst>
          </p:cNvPr>
          <p:cNvSpPr/>
          <p:nvPr/>
        </p:nvSpPr>
        <p:spPr>
          <a:xfrm>
            <a:off x="5621199" y="1224615"/>
            <a:ext cx="1014984" cy="52689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SOURCE</a:t>
            </a:r>
          </a:p>
        </p:txBody>
      </p:sp>
      <p:cxnSp>
        <p:nvCxnSpPr>
          <p:cNvPr id="64" name="Curved Connector 62">
            <a:extLst>
              <a:ext uri="{FF2B5EF4-FFF2-40B4-BE49-F238E27FC236}">
                <a16:creationId xmlns:a16="http://schemas.microsoft.com/office/drawing/2014/main" id="{A580602F-9118-4C20-976A-AF826299BB60}"/>
              </a:ext>
            </a:extLst>
          </p:cNvPr>
          <p:cNvCxnSpPr>
            <a:cxnSpLocks/>
          </p:cNvCxnSpPr>
          <p:nvPr/>
        </p:nvCxnSpPr>
        <p:spPr>
          <a:xfrm flipV="1">
            <a:off x="7480885" y="3040646"/>
            <a:ext cx="838783" cy="314628"/>
          </a:xfrm>
          <a:prstGeom prst="curvedConnector3">
            <a:avLst>
              <a:gd name="adj1" fmla="val 6371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65" name="Curved Connector 63">
            <a:extLst>
              <a:ext uri="{FF2B5EF4-FFF2-40B4-BE49-F238E27FC236}">
                <a16:creationId xmlns:a16="http://schemas.microsoft.com/office/drawing/2014/main" id="{EA52865A-B766-45A2-ACFC-AB3D327A125A}"/>
              </a:ext>
            </a:extLst>
          </p:cNvPr>
          <p:cNvCxnSpPr>
            <a:cxnSpLocks/>
          </p:cNvCxnSpPr>
          <p:nvPr/>
        </p:nvCxnSpPr>
        <p:spPr>
          <a:xfrm>
            <a:off x="8866333" y="3040646"/>
            <a:ext cx="1547205" cy="410289"/>
          </a:xfrm>
          <a:prstGeom prst="curvedConnector3">
            <a:avLst>
              <a:gd name="adj1" fmla="val 64774"/>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68" name="Curved Connector 67">
            <a:extLst>
              <a:ext uri="{FF2B5EF4-FFF2-40B4-BE49-F238E27FC236}">
                <a16:creationId xmlns:a16="http://schemas.microsoft.com/office/drawing/2014/main" id="{879DB56A-9BD2-40DF-8981-7D9036653702}"/>
              </a:ext>
            </a:extLst>
          </p:cNvPr>
          <p:cNvCxnSpPr>
            <a:cxnSpLocks/>
          </p:cNvCxnSpPr>
          <p:nvPr/>
        </p:nvCxnSpPr>
        <p:spPr>
          <a:xfrm>
            <a:off x="10466517" y="3429000"/>
            <a:ext cx="1265066" cy="54461"/>
          </a:xfrm>
          <a:prstGeom prst="straightConnector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69" name="Oval 41">
            <a:extLst>
              <a:ext uri="{FF2B5EF4-FFF2-40B4-BE49-F238E27FC236}">
                <a16:creationId xmlns:a16="http://schemas.microsoft.com/office/drawing/2014/main" id="{EB0E0771-FAAE-4D0F-9730-7EAF07E742D9}"/>
              </a:ext>
            </a:extLst>
          </p:cNvPr>
          <p:cNvSpPr/>
          <p:nvPr/>
        </p:nvSpPr>
        <p:spPr>
          <a:xfrm>
            <a:off x="8917850" y="3597392"/>
            <a:ext cx="2151920" cy="2275172"/>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3" name="Hexagon 102">
            <a:extLst>
              <a:ext uri="{FF2B5EF4-FFF2-40B4-BE49-F238E27FC236}">
                <a16:creationId xmlns:a16="http://schemas.microsoft.com/office/drawing/2014/main" id="{8E075280-5DDF-402B-BCF0-E3DF213A34DA}"/>
              </a:ext>
            </a:extLst>
          </p:cNvPr>
          <p:cNvSpPr/>
          <p:nvPr/>
        </p:nvSpPr>
        <p:spPr>
          <a:xfrm>
            <a:off x="11401969" y="4592082"/>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Net Primary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Productivity</a:t>
            </a:r>
          </a:p>
        </p:txBody>
      </p:sp>
      <p:sp>
        <p:nvSpPr>
          <p:cNvPr id="104" name="Hexagon 103">
            <a:extLst>
              <a:ext uri="{FF2B5EF4-FFF2-40B4-BE49-F238E27FC236}">
                <a16:creationId xmlns:a16="http://schemas.microsoft.com/office/drawing/2014/main" id="{33BC1A40-3C70-47AD-8603-8FB224E16DDE}"/>
              </a:ext>
            </a:extLst>
          </p:cNvPr>
          <p:cNvSpPr/>
          <p:nvPr/>
        </p:nvSpPr>
        <p:spPr>
          <a:xfrm>
            <a:off x="11401969" y="3325985"/>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Brightness</a:t>
            </a:r>
          </a:p>
        </p:txBody>
      </p:sp>
      <p:cxnSp>
        <p:nvCxnSpPr>
          <p:cNvPr id="105" name="Curved Connector 142">
            <a:extLst>
              <a:ext uri="{FF2B5EF4-FFF2-40B4-BE49-F238E27FC236}">
                <a16:creationId xmlns:a16="http://schemas.microsoft.com/office/drawing/2014/main" id="{2B8DE789-50A3-4AB5-BA95-7607350150E9}"/>
              </a:ext>
            </a:extLst>
          </p:cNvPr>
          <p:cNvCxnSpPr>
            <a:cxnSpLocks/>
            <a:stCxn id="108" idx="6"/>
          </p:cNvCxnSpPr>
          <p:nvPr/>
        </p:nvCxnSpPr>
        <p:spPr>
          <a:xfrm flipV="1">
            <a:off x="6455806" y="3392512"/>
            <a:ext cx="789380" cy="333826"/>
          </a:xfrm>
          <a:prstGeom prst="curvedConnector3">
            <a:avLst>
              <a:gd name="adj1" fmla="val 50000"/>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0423172A-2A97-40A6-96E4-30DCD6A70A2E}"/>
              </a:ext>
            </a:extLst>
          </p:cNvPr>
          <p:cNvSpPr/>
          <p:nvPr/>
        </p:nvSpPr>
        <p:spPr>
          <a:xfrm>
            <a:off x="5846303" y="4264784"/>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Combustion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Aerosols</a:t>
            </a:r>
          </a:p>
        </p:txBody>
      </p:sp>
      <p:sp>
        <p:nvSpPr>
          <p:cNvPr id="108" name="Oval 107">
            <a:extLst>
              <a:ext uri="{FF2B5EF4-FFF2-40B4-BE49-F238E27FC236}">
                <a16:creationId xmlns:a16="http://schemas.microsoft.com/office/drawing/2014/main" id="{1E60C7AC-017B-43D2-8E7D-7969EAEA56B7}"/>
              </a:ext>
            </a:extLst>
          </p:cNvPr>
          <p:cNvSpPr/>
          <p:nvPr/>
        </p:nvSpPr>
        <p:spPr>
          <a:xfrm>
            <a:off x="5839973" y="3424927"/>
            <a:ext cx="615833" cy="602822"/>
          </a:xfrm>
          <a:prstGeom prst="ellipse">
            <a:avLst/>
          </a:prstGeom>
          <a:solidFill>
            <a:schemeClr val="accent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Volcanic</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Eruption</a:t>
            </a:r>
          </a:p>
        </p:txBody>
      </p:sp>
      <p:sp>
        <p:nvSpPr>
          <p:cNvPr id="110" name="Oval 109">
            <a:extLst>
              <a:ext uri="{FF2B5EF4-FFF2-40B4-BE49-F238E27FC236}">
                <a16:creationId xmlns:a16="http://schemas.microsoft.com/office/drawing/2014/main" id="{2EE2CF1E-3B5A-442A-BC7C-5DB2F0063BA7}"/>
              </a:ext>
            </a:extLst>
          </p:cNvPr>
          <p:cNvSpPr/>
          <p:nvPr/>
        </p:nvSpPr>
        <p:spPr>
          <a:xfrm>
            <a:off x="5837227" y="5104639"/>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 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13" name="Oval 4">
            <a:extLst>
              <a:ext uri="{FF2B5EF4-FFF2-40B4-BE49-F238E27FC236}">
                <a16:creationId xmlns:a16="http://schemas.microsoft.com/office/drawing/2014/main" id="{B684FECD-24FD-4F65-B63A-78BDBA285421}"/>
              </a:ext>
            </a:extLst>
          </p:cNvPr>
          <p:cNvSpPr/>
          <p:nvPr/>
        </p:nvSpPr>
        <p:spPr>
          <a:xfrm>
            <a:off x="5989319" y="2221248"/>
            <a:ext cx="5870481" cy="726721"/>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3829 h 713829"/>
              <a:gd name="connsiteX1" fmla="*/ 2717321 w 6616060"/>
              <a:gd name="connsiteY1" fmla="*/ 654295 h 713829"/>
              <a:gd name="connsiteX2" fmla="*/ 4843784 w 6616060"/>
              <a:gd name="connsiteY2" fmla="*/ 504201 h 713829"/>
              <a:gd name="connsiteX3" fmla="*/ 6616060 w 6616060"/>
              <a:gd name="connsiteY3" fmla="*/ 1337 h 713829"/>
            </a:gdLst>
            <a:ahLst/>
            <a:cxnLst>
              <a:cxn ang="0">
                <a:pos x="connsiteX0" y="connsiteY0"/>
              </a:cxn>
              <a:cxn ang="0">
                <a:pos x="connsiteX1" y="connsiteY1"/>
              </a:cxn>
              <a:cxn ang="0">
                <a:pos x="connsiteX2" y="connsiteY2"/>
              </a:cxn>
              <a:cxn ang="0">
                <a:pos x="connsiteX3" y="connsiteY3"/>
              </a:cxn>
            </a:cxnLst>
            <a:rect l="l" t="t" r="r" b="b"/>
            <a:pathLst>
              <a:path w="6616060" h="713829">
                <a:moveTo>
                  <a:pt x="0" y="713829"/>
                </a:moveTo>
                <a:cubicBezTo>
                  <a:pt x="1492045" y="108993"/>
                  <a:pt x="1910024" y="689233"/>
                  <a:pt x="2717321" y="654295"/>
                </a:cubicBezTo>
                <a:cubicBezTo>
                  <a:pt x="3524618" y="619357"/>
                  <a:pt x="3564775" y="484648"/>
                  <a:pt x="4843784" y="504201"/>
                </a:cubicBezTo>
                <a:cubicBezTo>
                  <a:pt x="5469468" y="536605"/>
                  <a:pt x="5990376" y="-31067"/>
                  <a:pt x="6616060" y="1337"/>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4">
            <a:extLst>
              <a:ext uri="{FF2B5EF4-FFF2-40B4-BE49-F238E27FC236}">
                <a16:creationId xmlns:a16="http://schemas.microsoft.com/office/drawing/2014/main" id="{D1FE60AF-3EC6-4DCE-9C78-D1A5ACFD407D}"/>
              </a:ext>
            </a:extLst>
          </p:cNvPr>
          <p:cNvSpPr/>
          <p:nvPr/>
        </p:nvSpPr>
        <p:spPr>
          <a:xfrm>
            <a:off x="6306730" y="1776724"/>
            <a:ext cx="4669138" cy="159117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2492 h 769481"/>
              <a:gd name="connsiteX1" fmla="*/ 2717321 w 6616060"/>
              <a:gd name="connsiteY1" fmla="*/ 652958 h 769481"/>
              <a:gd name="connsiteX2" fmla="*/ 4253980 w 6616060"/>
              <a:gd name="connsiteY2" fmla="*/ 769481 h 769481"/>
              <a:gd name="connsiteX3" fmla="*/ 6616060 w 6616060"/>
              <a:gd name="connsiteY3" fmla="*/ 0 h 769481"/>
              <a:gd name="connsiteX0" fmla="*/ 0 w 4620282"/>
              <a:gd name="connsiteY0" fmla="*/ 287516 h 1531045"/>
              <a:gd name="connsiteX1" fmla="*/ 2717321 w 4620282"/>
              <a:gd name="connsiteY1" fmla="*/ 227982 h 1531045"/>
              <a:gd name="connsiteX2" fmla="*/ 4253980 w 4620282"/>
              <a:gd name="connsiteY2" fmla="*/ 344505 h 1531045"/>
              <a:gd name="connsiteX3" fmla="*/ 4620282 w 4620282"/>
              <a:gd name="connsiteY3" fmla="*/ 1531045 h 1531045"/>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785887"/>
              <a:gd name="connsiteY0" fmla="*/ 289500 h 1533029"/>
              <a:gd name="connsiteX1" fmla="*/ 2717321 w 4785887"/>
              <a:gd name="connsiteY1" fmla="*/ 229966 h 1533029"/>
              <a:gd name="connsiteX2" fmla="*/ 4214223 w 4785887"/>
              <a:gd name="connsiteY2" fmla="*/ 394196 h 1533029"/>
              <a:gd name="connsiteX3" fmla="*/ 4620282 w 4785887"/>
              <a:gd name="connsiteY3" fmla="*/ 1533029 h 1533029"/>
              <a:gd name="connsiteX0" fmla="*/ 0 w 4848614"/>
              <a:gd name="connsiteY0" fmla="*/ 289500 h 1580737"/>
              <a:gd name="connsiteX1" fmla="*/ 2717321 w 4848614"/>
              <a:gd name="connsiteY1" fmla="*/ 229966 h 1580737"/>
              <a:gd name="connsiteX2" fmla="*/ 4214223 w 4848614"/>
              <a:gd name="connsiteY2" fmla="*/ 394196 h 1580737"/>
              <a:gd name="connsiteX3" fmla="*/ 4771356 w 4848614"/>
              <a:gd name="connsiteY3" fmla="*/ 1580737 h 1580737"/>
              <a:gd name="connsiteX0" fmla="*/ 0 w 4935430"/>
              <a:gd name="connsiteY0" fmla="*/ 289500 h 1580737"/>
              <a:gd name="connsiteX1" fmla="*/ 2717321 w 4935430"/>
              <a:gd name="connsiteY1" fmla="*/ 229966 h 1580737"/>
              <a:gd name="connsiteX2" fmla="*/ 4214223 w 4935430"/>
              <a:gd name="connsiteY2" fmla="*/ 394196 h 1580737"/>
              <a:gd name="connsiteX3" fmla="*/ 4771356 w 4935430"/>
              <a:gd name="connsiteY3" fmla="*/ 1580737 h 1580737"/>
              <a:gd name="connsiteX0" fmla="*/ 0 w 4983137"/>
              <a:gd name="connsiteY0" fmla="*/ 764477 h 1419610"/>
              <a:gd name="connsiteX1" fmla="*/ 2765028 w 4983137"/>
              <a:gd name="connsiteY1" fmla="*/ 68839 h 1419610"/>
              <a:gd name="connsiteX2" fmla="*/ 4261930 w 4983137"/>
              <a:gd name="connsiteY2" fmla="*/ 233069 h 1419610"/>
              <a:gd name="connsiteX3" fmla="*/ 4819063 w 4983137"/>
              <a:gd name="connsiteY3" fmla="*/ 1419610 h 1419610"/>
              <a:gd name="connsiteX0" fmla="*/ 0 w 4983137"/>
              <a:gd name="connsiteY0" fmla="*/ 774468 h 1429601"/>
              <a:gd name="connsiteX1" fmla="*/ 2120972 w 4983137"/>
              <a:gd name="connsiteY1" fmla="*/ 62927 h 1429601"/>
              <a:gd name="connsiteX2" fmla="*/ 4261930 w 4983137"/>
              <a:gd name="connsiteY2" fmla="*/ 243060 h 1429601"/>
              <a:gd name="connsiteX3" fmla="*/ 4819063 w 4983137"/>
              <a:gd name="connsiteY3" fmla="*/ 1429601 h 1429601"/>
              <a:gd name="connsiteX0" fmla="*/ 0 w 4899564"/>
              <a:gd name="connsiteY0" fmla="*/ 774468 h 1423251"/>
              <a:gd name="connsiteX1" fmla="*/ 2120972 w 4899564"/>
              <a:gd name="connsiteY1" fmla="*/ 62927 h 1423251"/>
              <a:gd name="connsiteX2" fmla="*/ 4261930 w 4899564"/>
              <a:gd name="connsiteY2" fmla="*/ 243060 h 1423251"/>
              <a:gd name="connsiteX3" fmla="*/ 4647613 w 4899564"/>
              <a:gd name="connsiteY3" fmla="*/ 1423251 h 1423251"/>
              <a:gd name="connsiteX0" fmla="*/ 0 w 5008434"/>
              <a:gd name="connsiteY0" fmla="*/ 774468 h 1423251"/>
              <a:gd name="connsiteX1" fmla="*/ 2120972 w 5008434"/>
              <a:gd name="connsiteY1" fmla="*/ 62927 h 1423251"/>
              <a:gd name="connsiteX2" fmla="*/ 4261930 w 5008434"/>
              <a:gd name="connsiteY2" fmla="*/ 243060 h 1423251"/>
              <a:gd name="connsiteX3" fmla="*/ 4647613 w 5008434"/>
              <a:gd name="connsiteY3" fmla="*/ 1423251 h 1423251"/>
              <a:gd name="connsiteX0" fmla="*/ 0 w 5008434"/>
              <a:gd name="connsiteY0" fmla="*/ 790980 h 1439763"/>
              <a:gd name="connsiteX1" fmla="*/ 2120972 w 5008434"/>
              <a:gd name="connsiteY1" fmla="*/ 79439 h 1439763"/>
              <a:gd name="connsiteX2" fmla="*/ 4261930 w 5008434"/>
              <a:gd name="connsiteY2" fmla="*/ 259572 h 1439763"/>
              <a:gd name="connsiteX3" fmla="*/ 4647613 w 5008434"/>
              <a:gd name="connsiteY3" fmla="*/ 1439763 h 1439763"/>
              <a:gd name="connsiteX0" fmla="*/ 0 w 5008434"/>
              <a:gd name="connsiteY0" fmla="*/ 782706 h 1431489"/>
              <a:gd name="connsiteX1" fmla="*/ 2120972 w 5008434"/>
              <a:gd name="connsiteY1" fmla="*/ 71165 h 1431489"/>
              <a:gd name="connsiteX2" fmla="*/ 4261930 w 5008434"/>
              <a:gd name="connsiteY2" fmla="*/ 251298 h 1431489"/>
              <a:gd name="connsiteX3" fmla="*/ 4647613 w 5008434"/>
              <a:gd name="connsiteY3" fmla="*/ 1431489 h 1431489"/>
              <a:gd name="connsiteX0" fmla="*/ 0 w 5020756"/>
              <a:gd name="connsiteY0" fmla="*/ 766676 h 1415459"/>
              <a:gd name="connsiteX1" fmla="*/ 2120972 w 5020756"/>
              <a:gd name="connsiteY1" fmla="*/ 55135 h 1415459"/>
              <a:gd name="connsiteX2" fmla="*/ 4287330 w 5020756"/>
              <a:gd name="connsiteY2" fmla="*/ 254318 h 1415459"/>
              <a:gd name="connsiteX3" fmla="*/ 4647613 w 5020756"/>
              <a:gd name="connsiteY3" fmla="*/ 1415459 h 1415459"/>
              <a:gd name="connsiteX0" fmla="*/ 0 w 5020756"/>
              <a:gd name="connsiteY0" fmla="*/ 809015 h 1457798"/>
              <a:gd name="connsiteX1" fmla="*/ 2120972 w 5020756"/>
              <a:gd name="connsiteY1" fmla="*/ 97474 h 1457798"/>
              <a:gd name="connsiteX2" fmla="*/ 4287330 w 5020756"/>
              <a:gd name="connsiteY2" fmla="*/ 296657 h 1457798"/>
              <a:gd name="connsiteX3" fmla="*/ 4647613 w 5020756"/>
              <a:gd name="connsiteY3" fmla="*/ 1457798 h 1457798"/>
              <a:gd name="connsiteX0" fmla="*/ 0 w 5020756"/>
              <a:gd name="connsiteY0" fmla="*/ 527221 h 1176004"/>
              <a:gd name="connsiteX1" fmla="*/ 4287330 w 5020756"/>
              <a:gd name="connsiteY1" fmla="*/ 14863 h 1176004"/>
              <a:gd name="connsiteX2" fmla="*/ 4647613 w 5020756"/>
              <a:gd name="connsiteY2" fmla="*/ 1176004 h 1176004"/>
              <a:gd name="connsiteX0" fmla="*/ 0 w 5020756"/>
              <a:gd name="connsiteY0" fmla="*/ 726849 h 1375632"/>
              <a:gd name="connsiteX1" fmla="*/ 4287330 w 5020756"/>
              <a:gd name="connsiteY1" fmla="*/ 214491 h 1375632"/>
              <a:gd name="connsiteX2" fmla="*/ 4647613 w 5020756"/>
              <a:gd name="connsiteY2" fmla="*/ 1375632 h 1375632"/>
              <a:gd name="connsiteX0" fmla="*/ 0 w 5020756"/>
              <a:gd name="connsiteY0" fmla="*/ 759156 h 1407939"/>
              <a:gd name="connsiteX1" fmla="*/ 4287330 w 5020756"/>
              <a:gd name="connsiteY1" fmla="*/ 246798 h 1407939"/>
              <a:gd name="connsiteX2" fmla="*/ 4647613 w 5020756"/>
              <a:gd name="connsiteY2" fmla="*/ 1407939 h 1407939"/>
              <a:gd name="connsiteX0" fmla="*/ 0 w 4825067"/>
              <a:gd name="connsiteY0" fmla="*/ 759156 h 1382539"/>
              <a:gd name="connsiteX1" fmla="*/ 4287330 w 4825067"/>
              <a:gd name="connsiteY1" fmla="*/ 246798 h 1382539"/>
              <a:gd name="connsiteX2" fmla="*/ 4155956 w 4825067"/>
              <a:gd name="connsiteY2" fmla="*/ 1382539 h 1382539"/>
              <a:gd name="connsiteX0" fmla="*/ 0 w 4653559"/>
              <a:gd name="connsiteY0" fmla="*/ 291512 h 1591170"/>
              <a:gd name="connsiteX1" fmla="*/ 4115822 w 4653559"/>
              <a:gd name="connsiteY1" fmla="*/ 455429 h 1591170"/>
              <a:gd name="connsiteX2" fmla="*/ 3984448 w 4653559"/>
              <a:gd name="connsiteY2" fmla="*/ 1591170 h 1591170"/>
            </a:gdLst>
            <a:ahLst/>
            <a:cxnLst>
              <a:cxn ang="0">
                <a:pos x="connsiteX0" y="connsiteY0"/>
              </a:cxn>
              <a:cxn ang="0">
                <a:pos x="connsiteX1" y="connsiteY1"/>
              </a:cxn>
              <a:cxn ang="0">
                <a:pos x="connsiteX2" y="connsiteY2"/>
              </a:cxn>
            </a:cxnLst>
            <a:rect l="l" t="t" r="r" b="b"/>
            <a:pathLst>
              <a:path w="4653559" h="1591170">
                <a:moveTo>
                  <a:pt x="0" y="291512"/>
                </a:moveTo>
                <a:cubicBezTo>
                  <a:pt x="702694" y="-43829"/>
                  <a:pt x="2102970" y="-205151"/>
                  <a:pt x="4115822" y="455429"/>
                </a:cubicBezTo>
                <a:cubicBezTo>
                  <a:pt x="5197381" y="890699"/>
                  <a:pt x="4378133" y="1179754"/>
                  <a:pt x="3984448" y="159117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4">
            <a:extLst>
              <a:ext uri="{FF2B5EF4-FFF2-40B4-BE49-F238E27FC236}">
                <a16:creationId xmlns:a16="http://schemas.microsoft.com/office/drawing/2014/main" id="{A5735FC5-8BF1-422F-AE44-CBB0E0FC56B5}"/>
              </a:ext>
            </a:extLst>
          </p:cNvPr>
          <p:cNvSpPr/>
          <p:nvPr/>
        </p:nvSpPr>
        <p:spPr>
          <a:xfrm>
            <a:off x="5871335" y="2119070"/>
            <a:ext cx="4244335" cy="8172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4917533"/>
              <a:gd name="connsiteY0" fmla="*/ 834531 h 834531"/>
              <a:gd name="connsiteX1" fmla="*/ 2717321 w 4917533"/>
              <a:gd name="connsiteY1" fmla="*/ 774997 h 834531"/>
              <a:gd name="connsiteX2" fmla="*/ 4739009 w 4917533"/>
              <a:gd name="connsiteY2" fmla="*/ 24828 h 834531"/>
              <a:gd name="connsiteX3" fmla="*/ 4720585 w 4917533"/>
              <a:gd name="connsiteY3" fmla="*/ 7739 h 834531"/>
              <a:gd name="connsiteX0" fmla="*/ 0 w 5958835"/>
              <a:gd name="connsiteY0" fmla="*/ 810146 h 810146"/>
              <a:gd name="connsiteX1" fmla="*/ 2717321 w 5958835"/>
              <a:gd name="connsiteY1" fmla="*/ 750612 h 810146"/>
              <a:gd name="connsiteX2" fmla="*/ 4739009 w 5958835"/>
              <a:gd name="connsiteY2" fmla="*/ 443 h 810146"/>
              <a:gd name="connsiteX3" fmla="*/ 5958835 w 5958835"/>
              <a:gd name="connsiteY3" fmla="*/ 69079 h 810146"/>
              <a:gd name="connsiteX0" fmla="*/ 0 w 5958835"/>
              <a:gd name="connsiteY0" fmla="*/ 810146 h 810146"/>
              <a:gd name="connsiteX1" fmla="*/ 2717321 w 5958835"/>
              <a:gd name="connsiteY1" fmla="*/ 750612 h 810146"/>
              <a:gd name="connsiteX2" fmla="*/ 4205609 w 5958835"/>
              <a:gd name="connsiteY2" fmla="*/ 443 h 810146"/>
              <a:gd name="connsiteX3" fmla="*/ 5958835 w 5958835"/>
              <a:gd name="connsiteY3" fmla="*/ 69079 h 810146"/>
              <a:gd name="connsiteX0" fmla="*/ 0 w 4244335"/>
              <a:gd name="connsiteY0" fmla="*/ 817267 h 817267"/>
              <a:gd name="connsiteX1" fmla="*/ 2717321 w 4244335"/>
              <a:gd name="connsiteY1" fmla="*/ 757733 h 817267"/>
              <a:gd name="connsiteX2" fmla="*/ 4205609 w 4244335"/>
              <a:gd name="connsiteY2" fmla="*/ 7564 h 817267"/>
              <a:gd name="connsiteX3" fmla="*/ 4244335 w 4244335"/>
              <a:gd name="connsiteY3" fmla="*/ 0 h 817267"/>
            </a:gdLst>
            <a:ahLst/>
            <a:cxnLst>
              <a:cxn ang="0">
                <a:pos x="connsiteX0" y="connsiteY0"/>
              </a:cxn>
              <a:cxn ang="0">
                <a:pos x="connsiteX1" y="connsiteY1"/>
              </a:cxn>
              <a:cxn ang="0">
                <a:pos x="connsiteX2" y="connsiteY2"/>
              </a:cxn>
              <a:cxn ang="0">
                <a:pos x="connsiteX3" y="connsiteY3"/>
              </a:cxn>
            </a:cxnLst>
            <a:rect l="l" t="t" r="r" b="b"/>
            <a:pathLst>
              <a:path w="4244335" h="817267">
                <a:moveTo>
                  <a:pt x="0" y="817267"/>
                </a:moveTo>
                <a:cubicBezTo>
                  <a:pt x="1492045" y="212431"/>
                  <a:pt x="2016386" y="892683"/>
                  <a:pt x="2717321" y="757733"/>
                </a:cubicBezTo>
                <a:cubicBezTo>
                  <a:pt x="3418256" y="622783"/>
                  <a:pt x="2926600" y="-11989"/>
                  <a:pt x="4205609" y="7564"/>
                </a:cubicBezTo>
                <a:lnTo>
                  <a:pt x="4244335" y="0"/>
                </a:ln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E31E67DC-A194-4CB6-8EC3-66CBFA78EC52}"/>
              </a:ext>
            </a:extLst>
          </p:cNvPr>
          <p:cNvSpPr/>
          <p:nvPr/>
        </p:nvSpPr>
        <p:spPr>
          <a:xfrm>
            <a:off x="5837227" y="1745213"/>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22" name="Oval 121">
            <a:extLst>
              <a:ext uri="{FF2B5EF4-FFF2-40B4-BE49-F238E27FC236}">
                <a16:creationId xmlns:a16="http://schemas.microsoft.com/office/drawing/2014/main" id="{E3EF8EDE-15DB-4DB5-A7D8-29BC79E756BA}"/>
              </a:ext>
            </a:extLst>
          </p:cNvPr>
          <p:cNvSpPr/>
          <p:nvPr/>
        </p:nvSpPr>
        <p:spPr>
          <a:xfrm>
            <a:off x="5837227" y="2585070"/>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Dust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Storms</a:t>
            </a:r>
          </a:p>
        </p:txBody>
      </p:sp>
      <p:sp>
        <p:nvSpPr>
          <p:cNvPr id="149" name="Hexagon 148">
            <a:extLst>
              <a:ext uri="{FF2B5EF4-FFF2-40B4-BE49-F238E27FC236}">
                <a16:creationId xmlns:a16="http://schemas.microsoft.com/office/drawing/2014/main" id="{D5069439-B9E8-4ECA-A478-DE3FC0611C50}"/>
              </a:ext>
            </a:extLst>
          </p:cNvPr>
          <p:cNvSpPr/>
          <p:nvPr/>
        </p:nvSpPr>
        <p:spPr>
          <a:xfrm>
            <a:off x="11401969" y="2005203"/>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Sea </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Level</a:t>
            </a:r>
          </a:p>
        </p:txBody>
      </p:sp>
      <p:grpSp>
        <p:nvGrpSpPr>
          <p:cNvPr id="152" name="Group 151">
            <a:extLst>
              <a:ext uri="{FF2B5EF4-FFF2-40B4-BE49-F238E27FC236}">
                <a16:creationId xmlns:a16="http://schemas.microsoft.com/office/drawing/2014/main" id="{DE552516-0ED4-4741-9BA5-3C8DF1680377}"/>
              </a:ext>
            </a:extLst>
          </p:cNvPr>
          <p:cNvGrpSpPr/>
          <p:nvPr/>
        </p:nvGrpSpPr>
        <p:grpSpPr>
          <a:xfrm>
            <a:off x="9366603" y="4424373"/>
            <a:ext cx="546664" cy="546664"/>
            <a:chOff x="855016" y="4817599"/>
            <a:chExt cx="546664" cy="546664"/>
          </a:xfrm>
          <a:solidFill>
            <a:schemeClr val="accent2"/>
          </a:solidFill>
        </p:grpSpPr>
        <p:sp>
          <p:nvSpPr>
            <p:cNvPr id="153" name="Freeform 84">
              <a:extLst>
                <a:ext uri="{FF2B5EF4-FFF2-40B4-BE49-F238E27FC236}">
                  <a16:creationId xmlns:a16="http://schemas.microsoft.com/office/drawing/2014/main" id="{74650664-1BC1-4AE5-8EB1-153671F16315}"/>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grp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Radiation</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Diffusivity</a:t>
              </a:r>
            </a:p>
          </p:txBody>
        </p:sp>
        <p:sp>
          <p:nvSpPr>
            <p:cNvPr id="154" name="Freeform 85">
              <a:extLst>
                <a:ext uri="{FF2B5EF4-FFF2-40B4-BE49-F238E27FC236}">
                  <a16:creationId xmlns:a16="http://schemas.microsoft.com/office/drawing/2014/main" id="{F0DF6D13-93EA-4654-8C21-6529A400F63F}"/>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55" name="Freeform 86">
              <a:extLst>
                <a:ext uri="{FF2B5EF4-FFF2-40B4-BE49-F238E27FC236}">
                  <a16:creationId xmlns:a16="http://schemas.microsoft.com/office/drawing/2014/main" id="{1965C901-6C9C-4007-80D1-A02C9BCE7940}"/>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grp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6" name="Group 155">
            <a:extLst>
              <a:ext uri="{FF2B5EF4-FFF2-40B4-BE49-F238E27FC236}">
                <a16:creationId xmlns:a16="http://schemas.microsoft.com/office/drawing/2014/main" id="{F458EBE1-B8CB-4775-8D27-9FF5BE463D97}"/>
              </a:ext>
            </a:extLst>
          </p:cNvPr>
          <p:cNvGrpSpPr/>
          <p:nvPr/>
        </p:nvGrpSpPr>
        <p:grpSpPr>
          <a:xfrm>
            <a:off x="9285005" y="2848428"/>
            <a:ext cx="546664" cy="546664"/>
            <a:chOff x="855016" y="4817599"/>
            <a:chExt cx="546664" cy="546664"/>
          </a:xfrm>
          <a:solidFill>
            <a:schemeClr val="accent2"/>
          </a:solidFill>
        </p:grpSpPr>
        <p:sp>
          <p:nvSpPr>
            <p:cNvPr id="157" name="Freeform 92">
              <a:extLst>
                <a:ext uri="{FF2B5EF4-FFF2-40B4-BE49-F238E27FC236}">
                  <a16:creationId xmlns:a16="http://schemas.microsoft.com/office/drawing/2014/main" id="{F33E7A67-2C5A-43D8-95F5-81EBDE164C57}"/>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grp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Sedimentation</a:t>
              </a:r>
            </a:p>
          </p:txBody>
        </p:sp>
        <p:sp>
          <p:nvSpPr>
            <p:cNvPr id="158" name="Freeform 97">
              <a:extLst>
                <a:ext uri="{FF2B5EF4-FFF2-40B4-BE49-F238E27FC236}">
                  <a16:creationId xmlns:a16="http://schemas.microsoft.com/office/drawing/2014/main" id="{73324D65-E40A-4D72-BEC6-E929E0C907CB}"/>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59" name="Freeform 98">
              <a:extLst>
                <a:ext uri="{FF2B5EF4-FFF2-40B4-BE49-F238E27FC236}">
                  <a16:creationId xmlns:a16="http://schemas.microsoft.com/office/drawing/2014/main" id="{E37805A9-3E3F-4DB6-85DA-C2153AC3187B}"/>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grp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0" name="Group 159">
            <a:extLst>
              <a:ext uri="{FF2B5EF4-FFF2-40B4-BE49-F238E27FC236}">
                <a16:creationId xmlns:a16="http://schemas.microsoft.com/office/drawing/2014/main" id="{F9B73177-1E38-4FEC-A2EC-7BBB22FE89D0}"/>
              </a:ext>
            </a:extLst>
          </p:cNvPr>
          <p:cNvGrpSpPr/>
          <p:nvPr/>
        </p:nvGrpSpPr>
        <p:grpSpPr>
          <a:xfrm>
            <a:off x="10172143" y="3126073"/>
            <a:ext cx="546664" cy="546664"/>
            <a:chOff x="855016" y="4817599"/>
            <a:chExt cx="546664" cy="546664"/>
          </a:xfrm>
          <a:solidFill>
            <a:schemeClr val="accent2"/>
          </a:solidFill>
        </p:grpSpPr>
        <p:sp>
          <p:nvSpPr>
            <p:cNvPr id="161" name="Freeform 133">
              <a:extLst>
                <a:ext uri="{FF2B5EF4-FFF2-40B4-BE49-F238E27FC236}">
                  <a16:creationId xmlns:a16="http://schemas.microsoft.com/office/drawing/2014/main" id="{911D8604-F32C-4A2E-A439-A94F34CAD009}"/>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grp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H</a:t>
              </a:r>
              <a:r>
                <a:rPr lang="en-US" sz="900" baseline="-25000" dirty="0">
                  <a:latin typeface="Open Sans" panose="020B0606030504020204" pitchFamily="34" charset="0"/>
                  <a:ea typeface="Open Sans" panose="020B0606030504020204" pitchFamily="34" charset="0"/>
                  <a:cs typeface="Open Sans" panose="020B0606030504020204" pitchFamily="34" charset="0"/>
                </a:rPr>
                <a:t>2</a:t>
              </a:r>
              <a:r>
                <a:rPr lang="en-US" sz="900" dirty="0">
                  <a:latin typeface="Open Sans" panose="020B0606030504020204" pitchFamily="34" charset="0"/>
                  <a:ea typeface="Open Sans" panose="020B0606030504020204" pitchFamily="34" charset="0"/>
                  <a:cs typeface="Open Sans" panose="020B0606030504020204" pitchFamily="34" charset="0"/>
                </a:rPr>
                <a:t>O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Nuclei</a:t>
              </a:r>
            </a:p>
          </p:txBody>
        </p:sp>
        <p:sp>
          <p:nvSpPr>
            <p:cNvPr id="162" name="Freeform 134">
              <a:extLst>
                <a:ext uri="{FF2B5EF4-FFF2-40B4-BE49-F238E27FC236}">
                  <a16:creationId xmlns:a16="http://schemas.microsoft.com/office/drawing/2014/main" id="{2FC299E0-2689-48E2-9AB3-E85F957BF976}"/>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63" name="Freeform 135">
              <a:extLst>
                <a:ext uri="{FF2B5EF4-FFF2-40B4-BE49-F238E27FC236}">
                  <a16:creationId xmlns:a16="http://schemas.microsoft.com/office/drawing/2014/main" id="{88D387BE-9407-4EAC-B88C-B1C0FB994A05}"/>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grp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4" name="Group 163">
            <a:extLst>
              <a:ext uri="{FF2B5EF4-FFF2-40B4-BE49-F238E27FC236}">
                <a16:creationId xmlns:a16="http://schemas.microsoft.com/office/drawing/2014/main" id="{DE3D9583-A6FF-430B-973F-14DE17FF3F07}"/>
              </a:ext>
            </a:extLst>
          </p:cNvPr>
          <p:cNvGrpSpPr/>
          <p:nvPr/>
        </p:nvGrpSpPr>
        <p:grpSpPr>
          <a:xfrm>
            <a:off x="9799454" y="1865480"/>
            <a:ext cx="546664" cy="546664"/>
            <a:chOff x="855016" y="4817599"/>
            <a:chExt cx="546664" cy="546664"/>
          </a:xfrm>
          <a:solidFill>
            <a:schemeClr val="accent2"/>
          </a:solidFill>
        </p:grpSpPr>
        <p:sp>
          <p:nvSpPr>
            <p:cNvPr id="165" name="Freeform 111">
              <a:extLst>
                <a:ext uri="{FF2B5EF4-FFF2-40B4-BE49-F238E27FC236}">
                  <a16:creationId xmlns:a16="http://schemas.microsoft.com/office/drawing/2014/main" id="{6BF6F32A-92DD-4E2A-B4CC-FF0735DADBF2}"/>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grp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Air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Temperature</a:t>
              </a:r>
            </a:p>
          </p:txBody>
        </p:sp>
        <p:sp>
          <p:nvSpPr>
            <p:cNvPr id="166" name="Freeform 118">
              <a:extLst>
                <a:ext uri="{FF2B5EF4-FFF2-40B4-BE49-F238E27FC236}">
                  <a16:creationId xmlns:a16="http://schemas.microsoft.com/office/drawing/2014/main" id="{159CB0E1-C785-4694-A2E0-39DA80BDE4EF}"/>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167" name="Freeform 125">
              <a:extLst>
                <a:ext uri="{FF2B5EF4-FFF2-40B4-BE49-F238E27FC236}">
                  <a16:creationId xmlns:a16="http://schemas.microsoft.com/office/drawing/2014/main" id="{B414DC5E-EE6D-400C-89EC-832BBA93AEB1}"/>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grp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8" name="Group 167">
            <a:extLst>
              <a:ext uri="{FF2B5EF4-FFF2-40B4-BE49-F238E27FC236}">
                <a16:creationId xmlns:a16="http://schemas.microsoft.com/office/drawing/2014/main" id="{3E46420F-1251-4A45-8BE8-E7A9EA050180}"/>
              </a:ext>
            </a:extLst>
          </p:cNvPr>
          <p:cNvGrpSpPr/>
          <p:nvPr/>
        </p:nvGrpSpPr>
        <p:grpSpPr>
          <a:xfrm>
            <a:off x="8304003" y="2751247"/>
            <a:ext cx="546664" cy="546664"/>
            <a:chOff x="855016" y="4817599"/>
            <a:chExt cx="546664" cy="546664"/>
          </a:xfrm>
        </p:grpSpPr>
        <p:sp>
          <p:nvSpPr>
            <p:cNvPr id="169" name="Freeform 88">
              <a:extLst>
                <a:ext uri="{FF2B5EF4-FFF2-40B4-BE49-F238E27FC236}">
                  <a16:creationId xmlns:a16="http://schemas.microsoft.com/office/drawing/2014/main" id="{B2C6AA65-CAD3-4BBD-9B29-3646D451B394}"/>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Radiative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Flux</a:t>
              </a:r>
            </a:p>
          </p:txBody>
        </p:sp>
        <p:sp>
          <p:nvSpPr>
            <p:cNvPr id="170" name="Freeform 89">
              <a:extLst>
                <a:ext uri="{FF2B5EF4-FFF2-40B4-BE49-F238E27FC236}">
                  <a16:creationId xmlns:a16="http://schemas.microsoft.com/office/drawing/2014/main" id="{1DEC200B-8D91-40B9-A0A5-738E5726505B}"/>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71" name="Freeform 90">
              <a:extLst>
                <a:ext uri="{FF2B5EF4-FFF2-40B4-BE49-F238E27FC236}">
                  <a16:creationId xmlns:a16="http://schemas.microsoft.com/office/drawing/2014/main" id="{6D930D28-7AB9-4547-A3CF-AE970382BD59}"/>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chemeClr val="accent2"/>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2" name="Group 171">
            <a:extLst>
              <a:ext uri="{FF2B5EF4-FFF2-40B4-BE49-F238E27FC236}">
                <a16:creationId xmlns:a16="http://schemas.microsoft.com/office/drawing/2014/main" id="{A7D64E97-2A7D-45A3-A825-52A84AB3F043}"/>
              </a:ext>
            </a:extLst>
          </p:cNvPr>
          <p:cNvGrpSpPr/>
          <p:nvPr/>
        </p:nvGrpSpPr>
        <p:grpSpPr>
          <a:xfrm>
            <a:off x="7152138" y="3107529"/>
            <a:ext cx="546664" cy="546664"/>
            <a:chOff x="855016" y="4817599"/>
            <a:chExt cx="546664" cy="546664"/>
          </a:xfrm>
        </p:grpSpPr>
        <p:sp>
          <p:nvSpPr>
            <p:cNvPr id="173" name="Freeform 100">
              <a:extLst>
                <a:ext uri="{FF2B5EF4-FFF2-40B4-BE49-F238E27FC236}">
                  <a16:creationId xmlns:a16="http://schemas.microsoft.com/office/drawing/2014/main" id="{81BB1DB1-6565-4A96-9479-264A89FD93AF}"/>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Sulfate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Production</a:t>
              </a:r>
            </a:p>
          </p:txBody>
        </p:sp>
        <p:sp>
          <p:nvSpPr>
            <p:cNvPr id="174" name="Freeform 106">
              <a:extLst>
                <a:ext uri="{FF2B5EF4-FFF2-40B4-BE49-F238E27FC236}">
                  <a16:creationId xmlns:a16="http://schemas.microsoft.com/office/drawing/2014/main" id="{B6A7BF1B-7BB2-47C7-8B93-1BC12048158F}"/>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75" name="Freeform 108">
              <a:extLst>
                <a:ext uri="{FF2B5EF4-FFF2-40B4-BE49-F238E27FC236}">
                  <a16:creationId xmlns:a16="http://schemas.microsoft.com/office/drawing/2014/main" id="{AB012BBE-4FC3-408D-AAC4-582141F13AD9}"/>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chemeClr val="accent2"/>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55" name="Content Placeholder 2">
            <a:extLst>
              <a:ext uri="{FF2B5EF4-FFF2-40B4-BE49-F238E27FC236}">
                <a16:creationId xmlns:a16="http://schemas.microsoft.com/office/drawing/2014/main" id="{ACD0B577-9EAC-433B-ABDF-CF903A1DCEF4}"/>
              </a:ext>
            </a:extLst>
          </p:cNvPr>
          <p:cNvSpPr txBox="1">
            <a:spLocks/>
          </p:cNvSpPr>
          <p:nvPr/>
        </p:nvSpPr>
        <p:spPr>
          <a:xfrm>
            <a:off x="8908964" y="369723"/>
            <a:ext cx="1615913" cy="54520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i="1" dirty="0">
                <a:latin typeface="Trebuchet MS" panose="020B0603020202020204" pitchFamily="34" charset="0"/>
                <a:ea typeface="Open Sans" panose="020B0606030504020204" pitchFamily="34" charset="0"/>
                <a:cs typeface="Open Sans" panose="020B0606030504020204" pitchFamily="34" charset="0"/>
              </a:rPr>
              <a:t>Thrust Lead: </a:t>
            </a:r>
            <a:r>
              <a:rPr lang="en-US" sz="1800" dirty="0">
                <a:latin typeface="Trebuchet MS" panose="020B0603020202020204" pitchFamily="34" charset="0"/>
                <a:ea typeface="Open Sans" panose="020B0606030504020204" pitchFamily="34" charset="0"/>
                <a:cs typeface="Open Sans" panose="020B0606030504020204" pitchFamily="34" charset="0"/>
              </a:rPr>
              <a:t>Laura Swiler </a:t>
            </a:r>
          </a:p>
        </p:txBody>
      </p:sp>
      <p:sp>
        <p:nvSpPr>
          <p:cNvPr id="56" name="Rectangle 55">
            <a:extLst>
              <a:ext uri="{FF2B5EF4-FFF2-40B4-BE49-F238E27FC236}">
                <a16:creationId xmlns:a16="http://schemas.microsoft.com/office/drawing/2014/main" id="{93A837DD-13BF-413A-A6DB-5A58D2AFCB0F}"/>
              </a:ext>
            </a:extLst>
          </p:cNvPr>
          <p:cNvSpPr/>
          <p:nvPr/>
        </p:nvSpPr>
        <p:spPr>
          <a:xfrm>
            <a:off x="7908412" y="56024"/>
            <a:ext cx="2722759" cy="111606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Medium shot of a person smiling&#10;&#10;Description automatically generated">
            <a:extLst>
              <a:ext uri="{FF2B5EF4-FFF2-40B4-BE49-F238E27FC236}">
                <a16:creationId xmlns:a16="http://schemas.microsoft.com/office/drawing/2014/main" id="{C106AABE-AA58-40B4-882D-3D09612B9989}"/>
              </a:ext>
            </a:extLst>
          </p:cNvPr>
          <p:cNvPicPr>
            <a:picLocks noChangeAspect="1"/>
          </p:cNvPicPr>
          <p:nvPr/>
        </p:nvPicPr>
        <p:blipFill rotWithShape="1">
          <a:blip r:embed="rId3"/>
          <a:srcRect l="7906" t="5341" r="11443" b="16136"/>
          <a:stretch/>
        </p:blipFill>
        <p:spPr>
          <a:xfrm>
            <a:off x="8004843" y="152120"/>
            <a:ext cx="789642" cy="969264"/>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2343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B5352D3-DFE3-418E-B81F-108396CB7626}"/>
              </a:ext>
            </a:extLst>
          </p:cNvPr>
          <p:cNvSpPr/>
          <p:nvPr/>
        </p:nvSpPr>
        <p:spPr>
          <a:xfrm>
            <a:off x="7041094" y="532871"/>
            <a:ext cx="5716118" cy="6012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3759F29B-1F11-1FD7-AE91-D6E484F268CF}"/>
              </a:ext>
            </a:extLst>
          </p:cNvPr>
          <p:cNvSpPr txBox="1">
            <a:spLocks/>
          </p:cNvSpPr>
          <p:nvPr/>
        </p:nvSpPr>
        <p:spPr>
          <a:xfrm>
            <a:off x="87885" y="6540005"/>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latin typeface="Trebuchet MS" panose="020B0603020202020204" pitchFamily="34" charset="0"/>
                <a:ea typeface="Open Sans" panose="020B0606030504020204" pitchFamily="34" charset="0"/>
                <a:cs typeface="Open Sans" panose="020B0606030504020204" pitchFamily="34" charset="0"/>
              </a:rPr>
              <a:t>Team: B. Wagman, L. Swiler, K. </a:t>
            </a:r>
            <a:r>
              <a:rPr lang="en-US" sz="1700" dirty="0" err="1">
                <a:latin typeface="Trebuchet MS" panose="020B0603020202020204" pitchFamily="34" charset="0"/>
                <a:ea typeface="Open Sans" panose="020B0606030504020204" pitchFamily="34" charset="0"/>
                <a:cs typeface="Open Sans" panose="020B0606030504020204" pitchFamily="34" charset="0"/>
              </a:rPr>
              <a:t>Tsigaridis</a:t>
            </a:r>
            <a:r>
              <a:rPr lang="en-US" sz="1700" dirty="0">
                <a:latin typeface="Trebuchet MS" panose="020B0603020202020204" pitchFamily="34" charset="0"/>
                <a:ea typeface="Open Sans" panose="020B0606030504020204" pitchFamily="34" charset="0"/>
                <a:cs typeface="Open Sans" panose="020B0606030504020204" pitchFamily="34" charset="0"/>
              </a:rPr>
              <a:t> [Columbia]</a:t>
            </a:r>
          </a:p>
          <a:p>
            <a:pPr lvl="1" indent="0">
              <a:buFont typeface="Wingdings" pitchFamily="2" charset="2"/>
              <a:buNone/>
            </a:pPr>
            <a:endParaRPr lang="en-US" sz="1700" dirty="0">
              <a:latin typeface="Trebuchet MS" panose="020B0603020202020204" pitchFamily="34" charset="0"/>
              <a:ea typeface="Open Sans" panose="020B0606030504020204" pitchFamily="34" charset="0"/>
              <a:cs typeface="Open Sans" panose="020B0606030504020204" pitchFamily="34" charset="0"/>
            </a:endParaRPr>
          </a:p>
          <a:p>
            <a:endParaRPr lang="en-US" sz="17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18" name="Title 1">
            <a:extLst>
              <a:ext uri="{FF2B5EF4-FFF2-40B4-BE49-F238E27FC236}">
                <a16:creationId xmlns:a16="http://schemas.microsoft.com/office/drawing/2014/main" id="{DFEC976C-E963-4AE2-BB9C-E751334256C5}"/>
              </a:ext>
            </a:extLst>
          </p:cNvPr>
          <p:cNvSpPr>
            <a:spLocks noGrp="1"/>
          </p:cNvSpPr>
          <p:nvPr>
            <p:ph type="title"/>
          </p:nvPr>
        </p:nvSpPr>
        <p:spPr>
          <a:xfrm>
            <a:off x="329184" y="246888"/>
            <a:ext cx="9175764" cy="868680"/>
          </a:xfrm>
        </p:spPr>
        <p:txBody>
          <a:bodyPr>
            <a:noAutofit/>
          </a:bodyPr>
          <a:lstStyle/>
          <a:p>
            <a:r>
              <a:rPr lang="en-US" dirty="0">
                <a:solidFill>
                  <a:schemeClr val="accent6"/>
                </a:solidFill>
                <a:latin typeface="Trebuchet MS" panose="020B0603020202020204" pitchFamily="34" charset="0"/>
              </a:rPr>
              <a:t>Attribution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Enhanced Fingerprinting</a:t>
            </a:r>
          </a:p>
        </p:txBody>
      </p:sp>
      <p:sp>
        <p:nvSpPr>
          <p:cNvPr id="2" name="TextBox 1">
            <a:extLst>
              <a:ext uri="{FF2B5EF4-FFF2-40B4-BE49-F238E27FC236}">
                <a16:creationId xmlns:a16="http://schemas.microsoft.com/office/drawing/2014/main" id="{BD12CF0A-1756-40A1-B397-22C9FA9AE0ED}"/>
              </a:ext>
            </a:extLst>
          </p:cNvPr>
          <p:cNvSpPr txBox="1"/>
          <p:nvPr/>
        </p:nvSpPr>
        <p:spPr>
          <a:xfrm>
            <a:off x="0" y="1340201"/>
            <a:ext cx="7086319" cy="4651770"/>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r>
              <a:rPr lang="en-US" b="1" dirty="0">
                <a:solidFill>
                  <a:schemeClr val="accent6"/>
                </a:solidFill>
                <a:latin typeface="Trebuchet MS" panose="020B0603020202020204" pitchFamily="34" charset="0"/>
              </a:rPr>
              <a:t>“Fingerprint” </a:t>
            </a:r>
            <a:r>
              <a:rPr lang="en-US" dirty="0">
                <a:solidFill>
                  <a:schemeClr val="accent6"/>
                </a:solidFill>
                <a:latin typeface="Trebuchet MS" panose="020B0603020202020204" pitchFamily="34" charset="0"/>
              </a:rPr>
              <a:t>= a spatial and/or temporal pattern that highlights an impact</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Commonly the first principal component or empirical orthogonal function (EOF) from an SVD of a data matrix</a:t>
            </a:r>
          </a:p>
          <a:p>
            <a:pPr marL="742950" lvl="1" indent="-28575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Detection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involves identifying if the signal projected back onto the EOF goes out of 2𝜎 limits. </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Attribution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involves examining the magnitude of the fingerprint in a regression formulation and checking its significance (signal</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-to-n</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oise ratio).</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Enhanced Fingerprinting Approach:</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Investigate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advanced PCA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(tensor-based, non-negative, Joint &amp; Individual Fingerprints or JIF, etc.) </a:t>
            </a:r>
          </a:p>
          <a:p>
            <a:pPr marL="742950" lvl="1" indent="-285750">
              <a:buFont typeface="Wingdings" panose="05000000000000000000" pitchFamily="2" charset="2"/>
              <a:buChar char="Ø"/>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Employ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multiple variables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along a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pathway</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to sharpen signal-to-noise ratios &amp; enable downstream attribution</a:t>
            </a:r>
          </a:p>
          <a:p>
            <a:pPr marL="742950" lvl="1" indent="-285750">
              <a:buFont typeface="Wingdings" panose="05000000000000000000" pitchFamily="2" charset="2"/>
              <a:buChar char="Ø"/>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Use pathway info to refine fingerprints for use within a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short-term SAI event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with a more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regional impact</a:t>
            </a:r>
            <a:endParaRPr lang="en-US" dirty="0">
              <a:solidFill>
                <a:schemeClr val="accent6"/>
              </a:solidFill>
              <a:latin typeface="Trebuchet MS" panose="020B0603020202020204" pitchFamily="34" charset="0"/>
            </a:endParaRPr>
          </a:p>
        </p:txBody>
      </p:sp>
      <p:sp>
        <p:nvSpPr>
          <p:cNvPr id="5" name="Slide Number Placeholder 4">
            <a:extLst>
              <a:ext uri="{FF2B5EF4-FFF2-40B4-BE49-F238E27FC236}">
                <a16:creationId xmlns:a16="http://schemas.microsoft.com/office/drawing/2014/main" id="{56383EF7-DC56-4F6C-9A8D-82283BB531B5}"/>
              </a:ext>
            </a:extLst>
          </p:cNvPr>
          <p:cNvSpPr>
            <a:spLocks noGrp="1"/>
          </p:cNvSpPr>
          <p:nvPr>
            <p:ph type="sldNum" sz="quarter" idx="10"/>
          </p:nvPr>
        </p:nvSpPr>
        <p:spPr/>
        <p:txBody>
          <a:bodyPr/>
          <a:lstStyle/>
          <a:p>
            <a:fld id="{4FAB73BC-B049-4115-A692-8D63A059BFB8}" type="slidenum">
              <a:rPr lang="en-US" smtClean="0"/>
              <a:pPr/>
              <a:t>31</a:t>
            </a:fld>
            <a:endParaRPr lang="en-US" dirty="0"/>
          </a:p>
        </p:txBody>
      </p:sp>
      <p:pic>
        <p:nvPicPr>
          <p:cNvPr id="22" name="Picture 21">
            <a:extLst>
              <a:ext uri="{FF2B5EF4-FFF2-40B4-BE49-F238E27FC236}">
                <a16:creationId xmlns:a16="http://schemas.microsoft.com/office/drawing/2014/main" id="{33E40104-0E98-4C69-AED4-0E2BA381CF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5230" y="1045640"/>
            <a:ext cx="1057179" cy="1140383"/>
          </a:xfrm>
          <a:prstGeom prst="rect">
            <a:avLst/>
          </a:prstGeom>
        </p:spPr>
      </p:pic>
      <p:pic>
        <p:nvPicPr>
          <p:cNvPr id="23" name="Picture 9" descr="THLD9GPsQ6Ojo6Ojo6Ojo6Ojo6c4x5HRKpo6Ojo6Ojo6Ojo6NzOqMbbDo6Ojo6Ojo6Ojo6OnMU3WDT0dHR0dHR0dHR0dGZo+gGm46Ojo6Ojo6Ojo6OzhxFN9h0dHR0dHR0dHR0dHTmKLrBpqOjo6Ojo6Ojo6OjM0fRDTYdHR0dHR0dHR0dHZ05im6w6ejo6Ojo6Ojo6OjozFH+P0yO++koc5bnAAAAAElFTkSuQmCC">
            <a:extLst>
              <a:ext uri="{FF2B5EF4-FFF2-40B4-BE49-F238E27FC236}">
                <a16:creationId xmlns:a16="http://schemas.microsoft.com/office/drawing/2014/main" id="{F76EB5AE-ED0B-4141-918F-DF3DAE558D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16" r="59329"/>
          <a:stretch/>
        </p:blipFill>
        <p:spPr bwMode="auto">
          <a:xfrm>
            <a:off x="7789419" y="308238"/>
            <a:ext cx="2803478" cy="2457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THLD9GPsQ6Ojo6Ojo6Ojo6Ojo6c4x5HRKpo6Ojo6Ojo6Ojo6NzOqMbbDo6Ojo6Ojo6Ojo6OnMU3WDT0dHR0dHR0dHR0dGZo+gGm46Ojo6Ojo6Ojo6OzhxFN9h0dHR0dHR0dHR0dHTmKLrBpqOjo6Ojo6Ojo6OjM0fRDTYdHR0dHR0dHR0dHZ05im6w6ejo6Ojo6Ojo6OjozFH+P0yO++koc5bnAAAAAElFTkSuQmCC">
            <a:extLst>
              <a:ext uri="{FF2B5EF4-FFF2-40B4-BE49-F238E27FC236}">
                <a16:creationId xmlns:a16="http://schemas.microsoft.com/office/drawing/2014/main" id="{28CB8197-7ADA-4959-A125-7AF86BB517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512" t="7510" r="17510"/>
          <a:stretch/>
        </p:blipFill>
        <p:spPr bwMode="auto">
          <a:xfrm>
            <a:off x="7888709" y="2962268"/>
            <a:ext cx="2706137" cy="25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THLD9GPsQ6Ojo6Ojo6Ojo6Ojo6c4x5HRKpo6Ojo6Ojo6Ojo6NzOqMbbDo6Ojo6Ojo6Ojo6OnMU3WDT0dHR0dHR0dHR0dGZo+gGm46Ojo6Ojo6Ojo6OzhxFN9h0dHR0dHR0dHR0dHTmKLrBpqOjo6Ojo6Ojo6OjM0fRDTYdHR0dHR0dHR0dHZ05im6w6ejo6Ojo6Ojo6OjozFH+P0yO++koc5bnAAAAAElFTkSuQmCC">
            <a:extLst>
              <a:ext uri="{FF2B5EF4-FFF2-40B4-BE49-F238E27FC236}">
                <a16:creationId xmlns:a16="http://schemas.microsoft.com/office/drawing/2014/main" id="{CE0CD73C-B238-4CA8-9E6A-7EE267A163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138" t="38969" b="32844"/>
          <a:stretch/>
        </p:blipFill>
        <p:spPr bwMode="auto">
          <a:xfrm>
            <a:off x="9932549" y="3232656"/>
            <a:ext cx="1740736" cy="1064611"/>
          </a:xfrm>
          <a:prstGeom prst="rect">
            <a:avLst/>
          </a:prstGeom>
          <a:solidFill>
            <a:schemeClr val="bg1"/>
          </a:solidFill>
          <a:ln>
            <a:noFill/>
          </a:ln>
        </p:spPr>
      </p:pic>
      <p:sp>
        <p:nvSpPr>
          <p:cNvPr id="3" name="TextBox 2">
            <a:extLst>
              <a:ext uri="{FF2B5EF4-FFF2-40B4-BE49-F238E27FC236}">
                <a16:creationId xmlns:a16="http://schemas.microsoft.com/office/drawing/2014/main" id="{4C590B77-3AA3-46BD-B51E-DA194582438A}"/>
              </a:ext>
            </a:extLst>
          </p:cNvPr>
          <p:cNvSpPr txBox="1"/>
          <p:nvPr/>
        </p:nvSpPr>
        <p:spPr>
          <a:xfrm>
            <a:off x="11086682" y="2263366"/>
            <a:ext cx="1388993" cy="1181469"/>
          </a:xfrm>
          <a:prstGeom prst="rect">
            <a:avLst/>
          </a:prstGeom>
        </p:spPr>
        <p:txBody>
          <a:bodyPr vert="horz" wrap="square" lIns="91440" tIns="45720" rIns="91440" bIns="45720" rtlCol="0">
            <a:noAutofit/>
          </a:bodyPr>
          <a:lstStyle/>
          <a:p>
            <a:pPr algn="l"/>
            <a:endParaRPr lang="en-US" dirty="0"/>
          </a:p>
        </p:txBody>
      </p:sp>
      <p:sp>
        <p:nvSpPr>
          <p:cNvPr id="4" name="TextBox 3">
            <a:extLst>
              <a:ext uri="{FF2B5EF4-FFF2-40B4-BE49-F238E27FC236}">
                <a16:creationId xmlns:a16="http://schemas.microsoft.com/office/drawing/2014/main" id="{DEE326EB-1FAC-456D-9E93-1211EE4F67FB}"/>
              </a:ext>
            </a:extLst>
          </p:cNvPr>
          <p:cNvSpPr txBox="1"/>
          <p:nvPr/>
        </p:nvSpPr>
        <p:spPr>
          <a:xfrm>
            <a:off x="7630281" y="5609847"/>
            <a:ext cx="3749334" cy="1544747"/>
          </a:xfrm>
          <a:prstGeom prst="rect">
            <a:avLst/>
          </a:prstGeom>
        </p:spPr>
        <p:txBody>
          <a:bodyPr vert="horz" wrap="square" lIns="91440" tIns="45720" rIns="91440" bIns="45720" rtlCol="0">
            <a:noAutofit/>
          </a:bodyPr>
          <a:lstStyle/>
          <a:p>
            <a:pPr algn="ctr"/>
            <a:r>
              <a:rPr lang="en-US" sz="1400" dirty="0">
                <a:solidFill>
                  <a:schemeClr val="accent6"/>
                </a:solidFill>
                <a:latin typeface="Trebuchet MS" panose="020B0603020202020204" pitchFamily="34" charset="0"/>
              </a:rPr>
              <a:t>Fingerprints from varying volcanic forcings: non-negative PCA strengthens Pinatubo effect on temperature [</a:t>
            </a:r>
            <a:r>
              <a:rPr lang="en-US" sz="1400" dirty="0" err="1">
                <a:solidFill>
                  <a:schemeClr val="accent6"/>
                </a:solidFill>
                <a:latin typeface="Trebuchet MS" panose="020B0603020202020204" pitchFamily="34" charset="0"/>
              </a:rPr>
              <a:t>Weyland</a:t>
            </a:r>
            <a:r>
              <a:rPr lang="en-US" sz="1400" dirty="0">
                <a:solidFill>
                  <a:schemeClr val="accent6"/>
                </a:solidFill>
                <a:latin typeface="Trebuchet MS" panose="020B0603020202020204" pitchFamily="34" charset="0"/>
              </a:rPr>
              <a:t> et al 2023 (in prep)].</a:t>
            </a:r>
          </a:p>
          <a:p>
            <a:pPr algn="l"/>
            <a:endParaRPr lang="en-US" sz="1400" dirty="0"/>
          </a:p>
        </p:txBody>
      </p:sp>
    </p:spTree>
    <p:extLst>
      <p:ext uri="{BB962C8B-B14F-4D97-AF65-F5344CB8AC3E}">
        <p14:creationId xmlns:p14="http://schemas.microsoft.com/office/powerpoint/2010/main" val="293433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FE0069A-3FF6-4127-AD24-2D300F79AA20}"/>
              </a:ext>
            </a:extLst>
          </p:cNvPr>
          <p:cNvSpPr/>
          <p:nvPr/>
        </p:nvSpPr>
        <p:spPr>
          <a:xfrm>
            <a:off x="6143676" y="504298"/>
            <a:ext cx="6450890" cy="6012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56CD732-E27A-A40D-C7CE-1B3946992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125" y="1634608"/>
            <a:ext cx="5037221" cy="3114079"/>
          </a:xfrm>
          <a:prstGeom prst="rect">
            <a:avLst/>
          </a:prstGeom>
        </p:spPr>
      </p:pic>
      <p:sp>
        <p:nvSpPr>
          <p:cNvPr id="11" name="TextBox 10">
            <a:extLst>
              <a:ext uri="{FF2B5EF4-FFF2-40B4-BE49-F238E27FC236}">
                <a16:creationId xmlns:a16="http://schemas.microsoft.com/office/drawing/2014/main" id="{D600CFC3-39EA-F4DD-C7BA-E0E906FBD328}"/>
              </a:ext>
            </a:extLst>
          </p:cNvPr>
          <p:cNvSpPr txBox="1"/>
          <p:nvPr/>
        </p:nvSpPr>
        <p:spPr>
          <a:xfrm>
            <a:off x="6231173" y="4881227"/>
            <a:ext cx="5718320" cy="1569660"/>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accent6"/>
                </a:solidFill>
                <a:latin typeface="Trebuchet MS" panose="020B0603020202020204" pitchFamily="34" charset="0"/>
                <a:ea typeface="Calibri" panose="020F0502020204030204" pitchFamily="34" charset="0"/>
              </a:rPr>
              <a:t>Tropical SO</a:t>
            </a:r>
            <a:r>
              <a:rPr lang="en-US" sz="1600" baseline="-25000" dirty="0">
                <a:solidFill>
                  <a:schemeClr val="accent6"/>
                </a:solidFill>
                <a:latin typeface="Trebuchet MS" panose="020B0603020202020204" pitchFamily="34" charset="0"/>
                <a:ea typeface="Calibri" panose="020F0502020204030204" pitchFamily="34" charset="0"/>
              </a:rPr>
              <a:t>2</a:t>
            </a:r>
            <a:r>
              <a:rPr lang="en-US" sz="1600" dirty="0">
                <a:solidFill>
                  <a:schemeClr val="accent6"/>
                </a:solidFill>
                <a:latin typeface="Trebuchet MS" panose="020B0603020202020204" pitchFamily="34" charset="0"/>
                <a:ea typeface="Calibri" panose="020F0502020204030204" pitchFamily="34" charset="0"/>
              </a:rPr>
              <a:t> causes Tropical H</a:t>
            </a:r>
            <a:r>
              <a:rPr lang="en-US" sz="1600" baseline="-25000" dirty="0">
                <a:solidFill>
                  <a:schemeClr val="accent6"/>
                </a:solidFill>
                <a:latin typeface="Trebuchet MS" panose="020B0603020202020204" pitchFamily="34" charset="0"/>
                <a:ea typeface="Calibri" panose="020F0502020204030204" pitchFamily="34" charset="0"/>
              </a:rPr>
              <a:t>2</a:t>
            </a:r>
            <a:r>
              <a:rPr lang="en-US" sz="1600" dirty="0">
                <a:solidFill>
                  <a:schemeClr val="accent6"/>
                </a:solidFill>
                <a:latin typeface="Trebuchet MS" panose="020B0603020202020204" pitchFamily="34" charset="0"/>
                <a:ea typeface="Calibri" panose="020F0502020204030204" pitchFamily="34" charset="0"/>
              </a:rPr>
              <a:t>SO</a:t>
            </a:r>
            <a:r>
              <a:rPr lang="en-US" sz="1600" baseline="-25000" dirty="0">
                <a:solidFill>
                  <a:schemeClr val="accent6"/>
                </a:solidFill>
                <a:latin typeface="Trebuchet MS" panose="020B0603020202020204" pitchFamily="34" charset="0"/>
                <a:ea typeface="Calibri" panose="020F0502020204030204" pitchFamily="34" charset="0"/>
              </a:rPr>
              <a:t>4</a:t>
            </a:r>
            <a:r>
              <a:rPr lang="en-US" sz="1600" dirty="0">
                <a:solidFill>
                  <a:schemeClr val="accent6"/>
                </a:solidFill>
                <a:latin typeface="Trebuchet MS" panose="020B0603020202020204" pitchFamily="34" charset="0"/>
                <a:ea typeface="Calibri" panose="020F0502020204030204" pitchFamily="34" charset="0"/>
              </a:rPr>
              <a:t> (over a 1 and 3 month lag)</a:t>
            </a:r>
          </a:p>
          <a:p>
            <a:pPr marL="285750" indent="-285750">
              <a:buFont typeface="Arial" panose="020B0604020202020204" pitchFamily="34" charset="0"/>
              <a:buChar char="•"/>
            </a:pPr>
            <a:r>
              <a:rPr lang="en-US" sz="1600" dirty="0">
                <a:solidFill>
                  <a:schemeClr val="accent6"/>
                </a:solidFill>
                <a:effectLst/>
                <a:latin typeface="Trebuchet MS" panose="020B0603020202020204" pitchFamily="34" charset="0"/>
                <a:ea typeface="Calibri" panose="020F0502020204030204" pitchFamily="34" charset="0"/>
              </a:rPr>
              <a:t>Tropical SO</a:t>
            </a:r>
            <a:r>
              <a:rPr lang="en-US" sz="1600" baseline="-25000" dirty="0">
                <a:solidFill>
                  <a:schemeClr val="accent6"/>
                </a:solidFill>
                <a:effectLst/>
                <a:latin typeface="Trebuchet MS" panose="020B0603020202020204" pitchFamily="34" charset="0"/>
                <a:ea typeface="Calibri" panose="020F0502020204030204" pitchFamily="34" charset="0"/>
              </a:rPr>
              <a:t>2</a:t>
            </a:r>
            <a:r>
              <a:rPr lang="en-US" sz="1600" dirty="0">
                <a:solidFill>
                  <a:schemeClr val="accent6"/>
                </a:solidFill>
                <a:effectLst/>
                <a:latin typeface="Trebuchet MS" panose="020B0603020202020204" pitchFamily="34" charset="0"/>
                <a:ea typeface="Calibri" panose="020F0502020204030204" pitchFamily="34" charset="0"/>
              </a:rPr>
              <a:t> causes a change in aerosol optical depth</a:t>
            </a:r>
            <a:r>
              <a:rPr lang="en-US" sz="1600" dirty="0">
                <a:solidFill>
                  <a:schemeClr val="accent6"/>
                </a:solidFill>
                <a:latin typeface="Trebuchet MS" panose="020B0603020202020204" pitchFamily="34" charset="0"/>
                <a:ea typeface="Calibri" panose="020F0502020204030204" pitchFamily="34" charset="0"/>
              </a:rPr>
              <a:t> (AEROD)</a:t>
            </a:r>
          </a:p>
          <a:p>
            <a:pPr marL="285750" indent="-285750">
              <a:buFont typeface="Arial" panose="020B0604020202020204" pitchFamily="34" charset="0"/>
              <a:buChar char="•"/>
            </a:pPr>
            <a:r>
              <a:rPr lang="en-US" sz="1600" dirty="0">
                <a:solidFill>
                  <a:schemeClr val="accent6"/>
                </a:solidFill>
                <a:effectLst/>
                <a:latin typeface="Trebuchet MS" panose="020B0603020202020204" pitchFamily="34" charset="0"/>
                <a:ea typeface="Calibri" panose="020F0502020204030204" pitchFamily="34" charset="0"/>
              </a:rPr>
              <a:t>Tropical AEROD shows a negative contemporaneous dependence with global surface radiation flux.</a:t>
            </a:r>
          </a:p>
        </p:txBody>
      </p:sp>
      <p:sp>
        <p:nvSpPr>
          <p:cNvPr id="12" name="Content Placeholder 2">
            <a:extLst>
              <a:ext uri="{FF2B5EF4-FFF2-40B4-BE49-F238E27FC236}">
                <a16:creationId xmlns:a16="http://schemas.microsoft.com/office/drawing/2014/main" id="{91302530-593B-EBA9-5ADD-B3E2809614C9}"/>
              </a:ext>
            </a:extLst>
          </p:cNvPr>
          <p:cNvSpPr txBox="1">
            <a:spLocks/>
          </p:cNvSpPr>
          <p:nvPr/>
        </p:nvSpPr>
        <p:spPr>
          <a:xfrm>
            <a:off x="101180" y="6549917"/>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latin typeface="Trebuchet MS" panose="020B0603020202020204" pitchFamily="34" charset="0"/>
                <a:ea typeface="Open Sans" panose="020B0606030504020204" pitchFamily="34" charset="0"/>
                <a:cs typeface="Open Sans" panose="020B0606030504020204" pitchFamily="34" charset="0"/>
              </a:rPr>
              <a:t>Team: J. Nichol, M. Smith, L. Swiler, C. Wentland, M. Weylandt</a:t>
            </a:r>
          </a:p>
        </p:txBody>
      </p:sp>
      <p:sp>
        <p:nvSpPr>
          <p:cNvPr id="13" name="Title 1">
            <a:extLst>
              <a:ext uri="{FF2B5EF4-FFF2-40B4-BE49-F238E27FC236}">
                <a16:creationId xmlns:a16="http://schemas.microsoft.com/office/drawing/2014/main" id="{77F7B733-9D62-40FE-A829-8CEBB15C256C}"/>
              </a:ext>
            </a:extLst>
          </p:cNvPr>
          <p:cNvSpPr>
            <a:spLocks noGrp="1"/>
          </p:cNvSpPr>
          <p:nvPr>
            <p:ph type="title"/>
          </p:nvPr>
        </p:nvSpPr>
        <p:spPr>
          <a:xfrm>
            <a:off x="329184" y="246888"/>
            <a:ext cx="9175764" cy="868680"/>
          </a:xfrm>
        </p:spPr>
        <p:txBody>
          <a:bodyPr>
            <a:noAutofit/>
          </a:bodyPr>
          <a:lstStyle/>
          <a:p>
            <a:r>
              <a:rPr lang="en-US" dirty="0">
                <a:solidFill>
                  <a:schemeClr val="accent6"/>
                </a:solidFill>
                <a:latin typeface="Trebuchet MS" panose="020B0603020202020204" pitchFamily="34" charset="0"/>
              </a:rPr>
              <a:t>Attribution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Causal Modeling</a:t>
            </a:r>
          </a:p>
        </p:txBody>
      </p:sp>
      <p:sp>
        <p:nvSpPr>
          <p:cNvPr id="14" name="TextBox 13">
            <a:extLst>
              <a:ext uri="{FF2B5EF4-FFF2-40B4-BE49-F238E27FC236}">
                <a16:creationId xmlns:a16="http://schemas.microsoft.com/office/drawing/2014/main" id="{C3584139-C7FB-4107-88F7-6E33C93971A2}"/>
              </a:ext>
            </a:extLst>
          </p:cNvPr>
          <p:cNvSpPr txBox="1"/>
          <p:nvPr/>
        </p:nvSpPr>
        <p:spPr>
          <a:xfrm>
            <a:off x="118113" y="1244813"/>
            <a:ext cx="6113059" cy="4271797"/>
          </a:xfrm>
          <a:prstGeom prst="rect">
            <a:avLst/>
          </a:prstGeom>
        </p:spPr>
        <p:txBody>
          <a:bodyPr vert="horz" wrap="square" lIns="91440" tIns="45720" rIns="91440" bIns="45720" rtlCol="0">
            <a:noAutofit/>
          </a:bodyPr>
          <a:lstStyle/>
          <a:p>
            <a:pPr marL="285750" indent="-285750">
              <a:buFont typeface="Arial" panose="020B0604020202020204" pitchFamily="34" charset="0"/>
              <a:buChar char="•"/>
            </a:pP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Goal: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establish relationships between a set of variables to discover or confirm a causal relationship</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4488" indent="-344488">
              <a:buFont typeface="Arial" panose="020B0604020202020204" pitchFamily="34" charset="0"/>
              <a:buChar char="•"/>
            </a:pP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Causal Network Learning Approach:</a:t>
            </a:r>
          </a:p>
          <a:p>
            <a:pPr marL="344488" indent="-344488">
              <a:buFont typeface="Arial" panose="020B0604020202020204" pitchFamily="34" charset="0"/>
              <a:buChar char="•"/>
            </a:pPr>
            <a:endParaRPr lang="en-US" sz="4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803275" lvl="2" indent="-401638">
              <a:buFont typeface="Wingdings" panose="05000000000000000000" pitchFamily="2" charset="2"/>
              <a:buChar char="Ø"/>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Fit a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graphical model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of covariates by iterative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conditional independence tests</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t>
            </a:r>
          </a:p>
          <a:p>
            <a:pPr marL="803275" lvl="2" indent="-401638">
              <a:buFont typeface="Wingdings" panose="05000000000000000000" pitchFamily="2" charset="2"/>
              <a:buChar char="Ø"/>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803275" lvl="2" indent="-401638">
              <a:buFont typeface="Wingdings" panose="05000000000000000000" pitchFamily="2" charset="2"/>
              <a:buChar char="Ø"/>
            </a:pP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PCMCI algorithm: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Peter Clark Momentary Conditional Independence [Runge, 2019] </a:t>
            </a:r>
          </a:p>
          <a:p>
            <a:pPr marL="803275" lvl="2" indent="-401638">
              <a:buFont typeface="Wingdings" panose="05000000000000000000" pitchFamily="2" charset="2"/>
              <a:buChar char="Ø"/>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803275" lvl="2" indent="-401638">
              <a:buFont typeface="Wingdings" panose="05000000000000000000" pitchFamily="2" charset="2"/>
              <a:buChar char="Ø"/>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Allows for and detects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contemporaneous dependencies</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removes spurious associations</a:t>
            </a:r>
          </a:p>
          <a:p>
            <a:pPr marL="285750" indent="-285750">
              <a:buFont typeface="Arial" panose="020B0604020202020204" pitchFamily="34" charset="0"/>
              <a:buChar char="•"/>
            </a:pPr>
            <a:endPar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p:txBody>
      </p:sp>
      <p:sp>
        <p:nvSpPr>
          <p:cNvPr id="15" name="TextBox 14">
            <a:extLst>
              <a:ext uri="{FF2B5EF4-FFF2-40B4-BE49-F238E27FC236}">
                <a16:creationId xmlns:a16="http://schemas.microsoft.com/office/drawing/2014/main" id="{03603E97-F17C-478C-B17D-EBE0C0AAD784}"/>
              </a:ext>
            </a:extLst>
          </p:cNvPr>
          <p:cNvSpPr txBox="1"/>
          <p:nvPr/>
        </p:nvSpPr>
        <p:spPr>
          <a:xfrm>
            <a:off x="6796744" y="577666"/>
            <a:ext cx="4409982" cy="923330"/>
          </a:xfrm>
          <a:prstGeom prst="rect">
            <a:avLst/>
          </a:prstGeom>
          <a:solidFill>
            <a:schemeClr val="bg1"/>
          </a:solidFill>
          <a:ln w="19050">
            <a:solidFill>
              <a:srgbClr val="0070C0"/>
            </a:solidFill>
          </a:ln>
        </p:spPr>
        <p:txBody>
          <a:bodyPr wrap="square">
            <a:spAutoFit/>
          </a:bodyPr>
          <a:lstStyle/>
          <a:p>
            <a:pPr algn="ct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Preliminary Causal Network Results on Mt. Pinatubo Simulation Data with Prognostic Aerosols</a:t>
            </a:r>
          </a:p>
        </p:txBody>
      </p:sp>
      <p:grpSp>
        <p:nvGrpSpPr>
          <p:cNvPr id="16" name="Group 15">
            <a:extLst>
              <a:ext uri="{FF2B5EF4-FFF2-40B4-BE49-F238E27FC236}">
                <a16:creationId xmlns:a16="http://schemas.microsoft.com/office/drawing/2014/main" id="{88A203B0-9891-47F1-9EB9-61A5A569235F}"/>
              </a:ext>
            </a:extLst>
          </p:cNvPr>
          <p:cNvGrpSpPr/>
          <p:nvPr/>
        </p:nvGrpSpPr>
        <p:grpSpPr>
          <a:xfrm>
            <a:off x="439019" y="4123277"/>
            <a:ext cx="4728187" cy="2287238"/>
            <a:chOff x="137094" y="3707291"/>
            <a:chExt cx="5324088" cy="2901781"/>
          </a:xfrm>
        </p:grpSpPr>
        <p:grpSp>
          <p:nvGrpSpPr>
            <p:cNvPr id="17" name="Group 16">
              <a:extLst>
                <a:ext uri="{FF2B5EF4-FFF2-40B4-BE49-F238E27FC236}">
                  <a16:creationId xmlns:a16="http://schemas.microsoft.com/office/drawing/2014/main" id="{90A8A3DC-7AC9-4D41-9822-6A0308A924C7}"/>
                </a:ext>
              </a:extLst>
            </p:cNvPr>
            <p:cNvGrpSpPr/>
            <p:nvPr/>
          </p:nvGrpSpPr>
          <p:grpSpPr>
            <a:xfrm>
              <a:off x="137094" y="3707291"/>
              <a:ext cx="5324088" cy="2901002"/>
              <a:chOff x="137094" y="3707291"/>
              <a:chExt cx="5324088" cy="2901002"/>
            </a:xfrm>
          </p:grpSpPr>
          <p:grpSp>
            <p:nvGrpSpPr>
              <p:cNvPr id="19" name="Group 18">
                <a:extLst>
                  <a:ext uri="{FF2B5EF4-FFF2-40B4-BE49-F238E27FC236}">
                    <a16:creationId xmlns:a16="http://schemas.microsoft.com/office/drawing/2014/main" id="{907FB66C-0CEF-4D68-9501-3496B4FDB31C}"/>
                  </a:ext>
                </a:extLst>
              </p:cNvPr>
              <p:cNvGrpSpPr/>
              <p:nvPr/>
            </p:nvGrpSpPr>
            <p:grpSpPr>
              <a:xfrm>
                <a:off x="137094" y="3707291"/>
                <a:ext cx="5195327" cy="2665240"/>
                <a:chOff x="133963" y="3429000"/>
                <a:chExt cx="5195327" cy="2665240"/>
              </a:xfrm>
            </p:grpSpPr>
            <p:pic>
              <p:nvPicPr>
                <p:cNvPr id="21" name="Picture 20">
                  <a:extLst>
                    <a:ext uri="{FF2B5EF4-FFF2-40B4-BE49-F238E27FC236}">
                      <a16:creationId xmlns:a16="http://schemas.microsoft.com/office/drawing/2014/main" id="{C37D295D-DB65-4C77-95E4-D94B1EF8F58B}"/>
                    </a:ext>
                  </a:extLst>
                </p:cNvPr>
                <p:cNvPicPr>
                  <a:picLocks noChangeAspect="1"/>
                </p:cNvPicPr>
                <p:nvPr/>
              </p:nvPicPr>
              <p:blipFill rotWithShape="1">
                <a:blip r:embed="rId4"/>
                <a:srcRect b="41045"/>
                <a:stretch/>
              </p:blipFill>
              <p:spPr>
                <a:xfrm>
                  <a:off x="133963" y="3429000"/>
                  <a:ext cx="5195327" cy="266524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B9F2825A-41FD-4405-9F54-E496742136AE}"/>
                    </a:ext>
                  </a:extLst>
                </p:cNvPr>
                <p:cNvPicPr>
                  <a:picLocks noChangeAspect="1"/>
                </p:cNvPicPr>
                <p:nvPr/>
              </p:nvPicPr>
              <p:blipFill>
                <a:blip r:embed="rId5"/>
                <a:stretch>
                  <a:fillRect/>
                </a:stretch>
              </p:blipFill>
              <p:spPr>
                <a:xfrm>
                  <a:off x="3072938" y="5433239"/>
                  <a:ext cx="995242" cy="622026"/>
                </a:xfrm>
                <a:prstGeom prst="rect">
                  <a:avLst/>
                </a:prstGeom>
                <a:ln>
                  <a:noFill/>
                </a:ln>
              </p:spPr>
            </p:pic>
            <p:sp>
              <p:nvSpPr>
                <p:cNvPr id="23" name="TextBox 22">
                  <a:extLst>
                    <a:ext uri="{FF2B5EF4-FFF2-40B4-BE49-F238E27FC236}">
                      <a16:creationId xmlns:a16="http://schemas.microsoft.com/office/drawing/2014/main" id="{2FE0A6D9-05C6-4528-ABD3-D88A3C3208FF}"/>
                    </a:ext>
                  </a:extLst>
                </p:cNvPr>
                <p:cNvSpPr txBox="1"/>
                <p:nvPr/>
              </p:nvSpPr>
              <p:spPr>
                <a:xfrm>
                  <a:off x="2908647" y="5083726"/>
                  <a:ext cx="995996" cy="546659"/>
                </a:xfrm>
                <a:prstGeom prst="rect">
                  <a:avLst/>
                </a:prstGeom>
                <a:ln>
                  <a:noFill/>
                </a:ln>
              </p:spPr>
              <p:txBody>
                <a:bodyPr vert="horz" wrap="square" lIns="91440" tIns="45720" rIns="91440" bIns="45720" rtlCol="0" anchor="ctr">
                  <a:spAutoFit/>
                </a:bodyPr>
                <a:lstStyle/>
                <a:p>
                  <a:pPr algn="ctr"/>
                  <a:r>
                    <a:rPr lang="en-US" sz="1100" dirty="0">
                      <a:latin typeface="Trebuchet MS" panose="020B0603020202020204" pitchFamily="34" charset="0"/>
                    </a:rPr>
                    <a:t>Nonlinear attractor</a:t>
                  </a:r>
                </a:p>
              </p:txBody>
            </p:sp>
            <p:sp>
              <p:nvSpPr>
                <p:cNvPr id="24" name="Rectangle 23">
                  <a:extLst>
                    <a:ext uri="{FF2B5EF4-FFF2-40B4-BE49-F238E27FC236}">
                      <a16:creationId xmlns:a16="http://schemas.microsoft.com/office/drawing/2014/main" id="{E03E7FC2-5E46-48F9-B549-3CB9C3D6FC95}"/>
                    </a:ext>
                  </a:extLst>
                </p:cNvPr>
                <p:cNvSpPr/>
                <p:nvPr/>
              </p:nvSpPr>
              <p:spPr>
                <a:xfrm>
                  <a:off x="318973" y="3504009"/>
                  <a:ext cx="467835" cy="2599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E544667-3B3B-423F-8011-97E58AC15D82}"/>
                    </a:ext>
                  </a:extLst>
                </p:cNvPr>
                <p:cNvSpPr/>
                <p:nvPr/>
              </p:nvSpPr>
              <p:spPr>
                <a:xfrm>
                  <a:off x="3406644" y="3504009"/>
                  <a:ext cx="467835" cy="2599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808160F-371E-4F4C-9D7C-91BB341B7B86}"/>
                      </a:ext>
                    </a:extLst>
                  </p:cNvPr>
                  <p:cNvSpPr txBox="1"/>
                  <p:nvPr/>
                </p:nvSpPr>
                <p:spPr>
                  <a:xfrm>
                    <a:off x="3105218" y="6269397"/>
                    <a:ext cx="2355964" cy="338896"/>
                  </a:xfrm>
                  <a:prstGeom prst="rect">
                    <a:avLst/>
                  </a:prstGeom>
                </p:spPr>
                <p:txBody>
                  <a:bodyPr vert="horz" wrap="square" lIns="91440" tIns="45720" rIns="91440" bIns="45720" rtlCol="0" anchor="ctr">
                    <a:spAutoFit/>
                  </a:bodyPr>
                  <a:lstStyle/>
                  <a:p>
                    <a14:m>
                      <m:oMath xmlns:m="http://schemas.openxmlformats.org/officeDocument/2006/math">
                        <m:sSup>
                          <m:sSupPr>
                            <m:ctrlPr>
                              <a:rPr lang="en-US" sz="1100" i="1" smtClean="0">
                                <a:latin typeface="Cambria Math" panose="02040503050406030204" pitchFamily="18" charset="0"/>
                              </a:rPr>
                            </m:ctrlPr>
                          </m:sSupPr>
                          <m:e>
                            <m:r>
                              <a:rPr lang="en-US" sz="1100" b="0" i="1" smtClean="0">
                                <a:latin typeface="Cambria Math" panose="02040503050406030204" pitchFamily="18" charset="0"/>
                              </a:rPr>
                              <m:t>𝑋</m:t>
                            </m:r>
                          </m:e>
                          <m:sup>
                            <m:r>
                              <a:rPr lang="en-US" sz="1100" b="0" i="1" smtClean="0">
                                <a:latin typeface="Cambria Math" panose="02040503050406030204" pitchFamily="18" charset="0"/>
                              </a:rPr>
                              <m:t>𝑖</m:t>
                            </m:r>
                          </m:sup>
                        </m:sSup>
                        <m:r>
                          <a:rPr lang="en-US" sz="1100" b="0" i="1" smtClean="0">
                            <a:latin typeface="Cambria Math" panose="02040503050406030204" pitchFamily="18" charset="0"/>
                          </a:rPr>
                          <m:t>=</m:t>
                        </m:r>
                      </m:oMath>
                    </a14:m>
                    <a:r>
                      <a:rPr lang="en-US" sz="1100" dirty="0">
                        <a:latin typeface="Trebuchet MS" panose="020B0603020202020204" pitchFamily="34" charset="0"/>
                      </a:rPr>
                      <a:t> variables/features</a:t>
                    </a:r>
                  </a:p>
                </p:txBody>
              </p:sp>
            </mc:Choice>
            <mc:Fallback xmlns="">
              <p:sp>
                <p:nvSpPr>
                  <p:cNvPr id="20" name="TextBox 19">
                    <a:extLst>
                      <a:ext uri="{FF2B5EF4-FFF2-40B4-BE49-F238E27FC236}">
                        <a16:creationId xmlns:a16="http://schemas.microsoft.com/office/drawing/2014/main" id="{D808160F-371E-4F4C-9D7C-91BB341B7B86}"/>
                      </a:ext>
                    </a:extLst>
                  </p:cNvPr>
                  <p:cNvSpPr txBox="1">
                    <a:spLocks noRot="1" noChangeAspect="1" noMove="1" noResize="1" noEditPoints="1" noAdjustHandles="1" noChangeArrowheads="1" noChangeShapeType="1" noTextEdit="1"/>
                  </p:cNvSpPr>
                  <p:nvPr/>
                </p:nvSpPr>
                <p:spPr>
                  <a:xfrm>
                    <a:off x="3105218" y="6269397"/>
                    <a:ext cx="2355964" cy="338896"/>
                  </a:xfrm>
                  <a:prstGeom prst="rect">
                    <a:avLst/>
                  </a:prstGeom>
                  <a:blipFill>
                    <a:blip r:embed="rId6"/>
                    <a:stretch>
                      <a:fillRect b="-16279"/>
                    </a:stretch>
                  </a:blipFill>
                </p:spPr>
                <p:txBody>
                  <a:bodyPr/>
                  <a:lstStyle/>
                  <a:p>
                    <a:r>
                      <a:rPr lang="en-US">
                        <a:noFill/>
                      </a:rPr>
                      <a:t> </a:t>
                    </a:r>
                  </a:p>
                </p:txBody>
              </p:sp>
            </mc:Fallback>
          </mc:AlternateContent>
        </p:grpSp>
        <p:sp>
          <p:nvSpPr>
            <p:cNvPr id="18" name="Rectangle 17">
              <a:extLst>
                <a:ext uri="{FF2B5EF4-FFF2-40B4-BE49-F238E27FC236}">
                  <a16:creationId xmlns:a16="http://schemas.microsoft.com/office/drawing/2014/main" id="{EA8F1375-9564-446F-9640-E407681847CE}"/>
                </a:ext>
              </a:extLst>
            </p:cNvPr>
            <p:cNvSpPr/>
            <p:nvPr/>
          </p:nvSpPr>
          <p:spPr>
            <a:xfrm>
              <a:off x="544336" y="3773606"/>
              <a:ext cx="4775377" cy="283546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0745FFD3-A43D-42BB-8372-EAD4391E238B}"/>
              </a:ext>
            </a:extLst>
          </p:cNvPr>
          <p:cNvSpPr>
            <a:spLocks noGrp="1"/>
          </p:cNvSpPr>
          <p:nvPr>
            <p:ph type="sldNum" sz="quarter" idx="10"/>
          </p:nvPr>
        </p:nvSpPr>
        <p:spPr/>
        <p:txBody>
          <a:bodyPr/>
          <a:lstStyle/>
          <a:p>
            <a:fld id="{4FAB73BC-B049-4115-A692-8D63A059BFB8}" type="slidenum">
              <a:rPr lang="en-US" smtClean="0"/>
              <a:pPr/>
              <a:t>32</a:t>
            </a:fld>
            <a:endParaRPr lang="en-US" dirty="0"/>
          </a:p>
        </p:txBody>
      </p:sp>
    </p:spTree>
    <p:extLst>
      <p:ext uri="{BB962C8B-B14F-4D97-AF65-F5344CB8AC3E}">
        <p14:creationId xmlns:p14="http://schemas.microsoft.com/office/powerpoint/2010/main" val="154676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F040E56-F801-424C-BD0A-5D0FD09EDE4F}"/>
              </a:ext>
            </a:extLst>
          </p:cNvPr>
          <p:cNvSpPr/>
          <p:nvPr/>
        </p:nvSpPr>
        <p:spPr>
          <a:xfrm>
            <a:off x="0" y="914080"/>
            <a:ext cx="7088066" cy="2446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B8FBDA3-9161-4CAF-9412-971EFA9446DC}"/>
              </a:ext>
            </a:extLst>
          </p:cNvPr>
          <p:cNvSpPr/>
          <p:nvPr/>
        </p:nvSpPr>
        <p:spPr>
          <a:xfrm>
            <a:off x="668045" y="1770462"/>
            <a:ext cx="6094520" cy="2875061"/>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C0284F7-203C-4D18-9916-77D33BBF586B}"/>
              </a:ext>
            </a:extLst>
          </p:cNvPr>
          <p:cNvSpPr/>
          <p:nvPr/>
        </p:nvSpPr>
        <p:spPr>
          <a:xfrm>
            <a:off x="7041094" y="64240"/>
            <a:ext cx="5716118" cy="6475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70FABD9-850B-4B0E-69D5-AC6572DB04EF}"/>
              </a:ext>
            </a:extLst>
          </p:cNvPr>
          <p:cNvPicPr>
            <a:picLocks noChangeAspect="1"/>
          </p:cNvPicPr>
          <p:nvPr/>
        </p:nvPicPr>
        <p:blipFill rotWithShape="1">
          <a:blip r:embed="rId3"/>
          <a:srcRect r="3467" b="13619"/>
          <a:stretch/>
        </p:blipFill>
        <p:spPr>
          <a:xfrm>
            <a:off x="7400070" y="3318748"/>
            <a:ext cx="4493606" cy="2875061"/>
          </a:xfrm>
          <a:prstGeom prst="rect">
            <a:avLst/>
          </a:prstGeom>
        </p:spPr>
      </p:pic>
      <p:sp>
        <p:nvSpPr>
          <p:cNvPr id="11" name="Content Placeholder 5">
            <a:extLst>
              <a:ext uri="{FF2B5EF4-FFF2-40B4-BE49-F238E27FC236}">
                <a16:creationId xmlns:a16="http://schemas.microsoft.com/office/drawing/2014/main" id="{7567B171-7D8C-B1FA-46E0-37A8BDB65822}"/>
              </a:ext>
            </a:extLst>
          </p:cNvPr>
          <p:cNvSpPr txBox="1">
            <a:spLocks/>
          </p:cNvSpPr>
          <p:nvPr/>
        </p:nvSpPr>
        <p:spPr>
          <a:xfrm>
            <a:off x="7372820" y="1280101"/>
            <a:ext cx="4558015" cy="709753"/>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latin typeface="Trebuchet MS" panose="020B0603020202020204" pitchFamily="34" charset="0"/>
                <a:ea typeface="Open Sans" panose="020B0606030504020204" pitchFamily="34" charset="0"/>
                <a:cs typeface="Open Sans" panose="020B0606030504020204" pitchFamily="34" charset="0"/>
              </a:rPr>
              <a:t>(test case for initial prototyping)</a:t>
            </a:r>
          </a:p>
          <a:p>
            <a:pPr algn="ctr"/>
            <a:endParaRPr lang="en-US" sz="18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12" name="Content Placeholder 2">
            <a:extLst>
              <a:ext uri="{FF2B5EF4-FFF2-40B4-BE49-F238E27FC236}">
                <a16:creationId xmlns:a16="http://schemas.microsoft.com/office/drawing/2014/main" id="{9285D2B8-429E-B9E4-6517-26451F062520}"/>
              </a:ext>
            </a:extLst>
          </p:cNvPr>
          <p:cNvSpPr txBox="1">
            <a:spLocks/>
          </p:cNvSpPr>
          <p:nvPr/>
        </p:nvSpPr>
        <p:spPr>
          <a:xfrm>
            <a:off x="165646" y="6590121"/>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latin typeface="Trebuchet MS" panose="020B0603020202020204" pitchFamily="34" charset="0"/>
                <a:ea typeface="Open Sans" panose="020B0606030504020204" pitchFamily="34" charset="0"/>
                <a:cs typeface="Open Sans" panose="020B0606030504020204" pitchFamily="34" charset="0"/>
              </a:rPr>
              <a:t>Team: J. Hart, M. </a:t>
            </a:r>
            <a:r>
              <a:rPr lang="en-US" sz="1700" dirty="0" err="1">
                <a:latin typeface="Trebuchet MS" panose="020B0603020202020204" pitchFamily="34" charset="0"/>
                <a:ea typeface="Open Sans" panose="020B0606030504020204" pitchFamily="34" charset="0"/>
                <a:cs typeface="Open Sans" panose="020B0606030504020204" pitchFamily="34" charset="0"/>
              </a:rPr>
              <a:t>Gulian</a:t>
            </a:r>
            <a:r>
              <a:rPr lang="en-US" sz="1700" dirty="0">
                <a:latin typeface="Trebuchet MS" panose="020B0603020202020204" pitchFamily="34" charset="0"/>
                <a:ea typeface="Open Sans" panose="020B0606030504020204" pitchFamily="34" charset="0"/>
                <a:cs typeface="Open Sans" panose="020B0606030504020204" pitchFamily="34" charset="0"/>
              </a:rPr>
              <a:t>, I. Manickam, L. Swiler</a:t>
            </a:r>
          </a:p>
        </p:txBody>
      </p:sp>
      <p:sp>
        <p:nvSpPr>
          <p:cNvPr id="13" name="Title 1">
            <a:extLst>
              <a:ext uri="{FF2B5EF4-FFF2-40B4-BE49-F238E27FC236}">
                <a16:creationId xmlns:a16="http://schemas.microsoft.com/office/drawing/2014/main" id="{5A79D55B-F6C0-4417-9658-3F880F9D02CB}"/>
              </a:ext>
            </a:extLst>
          </p:cNvPr>
          <p:cNvSpPr>
            <a:spLocks noGrp="1"/>
          </p:cNvSpPr>
          <p:nvPr>
            <p:ph type="title"/>
          </p:nvPr>
        </p:nvSpPr>
        <p:spPr>
          <a:xfrm>
            <a:off x="165646" y="45400"/>
            <a:ext cx="9175764" cy="868680"/>
          </a:xfrm>
        </p:spPr>
        <p:txBody>
          <a:bodyPr>
            <a:noAutofit/>
          </a:bodyPr>
          <a:lstStyle/>
          <a:p>
            <a:r>
              <a:rPr lang="en-US" dirty="0">
                <a:solidFill>
                  <a:schemeClr val="accent6"/>
                </a:solidFill>
                <a:latin typeface="Trebuchet MS" panose="020B0603020202020204" pitchFamily="34" charset="0"/>
              </a:rPr>
              <a:t>Attribution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Inverse Optimization</a:t>
            </a:r>
          </a:p>
        </p:txBody>
      </p:sp>
      <p:sp>
        <p:nvSpPr>
          <p:cNvPr id="15" name="TextBox 14">
            <a:extLst>
              <a:ext uri="{FF2B5EF4-FFF2-40B4-BE49-F238E27FC236}">
                <a16:creationId xmlns:a16="http://schemas.microsoft.com/office/drawing/2014/main" id="{FAA9D8EC-E9EE-468B-BA67-11784DFEF351}"/>
              </a:ext>
            </a:extLst>
          </p:cNvPr>
          <p:cNvSpPr txBox="1"/>
          <p:nvPr/>
        </p:nvSpPr>
        <p:spPr>
          <a:xfrm>
            <a:off x="26768" y="1038080"/>
            <a:ext cx="6830377" cy="1733910"/>
          </a:xfrm>
          <a:prstGeom prst="rect">
            <a:avLst/>
          </a:prstGeom>
        </p:spPr>
        <p:txBody>
          <a:bodyPr vert="horz" wrap="square" lIns="91440" tIns="45720" rIns="91440" bIns="45720" rtlCol="0">
            <a:noAutofit/>
          </a:bodyPr>
          <a:lstStyle/>
          <a:p>
            <a:pPr algn="l"/>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Goal: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identify magnitude, height and location of the source is a </a:t>
            </a: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large-scale, PDE constrained inverse problem </a:t>
            </a:r>
          </a:p>
          <a:p>
            <a:pPr algn="l"/>
            <a:endParaRPr lang="en-US" b="1" i="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algn="l"/>
            <a:endParaRPr lang="en-US" b="1" i="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algn="l"/>
            <a:endParaRPr lang="en-US" i="1" dirty="0">
              <a:solidFill>
                <a:schemeClr val="accent6"/>
              </a:solidFill>
              <a:latin typeface="Trebuchet MS" panose="020B0603020202020204" pitchFamily="34" charset="0"/>
            </a:endParaRPr>
          </a:p>
        </p:txBody>
      </p:sp>
      <p:grpSp>
        <p:nvGrpSpPr>
          <p:cNvPr id="20" name="Group 19">
            <a:extLst>
              <a:ext uri="{FF2B5EF4-FFF2-40B4-BE49-F238E27FC236}">
                <a16:creationId xmlns:a16="http://schemas.microsoft.com/office/drawing/2014/main" id="{F61963C2-D14F-479F-8B8D-43C7ECF0454A}"/>
              </a:ext>
            </a:extLst>
          </p:cNvPr>
          <p:cNvGrpSpPr/>
          <p:nvPr/>
        </p:nvGrpSpPr>
        <p:grpSpPr>
          <a:xfrm>
            <a:off x="1026544" y="2690339"/>
            <a:ext cx="4558015" cy="1557120"/>
            <a:chOff x="1009291" y="2928585"/>
            <a:chExt cx="4558015" cy="155712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759A014-510F-474B-A37D-D78D618D5A86}"/>
                    </a:ext>
                  </a:extLst>
                </p:cNvPr>
                <p:cNvSpPr txBox="1"/>
                <p:nvPr/>
              </p:nvSpPr>
              <p:spPr>
                <a:xfrm>
                  <a:off x="1151626" y="2928585"/>
                  <a:ext cx="3886200" cy="1403538"/>
                </a:xfrm>
                <a:prstGeom prst="rect">
                  <a:avLst/>
                </a:prstGeom>
              </p:spPr>
              <p:txBody>
                <a:bodyPr vert="horz"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solidFill>
                                <a:latin typeface="Cambria Math" panose="02040503050406030204" pitchFamily="18" charset="0"/>
                              </a:rPr>
                            </m:ctrlPr>
                          </m:sSubPr>
                          <m:e>
                            <m:r>
                              <m:rPr>
                                <m:sty m:val="p"/>
                              </m:rPr>
                              <a:rPr lang="en-US" b="0" i="0" smtClean="0">
                                <a:solidFill>
                                  <a:schemeClr val="accent6"/>
                                </a:solidFill>
                                <a:latin typeface="Cambria Math" panose="02040503050406030204" pitchFamily="18" charset="0"/>
                              </a:rPr>
                              <m:t>min</m:t>
                            </m:r>
                          </m:e>
                          <m:sub>
                            <m:r>
                              <a:rPr lang="en-US" i="1" smtClean="0">
                                <a:solidFill>
                                  <a:schemeClr val="accent6"/>
                                </a:solidFill>
                                <a:latin typeface="Cambria Math" panose="02040503050406030204" pitchFamily="18" charset="0"/>
                                <a:ea typeface="Cambria Math" panose="02040503050406030204" pitchFamily="18" charset="0"/>
                              </a:rPr>
                              <m:t>𝜃</m:t>
                            </m:r>
                            <m:r>
                              <a:rPr lang="en-US" b="0" i="1" smtClean="0">
                                <a:solidFill>
                                  <a:schemeClr val="accent6"/>
                                </a:solidFill>
                                <a:latin typeface="Cambria Math" panose="02040503050406030204" pitchFamily="18" charset="0"/>
                                <a:ea typeface="Cambria Math" panose="02040503050406030204" pitchFamily="18" charset="0"/>
                              </a:rPr>
                              <m:t> </m:t>
                            </m:r>
                          </m:sub>
                        </m:sSub>
                        <m:r>
                          <a:rPr lang="en-US" b="0" i="1" smtClean="0">
                            <a:solidFill>
                              <a:schemeClr val="accent6"/>
                            </a:solidFill>
                            <a:latin typeface="Cambria Math" panose="02040503050406030204" pitchFamily="18" charset="0"/>
                          </a:rPr>
                          <m:t>𝐽</m:t>
                        </m:r>
                        <m:d>
                          <m:dPr>
                            <m:ctrlPr>
                              <a:rPr lang="en-US" b="0" i="1" smtClean="0">
                                <a:solidFill>
                                  <a:schemeClr val="accent6"/>
                                </a:solidFill>
                                <a:latin typeface="Cambria Math" panose="02040503050406030204" pitchFamily="18" charset="0"/>
                              </a:rPr>
                            </m:ctrlPr>
                          </m:dPr>
                          <m:e>
                            <m:r>
                              <a:rPr lang="en-US" b="0" i="1" smtClean="0">
                                <a:solidFill>
                                  <a:schemeClr val="accent6"/>
                                </a:solidFill>
                                <a:latin typeface="Cambria Math" panose="02040503050406030204" pitchFamily="18" charset="0"/>
                                <a:ea typeface="Cambria Math" panose="02040503050406030204" pitchFamily="18" charset="0"/>
                              </a:rPr>
                              <m:t>𝜃</m:t>
                            </m:r>
                          </m:e>
                        </m:d>
                        <m:r>
                          <a:rPr lang="en-US" b="0" i="1" smtClean="0">
                            <a:solidFill>
                              <a:schemeClr val="accent6"/>
                            </a:solidFill>
                            <a:latin typeface="Cambria Math" panose="02040503050406030204" pitchFamily="18" charset="0"/>
                            <a:ea typeface="Cambria Math" panose="02040503050406030204" pitchFamily="18" charset="0"/>
                          </a:rPr>
                          <m:t>= </m:t>
                        </m:r>
                        <m:nary>
                          <m:naryPr>
                            <m:chr m:val="∑"/>
                            <m:ctrlPr>
                              <a:rPr lang="en-US" b="0" i="1" smtClean="0">
                                <a:solidFill>
                                  <a:schemeClr val="accent6"/>
                                </a:solidFill>
                                <a:latin typeface="Cambria Math" panose="02040503050406030204" pitchFamily="18" charset="0"/>
                                <a:ea typeface="Cambria Math" panose="02040503050406030204" pitchFamily="18" charset="0"/>
                              </a:rPr>
                            </m:ctrlPr>
                          </m:naryPr>
                          <m:sub>
                            <m:r>
                              <m:rPr>
                                <m:brk m:alnAt="23"/>
                              </m:rPr>
                              <a:rPr lang="en-US" b="0" i="1" smtClean="0">
                                <a:solidFill>
                                  <a:schemeClr val="accent6"/>
                                </a:solidFill>
                                <a:latin typeface="Cambria Math" panose="02040503050406030204" pitchFamily="18" charset="0"/>
                                <a:ea typeface="Cambria Math" panose="02040503050406030204" pitchFamily="18" charset="0"/>
                              </a:rPr>
                              <m:t>𝑖</m:t>
                            </m:r>
                            <m:r>
                              <a:rPr lang="en-US" b="0" i="1" smtClean="0">
                                <a:solidFill>
                                  <a:schemeClr val="accent6"/>
                                </a:solidFill>
                                <a:latin typeface="Cambria Math" panose="02040503050406030204" pitchFamily="18" charset="0"/>
                                <a:ea typeface="Cambria Math" panose="02040503050406030204" pitchFamily="18" charset="0"/>
                              </a:rPr>
                              <m:t>=1</m:t>
                            </m:r>
                          </m:sub>
                          <m:sup>
                            <m:r>
                              <a:rPr lang="en-US" b="0" i="1" smtClean="0">
                                <a:solidFill>
                                  <a:schemeClr val="accent6"/>
                                </a:solidFill>
                                <a:latin typeface="Cambria Math" panose="02040503050406030204" pitchFamily="18" charset="0"/>
                                <a:ea typeface="Cambria Math" panose="02040503050406030204" pitchFamily="18" charset="0"/>
                              </a:rPr>
                              <m:t>𝑛</m:t>
                            </m:r>
                          </m:sup>
                          <m:e>
                            <m:nary>
                              <m:naryPr>
                                <m:ctrlPr>
                                  <a:rPr lang="en-US" b="0" i="1" smtClean="0">
                                    <a:solidFill>
                                      <a:schemeClr val="accent6"/>
                                    </a:solidFill>
                                    <a:latin typeface="Cambria Math" panose="02040503050406030204" pitchFamily="18" charset="0"/>
                                    <a:ea typeface="Cambria Math" panose="02040503050406030204" pitchFamily="18" charset="0"/>
                                  </a:rPr>
                                </m:ctrlPr>
                              </m:naryPr>
                              <m:sub>
                                <m:r>
                                  <m:rPr>
                                    <m:sty m:val="p"/>
                                    <m:brk m:alnAt="23"/>
                                  </m:rPr>
                                  <a:rPr lang="el-GR" b="0" i="1" smtClean="0">
                                    <a:solidFill>
                                      <a:schemeClr val="accent6"/>
                                    </a:solidFill>
                                    <a:latin typeface="Cambria Math" panose="02040503050406030204" pitchFamily="18" charset="0"/>
                                    <a:ea typeface="Cambria Math" panose="02040503050406030204" pitchFamily="18" charset="0"/>
                                  </a:rPr>
                                  <m:t>Ω</m:t>
                                </m:r>
                              </m:sub>
                              <m:sup/>
                              <m:e>
                                <m:d>
                                  <m:dPr>
                                    <m:begChr m:val="["/>
                                    <m:endChr m:val="]"/>
                                    <m:ctrlPr>
                                      <a:rPr lang="en-US" b="0" i="1" smtClean="0">
                                        <a:solidFill>
                                          <a:schemeClr val="accent6"/>
                                        </a:solidFill>
                                        <a:latin typeface="Cambria Math" panose="02040503050406030204" pitchFamily="18" charset="0"/>
                                        <a:ea typeface="Cambria Math" panose="02040503050406030204" pitchFamily="18" charset="0"/>
                                      </a:rPr>
                                    </m:ctrlPr>
                                  </m:dPr>
                                  <m:e>
                                    <m:sSub>
                                      <m:sSubPr>
                                        <m:ctrlPr>
                                          <a:rPr lang="en-US" b="0" i="1" smtClean="0">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𝑐</m:t>
                                        </m:r>
                                      </m:e>
                                      <m:sub>
                                        <m:r>
                                          <m:rPr>
                                            <m:sty m:val="p"/>
                                          </m:rPr>
                                          <a:rPr lang="en-US" b="0" i="0" smtClean="0">
                                            <a:solidFill>
                                              <a:schemeClr val="accent6"/>
                                            </a:solidFill>
                                            <a:latin typeface="Cambria Math" panose="02040503050406030204" pitchFamily="18" charset="0"/>
                                            <a:ea typeface="Cambria Math" panose="02040503050406030204" pitchFamily="18" charset="0"/>
                                          </a:rPr>
                                          <m:t>obs</m:t>
                                        </m:r>
                                      </m:sub>
                                    </m:sSub>
                                    <m:d>
                                      <m:dPr>
                                        <m:ctrlPr>
                                          <a:rPr lang="en-US" b="0" i="1" smtClean="0">
                                            <a:solidFill>
                                              <a:schemeClr val="accent6"/>
                                            </a:solidFill>
                                            <a:latin typeface="Cambria Math" panose="02040503050406030204" pitchFamily="18" charset="0"/>
                                            <a:ea typeface="Cambria Math" panose="02040503050406030204" pitchFamily="18" charset="0"/>
                                          </a:rPr>
                                        </m:ctrlPr>
                                      </m:dPr>
                                      <m:e>
                                        <m:r>
                                          <a:rPr lang="en-US" b="0" i="1" smtClean="0">
                                            <a:solidFill>
                                              <a:schemeClr val="accent6"/>
                                            </a:solidFill>
                                            <a:latin typeface="Cambria Math" panose="02040503050406030204" pitchFamily="18" charset="0"/>
                                            <a:ea typeface="Cambria Math" panose="02040503050406030204" pitchFamily="18" charset="0"/>
                                          </a:rPr>
                                          <m:t>𝑥</m:t>
                                        </m:r>
                                        <m:r>
                                          <a:rPr lang="en-US" b="0" i="1" smtClean="0">
                                            <a:solidFill>
                                              <a:schemeClr val="accent6"/>
                                            </a:solidFill>
                                            <a:latin typeface="Cambria Math" panose="02040503050406030204" pitchFamily="18" charset="0"/>
                                            <a:ea typeface="Cambria Math" panose="02040503050406030204" pitchFamily="18" charset="0"/>
                                          </a:rPr>
                                          <m:t>,</m:t>
                                        </m:r>
                                        <m:sSub>
                                          <m:sSubPr>
                                            <m:ctrlPr>
                                              <a:rPr lang="en-US" b="0" i="1" smtClean="0">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𝑡</m:t>
                                            </m:r>
                                          </m:e>
                                          <m:sub>
                                            <m:r>
                                              <a:rPr lang="en-US" b="0" i="1" smtClean="0">
                                                <a:solidFill>
                                                  <a:schemeClr val="accent6"/>
                                                </a:solidFill>
                                                <a:latin typeface="Cambria Math" panose="02040503050406030204" pitchFamily="18" charset="0"/>
                                                <a:ea typeface="Cambria Math" panose="02040503050406030204" pitchFamily="18" charset="0"/>
                                              </a:rPr>
                                              <m:t>𝑖</m:t>
                                            </m:r>
                                          </m:sub>
                                        </m:sSub>
                                      </m:e>
                                    </m:d>
                                    <m:r>
                                      <a:rPr lang="en-US" b="0" i="1" smtClean="0">
                                        <a:solidFill>
                                          <a:schemeClr val="accent6"/>
                                        </a:solidFill>
                                        <a:latin typeface="Cambria Math" panose="02040503050406030204" pitchFamily="18" charset="0"/>
                                        <a:ea typeface="Cambria Math" panose="02040503050406030204" pitchFamily="18" charset="0"/>
                                      </a:rPr>
                                      <m:t>−</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𝑐</m:t>
                                        </m:r>
                                      </m:e>
                                      <m:sub>
                                        <m:r>
                                          <m:rPr>
                                            <m:sty m:val="p"/>
                                          </m:rPr>
                                          <a:rPr lang="en-US" b="0" i="0" smtClean="0">
                                            <a:solidFill>
                                              <a:schemeClr val="accent6"/>
                                            </a:solidFill>
                                            <a:latin typeface="Cambria Math" panose="02040503050406030204" pitchFamily="18" charset="0"/>
                                            <a:ea typeface="Cambria Math" panose="02040503050406030204" pitchFamily="18" charset="0"/>
                                          </a:rPr>
                                          <m:t>sim</m:t>
                                        </m:r>
                                      </m:sub>
                                    </m:sSub>
                                    <m:d>
                                      <m:dPr>
                                        <m:ctrlPr>
                                          <a:rPr lang="en-US" i="1">
                                            <a:solidFill>
                                              <a:schemeClr val="accent6"/>
                                            </a:solidFill>
                                            <a:latin typeface="Cambria Math" panose="02040503050406030204" pitchFamily="18" charset="0"/>
                                            <a:ea typeface="Cambria Math" panose="02040503050406030204" pitchFamily="18" charset="0"/>
                                          </a:rPr>
                                        </m:ctrlPr>
                                      </m:dPr>
                                      <m:e>
                                        <m:r>
                                          <a:rPr lang="en-US" i="1">
                                            <a:solidFill>
                                              <a:schemeClr val="accent6"/>
                                            </a:solidFill>
                                            <a:latin typeface="Cambria Math" panose="02040503050406030204" pitchFamily="18" charset="0"/>
                                            <a:ea typeface="Cambria Math" panose="02040503050406030204" pitchFamily="18" charset="0"/>
                                          </a:rPr>
                                          <m:t>𝑥</m:t>
                                        </m:r>
                                        <m:r>
                                          <a:rPr lang="en-US" i="1">
                                            <a:solidFill>
                                              <a:schemeClr val="accent6"/>
                                            </a:solidFill>
                                            <a:latin typeface="Cambria Math" panose="02040503050406030204" pitchFamily="18" charset="0"/>
                                            <a:ea typeface="Cambria Math" panose="02040503050406030204" pitchFamily="18" charset="0"/>
                                          </a:rPr>
                                          <m:t>,</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𝑡</m:t>
                                            </m:r>
                                          </m:e>
                                          <m:sub>
                                            <m:r>
                                              <a:rPr lang="en-US" i="1">
                                                <a:solidFill>
                                                  <a:schemeClr val="accent6"/>
                                                </a:solidFill>
                                                <a:latin typeface="Cambria Math" panose="02040503050406030204" pitchFamily="18" charset="0"/>
                                                <a:ea typeface="Cambria Math" panose="02040503050406030204" pitchFamily="18" charset="0"/>
                                              </a:rPr>
                                              <m:t>𝑖</m:t>
                                            </m:r>
                                          </m:sub>
                                        </m:sSub>
                                        <m:r>
                                          <a:rPr lang="en-US" b="0" i="1" smtClean="0">
                                            <a:solidFill>
                                              <a:schemeClr val="accent6"/>
                                            </a:solidFill>
                                            <a:latin typeface="Cambria Math" panose="02040503050406030204" pitchFamily="18" charset="0"/>
                                            <a:ea typeface="Cambria Math" panose="02040503050406030204" pitchFamily="18" charset="0"/>
                                          </a:rPr>
                                          <m:t>,</m:t>
                                        </m:r>
                                        <m:r>
                                          <a:rPr lang="en-US" b="0" i="1" smtClean="0">
                                            <a:solidFill>
                                              <a:schemeClr val="accent6"/>
                                            </a:solidFill>
                                            <a:latin typeface="Cambria Math" panose="02040503050406030204" pitchFamily="18" charset="0"/>
                                            <a:ea typeface="Cambria Math" panose="02040503050406030204" pitchFamily="18" charset="0"/>
                                          </a:rPr>
                                          <m:t>𝜃</m:t>
                                        </m:r>
                                      </m:e>
                                    </m:d>
                                  </m:e>
                                </m:d>
                                <m:r>
                                  <a:rPr lang="en-US" b="0" i="1" baseline="30000" smtClean="0">
                                    <a:solidFill>
                                      <a:schemeClr val="accent6"/>
                                    </a:solidFill>
                                    <a:latin typeface="Cambria Math" panose="02040503050406030204" pitchFamily="18" charset="0"/>
                                    <a:ea typeface="Cambria Math" panose="02040503050406030204" pitchFamily="18" charset="0"/>
                                  </a:rPr>
                                  <m:t>2</m:t>
                                </m:r>
                              </m:e>
                            </m:nary>
                            <m:r>
                              <a:rPr lang="en-US" b="0" i="1" smtClean="0">
                                <a:solidFill>
                                  <a:schemeClr val="accent6"/>
                                </a:solidFill>
                                <a:latin typeface="Cambria Math" panose="02040503050406030204" pitchFamily="18" charset="0"/>
                                <a:ea typeface="Cambria Math" panose="02040503050406030204" pitchFamily="18" charset="0"/>
                              </a:rPr>
                              <m:t>𝑑𝑥</m:t>
                            </m:r>
                          </m:e>
                        </m:nary>
                      </m:oMath>
                    </m:oMathPara>
                  </a14:m>
                  <a:endParaRPr lang="en-US" dirty="0">
                    <a:solidFill>
                      <a:schemeClr val="accent6"/>
                    </a:solidFill>
                  </a:endParaRPr>
                </a:p>
              </p:txBody>
            </p:sp>
          </mc:Choice>
          <mc:Fallback xmlns="">
            <p:sp>
              <p:nvSpPr>
                <p:cNvPr id="16" name="TextBox 15">
                  <a:extLst>
                    <a:ext uri="{FF2B5EF4-FFF2-40B4-BE49-F238E27FC236}">
                      <a16:creationId xmlns:a16="http://schemas.microsoft.com/office/drawing/2014/main" id="{5759A014-510F-474B-A37D-D78D618D5A86}"/>
                    </a:ext>
                  </a:extLst>
                </p:cNvPr>
                <p:cNvSpPr txBox="1">
                  <a:spLocks noRot="1" noChangeAspect="1" noMove="1" noResize="1" noEditPoints="1" noAdjustHandles="1" noChangeArrowheads="1" noChangeShapeType="1" noTextEdit="1"/>
                </p:cNvSpPr>
                <p:nvPr/>
              </p:nvSpPr>
              <p:spPr>
                <a:xfrm>
                  <a:off x="1151626" y="2928585"/>
                  <a:ext cx="3886200" cy="1403538"/>
                </a:xfrm>
                <a:prstGeom prst="rect">
                  <a:avLst/>
                </a:prstGeom>
                <a:blipFill>
                  <a:blip r:embed="rId4"/>
                  <a:stretch>
                    <a:fillRect r="-271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326EC9B-D1B5-4B75-832C-741BD6EDFD15}"/>
                    </a:ext>
                  </a:extLst>
                </p:cNvPr>
                <p:cNvSpPr txBox="1"/>
                <p:nvPr/>
              </p:nvSpPr>
              <p:spPr>
                <a:xfrm>
                  <a:off x="1009291" y="3692111"/>
                  <a:ext cx="4558015" cy="793594"/>
                </a:xfrm>
                <a:prstGeom prst="rect">
                  <a:avLst/>
                </a:prstGeom>
              </p:spPr>
              <p:txBody>
                <a:bodyPr vert="horz" wrap="square" lIns="91440" tIns="45720" rIns="91440" bIns="45720" rtlCol="0">
                  <a:noAutofit/>
                </a:bodyPr>
                <a:lstStyle/>
                <a:p>
                  <a:pPr algn="l"/>
                  <a:r>
                    <a:rPr lang="en-US" sz="1600" dirty="0">
                      <a:solidFill>
                        <a:schemeClr val="accent6"/>
                      </a:solidFill>
                      <a:latin typeface="Trebuchet MS" panose="020B0603020202020204" pitchFamily="34" charset="0"/>
                    </a:rPr>
                    <a:t>s.t.         </a:t>
                  </a:r>
                  <a14:m>
                    <m:oMath xmlns:m="http://schemas.openxmlformats.org/officeDocument/2006/math">
                      <m:f>
                        <m:fPr>
                          <m:ctrlPr>
                            <a:rPr lang="en-US" i="1" smtClean="0">
                              <a:solidFill>
                                <a:schemeClr val="accent6"/>
                              </a:solidFill>
                              <a:latin typeface="Cambria Math" panose="02040503050406030204" pitchFamily="18" charset="0"/>
                            </a:rPr>
                          </m:ctrlPr>
                        </m:fPr>
                        <m:num>
                          <m:r>
                            <a:rPr lang="en-US" i="1" smtClean="0">
                              <a:solidFill>
                                <a:schemeClr val="accent6"/>
                              </a:solidFill>
                              <a:latin typeface="Cambria Math" panose="02040503050406030204" pitchFamily="18" charset="0"/>
                            </a:rPr>
                            <m:t>𝜕</m:t>
                          </m:r>
                          <m:r>
                            <a:rPr lang="en-US" i="1" smtClean="0">
                              <a:solidFill>
                                <a:schemeClr val="accent6"/>
                              </a:solidFill>
                              <a:latin typeface="Cambria Math" panose="02040503050406030204" pitchFamily="18" charset="0"/>
                              <a:ea typeface="Cambria Math" panose="02040503050406030204" pitchFamily="18" charset="0"/>
                            </a:rPr>
                            <m:t>𝜌</m:t>
                          </m:r>
                        </m:num>
                        <m:den>
                          <m:r>
                            <a:rPr lang="en-US" i="1" smtClean="0">
                              <a:solidFill>
                                <a:schemeClr val="accent6"/>
                              </a:solidFill>
                              <a:latin typeface="Cambria Math" panose="02040503050406030204" pitchFamily="18" charset="0"/>
                            </a:rPr>
                            <m:t>𝜕</m:t>
                          </m:r>
                          <m:r>
                            <a:rPr lang="en-US" b="0" i="1" smtClean="0">
                              <a:solidFill>
                                <a:schemeClr val="accent6"/>
                              </a:solidFill>
                              <a:latin typeface="Cambria Math" panose="02040503050406030204" pitchFamily="18" charset="0"/>
                            </a:rPr>
                            <m:t>𝑡</m:t>
                          </m:r>
                        </m:den>
                      </m:f>
                      <m:r>
                        <a:rPr lang="en-US" b="0" i="1" smtClean="0">
                          <a:solidFill>
                            <a:schemeClr val="accent6"/>
                          </a:solidFill>
                          <a:latin typeface="Cambria Math" panose="02040503050406030204" pitchFamily="18" charset="0"/>
                        </a:rPr>
                        <m:t>=−</m:t>
                      </m:r>
                      <m:r>
                        <a:rPr lang="en-US" b="0" i="1" smtClean="0">
                          <a:solidFill>
                            <a:schemeClr val="accent6"/>
                          </a:solidFill>
                          <a:latin typeface="Cambria Math" panose="02040503050406030204" pitchFamily="18" charset="0"/>
                          <a:ea typeface="Cambria Math" panose="02040503050406030204" pitchFamily="18" charset="0"/>
                        </a:rPr>
                        <m:t>𝛻</m:t>
                      </m:r>
                      <m:r>
                        <a:rPr lang="en-US" b="0" i="1" smtClean="0">
                          <a:solidFill>
                            <a:schemeClr val="accent6"/>
                          </a:solidFill>
                          <a:latin typeface="Cambria Math" panose="02040503050406030204" pitchFamily="18" charset="0"/>
                          <a:ea typeface="Cambria Math" panose="02040503050406030204" pitchFamily="18" charset="0"/>
                        </a:rPr>
                        <m:t>∙</m:t>
                      </m:r>
                      <m:d>
                        <m:dPr>
                          <m:ctrlPr>
                            <a:rPr lang="en-US" b="0" i="1" smtClean="0">
                              <a:solidFill>
                                <a:schemeClr val="accent6"/>
                              </a:solidFill>
                              <a:latin typeface="Cambria Math" panose="02040503050406030204" pitchFamily="18" charset="0"/>
                              <a:ea typeface="Cambria Math" panose="02040503050406030204" pitchFamily="18" charset="0"/>
                            </a:rPr>
                          </m:ctrlPr>
                        </m:dPr>
                        <m:e>
                          <m:r>
                            <a:rPr lang="en-US" b="0" i="1" smtClean="0">
                              <a:solidFill>
                                <a:schemeClr val="accent6"/>
                              </a:solidFill>
                              <a:latin typeface="Cambria Math" panose="02040503050406030204" pitchFamily="18" charset="0"/>
                              <a:ea typeface="Cambria Math" panose="02040503050406030204" pitchFamily="18" charset="0"/>
                            </a:rPr>
                            <m:t>𝜌</m:t>
                          </m:r>
                          <m:r>
                            <a:rPr lang="en-US" b="1" i="1" smtClean="0">
                              <a:solidFill>
                                <a:schemeClr val="accent6"/>
                              </a:solidFill>
                              <a:latin typeface="Cambria Math" panose="02040503050406030204" pitchFamily="18" charset="0"/>
                              <a:ea typeface="Cambria Math" panose="02040503050406030204" pitchFamily="18" charset="0"/>
                            </a:rPr>
                            <m:t>𝒗</m:t>
                          </m:r>
                        </m:e>
                      </m:d>
                    </m:oMath>
                  </a14:m>
                  <a:endParaRPr lang="en-US" b="0" dirty="0">
                    <a:solidFill>
                      <a:schemeClr val="accent6"/>
                    </a:solidFill>
                    <a:ea typeface="Cambria Math" panose="02040503050406030204" pitchFamily="18" charset="0"/>
                  </a:endParaRPr>
                </a:p>
                <a:p>
                  <a:pPr algn="l"/>
                  <a:r>
                    <a:rPr lang="en-US" dirty="0">
                      <a:solidFill>
                        <a:schemeClr val="accent6"/>
                      </a:solidFill>
                    </a:rPr>
                    <a:t>               </a:t>
                  </a:r>
                  <a14:m>
                    <m:oMath xmlns:m="http://schemas.openxmlformats.org/officeDocument/2006/math">
                      <m:f>
                        <m:fPr>
                          <m:ctrlPr>
                            <a:rPr lang="en-US" i="1" smtClean="0">
                              <a:solidFill>
                                <a:schemeClr val="accent6"/>
                              </a:solidFill>
                              <a:latin typeface="Cambria Math" panose="02040503050406030204" pitchFamily="18" charset="0"/>
                            </a:rPr>
                          </m:ctrlPr>
                        </m:fPr>
                        <m:num>
                          <m:r>
                            <a:rPr lang="en-US" i="1" smtClean="0">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𝒗</m:t>
                          </m:r>
                        </m:num>
                        <m:den>
                          <m:r>
                            <a:rPr lang="en-US" i="1" smtClean="0">
                              <a:solidFill>
                                <a:schemeClr val="accent6"/>
                              </a:solidFill>
                              <a:latin typeface="Cambria Math" panose="02040503050406030204" pitchFamily="18" charset="0"/>
                            </a:rPr>
                            <m:t>𝜕</m:t>
                          </m:r>
                          <m:r>
                            <a:rPr lang="en-US" b="0" i="1" smtClean="0">
                              <a:solidFill>
                                <a:schemeClr val="accent6"/>
                              </a:solidFill>
                              <a:latin typeface="Cambria Math" panose="02040503050406030204" pitchFamily="18" charset="0"/>
                            </a:rPr>
                            <m:t>𝑡</m:t>
                          </m:r>
                        </m:den>
                      </m:f>
                      <m:r>
                        <a:rPr lang="en-US" b="0" i="1" smtClean="0">
                          <a:solidFill>
                            <a:schemeClr val="accent6"/>
                          </a:solidFill>
                          <a:latin typeface="Cambria Math" panose="02040503050406030204" pitchFamily="18" charset="0"/>
                        </a:rPr>
                        <m:t>=−</m:t>
                      </m:r>
                      <m:f>
                        <m:fPr>
                          <m:ctrlPr>
                            <a:rPr lang="en-US" b="0" i="1" smtClean="0">
                              <a:solidFill>
                                <a:schemeClr val="accent6"/>
                              </a:solidFill>
                              <a:latin typeface="Cambria Math" panose="02040503050406030204" pitchFamily="18" charset="0"/>
                            </a:rPr>
                          </m:ctrlPr>
                        </m:fPr>
                        <m:num>
                          <m:r>
                            <a:rPr lang="en-US" b="0" i="1" smtClean="0">
                              <a:solidFill>
                                <a:schemeClr val="accent6"/>
                              </a:solidFill>
                              <a:latin typeface="Cambria Math" panose="02040503050406030204" pitchFamily="18" charset="0"/>
                            </a:rPr>
                            <m:t>1</m:t>
                          </m:r>
                        </m:num>
                        <m:den>
                          <m:r>
                            <a:rPr lang="en-US" b="0" i="1" smtClean="0">
                              <a:solidFill>
                                <a:schemeClr val="accent6"/>
                              </a:solidFill>
                              <a:latin typeface="Cambria Math" panose="02040503050406030204" pitchFamily="18" charset="0"/>
                              <a:ea typeface="Cambria Math" panose="02040503050406030204" pitchFamily="18" charset="0"/>
                            </a:rPr>
                            <m:t>𝜌</m:t>
                          </m:r>
                        </m:den>
                      </m:f>
                      <m:r>
                        <a:rPr lang="en-US" b="0" i="1" smtClean="0">
                          <a:solidFill>
                            <a:schemeClr val="accent6"/>
                          </a:solidFill>
                          <a:latin typeface="Cambria Math" panose="02040503050406030204" pitchFamily="18" charset="0"/>
                          <a:ea typeface="Cambria Math" panose="02040503050406030204" pitchFamily="18" charset="0"/>
                        </a:rPr>
                        <m:t>𝛻</m:t>
                      </m:r>
                      <m:r>
                        <a:rPr lang="en-US" b="0" i="1" smtClean="0">
                          <a:solidFill>
                            <a:schemeClr val="accent6"/>
                          </a:solidFill>
                          <a:latin typeface="Cambria Math" panose="02040503050406030204" pitchFamily="18" charset="0"/>
                          <a:ea typeface="Cambria Math" panose="02040503050406030204" pitchFamily="18" charset="0"/>
                        </a:rPr>
                        <m:t>𝑝</m:t>
                      </m:r>
                      <m:r>
                        <a:rPr lang="en-US" b="0" i="1" smtClean="0">
                          <a:solidFill>
                            <a:schemeClr val="accent6"/>
                          </a:solidFill>
                          <a:latin typeface="Cambria Math" panose="02040503050406030204" pitchFamily="18" charset="0"/>
                          <a:ea typeface="Cambria Math" panose="02040503050406030204" pitchFamily="18" charset="0"/>
                        </a:rPr>
                        <m:t>−</m:t>
                      </m:r>
                      <m:r>
                        <a:rPr lang="en-US" b="1" i="1" smtClean="0">
                          <a:solidFill>
                            <a:schemeClr val="accent6"/>
                          </a:solidFill>
                          <a:latin typeface="Cambria Math" panose="02040503050406030204" pitchFamily="18" charset="0"/>
                          <a:ea typeface="Cambria Math" panose="02040503050406030204" pitchFamily="18" charset="0"/>
                        </a:rPr>
                        <m:t>𝒈</m:t>
                      </m:r>
                      <m:r>
                        <a:rPr lang="en-US" b="0" i="1" smtClean="0">
                          <a:solidFill>
                            <a:schemeClr val="accent6"/>
                          </a:solidFill>
                          <a:latin typeface="Cambria Math" panose="02040503050406030204" pitchFamily="18" charset="0"/>
                          <a:ea typeface="Cambria Math" panose="02040503050406030204" pitchFamily="18" charset="0"/>
                        </a:rPr>
                        <m:t>+</m:t>
                      </m:r>
                      <m:r>
                        <a:rPr lang="en-US" b="1" i="1" smtClean="0">
                          <a:solidFill>
                            <a:schemeClr val="accent6"/>
                          </a:solidFill>
                          <a:latin typeface="Cambria Math" panose="02040503050406030204" pitchFamily="18" charset="0"/>
                          <a:ea typeface="Cambria Math" panose="02040503050406030204" pitchFamily="18" charset="0"/>
                        </a:rPr>
                        <m:t>𝑭</m:t>
                      </m:r>
                      <m:r>
                        <a:rPr lang="en-US" b="0" i="1" smtClean="0">
                          <a:solidFill>
                            <a:schemeClr val="accent6"/>
                          </a:solidFill>
                          <a:latin typeface="Cambria Math" panose="02040503050406030204" pitchFamily="18" charset="0"/>
                          <a:ea typeface="Cambria Math" panose="02040503050406030204" pitchFamily="18" charset="0"/>
                        </a:rPr>
                        <m:t>−2</m:t>
                      </m:r>
                      <m:r>
                        <a:rPr lang="en-US" b="1" i="1" smtClean="0">
                          <a:solidFill>
                            <a:schemeClr val="accent6"/>
                          </a:solidFill>
                          <a:latin typeface="Cambria Math" panose="02040503050406030204" pitchFamily="18" charset="0"/>
                          <a:ea typeface="Cambria Math" panose="02040503050406030204" pitchFamily="18" charset="0"/>
                        </a:rPr>
                        <m:t>𝑪𝒗</m:t>
                      </m:r>
                    </m:oMath>
                  </a14:m>
                  <a:endParaRPr lang="en-US" b="1" dirty="0">
                    <a:solidFill>
                      <a:schemeClr val="accent6"/>
                    </a:solidFill>
                  </a:endParaRPr>
                </a:p>
                <a:p>
                  <a:pPr algn="l"/>
                  <a14:m>
                    <m:oMathPara xmlns:m="http://schemas.openxmlformats.org/officeDocument/2006/math">
                      <m:oMathParaPr>
                        <m:jc m:val="centerGroup"/>
                      </m:oMathParaPr>
                      <m:oMath xmlns:m="http://schemas.openxmlformats.org/officeDocument/2006/math">
                        <m:r>
                          <a:rPr lang="en-US" b="0" i="1" smtClean="0">
                            <a:solidFill>
                              <a:schemeClr val="accent6"/>
                            </a:solidFill>
                            <a:latin typeface="Cambria Math" panose="02040503050406030204" pitchFamily="18" charset="0"/>
                            <a:ea typeface="Cambria Math" panose="02040503050406030204" pitchFamily="18" charset="0"/>
                          </a:rPr>
                          <m:t>⋮</m:t>
                        </m:r>
                      </m:oMath>
                    </m:oMathPara>
                  </a14:m>
                  <a:endParaRPr lang="en-US" dirty="0">
                    <a:solidFill>
                      <a:schemeClr val="accent6"/>
                    </a:solidFill>
                  </a:endParaRPr>
                </a:p>
              </p:txBody>
            </p:sp>
          </mc:Choice>
          <mc:Fallback xmlns="">
            <p:sp>
              <p:nvSpPr>
                <p:cNvPr id="17" name="TextBox 16">
                  <a:extLst>
                    <a:ext uri="{FF2B5EF4-FFF2-40B4-BE49-F238E27FC236}">
                      <a16:creationId xmlns:a16="http://schemas.microsoft.com/office/drawing/2014/main" id="{1326EC9B-D1B5-4B75-832C-741BD6EDFD15}"/>
                    </a:ext>
                  </a:extLst>
                </p:cNvPr>
                <p:cNvSpPr txBox="1">
                  <a:spLocks noRot="1" noChangeAspect="1" noMove="1" noResize="1" noEditPoints="1" noAdjustHandles="1" noChangeArrowheads="1" noChangeShapeType="1" noTextEdit="1"/>
                </p:cNvSpPr>
                <p:nvPr/>
              </p:nvSpPr>
              <p:spPr>
                <a:xfrm>
                  <a:off x="1009291" y="3692111"/>
                  <a:ext cx="4558015" cy="793594"/>
                </a:xfrm>
                <a:prstGeom prst="rect">
                  <a:avLst/>
                </a:prstGeom>
                <a:blipFill>
                  <a:blip r:embed="rId5"/>
                  <a:stretch>
                    <a:fillRect l="-668" b="-48462"/>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CC1587E7-1FA9-4759-99CB-C16C0719BDBE}"/>
              </a:ext>
            </a:extLst>
          </p:cNvPr>
          <p:cNvSpPr txBox="1"/>
          <p:nvPr/>
        </p:nvSpPr>
        <p:spPr>
          <a:xfrm>
            <a:off x="-8143" y="4625144"/>
            <a:ext cx="7228725" cy="2585323"/>
          </a:xfrm>
          <a:prstGeom prst="rect">
            <a:avLst/>
          </a:prstGeom>
          <a:noFill/>
        </p:spPr>
        <p:txBody>
          <a:bodyPr wrap="square">
            <a:spAutoFit/>
          </a:bodyPr>
          <a:lstStyle/>
          <a:p>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Approach</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a:t>
            </a:r>
          </a:p>
          <a:p>
            <a:pPr marL="344488" indent="-344488">
              <a:buFont typeface="Arial" panose="020B0604020202020204" pitchFamily="34" charset="0"/>
              <a:buChar char="•"/>
            </a:pPr>
            <a:endParaRPr lang="en-US" sz="2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4488" indent="-344488">
              <a:buFont typeface="Arial" panose="020B0604020202020204" pitchFamily="34" charset="0"/>
              <a:buChar char="•"/>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Develop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deep operator neural networks (DONNs)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to enable PDE-constrained optimization</a:t>
            </a:r>
          </a:p>
          <a:p>
            <a:pPr marL="344488" indent="-344488">
              <a:buFont typeface="Arial" panose="020B0604020202020204" pitchFamily="34" charset="0"/>
              <a:buChar char="•"/>
            </a:pPr>
            <a:endParaRPr lang="en-US" sz="2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4488" indent="-344488">
              <a:buFont typeface="Arial" panose="020B0604020202020204" pitchFamily="34" charset="0"/>
              <a:buChar char="•"/>
            </a:pPr>
            <a:endParaRPr lang="en-US" sz="2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4488" indent="-344488">
              <a:buFont typeface="Arial" panose="020B0604020202020204" pitchFamily="34" charset="0"/>
              <a:buChar char="•"/>
            </a:pP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Bayesian approach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to deal with ill-</a:t>
            </a:r>
            <a:r>
              <a:rPr lang="en-US"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posedness</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&amp; incorporate UQ</a:t>
            </a:r>
          </a:p>
          <a:p>
            <a:pPr marL="344488" indent="-344488">
              <a:buFont typeface="Arial" panose="020B0604020202020204" pitchFamily="34" charset="0"/>
              <a:buChar char="•"/>
            </a:pPr>
            <a:endParaRPr lang="en-US" sz="2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4488" indent="-344488">
              <a:buFont typeface="Arial" panose="020B0604020202020204" pitchFamily="34" charset="0"/>
              <a:buChar char="•"/>
            </a:pPr>
            <a:endParaRPr lang="en-US" sz="2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4488" indent="-344488">
              <a:buFont typeface="Arial" panose="020B0604020202020204" pitchFamily="34" charset="0"/>
              <a:buChar char="•"/>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Add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pathway information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as penalty terms in the objective and/or additional constraints</a:t>
            </a:r>
          </a:p>
          <a:p>
            <a:pPr marL="801688" lvl="1" indent="-344488">
              <a:buFont typeface="Wingdings" panose="05000000000000000000" pitchFamily="2" charset="2"/>
              <a:buChar char="Ø"/>
            </a:pPr>
            <a:endPar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4488" indent="-344488">
              <a:buFont typeface="Arial" panose="020B0604020202020204" pitchFamily="34" charset="0"/>
              <a:buChar char="•"/>
            </a:pPr>
            <a:endPar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4488" indent="-344488">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4488" indent="-344488">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21" name="Right Brace 20">
            <a:extLst>
              <a:ext uri="{FF2B5EF4-FFF2-40B4-BE49-F238E27FC236}">
                <a16:creationId xmlns:a16="http://schemas.microsoft.com/office/drawing/2014/main" id="{FF01C7F1-CEBC-4F88-BDCD-DD89FBB7344E}"/>
              </a:ext>
            </a:extLst>
          </p:cNvPr>
          <p:cNvSpPr/>
          <p:nvPr/>
        </p:nvSpPr>
        <p:spPr>
          <a:xfrm>
            <a:off x="4676684" y="3550291"/>
            <a:ext cx="319177" cy="978427"/>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9F2C1C25-2318-41EB-A646-792472796A89}"/>
              </a:ext>
            </a:extLst>
          </p:cNvPr>
          <p:cNvSpPr txBox="1"/>
          <p:nvPr/>
        </p:nvSpPr>
        <p:spPr>
          <a:xfrm>
            <a:off x="4986707" y="3321123"/>
            <a:ext cx="1540064" cy="806467"/>
          </a:xfrm>
          <a:prstGeom prst="rect">
            <a:avLst/>
          </a:prstGeom>
        </p:spPr>
        <p:txBody>
          <a:bodyPr vert="horz" wrap="square" lIns="91440" tIns="45720" rIns="91440" bIns="45720" rtlCol="0">
            <a:noAutofit/>
          </a:bodyPr>
          <a:lstStyle/>
          <a:p>
            <a:pPr algn="ctr"/>
            <a:r>
              <a:rPr lang="en-US" sz="1600" dirty="0">
                <a:solidFill>
                  <a:schemeClr val="accent6"/>
                </a:solidFill>
                <a:latin typeface="Trebuchet MS" panose="020B0603020202020204" pitchFamily="34" charset="0"/>
              </a:rPr>
              <a:t>Approximated by DONNs</a:t>
            </a:r>
          </a:p>
        </p:txBody>
      </p:sp>
      <p:pic>
        <p:nvPicPr>
          <p:cNvPr id="24" name="Picture 23">
            <a:extLst>
              <a:ext uri="{FF2B5EF4-FFF2-40B4-BE49-F238E27FC236}">
                <a16:creationId xmlns:a16="http://schemas.microsoft.com/office/drawing/2014/main" id="{5F317EA3-DD05-4110-98B2-FC2928F8FDF5}"/>
              </a:ext>
            </a:extLst>
          </p:cNvPr>
          <p:cNvPicPr>
            <a:picLocks noChangeAspect="1"/>
          </p:cNvPicPr>
          <p:nvPr/>
        </p:nvPicPr>
        <p:blipFill>
          <a:blip r:embed="rId6"/>
          <a:stretch>
            <a:fillRect/>
          </a:stretch>
        </p:blipFill>
        <p:spPr>
          <a:xfrm>
            <a:off x="7493604" y="2352551"/>
            <a:ext cx="4316448" cy="849461"/>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86B9A09-CA29-42C7-BC9C-B274E1722CC5}"/>
                  </a:ext>
                </a:extLst>
              </p:cNvPr>
              <p:cNvSpPr txBox="1"/>
              <p:nvPr/>
            </p:nvSpPr>
            <p:spPr>
              <a:xfrm>
                <a:off x="7203003" y="1593656"/>
                <a:ext cx="4897650" cy="792396"/>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func>
                        <m:funcPr>
                          <m:ctrlPr>
                            <a:rPr lang="en-US" sz="1600" i="1" smtClean="0">
                              <a:solidFill>
                                <a:schemeClr val="accent6"/>
                              </a:solidFill>
                              <a:latin typeface="Cambria Math" panose="02040503050406030204" pitchFamily="18" charset="0"/>
                            </a:rPr>
                          </m:ctrlPr>
                        </m:funcPr>
                        <m:fName>
                          <m:limLow>
                            <m:limLowPr>
                              <m:ctrlPr>
                                <a:rPr lang="en-US" sz="1600" i="1" smtClean="0">
                                  <a:solidFill>
                                    <a:schemeClr val="accent6"/>
                                  </a:solidFill>
                                  <a:latin typeface="Cambria Math" panose="02040503050406030204" pitchFamily="18" charset="0"/>
                                </a:rPr>
                              </m:ctrlPr>
                            </m:limLowPr>
                            <m:e>
                              <m:r>
                                <m:rPr>
                                  <m:sty m:val="p"/>
                                </m:rPr>
                                <a:rPr lang="en-US" sz="1600" i="0" smtClean="0">
                                  <a:solidFill>
                                    <a:schemeClr val="accent6"/>
                                  </a:solidFill>
                                  <a:latin typeface="Cambria Math" panose="02040503050406030204" pitchFamily="18" charset="0"/>
                                </a:rPr>
                                <m:t>min</m:t>
                              </m:r>
                            </m:e>
                            <m:lim>
                              <m:r>
                                <a:rPr lang="en-US" sz="1600" i="1" smtClean="0">
                                  <a:solidFill>
                                    <a:schemeClr val="accent6"/>
                                  </a:solidFill>
                                  <a:latin typeface="Cambria Math" panose="02040503050406030204" pitchFamily="18" charset="0"/>
                                  <a:ea typeface="Cambria Math" panose="02040503050406030204" pitchFamily="18" charset="0"/>
                                </a:rPr>
                                <m:t>𝜃</m:t>
                              </m:r>
                            </m:lim>
                          </m:limLow>
                        </m:fName>
                        <m:e>
                          <m:r>
                            <a:rPr lang="en-US" sz="1600" b="0" i="1" smtClean="0">
                              <a:solidFill>
                                <a:schemeClr val="accent6"/>
                              </a:solidFill>
                              <a:latin typeface="Cambria Math" panose="02040503050406030204" pitchFamily="18" charset="0"/>
                            </a:rPr>
                            <m:t>𝐽</m:t>
                          </m:r>
                          <m:d>
                            <m:dPr>
                              <m:ctrlPr>
                                <a:rPr lang="en-US" sz="1600" b="0" i="1" smtClean="0">
                                  <a:solidFill>
                                    <a:schemeClr val="accent6"/>
                                  </a:solidFill>
                                  <a:latin typeface="Cambria Math" panose="02040503050406030204" pitchFamily="18" charset="0"/>
                                </a:rPr>
                              </m:ctrlPr>
                            </m:dPr>
                            <m:e>
                              <m:r>
                                <a:rPr lang="en-US" sz="1600" b="0" i="1" smtClean="0">
                                  <a:solidFill>
                                    <a:schemeClr val="accent6"/>
                                  </a:solidFill>
                                  <a:latin typeface="Cambria Math" panose="02040503050406030204" pitchFamily="18" charset="0"/>
                                  <a:ea typeface="Cambria Math" panose="02040503050406030204" pitchFamily="18" charset="0"/>
                                </a:rPr>
                                <m:t>𝜃</m:t>
                              </m:r>
                            </m:e>
                          </m:d>
                          <m:r>
                            <a:rPr lang="en-US" sz="1600" b="0" i="1" smtClean="0">
                              <a:solidFill>
                                <a:schemeClr val="accent6"/>
                              </a:solidFill>
                              <a:latin typeface="Cambria Math" panose="02040503050406030204" pitchFamily="18" charset="0"/>
                              <a:ea typeface="Cambria Math" panose="02040503050406030204" pitchFamily="18" charset="0"/>
                            </a:rPr>
                            <m:t>= </m:t>
                          </m:r>
                          <m:nary>
                            <m:naryPr>
                              <m:chr m:val="∑"/>
                              <m:ctrlPr>
                                <a:rPr lang="en-US" sz="1600" b="0" i="1" smtClean="0">
                                  <a:solidFill>
                                    <a:schemeClr val="accent6"/>
                                  </a:solidFill>
                                  <a:latin typeface="Cambria Math" panose="02040503050406030204" pitchFamily="18" charset="0"/>
                                  <a:ea typeface="Cambria Math" panose="02040503050406030204" pitchFamily="18" charset="0"/>
                                </a:rPr>
                              </m:ctrlPr>
                            </m:naryPr>
                            <m:sub>
                              <m:r>
                                <m:rPr>
                                  <m:brk m:alnAt="23"/>
                                </m:rPr>
                                <a:rPr lang="en-US" sz="1600" b="0" i="1" smtClean="0">
                                  <a:solidFill>
                                    <a:schemeClr val="accent6"/>
                                  </a:solidFill>
                                  <a:latin typeface="Cambria Math" panose="02040503050406030204" pitchFamily="18" charset="0"/>
                                  <a:ea typeface="Cambria Math" panose="02040503050406030204" pitchFamily="18" charset="0"/>
                                </a:rPr>
                                <m:t>𝑖</m:t>
                              </m:r>
                              <m:r>
                                <a:rPr lang="en-US" sz="1600" b="0" i="1" smtClean="0">
                                  <a:solidFill>
                                    <a:schemeClr val="accent6"/>
                                  </a:solidFill>
                                  <a:latin typeface="Cambria Math" panose="02040503050406030204" pitchFamily="18" charset="0"/>
                                  <a:ea typeface="Cambria Math" panose="02040503050406030204" pitchFamily="18" charset="0"/>
                                </a:rPr>
                                <m:t>=1</m:t>
                              </m:r>
                            </m:sub>
                            <m:sup>
                              <m:r>
                                <a:rPr lang="en-US" sz="1600" b="0" i="1" smtClean="0">
                                  <a:solidFill>
                                    <a:schemeClr val="accent6"/>
                                  </a:solidFill>
                                  <a:latin typeface="Cambria Math" panose="02040503050406030204" pitchFamily="18" charset="0"/>
                                  <a:ea typeface="Cambria Math" panose="02040503050406030204" pitchFamily="18" charset="0"/>
                                </a:rPr>
                                <m:t>𝑛</m:t>
                              </m:r>
                            </m:sup>
                            <m:e>
                              <m:nary>
                                <m:naryPr>
                                  <m:chr m:val="∑"/>
                                  <m:ctrlPr>
                                    <a:rPr lang="en-US" sz="1600" b="0" i="1" smtClean="0">
                                      <a:solidFill>
                                        <a:schemeClr val="accent6"/>
                                      </a:solidFill>
                                      <a:latin typeface="Cambria Math" panose="02040503050406030204" pitchFamily="18" charset="0"/>
                                      <a:ea typeface="Cambria Math" panose="02040503050406030204" pitchFamily="18" charset="0"/>
                                    </a:rPr>
                                  </m:ctrlPr>
                                </m:naryPr>
                                <m:sub>
                                  <m:r>
                                    <m:rPr>
                                      <m:brk m:alnAt="23"/>
                                    </m:rPr>
                                    <a:rPr lang="en-US" sz="1600" b="0" i="1" smtClean="0">
                                      <a:solidFill>
                                        <a:schemeClr val="accent6"/>
                                      </a:solidFill>
                                      <a:latin typeface="Cambria Math" panose="02040503050406030204" pitchFamily="18" charset="0"/>
                                      <a:ea typeface="Cambria Math" panose="02040503050406030204" pitchFamily="18" charset="0"/>
                                    </a:rPr>
                                    <m:t>𝑗</m:t>
                                  </m:r>
                                  <m:r>
                                    <a:rPr lang="en-US" sz="1600" b="0" i="1" smtClean="0">
                                      <a:solidFill>
                                        <a:schemeClr val="accent6"/>
                                      </a:solidFill>
                                      <a:latin typeface="Cambria Math" panose="02040503050406030204" pitchFamily="18" charset="0"/>
                                      <a:ea typeface="Cambria Math" panose="02040503050406030204" pitchFamily="18" charset="0"/>
                                    </a:rPr>
                                    <m:t>=1</m:t>
                                  </m:r>
                                </m:sub>
                                <m:sup>
                                  <m:r>
                                    <a:rPr lang="en-US" sz="1600" b="0" i="1" smtClean="0">
                                      <a:solidFill>
                                        <a:schemeClr val="accent6"/>
                                      </a:solidFill>
                                      <a:latin typeface="Cambria Math" panose="02040503050406030204" pitchFamily="18" charset="0"/>
                                      <a:ea typeface="Cambria Math" panose="02040503050406030204" pitchFamily="18" charset="0"/>
                                    </a:rPr>
                                    <m:t>𝑚</m:t>
                                  </m:r>
                                </m:sup>
                                <m:e>
                                  <m:r>
                                    <a:rPr lang="en-US" sz="1600" i="1">
                                      <a:solidFill>
                                        <a:schemeClr val="accent6"/>
                                      </a:solidFill>
                                      <a:latin typeface="Cambria Math" panose="02040503050406030204" pitchFamily="18" charset="0"/>
                                      <a:ea typeface="Cambria Math" panose="02040503050406030204" pitchFamily="18" charset="0"/>
                                    </a:rPr>
                                    <m:t>[</m:t>
                                  </m:r>
                                  <m:sSup>
                                    <m:sSupPr>
                                      <m:ctrlPr>
                                        <a:rPr lang="en-US" sz="1600" i="1">
                                          <a:solidFill>
                                            <a:schemeClr val="accent6"/>
                                          </a:solidFill>
                                          <a:latin typeface="Cambria Math" panose="02040503050406030204" pitchFamily="18" charset="0"/>
                                          <a:ea typeface="Cambria Math" panose="02040503050406030204" pitchFamily="18" charset="0"/>
                                        </a:rPr>
                                      </m:ctrlPr>
                                    </m:sSupPr>
                                    <m:e>
                                      <m:r>
                                        <a:rPr lang="en-US" sz="1600" i="1">
                                          <a:solidFill>
                                            <a:schemeClr val="accent6"/>
                                          </a:solidFill>
                                          <a:latin typeface="Cambria Math" panose="02040503050406030204" pitchFamily="18" charset="0"/>
                                          <a:ea typeface="Cambria Math" panose="02040503050406030204" pitchFamily="18" charset="0"/>
                                        </a:rPr>
                                        <m:t>𝑐</m:t>
                                      </m:r>
                                      <m:r>
                                        <m:rPr>
                                          <m:nor/>
                                        </m:rPr>
                                        <a:rPr lang="en-US" sz="1600" baseline="-25000" dirty="0">
                                          <a:solidFill>
                                            <a:schemeClr val="accent6"/>
                                          </a:solidFill>
                                        </a:rPr>
                                        <m:t>obs</m:t>
                                      </m:r>
                                      <m:d>
                                        <m:dPr>
                                          <m:ctrlPr>
                                            <a:rPr lang="en-US" sz="1600" i="1">
                                              <a:solidFill>
                                                <a:schemeClr val="accent6"/>
                                              </a:solidFill>
                                              <a:latin typeface="Cambria Math" panose="02040503050406030204" pitchFamily="18" charset="0"/>
                                              <a:ea typeface="Cambria Math" panose="02040503050406030204" pitchFamily="18" charset="0"/>
                                            </a:rPr>
                                          </m:ctrlPr>
                                        </m:dPr>
                                        <m:e>
                                          <m:sSub>
                                            <m:sSubPr>
                                              <m:ctrlPr>
                                                <a:rPr lang="en-US" sz="1600" i="1" smtClean="0">
                                                  <a:solidFill>
                                                    <a:schemeClr val="accent6"/>
                                                  </a:solidFill>
                                                  <a:latin typeface="Cambria Math" panose="02040503050406030204" pitchFamily="18" charset="0"/>
                                                  <a:ea typeface="Cambria Math" panose="02040503050406030204" pitchFamily="18" charset="0"/>
                                                </a:rPr>
                                              </m:ctrlPr>
                                            </m:sSubPr>
                                            <m:e>
                                              <m:r>
                                                <a:rPr lang="en-US" sz="1600" b="0" i="1" smtClean="0">
                                                  <a:solidFill>
                                                    <a:schemeClr val="accent6"/>
                                                  </a:solidFill>
                                                  <a:latin typeface="Cambria Math" panose="02040503050406030204" pitchFamily="18" charset="0"/>
                                                  <a:ea typeface="Cambria Math" panose="02040503050406030204" pitchFamily="18" charset="0"/>
                                                </a:rPr>
                                                <m:t>𝑥</m:t>
                                              </m:r>
                                            </m:e>
                                            <m:sub>
                                              <m:r>
                                                <a:rPr lang="en-US" sz="1600" b="0" i="1" smtClean="0">
                                                  <a:solidFill>
                                                    <a:schemeClr val="accent6"/>
                                                  </a:solidFill>
                                                  <a:latin typeface="Cambria Math" panose="02040503050406030204" pitchFamily="18" charset="0"/>
                                                  <a:ea typeface="Cambria Math" panose="02040503050406030204" pitchFamily="18" charset="0"/>
                                                </a:rPr>
                                                <m:t>𝑗</m:t>
                                              </m:r>
                                            </m:sub>
                                          </m:sSub>
                                          <m:r>
                                            <a:rPr lang="en-US" sz="1600" i="1">
                                              <a:solidFill>
                                                <a:schemeClr val="accent6"/>
                                              </a:solidFill>
                                              <a:latin typeface="Cambria Math" panose="02040503050406030204" pitchFamily="18" charset="0"/>
                                              <a:ea typeface="Cambria Math" panose="02040503050406030204" pitchFamily="18" charset="0"/>
                                            </a:rPr>
                                            <m:t>,</m:t>
                                          </m:r>
                                          <m:sSub>
                                            <m:sSubPr>
                                              <m:ctrlPr>
                                                <a:rPr lang="en-US" sz="1600" i="1">
                                                  <a:solidFill>
                                                    <a:schemeClr val="accent6"/>
                                                  </a:solidFill>
                                                  <a:latin typeface="Cambria Math" panose="02040503050406030204" pitchFamily="18" charset="0"/>
                                                  <a:ea typeface="Cambria Math" panose="02040503050406030204" pitchFamily="18" charset="0"/>
                                                </a:rPr>
                                              </m:ctrlPr>
                                            </m:sSubPr>
                                            <m:e>
                                              <m:r>
                                                <a:rPr lang="en-US" sz="1600" i="1">
                                                  <a:solidFill>
                                                    <a:schemeClr val="accent6"/>
                                                  </a:solidFill>
                                                  <a:latin typeface="Cambria Math" panose="02040503050406030204" pitchFamily="18" charset="0"/>
                                                  <a:ea typeface="Cambria Math" panose="02040503050406030204" pitchFamily="18" charset="0"/>
                                                </a:rPr>
                                                <m:t>𝑡</m:t>
                                              </m:r>
                                            </m:e>
                                            <m:sub>
                                              <m:r>
                                                <a:rPr lang="en-US" sz="1600" i="1">
                                                  <a:solidFill>
                                                    <a:schemeClr val="accent6"/>
                                                  </a:solidFill>
                                                  <a:latin typeface="Cambria Math" panose="02040503050406030204" pitchFamily="18" charset="0"/>
                                                  <a:ea typeface="Cambria Math" panose="02040503050406030204" pitchFamily="18" charset="0"/>
                                                </a:rPr>
                                                <m:t>𝑖</m:t>
                                              </m:r>
                                            </m:sub>
                                          </m:sSub>
                                        </m:e>
                                      </m:d>
                                      <m:r>
                                        <a:rPr lang="en-US" sz="1600" i="1">
                                          <a:solidFill>
                                            <a:schemeClr val="accent6"/>
                                          </a:solidFill>
                                          <a:latin typeface="Cambria Math" panose="02040503050406030204" pitchFamily="18" charset="0"/>
                                          <a:ea typeface="Cambria Math" panose="02040503050406030204" pitchFamily="18" charset="0"/>
                                        </a:rPr>
                                        <m:t>−</m:t>
                                      </m:r>
                                      <m:r>
                                        <a:rPr lang="en-US" sz="1600" i="1">
                                          <a:solidFill>
                                            <a:schemeClr val="accent6"/>
                                          </a:solidFill>
                                          <a:latin typeface="Cambria Math" panose="02040503050406030204" pitchFamily="18" charset="0"/>
                                          <a:ea typeface="Cambria Math" panose="02040503050406030204" pitchFamily="18" charset="0"/>
                                        </a:rPr>
                                        <m:t>𝑐</m:t>
                                      </m:r>
                                      <m:r>
                                        <m:rPr>
                                          <m:nor/>
                                        </m:rPr>
                                        <a:rPr lang="en-US" sz="1600" baseline="-25000" dirty="0">
                                          <a:solidFill>
                                            <a:schemeClr val="accent6"/>
                                          </a:solidFill>
                                        </a:rPr>
                                        <m:t>sim</m:t>
                                      </m:r>
                                      <m:r>
                                        <a:rPr lang="en-US" sz="1600" i="1">
                                          <a:solidFill>
                                            <a:schemeClr val="accent6"/>
                                          </a:solidFill>
                                          <a:latin typeface="Cambria Math" panose="02040503050406030204" pitchFamily="18" charset="0"/>
                                          <a:ea typeface="Cambria Math" panose="02040503050406030204" pitchFamily="18" charset="0"/>
                                        </a:rPr>
                                        <m:t>(</m:t>
                                      </m:r>
                                      <m:sSub>
                                        <m:sSubPr>
                                          <m:ctrlPr>
                                            <a:rPr lang="en-US" sz="1600" i="1">
                                              <a:solidFill>
                                                <a:schemeClr val="accent6"/>
                                              </a:solidFill>
                                              <a:latin typeface="Cambria Math" panose="02040503050406030204" pitchFamily="18" charset="0"/>
                                              <a:ea typeface="Cambria Math" panose="02040503050406030204" pitchFamily="18" charset="0"/>
                                            </a:rPr>
                                          </m:ctrlPr>
                                        </m:sSubPr>
                                        <m:e>
                                          <m:r>
                                            <a:rPr lang="en-US" sz="1600" i="1">
                                              <a:solidFill>
                                                <a:schemeClr val="accent6"/>
                                              </a:solidFill>
                                              <a:latin typeface="Cambria Math" panose="02040503050406030204" pitchFamily="18" charset="0"/>
                                              <a:ea typeface="Cambria Math" panose="02040503050406030204" pitchFamily="18" charset="0"/>
                                            </a:rPr>
                                            <m:t>𝑥</m:t>
                                          </m:r>
                                        </m:e>
                                        <m:sub>
                                          <m:r>
                                            <a:rPr lang="en-US" sz="1600" i="1">
                                              <a:solidFill>
                                                <a:schemeClr val="accent6"/>
                                              </a:solidFill>
                                              <a:latin typeface="Cambria Math" panose="02040503050406030204" pitchFamily="18" charset="0"/>
                                              <a:ea typeface="Cambria Math" panose="02040503050406030204" pitchFamily="18" charset="0"/>
                                            </a:rPr>
                                            <m:t>𝑗</m:t>
                                          </m:r>
                                        </m:sub>
                                      </m:sSub>
                                      <m:r>
                                        <a:rPr lang="en-US" sz="1600" i="1">
                                          <a:solidFill>
                                            <a:schemeClr val="accent6"/>
                                          </a:solidFill>
                                          <a:latin typeface="Cambria Math" panose="02040503050406030204" pitchFamily="18" charset="0"/>
                                          <a:ea typeface="Cambria Math" panose="02040503050406030204" pitchFamily="18" charset="0"/>
                                        </a:rPr>
                                        <m:t>,</m:t>
                                      </m:r>
                                      <m:sSub>
                                        <m:sSubPr>
                                          <m:ctrlPr>
                                            <a:rPr lang="en-US" sz="1600" i="1">
                                              <a:solidFill>
                                                <a:schemeClr val="accent6"/>
                                              </a:solidFill>
                                              <a:latin typeface="Cambria Math" panose="02040503050406030204" pitchFamily="18" charset="0"/>
                                              <a:ea typeface="Cambria Math" panose="02040503050406030204" pitchFamily="18" charset="0"/>
                                            </a:rPr>
                                          </m:ctrlPr>
                                        </m:sSubPr>
                                        <m:e>
                                          <m:r>
                                            <a:rPr lang="en-US" sz="1600" i="1">
                                              <a:solidFill>
                                                <a:schemeClr val="accent6"/>
                                              </a:solidFill>
                                              <a:latin typeface="Cambria Math" panose="02040503050406030204" pitchFamily="18" charset="0"/>
                                              <a:ea typeface="Cambria Math" panose="02040503050406030204" pitchFamily="18" charset="0"/>
                                            </a:rPr>
                                            <m:t>𝑡</m:t>
                                          </m:r>
                                        </m:e>
                                        <m:sub>
                                          <m:r>
                                            <a:rPr lang="en-US" sz="1600" i="1">
                                              <a:solidFill>
                                                <a:schemeClr val="accent6"/>
                                              </a:solidFill>
                                              <a:latin typeface="Cambria Math" panose="02040503050406030204" pitchFamily="18" charset="0"/>
                                              <a:ea typeface="Cambria Math" panose="02040503050406030204" pitchFamily="18" charset="0"/>
                                            </a:rPr>
                                            <m:t>𝑖</m:t>
                                          </m:r>
                                        </m:sub>
                                      </m:sSub>
                                      <m:r>
                                        <a:rPr lang="en-US" sz="1600" i="1">
                                          <a:solidFill>
                                            <a:schemeClr val="accent6"/>
                                          </a:solidFill>
                                          <a:latin typeface="Cambria Math" panose="02040503050406030204" pitchFamily="18" charset="0"/>
                                          <a:ea typeface="Cambria Math" panose="02040503050406030204" pitchFamily="18" charset="0"/>
                                        </a:rPr>
                                        <m:t>,</m:t>
                                      </m:r>
                                      <m:r>
                                        <a:rPr lang="en-US" sz="1600" i="1">
                                          <a:solidFill>
                                            <a:schemeClr val="accent6"/>
                                          </a:solidFill>
                                          <a:latin typeface="Cambria Math" panose="02040503050406030204" pitchFamily="18" charset="0"/>
                                          <a:ea typeface="Cambria Math" panose="02040503050406030204" pitchFamily="18" charset="0"/>
                                        </a:rPr>
                                        <m:t>𝜃</m:t>
                                      </m:r>
                                      <m:r>
                                        <a:rPr lang="en-US" sz="1600" i="1">
                                          <a:solidFill>
                                            <a:schemeClr val="accent6"/>
                                          </a:solidFill>
                                          <a:latin typeface="Cambria Math" panose="02040503050406030204" pitchFamily="18" charset="0"/>
                                          <a:ea typeface="Cambria Math" panose="02040503050406030204" pitchFamily="18" charset="0"/>
                                        </a:rPr>
                                        <m:t>)]</m:t>
                                      </m:r>
                                    </m:e>
                                    <m:sup>
                                      <m:r>
                                        <a:rPr lang="en-US" sz="1600" i="1">
                                          <a:solidFill>
                                            <a:schemeClr val="accent6"/>
                                          </a:solidFill>
                                          <a:latin typeface="Cambria Math" panose="02040503050406030204" pitchFamily="18" charset="0"/>
                                          <a:ea typeface="Cambria Math" panose="02040503050406030204" pitchFamily="18" charset="0"/>
                                        </a:rPr>
                                        <m:t>2</m:t>
                                      </m:r>
                                    </m:sup>
                                  </m:sSup>
                                  <m:r>
                                    <a:rPr lang="en-US" sz="1600" b="0" i="1" smtClean="0">
                                      <a:solidFill>
                                        <a:schemeClr val="accent6"/>
                                      </a:solidFill>
                                      <a:latin typeface="Cambria Math" panose="02040503050406030204" pitchFamily="18" charset="0"/>
                                      <a:ea typeface="Cambria Math" panose="02040503050406030204" pitchFamily="18" charset="0"/>
                                    </a:rPr>
                                    <m:t>+</m:t>
                                  </m:r>
                                  <m:r>
                                    <a:rPr lang="en-US" sz="1600" b="0" i="1" smtClean="0">
                                      <a:solidFill>
                                        <a:schemeClr val="accent6"/>
                                      </a:solidFill>
                                      <a:latin typeface="Cambria Math" panose="02040503050406030204" pitchFamily="18" charset="0"/>
                                      <a:ea typeface="Cambria Math" panose="02040503050406030204" pitchFamily="18" charset="0"/>
                                    </a:rPr>
                                    <m:t>𝑅</m:t>
                                  </m:r>
                                  <m:r>
                                    <a:rPr lang="en-US" sz="1600" b="0" i="1" smtClean="0">
                                      <a:solidFill>
                                        <a:schemeClr val="accent6"/>
                                      </a:solidFill>
                                      <a:latin typeface="Cambria Math" panose="02040503050406030204" pitchFamily="18" charset="0"/>
                                      <a:ea typeface="Cambria Math" panose="02040503050406030204" pitchFamily="18" charset="0"/>
                                    </a:rPr>
                                    <m:t>(</m:t>
                                  </m:r>
                                  <m:r>
                                    <a:rPr lang="en-US" sz="1600" b="0" i="1" smtClean="0">
                                      <a:solidFill>
                                        <a:schemeClr val="accent6"/>
                                      </a:solidFill>
                                      <a:latin typeface="Cambria Math" panose="02040503050406030204" pitchFamily="18" charset="0"/>
                                      <a:ea typeface="Cambria Math" panose="02040503050406030204" pitchFamily="18" charset="0"/>
                                    </a:rPr>
                                    <m:t>𝜃</m:t>
                                  </m:r>
                                  <m:r>
                                    <a:rPr lang="en-US" sz="1600" b="0" i="1" smtClean="0">
                                      <a:solidFill>
                                        <a:schemeClr val="accent6"/>
                                      </a:solidFill>
                                      <a:latin typeface="Cambria Math" panose="02040503050406030204" pitchFamily="18" charset="0"/>
                                      <a:ea typeface="Cambria Math" panose="02040503050406030204" pitchFamily="18" charset="0"/>
                                    </a:rPr>
                                    <m:t>)</m:t>
                                  </m:r>
                                </m:e>
                              </m:nary>
                            </m:e>
                          </m:nary>
                        </m:e>
                      </m:func>
                    </m:oMath>
                  </m:oMathPara>
                </a14:m>
                <a:endParaRPr lang="en-US" sz="1600" dirty="0">
                  <a:solidFill>
                    <a:schemeClr val="accent6"/>
                  </a:solidFill>
                </a:endParaRPr>
              </a:p>
            </p:txBody>
          </p:sp>
        </mc:Choice>
        <mc:Fallback xmlns="">
          <p:sp>
            <p:nvSpPr>
              <p:cNvPr id="25" name="TextBox 24">
                <a:extLst>
                  <a:ext uri="{FF2B5EF4-FFF2-40B4-BE49-F238E27FC236}">
                    <a16:creationId xmlns:a16="http://schemas.microsoft.com/office/drawing/2014/main" id="{686B9A09-CA29-42C7-BC9C-B274E1722CC5}"/>
                  </a:ext>
                </a:extLst>
              </p:cNvPr>
              <p:cNvSpPr txBox="1">
                <a:spLocks noRot="1" noChangeAspect="1" noMove="1" noResize="1" noEditPoints="1" noAdjustHandles="1" noChangeArrowheads="1" noChangeShapeType="1" noTextEdit="1"/>
              </p:cNvSpPr>
              <p:nvPr/>
            </p:nvSpPr>
            <p:spPr>
              <a:xfrm>
                <a:off x="7203003" y="1593656"/>
                <a:ext cx="4897650" cy="792396"/>
              </a:xfrm>
              <a:prstGeom prst="rect">
                <a:avLst/>
              </a:prstGeom>
              <a:blipFill>
                <a:blip r:embed="rId7"/>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AAC0C4FD-D58B-434C-BFC7-23703FCDA8CB}"/>
              </a:ext>
            </a:extLst>
          </p:cNvPr>
          <p:cNvSpPr txBox="1"/>
          <p:nvPr/>
        </p:nvSpPr>
        <p:spPr>
          <a:xfrm>
            <a:off x="7578486" y="560737"/>
            <a:ext cx="4409982" cy="646331"/>
          </a:xfrm>
          <a:prstGeom prst="rect">
            <a:avLst/>
          </a:prstGeom>
          <a:solidFill>
            <a:schemeClr val="bg1"/>
          </a:solidFill>
          <a:ln w="19050">
            <a:solidFill>
              <a:srgbClr val="0070C0"/>
            </a:solidFill>
          </a:ln>
        </p:spPr>
        <p:txBody>
          <a:bodyPr wrap="square">
            <a:spAutoFit/>
          </a:bodyPr>
          <a:lstStyle/>
          <a:p>
            <a:pPr algn="ct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Gaussian Plume+: Advection-Diffusion-Reaction with Gaussian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P</a:t>
            </a: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lume Source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9538032-9141-464D-A61C-F79E4DE637BF}"/>
                  </a:ext>
                </a:extLst>
              </p:cNvPr>
              <p:cNvSpPr txBox="1"/>
              <p:nvPr/>
            </p:nvSpPr>
            <p:spPr>
              <a:xfrm>
                <a:off x="668045" y="1770462"/>
                <a:ext cx="6094520" cy="923330"/>
              </a:xfrm>
              <a:prstGeom prst="rect">
                <a:avLst/>
              </a:prstGeom>
              <a:noFill/>
            </p:spPr>
            <p:txBody>
              <a:bodyPr wrap="square">
                <a:spAutoFit/>
              </a:bodyPr>
              <a:lstStyle/>
              <a:p>
                <a:pPr algn="ctr"/>
                <a:r>
                  <a:rPr lang="en-US" i="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F</a:t>
                </a:r>
                <a:r>
                  <a:rPr lang="en-US" sz="1800" i="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ind source parameters </a:t>
                </a:r>
                <a14:m>
                  <m:oMath xmlns:m="http://schemas.openxmlformats.org/officeDocument/2006/math">
                    <m:r>
                      <a:rPr lang="en-US" b="0" i="1" smtClean="0">
                        <a:solidFill>
                          <a:schemeClr val="accent6"/>
                        </a:solidFill>
                        <a:latin typeface="Cambria Math" panose="02040503050406030204" pitchFamily="18" charset="0"/>
                        <a:ea typeface="Cambria Math" panose="02040503050406030204" pitchFamily="18" charset="0"/>
                      </a:rPr>
                      <m:t>𝜃</m:t>
                    </m:r>
                  </m:oMath>
                </a14:m>
                <a:r>
                  <a:rPr lang="en-US" sz="1800" i="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that minimize the difference between simulated and observed aerosol concentration </a:t>
                </a:r>
                <a:r>
                  <a:rPr lang="en-US" sz="1800" i="1"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s.t.</a:t>
                </a:r>
                <a:r>
                  <a:rPr lang="en-US" sz="1800" i="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atmosphere PDEs as constraints:</a:t>
                </a:r>
                <a:endParaRPr lang="en-US" dirty="0">
                  <a:solidFill>
                    <a:schemeClr val="accent6"/>
                  </a:solidFill>
                </a:endParaRPr>
              </a:p>
            </p:txBody>
          </p:sp>
        </mc:Choice>
        <mc:Fallback xmlns="">
          <p:sp>
            <p:nvSpPr>
              <p:cNvPr id="29" name="TextBox 28">
                <a:extLst>
                  <a:ext uri="{FF2B5EF4-FFF2-40B4-BE49-F238E27FC236}">
                    <a16:creationId xmlns:a16="http://schemas.microsoft.com/office/drawing/2014/main" id="{A9538032-9141-464D-A61C-F79E4DE637BF}"/>
                  </a:ext>
                </a:extLst>
              </p:cNvPr>
              <p:cNvSpPr txBox="1">
                <a:spLocks noRot="1" noChangeAspect="1" noMove="1" noResize="1" noEditPoints="1" noAdjustHandles="1" noChangeArrowheads="1" noChangeShapeType="1" noTextEdit="1"/>
              </p:cNvSpPr>
              <p:nvPr/>
            </p:nvSpPr>
            <p:spPr>
              <a:xfrm>
                <a:off x="668045" y="1770462"/>
                <a:ext cx="6094520" cy="923330"/>
              </a:xfrm>
              <a:prstGeom prst="rect">
                <a:avLst/>
              </a:prstGeom>
              <a:blipFill>
                <a:blip r:embed="rId8"/>
                <a:stretch>
                  <a:fillRect t="-3947" r="-200" b="-8553"/>
                </a:stretch>
              </a:blipFill>
            </p:spPr>
            <p:txBody>
              <a:bodyPr/>
              <a:lstStyle/>
              <a:p>
                <a:r>
                  <a:rPr lang="en-US">
                    <a:noFill/>
                  </a:rPr>
                  <a:t> </a:t>
                </a:r>
              </a:p>
            </p:txBody>
          </p:sp>
        </mc:Fallback>
      </mc:AlternateContent>
      <p:pic>
        <p:nvPicPr>
          <p:cNvPr id="33" name="Picture 32">
            <a:extLst>
              <a:ext uri="{FF2B5EF4-FFF2-40B4-BE49-F238E27FC236}">
                <a16:creationId xmlns:a16="http://schemas.microsoft.com/office/drawing/2014/main" id="{BC58B986-A603-4ABA-8491-9985F89932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50692" y="2714843"/>
            <a:ext cx="1237605" cy="559516"/>
          </a:xfrm>
          <a:prstGeom prst="rect">
            <a:avLst/>
          </a:prstGeom>
        </p:spPr>
      </p:pic>
      <p:pic>
        <p:nvPicPr>
          <p:cNvPr id="35" name="Picture 34">
            <a:extLst>
              <a:ext uri="{FF2B5EF4-FFF2-40B4-BE49-F238E27FC236}">
                <a16:creationId xmlns:a16="http://schemas.microsoft.com/office/drawing/2014/main" id="{E2639EDE-9CD1-4120-817B-DB3F56C329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52091" y="4426631"/>
            <a:ext cx="989563" cy="633884"/>
          </a:xfrm>
          <a:prstGeom prst="rect">
            <a:avLst/>
          </a:prstGeom>
        </p:spPr>
      </p:pic>
      <p:sp>
        <p:nvSpPr>
          <p:cNvPr id="3" name="Slide Number Placeholder 2">
            <a:extLst>
              <a:ext uri="{FF2B5EF4-FFF2-40B4-BE49-F238E27FC236}">
                <a16:creationId xmlns:a16="http://schemas.microsoft.com/office/drawing/2014/main" id="{4C192C18-BC66-4FBF-BFE2-C02F78EC5917}"/>
              </a:ext>
            </a:extLst>
          </p:cNvPr>
          <p:cNvSpPr>
            <a:spLocks noGrp="1"/>
          </p:cNvSpPr>
          <p:nvPr>
            <p:ph type="sldNum" sz="quarter" idx="10"/>
          </p:nvPr>
        </p:nvSpPr>
        <p:spPr/>
        <p:txBody>
          <a:bodyPr/>
          <a:lstStyle/>
          <a:p>
            <a:fld id="{4FAB73BC-B049-4115-A692-8D63A059BFB8}" type="slidenum">
              <a:rPr lang="en-US" smtClean="0"/>
              <a:pPr/>
              <a:t>33</a:t>
            </a:fld>
            <a:endParaRPr lang="en-US" dirty="0"/>
          </a:p>
        </p:txBody>
      </p:sp>
      <p:sp>
        <p:nvSpPr>
          <p:cNvPr id="2" name="TextBox 1">
            <a:extLst>
              <a:ext uri="{FF2B5EF4-FFF2-40B4-BE49-F238E27FC236}">
                <a16:creationId xmlns:a16="http://schemas.microsoft.com/office/drawing/2014/main" id="{5B619FB0-CFD2-4E16-BEB4-2FD45452C41A}"/>
              </a:ext>
            </a:extLst>
          </p:cNvPr>
          <p:cNvSpPr txBox="1"/>
          <p:nvPr/>
        </p:nvSpPr>
        <p:spPr>
          <a:xfrm>
            <a:off x="3715305" y="15516"/>
            <a:ext cx="3429122" cy="777872"/>
          </a:xfrm>
          <a:prstGeom prst="rect">
            <a:avLst/>
          </a:prstGeom>
        </p:spPr>
        <p:txBody>
          <a:bodyPr vert="horz" wrap="square" lIns="91440" tIns="45720" rIns="91440" bIns="45720" rtlCol="0">
            <a:noAutofit/>
          </a:bodyPr>
          <a:lstStyle/>
          <a:p>
            <a:pPr algn="ctr"/>
            <a:r>
              <a:rPr lang="en-US" i="1" dirty="0">
                <a:solidFill>
                  <a:srgbClr val="FF0000"/>
                </a:solidFill>
                <a:latin typeface="Trebuchet MS" panose="020B0603020202020204" pitchFamily="34" charset="0"/>
              </a:rPr>
              <a:t>See next talk by </a:t>
            </a:r>
            <a:r>
              <a:rPr lang="en-US" b="1" i="1" dirty="0">
                <a:solidFill>
                  <a:srgbClr val="FF0000"/>
                </a:solidFill>
                <a:latin typeface="Trebuchet MS" panose="020B0603020202020204" pitchFamily="34" charset="0"/>
              </a:rPr>
              <a:t>M. Gulian </a:t>
            </a:r>
            <a:r>
              <a:rPr lang="en-US" i="1" dirty="0">
                <a:solidFill>
                  <a:srgbClr val="FF0000"/>
                </a:solidFill>
                <a:latin typeface="Trebuchet MS" panose="020B0603020202020204" pitchFamily="34" charset="0"/>
              </a:rPr>
              <a:t>for more details on inverse optimization using DONNs.</a:t>
            </a:r>
          </a:p>
        </p:txBody>
      </p:sp>
      <p:pic>
        <p:nvPicPr>
          <p:cNvPr id="26" name="Picture 25">
            <a:extLst>
              <a:ext uri="{FF2B5EF4-FFF2-40B4-BE49-F238E27FC236}">
                <a16:creationId xmlns:a16="http://schemas.microsoft.com/office/drawing/2014/main" id="{52320304-49D3-4356-94A0-02365440C04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96076" y="3904689"/>
            <a:ext cx="977485" cy="523653"/>
          </a:xfrm>
          <a:prstGeom prst="rect">
            <a:avLst/>
          </a:prstGeom>
          <a:effectLst/>
        </p:spPr>
      </p:pic>
      <p:cxnSp>
        <p:nvCxnSpPr>
          <p:cNvPr id="5" name="Straight Connector 4">
            <a:extLst>
              <a:ext uri="{FF2B5EF4-FFF2-40B4-BE49-F238E27FC236}">
                <a16:creationId xmlns:a16="http://schemas.microsoft.com/office/drawing/2014/main" id="{4C1BB6BD-D20E-4BFB-8504-270B4E0C6007}"/>
              </a:ext>
            </a:extLst>
          </p:cNvPr>
          <p:cNvCxnSpPr/>
          <p:nvPr/>
        </p:nvCxnSpPr>
        <p:spPr>
          <a:xfrm flipH="1">
            <a:off x="5246295" y="3875558"/>
            <a:ext cx="839098" cy="5073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ACC4EA3-7A7E-41BA-9C36-CF51F5C35C7B}"/>
              </a:ext>
            </a:extLst>
          </p:cNvPr>
          <p:cNvCxnSpPr>
            <a:cxnSpLocks/>
          </p:cNvCxnSpPr>
          <p:nvPr/>
        </p:nvCxnSpPr>
        <p:spPr>
          <a:xfrm>
            <a:off x="5246295" y="3912483"/>
            <a:ext cx="870038" cy="4704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78A999D-904D-418E-B28A-E1CEFF4012F1}"/>
              </a:ext>
            </a:extLst>
          </p:cNvPr>
          <p:cNvSpPr txBox="1"/>
          <p:nvPr/>
        </p:nvSpPr>
        <p:spPr>
          <a:xfrm>
            <a:off x="8556594" y="6286931"/>
            <a:ext cx="4039266" cy="669302"/>
          </a:xfrm>
          <a:prstGeom prst="rect">
            <a:avLst/>
          </a:prstGeom>
        </p:spPr>
        <p:txBody>
          <a:bodyPr vert="horz" wrap="square" lIns="91440" tIns="45720" rIns="91440" bIns="45720" rtlCol="0">
            <a:noAutofit/>
          </a:bodyPr>
          <a:lstStyle/>
          <a:p>
            <a:pPr algn="l"/>
            <a:r>
              <a:rPr lang="en-US" dirty="0">
                <a:solidFill>
                  <a:schemeClr val="accent6"/>
                </a:solidFill>
                <a:latin typeface="Trebuchet MS" panose="020B0603020202020204" pitchFamily="34" charset="0"/>
              </a:rPr>
              <a:t>[Hart et al. 2023]</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CFE7A05-6532-4860-AEED-A93AC938E8AA}"/>
                  </a:ext>
                </a:extLst>
              </p:cNvPr>
              <p:cNvSpPr txBox="1"/>
              <p:nvPr/>
            </p:nvSpPr>
            <p:spPr>
              <a:xfrm>
                <a:off x="8697792" y="4203851"/>
                <a:ext cx="1943404" cy="1135989"/>
              </a:xfrm>
              <a:prstGeom prst="rect">
                <a:avLst/>
              </a:prstGeom>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chemeClr val="accent6"/>
                              </a:solidFill>
                              <a:latin typeface="Cambria Math" panose="02040503050406030204" pitchFamily="18" charset="0"/>
                            </a:rPr>
                          </m:ctrlPr>
                        </m:sSubPr>
                        <m:e>
                          <m:r>
                            <a:rPr lang="en-US" sz="1200" b="1" i="1" smtClean="0">
                              <a:solidFill>
                                <a:schemeClr val="accent6"/>
                              </a:solidFill>
                              <a:latin typeface="Cambria Math" panose="02040503050406030204" pitchFamily="18" charset="0"/>
                            </a:rPr>
                            <m:t>𝒖</m:t>
                          </m:r>
                        </m:e>
                        <m:sub>
                          <m:r>
                            <a:rPr lang="en-US" sz="1200" b="0" i="1" smtClean="0">
                              <a:solidFill>
                                <a:schemeClr val="accent6"/>
                              </a:solidFill>
                              <a:latin typeface="Cambria Math" panose="02040503050406030204" pitchFamily="18" charset="0"/>
                            </a:rPr>
                            <m:t>𝑛</m:t>
                          </m:r>
                          <m:r>
                            <a:rPr lang="en-US" sz="1200" b="0" i="1" smtClean="0">
                              <a:solidFill>
                                <a:schemeClr val="accent6"/>
                              </a:solidFill>
                              <a:latin typeface="Cambria Math" panose="02040503050406030204" pitchFamily="18" charset="0"/>
                            </a:rPr>
                            <m:t>+1</m:t>
                          </m:r>
                        </m:sub>
                      </m:sSub>
                      <m:r>
                        <a:rPr lang="en-US" sz="1200" b="0" i="1" smtClean="0">
                          <a:solidFill>
                            <a:schemeClr val="accent6"/>
                          </a:solidFill>
                          <a:latin typeface="Cambria Math" panose="02040503050406030204" pitchFamily="18" charset="0"/>
                        </a:rPr>
                        <m:t>=</m:t>
                      </m:r>
                      <m:r>
                        <m:rPr>
                          <m:sty m:val="p"/>
                        </m:rPr>
                        <a:rPr lang="el-GR" sz="1200" b="0" i="1" smtClean="0">
                          <a:solidFill>
                            <a:schemeClr val="accent6"/>
                          </a:solidFill>
                          <a:latin typeface="Cambria Math" panose="02040503050406030204" pitchFamily="18" charset="0"/>
                          <a:ea typeface="Cambria Math" panose="02040503050406030204" pitchFamily="18" charset="0"/>
                        </a:rPr>
                        <m:t>Ϝ</m:t>
                      </m:r>
                      <m:r>
                        <a:rPr lang="en-US" sz="1200" b="0" i="1" smtClean="0">
                          <a:solidFill>
                            <a:schemeClr val="accent6"/>
                          </a:solidFill>
                          <a:latin typeface="Cambria Math" panose="02040503050406030204" pitchFamily="18" charset="0"/>
                          <a:ea typeface="Cambria Math" panose="02040503050406030204" pitchFamily="18" charset="0"/>
                        </a:rPr>
                        <m:t>(</m:t>
                      </m:r>
                      <m:sSub>
                        <m:sSubPr>
                          <m:ctrlPr>
                            <a:rPr lang="en-US" sz="1200" i="1" smtClean="0">
                              <a:solidFill>
                                <a:schemeClr val="accent6"/>
                              </a:solidFill>
                              <a:latin typeface="Cambria Math" panose="02040503050406030204" pitchFamily="18" charset="0"/>
                            </a:rPr>
                          </m:ctrlPr>
                        </m:sSubPr>
                        <m:e>
                          <m:r>
                            <a:rPr lang="en-US" sz="1200" b="1" i="1">
                              <a:solidFill>
                                <a:schemeClr val="accent6"/>
                              </a:solidFill>
                              <a:latin typeface="Cambria Math" panose="02040503050406030204" pitchFamily="18" charset="0"/>
                            </a:rPr>
                            <m:t>𝒖</m:t>
                          </m:r>
                        </m:e>
                        <m:sub>
                          <m:r>
                            <a:rPr lang="en-US" sz="1200" i="1">
                              <a:solidFill>
                                <a:schemeClr val="accent6"/>
                              </a:solidFill>
                              <a:latin typeface="Cambria Math" panose="02040503050406030204" pitchFamily="18" charset="0"/>
                            </a:rPr>
                            <m:t>𝑛</m:t>
                          </m:r>
                        </m:sub>
                      </m:sSub>
                      <m:r>
                        <a:rPr lang="en-US" sz="1200" b="0" i="1" smtClean="0">
                          <a:solidFill>
                            <a:schemeClr val="accent6"/>
                          </a:solidFill>
                          <a:latin typeface="Cambria Math" panose="02040503050406030204" pitchFamily="18" charset="0"/>
                        </a:rPr>
                        <m:t>)</m:t>
                      </m:r>
                    </m:oMath>
                  </m:oMathPara>
                </a14:m>
                <a:endParaRPr lang="en-US" sz="1200" dirty="0">
                  <a:solidFill>
                    <a:schemeClr val="accent6"/>
                  </a:solidFill>
                </a:endParaRPr>
              </a:p>
            </p:txBody>
          </p:sp>
        </mc:Choice>
        <mc:Fallback xmlns="">
          <p:sp>
            <p:nvSpPr>
              <p:cNvPr id="6" name="TextBox 5">
                <a:extLst>
                  <a:ext uri="{FF2B5EF4-FFF2-40B4-BE49-F238E27FC236}">
                    <a16:creationId xmlns:a16="http://schemas.microsoft.com/office/drawing/2014/main" id="{6CFE7A05-6532-4860-AEED-A93AC938E8AA}"/>
                  </a:ext>
                </a:extLst>
              </p:cNvPr>
              <p:cNvSpPr txBox="1">
                <a:spLocks noRot="1" noChangeAspect="1" noMove="1" noResize="1" noEditPoints="1" noAdjustHandles="1" noChangeArrowheads="1" noChangeShapeType="1" noTextEdit="1"/>
              </p:cNvSpPr>
              <p:nvPr/>
            </p:nvSpPr>
            <p:spPr>
              <a:xfrm>
                <a:off x="8697792" y="4203851"/>
                <a:ext cx="1943404" cy="1135989"/>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7453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2" grpId="0"/>
      <p:bldP spid="25" grpId="0" animBg="1"/>
      <p:bldP spid="27" grpId="0" animBg="1"/>
      <p:bldP spid="2" grpId="0"/>
      <p:bldP spid="4"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24224"/>
            <a:ext cx="6415633" cy="5355312"/>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Background</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Motivation</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The CLDERA Project</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Driving Exemplar: 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CLDERA Research Composition</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Simulations </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b="1"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grpSp>
        <p:nvGrpSpPr>
          <p:cNvPr id="8" name="Group 7">
            <a:extLst>
              <a:ext uri="{FF2B5EF4-FFF2-40B4-BE49-F238E27FC236}">
                <a16:creationId xmlns:a16="http://schemas.microsoft.com/office/drawing/2014/main" id="{A65418FA-E22B-423A-9ED5-067D76E8658B}"/>
              </a:ext>
            </a:extLst>
          </p:cNvPr>
          <p:cNvGrpSpPr>
            <a:grpSpLocks noChangeAspect="1"/>
          </p:cNvGrpSpPr>
          <p:nvPr/>
        </p:nvGrpSpPr>
        <p:grpSpPr>
          <a:xfrm>
            <a:off x="8084420" y="1510397"/>
            <a:ext cx="4688291" cy="4567107"/>
            <a:chOff x="6624859" y="916067"/>
            <a:chExt cx="5725522" cy="5577528"/>
          </a:xfrm>
        </p:grpSpPr>
        <p:pic>
          <p:nvPicPr>
            <p:cNvPr id="9" name="Picture 8">
              <a:extLst>
                <a:ext uri="{FF2B5EF4-FFF2-40B4-BE49-F238E27FC236}">
                  <a16:creationId xmlns:a16="http://schemas.microsoft.com/office/drawing/2014/main" id="{E7F22A26-C221-478B-831A-4B6965149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0" name="TextBox 9">
              <a:extLst>
                <a:ext uri="{FF2B5EF4-FFF2-40B4-BE49-F238E27FC236}">
                  <a16:creationId xmlns:a16="http://schemas.microsoft.com/office/drawing/2014/main" id="{C84EFB2D-95BC-4EBC-8A85-95F24A7A1379}"/>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1" name="Diagram 10">
              <a:extLst>
                <a:ext uri="{FF2B5EF4-FFF2-40B4-BE49-F238E27FC236}">
                  <a16:creationId xmlns:a16="http://schemas.microsoft.com/office/drawing/2014/main" id="{62CA661A-39C3-4FCA-BF41-72312E320AA9}"/>
                </a:ext>
              </a:extLst>
            </p:cNvPr>
            <p:cNvGraphicFramePr/>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9"/>
          <a:stretch>
            <a:fillRect/>
          </a:stretch>
        </p:blipFill>
        <p:spPr>
          <a:xfrm>
            <a:off x="6839240" y="3429000"/>
            <a:ext cx="2197095" cy="1878895"/>
          </a:xfrm>
          <a:prstGeom prst="rect">
            <a:avLst/>
          </a:prstGeom>
        </p:spPr>
      </p:pic>
      <p:sp>
        <p:nvSpPr>
          <p:cNvPr id="5" name="Slide Number Placeholder 4">
            <a:extLst>
              <a:ext uri="{FF2B5EF4-FFF2-40B4-BE49-F238E27FC236}">
                <a16:creationId xmlns:a16="http://schemas.microsoft.com/office/drawing/2014/main" id="{809A7F79-37E0-4FE6-B60E-C25057085B8A}"/>
              </a:ext>
            </a:extLst>
          </p:cNvPr>
          <p:cNvSpPr>
            <a:spLocks noGrp="1"/>
          </p:cNvSpPr>
          <p:nvPr>
            <p:ph type="sldNum" sz="quarter" idx="4"/>
          </p:nvPr>
        </p:nvSpPr>
        <p:spPr/>
        <p:txBody>
          <a:bodyPr/>
          <a:lstStyle/>
          <a:p>
            <a:fld id="{4FAB73BC-B049-4115-A692-8D63A059BFB8}" type="slidenum">
              <a:rPr lang="en-US" smtClean="0"/>
              <a:pPr/>
              <a:t>34</a:t>
            </a:fld>
            <a:endParaRPr lang="en-US" dirty="0"/>
          </a:p>
        </p:txBody>
      </p:sp>
      <p:sp>
        <p:nvSpPr>
          <p:cNvPr id="14" name="Slide Number Placeholder 8">
            <a:extLst>
              <a:ext uri="{FF2B5EF4-FFF2-40B4-BE49-F238E27FC236}">
                <a16:creationId xmlns:a16="http://schemas.microsoft.com/office/drawing/2014/main" id="{1D881615-CF33-4F21-A1C0-07C4BCE11229}"/>
              </a:ext>
            </a:extLst>
          </p:cNvPr>
          <p:cNvSpPr txBox="1">
            <a:spLocks/>
          </p:cNvSpPr>
          <p:nvPr/>
        </p:nvSpPr>
        <p:spPr>
          <a:xfrm>
            <a:off x="11947280" y="6618148"/>
            <a:ext cx="370225"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34</a:t>
            </a:fld>
            <a:endParaRPr lang="en-US" sz="1000" dirty="0">
              <a:latin typeface="+mj-lt"/>
            </a:endParaRPr>
          </a:p>
        </p:txBody>
      </p:sp>
    </p:spTree>
    <p:extLst>
      <p:ext uri="{BB962C8B-B14F-4D97-AF65-F5344CB8AC3E}">
        <p14:creationId xmlns:p14="http://schemas.microsoft.com/office/powerpoint/2010/main" val="25081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13C489-D8C4-4481-8737-12305BD7120C}"/>
              </a:ext>
            </a:extLst>
          </p:cNvPr>
          <p:cNvSpPr>
            <a:spLocks noGrp="1"/>
          </p:cNvSpPr>
          <p:nvPr>
            <p:ph type="title"/>
          </p:nvPr>
        </p:nvSpPr>
        <p:spPr>
          <a:xfrm>
            <a:off x="318733" y="71090"/>
            <a:ext cx="3840279" cy="1086687"/>
          </a:xfrm>
        </p:spPr>
        <p:txBody>
          <a:bodyPr>
            <a:normAutofit/>
          </a:bodyPr>
          <a:lstStyle/>
          <a:p>
            <a:r>
              <a:rPr lang="en-US" dirty="0">
                <a:solidFill>
                  <a:schemeClr val="accent6"/>
                </a:solidFill>
                <a:latin typeface="Trebuchet MS" panose="020B0603020202020204" pitchFamily="34" charset="0"/>
              </a:rPr>
              <a:t>Tiered Verification Approach </a:t>
            </a:r>
          </a:p>
        </p:txBody>
      </p:sp>
      <p:sp>
        <p:nvSpPr>
          <p:cNvPr id="6" name="Content Placeholder 5">
            <a:extLst>
              <a:ext uri="{FF2B5EF4-FFF2-40B4-BE49-F238E27FC236}">
                <a16:creationId xmlns:a16="http://schemas.microsoft.com/office/drawing/2014/main" id="{027FF4F7-01F9-4CA4-96E4-0530D3ADA03F}"/>
              </a:ext>
            </a:extLst>
          </p:cNvPr>
          <p:cNvSpPr>
            <a:spLocks noGrp="1"/>
          </p:cNvSpPr>
          <p:nvPr>
            <p:ph sz="quarter" idx="11"/>
          </p:nvPr>
        </p:nvSpPr>
        <p:spPr>
          <a:xfrm>
            <a:off x="84614" y="5003800"/>
            <a:ext cx="3324726" cy="1295400"/>
          </a:xfrm>
        </p:spPr>
        <p:txBody>
          <a:bodyPr>
            <a:normAutofit/>
          </a:bodyPr>
          <a:lstStyle/>
          <a:p>
            <a:r>
              <a:rPr lang="en-US" sz="1700" dirty="0">
                <a:solidFill>
                  <a:schemeClr val="accent6"/>
                </a:solidFill>
                <a:latin typeface="Trebuchet MS" panose="020B0603020202020204" pitchFamily="34" charset="0"/>
                <a:cs typeface="Open Sans " panose="020B0604020202020204" charset="0"/>
              </a:rPr>
              <a:t>Coupled ODEs devoid of governing physics that enable exploration of tool/method sensitivities </a:t>
            </a:r>
          </a:p>
        </p:txBody>
      </p:sp>
      <p:sp>
        <p:nvSpPr>
          <p:cNvPr id="7" name="Content Placeholder 6">
            <a:extLst>
              <a:ext uri="{FF2B5EF4-FFF2-40B4-BE49-F238E27FC236}">
                <a16:creationId xmlns:a16="http://schemas.microsoft.com/office/drawing/2014/main" id="{353EE26A-FE8F-42FA-AC66-C36035B4488A}"/>
              </a:ext>
            </a:extLst>
          </p:cNvPr>
          <p:cNvSpPr>
            <a:spLocks noGrp="1"/>
          </p:cNvSpPr>
          <p:nvPr>
            <p:ph sz="quarter" idx="12"/>
          </p:nvPr>
        </p:nvSpPr>
        <p:spPr>
          <a:xfrm>
            <a:off x="3565028" y="5023126"/>
            <a:ext cx="2530971" cy="1441471"/>
          </a:xfrm>
        </p:spPr>
        <p:txBody>
          <a:bodyPr>
            <a:normAutofit fontScale="62500" lnSpcReduction="20000"/>
          </a:bodyPr>
          <a:lstStyle/>
          <a:p>
            <a:pPr algn="ctr"/>
            <a:r>
              <a:rPr lang="en-US" sz="2900" b="1" dirty="0">
                <a:latin typeface="Trebuchet MS" panose="020B0603020202020204" pitchFamily="34" charset="0"/>
                <a:cs typeface="Open Sans " panose="020B0604020202020204" charset="0"/>
              </a:rPr>
              <a:t>Gaussian Plume+ </a:t>
            </a:r>
          </a:p>
          <a:p>
            <a:r>
              <a:rPr lang="en-US" sz="2900" dirty="0">
                <a:latin typeface="Trebuchet MS" panose="020B0603020202020204" pitchFamily="34" charset="0"/>
                <a:cs typeface="Open Sans " panose="020B0604020202020204" charset="0"/>
              </a:rPr>
              <a:t>Basic physics (advection-diffusion-reaction), reduced dimensionality, reduced coupling </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BBD6BD1A-3508-4FF9-AB89-25B4856B4371}"/>
                  </a:ext>
                </a:extLst>
              </p:cNvPr>
              <p:cNvSpPr>
                <a:spLocks noGrp="1"/>
              </p:cNvSpPr>
              <p:nvPr>
                <p:ph sz="quarter" idx="13"/>
              </p:nvPr>
            </p:nvSpPr>
            <p:spPr>
              <a:xfrm>
                <a:off x="9044335" y="5022850"/>
                <a:ext cx="2985546" cy="1496421"/>
              </a:xfrm>
            </p:spPr>
            <p:txBody>
              <a:bodyPr>
                <a:noAutofit/>
              </a:bodyPr>
              <a:lstStyle/>
              <a:p>
                <a:r>
                  <a:rPr lang="en-US" dirty="0">
                    <a:latin typeface="Trebuchet MS" panose="020B0603020202020204" pitchFamily="34" charset="0"/>
                    <a:cs typeface="Open Sans " panose="020B0604020202020204" charset="0"/>
                  </a:rPr>
                  <a:t>Full complexity of Earth’s climate </a:t>
                </a:r>
                <a14:m>
                  <m:oMath xmlns:m="http://schemas.openxmlformats.org/officeDocument/2006/math">
                    <m:r>
                      <a:rPr lang="en-US" i="1" dirty="0" smtClean="0">
                        <a:latin typeface="Cambria Math" panose="02040503050406030204" pitchFamily="18" charset="0"/>
                        <a:cs typeface="Open Sans " panose="020B0604020202020204" charset="0"/>
                      </a:rPr>
                      <m:t>–</m:t>
                    </m:r>
                  </m:oMath>
                </a14:m>
                <a:r>
                  <a:rPr lang="en-US" dirty="0">
                    <a:latin typeface="Trebuchet MS" panose="020B0603020202020204" pitchFamily="34" charset="0"/>
                    <a:cs typeface="Open Sans " panose="020B0604020202020204" charset="0"/>
                  </a:rPr>
                  <a:t> verify method solution against known pathways </a:t>
                </a:r>
              </a:p>
            </p:txBody>
          </p:sp>
        </mc:Choice>
        <mc:Fallback xmlns="">
          <p:sp>
            <p:nvSpPr>
              <p:cNvPr id="8" name="Content Placeholder 7">
                <a:extLst>
                  <a:ext uri="{FF2B5EF4-FFF2-40B4-BE49-F238E27FC236}">
                    <a16:creationId xmlns:a16="http://schemas.microsoft.com/office/drawing/2014/main" id="{BBD6BD1A-3508-4FF9-AB89-25B4856B4371}"/>
                  </a:ext>
                </a:extLst>
              </p:cNvPr>
              <p:cNvSpPr>
                <a:spLocks noGrp="1" noRot="1" noChangeAspect="1" noMove="1" noResize="1" noEditPoints="1" noAdjustHandles="1" noChangeArrowheads="1" noChangeShapeType="1" noTextEdit="1"/>
              </p:cNvSpPr>
              <p:nvPr>
                <p:ph sz="quarter" idx="13"/>
              </p:nvPr>
            </p:nvSpPr>
            <p:spPr>
              <a:xfrm>
                <a:off x="9044335" y="5022850"/>
                <a:ext cx="2985546" cy="1496421"/>
              </a:xfrm>
              <a:blipFill>
                <a:blip r:embed="rId3"/>
                <a:stretch>
                  <a:fillRect l="-4908" t="-1224"/>
                </a:stretch>
              </a:blipFill>
            </p:spPr>
            <p:txBody>
              <a:bodyPr/>
              <a:lstStyle/>
              <a:p>
                <a:r>
                  <a:rPr lang="en-US">
                    <a:noFill/>
                  </a:rPr>
                  <a:t> </a:t>
                </a:r>
              </a:p>
            </p:txBody>
          </p:sp>
        </mc:Fallback>
      </mc:AlternateContent>
      <p:sp>
        <p:nvSpPr>
          <p:cNvPr id="10" name="Text Placeholder 9">
            <a:extLst>
              <a:ext uri="{FF2B5EF4-FFF2-40B4-BE49-F238E27FC236}">
                <a16:creationId xmlns:a16="http://schemas.microsoft.com/office/drawing/2014/main" id="{27271583-A01C-4708-ACA5-3A512BF05B08}"/>
              </a:ext>
            </a:extLst>
          </p:cNvPr>
          <p:cNvSpPr>
            <a:spLocks noGrp="1"/>
          </p:cNvSpPr>
          <p:nvPr>
            <p:ph type="body" sz="quarter" idx="15"/>
          </p:nvPr>
        </p:nvSpPr>
        <p:spPr>
          <a:xfrm>
            <a:off x="84614" y="4304538"/>
            <a:ext cx="3213753" cy="718588"/>
          </a:xfrm>
        </p:spPr>
        <p:txBody>
          <a:bodyPr/>
          <a:lstStyle/>
          <a:p>
            <a:r>
              <a:rPr lang="en-US" dirty="0">
                <a:latin typeface="Trebuchet MS" panose="020B0603020202020204" pitchFamily="34" charset="0"/>
              </a:rPr>
              <a:t>Synthetic</a:t>
            </a:r>
          </a:p>
        </p:txBody>
      </p:sp>
      <p:sp>
        <p:nvSpPr>
          <p:cNvPr id="11" name="Text Placeholder 10">
            <a:extLst>
              <a:ext uri="{FF2B5EF4-FFF2-40B4-BE49-F238E27FC236}">
                <a16:creationId xmlns:a16="http://schemas.microsoft.com/office/drawing/2014/main" id="{E37B1FF5-2CFC-4568-8692-8D1E981EFE32}"/>
              </a:ext>
            </a:extLst>
          </p:cNvPr>
          <p:cNvSpPr>
            <a:spLocks noGrp="1"/>
          </p:cNvSpPr>
          <p:nvPr>
            <p:ph type="body" sz="quarter" idx="16"/>
          </p:nvPr>
        </p:nvSpPr>
        <p:spPr>
          <a:xfrm>
            <a:off x="3565029" y="4304538"/>
            <a:ext cx="5294165" cy="718588"/>
          </a:xfrm>
        </p:spPr>
        <p:txBody>
          <a:bodyPr/>
          <a:lstStyle/>
          <a:p>
            <a:r>
              <a:rPr lang="en-US" dirty="0">
                <a:latin typeface="Trebuchet MS" panose="020B0603020202020204" pitchFamily="34" charset="0"/>
              </a:rPr>
              <a:t>Idealized</a:t>
            </a:r>
          </a:p>
        </p:txBody>
      </p:sp>
      <p:sp>
        <p:nvSpPr>
          <p:cNvPr id="12" name="Text Placeholder 11">
            <a:extLst>
              <a:ext uri="{FF2B5EF4-FFF2-40B4-BE49-F238E27FC236}">
                <a16:creationId xmlns:a16="http://schemas.microsoft.com/office/drawing/2014/main" id="{E3CD560B-AD65-4203-BDA3-52BBEE377A62}"/>
              </a:ext>
            </a:extLst>
          </p:cNvPr>
          <p:cNvSpPr>
            <a:spLocks noGrp="1"/>
          </p:cNvSpPr>
          <p:nvPr>
            <p:ph type="body" sz="quarter" idx="17"/>
          </p:nvPr>
        </p:nvSpPr>
        <p:spPr>
          <a:xfrm>
            <a:off x="9014882" y="4304538"/>
            <a:ext cx="3015000" cy="718588"/>
          </a:xfrm>
        </p:spPr>
        <p:txBody>
          <a:bodyPr/>
          <a:lstStyle/>
          <a:p>
            <a:r>
              <a:rPr lang="en-US" dirty="0">
                <a:latin typeface="Trebuchet MS" panose="020B0603020202020204" pitchFamily="34" charset="0"/>
              </a:rPr>
              <a:t>Pinatubo Pathways (WIP)</a:t>
            </a:r>
          </a:p>
        </p:txBody>
      </p:sp>
      <p:sp>
        <p:nvSpPr>
          <p:cNvPr id="14" name="Content Placeholder 6">
            <a:extLst>
              <a:ext uri="{FF2B5EF4-FFF2-40B4-BE49-F238E27FC236}">
                <a16:creationId xmlns:a16="http://schemas.microsoft.com/office/drawing/2014/main" id="{32F6D4CD-3499-499F-82B2-81F9715AD1F5}"/>
              </a:ext>
            </a:extLst>
          </p:cNvPr>
          <p:cNvSpPr txBox="1">
            <a:spLocks/>
          </p:cNvSpPr>
          <p:nvPr/>
        </p:nvSpPr>
        <p:spPr>
          <a:xfrm>
            <a:off x="6173503" y="4984988"/>
            <a:ext cx="2763194" cy="1371562"/>
          </a:xfrm>
          <a:prstGeom prst="rect">
            <a:avLst/>
          </a:prstGeom>
        </p:spPr>
        <p:txBody>
          <a:bodyPr vert="horz" lIns="0" tIns="9144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latin typeface="Trebuchet MS" panose="020B0603020202020204" pitchFamily="34" charset="0"/>
                <a:cs typeface="Open Sans " panose="020B0604020202020204" charset="0"/>
              </a:rPr>
              <a:t>HSW++</a:t>
            </a:r>
          </a:p>
          <a:p>
            <a:r>
              <a:rPr lang="en-US" dirty="0">
                <a:latin typeface="Trebuchet MS" panose="020B0603020202020204" pitchFamily="34" charset="0"/>
                <a:cs typeface="Open Sans " panose="020B0604020202020204" charset="0"/>
              </a:rPr>
              <a:t>Realistic Earth circulation, idealized </a:t>
            </a:r>
            <a:r>
              <a:rPr lang="en-US" dirty="0" err="1">
                <a:latin typeface="Trebuchet MS" panose="020B0603020202020204" pitchFamily="34" charset="0"/>
                <a:cs typeface="Open Sans " panose="020B0604020202020204" charset="0"/>
              </a:rPr>
              <a:t>forcings</a:t>
            </a:r>
            <a:r>
              <a:rPr lang="en-US" dirty="0">
                <a:latin typeface="Trebuchet MS" panose="020B0603020202020204" pitchFamily="34" charset="0"/>
                <a:cs typeface="Open Sans " panose="020B0604020202020204" charset="0"/>
              </a:rPr>
              <a:t>/ topography/chemistry, controllable relationships </a:t>
            </a:r>
          </a:p>
        </p:txBody>
      </p:sp>
      <p:grpSp>
        <p:nvGrpSpPr>
          <p:cNvPr id="16" name="Group 15">
            <a:extLst>
              <a:ext uri="{FF2B5EF4-FFF2-40B4-BE49-F238E27FC236}">
                <a16:creationId xmlns:a16="http://schemas.microsoft.com/office/drawing/2014/main" id="{8854DE6B-C0F0-4A72-A3BB-67CF31D0F2A6}"/>
              </a:ext>
            </a:extLst>
          </p:cNvPr>
          <p:cNvGrpSpPr/>
          <p:nvPr/>
        </p:nvGrpSpPr>
        <p:grpSpPr>
          <a:xfrm>
            <a:off x="-68948" y="1789990"/>
            <a:ext cx="12229736" cy="2514548"/>
            <a:chOff x="-689906" y="1150797"/>
            <a:chExt cx="14268796" cy="3419929"/>
          </a:xfrm>
        </p:grpSpPr>
        <p:graphicFrame>
          <p:nvGraphicFramePr>
            <p:cNvPr id="17" name="Diagram 16">
              <a:extLst>
                <a:ext uri="{FF2B5EF4-FFF2-40B4-BE49-F238E27FC236}">
                  <a16:creationId xmlns:a16="http://schemas.microsoft.com/office/drawing/2014/main" id="{EEA18804-19B5-48BF-9D11-3C21014EFCE2}"/>
                </a:ext>
              </a:extLst>
            </p:cNvPr>
            <p:cNvGraphicFramePr/>
            <p:nvPr/>
          </p:nvGraphicFramePr>
          <p:xfrm>
            <a:off x="-689906" y="1150797"/>
            <a:ext cx="4113574" cy="32931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8" name="Straight Arrow Connector 17">
              <a:extLst>
                <a:ext uri="{FF2B5EF4-FFF2-40B4-BE49-F238E27FC236}">
                  <a16:creationId xmlns:a16="http://schemas.microsoft.com/office/drawing/2014/main" id="{40848EF8-2000-438F-8528-2A71AE9BEA36}"/>
                </a:ext>
              </a:extLst>
            </p:cNvPr>
            <p:cNvCxnSpPr>
              <a:cxnSpLocks/>
            </p:cNvCxnSpPr>
            <p:nvPr/>
          </p:nvCxnSpPr>
          <p:spPr>
            <a:xfrm>
              <a:off x="3628299" y="2675781"/>
              <a:ext cx="527112" cy="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9" name="Diagram 18">
              <a:extLst>
                <a:ext uri="{FF2B5EF4-FFF2-40B4-BE49-F238E27FC236}">
                  <a16:creationId xmlns:a16="http://schemas.microsoft.com/office/drawing/2014/main" id="{D1A4584E-B73B-442A-B86C-4B9C98BCBB71}"/>
                </a:ext>
              </a:extLst>
            </p:cNvPr>
            <p:cNvGraphicFramePr/>
            <p:nvPr/>
          </p:nvGraphicFramePr>
          <p:xfrm>
            <a:off x="4890442" y="1369271"/>
            <a:ext cx="3167650" cy="26130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20" name="Straight Arrow Connector 19">
              <a:extLst>
                <a:ext uri="{FF2B5EF4-FFF2-40B4-BE49-F238E27FC236}">
                  <a16:creationId xmlns:a16="http://schemas.microsoft.com/office/drawing/2014/main" id="{EE2DB5BC-6DA2-45FE-B8C8-FC2D01A1D4BC}"/>
                </a:ext>
              </a:extLst>
            </p:cNvPr>
            <p:cNvCxnSpPr>
              <a:cxnSpLocks/>
            </p:cNvCxnSpPr>
            <p:nvPr/>
          </p:nvCxnSpPr>
          <p:spPr>
            <a:xfrm>
              <a:off x="8711844" y="2610242"/>
              <a:ext cx="552246" cy="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Diagram 20">
              <a:extLst>
                <a:ext uri="{FF2B5EF4-FFF2-40B4-BE49-F238E27FC236}">
                  <a16:creationId xmlns:a16="http://schemas.microsoft.com/office/drawing/2014/main" id="{7A0691B9-33C1-4BFF-81C7-9CA290B49623}"/>
                </a:ext>
              </a:extLst>
            </p:cNvPr>
            <p:cNvGraphicFramePr/>
            <p:nvPr/>
          </p:nvGraphicFramePr>
          <p:xfrm>
            <a:off x="9611629" y="1150797"/>
            <a:ext cx="3967261" cy="341992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pSp>
      <p:sp>
        <p:nvSpPr>
          <p:cNvPr id="4" name="TextBox 3">
            <a:extLst>
              <a:ext uri="{FF2B5EF4-FFF2-40B4-BE49-F238E27FC236}">
                <a16:creationId xmlns:a16="http://schemas.microsoft.com/office/drawing/2014/main" id="{A127F910-BA5A-4453-A541-3F03DE12BA41}"/>
              </a:ext>
            </a:extLst>
          </p:cNvPr>
          <p:cNvSpPr txBox="1"/>
          <p:nvPr/>
        </p:nvSpPr>
        <p:spPr>
          <a:xfrm>
            <a:off x="4103098" y="3672656"/>
            <a:ext cx="4140810" cy="470030"/>
          </a:xfrm>
          <a:prstGeom prst="rect">
            <a:avLst/>
          </a:prstGeom>
        </p:spPr>
        <p:txBody>
          <a:bodyPr vert="horz" wrap="square" lIns="91440" tIns="45720" rIns="91440" bIns="45720" rtlCol="0">
            <a:noAutofit/>
          </a:bodyPr>
          <a:lstStyle/>
          <a:p>
            <a:pPr algn="ctr"/>
            <a:r>
              <a:rPr lang="en-US" b="1" dirty="0">
                <a:latin typeface="Trebuchet MS" panose="020B0603020202020204" pitchFamily="34" charset="0"/>
              </a:rPr>
              <a:t>Establish Viability of Method</a:t>
            </a:r>
          </a:p>
          <a:p>
            <a:pPr algn="ctr"/>
            <a:r>
              <a:rPr lang="en-US" b="1" dirty="0">
                <a:latin typeface="Trebuchet MS" panose="020B0603020202020204" pitchFamily="34" charset="0"/>
              </a:rPr>
              <a:t>FY23 </a:t>
            </a:r>
          </a:p>
        </p:txBody>
      </p:sp>
      <p:sp>
        <p:nvSpPr>
          <p:cNvPr id="22" name="TextBox 21">
            <a:extLst>
              <a:ext uri="{FF2B5EF4-FFF2-40B4-BE49-F238E27FC236}">
                <a16:creationId xmlns:a16="http://schemas.microsoft.com/office/drawing/2014/main" id="{9D35B9AB-B836-4358-B630-68AAB3230483}"/>
              </a:ext>
            </a:extLst>
          </p:cNvPr>
          <p:cNvSpPr txBox="1"/>
          <p:nvPr/>
        </p:nvSpPr>
        <p:spPr>
          <a:xfrm>
            <a:off x="76201" y="1157780"/>
            <a:ext cx="3294161" cy="718588"/>
          </a:xfrm>
          <a:prstGeom prst="rect">
            <a:avLst/>
          </a:prstGeom>
        </p:spPr>
        <p:txBody>
          <a:bodyPr vert="horz" wrap="square" lIns="91440" tIns="45720" rIns="91440" bIns="45720" rtlCol="0">
            <a:noAutofit/>
          </a:bodyPr>
          <a:lstStyle/>
          <a:p>
            <a:pPr algn="ctr"/>
            <a:r>
              <a:rPr lang="en-US" b="1" dirty="0">
                <a:latin typeface="Trebuchet MS" panose="020B0603020202020204" pitchFamily="34" charset="0"/>
              </a:rPr>
              <a:t>Test Sensitivity of Method </a:t>
            </a:r>
          </a:p>
          <a:p>
            <a:pPr algn="ctr"/>
            <a:r>
              <a:rPr lang="en-US" b="1" dirty="0">
                <a:latin typeface="Trebuchet MS" panose="020B0603020202020204" pitchFamily="34" charset="0"/>
              </a:rPr>
              <a:t>FY22 </a:t>
            </a:r>
          </a:p>
        </p:txBody>
      </p:sp>
      <p:sp>
        <p:nvSpPr>
          <p:cNvPr id="23" name="TextBox 22">
            <a:extLst>
              <a:ext uri="{FF2B5EF4-FFF2-40B4-BE49-F238E27FC236}">
                <a16:creationId xmlns:a16="http://schemas.microsoft.com/office/drawing/2014/main" id="{E13BCE87-F15D-4FAB-8546-5BA772CF1B70}"/>
              </a:ext>
            </a:extLst>
          </p:cNvPr>
          <p:cNvSpPr txBox="1"/>
          <p:nvPr/>
        </p:nvSpPr>
        <p:spPr>
          <a:xfrm>
            <a:off x="8753030" y="1150291"/>
            <a:ext cx="3400326" cy="718588"/>
          </a:xfrm>
          <a:prstGeom prst="rect">
            <a:avLst/>
          </a:prstGeom>
        </p:spPr>
        <p:txBody>
          <a:bodyPr vert="horz" wrap="square" lIns="91440" tIns="45720" rIns="91440" bIns="45720" rtlCol="0">
            <a:noAutofit/>
          </a:bodyPr>
          <a:lstStyle/>
          <a:p>
            <a:pPr algn="ctr"/>
            <a:r>
              <a:rPr lang="en-US" b="1" dirty="0">
                <a:latin typeface="Trebuchet MS" panose="020B0603020202020204" pitchFamily="34" charset="0"/>
              </a:rPr>
              <a:t>Prove Usefulness of Method</a:t>
            </a:r>
          </a:p>
          <a:p>
            <a:pPr algn="ctr"/>
            <a:r>
              <a:rPr lang="en-US" b="1" dirty="0">
                <a:latin typeface="Trebuchet MS" panose="020B0603020202020204" pitchFamily="34" charset="0"/>
              </a:rPr>
              <a:t>FY23/FY24 </a:t>
            </a:r>
          </a:p>
        </p:txBody>
      </p:sp>
      <p:sp>
        <p:nvSpPr>
          <p:cNvPr id="9" name="Slide Number Placeholder 8">
            <a:extLst>
              <a:ext uri="{FF2B5EF4-FFF2-40B4-BE49-F238E27FC236}">
                <a16:creationId xmlns:a16="http://schemas.microsoft.com/office/drawing/2014/main" id="{15AD2AD7-AC32-460E-B1CE-C451D5D100DA}"/>
              </a:ext>
            </a:extLst>
          </p:cNvPr>
          <p:cNvSpPr>
            <a:spLocks noGrp="1"/>
          </p:cNvSpPr>
          <p:nvPr>
            <p:ph type="sldNum" sz="quarter" idx="10"/>
          </p:nvPr>
        </p:nvSpPr>
        <p:spPr/>
        <p:txBody>
          <a:bodyPr/>
          <a:lstStyle/>
          <a:p>
            <a:fld id="{4FAB73BC-B049-4115-A692-8D63A059BFB8}" type="slidenum">
              <a:rPr lang="en-US" smtClean="0"/>
              <a:pPr/>
              <a:t>35</a:t>
            </a:fld>
            <a:endParaRPr lang="en-US" dirty="0"/>
          </a:p>
        </p:txBody>
      </p:sp>
      <p:sp>
        <p:nvSpPr>
          <p:cNvPr id="2" name="TextBox 1">
            <a:extLst>
              <a:ext uri="{FF2B5EF4-FFF2-40B4-BE49-F238E27FC236}">
                <a16:creationId xmlns:a16="http://schemas.microsoft.com/office/drawing/2014/main" id="{C48C6FE8-1D6D-40F0-A301-FCC2DCC7DB5F}"/>
              </a:ext>
            </a:extLst>
          </p:cNvPr>
          <p:cNvSpPr txBox="1"/>
          <p:nvPr/>
        </p:nvSpPr>
        <p:spPr>
          <a:xfrm>
            <a:off x="-5" y="6499589"/>
            <a:ext cx="6917171" cy="358411"/>
          </a:xfrm>
          <a:prstGeom prst="rect">
            <a:avLst/>
          </a:prstGeom>
        </p:spPr>
        <p:txBody>
          <a:bodyPr vert="horz" wrap="square" lIns="91440" tIns="45720" rIns="91440" bIns="45720" rtlCol="0">
            <a:noAutofit/>
          </a:bodyPr>
          <a:lstStyle/>
          <a:p>
            <a:pPr algn="l"/>
            <a:r>
              <a:rPr lang="en-US" sz="1700" dirty="0">
                <a:solidFill>
                  <a:schemeClr val="accent6"/>
                </a:solidFill>
                <a:latin typeface="Trebuchet MS" panose="020B0603020202020204" pitchFamily="34" charset="0"/>
              </a:rPr>
              <a:t>HSW = Held-Suarez-Williamson [Williamson et al., 1998] </a:t>
            </a:r>
          </a:p>
        </p:txBody>
      </p:sp>
      <p:pic>
        <p:nvPicPr>
          <p:cNvPr id="24" name="Picture 23">
            <a:extLst>
              <a:ext uri="{FF2B5EF4-FFF2-40B4-BE49-F238E27FC236}">
                <a16:creationId xmlns:a16="http://schemas.microsoft.com/office/drawing/2014/main" id="{A097501C-7127-48E1-BA96-DDEC1BCF8E84}"/>
              </a:ext>
            </a:extLst>
          </p:cNvPr>
          <p:cNvPicPr>
            <a:picLocks noChangeAspect="1"/>
          </p:cNvPicPr>
          <p:nvPr/>
        </p:nvPicPr>
        <p:blipFill>
          <a:blip r:embed="rId19"/>
          <a:stretch>
            <a:fillRect/>
          </a:stretch>
        </p:blipFill>
        <p:spPr>
          <a:xfrm>
            <a:off x="4083957" y="195126"/>
            <a:ext cx="2432719" cy="1824539"/>
          </a:xfrm>
          <a:prstGeom prst="rect">
            <a:avLst/>
          </a:prstGeom>
        </p:spPr>
      </p:pic>
      <p:pic>
        <p:nvPicPr>
          <p:cNvPr id="25" name="Picture 24">
            <a:extLst>
              <a:ext uri="{FF2B5EF4-FFF2-40B4-BE49-F238E27FC236}">
                <a16:creationId xmlns:a16="http://schemas.microsoft.com/office/drawing/2014/main" id="{919604D0-7E90-4561-8B02-4ABCB3C4CAE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14253" y="154278"/>
            <a:ext cx="1551495" cy="1865095"/>
          </a:xfrm>
          <a:prstGeom prst="rect">
            <a:avLst/>
          </a:prstGeom>
        </p:spPr>
      </p:pic>
      <p:pic>
        <p:nvPicPr>
          <p:cNvPr id="26" name="Picture 25">
            <a:extLst>
              <a:ext uri="{FF2B5EF4-FFF2-40B4-BE49-F238E27FC236}">
                <a16:creationId xmlns:a16="http://schemas.microsoft.com/office/drawing/2014/main" id="{EEFBE9DB-B596-497B-8691-334BB4CB5AB6}"/>
              </a:ext>
            </a:extLst>
          </p:cNvPr>
          <p:cNvPicPr>
            <a:picLocks noChangeAspect="1"/>
          </p:cNvPicPr>
          <p:nvPr/>
        </p:nvPicPr>
        <p:blipFill>
          <a:blip r:embed="rId21"/>
          <a:stretch>
            <a:fillRect/>
          </a:stretch>
        </p:blipFill>
        <p:spPr>
          <a:xfrm>
            <a:off x="318733" y="5861986"/>
            <a:ext cx="2728813" cy="566084"/>
          </a:xfrm>
          <a:prstGeom prst="rect">
            <a:avLst/>
          </a:prstGeom>
        </p:spPr>
      </p:pic>
      <p:sp>
        <p:nvSpPr>
          <p:cNvPr id="3" name="TextBox 2">
            <a:extLst>
              <a:ext uri="{FF2B5EF4-FFF2-40B4-BE49-F238E27FC236}">
                <a16:creationId xmlns:a16="http://schemas.microsoft.com/office/drawing/2014/main" id="{35265699-684B-4ADE-9C01-AEEA98B650F9}"/>
              </a:ext>
            </a:extLst>
          </p:cNvPr>
          <p:cNvSpPr txBox="1"/>
          <p:nvPr/>
        </p:nvSpPr>
        <p:spPr>
          <a:xfrm>
            <a:off x="2143622" y="4367966"/>
            <a:ext cx="709967" cy="400050"/>
          </a:xfrm>
          <a:prstGeom prst="rect">
            <a:avLst/>
          </a:prstGeom>
        </p:spPr>
        <p:txBody>
          <a:bodyPr vert="horz" wrap="square" lIns="91440" tIns="45720" rIns="91440" bIns="45720" rtlCol="0">
            <a:noAutofit/>
          </a:bodyPr>
          <a:lstStyle/>
          <a:p>
            <a:pPr algn="l"/>
            <a:r>
              <a:rPr lang="en-US" sz="3000" dirty="0">
                <a:solidFill>
                  <a:schemeClr val="bg1"/>
                </a:solidFill>
                <a:sym typeface="Webdings" panose="05030102010509060703" pitchFamily="18" charset="2"/>
              </a:rPr>
              <a:t></a:t>
            </a:r>
            <a:endParaRPr lang="en-US" sz="3000" dirty="0">
              <a:solidFill>
                <a:schemeClr val="bg1"/>
              </a:solidFill>
            </a:endParaRPr>
          </a:p>
        </p:txBody>
      </p:sp>
      <p:sp>
        <p:nvSpPr>
          <p:cNvPr id="27" name="TextBox 26">
            <a:extLst>
              <a:ext uri="{FF2B5EF4-FFF2-40B4-BE49-F238E27FC236}">
                <a16:creationId xmlns:a16="http://schemas.microsoft.com/office/drawing/2014/main" id="{51AE1C85-4F69-4DC5-880D-C7E60AC737F2}"/>
              </a:ext>
            </a:extLst>
          </p:cNvPr>
          <p:cNvSpPr txBox="1"/>
          <p:nvPr/>
        </p:nvSpPr>
        <p:spPr>
          <a:xfrm>
            <a:off x="6702969" y="4338572"/>
            <a:ext cx="709967" cy="400050"/>
          </a:xfrm>
          <a:prstGeom prst="rect">
            <a:avLst/>
          </a:prstGeom>
        </p:spPr>
        <p:txBody>
          <a:bodyPr vert="horz" wrap="square" lIns="91440" tIns="45720" rIns="91440" bIns="45720" rtlCol="0">
            <a:noAutofit/>
          </a:bodyPr>
          <a:lstStyle/>
          <a:p>
            <a:pPr algn="l"/>
            <a:r>
              <a:rPr lang="en-US" sz="3000" dirty="0">
                <a:solidFill>
                  <a:schemeClr val="bg1"/>
                </a:solidFill>
                <a:sym typeface="Webdings" panose="05030102010509060703" pitchFamily="18" charset="2"/>
              </a:rPr>
              <a:t></a:t>
            </a:r>
            <a:endParaRPr lang="en-US" sz="3000" dirty="0">
              <a:solidFill>
                <a:schemeClr val="bg1"/>
              </a:solidFill>
            </a:endParaRPr>
          </a:p>
        </p:txBody>
      </p:sp>
    </p:spTree>
    <p:extLst>
      <p:ext uri="{BB962C8B-B14F-4D97-AF65-F5344CB8AC3E}">
        <p14:creationId xmlns:p14="http://schemas.microsoft.com/office/powerpoint/2010/main" val="343451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24224"/>
            <a:ext cx="6415633" cy="5355312"/>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Background</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Motivation</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The CLDERA Project</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Driving Exemplar: 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CLDERA Research Composition</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Simulations </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b="1" dirty="0">
                <a:solidFill>
                  <a:schemeClr val="accent6"/>
                </a:solidFill>
                <a:latin typeface="Trebuchet MS" panose="020B0603020202020204" pitchFamily="34" charset="0"/>
              </a:rPr>
              <a:t>Summary</a:t>
            </a:r>
          </a:p>
        </p:txBody>
      </p:sp>
      <p:grpSp>
        <p:nvGrpSpPr>
          <p:cNvPr id="8" name="Group 7">
            <a:extLst>
              <a:ext uri="{FF2B5EF4-FFF2-40B4-BE49-F238E27FC236}">
                <a16:creationId xmlns:a16="http://schemas.microsoft.com/office/drawing/2014/main" id="{A65418FA-E22B-423A-9ED5-067D76E8658B}"/>
              </a:ext>
            </a:extLst>
          </p:cNvPr>
          <p:cNvGrpSpPr>
            <a:grpSpLocks noChangeAspect="1"/>
          </p:cNvGrpSpPr>
          <p:nvPr/>
        </p:nvGrpSpPr>
        <p:grpSpPr>
          <a:xfrm>
            <a:off x="8084420" y="1510397"/>
            <a:ext cx="4688291" cy="4567107"/>
            <a:chOff x="6624859" y="916067"/>
            <a:chExt cx="5725522" cy="5577528"/>
          </a:xfrm>
        </p:grpSpPr>
        <p:pic>
          <p:nvPicPr>
            <p:cNvPr id="9" name="Picture 8">
              <a:extLst>
                <a:ext uri="{FF2B5EF4-FFF2-40B4-BE49-F238E27FC236}">
                  <a16:creationId xmlns:a16="http://schemas.microsoft.com/office/drawing/2014/main" id="{E7F22A26-C221-478B-831A-4B6965149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0" name="TextBox 9">
              <a:extLst>
                <a:ext uri="{FF2B5EF4-FFF2-40B4-BE49-F238E27FC236}">
                  <a16:creationId xmlns:a16="http://schemas.microsoft.com/office/drawing/2014/main" id="{C84EFB2D-95BC-4EBC-8A85-95F24A7A1379}"/>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1" name="Diagram 10">
              <a:extLst>
                <a:ext uri="{FF2B5EF4-FFF2-40B4-BE49-F238E27FC236}">
                  <a16:creationId xmlns:a16="http://schemas.microsoft.com/office/drawing/2014/main" id="{62CA661A-39C3-4FCA-BF41-72312E320AA9}"/>
                </a:ext>
              </a:extLst>
            </p:cNvPr>
            <p:cNvGraphicFramePr/>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9"/>
          <a:stretch>
            <a:fillRect/>
          </a:stretch>
        </p:blipFill>
        <p:spPr>
          <a:xfrm>
            <a:off x="6839240" y="3429000"/>
            <a:ext cx="2197095" cy="1878895"/>
          </a:xfrm>
          <a:prstGeom prst="rect">
            <a:avLst/>
          </a:prstGeom>
        </p:spPr>
      </p:pic>
      <p:sp>
        <p:nvSpPr>
          <p:cNvPr id="5" name="Slide Number Placeholder 4">
            <a:extLst>
              <a:ext uri="{FF2B5EF4-FFF2-40B4-BE49-F238E27FC236}">
                <a16:creationId xmlns:a16="http://schemas.microsoft.com/office/drawing/2014/main" id="{809A7F79-37E0-4FE6-B60E-C25057085B8A}"/>
              </a:ext>
            </a:extLst>
          </p:cNvPr>
          <p:cNvSpPr>
            <a:spLocks noGrp="1"/>
          </p:cNvSpPr>
          <p:nvPr>
            <p:ph type="sldNum" sz="quarter" idx="4"/>
          </p:nvPr>
        </p:nvSpPr>
        <p:spPr/>
        <p:txBody>
          <a:bodyPr/>
          <a:lstStyle/>
          <a:p>
            <a:fld id="{4FAB73BC-B049-4115-A692-8D63A059BFB8}" type="slidenum">
              <a:rPr lang="en-US" smtClean="0"/>
              <a:pPr/>
              <a:t>36</a:t>
            </a:fld>
            <a:endParaRPr lang="en-US" dirty="0"/>
          </a:p>
        </p:txBody>
      </p:sp>
      <p:sp>
        <p:nvSpPr>
          <p:cNvPr id="14" name="Slide Number Placeholder 8">
            <a:extLst>
              <a:ext uri="{FF2B5EF4-FFF2-40B4-BE49-F238E27FC236}">
                <a16:creationId xmlns:a16="http://schemas.microsoft.com/office/drawing/2014/main" id="{1D881615-CF33-4F21-A1C0-07C4BCE11229}"/>
              </a:ext>
            </a:extLst>
          </p:cNvPr>
          <p:cNvSpPr txBox="1">
            <a:spLocks/>
          </p:cNvSpPr>
          <p:nvPr/>
        </p:nvSpPr>
        <p:spPr>
          <a:xfrm>
            <a:off x="11947280" y="6618148"/>
            <a:ext cx="370225"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36</a:t>
            </a:fld>
            <a:endParaRPr lang="en-US" sz="1000" dirty="0">
              <a:latin typeface="+mj-lt"/>
            </a:endParaRPr>
          </a:p>
        </p:txBody>
      </p:sp>
    </p:spTree>
    <p:extLst>
      <p:ext uri="{BB962C8B-B14F-4D97-AF65-F5344CB8AC3E}">
        <p14:creationId xmlns:p14="http://schemas.microsoft.com/office/powerpoint/2010/main" val="390600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6E60-E453-4075-BFE0-EEF103008E09}"/>
              </a:ext>
            </a:extLst>
          </p:cNvPr>
          <p:cNvSpPr>
            <a:spLocks noGrp="1"/>
          </p:cNvSpPr>
          <p:nvPr>
            <p:ph type="title"/>
          </p:nvPr>
        </p:nvSpPr>
        <p:spPr>
          <a:xfrm>
            <a:off x="301910" y="159068"/>
            <a:ext cx="11375562" cy="846525"/>
          </a:xfrm>
        </p:spPr>
        <p:txBody>
          <a:bodyPr/>
          <a:lstStyle/>
          <a:p>
            <a:r>
              <a:rPr lang="en-US" dirty="0">
                <a:solidFill>
                  <a:schemeClr val="accent6"/>
                </a:solidFill>
                <a:latin typeface="Trebuchet MS" panose="020B0603020202020204" pitchFamily="34" charset="0"/>
              </a:rPr>
              <a:t>Summary of CLDERA</a:t>
            </a:r>
          </a:p>
        </p:txBody>
      </p:sp>
      <p:pic>
        <p:nvPicPr>
          <p:cNvPr id="5" name="Graphic 4">
            <a:extLst>
              <a:ext uri="{FF2B5EF4-FFF2-40B4-BE49-F238E27FC236}">
                <a16:creationId xmlns:a16="http://schemas.microsoft.com/office/drawing/2014/main" id="{71A85E4F-AB97-400D-9A61-EEFF3AC67C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281972" y="1130303"/>
            <a:ext cx="5910028" cy="5068985"/>
          </a:xfrm>
          <a:prstGeom prst="rect">
            <a:avLst/>
          </a:prstGeom>
        </p:spPr>
      </p:pic>
      <p:grpSp>
        <p:nvGrpSpPr>
          <p:cNvPr id="6" name="Group 5">
            <a:extLst>
              <a:ext uri="{FF2B5EF4-FFF2-40B4-BE49-F238E27FC236}">
                <a16:creationId xmlns:a16="http://schemas.microsoft.com/office/drawing/2014/main" id="{8CDC2B65-426F-4EB8-9D40-BC1655F7A071}"/>
              </a:ext>
            </a:extLst>
          </p:cNvPr>
          <p:cNvGrpSpPr>
            <a:grpSpLocks noChangeAspect="1"/>
          </p:cNvGrpSpPr>
          <p:nvPr/>
        </p:nvGrpSpPr>
        <p:grpSpPr>
          <a:xfrm>
            <a:off x="-35003" y="1460500"/>
            <a:ext cx="6220504" cy="4722606"/>
            <a:chOff x="6241174" y="1286658"/>
            <a:chExt cx="5181605" cy="3933874"/>
          </a:xfrm>
        </p:grpSpPr>
        <p:sp>
          <p:nvSpPr>
            <p:cNvPr id="7" name="Triangle 5">
              <a:extLst>
                <a:ext uri="{FF2B5EF4-FFF2-40B4-BE49-F238E27FC236}">
                  <a16:creationId xmlns:a16="http://schemas.microsoft.com/office/drawing/2014/main" id="{7BC2BBD3-D4FC-42A5-8B21-6B9C68E32856}"/>
                </a:ext>
              </a:extLst>
            </p:cNvPr>
            <p:cNvSpPr/>
            <p:nvPr/>
          </p:nvSpPr>
          <p:spPr>
            <a:xfrm rot="16200000" flipH="1">
              <a:off x="7740860" y="1478165"/>
              <a:ext cx="2192941" cy="4193385"/>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gradFill>
              <a:gsLst>
                <a:gs pos="96000">
                  <a:srgbClr val="E2918B">
                    <a:alpha val="25000"/>
                  </a:srgbClr>
                </a:gs>
                <a:gs pos="100000">
                  <a:srgbClr val="E2918B">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 name="Triangle 5">
              <a:extLst>
                <a:ext uri="{FF2B5EF4-FFF2-40B4-BE49-F238E27FC236}">
                  <a16:creationId xmlns:a16="http://schemas.microsoft.com/office/drawing/2014/main" id="{B0CE6907-F4ED-4397-A575-E2CC188E266F}"/>
                </a:ext>
              </a:extLst>
            </p:cNvPr>
            <p:cNvSpPr/>
            <p:nvPr/>
          </p:nvSpPr>
          <p:spPr>
            <a:xfrm rot="5400000" flipH="1">
              <a:off x="7690630" y="1381571"/>
              <a:ext cx="2192941" cy="4193385"/>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gradFill>
              <a:gsLst>
                <a:gs pos="96000">
                  <a:srgbClr val="92D050">
                    <a:alpha val="50000"/>
                  </a:srgbClr>
                </a:gs>
                <a:gs pos="100000">
                  <a:srgbClr val="92D050">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9" name="Triangle 5">
              <a:extLst>
                <a:ext uri="{FF2B5EF4-FFF2-40B4-BE49-F238E27FC236}">
                  <a16:creationId xmlns:a16="http://schemas.microsoft.com/office/drawing/2014/main" id="{1D89922D-D15A-4CDE-8A14-E6813A765663}"/>
                </a:ext>
              </a:extLst>
            </p:cNvPr>
            <p:cNvSpPr/>
            <p:nvPr/>
          </p:nvSpPr>
          <p:spPr>
            <a:xfrm rot="16200000" flipH="1">
              <a:off x="7755376" y="1388245"/>
              <a:ext cx="2192941" cy="4193385"/>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gradFill>
              <a:gsLst>
                <a:gs pos="82000">
                  <a:srgbClr val="324259">
                    <a:lumMod val="60000"/>
                    <a:lumOff val="40000"/>
                    <a:alpha val="50000"/>
                  </a:srgbClr>
                </a:gs>
                <a:gs pos="100000">
                  <a:srgbClr val="324259">
                    <a:lumMod val="60000"/>
                    <a:lumOff val="40000"/>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0" name="Pentagon 59">
              <a:extLst>
                <a:ext uri="{FF2B5EF4-FFF2-40B4-BE49-F238E27FC236}">
                  <a16:creationId xmlns:a16="http://schemas.microsoft.com/office/drawing/2014/main" id="{B94C92B7-7C6F-4F4E-812F-D7B846C8B6DB}"/>
                </a:ext>
              </a:extLst>
            </p:cNvPr>
            <p:cNvSpPr/>
            <p:nvPr/>
          </p:nvSpPr>
          <p:spPr>
            <a:xfrm>
              <a:off x="6661158" y="1286658"/>
              <a:ext cx="4630529" cy="319464"/>
            </a:xfrm>
            <a:prstGeom prst="homePlate">
              <a:avLst>
                <a:gd name="adj" fmla="val 70217"/>
              </a:avLst>
            </a:prstGeom>
            <a:gradFill>
              <a:gsLst>
                <a:gs pos="0">
                  <a:srgbClr val="324259">
                    <a:lumMod val="60000"/>
                    <a:lumOff val="40000"/>
                    <a:alpha val="0"/>
                  </a:srgbClr>
                </a:gs>
                <a:gs pos="32000">
                  <a:srgbClr val="324259">
                    <a:lumMod val="60000"/>
                    <a:lumOff val="40000"/>
                  </a:srgbClr>
                </a:gs>
              </a:gsLst>
              <a:lin ang="0" scaled="0"/>
            </a:gradFill>
            <a:ln w="12700" cap="flat" cmpd="sng" algn="ctr">
              <a:noFill/>
              <a:prstDash val="solid"/>
              <a:miter lim="800000"/>
            </a:ln>
            <a:effectLst/>
          </p:spPr>
          <p:txBody>
            <a:bodyPr rIns="274320" rtlCol="0" anchor="ctr"/>
            <a:lstStyle/>
            <a:p>
              <a:pPr algn="r">
                <a:defRPr/>
              </a:pPr>
              <a:r>
                <a:rPr lang="en-US" sz="1200" b="1" kern="0" dirty="0">
                  <a:solidFill>
                    <a:srgbClr val="FFFFFF"/>
                  </a:solidFill>
                  <a:latin typeface="Open Sans bold"/>
                </a:rPr>
                <a:t>Simulated Pathways</a:t>
              </a:r>
            </a:p>
          </p:txBody>
        </p:sp>
        <p:sp>
          <p:nvSpPr>
            <p:cNvPr id="11" name="Pentagon 60">
              <a:extLst>
                <a:ext uri="{FF2B5EF4-FFF2-40B4-BE49-F238E27FC236}">
                  <a16:creationId xmlns:a16="http://schemas.microsoft.com/office/drawing/2014/main" id="{74520877-AC45-475E-9839-1DFCC7E0CF16}"/>
                </a:ext>
              </a:extLst>
            </p:cNvPr>
            <p:cNvSpPr/>
            <p:nvPr/>
          </p:nvSpPr>
          <p:spPr>
            <a:xfrm>
              <a:off x="6629145" y="1607828"/>
              <a:ext cx="4630529" cy="319464"/>
            </a:xfrm>
            <a:prstGeom prst="homePlate">
              <a:avLst>
                <a:gd name="adj" fmla="val 70217"/>
              </a:avLst>
            </a:prstGeom>
            <a:gradFill>
              <a:gsLst>
                <a:gs pos="0">
                  <a:srgbClr val="E2918B">
                    <a:alpha val="0"/>
                  </a:srgbClr>
                </a:gs>
                <a:gs pos="32000">
                  <a:srgbClr val="E2918B"/>
                </a:gs>
              </a:gsLst>
              <a:lin ang="0" scaled="0"/>
            </a:gradFill>
            <a:ln w="12700" cap="flat" cmpd="sng" algn="ctr">
              <a:noFill/>
              <a:prstDash val="solid"/>
              <a:miter lim="800000"/>
            </a:ln>
            <a:effectLst/>
          </p:spPr>
          <p:txBody>
            <a:bodyPr rIns="274320" rtlCol="0" anchor="ctr"/>
            <a:lstStyle/>
            <a:p>
              <a:pPr algn="r">
                <a:defRPr/>
              </a:pPr>
              <a:r>
                <a:rPr lang="en-US" sz="1200" b="1" kern="0" dirty="0">
                  <a:solidFill>
                    <a:srgbClr val="FFFFFF"/>
                  </a:solidFill>
                  <a:latin typeface="Open Sans bold"/>
                </a:rPr>
                <a:t>Observed Pathways</a:t>
              </a:r>
            </a:p>
          </p:txBody>
        </p:sp>
        <p:sp>
          <p:nvSpPr>
            <p:cNvPr id="12" name="Pentagon 61">
              <a:extLst>
                <a:ext uri="{FF2B5EF4-FFF2-40B4-BE49-F238E27FC236}">
                  <a16:creationId xmlns:a16="http://schemas.microsoft.com/office/drawing/2014/main" id="{B050F94A-E0CB-4FE5-A105-5CD3217BA78A}"/>
                </a:ext>
              </a:extLst>
            </p:cNvPr>
            <p:cNvSpPr/>
            <p:nvPr/>
          </p:nvSpPr>
          <p:spPr>
            <a:xfrm flipH="1">
              <a:off x="6629142" y="4901068"/>
              <a:ext cx="4630529" cy="319464"/>
            </a:xfrm>
            <a:prstGeom prst="homePlate">
              <a:avLst>
                <a:gd name="adj" fmla="val 70217"/>
              </a:avLst>
            </a:prstGeom>
            <a:gradFill>
              <a:gsLst>
                <a:gs pos="0">
                  <a:srgbClr val="92D050">
                    <a:alpha val="0"/>
                  </a:srgbClr>
                </a:gs>
                <a:gs pos="32000">
                  <a:srgbClr val="92D050"/>
                </a:gs>
              </a:gsLst>
              <a:lin ang="0" scaled="0"/>
            </a:gradFill>
            <a:ln w="12700" cap="flat" cmpd="sng" algn="ctr">
              <a:noFill/>
              <a:prstDash val="solid"/>
              <a:miter lim="800000"/>
            </a:ln>
            <a:effectLst/>
          </p:spPr>
          <p:txBody>
            <a:bodyPr lIns="274320" rIns="274320" rtlCol="0" anchor="ctr"/>
            <a:lstStyle/>
            <a:p>
              <a:pPr>
                <a:defRPr/>
              </a:pPr>
              <a:r>
                <a:rPr lang="en-US" sz="1200" b="1" kern="0" dirty="0">
                  <a:solidFill>
                    <a:srgbClr val="FFFFFF"/>
                  </a:solidFill>
                  <a:latin typeface="Open Sans bold"/>
                </a:rPr>
                <a:t>Attribution </a:t>
              </a:r>
            </a:p>
          </p:txBody>
        </p:sp>
        <p:pic>
          <p:nvPicPr>
            <p:cNvPr id="13" name="Picture 12">
              <a:extLst>
                <a:ext uri="{FF2B5EF4-FFF2-40B4-BE49-F238E27FC236}">
                  <a16:creationId xmlns:a16="http://schemas.microsoft.com/office/drawing/2014/main" id="{AC6F4A23-9382-4C01-80B3-27892F5D77E3}"/>
                </a:ext>
              </a:extLst>
            </p:cNvPr>
            <p:cNvPicPr>
              <a:picLocks noChangeAspect="1"/>
            </p:cNvPicPr>
            <p:nvPr/>
          </p:nvPicPr>
          <p:blipFill>
            <a:blip r:embed="rId5" cstate="print">
              <a:extLst>
                <a:ext uri="{28A0092B-C50C-407E-A947-70E740481C1C}">
                  <a14:useLocalDpi xmlns:a14="http://schemas.microsoft.com/office/drawing/2010/main" val="0"/>
                </a:ext>
              </a:extLst>
            </a:blip>
            <a:srcRect l="355" r="355"/>
            <a:stretch/>
          </p:blipFill>
          <p:spPr>
            <a:xfrm>
              <a:off x="6661158" y="1952938"/>
              <a:ext cx="4352347" cy="2952124"/>
            </a:xfrm>
            <a:prstGeom prst="rect">
              <a:avLst/>
            </a:prstGeom>
          </p:spPr>
        </p:pic>
        <p:sp>
          <p:nvSpPr>
            <p:cNvPr id="14" name="Rectangle 13">
              <a:extLst>
                <a:ext uri="{FF2B5EF4-FFF2-40B4-BE49-F238E27FC236}">
                  <a16:creationId xmlns:a16="http://schemas.microsoft.com/office/drawing/2014/main" id="{DAEEC98D-B772-4260-B49E-868001F1AF65}"/>
                </a:ext>
              </a:extLst>
            </p:cNvPr>
            <p:cNvSpPr/>
            <p:nvPr/>
          </p:nvSpPr>
          <p:spPr>
            <a:xfrm rot="16200000">
              <a:off x="4971856" y="3222256"/>
              <a:ext cx="2948130" cy="409494"/>
            </a:xfrm>
            <a:prstGeom prst="rect">
              <a:avLst/>
            </a:prstGeom>
            <a:noFill/>
            <a:ln w="12700" cap="flat" cmpd="sng" algn="ctr">
              <a:noFill/>
              <a:prstDash val="solid"/>
              <a:miter lim="800000"/>
            </a:ln>
            <a:effectLst/>
          </p:spPr>
          <p:txBody>
            <a:bodyPr tIns="91440" rtlCol="0" anchor="ctr"/>
            <a:lstStyle/>
            <a:p>
              <a:pPr algn="ctr">
                <a:defRPr/>
              </a:pPr>
              <a:r>
                <a:rPr lang="en-US" sz="1200" b="1" kern="0" dirty="0">
                  <a:solidFill>
                    <a:srgbClr val="04162A"/>
                  </a:solidFill>
                  <a:latin typeface="Open Sans SemiBold" panose="020B0606030504020204" pitchFamily="34" charset="0"/>
                  <a:ea typeface="Open Sans SemiBold" panose="020B0606030504020204" pitchFamily="34" charset="0"/>
                  <a:cs typeface="Open Sans SemiBold" panose="020B0606030504020204" pitchFamily="34" charset="0"/>
                </a:rPr>
                <a:t>SOURCE  FORCINGS  IN  THE  CLIMATE</a:t>
              </a:r>
            </a:p>
          </p:txBody>
        </p:sp>
        <p:sp>
          <p:nvSpPr>
            <p:cNvPr id="15" name="Rectangle 14">
              <a:extLst>
                <a:ext uri="{FF2B5EF4-FFF2-40B4-BE49-F238E27FC236}">
                  <a16:creationId xmlns:a16="http://schemas.microsoft.com/office/drawing/2014/main" id="{128BCF2D-0861-478D-BCEB-6AF72D0F305F}"/>
                </a:ext>
              </a:extLst>
            </p:cNvPr>
            <p:cNvSpPr/>
            <p:nvPr/>
          </p:nvSpPr>
          <p:spPr>
            <a:xfrm rot="5400000">
              <a:off x="9743966" y="3222255"/>
              <a:ext cx="2948131" cy="409494"/>
            </a:xfrm>
            <a:prstGeom prst="rect">
              <a:avLst/>
            </a:prstGeom>
            <a:noFill/>
            <a:ln w="12700" cap="flat" cmpd="sng" algn="ctr">
              <a:noFill/>
              <a:prstDash val="solid"/>
              <a:miter lim="800000"/>
            </a:ln>
            <a:effectLst/>
          </p:spPr>
          <p:txBody>
            <a:bodyPr tIns="91440" rtlCol="0" anchor="ctr"/>
            <a:lstStyle/>
            <a:p>
              <a:pPr algn="ctr">
                <a:defRPr/>
              </a:pPr>
              <a:r>
                <a:rPr lang="en-US" sz="1200" b="1" kern="0" dirty="0">
                  <a:solidFill>
                    <a:srgbClr val="04162A"/>
                  </a:solidFill>
                  <a:latin typeface="Open Sans SemiBold" panose="020B0606030504020204" pitchFamily="34" charset="0"/>
                  <a:ea typeface="Open Sans SemiBold" panose="020B0606030504020204" pitchFamily="34" charset="0"/>
                  <a:cs typeface="Open Sans SemiBold" panose="020B0606030504020204" pitchFamily="34" charset="0"/>
                </a:rPr>
                <a:t>IMPACTS   ARISING  FROM   SOURCES  </a:t>
              </a:r>
            </a:p>
          </p:txBody>
        </p:sp>
      </p:grpSp>
      <p:sp>
        <p:nvSpPr>
          <p:cNvPr id="16" name="Slide Number Placeholder 15">
            <a:extLst>
              <a:ext uri="{FF2B5EF4-FFF2-40B4-BE49-F238E27FC236}">
                <a16:creationId xmlns:a16="http://schemas.microsoft.com/office/drawing/2014/main" id="{5B66357D-03D1-4052-9ECA-768B84ADDAFE}"/>
              </a:ext>
            </a:extLst>
          </p:cNvPr>
          <p:cNvSpPr>
            <a:spLocks noGrp="1"/>
          </p:cNvSpPr>
          <p:nvPr>
            <p:ph type="sldNum" sz="quarter" idx="4"/>
          </p:nvPr>
        </p:nvSpPr>
        <p:spPr/>
        <p:txBody>
          <a:bodyPr/>
          <a:lstStyle/>
          <a:p>
            <a:pPr algn="ctr"/>
            <a:fld id="{2E94512F-4FCD-4B8F-9303-F99597583EE2}" type="slidenum">
              <a:rPr lang="en-US" smtClean="0"/>
              <a:pPr algn="ctr"/>
              <a:t>37</a:t>
            </a:fld>
            <a:endParaRPr lang="en-US" dirty="0"/>
          </a:p>
        </p:txBody>
      </p:sp>
    </p:spTree>
    <p:extLst>
      <p:ext uri="{BB962C8B-B14F-4D97-AF65-F5344CB8AC3E}">
        <p14:creationId xmlns:p14="http://schemas.microsoft.com/office/powerpoint/2010/main" val="227172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47084"/>
            <a:ext cx="9082204" cy="5139869"/>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Motivation</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CLDERA Grand Challenge LDRD Project</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Energy </a:t>
            </a:r>
            <a:r>
              <a:rPr lang="en-US" sz="2500" dirty="0" err="1">
                <a:solidFill>
                  <a:schemeClr val="accent6"/>
                </a:solidFill>
                <a:latin typeface="Trebuchet MS" panose="020B0603020202020204" pitchFamily="34" charset="0"/>
              </a:rPr>
              <a:t>Exascale</a:t>
            </a:r>
            <a:r>
              <a:rPr lang="en-US" sz="2500" dirty="0">
                <a:solidFill>
                  <a:schemeClr val="accent6"/>
                </a:solidFill>
                <a:latin typeface="Trebuchet MS" panose="020B0603020202020204" pitchFamily="34" charset="0"/>
              </a:rPr>
              <a:t> Earth System Model (E3SM) &amp; Simulating Mt. Pinatubo in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Three CLDERA Thrusts</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b="1" dirty="0">
                <a:solidFill>
                  <a:schemeClr val="accent6"/>
                </a:solidFill>
                <a:latin typeface="Trebuchet MS" panose="020B0603020202020204" pitchFamily="34" charset="0"/>
              </a:rPr>
              <a:t>Summary</a:t>
            </a:r>
          </a:p>
        </p:txBody>
      </p:sp>
      <p:grpSp>
        <p:nvGrpSpPr>
          <p:cNvPr id="8" name="Group 7">
            <a:extLst>
              <a:ext uri="{FF2B5EF4-FFF2-40B4-BE49-F238E27FC236}">
                <a16:creationId xmlns:a16="http://schemas.microsoft.com/office/drawing/2014/main" id="{A65418FA-E22B-423A-9ED5-067D76E8658B}"/>
              </a:ext>
            </a:extLst>
          </p:cNvPr>
          <p:cNvGrpSpPr>
            <a:grpSpLocks noChangeAspect="1"/>
          </p:cNvGrpSpPr>
          <p:nvPr/>
        </p:nvGrpSpPr>
        <p:grpSpPr>
          <a:xfrm>
            <a:off x="8084420" y="1510397"/>
            <a:ext cx="4688291" cy="4567107"/>
            <a:chOff x="6624859" y="916067"/>
            <a:chExt cx="5725522" cy="5577528"/>
          </a:xfrm>
        </p:grpSpPr>
        <p:pic>
          <p:nvPicPr>
            <p:cNvPr id="9" name="Picture 8">
              <a:extLst>
                <a:ext uri="{FF2B5EF4-FFF2-40B4-BE49-F238E27FC236}">
                  <a16:creationId xmlns:a16="http://schemas.microsoft.com/office/drawing/2014/main" id="{E7F22A26-C221-478B-831A-4B6965149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0" name="TextBox 9">
              <a:extLst>
                <a:ext uri="{FF2B5EF4-FFF2-40B4-BE49-F238E27FC236}">
                  <a16:creationId xmlns:a16="http://schemas.microsoft.com/office/drawing/2014/main" id="{C84EFB2D-95BC-4EBC-8A85-95F24A7A1379}"/>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1" name="Diagram 10">
              <a:extLst>
                <a:ext uri="{FF2B5EF4-FFF2-40B4-BE49-F238E27FC236}">
                  <a16:creationId xmlns:a16="http://schemas.microsoft.com/office/drawing/2014/main" id="{62CA661A-39C3-4FCA-BF41-72312E320AA9}"/>
                </a:ext>
              </a:extLst>
            </p:cNvPr>
            <p:cNvGraphicFramePr/>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9"/>
          <a:stretch>
            <a:fillRect/>
          </a:stretch>
        </p:blipFill>
        <p:spPr>
          <a:xfrm>
            <a:off x="5887325" y="3694159"/>
            <a:ext cx="2766333" cy="2365692"/>
          </a:xfrm>
          <a:prstGeom prst="rect">
            <a:avLst/>
          </a:prstGeom>
        </p:spPr>
      </p:pic>
      <p:sp>
        <p:nvSpPr>
          <p:cNvPr id="5" name="Slide Number Placeholder 4">
            <a:extLst>
              <a:ext uri="{FF2B5EF4-FFF2-40B4-BE49-F238E27FC236}">
                <a16:creationId xmlns:a16="http://schemas.microsoft.com/office/drawing/2014/main" id="{809A7F79-37E0-4FE6-B60E-C25057085B8A}"/>
              </a:ext>
            </a:extLst>
          </p:cNvPr>
          <p:cNvSpPr>
            <a:spLocks noGrp="1"/>
          </p:cNvSpPr>
          <p:nvPr>
            <p:ph type="sldNum" sz="quarter" idx="4"/>
          </p:nvPr>
        </p:nvSpPr>
        <p:spPr/>
        <p:txBody>
          <a:bodyPr/>
          <a:lstStyle/>
          <a:p>
            <a:fld id="{4FAB73BC-B049-4115-A692-8D63A059BFB8}" type="slidenum">
              <a:rPr lang="en-US" smtClean="0"/>
              <a:pPr/>
              <a:t>38</a:t>
            </a:fld>
            <a:endParaRPr lang="en-US" dirty="0"/>
          </a:p>
        </p:txBody>
      </p:sp>
      <p:sp>
        <p:nvSpPr>
          <p:cNvPr id="14" name="Slide Number Placeholder 8">
            <a:extLst>
              <a:ext uri="{FF2B5EF4-FFF2-40B4-BE49-F238E27FC236}">
                <a16:creationId xmlns:a16="http://schemas.microsoft.com/office/drawing/2014/main" id="{1D881615-CF33-4F21-A1C0-07C4BCE11229}"/>
              </a:ext>
            </a:extLst>
          </p:cNvPr>
          <p:cNvSpPr txBox="1">
            <a:spLocks/>
          </p:cNvSpPr>
          <p:nvPr/>
        </p:nvSpPr>
        <p:spPr>
          <a:xfrm>
            <a:off x="11947280" y="6618148"/>
            <a:ext cx="370225"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38</a:t>
            </a:fld>
            <a:endParaRPr lang="en-US" sz="1000" dirty="0">
              <a:latin typeface="+mj-lt"/>
            </a:endParaRPr>
          </a:p>
        </p:txBody>
      </p:sp>
    </p:spTree>
    <p:extLst>
      <p:ext uri="{BB962C8B-B14F-4D97-AF65-F5344CB8AC3E}">
        <p14:creationId xmlns:p14="http://schemas.microsoft.com/office/powerpoint/2010/main" val="26693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6E60-E453-4075-BFE0-EEF103008E09}"/>
              </a:ext>
            </a:extLst>
          </p:cNvPr>
          <p:cNvSpPr>
            <a:spLocks noGrp="1"/>
          </p:cNvSpPr>
          <p:nvPr>
            <p:ph type="title"/>
          </p:nvPr>
        </p:nvSpPr>
        <p:spPr>
          <a:xfrm>
            <a:off x="203956" y="351628"/>
            <a:ext cx="11375562" cy="846525"/>
          </a:xfrm>
        </p:spPr>
        <p:txBody>
          <a:bodyPr/>
          <a:lstStyle/>
          <a:p>
            <a:r>
              <a:rPr lang="en-US" dirty="0">
                <a:solidFill>
                  <a:schemeClr val="accent6"/>
                </a:solidFill>
                <a:latin typeface="Trebuchet MS" panose="020B0603020202020204" pitchFamily="34" charset="0"/>
              </a:rPr>
              <a:t>CLDERA Team</a:t>
            </a:r>
          </a:p>
        </p:txBody>
      </p:sp>
      <p:sp>
        <p:nvSpPr>
          <p:cNvPr id="3" name="TextBox 2">
            <a:extLst>
              <a:ext uri="{FF2B5EF4-FFF2-40B4-BE49-F238E27FC236}">
                <a16:creationId xmlns:a16="http://schemas.microsoft.com/office/drawing/2014/main" id="{BE3E0120-6410-487A-A285-82E448B35D6F}"/>
              </a:ext>
            </a:extLst>
          </p:cNvPr>
          <p:cNvSpPr txBox="1"/>
          <p:nvPr/>
        </p:nvSpPr>
        <p:spPr>
          <a:xfrm>
            <a:off x="167267" y="1349298"/>
            <a:ext cx="3824869" cy="4427034"/>
          </a:xfrm>
          <a:prstGeom prst="rect">
            <a:avLst/>
          </a:prstGeom>
        </p:spPr>
        <p:txBody>
          <a:bodyPr vert="horz" wrap="square" lIns="91440" tIns="45720" rIns="91440" bIns="45720" rtlCol="0">
            <a:noAutofit/>
          </a:bodyPr>
          <a:lstStyle/>
          <a:p>
            <a:pPr algn="l"/>
            <a:r>
              <a:rPr lang="en-US" dirty="0">
                <a:solidFill>
                  <a:schemeClr val="accent6"/>
                </a:solidFill>
                <a:latin typeface="Trebuchet MS" panose="020B0603020202020204" pitchFamily="34" charset="0"/>
              </a:rPr>
              <a:t>L. Bertagna </a:t>
            </a:r>
          </a:p>
          <a:p>
            <a:pPr algn="l"/>
            <a:r>
              <a:rPr lang="en-US" dirty="0">
                <a:solidFill>
                  <a:schemeClr val="accent6"/>
                </a:solidFill>
                <a:latin typeface="Trebuchet MS" panose="020B0603020202020204" pitchFamily="34" charset="0"/>
              </a:rPr>
              <a:t>H. Brown </a:t>
            </a:r>
          </a:p>
          <a:p>
            <a:pPr algn="l"/>
            <a:r>
              <a:rPr lang="en-US" dirty="0">
                <a:solidFill>
                  <a:schemeClr val="accent6"/>
                </a:solidFill>
                <a:latin typeface="Trebuchet MS" panose="020B0603020202020204" pitchFamily="34" charset="0"/>
              </a:rPr>
              <a:t>M. Carlson </a:t>
            </a:r>
          </a:p>
          <a:p>
            <a:pPr algn="l"/>
            <a:r>
              <a:rPr lang="en-US" dirty="0">
                <a:solidFill>
                  <a:schemeClr val="accent6"/>
                </a:solidFill>
                <a:latin typeface="Trebuchet MS" panose="020B0603020202020204" pitchFamily="34" charset="0"/>
              </a:rPr>
              <a:t>W. Davis </a:t>
            </a:r>
          </a:p>
          <a:p>
            <a:pPr algn="l"/>
            <a:r>
              <a:rPr lang="en-US" dirty="0">
                <a:solidFill>
                  <a:schemeClr val="accent6"/>
                </a:solidFill>
                <a:latin typeface="Trebuchet MS" panose="020B0603020202020204" pitchFamily="34" charset="0"/>
              </a:rPr>
              <a:t>G. Harper </a:t>
            </a:r>
          </a:p>
          <a:p>
            <a:pPr algn="l"/>
            <a:r>
              <a:rPr lang="en-US" dirty="0">
                <a:solidFill>
                  <a:schemeClr val="accent6"/>
                </a:solidFill>
                <a:latin typeface="Trebuchet MS" panose="020B0603020202020204" pitchFamily="34" charset="0"/>
              </a:rPr>
              <a:t>B. Houchens  </a:t>
            </a:r>
          </a:p>
          <a:p>
            <a:pPr algn="l"/>
            <a:r>
              <a:rPr lang="en-US" dirty="0">
                <a:solidFill>
                  <a:schemeClr val="accent6"/>
                </a:solidFill>
                <a:latin typeface="Trebuchet MS" panose="020B0603020202020204" pitchFamily="34" charset="0"/>
              </a:rPr>
              <a:t>J. Lien </a:t>
            </a:r>
          </a:p>
          <a:p>
            <a:pPr algn="l"/>
            <a:r>
              <a:rPr lang="en-US" dirty="0">
                <a:solidFill>
                  <a:schemeClr val="accent6"/>
                </a:solidFill>
                <a:latin typeface="Trebuchet MS" panose="020B0603020202020204" pitchFamily="34" charset="0"/>
              </a:rPr>
              <a:t>D. </a:t>
            </a:r>
            <a:r>
              <a:rPr lang="en-US" dirty="0" err="1">
                <a:solidFill>
                  <a:schemeClr val="accent6"/>
                </a:solidFill>
                <a:latin typeface="Trebuchet MS" panose="020B0603020202020204" pitchFamily="34" charset="0"/>
              </a:rPr>
              <a:t>Krofchek</a:t>
            </a:r>
            <a:r>
              <a:rPr lang="en-US" dirty="0">
                <a:solidFill>
                  <a:schemeClr val="accent6"/>
                </a:solidFill>
                <a:latin typeface="Trebuchet MS" panose="020B0603020202020204" pitchFamily="34" charset="0"/>
              </a:rPr>
              <a:t> </a:t>
            </a:r>
          </a:p>
          <a:p>
            <a:pPr algn="l"/>
            <a:r>
              <a:rPr lang="en-US" dirty="0">
                <a:solidFill>
                  <a:schemeClr val="accent6"/>
                </a:solidFill>
                <a:latin typeface="Trebuchet MS" panose="020B0603020202020204" pitchFamily="34" charset="0"/>
              </a:rPr>
              <a:t>J. Nichol </a:t>
            </a:r>
          </a:p>
          <a:p>
            <a:pPr algn="l"/>
            <a:r>
              <a:rPr lang="en-US" dirty="0">
                <a:solidFill>
                  <a:schemeClr val="accent6"/>
                </a:solidFill>
                <a:latin typeface="Trebuchet MS" panose="020B0603020202020204" pitchFamily="34" charset="0"/>
              </a:rPr>
              <a:t>M. Peterson </a:t>
            </a:r>
          </a:p>
          <a:p>
            <a:pPr algn="l"/>
            <a:r>
              <a:rPr lang="en-US" dirty="0">
                <a:solidFill>
                  <a:schemeClr val="accent6"/>
                </a:solidFill>
                <a:latin typeface="Trebuchet MS" panose="020B0603020202020204" pitchFamily="34" charset="0"/>
              </a:rPr>
              <a:t>A. Steyer </a:t>
            </a:r>
          </a:p>
          <a:p>
            <a:pPr algn="l"/>
            <a:r>
              <a:rPr lang="en-US" dirty="0">
                <a:solidFill>
                  <a:schemeClr val="accent6"/>
                </a:solidFill>
                <a:latin typeface="Trebuchet MS" panose="020B0603020202020204" pitchFamily="34" charset="0"/>
              </a:rPr>
              <a:t>J. Watkins </a:t>
            </a:r>
          </a:p>
          <a:p>
            <a:pPr algn="l"/>
            <a:r>
              <a:rPr lang="en-US" dirty="0">
                <a:solidFill>
                  <a:schemeClr val="accent6"/>
                </a:solidFill>
                <a:latin typeface="Trebuchet MS" panose="020B0603020202020204" pitchFamily="34" charset="0"/>
              </a:rPr>
              <a:t>E. Wenzel </a:t>
            </a:r>
          </a:p>
          <a:p>
            <a:pPr algn="l"/>
            <a:r>
              <a:rPr lang="en-US" dirty="0">
                <a:solidFill>
                  <a:schemeClr val="accent6"/>
                </a:solidFill>
                <a:latin typeface="Trebuchet MS" panose="020B0603020202020204" pitchFamily="34" charset="0"/>
              </a:rPr>
              <a:t>C. Jablonowski (U Michigan)</a:t>
            </a:r>
          </a:p>
          <a:p>
            <a:pPr algn="l"/>
            <a:r>
              <a:rPr lang="en-US" dirty="0">
                <a:solidFill>
                  <a:schemeClr val="accent6"/>
                </a:solidFill>
                <a:latin typeface="Trebuchet MS" panose="020B0603020202020204" pitchFamily="34" charset="0"/>
              </a:rPr>
              <a:t>J. Hollowed (U Michigan)</a:t>
            </a:r>
          </a:p>
          <a:p>
            <a:pPr algn="l"/>
            <a:r>
              <a:rPr lang="en-US" dirty="0">
                <a:solidFill>
                  <a:schemeClr val="accent6"/>
                </a:solidFill>
                <a:latin typeface="Trebuchet MS" panose="020B0603020202020204" pitchFamily="34" charset="0"/>
              </a:rPr>
              <a:t>X. Liu (TAMU)</a:t>
            </a:r>
          </a:p>
          <a:p>
            <a:pPr algn="l"/>
            <a:r>
              <a:rPr lang="en-US" dirty="0">
                <a:solidFill>
                  <a:schemeClr val="accent6"/>
                </a:solidFill>
                <a:latin typeface="Trebuchet MS" panose="020B0603020202020204" pitchFamily="34" charset="0"/>
              </a:rPr>
              <a:t>A. Hu (TAMU)</a:t>
            </a:r>
          </a:p>
          <a:p>
            <a:pPr algn="l"/>
            <a:endParaRPr lang="en-US" dirty="0">
              <a:solidFill>
                <a:schemeClr val="accent6"/>
              </a:solidFill>
              <a:latin typeface="Trebuchet MS" panose="020B0603020202020204" pitchFamily="34" charset="0"/>
            </a:endParaRPr>
          </a:p>
        </p:txBody>
      </p:sp>
      <p:pic>
        <p:nvPicPr>
          <p:cNvPr id="16" name="Picture 15" descr="A picture containing person, wall, holding, indoor&#10;&#10;Description automatically generated">
            <a:extLst>
              <a:ext uri="{FF2B5EF4-FFF2-40B4-BE49-F238E27FC236}">
                <a16:creationId xmlns:a16="http://schemas.microsoft.com/office/drawing/2014/main" id="{05F0BD45-2D68-45B1-B984-162918FD3D39}"/>
              </a:ext>
            </a:extLst>
          </p:cNvPr>
          <p:cNvPicPr>
            <a:picLocks noChangeAspect="1"/>
          </p:cNvPicPr>
          <p:nvPr/>
        </p:nvPicPr>
        <p:blipFill rotWithShape="1">
          <a:blip r:embed="rId3"/>
          <a:srcRect r="20050"/>
          <a:stretch/>
        </p:blipFill>
        <p:spPr>
          <a:xfrm>
            <a:off x="4649962" y="4829100"/>
            <a:ext cx="1280159" cy="1581912"/>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1E5A5A8C-2903-4022-AB8E-4524D8D88BC0}"/>
              </a:ext>
            </a:extLst>
          </p:cNvPr>
          <p:cNvSpPr txBox="1"/>
          <p:nvPr/>
        </p:nvSpPr>
        <p:spPr>
          <a:xfrm>
            <a:off x="4649962" y="1349298"/>
            <a:ext cx="2961616" cy="4427034"/>
          </a:xfrm>
          <a:prstGeom prst="rect">
            <a:avLst/>
          </a:prstGeom>
        </p:spPr>
        <p:txBody>
          <a:bodyPr vert="horz" wrap="square" lIns="91440" tIns="45720" rIns="91440" bIns="45720" rtlCol="0">
            <a:noAutofit/>
          </a:bodyPr>
          <a:lstStyle/>
          <a:p>
            <a:pPr algn="l"/>
            <a:r>
              <a:rPr lang="en-US" dirty="0">
                <a:solidFill>
                  <a:schemeClr val="accent6"/>
                </a:solidFill>
                <a:latin typeface="Trebuchet MS" panose="020B0603020202020204" pitchFamily="34" charset="0"/>
              </a:rPr>
              <a:t>M. Gulian </a:t>
            </a:r>
          </a:p>
          <a:p>
            <a:pPr algn="l"/>
            <a:r>
              <a:rPr lang="en-US" dirty="0">
                <a:solidFill>
                  <a:schemeClr val="accent6"/>
                </a:solidFill>
                <a:latin typeface="Trebuchet MS" panose="020B0603020202020204" pitchFamily="34" charset="0"/>
              </a:rPr>
              <a:t>M. Brown</a:t>
            </a:r>
          </a:p>
          <a:p>
            <a:pPr algn="l"/>
            <a:r>
              <a:rPr lang="en-US" dirty="0">
                <a:solidFill>
                  <a:schemeClr val="accent6"/>
                </a:solidFill>
                <a:latin typeface="Trebuchet MS" panose="020B0603020202020204" pitchFamily="34" charset="0"/>
              </a:rPr>
              <a:t>J. Hart </a:t>
            </a:r>
          </a:p>
          <a:p>
            <a:pPr algn="l"/>
            <a:r>
              <a:rPr lang="en-US" dirty="0">
                <a:solidFill>
                  <a:schemeClr val="accent6"/>
                </a:solidFill>
                <a:latin typeface="Trebuchet MS" panose="020B0603020202020204" pitchFamily="34" charset="0"/>
              </a:rPr>
              <a:t>I. Manickam </a:t>
            </a:r>
          </a:p>
          <a:p>
            <a:pPr algn="l"/>
            <a:r>
              <a:rPr lang="en-US" dirty="0">
                <a:solidFill>
                  <a:schemeClr val="accent6"/>
                </a:solidFill>
                <a:latin typeface="Trebuchet MS" panose="020B0603020202020204" pitchFamily="34" charset="0"/>
              </a:rPr>
              <a:t>K. Maupin </a:t>
            </a:r>
          </a:p>
          <a:p>
            <a:pPr algn="l"/>
            <a:r>
              <a:rPr lang="en-US" dirty="0">
                <a:solidFill>
                  <a:schemeClr val="accent6"/>
                </a:solidFill>
                <a:latin typeface="Trebuchet MS" panose="020B0603020202020204" pitchFamily="34" charset="0"/>
              </a:rPr>
              <a:t>M. Smith </a:t>
            </a:r>
          </a:p>
          <a:p>
            <a:pPr algn="l"/>
            <a:r>
              <a:rPr lang="en-US" dirty="0">
                <a:solidFill>
                  <a:schemeClr val="accent6"/>
                </a:solidFill>
                <a:latin typeface="Trebuchet MS" panose="020B0603020202020204" pitchFamily="34" charset="0"/>
              </a:rPr>
              <a:t>B. Wagman </a:t>
            </a:r>
          </a:p>
          <a:p>
            <a:pPr algn="l"/>
            <a:r>
              <a:rPr lang="en-US" dirty="0">
                <a:solidFill>
                  <a:schemeClr val="accent6"/>
                </a:solidFill>
                <a:latin typeface="Trebuchet MS" panose="020B0603020202020204" pitchFamily="34" charset="0"/>
              </a:rPr>
              <a:t>C. Wentland</a:t>
            </a:r>
          </a:p>
          <a:p>
            <a:pPr algn="l"/>
            <a:r>
              <a:rPr lang="en-US" dirty="0">
                <a:solidFill>
                  <a:schemeClr val="accent6"/>
                </a:solidFill>
                <a:latin typeface="Trebuchet MS" panose="020B0603020202020204" pitchFamily="34" charset="0"/>
              </a:rPr>
              <a:t>M. Weylandt</a:t>
            </a:r>
          </a:p>
          <a:p>
            <a:pPr algn="l"/>
            <a:r>
              <a:rPr lang="en-US" dirty="0">
                <a:solidFill>
                  <a:schemeClr val="accent6"/>
                </a:solidFill>
                <a:latin typeface="Trebuchet MS" panose="020B0603020202020204" pitchFamily="34" charset="0"/>
              </a:rPr>
              <a:t>K. </a:t>
            </a:r>
            <a:r>
              <a:rPr lang="en-US" dirty="0" err="1">
                <a:solidFill>
                  <a:schemeClr val="accent6"/>
                </a:solidFill>
                <a:latin typeface="Trebuchet MS" panose="020B0603020202020204" pitchFamily="34" charset="0"/>
              </a:rPr>
              <a:t>Tsigaridis</a:t>
            </a:r>
            <a:r>
              <a:rPr lang="en-US" dirty="0">
                <a:solidFill>
                  <a:schemeClr val="accent6"/>
                </a:solidFill>
                <a:latin typeface="Trebuchet MS" panose="020B0603020202020204" pitchFamily="34" charset="0"/>
              </a:rPr>
              <a:t> (Columbia U)</a:t>
            </a:r>
          </a:p>
        </p:txBody>
      </p:sp>
      <p:sp>
        <p:nvSpPr>
          <p:cNvPr id="18" name="TextBox 17">
            <a:extLst>
              <a:ext uri="{FF2B5EF4-FFF2-40B4-BE49-F238E27FC236}">
                <a16:creationId xmlns:a16="http://schemas.microsoft.com/office/drawing/2014/main" id="{1E741F2F-AC7C-4001-8A9B-DADF47911CD9}"/>
              </a:ext>
            </a:extLst>
          </p:cNvPr>
          <p:cNvSpPr txBox="1"/>
          <p:nvPr/>
        </p:nvSpPr>
        <p:spPr>
          <a:xfrm>
            <a:off x="2563312" y="1349298"/>
            <a:ext cx="2687444" cy="4427034"/>
          </a:xfrm>
          <a:prstGeom prst="rect">
            <a:avLst/>
          </a:prstGeom>
        </p:spPr>
        <p:txBody>
          <a:bodyPr vert="horz" wrap="square" lIns="91440" tIns="45720" rIns="91440" bIns="45720" rtlCol="0">
            <a:noAutofit/>
          </a:bodyPr>
          <a:lstStyle/>
          <a:p>
            <a:pPr algn="l"/>
            <a:r>
              <a:rPr lang="en-US" dirty="0">
                <a:solidFill>
                  <a:schemeClr val="accent6"/>
                </a:solidFill>
                <a:latin typeface="Trebuchet MS" panose="020B0603020202020204" pitchFamily="34" charset="0"/>
              </a:rPr>
              <a:t>K. Goode </a:t>
            </a:r>
          </a:p>
          <a:p>
            <a:pPr algn="l"/>
            <a:r>
              <a:rPr lang="en-US" dirty="0">
                <a:solidFill>
                  <a:schemeClr val="accent6"/>
                </a:solidFill>
                <a:latin typeface="Trebuchet MS" panose="020B0603020202020204" pitchFamily="34" charset="0"/>
              </a:rPr>
              <a:t>R. Garrett</a:t>
            </a:r>
          </a:p>
          <a:p>
            <a:pPr algn="l"/>
            <a:r>
              <a:rPr lang="en-US" dirty="0">
                <a:solidFill>
                  <a:schemeClr val="accent6"/>
                </a:solidFill>
                <a:latin typeface="Trebuchet MS" panose="020B0603020202020204" pitchFamily="34" charset="0"/>
              </a:rPr>
              <a:t>J. Hickey </a:t>
            </a:r>
          </a:p>
          <a:p>
            <a:pPr algn="l"/>
            <a:r>
              <a:rPr lang="en-US" dirty="0">
                <a:solidFill>
                  <a:schemeClr val="accent6"/>
                </a:solidFill>
                <a:latin typeface="Trebuchet MS" panose="020B0603020202020204" pitchFamily="34" charset="0"/>
              </a:rPr>
              <a:t>B. Hillman </a:t>
            </a:r>
          </a:p>
          <a:p>
            <a:pPr algn="l"/>
            <a:r>
              <a:rPr lang="en-US" dirty="0">
                <a:solidFill>
                  <a:schemeClr val="accent6"/>
                </a:solidFill>
                <a:latin typeface="Trebuchet MS" panose="020B0603020202020204" pitchFamily="34" charset="0"/>
              </a:rPr>
              <a:t>G. Huerta </a:t>
            </a:r>
          </a:p>
          <a:p>
            <a:pPr algn="l"/>
            <a:r>
              <a:rPr lang="en-US" dirty="0">
                <a:solidFill>
                  <a:schemeClr val="accent6"/>
                </a:solidFill>
                <a:latin typeface="Trebuchet MS" panose="020B0603020202020204" pitchFamily="34" charset="0"/>
              </a:rPr>
              <a:t>J. Li </a:t>
            </a:r>
          </a:p>
          <a:p>
            <a:pPr algn="l"/>
            <a:r>
              <a:rPr lang="en-US" dirty="0">
                <a:solidFill>
                  <a:schemeClr val="accent6"/>
                </a:solidFill>
                <a:latin typeface="Trebuchet MS" panose="020B0603020202020204" pitchFamily="34" charset="0"/>
              </a:rPr>
              <a:t>K. McClernon </a:t>
            </a:r>
          </a:p>
          <a:p>
            <a:pPr algn="l"/>
            <a:r>
              <a:rPr lang="en-US" dirty="0">
                <a:solidFill>
                  <a:schemeClr val="accent6"/>
                </a:solidFill>
                <a:latin typeface="Trebuchet MS" panose="020B0603020202020204" pitchFamily="34" charset="0"/>
              </a:rPr>
              <a:t>D. Ries </a:t>
            </a:r>
          </a:p>
          <a:p>
            <a:pPr algn="l"/>
            <a:r>
              <a:rPr lang="en-US" dirty="0">
                <a:solidFill>
                  <a:schemeClr val="accent6"/>
                </a:solidFill>
                <a:latin typeface="Trebuchet MS" panose="020B0603020202020204" pitchFamily="34" charset="0"/>
              </a:rPr>
              <a:t>D. Tucker </a:t>
            </a:r>
          </a:p>
          <a:p>
            <a:pPr algn="l"/>
            <a:r>
              <a:rPr lang="en-US" dirty="0">
                <a:solidFill>
                  <a:schemeClr val="accent6"/>
                </a:solidFill>
                <a:latin typeface="Trebuchet MS" panose="020B0603020202020204" pitchFamily="34" charset="0"/>
              </a:rPr>
              <a:t>A. McCombs </a:t>
            </a:r>
          </a:p>
          <a:p>
            <a:pPr algn="l"/>
            <a:r>
              <a:rPr lang="en-US" dirty="0">
                <a:solidFill>
                  <a:schemeClr val="accent6"/>
                </a:solidFill>
                <a:latin typeface="Trebuchet MS" panose="020B0603020202020204" pitchFamily="34" charset="0"/>
              </a:rPr>
              <a:t>B. Li (UIUC)</a:t>
            </a:r>
          </a:p>
          <a:p>
            <a:pPr algn="l"/>
            <a:r>
              <a:rPr lang="en-US" dirty="0">
                <a:solidFill>
                  <a:schemeClr val="accent6"/>
                </a:solidFill>
                <a:latin typeface="Trebuchet MS" panose="020B0603020202020204" pitchFamily="34" charset="0"/>
              </a:rPr>
              <a:t>S. Jun (UIUC)</a:t>
            </a:r>
          </a:p>
        </p:txBody>
      </p:sp>
      <p:sp>
        <p:nvSpPr>
          <p:cNvPr id="19" name="TextBox 18">
            <a:extLst>
              <a:ext uri="{FF2B5EF4-FFF2-40B4-BE49-F238E27FC236}">
                <a16:creationId xmlns:a16="http://schemas.microsoft.com/office/drawing/2014/main" id="{0A63FD6F-F5BE-48EE-A643-401048BB908D}"/>
              </a:ext>
            </a:extLst>
          </p:cNvPr>
          <p:cNvSpPr txBox="1"/>
          <p:nvPr/>
        </p:nvSpPr>
        <p:spPr>
          <a:xfrm>
            <a:off x="7333002" y="1233595"/>
            <a:ext cx="4713113" cy="1487992"/>
          </a:xfrm>
          <a:prstGeom prst="rect">
            <a:avLst/>
          </a:prstGeom>
          <a:ln w="19050">
            <a:solidFill>
              <a:srgbClr val="0070C0"/>
            </a:solidFill>
          </a:ln>
        </p:spPr>
        <p:txBody>
          <a:bodyPr vert="horz" wrap="square" lIns="91440" tIns="45720" rIns="91440" bIns="45720" rtlCol="0">
            <a:noAutofit/>
          </a:bodyPr>
          <a:lstStyle/>
          <a:p>
            <a:pPr algn="l"/>
            <a:r>
              <a:rPr lang="en-US" b="1" dirty="0">
                <a:solidFill>
                  <a:srgbClr val="0070C0"/>
                </a:solidFill>
                <a:latin typeface="Trebuchet MS" panose="020B0603020202020204" pitchFamily="34" charset="0"/>
              </a:rPr>
              <a:t>CLDERA PI: </a:t>
            </a:r>
            <a:r>
              <a:rPr lang="en-US" dirty="0">
                <a:latin typeface="Trebuchet MS" panose="020B0603020202020204" pitchFamily="34" charset="0"/>
              </a:rPr>
              <a:t>D. Bull </a:t>
            </a:r>
          </a:p>
          <a:p>
            <a:pPr algn="l"/>
            <a:r>
              <a:rPr lang="en-US" b="1" dirty="0">
                <a:solidFill>
                  <a:srgbClr val="0070C0"/>
                </a:solidFill>
                <a:latin typeface="Trebuchet MS" panose="020B0603020202020204" pitchFamily="34" charset="0"/>
              </a:rPr>
              <a:t>CLDERA Deputy PI</a:t>
            </a:r>
            <a:r>
              <a:rPr lang="en-US" dirty="0">
                <a:solidFill>
                  <a:srgbClr val="0070C0"/>
                </a:solidFill>
                <a:latin typeface="Trebuchet MS" panose="020B0603020202020204" pitchFamily="34" charset="0"/>
              </a:rPr>
              <a:t>: </a:t>
            </a:r>
            <a:r>
              <a:rPr lang="en-US" dirty="0">
                <a:latin typeface="Trebuchet MS" panose="020B0603020202020204" pitchFamily="34" charset="0"/>
              </a:rPr>
              <a:t>K. Peterson </a:t>
            </a:r>
          </a:p>
          <a:p>
            <a:pPr algn="l"/>
            <a:r>
              <a:rPr lang="en-US" b="1" dirty="0">
                <a:solidFill>
                  <a:srgbClr val="0070C0"/>
                </a:solidFill>
                <a:latin typeface="Trebuchet MS" panose="020B0603020202020204" pitchFamily="34" charset="0"/>
              </a:rPr>
              <a:t>Simulated Pathways Lead</a:t>
            </a:r>
            <a:r>
              <a:rPr lang="en-US" dirty="0">
                <a:latin typeface="Trebuchet MS" panose="020B0603020202020204" pitchFamily="34" charset="0"/>
              </a:rPr>
              <a:t>: I. Tezaur </a:t>
            </a:r>
          </a:p>
          <a:p>
            <a:pPr algn="l"/>
            <a:r>
              <a:rPr lang="en-US" b="1" dirty="0">
                <a:solidFill>
                  <a:srgbClr val="0070C0"/>
                </a:solidFill>
                <a:latin typeface="Trebuchet MS" panose="020B0603020202020204" pitchFamily="34" charset="0"/>
              </a:rPr>
              <a:t>Observed Pathways Lead: </a:t>
            </a:r>
            <a:r>
              <a:rPr lang="en-US" dirty="0">
                <a:latin typeface="Trebuchet MS" panose="020B0603020202020204" pitchFamily="34" charset="0"/>
              </a:rPr>
              <a:t>L. Shand </a:t>
            </a:r>
          </a:p>
          <a:p>
            <a:pPr algn="l"/>
            <a:r>
              <a:rPr lang="en-US" b="1" dirty="0">
                <a:solidFill>
                  <a:srgbClr val="0070C0"/>
                </a:solidFill>
                <a:latin typeface="Trebuchet MS" panose="020B0603020202020204" pitchFamily="34" charset="0"/>
              </a:rPr>
              <a:t>Attribution Lead: </a:t>
            </a:r>
            <a:r>
              <a:rPr lang="en-US" dirty="0">
                <a:latin typeface="Trebuchet MS" panose="020B0603020202020204" pitchFamily="34" charset="0"/>
              </a:rPr>
              <a:t>L. Swiler </a:t>
            </a:r>
          </a:p>
        </p:txBody>
      </p:sp>
      <p:pic>
        <p:nvPicPr>
          <p:cNvPr id="20" name="Picture 19" descr="Medium shot of a person smiling&#10;&#10;Description automatically generated">
            <a:extLst>
              <a:ext uri="{FF2B5EF4-FFF2-40B4-BE49-F238E27FC236}">
                <a16:creationId xmlns:a16="http://schemas.microsoft.com/office/drawing/2014/main" id="{47B10A50-3628-4246-B800-0C945919DA40}"/>
              </a:ext>
            </a:extLst>
          </p:cNvPr>
          <p:cNvPicPr>
            <a:picLocks noChangeAspect="1"/>
          </p:cNvPicPr>
          <p:nvPr/>
        </p:nvPicPr>
        <p:blipFill rotWithShape="1">
          <a:blip r:embed="rId4"/>
          <a:srcRect l="7906" t="5341" r="11443" b="16136"/>
          <a:stretch/>
        </p:blipFill>
        <p:spPr>
          <a:xfrm>
            <a:off x="10557775" y="4825161"/>
            <a:ext cx="1288755" cy="1581912"/>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D9CE091D-26B5-42A4-90A4-57B9DE5A2954}"/>
              </a:ext>
            </a:extLst>
          </p:cNvPr>
          <p:cNvPicPr>
            <a:picLocks noChangeAspect="1"/>
          </p:cNvPicPr>
          <p:nvPr/>
        </p:nvPicPr>
        <p:blipFill rotWithShape="1">
          <a:blip r:embed="rId5"/>
          <a:srcRect l="19821" t="11422" r="22626" b="37483"/>
          <a:stretch/>
        </p:blipFill>
        <p:spPr>
          <a:xfrm>
            <a:off x="9047243" y="4819957"/>
            <a:ext cx="1280159" cy="1591055"/>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6A7950B2-A8A7-4D86-9852-052007B7FDDB}"/>
              </a:ext>
            </a:extLst>
          </p:cNvPr>
          <p:cNvPicPr>
            <a:picLocks noChangeAspect="1"/>
          </p:cNvPicPr>
          <p:nvPr/>
        </p:nvPicPr>
        <p:blipFill>
          <a:blip r:embed="rId6"/>
          <a:stretch>
            <a:fillRect/>
          </a:stretch>
        </p:blipFill>
        <p:spPr>
          <a:xfrm>
            <a:off x="7559953" y="4819670"/>
            <a:ext cx="1280160" cy="1582616"/>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D204584F-1618-493A-B575-D395777FDB72}"/>
              </a:ext>
            </a:extLst>
          </p:cNvPr>
          <p:cNvPicPr>
            <a:picLocks noChangeAspect="1"/>
          </p:cNvPicPr>
          <p:nvPr/>
        </p:nvPicPr>
        <p:blipFill rotWithShape="1">
          <a:blip r:embed="rId7"/>
          <a:srcRect l="8470"/>
          <a:stretch/>
        </p:blipFill>
        <p:spPr>
          <a:xfrm>
            <a:off x="6096000" y="4844119"/>
            <a:ext cx="1280160" cy="1591056"/>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sp>
        <p:nvSpPr>
          <p:cNvPr id="25" name="TextBox 24">
            <a:extLst>
              <a:ext uri="{FF2B5EF4-FFF2-40B4-BE49-F238E27FC236}">
                <a16:creationId xmlns:a16="http://schemas.microsoft.com/office/drawing/2014/main" id="{477B7C5F-A0AD-406E-A03C-35CF7A0505A7}"/>
              </a:ext>
            </a:extLst>
          </p:cNvPr>
          <p:cNvSpPr txBox="1"/>
          <p:nvPr/>
        </p:nvSpPr>
        <p:spPr>
          <a:xfrm>
            <a:off x="6738946" y="4184990"/>
            <a:ext cx="5896752" cy="482506"/>
          </a:xfrm>
          <a:prstGeom prst="rect">
            <a:avLst/>
          </a:prstGeom>
        </p:spPr>
        <p:txBody>
          <a:bodyPr vert="horz" wrap="square" lIns="91440" tIns="45720" rIns="91440" bIns="45720" rtlCol="0">
            <a:noAutofit/>
          </a:bodyPr>
          <a:lstStyle/>
          <a:p>
            <a:pPr algn="l"/>
            <a:r>
              <a:rPr lang="en-US" sz="2600" b="1" i="1" dirty="0">
                <a:solidFill>
                  <a:srgbClr val="0070C0"/>
                </a:solidFill>
                <a:latin typeface="Trebuchet MS" panose="020B0603020202020204" pitchFamily="34" charset="0"/>
              </a:rPr>
              <a:t>Thank you for your attention!</a:t>
            </a:r>
          </a:p>
        </p:txBody>
      </p:sp>
      <p:sp>
        <p:nvSpPr>
          <p:cNvPr id="5" name="TextBox 4">
            <a:extLst>
              <a:ext uri="{FF2B5EF4-FFF2-40B4-BE49-F238E27FC236}">
                <a16:creationId xmlns:a16="http://schemas.microsoft.com/office/drawing/2014/main" id="{B6EBA61F-7F00-4011-86FB-8600FC77E364}"/>
              </a:ext>
            </a:extLst>
          </p:cNvPr>
          <p:cNvSpPr txBox="1"/>
          <p:nvPr/>
        </p:nvSpPr>
        <p:spPr>
          <a:xfrm>
            <a:off x="8245189" y="846390"/>
            <a:ext cx="3543300" cy="511098"/>
          </a:xfrm>
          <a:prstGeom prst="rect">
            <a:avLst/>
          </a:prstGeom>
        </p:spPr>
        <p:txBody>
          <a:bodyPr vert="horz" wrap="square" lIns="91440" tIns="45720" rIns="91440" bIns="45720" rtlCol="0">
            <a:noAutofit/>
          </a:bodyPr>
          <a:lstStyle/>
          <a:p>
            <a:pPr algn="l"/>
            <a:r>
              <a:rPr lang="en-US" b="1" dirty="0">
                <a:solidFill>
                  <a:schemeClr val="accent6"/>
                </a:solidFill>
                <a:latin typeface="Trebuchet MS" panose="020B0603020202020204" pitchFamily="34" charset="0"/>
              </a:rPr>
              <a:t>CLDERA Leadership Team</a:t>
            </a:r>
          </a:p>
        </p:txBody>
      </p:sp>
      <p:sp>
        <p:nvSpPr>
          <p:cNvPr id="7" name="Slide Number Placeholder 6">
            <a:extLst>
              <a:ext uri="{FF2B5EF4-FFF2-40B4-BE49-F238E27FC236}">
                <a16:creationId xmlns:a16="http://schemas.microsoft.com/office/drawing/2014/main" id="{48AC1912-9279-465E-A215-508A6152FBDC}"/>
              </a:ext>
            </a:extLst>
          </p:cNvPr>
          <p:cNvSpPr>
            <a:spLocks noGrp="1"/>
          </p:cNvSpPr>
          <p:nvPr>
            <p:ph type="sldNum" sz="quarter" idx="4"/>
          </p:nvPr>
        </p:nvSpPr>
        <p:spPr/>
        <p:txBody>
          <a:bodyPr/>
          <a:lstStyle/>
          <a:p>
            <a:pPr algn="ctr"/>
            <a:fld id="{2E94512F-4FCD-4B8F-9303-F99597583EE2}" type="slidenum">
              <a:rPr lang="en-US" smtClean="0"/>
              <a:pPr algn="ctr"/>
              <a:t>39</a:t>
            </a:fld>
            <a:endParaRPr lang="en-US" dirty="0"/>
          </a:p>
        </p:txBody>
      </p:sp>
      <p:pic>
        <p:nvPicPr>
          <p:cNvPr id="15" name="Picture 14">
            <a:extLst>
              <a:ext uri="{FF2B5EF4-FFF2-40B4-BE49-F238E27FC236}">
                <a16:creationId xmlns:a16="http://schemas.microsoft.com/office/drawing/2014/main" id="{9CB64534-D23A-4125-93D6-82380D1423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0284" y="3044769"/>
            <a:ext cx="868929" cy="609459"/>
          </a:xfrm>
          <a:prstGeom prst="rect">
            <a:avLst/>
          </a:prstGeom>
        </p:spPr>
      </p:pic>
      <p:pic>
        <p:nvPicPr>
          <p:cNvPr id="21" name="Picture 20">
            <a:extLst>
              <a:ext uri="{FF2B5EF4-FFF2-40B4-BE49-F238E27FC236}">
                <a16:creationId xmlns:a16="http://schemas.microsoft.com/office/drawing/2014/main" id="{B27B2909-BB2B-4C54-A11E-84222853BC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2021" y="3041584"/>
            <a:ext cx="712779" cy="610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8DA125BF-A0A4-45FF-B584-2408C22086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19845" y="3004582"/>
            <a:ext cx="690871" cy="690871"/>
          </a:xfrm>
          <a:prstGeom prst="rect">
            <a:avLst/>
          </a:prstGeom>
        </p:spPr>
      </p:pic>
      <p:pic>
        <p:nvPicPr>
          <p:cNvPr id="27" name="Picture 26">
            <a:extLst>
              <a:ext uri="{FF2B5EF4-FFF2-40B4-BE49-F238E27FC236}">
                <a16:creationId xmlns:a16="http://schemas.microsoft.com/office/drawing/2014/main" id="{5876C2B1-55DC-438F-90FF-141DF163B1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92539" y="2971139"/>
            <a:ext cx="690871" cy="745245"/>
          </a:xfrm>
          <a:prstGeom prst="rect">
            <a:avLst/>
          </a:prstGeom>
        </p:spPr>
      </p:pic>
      <p:pic>
        <p:nvPicPr>
          <p:cNvPr id="28" name="Picture 27">
            <a:extLst>
              <a:ext uri="{FF2B5EF4-FFF2-40B4-BE49-F238E27FC236}">
                <a16:creationId xmlns:a16="http://schemas.microsoft.com/office/drawing/2014/main" id="{C695B9B5-6B93-4792-914F-4CCC311789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9076" y="3108792"/>
            <a:ext cx="1035580" cy="454023"/>
          </a:xfrm>
          <a:prstGeom prst="rect">
            <a:avLst/>
          </a:prstGeom>
        </p:spPr>
      </p:pic>
    </p:spTree>
    <p:extLst>
      <p:ext uri="{BB962C8B-B14F-4D97-AF65-F5344CB8AC3E}">
        <p14:creationId xmlns:p14="http://schemas.microsoft.com/office/powerpoint/2010/main" val="42103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Motivation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Climate Change is a Growing </a:t>
            </a:r>
            <a:r>
              <a:rPr lang="en-US" sz="2700" i="1" dirty="0" smtClean="0">
                <a:solidFill>
                  <a:schemeClr val="accent6"/>
                </a:solidFill>
                <a:latin typeface="Trebuchet MS" panose="020B0603020202020204" pitchFamily="34" charset="0"/>
              </a:rPr>
              <a:t>Global </a:t>
            </a:r>
            <a:r>
              <a:rPr lang="en-US" sz="2700" i="1" dirty="0">
                <a:solidFill>
                  <a:schemeClr val="accent6"/>
                </a:solidFill>
                <a:latin typeface="Trebuchet MS" panose="020B0603020202020204" pitchFamily="34" charset="0"/>
              </a:rPr>
              <a:t>Security Concern!</a:t>
            </a: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0655CF6-194F-4059-A780-E415661EBC90}"/>
                  </a:ext>
                </a:extLst>
              </p:cNvPr>
              <p:cNvSpPr txBox="1"/>
              <p:nvPr/>
            </p:nvSpPr>
            <p:spPr>
              <a:xfrm>
                <a:off x="-7605" y="950069"/>
                <a:ext cx="8426292" cy="4064782"/>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Governments are interested in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climate</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risk assessments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toward informing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decision making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(policies, treaties, security posture, etc.)</a:t>
                </a:r>
              </a:p>
              <a:p>
                <a:pPr marL="285750" indent="-285750">
                  <a:buFont typeface="Arial" panose="020B0604020202020204" pitchFamily="34" charset="0"/>
                  <a:buChar char="•"/>
                </a:pPr>
                <a:endParaRPr lang="en-US" sz="2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r>
                  <a:rPr lang="en-US" dirty="0">
                    <a:solidFill>
                      <a:schemeClr val="accent6"/>
                    </a:solidFill>
                    <a:ea typeface="Cambria Math" panose="02040503050406030204" pitchFamily="18" charset="0"/>
                    <a:cs typeface="Open Sans" panose="020B0606030504020204" pitchFamily="34" charset="0"/>
                  </a:rPr>
                  <a:t>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cs typeface="Open Sans" panose="020B0606030504020204" pitchFamily="34" charset="0"/>
                      </a:rPr>
                      <m:t>⇒</m:t>
                    </m:r>
                  </m:oMath>
                </a14:m>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requires identifying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impacts</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from climate change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sources:</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Anthropogenic climate change (natural or human-caused)</a:t>
                </a:r>
              </a:p>
              <a:p>
                <a:pPr marL="742950" lvl="1" indent="-285750">
                  <a:buFont typeface="Wingdings" panose="05000000000000000000" pitchFamily="2" charset="2"/>
                  <a:buChar char="Ø"/>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Climate interventions (a.k.a., geoengineering*)</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algn="l"/>
                <a:endParaRPr lang="en-US" dirty="0">
                  <a:solidFill>
                    <a:schemeClr val="accent6"/>
                  </a:solidFill>
                  <a:latin typeface="Trebuchet MS" panose="020B0603020202020204" pitchFamily="34" charset="0"/>
                </a:endParaRP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a:p>
                <a:pPr marL="742950" lvl="1" indent="-285750">
                  <a:buFont typeface="Arial" panose="020B0604020202020204" pitchFamily="34" charset="0"/>
                  <a:buChar char="•"/>
                </a:pPr>
                <a:endParaRPr lang="en-US" sz="1800" dirty="0"/>
              </a:p>
              <a:p>
                <a:pPr marL="742950" lvl="1" indent="-285750">
                  <a:buFont typeface="Arial" panose="020B0604020202020204" pitchFamily="34" charset="0"/>
                  <a:buChar char="•"/>
                </a:pPr>
                <a:endParaRPr lang="en-US" kern="0" dirty="0">
                  <a:latin typeface="+mn-lt"/>
                </a:endParaRP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a:p>
                <a:pPr lvl="1"/>
                <a:endParaRPr lang="en-US" dirty="0">
                  <a:solidFill>
                    <a:schemeClr val="accent6"/>
                  </a:solidFill>
                  <a:latin typeface="Trebuchet MS" panose="020B0603020202020204" pitchFamily="34" charset="0"/>
                </a:endParaRPr>
              </a:p>
              <a:p>
                <a:pPr marL="742950" lvl="1" indent="-285750">
                  <a:buFont typeface="Wingdings" panose="05000000000000000000" pitchFamily="2" charset="2"/>
                  <a:buChar char="Ø"/>
                </a:pPr>
                <a:endParaRPr lang="en-US" dirty="0">
                  <a:solidFill>
                    <a:schemeClr val="accent6"/>
                  </a:solidFill>
                  <a:latin typeface="Trebuchet MS" panose="020B0603020202020204" pitchFamily="34" charset="0"/>
                </a:endParaRPr>
              </a:p>
              <a:p>
                <a:pPr marL="454025">
                  <a:spcBef>
                    <a:spcPts val="600"/>
                  </a:spcBef>
                  <a:buClr>
                    <a:schemeClr val="accent2">
                      <a:lumMod val="75000"/>
                    </a:schemeClr>
                  </a:buClr>
                  <a:tabLst>
                    <a:tab pos="0" algn="l"/>
                  </a:tabLst>
                </a:pPr>
                <a:endParaRPr lang="en-US" sz="1800" dirty="0">
                  <a:solidFill>
                    <a:schemeClr val="accent6"/>
                  </a:solidFill>
                  <a:latin typeface="Open Sans "/>
                </a:endParaRPr>
              </a:p>
              <a:p>
                <a:pPr marL="685800" indent="-231775">
                  <a:spcBef>
                    <a:spcPts val="600"/>
                  </a:spcBef>
                  <a:buClr>
                    <a:schemeClr val="accent2">
                      <a:lumMod val="75000"/>
                    </a:schemeClr>
                  </a:buClr>
                  <a:buFont typeface="Courier New" panose="02070309020205020404" pitchFamily="49" charset="0"/>
                  <a:buChar char="o"/>
                  <a:tabLst>
                    <a:tab pos="0" algn="l"/>
                  </a:tabLst>
                </a:pPr>
                <a:endParaRPr lang="en-US" sz="100" dirty="0">
                  <a:solidFill>
                    <a:schemeClr val="accent6"/>
                  </a:solidFill>
                  <a:latin typeface="Open Sans "/>
                </a:endParaRPr>
              </a:p>
              <a:p>
                <a:pPr marL="742950" lvl="1" indent="-285750">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p:txBody>
          </p:sp>
        </mc:Choice>
        <mc:Fallback xmlns="">
          <p:sp>
            <p:nvSpPr>
              <p:cNvPr id="7" name="TextBox 6">
                <a:extLst>
                  <a:ext uri="{FF2B5EF4-FFF2-40B4-BE49-F238E27FC236}">
                    <a16:creationId xmlns:a16="http://schemas.microsoft.com/office/drawing/2014/main" id="{10655CF6-194F-4059-A780-E415661EBC90}"/>
                  </a:ext>
                </a:extLst>
              </p:cNvPr>
              <p:cNvSpPr txBox="1">
                <a:spLocks noRot="1" noChangeAspect="1" noMove="1" noResize="1" noEditPoints="1" noAdjustHandles="1" noChangeArrowheads="1" noChangeShapeType="1" noTextEdit="1"/>
              </p:cNvSpPr>
              <p:nvPr/>
            </p:nvSpPr>
            <p:spPr>
              <a:xfrm>
                <a:off x="-7605" y="950069"/>
                <a:ext cx="8426292" cy="4064782"/>
              </a:xfrm>
              <a:prstGeom prst="rect">
                <a:avLst/>
              </a:prstGeom>
              <a:blipFill>
                <a:blip r:embed="rId3"/>
                <a:stretch>
                  <a:fillRect l="-507"/>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152AC27B-141A-47DA-8F62-2C1494201868}"/>
              </a:ext>
            </a:extLst>
          </p:cNvPr>
          <p:cNvSpPr txBox="1"/>
          <p:nvPr/>
        </p:nvSpPr>
        <p:spPr>
          <a:xfrm>
            <a:off x="26717" y="6495810"/>
            <a:ext cx="10139079" cy="497073"/>
          </a:xfrm>
          <a:prstGeom prst="rect">
            <a:avLst/>
          </a:prstGeom>
        </p:spPr>
        <p:txBody>
          <a:bodyPr vert="horz" wrap="square" lIns="91440" tIns="45720" rIns="91440" bIns="45720" rtlCol="0">
            <a:noAutofit/>
          </a:bodyPr>
          <a:lstStyle/>
          <a:p>
            <a:pPr algn="l"/>
            <a:r>
              <a:rPr lang="en-US" sz="1700" dirty="0">
                <a:solidFill>
                  <a:schemeClr val="accent6"/>
                </a:solidFill>
                <a:latin typeface="Trebuchet MS" panose="020B0603020202020204" pitchFamily="34" charset="0"/>
              </a:rPr>
              <a:t>* Deliberate manipulation of the Earth system to try to counteract effects of climate change.</a:t>
            </a:r>
          </a:p>
        </p:txBody>
      </p:sp>
      <p:sp>
        <p:nvSpPr>
          <p:cNvPr id="6" name="Slide Number Placeholder 5">
            <a:extLst>
              <a:ext uri="{FF2B5EF4-FFF2-40B4-BE49-F238E27FC236}">
                <a16:creationId xmlns:a16="http://schemas.microsoft.com/office/drawing/2014/main" id="{583C1258-C0BA-4346-9E6D-227B6B5446DD}"/>
              </a:ext>
            </a:extLst>
          </p:cNvPr>
          <p:cNvSpPr>
            <a:spLocks noGrp="1"/>
          </p:cNvSpPr>
          <p:nvPr>
            <p:ph type="sldNum" sz="quarter" idx="4"/>
          </p:nvPr>
        </p:nvSpPr>
        <p:spPr/>
        <p:txBody>
          <a:bodyPr/>
          <a:lstStyle/>
          <a:p>
            <a:fld id="{4FAB73BC-B049-4115-A692-8D63A059BFB8}" type="slidenum">
              <a:rPr lang="en-US" smtClean="0"/>
              <a:pPr/>
              <a:t>4</a:t>
            </a:fld>
            <a:endParaRPr lang="en-US" dirty="0"/>
          </a:p>
        </p:txBody>
      </p:sp>
      <p:sp>
        <p:nvSpPr>
          <p:cNvPr id="18" name="Slide Number Placeholder 8">
            <a:extLst>
              <a:ext uri="{FF2B5EF4-FFF2-40B4-BE49-F238E27FC236}">
                <a16:creationId xmlns:a16="http://schemas.microsoft.com/office/drawing/2014/main" id="{8EBF778C-6CD6-41E7-8322-1336F42335AA}"/>
              </a:ext>
            </a:extLst>
          </p:cNvPr>
          <p:cNvSpPr txBox="1">
            <a:spLocks/>
          </p:cNvSpPr>
          <p:nvPr/>
        </p:nvSpPr>
        <p:spPr>
          <a:xfrm>
            <a:off x="11940183" y="6618335"/>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4</a:t>
            </a:fld>
            <a:endParaRPr lang="en-US" sz="1000" dirty="0">
              <a:latin typeface="+mj-lt"/>
            </a:endParaRPr>
          </a:p>
        </p:txBody>
      </p:sp>
      <p:pic>
        <p:nvPicPr>
          <p:cNvPr id="33" name="Picture 32">
            <a:extLst>
              <a:ext uri="{FF2B5EF4-FFF2-40B4-BE49-F238E27FC236}">
                <a16:creationId xmlns:a16="http://schemas.microsoft.com/office/drawing/2014/main" id="{48B64A8C-09E0-4547-887C-F6D975666017}"/>
              </a:ext>
            </a:extLst>
          </p:cNvPr>
          <p:cNvPicPr>
            <a:picLocks noChangeAspect="1"/>
          </p:cNvPicPr>
          <p:nvPr/>
        </p:nvPicPr>
        <p:blipFill rotWithShape="1">
          <a:blip r:embed="rId4"/>
          <a:srcRect t="26012" b="14105"/>
          <a:stretch/>
        </p:blipFill>
        <p:spPr>
          <a:xfrm>
            <a:off x="8390839" y="1570596"/>
            <a:ext cx="3221916" cy="2087321"/>
          </a:xfrm>
          <a:prstGeom prst="rect">
            <a:avLst/>
          </a:prstGeom>
        </p:spPr>
      </p:pic>
      <p:sp>
        <p:nvSpPr>
          <p:cNvPr id="34" name="Arc 33">
            <a:extLst>
              <a:ext uri="{FF2B5EF4-FFF2-40B4-BE49-F238E27FC236}">
                <a16:creationId xmlns:a16="http://schemas.microsoft.com/office/drawing/2014/main" id="{5B5DA8F6-094E-4BB9-B563-B47641995039}"/>
              </a:ext>
            </a:extLst>
          </p:cNvPr>
          <p:cNvSpPr/>
          <p:nvPr/>
        </p:nvSpPr>
        <p:spPr>
          <a:xfrm rot="3112878">
            <a:off x="9337526" y="1976974"/>
            <a:ext cx="479087" cy="1120731"/>
          </a:xfrm>
          <a:prstGeom prst="arc">
            <a:avLst/>
          </a:prstGeom>
          <a:ln w="76200">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5" name="Picture 4" descr="transparent cloud png PNG image with transparent background | TOPpng">
            <a:extLst>
              <a:ext uri="{FF2B5EF4-FFF2-40B4-BE49-F238E27FC236}">
                <a16:creationId xmlns:a16="http://schemas.microsoft.com/office/drawing/2014/main" id="{9E9D542E-CB07-4E19-BA29-D3D90EF343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375408">
            <a:off x="9685496" y="1846547"/>
            <a:ext cx="987773" cy="76762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7ED9A4D-12C2-4B48-9A58-BAFE6E423E41}"/>
                  </a:ext>
                </a:extLst>
              </p:cNvPr>
              <p:cNvSpPr txBox="1"/>
              <p:nvPr/>
            </p:nvSpPr>
            <p:spPr>
              <a:xfrm>
                <a:off x="8273418" y="3121068"/>
                <a:ext cx="3221916" cy="523220"/>
              </a:xfrm>
              <a:prstGeom prst="rect">
                <a:avLst/>
              </a:prstGeom>
              <a:noFill/>
            </p:spPr>
            <p:txBody>
              <a:bodyPr wrap="square" rtlCol="0">
                <a:spAutoFit/>
              </a:bodyPr>
              <a:lstStyle/>
              <a:p>
                <a:pPr algn="ctr"/>
                <a:r>
                  <a:rPr lang="en-US" sz="1400" b="1" dirty="0">
                    <a:solidFill>
                      <a:schemeClr val="bg1"/>
                    </a:solidFill>
                    <a:latin typeface="Trebuchet MS" panose="020B0603020202020204" pitchFamily="34" charset="0"/>
                  </a:rPr>
                  <a:t>China’s ‘Sky River’ cloud seeding project </a:t>
                </a:r>
                <a14:m>
                  <m:oMath xmlns:m="http://schemas.openxmlformats.org/officeDocument/2006/math">
                    <m:r>
                      <a:rPr lang="en-US" sz="1400" b="1" i="1" dirty="0" smtClean="0">
                        <a:solidFill>
                          <a:schemeClr val="bg1"/>
                        </a:solidFill>
                        <a:latin typeface="Cambria Math" panose="02040503050406030204" pitchFamily="18" charset="0"/>
                      </a:rPr>
                      <m:t>–</m:t>
                    </m:r>
                  </m:oMath>
                </a14:m>
                <a:r>
                  <a:rPr lang="en-US" sz="1400" b="1" dirty="0">
                    <a:solidFill>
                      <a:schemeClr val="bg1"/>
                    </a:solidFill>
                    <a:latin typeface="Trebuchet MS" panose="020B0603020202020204" pitchFamily="34" charset="0"/>
                  </a:rPr>
                  <a:t> launched unilaterally</a:t>
                </a:r>
              </a:p>
            </p:txBody>
          </p:sp>
        </mc:Choice>
        <mc:Fallback xmlns="">
          <p:sp>
            <p:nvSpPr>
              <p:cNvPr id="36" name="TextBox 35">
                <a:extLst>
                  <a:ext uri="{FF2B5EF4-FFF2-40B4-BE49-F238E27FC236}">
                    <a16:creationId xmlns:a16="http://schemas.microsoft.com/office/drawing/2014/main" id="{D7ED9A4D-12C2-4B48-9A58-BAFE6E423E41}"/>
                  </a:ext>
                </a:extLst>
              </p:cNvPr>
              <p:cNvSpPr txBox="1">
                <a:spLocks noRot="1" noChangeAspect="1" noMove="1" noResize="1" noEditPoints="1" noAdjustHandles="1" noChangeArrowheads="1" noChangeShapeType="1" noTextEdit="1"/>
              </p:cNvSpPr>
              <p:nvPr/>
            </p:nvSpPr>
            <p:spPr>
              <a:xfrm>
                <a:off x="8273418" y="3121068"/>
                <a:ext cx="3221916" cy="523220"/>
              </a:xfrm>
              <a:prstGeom prst="rect">
                <a:avLst/>
              </a:prstGeom>
              <a:blipFill>
                <a:blip r:embed="rId7"/>
                <a:stretch>
                  <a:fillRect t="-3488" b="-9302"/>
                </a:stretch>
              </a:blipFill>
            </p:spPr>
            <p:txBody>
              <a:bodyPr/>
              <a:lstStyle/>
              <a:p>
                <a:r>
                  <a:rPr lang="en-US">
                    <a:noFill/>
                  </a:rPr>
                  <a:t> </a:t>
                </a:r>
              </a:p>
            </p:txBody>
          </p:sp>
        </mc:Fallback>
      </mc:AlternateContent>
      <p:sp>
        <p:nvSpPr>
          <p:cNvPr id="31" name="Arc 30">
            <a:extLst>
              <a:ext uri="{FF2B5EF4-FFF2-40B4-BE49-F238E27FC236}">
                <a16:creationId xmlns:a16="http://schemas.microsoft.com/office/drawing/2014/main" id="{B4456679-02EB-40EF-98D9-3CD3153DD236}"/>
              </a:ext>
            </a:extLst>
          </p:cNvPr>
          <p:cNvSpPr/>
          <p:nvPr/>
        </p:nvSpPr>
        <p:spPr>
          <a:xfrm rot="6158596" flipH="1">
            <a:off x="8037340" y="507146"/>
            <a:ext cx="672269" cy="3177907"/>
          </a:xfrm>
          <a:prstGeom prst="arc">
            <a:avLst>
              <a:gd name="adj1" fmla="val 16677282"/>
              <a:gd name="adj2" fmla="val 21450289"/>
            </a:avLst>
          </a:prstGeom>
          <a:ln w="38100">
            <a:solidFill>
              <a:srgbClr val="FFBCBC">
                <a:alpha val="50196"/>
              </a:srgb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A7ECE457-4C89-4653-B579-A0388831B6F5}"/>
              </a:ext>
            </a:extLst>
          </p:cNvPr>
          <p:cNvSpPr/>
          <p:nvPr/>
        </p:nvSpPr>
        <p:spPr>
          <a:xfrm rot="246302">
            <a:off x="9138965" y="2211291"/>
            <a:ext cx="2205942" cy="2156602"/>
          </a:xfrm>
          <a:prstGeom prst="arc">
            <a:avLst>
              <a:gd name="adj1" fmla="val 16200000"/>
              <a:gd name="adj2" fmla="val 561808"/>
            </a:avLst>
          </a:prstGeom>
          <a:ln w="57150">
            <a:solidFill>
              <a:srgbClr val="FE7979">
                <a:alpha val="69804"/>
              </a:srgb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 name="Picture 4">
            <a:extLst>
              <a:ext uri="{FF2B5EF4-FFF2-40B4-BE49-F238E27FC236}">
                <a16:creationId xmlns:a16="http://schemas.microsoft.com/office/drawing/2014/main" id="{96A86F8F-DC4F-4D2A-A9CF-43CA9E9656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14097" y="784430"/>
            <a:ext cx="1210342" cy="1351549"/>
          </a:xfrm>
          <a:prstGeom prst="rect">
            <a:avLst/>
          </a:prstGeom>
          <a:ln>
            <a:noFill/>
          </a:ln>
          <a:effectLst>
            <a:outerShdw blurRad="292100" dist="139700" dir="2700000" algn="tl" rotWithShape="0">
              <a:srgbClr val="333333">
                <a:alpha val="65000"/>
              </a:srgbClr>
            </a:outerShdw>
          </a:effectLst>
        </p:spPr>
      </p:pic>
      <p:sp>
        <p:nvSpPr>
          <p:cNvPr id="37" name="TextBox 36">
            <a:extLst>
              <a:ext uri="{FF2B5EF4-FFF2-40B4-BE49-F238E27FC236}">
                <a16:creationId xmlns:a16="http://schemas.microsoft.com/office/drawing/2014/main" id="{3ED97EFB-6A85-4EF7-9C0E-F88ACE7B7337}"/>
              </a:ext>
            </a:extLst>
          </p:cNvPr>
          <p:cNvSpPr txBox="1"/>
          <p:nvPr/>
        </p:nvSpPr>
        <p:spPr>
          <a:xfrm>
            <a:off x="26717" y="3823554"/>
            <a:ext cx="6538410" cy="2616101"/>
          </a:xfrm>
          <a:prstGeom prst="rect">
            <a:avLst/>
          </a:prstGeom>
          <a:noFill/>
        </p:spPr>
        <p:txBody>
          <a:bodyPr wrap="square">
            <a:spAutoFit/>
          </a:bodyPr>
          <a:lstStyle/>
          <a:p>
            <a:pPr marL="285750" indent="-285750">
              <a:buFont typeface="Arial" panose="020B0604020202020204" pitchFamily="34" charset="0"/>
              <a:buChar char="•"/>
            </a:pPr>
            <a:r>
              <a:rPr lang="en-US" b="1" kern="0" dirty="0">
                <a:solidFill>
                  <a:schemeClr val="accent6"/>
                </a:solidFill>
                <a:latin typeface="Trebuchet MS" panose="020B0603020202020204" pitchFamily="34" charset="0"/>
              </a:rPr>
              <a:t>Challenges in tackling climate attribution problem: </a:t>
            </a:r>
          </a:p>
          <a:p>
            <a:pPr marL="285750" indent="-285750">
              <a:buFont typeface="Arial" panose="020B0604020202020204" pitchFamily="34" charset="0"/>
              <a:buChar char="•"/>
            </a:pPr>
            <a:endParaRPr lang="en-US" sz="400" b="1" kern="0" dirty="0">
              <a:solidFill>
                <a:schemeClr val="accent6"/>
              </a:solidFill>
              <a:latin typeface="Trebuchet MS" panose="020B0603020202020204" pitchFamily="34" charset="0"/>
            </a:endParaRPr>
          </a:p>
          <a:p>
            <a:pPr marL="742950" lvl="1" indent="-285750">
              <a:buClr>
                <a:schemeClr val="accent5"/>
              </a:buClr>
              <a:buFont typeface="Wingdings" panose="05000000000000000000" pitchFamily="2" charset="2"/>
              <a:buChar char="Ø"/>
            </a:pPr>
            <a:r>
              <a:rPr lang="en-US" dirty="0">
                <a:solidFill>
                  <a:schemeClr val="accent6"/>
                </a:solidFill>
                <a:latin typeface="Trebuchet MS" panose="020B0603020202020204" pitchFamily="34" charset="0"/>
              </a:rPr>
              <a:t>High </a:t>
            </a:r>
            <a:r>
              <a:rPr lang="en-US" b="1" dirty="0">
                <a:solidFill>
                  <a:schemeClr val="accent6"/>
                </a:solidFill>
                <a:latin typeface="Trebuchet MS" panose="020B0603020202020204" pitchFamily="34" charset="0"/>
              </a:rPr>
              <a:t>internal variability </a:t>
            </a:r>
            <a:r>
              <a:rPr lang="en-US" dirty="0">
                <a:solidFill>
                  <a:schemeClr val="accent6"/>
                </a:solidFill>
                <a:latin typeface="Trebuchet MS" panose="020B0603020202020204" pitchFamily="34" charset="0"/>
              </a:rPr>
              <a:t>in the Earth system</a:t>
            </a:r>
          </a:p>
          <a:p>
            <a:pPr marL="742950" lvl="1" indent="-285750">
              <a:buClr>
                <a:schemeClr val="accent5"/>
              </a:buClr>
              <a:buFont typeface="Wingdings" panose="05000000000000000000" pitchFamily="2" charset="2"/>
              <a:buChar char="Ø"/>
            </a:pPr>
            <a:endParaRPr lang="en-US" sz="400" dirty="0">
              <a:solidFill>
                <a:schemeClr val="accent6"/>
              </a:solidFill>
              <a:latin typeface="Trebuchet MS" panose="020B0603020202020204" pitchFamily="34" charset="0"/>
            </a:endParaRPr>
          </a:p>
          <a:p>
            <a:pPr marL="742950" lvl="1" indent="-285750">
              <a:buClr>
                <a:schemeClr val="accent5"/>
              </a:buClr>
              <a:buFont typeface="Wingdings" panose="05000000000000000000" pitchFamily="2" charset="2"/>
              <a:buChar char="Ø"/>
            </a:pPr>
            <a:r>
              <a:rPr lang="en-US" b="1" dirty="0">
                <a:solidFill>
                  <a:schemeClr val="accent6"/>
                </a:solidFill>
                <a:latin typeface="Trebuchet MS" panose="020B0603020202020204" pitchFamily="34" charset="0"/>
              </a:rPr>
              <a:t>C</a:t>
            </a:r>
            <a:r>
              <a:rPr lang="en-US" sz="1800" b="1" dirty="0">
                <a:solidFill>
                  <a:schemeClr val="accent6"/>
                </a:solidFill>
                <a:latin typeface="Trebuchet MS" panose="020B0603020202020204" pitchFamily="34" charset="0"/>
              </a:rPr>
              <a:t>omplex coupling</a:t>
            </a:r>
            <a:r>
              <a:rPr lang="en-US" sz="1800" dirty="0">
                <a:solidFill>
                  <a:schemeClr val="accent6"/>
                </a:solidFill>
                <a:latin typeface="Trebuchet MS" panose="020B0603020202020204" pitchFamily="34" charset="0"/>
              </a:rPr>
              <a:t> of processes in Earth System Models (ESMs), which obscures the connective relationships between sources and impacts</a:t>
            </a:r>
            <a:endParaRPr lang="en-US" dirty="0">
              <a:solidFill>
                <a:schemeClr val="accent6"/>
              </a:solidFill>
              <a:latin typeface="Trebuchet MS" panose="020B0603020202020204" pitchFamily="34" charset="0"/>
            </a:endParaRPr>
          </a:p>
          <a:p>
            <a:pPr marL="285750" indent="-285750">
              <a:lnSpc>
                <a:spcPct val="100000"/>
              </a:lnSpc>
              <a:spcBef>
                <a:spcPts val="0"/>
              </a:spcBef>
              <a:buClr>
                <a:schemeClr val="accent5"/>
              </a:buClr>
              <a:buFont typeface="Wingdings" panose="05000000000000000000" pitchFamily="2" charset="2"/>
              <a:buChar char="Ø"/>
            </a:pPr>
            <a:endParaRPr lang="en-US" sz="400" dirty="0">
              <a:solidFill>
                <a:schemeClr val="accent6"/>
              </a:solidFill>
              <a:latin typeface="Trebuchet MS" panose="020B0603020202020204" pitchFamily="34" charset="0"/>
            </a:endParaRPr>
          </a:p>
          <a:p>
            <a:pPr marL="742950" lvl="1" indent="-285750">
              <a:buClr>
                <a:schemeClr val="accent5"/>
              </a:buClr>
              <a:buFont typeface="Wingdings" panose="05000000000000000000" pitchFamily="2" charset="2"/>
              <a:buChar char="Ø"/>
            </a:pPr>
            <a:r>
              <a:rPr lang="en-US" b="1" dirty="0">
                <a:solidFill>
                  <a:schemeClr val="accent6"/>
                </a:solidFill>
                <a:latin typeface="Trebuchet MS" panose="020B0603020202020204" pitchFamily="34" charset="0"/>
              </a:rPr>
              <a:t>Limited ESM ensembles</a:t>
            </a:r>
          </a:p>
          <a:p>
            <a:pPr marL="742950" lvl="1" indent="-285750">
              <a:buClr>
                <a:schemeClr val="accent5"/>
              </a:buClr>
              <a:buFont typeface="Wingdings" panose="05000000000000000000" pitchFamily="2" charset="2"/>
              <a:buChar char="Ø"/>
            </a:pPr>
            <a:endParaRPr lang="en-US" sz="400" dirty="0">
              <a:solidFill>
                <a:schemeClr val="accent6"/>
              </a:solidFill>
              <a:latin typeface="Trebuchet MS" panose="020B0603020202020204" pitchFamily="34" charset="0"/>
            </a:endParaRPr>
          </a:p>
          <a:p>
            <a:pPr marL="742950" lvl="1" indent="-285750">
              <a:buClr>
                <a:schemeClr val="accent5"/>
              </a:buClr>
              <a:buFont typeface="Wingdings" panose="05000000000000000000" pitchFamily="2" charset="2"/>
              <a:buChar char="Ø"/>
            </a:pPr>
            <a:r>
              <a:rPr lang="en-US" sz="1800" dirty="0">
                <a:solidFill>
                  <a:schemeClr val="accent6"/>
                </a:solidFill>
                <a:latin typeface="Trebuchet MS" panose="020B0603020202020204" pitchFamily="34" charset="0"/>
              </a:rPr>
              <a:t>Historically limited </a:t>
            </a:r>
            <a:r>
              <a:rPr lang="en-US" sz="1800" b="1" dirty="0">
                <a:solidFill>
                  <a:schemeClr val="accent6"/>
                </a:solidFill>
                <a:latin typeface="Trebuchet MS" panose="020B0603020202020204" pitchFamily="34" charset="0"/>
              </a:rPr>
              <a:t>observational data</a:t>
            </a:r>
          </a:p>
          <a:p>
            <a:pPr marL="742950" lvl="1" indent="-285750">
              <a:buClr>
                <a:schemeClr val="accent5"/>
              </a:buClr>
              <a:buFont typeface="Wingdings" panose="05000000000000000000" pitchFamily="2" charset="2"/>
              <a:buChar char="Ø"/>
            </a:pPr>
            <a:endParaRPr lang="en-US" sz="400" dirty="0">
              <a:solidFill>
                <a:schemeClr val="accent6"/>
              </a:solidFill>
              <a:latin typeface="Trebuchet MS" panose="020B0603020202020204" pitchFamily="34" charset="0"/>
            </a:endParaRPr>
          </a:p>
          <a:p>
            <a:pPr marL="742950" lvl="1" indent="-285750">
              <a:buClr>
                <a:schemeClr val="accent5"/>
              </a:buClr>
              <a:buFont typeface="Wingdings" panose="05000000000000000000" pitchFamily="2" charset="2"/>
              <a:buChar char="Ø"/>
            </a:pPr>
            <a:r>
              <a:rPr lang="en-US" sz="1800" b="1" dirty="0">
                <a:solidFill>
                  <a:schemeClr val="accent6"/>
                </a:solidFill>
                <a:latin typeface="Trebuchet MS" panose="020B0603020202020204" pitchFamily="34" charset="0"/>
              </a:rPr>
              <a:t>Multiple sources </a:t>
            </a:r>
            <a:r>
              <a:rPr lang="en-US" sz="1800" dirty="0">
                <a:solidFill>
                  <a:schemeClr val="accent6"/>
                </a:solidFill>
                <a:latin typeface="Trebuchet MS" panose="020B0603020202020204" pitchFamily="34" charset="0"/>
              </a:rPr>
              <a:t>contributing to an impact</a:t>
            </a:r>
            <a:endParaRPr lang="en-US" sz="1800" b="1" dirty="0">
              <a:solidFill>
                <a:schemeClr val="accent6"/>
              </a:solidFill>
              <a:latin typeface="Trebuchet MS" panose="020B0603020202020204" pitchFamily="34" charset="0"/>
            </a:endParaRPr>
          </a:p>
        </p:txBody>
      </p:sp>
      <p:pic>
        <p:nvPicPr>
          <p:cNvPr id="52" name="Picture 51">
            <a:extLst>
              <a:ext uri="{FF2B5EF4-FFF2-40B4-BE49-F238E27FC236}">
                <a16:creationId xmlns:a16="http://schemas.microsoft.com/office/drawing/2014/main" id="{6D8311B7-BF05-4BAA-A533-5C23FDB05A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8004" y="4010435"/>
            <a:ext cx="5066923" cy="2149603"/>
          </a:xfrm>
          <a:prstGeom prst="rect">
            <a:avLst/>
          </a:prstGeom>
        </p:spPr>
      </p:pic>
      <p:sp>
        <p:nvSpPr>
          <p:cNvPr id="20" name="TextBox 19">
            <a:extLst>
              <a:ext uri="{FF2B5EF4-FFF2-40B4-BE49-F238E27FC236}">
                <a16:creationId xmlns:a16="http://schemas.microsoft.com/office/drawing/2014/main" id="{6892E463-DFF9-4CDF-A93F-A9BD1568D0B8}"/>
              </a:ext>
            </a:extLst>
          </p:cNvPr>
          <p:cNvSpPr txBox="1"/>
          <p:nvPr/>
        </p:nvSpPr>
        <p:spPr>
          <a:xfrm>
            <a:off x="344441" y="2847565"/>
            <a:ext cx="7052065" cy="923330"/>
          </a:xfrm>
          <a:prstGeom prst="rect">
            <a:avLst/>
          </a:prstGeom>
          <a:solidFill>
            <a:schemeClr val="bg1"/>
          </a:solidFill>
          <a:ln w="28575">
            <a:solidFill>
              <a:srgbClr val="0070C0"/>
            </a:solidFill>
          </a:ln>
        </p:spPr>
        <p:txBody>
          <a:bodyPr wrap="square">
            <a:spAutoFit/>
          </a:bodyPr>
          <a:lstStyle/>
          <a:p>
            <a:pPr algn="ctr"/>
            <a:r>
              <a:rPr lang="en-US" dirty="0">
                <a:solidFill>
                  <a:schemeClr val="accent6"/>
                </a:solidFill>
                <a:latin typeface="Trebuchet MS" panose="020B0603020202020204" pitchFamily="34" charset="0"/>
              </a:rPr>
              <a:t>Currently, </a:t>
            </a:r>
            <a:r>
              <a:rPr lang="en-US" b="1" dirty="0">
                <a:solidFill>
                  <a:schemeClr val="accent6"/>
                </a:solidFill>
                <a:latin typeface="Trebuchet MS" panose="020B0603020202020204" pitchFamily="34" charset="0"/>
              </a:rPr>
              <a:t>confident scientific attribution </a:t>
            </a:r>
            <a:r>
              <a:rPr lang="en-US" dirty="0">
                <a:solidFill>
                  <a:schemeClr val="accent6"/>
                </a:solidFill>
                <a:latin typeface="Trebuchet MS" panose="020B0603020202020204" pitchFamily="34" charset="0"/>
              </a:rPr>
              <a:t>of a source (e.g., Sky River) to a physical impact (e.g., regional drought over Southeast Asia) is at </a:t>
            </a:r>
            <a:r>
              <a:rPr lang="en-US" b="1" dirty="0">
                <a:solidFill>
                  <a:schemeClr val="accent6"/>
                </a:solidFill>
                <a:latin typeface="Trebuchet MS" panose="020B0603020202020204" pitchFamily="34" charset="0"/>
              </a:rPr>
              <a:t>best onerous </a:t>
            </a:r>
            <a:r>
              <a:rPr lang="en-US" dirty="0">
                <a:solidFill>
                  <a:schemeClr val="accent6"/>
                </a:solidFill>
                <a:latin typeface="Trebuchet MS" panose="020B0603020202020204" pitchFamily="34" charset="0"/>
              </a:rPr>
              <a:t>and at </a:t>
            </a:r>
            <a:r>
              <a:rPr lang="en-US" b="1" dirty="0">
                <a:solidFill>
                  <a:schemeClr val="accent6"/>
                </a:solidFill>
                <a:latin typeface="Trebuchet MS" panose="020B0603020202020204" pitchFamily="34" charset="0"/>
              </a:rPr>
              <a:t>worst impossible!</a:t>
            </a:r>
          </a:p>
        </p:txBody>
      </p:sp>
    </p:spTree>
    <p:extLst>
      <p:ext uri="{BB962C8B-B14F-4D97-AF65-F5344CB8AC3E}">
        <p14:creationId xmlns:p14="http://schemas.microsoft.com/office/powerpoint/2010/main" val="126508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animBg="1"/>
      <p:bldP spid="36" grpId="0"/>
      <p:bldP spid="31" grpId="0" animBg="1"/>
      <p:bldP spid="32" grpId="0" animBg="1"/>
      <p:bldP spid="37" grpId="0"/>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solidFill>
                  <a:schemeClr val="accent6"/>
                </a:solidFill>
                <a:latin typeface="Trebuchet MS" panose="020B0603020202020204" pitchFamily="34" charset="0"/>
              </a:rPr>
              <a:t>References</a:t>
            </a:r>
          </a:p>
        </p:txBody>
      </p:sp>
      <p:sp>
        <p:nvSpPr>
          <p:cNvPr id="2" name="Rectangle 1">
            <a:extLst>
              <a:ext uri="{FF2B5EF4-FFF2-40B4-BE49-F238E27FC236}">
                <a16:creationId xmlns:a16="http://schemas.microsoft.com/office/drawing/2014/main" id="{F85ACAB8-4877-4376-8773-733F79AF79EE}"/>
              </a:ext>
            </a:extLst>
          </p:cNvPr>
          <p:cNvSpPr/>
          <p:nvPr/>
        </p:nvSpPr>
        <p:spPr>
          <a:xfrm>
            <a:off x="0" y="962025"/>
            <a:ext cx="12192000" cy="257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C8C382F7-B28D-A24F-8A31-60568291B414}"/>
              </a:ext>
            </a:extLst>
          </p:cNvPr>
          <p:cNvSpPr>
            <a:spLocks noGrp="1"/>
          </p:cNvSpPr>
          <p:nvPr>
            <p:ph idx="1"/>
          </p:nvPr>
        </p:nvSpPr>
        <p:spPr>
          <a:xfrm>
            <a:off x="134543" y="847027"/>
            <a:ext cx="11728528" cy="6679188"/>
          </a:xfrm>
        </p:spPr>
        <p:txBody>
          <a:bodyPr>
            <a:noAutofit/>
          </a:bodyPr>
          <a:lstStyle/>
          <a:p>
            <a:pPr marL="171450" indent="-171450">
              <a:spcBef>
                <a:spcPts val="400"/>
              </a:spcBef>
              <a:buClr>
                <a:schemeClr val="accent6"/>
              </a:buClr>
              <a:buFont typeface="Arial" panose="020B0604020202020204" pitchFamily="34" charset="0"/>
              <a:buChar char="•"/>
            </a:pPr>
            <a:endParaRPr lang="en-US" sz="1300" dirty="0">
              <a:latin typeface="Trebuchet MS" panose="020B0603020202020204" pitchFamily="34" charset="0"/>
              <a:ea typeface="Open Sans" panose="020B0606030504020204" pitchFamily="34" charset="0"/>
              <a:cs typeface="Open Sans" panose="020B0606030504020204" pitchFamily="34" charset="0"/>
            </a:endParaRPr>
          </a:p>
          <a:p>
            <a:pPr marL="171450" indent="-171450">
              <a:spcBef>
                <a:spcPts val="4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Caldwell, P., et al., </a:t>
            </a:r>
            <a:r>
              <a:rPr lang="en-US" sz="1300" i="1" dirty="0">
                <a:latin typeface="Trebuchet MS" panose="020B0603020202020204" pitchFamily="34" charset="0"/>
                <a:ea typeface="Open Sans" panose="020B0606030504020204" pitchFamily="34" charset="0"/>
                <a:cs typeface="Open Sans" panose="020B0606030504020204" pitchFamily="34" charset="0"/>
              </a:rPr>
              <a:t>Statistical significance of climate sensitivity predictors obtained by data mining.</a:t>
            </a:r>
            <a:r>
              <a:rPr lang="en-US" sz="1300" dirty="0">
                <a:latin typeface="Trebuchet MS" panose="020B0603020202020204" pitchFamily="34" charset="0"/>
                <a:ea typeface="Open Sans" panose="020B0606030504020204" pitchFamily="34" charset="0"/>
                <a:cs typeface="Open Sans" panose="020B0606030504020204" pitchFamily="34" charset="0"/>
              </a:rPr>
              <a:t> Geophysical Research Letters, 2014. </a:t>
            </a:r>
            <a:r>
              <a:rPr lang="en-US" sz="1300" b="1" dirty="0">
                <a:latin typeface="Trebuchet MS" panose="020B0603020202020204" pitchFamily="34" charset="0"/>
                <a:ea typeface="Open Sans" panose="020B0606030504020204" pitchFamily="34" charset="0"/>
                <a:cs typeface="Open Sans" panose="020B0606030504020204" pitchFamily="34" charset="0"/>
              </a:rPr>
              <a:t>41</a:t>
            </a:r>
            <a:r>
              <a:rPr lang="en-US" sz="1300" dirty="0">
                <a:latin typeface="Trebuchet MS" panose="020B0603020202020204" pitchFamily="34" charset="0"/>
                <a:ea typeface="Open Sans" panose="020B0606030504020204" pitchFamily="34" charset="0"/>
                <a:cs typeface="Open Sans" panose="020B0606030504020204" pitchFamily="34" charset="0"/>
              </a:rPr>
              <a:t>.</a:t>
            </a:r>
          </a:p>
          <a:p>
            <a:pPr marL="171450" indent="-171450">
              <a:spcBef>
                <a:spcPts val="4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Finley, Andrew, Banerjee, </a:t>
            </a:r>
            <a:r>
              <a:rPr lang="en-US" sz="1300" dirty="0" err="1">
                <a:latin typeface="Trebuchet MS" panose="020B0603020202020204" pitchFamily="34" charset="0"/>
                <a:ea typeface="Open Sans" panose="020B0606030504020204" pitchFamily="34" charset="0"/>
                <a:cs typeface="Open Sans" panose="020B0606030504020204" pitchFamily="34" charset="0"/>
              </a:rPr>
              <a:t>Sudipto,Gelfand</a:t>
            </a:r>
            <a:r>
              <a:rPr lang="en-US" sz="1300" dirty="0">
                <a:latin typeface="Trebuchet MS" panose="020B0603020202020204" pitchFamily="34" charset="0"/>
                <a:ea typeface="Open Sans" panose="020B0606030504020204" pitchFamily="34" charset="0"/>
                <a:cs typeface="Open Sans" panose="020B0606030504020204" pitchFamily="34" charset="0"/>
              </a:rPr>
              <a:t>, Alan. (2012). Bayesian Dynamic Modeling for Large Space–Time Datasets Using Gaussian Predictive Processes. Journal of Geographical Systems. 14. 29-47.</a:t>
            </a:r>
          </a:p>
          <a:p>
            <a:pPr marL="171450" indent="-171450">
              <a:spcBef>
                <a:spcPts val="400"/>
              </a:spcBef>
              <a:buClr>
                <a:schemeClr val="accent6"/>
              </a:buClr>
              <a:buFont typeface="Arial" panose="020B0604020202020204" pitchFamily="34" charset="0"/>
              <a:buChar char="•"/>
            </a:pPr>
            <a:r>
              <a:rPr lang="en-US" sz="1300" dirty="0" err="1">
                <a:latin typeface="Trebuchet MS" panose="020B0603020202020204" pitchFamily="34" charset="0"/>
                <a:ea typeface="Open Sans" panose="020B0606030504020204" pitchFamily="34" charset="0"/>
                <a:cs typeface="Open Sans" panose="020B0606030504020204" pitchFamily="34" charset="0"/>
              </a:rPr>
              <a:t>Golaz</a:t>
            </a:r>
            <a:r>
              <a:rPr lang="en-US" sz="1300" dirty="0">
                <a:latin typeface="Trebuchet MS" panose="020B0603020202020204" pitchFamily="34" charset="0"/>
                <a:ea typeface="Open Sans" panose="020B0606030504020204" pitchFamily="34" charset="0"/>
                <a:cs typeface="Open Sans" panose="020B0606030504020204" pitchFamily="34" charset="0"/>
              </a:rPr>
              <a:t>, J.-C., et al., The DOE E3SM Coupled Model Version 1: Overview and Evaluation at Standard Resolution. Journal of Advances in Modeling Earth Systems, 2019. 11(7): p. 2089-2129.</a:t>
            </a:r>
          </a:p>
          <a:p>
            <a:pPr marL="171450" indent="-171450">
              <a:spcBef>
                <a:spcPts val="4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Goode, K., </a:t>
            </a:r>
            <a:r>
              <a:rPr lang="en-US" sz="1300" dirty="0" err="1">
                <a:latin typeface="Trebuchet MS" panose="020B0603020202020204" pitchFamily="34" charset="0"/>
                <a:ea typeface="Open Sans" panose="020B0606030504020204" pitchFamily="34" charset="0"/>
                <a:cs typeface="Open Sans" panose="020B0606030504020204" pitchFamily="34" charset="0"/>
              </a:rPr>
              <a:t>Ries</a:t>
            </a:r>
            <a:r>
              <a:rPr lang="en-US" sz="1300" dirty="0">
                <a:latin typeface="Trebuchet MS" panose="020B0603020202020204" pitchFamily="34" charset="0"/>
                <a:ea typeface="Open Sans" panose="020B0606030504020204" pitchFamily="34" charset="0"/>
                <a:cs typeface="Open Sans" panose="020B0606030504020204" pitchFamily="34" charset="0"/>
              </a:rPr>
              <a:t>, D., and </a:t>
            </a:r>
            <a:r>
              <a:rPr lang="en-US" sz="1300" dirty="0" err="1">
                <a:latin typeface="Trebuchet MS" panose="020B0603020202020204" pitchFamily="34" charset="0"/>
                <a:ea typeface="Open Sans" panose="020B0606030504020204" pitchFamily="34" charset="0"/>
                <a:cs typeface="Open Sans" panose="020B0606030504020204" pitchFamily="34" charset="0"/>
              </a:rPr>
              <a:t>Zollweg</a:t>
            </a:r>
            <a:r>
              <a:rPr lang="en-US" sz="1300" dirty="0">
                <a:latin typeface="Trebuchet MS" panose="020B0603020202020204" pitchFamily="34" charset="0"/>
                <a:ea typeface="Open Sans" panose="020B0606030504020204" pitchFamily="34" charset="0"/>
                <a:cs typeface="Open Sans" panose="020B0606030504020204" pitchFamily="34" charset="0"/>
              </a:rPr>
              <a:t>, J. “Explaining Neural Networks with Functional Data Using PCA and Feature Importance”. AAAI 2020 Fall Symposium on AI in the Government and Public Sector. November 13-14, 2020. https://</a:t>
            </a:r>
            <a:r>
              <a:rPr lang="en-US" sz="1300" dirty="0" err="1">
                <a:latin typeface="Trebuchet MS" panose="020B0603020202020204" pitchFamily="34" charset="0"/>
                <a:ea typeface="Open Sans" panose="020B0606030504020204" pitchFamily="34" charset="0"/>
                <a:cs typeface="Open Sans" panose="020B0606030504020204" pitchFamily="34" charset="0"/>
              </a:rPr>
              <a:t>arxiv.org</a:t>
            </a:r>
            <a:r>
              <a:rPr lang="en-US" sz="1300" dirty="0">
                <a:latin typeface="Trebuchet MS" panose="020B0603020202020204" pitchFamily="34" charset="0"/>
                <a:ea typeface="Open Sans" panose="020B0606030504020204" pitchFamily="34" charset="0"/>
                <a:cs typeface="Open Sans" panose="020B0606030504020204" pitchFamily="34" charset="0"/>
              </a:rPr>
              <a:t>/abs/2010.12063.</a:t>
            </a:r>
          </a:p>
          <a:p>
            <a:pPr marL="171450" indent="-171450">
              <a:lnSpc>
                <a:spcPct val="100000"/>
              </a:lnSpc>
              <a:spcBef>
                <a:spcPts val="3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Hall, A. et al., </a:t>
            </a:r>
            <a:r>
              <a:rPr lang="en-US" sz="1300" i="1" dirty="0">
                <a:latin typeface="Trebuchet MS" panose="020B0603020202020204" pitchFamily="34" charset="0"/>
                <a:ea typeface="Open Sans" panose="020B0606030504020204" pitchFamily="34" charset="0"/>
                <a:cs typeface="Open Sans" panose="020B0606030504020204" pitchFamily="34" charset="0"/>
              </a:rPr>
              <a:t>Progressing emergent constraints on future climate change</a:t>
            </a:r>
            <a:r>
              <a:rPr lang="en-US" sz="1300" dirty="0">
                <a:latin typeface="Trebuchet MS" panose="020B0603020202020204" pitchFamily="34" charset="0"/>
                <a:ea typeface="Open Sans" panose="020B0606030504020204" pitchFamily="34" charset="0"/>
                <a:cs typeface="Open Sans" panose="020B0606030504020204" pitchFamily="34" charset="0"/>
              </a:rPr>
              <a:t>. Nature Climate Change, 2019. </a:t>
            </a:r>
            <a:r>
              <a:rPr lang="en-US" sz="1300" b="1" dirty="0">
                <a:latin typeface="Trebuchet MS" panose="020B0603020202020204" pitchFamily="34" charset="0"/>
                <a:ea typeface="Open Sans" panose="020B0606030504020204" pitchFamily="34" charset="0"/>
                <a:cs typeface="Open Sans" panose="020B0606030504020204" pitchFamily="34" charset="0"/>
              </a:rPr>
              <a:t>9,</a:t>
            </a:r>
            <a:r>
              <a:rPr lang="en-US" sz="1300" dirty="0">
                <a:latin typeface="Trebuchet MS" panose="020B0603020202020204" pitchFamily="34" charset="0"/>
                <a:ea typeface="Open Sans" panose="020B0606030504020204" pitchFamily="34" charset="0"/>
                <a:cs typeface="Open Sans" panose="020B0606030504020204" pitchFamily="34" charset="0"/>
              </a:rPr>
              <a:t> p 269-278. </a:t>
            </a:r>
          </a:p>
          <a:p>
            <a:pPr marL="171450" indent="-171450">
              <a:lnSpc>
                <a:spcPct val="100000"/>
              </a:lnSpc>
              <a:spcBef>
                <a:spcPts val="300"/>
              </a:spcBef>
              <a:buClr>
                <a:schemeClr val="accent6"/>
              </a:buClr>
              <a:buFont typeface="Arial" panose="020B0604020202020204" pitchFamily="34" charset="0"/>
              <a:buChar char="•"/>
            </a:pPr>
            <a:r>
              <a:rPr lang="en-US" sz="1300" dirty="0" err="1">
                <a:latin typeface="Trebuchet MS" panose="020B0603020202020204" pitchFamily="34" charset="0"/>
                <a:ea typeface="Open Sans" panose="020B0606030504020204" pitchFamily="34" charset="0"/>
                <a:cs typeface="Open Sans" panose="020B0606030504020204" pitchFamily="34" charset="0"/>
              </a:rPr>
              <a:t>Hasselmann</a:t>
            </a:r>
            <a:r>
              <a:rPr lang="en-US" sz="1300" dirty="0">
                <a:latin typeface="Trebuchet MS" panose="020B0603020202020204" pitchFamily="34" charset="0"/>
                <a:ea typeface="Open Sans" panose="020B0606030504020204" pitchFamily="34" charset="0"/>
                <a:cs typeface="Open Sans" panose="020B0606030504020204" pitchFamily="34" charset="0"/>
              </a:rPr>
              <a:t>, K., </a:t>
            </a:r>
            <a:r>
              <a:rPr lang="en-US" sz="1300" i="1" dirty="0">
                <a:latin typeface="Trebuchet MS" panose="020B0603020202020204" pitchFamily="34" charset="0"/>
                <a:ea typeface="Open Sans" panose="020B0606030504020204" pitchFamily="34" charset="0"/>
                <a:cs typeface="Open Sans" panose="020B0606030504020204" pitchFamily="34" charset="0"/>
              </a:rPr>
              <a:t>Multi-pattern fingerprint method for detection and attribution of climate change.</a:t>
            </a:r>
            <a:r>
              <a:rPr lang="en-US" sz="1300" dirty="0">
                <a:latin typeface="Trebuchet MS" panose="020B0603020202020204" pitchFamily="34" charset="0"/>
                <a:ea typeface="Open Sans" panose="020B0606030504020204" pitchFamily="34" charset="0"/>
                <a:cs typeface="Open Sans" panose="020B0606030504020204" pitchFamily="34" charset="0"/>
              </a:rPr>
              <a:t> Climate Dynamics, 1997. </a:t>
            </a:r>
            <a:r>
              <a:rPr lang="en-US" sz="1300" b="1" dirty="0">
                <a:latin typeface="Trebuchet MS" panose="020B0603020202020204" pitchFamily="34" charset="0"/>
                <a:ea typeface="Open Sans" panose="020B0606030504020204" pitchFamily="34" charset="0"/>
                <a:cs typeface="Open Sans" panose="020B0606030504020204" pitchFamily="34" charset="0"/>
              </a:rPr>
              <a:t>13</a:t>
            </a:r>
            <a:r>
              <a:rPr lang="en-US" sz="1300" dirty="0">
                <a:latin typeface="Trebuchet MS" panose="020B0603020202020204" pitchFamily="34" charset="0"/>
                <a:ea typeface="Open Sans" panose="020B0606030504020204" pitchFamily="34" charset="0"/>
                <a:cs typeface="Open Sans" panose="020B0606030504020204" pitchFamily="34" charset="0"/>
              </a:rPr>
              <a:t>(9): p. 601-611.</a:t>
            </a:r>
          </a:p>
          <a:p>
            <a:pPr marL="171450" indent="-171450">
              <a:lnSpc>
                <a:spcPct val="100000"/>
              </a:lnSpc>
              <a:spcBef>
                <a:spcPts val="300"/>
              </a:spcBef>
              <a:buClr>
                <a:schemeClr val="accent6"/>
              </a:buClr>
              <a:buFont typeface="Arial" panose="020B0604020202020204" pitchFamily="34" charset="0"/>
              <a:buChar char="•"/>
            </a:pPr>
            <a:r>
              <a:rPr lang="en-US" sz="1300" dirty="0" err="1">
                <a:latin typeface="Trebuchet MS" panose="020B0603020202020204" pitchFamily="34" charset="0"/>
                <a:ea typeface="Open Sans" panose="020B0606030504020204" pitchFamily="34" charset="0"/>
                <a:cs typeface="Open Sans" panose="020B0606030504020204" pitchFamily="34" charset="0"/>
              </a:rPr>
              <a:t>Hegerl</a:t>
            </a:r>
            <a:r>
              <a:rPr lang="en-US" sz="1300" dirty="0">
                <a:latin typeface="Trebuchet MS" panose="020B0603020202020204" pitchFamily="34" charset="0"/>
                <a:ea typeface="Open Sans" panose="020B0606030504020204" pitchFamily="34" charset="0"/>
                <a:cs typeface="Open Sans" panose="020B0606030504020204" pitchFamily="34" charset="0"/>
              </a:rPr>
              <a:t>, G.C. and G.R. North, </a:t>
            </a:r>
            <a:r>
              <a:rPr lang="en-US" sz="1300" i="1" dirty="0">
                <a:latin typeface="Trebuchet MS" panose="020B0603020202020204" pitchFamily="34" charset="0"/>
                <a:ea typeface="Open Sans" panose="020B0606030504020204" pitchFamily="34" charset="0"/>
                <a:cs typeface="Open Sans" panose="020B0606030504020204" pitchFamily="34" charset="0"/>
              </a:rPr>
              <a:t>Comparison of Statistically Optimal Approaches to Detecting Anthropogenic Climate Change.</a:t>
            </a:r>
            <a:r>
              <a:rPr lang="en-US" sz="1300" dirty="0">
                <a:latin typeface="Trebuchet MS" panose="020B0603020202020204" pitchFamily="34" charset="0"/>
                <a:ea typeface="Open Sans" panose="020B0606030504020204" pitchFamily="34" charset="0"/>
                <a:cs typeface="Open Sans" panose="020B0606030504020204" pitchFamily="34" charset="0"/>
              </a:rPr>
              <a:t> Journal of Climate, 1997. </a:t>
            </a:r>
            <a:r>
              <a:rPr lang="en-US" sz="1300" b="1" dirty="0">
                <a:latin typeface="Trebuchet MS" panose="020B0603020202020204" pitchFamily="34" charset="0"/>
                <a:ea typeface="Open Sans" panose="020B0606030504020204" pitchFamily="34" charset="0"/>
                <a:cs typeface="Open Sans" panose="020B0606030504020204" pitchFamily="34" charset="0"/>
              </a:rPr>
              <a:t>10</a:t>
            </a:r>
            <a:r>
              <a:rPr lang="en-US" sz="1300" dirty="0">
                <a:latin typeface="Trebuchet MS" panose="020B0603020202020204" pitchFamily="34" charset="0"/>
                <a:ea typeface="Open Sans" panose="020B0606030504020204" pitchFamily="34" charset="0"/>
                <a:cs typeface="Open Sans" panose="020B0606030504020204" pitchFamily="34" charset="0"/>
              </a:rPr>
              <a:t>(5): p. 1125-1133.</a:t>
            </a:r>
          </a:p>
          <a:p>
            <a:pPr marL="171450" indent="-171450">
              <a:lnSpc>
                <a:spcPct val="100000"/>
              </a:lnSpc>
              <a:spcBef>
                <a:spcPts val="3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Kravitz, B., et al., </a:t>
            </a:r>
            <a:r>
              <a:rPr lang="en-US" sz="1300" i="1" dirty="0">
                <a:latin typeface="Trebuchet MS" panose="020B0603020202020204" pitchFamily="34" charset="0"/>
                <a:ea typeface="Open Sans" panose="020B0606030504020204" pitchFamily="34" charset="0"/>
                <a:cs typeface="Open Sans" panose="020B0606030504020204" pitchFamily="34" charset="0"/>
              </a:rPr>
              <a:t>First Simulations of Designing Stratospheric Sulfate Aerosol Geoengineering to Meet Multiple Simultaneous Climate Objectives.</a:t>
            </a:r>
            <a:r>
              <a:rPr lang="en-US" sz="1300" dirty="0">
                <a:latin typeface="Trebuchet MS" panose="020B0603020202020204" pitchFamily="34" charset="0"/>
                <a:ea typeface="Open Sans" panose="020B0606030504020204" pitchFamily="34" charset="0"/>
                <a:cs typeface="Open Sans" panose="020B0606030504020204" pitchFamily="34" charset="0"/>
              </a:rPr>
              <a:t> Journal of Geophysical Research: Atmospheres, 2017. </a:t>
            </a:r>
            <a:r>
              <a:rPr lang="en-US" sz="1300" b="1" dirty="0">
                <a:latin typeface="Trebuchet MS" panose="020B0603020202020204" pitchFamily="34" charset="0"/>
                <a:ea typeface="Open Sans" panose="020B0606030504020204" pitchFamily="34" charset="0"/>
                <a:cs typeface="Open Sans" panose="020B0606030504020204" pitchFamily="34" charset="0"/>
              </a:rPr>
              <a:t>122</a:t>
            </a:r>
            <a:r>
              <a:rPr lang="en-US" sz="1300" dirty="0">
                <a:latin typeface="Trebuchet MS" panose="020B0603020202020204" pitchFamily="34" charset="0"/>
                <a:ea typeface="Open Sans" panose="020B0606030504020204" pitchFamily="34" charset="0"/>
                <a:cs typeface="Open Sans" panose="020B0606030504020204" pitchFamily="34" charset="0"/>
              </a:rPr>
              <a:t>(23): p. 12,616-12,634.</a:t>
            </a:r>
          </a:p>
          <a:p>
            <a:pPr marL="171450" indent="-171450">
              <a:lnSpc>
                <a:spcPct val="100000"/>
              </a:lnSpc>
              <a:spcBef>
                <a:spcPts val="3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Marvel, K., M. </a:t>
            </a:r>
            <a:r>
              <a:rPr lang="en-US" sz="1300" dirty="0" err="1">
                <a:latin typeface="Trebuchet MS" panose="020B0603020202020204" pitchFamily="34" charset="0"/>
                <a:ea typeface="Open Sans" panose="020B0606030504020204" pitchFamily="34" charset="0"/>
                <a:cs typeface="Open Sans" panose="020B0606030504020204" pitchFamily="34" charset="0"/>
              </a:rPr>
              <a:t>Biasutti</a:t>
            </a:r>
            <a:r>
              <a:rPr lang="en-US" sz="1300" dirty="0">
                <a:latin typeface="Trebuchet MS" panose="020B0603020202020204" pitchFamily="34" charset="0"/>
                <a:ea typeface="Open Sans" panose="020B0606030504020204" pitchFamily="34" charset="0"/>
                <a:cs typeface="Open Sans" panose="020B0606030504020204" pitchFamily="34" charset="0"/>
              </a:rPr>
              <a:t>, and C. </a:t>
            </a:r>
            <a:r>
              <a:rPr lang="en-US" sz="1300" dirty="0" err="1">
                <a:latin typeface="Trebuchet MS" panose="020B0603020202020204" pitchFamily="34" charset="0"/>
                <a:ea typeface="Open Sans" panose="020B0606030504020204" pitchFamily="34" charset="0"/>
                <a:cs typeface="Open Sans" panose="020B0606030504020204" pitchFamily="34" charset="0"/>
              </a:rPr>
              <a:t>Bonfils</a:t>
            </a:r>
            <a:r>
              <a:rPr lang="en-US" sz="1300" dirty="0">
                <a:latin typeface="Trebuchet MS" panose="020B0603020202020204" pitchFamily="34" charset="0"/>
                <a:ea typeface="Open Sans" panose="020B0606030504020204" pitchFamily="34" charset="0"/>
                <a:cs typeface="Open Sans" panose="020B0606030504020204" pitchFamily="34" charset="0"/>
              </a:rPr>
              <a:t>, </a:t>
            </a:r>
            <a:r>
              <a:rPr lang="en-US" sz="1300" i="1" dirty="0">
                <a:latin typeface="Trebuchet MS" panose="020B0603020202020204" pitchFamily="34" charset="0"/>
                <a:ea typeface="Open Sans" panose="020B0606030504020204" pitchFamily="34" charset="0"/>
                <a:cs typeface="Open Sans" panose="020B0606030504020204" pitchFamily="34" charset="0"/>
              </a:rPr>
              <a:t>Fingerprints of external </a:t>
            </a:r>
            <a:r>
              <a:rPr lang="en-US" sz="1300" i="1" dirty="0" err="1">
                <a:latin typeface="Trebuchet MS" panose="020B0603020202020204" pitchFamily="34" charset="0"/>
                <a:ea typeface="Open Sans" panose="020B0606030504020204" pitchFamily="34" charset="0"/>
                <a:cs typeface="Open Sans" panose="020B0606030504020204" pitchFamily="34" charset="0"/>
              </a:rPr>
              <a:t>forcings</a:t>
            </a:r>
            <a:r>
              <a:rPr lang="en-US" sz="1300" i="1" dirty="0">
                <a:latin typeface="Trebuchet MS" panose="020B0603020202020204" pitchFamily="34" charset="0"/>
                <a:ea typeface="Open Sans" panose="020B0606030504020204" pitchFamily="34" charset="0"/>
                <a:cs typeface="Open Sans" panose="020B0606030504020204" pitchFamily="34" charset="0"/>
              </a:rPr>
              <a:t> on Sahel rainfall: aerosols, greenhouse gases, and model-observation discrepancies.</a:t>
            </a:r>
            <a:r>
              <a:rPr lang="en-US" sz="1300" dirty="0">
                <a:latin typeface="Trebuchet MS" panose="020B0603020202020204" pitchFamily="34" charset="0"/>
                <a:ea typeface="Open Sans" panose="020B0606030504020204" pitchFamily="34" charset="0"/>
                <a:cs typeface="Open Sans" panose="020B0606030504020204" pitchFamily="34" charset="0"/>
              </a:rPr>
              <a:t> Environmental Research Letters, 2020: p. Medium: ED; Size: Article No. 084023.</a:t>
            </a:r>
          </a:p>
          <a:p>
            <a:pPr marL="171450" indent="-171450">
              <a:lnSpc>
                <a:spcPct val="100000"/>
              </a:lnSpc>
              <a:spcBef>
                <a:spcPts val="3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McDermott, Patrick &amp; </a:t>
            </a:r>
            <a:r>
              <a:rPr lang="en-US" sz="1300" dirty="0" err="1">
                <a:latin typeface="Trebuchet MS" panose="020B0603020202020204" pitchFamily="34" charset="0"/>
                <a:ea typeface="Open Sans" panose="020B0606030504020204" pitchFamily="34" charset="0"/>
                <a:cs typeface="Open Sans" panose="020B0606030504020204" pitchFamily="34" charset="0"/>
              </a:rPr>
              <a:t>Wikle</a:t>
            </a:r>
            <a:r>
              <a:rPr lang="en-US" sz="1300" dirty="0">
                <a:latin typeface="Trebuchet MS" panose="020B0603020202020204" pitchFamily="34" charset="0"/>
                <a:ea typeface="Open Sans" panose="020B0606030504020204" pitchFamily="34" charset="0"/>
                <a:cs typeface="Open Sans" panose="020B0606030504020204" pitchFamily="34" charset="0"/>
              </a:rPr>
              <a:t>, Christopher. (2018). Deep echo state networks with uncertainty quantification for </a:t>
            </a:r>
            <a:r>
              <a:rPr lang="en-US" sz="1300" dirty="0" err="1">
                <a:latin typeface="Trebuchet MS" panose="020B0603020202020204" pitchFamily="34" charset="0"/>
                <a:ea typeface="Open Sans" panose="020B0606030504020204" pitchFamily="34" charset="0"/>
                <a:cs typeface="Open Sans" panose="020B0606030504020204" pitchFamily="34" charset="0"/>
              </a:rPr>
              <a:t>spatio</a:t>
            </a:r>
            <a:r>
              <a:rPr lang="en-US" sz="1300" dirty="0">
                <a:latin typeface="Trebuchet MS" panose="020B0603020202020204" pitchFamily="34" charset="0"/>
                <a:ea typeface="Open Sans" panose="020B0606030504020204" pitchFamily="34" charset="0"/>
                <a:cs typeface="Open Sans" panose="020B0606030504020204" pitchFamily="34" charset="0"/>
              </a:rPr>
              <a:t>‐temporal forecasting. </a:t>
            </a:r>
            <a:r>
              <a:rPr lang="en-US" sz="1300" dirty="0" err="1">
                <a:latin typeface="Trebuchet MS" panose="020B0603020202020204" pitchFamily="34" charset="0"/>
                <a:ea typeface="Open Sans" panose="020B0606030504020204" pitchFamily="34" charset="0"/>
                <a:cs typeface="Open Sans" panose="020B0606030504020204" pitchFamily="34" charset="0"/>
              </a:rPr>
              <a:t>Environmetrics</a:t>
            </a:r>
            <a:r>
              <a:rPr lang="en-US" sz="1300" dirty="0">
                <a:latin typeface="Trebuchet MS" panose="020B0603020202020204" pitchFamily="34" charset="0"/>
                <a:ea typeface="Open Sans" panose="020B0606030504020204" pitchFamily="34" charset="0"/>
                <a:cs typeface="Open Sans" panose="020B0606030504020204" pitchFamily="34" charset="0"/>
              </a:rPr>
              <a:t>. 30. 10.1002/env.2553. </a:t>
            </a:r>
          </a:p>
          <a:p>
            <a:pPr marL="171450" indent="-171450">
              <a:lnSpc>
                <a:spcPct val="100000"/>
              </a:lnSpc>
              <a:spcBef>
                <a:spcPts val="3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National Academies of Sciences Engineering Medicine (NASEM), </a:t>
            </a:r>
            <a:r>
              <a:rPr lang="en-US" sz="1300" i="1" dirty="0">
                <a:latin typeface="Trebuchet MS" panose="020B0603020202020204" pitchFamily="34" charset="0"/>
                <a:ea typeface="Open Sans" panose="020B0606030504020204" pitchFamily="34" charset="0"/>
                <a:cs typeface="Open Sans" panose="020B0606030504020204" pitchFamily="34" charset="0"/>
              </a:rPr>
              <a:t>Reflecting Sunlight: Recommendations for Solar Geoengineering Research and Research Governance</a:t>
            </a:r>
            <a:r>
              <a:rPr lang="en-US" sz="1300" dirty="0">
                <a:latin typeface="Trebuchet MS" panose="020B0603020202020204" pitchFamily="34" charset="0"/>
                <a:ea typeface="Open Sans" panose="020B0606030504020204" pitchFamily="34" charset="0"/>
                <a:cs typeface="Open Sans" panose="020B0606030504020204" pitchFamily="34" charset="0"/>
              </a:rPr>
              <a:t>. 2021, Washington, DC: The National Academies Press. 328.</a:t>
            </a:r>
          </a:p>
          <a:p>
            <a:pPr marL="171450" indent="-171450">
              <a:lnSpc>
                <a:spcPct val="100000"/>
              </a:lnSpc>
              <a:spcBef>
                <a:spcPts val="300"/>
              </a:spcBef>
              <a:buClr>
                <a:schemeClr val="accent6"/>
              </a:buClr>
              <a:buFont typeface="Arial" panose="020B0604020202020204" pitchFamily="34" charset="0"/>
              <a:buChar char="•"/>
            </a:pPr>
            <a:r>
              <a:rPr lang="en-US" sz="1300" dirty="0" err="1">
                <a:latin typeface="Trebuchet MS" panose="020B0603020202020204" pitchFamily="34" charset="0"/>
                <a:ea typeface="Open Sans" panose="020B0606030504020204" pitchFamily="34" charset="0"/>
                <a:cs typeface="Open Sans" panose="020B0606030504020204" pitchFamily="34" charset="0"/>
              </a:rPr>
              <a:t>Nowack</a:t>
            </a:r>
            <a:r>
              <a:rPr lang="en-US" sz="1300" dirty="0">
                <a:latin typeface="Trebuchet MS" panose="020B0603020202020204" pitchFamily="34" charset="0"/>
                <a:ea typeface="Open Sans" panose="020B0606030504020204" pitchFamily="34" charset="0"/>
                <a:cs typeface="Open Sans" panose="020B0606030504020204" pitchFamily="34" charset="0"/>
              </a:rPr>
              <a:t>, P., et al., </a:t>
            </a:r>
            <a:r>
              <a:rPr lang="en-US" sz="1300" i="1" dirty="0">
                <a:latin typeface="Trebuchet MS" panose="020B0603020202020204" pitchFamily="34" charset="0"/>
                <a:ea typeface="Open Sans" panose="020B0606030504020204" pitchFamily="34" charset="0"/>
                <a:cs typeface="Open Sans" panose="020B0606030504020204" pitchFamily="34" charset="0"/>
              </a:rPr>
              <a:t>Causal networks for climate model evaluation and constrained projections.</a:t>
            </a:r>
            <a:r>
              <a:rPr lang="en-US" sz="1300" dirty="0">
                <a:latin typeface="Trebuchet MS" panose="020B0603020202020204" pitchFamily="34" charset="0"/>
                <a:ea typeface="Open Sans" panose="020B0606030504020204" pitchFamily="34" charset="0"/>
                <a:cs typeface="Open Sans" panose="020B0606030504020204" pitchFamily="34" charset="0"/>
              </a:rPr>
              <a:t> Nature Communications, 2020. </a:t>
            </a:r>
            <a:r>
              <a:rPr lang="en-US" sz="1300" b="1" dirty="0">
                <a:latin typeface="Trebuchet MS" panose="020B0603020202020204" pitchFamily="34" charset="0"/>
                <a:ea typeface="Open Sans" panose="020B0606030504020204" pitchFamily="34" charset="0"/>
                <a:cs typeface="Open Sans" panose="020B0606030504020204" pitchFamily="34" charset="0"/>
              </a:rPr>
              <a:t>11</a:t>
            </a:r>
            <a:r>
              <a:rPr lang="en-US" sz="1300" dirty="0">
                <a:latin typeface="Trebuchet MS" panose="020B0603020202020204" pitchFamily="34" charset="0"/>
                <a:ea typeface="Open Sans" panose="020B0606030504020204" pitchFamily="34" charset="0"/>
                <a:cs typeface="Open Sans" panose="020B0606030504020204" pitchFamily="34" charset="0"/>
              </a:rPr>
              <a:t>(1): p. 1415.</a:t>
            </a:r>
          </a:p>
          <a:p>
            <a:pPr marL="171450" indent="-171450">
              <a:lnSpc>
                <a:spcPct val="100000"/>
              </a:lnSpc>
              <a:spcBef>
                <a:spcPts val="3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Runge, J., et al., </a:t>
            </a:r>
            <a:r>
              <a:rPr lang="en-US" sz="1300" i="1" dirty="0">
                <a:latin typeface="Trebuchet MS" panose="020B0603020202020204" pitchFamily="34" charset="0"/>
                <a:ea typeface="Open Sans" panose="020B0606030504020204" pitchFamily="34" charset="0"/>
                <a:cs typeface="Open Sans" panose="020B0606030504020204" pitchFamily="34" charset="0"/>
              </a:rPr>
              <a:t>Inferring causation from time series in Earth system sciences.</a:t>
            </a:r>
            <a:r>
              <a:rPr lang="en-US" sz="1300" dirty="0">
                <a:latin typeface="Trebuchet MS" panose="020B0603020202020204" pitchFamily="34" charset="0"/>
                <a:ea typeface="Open Sans" panose="020B0606030504020204" pitchFamily="34" charset="0"/>
                <a:cs typeface="Open Sans" panose="020B0606030504020204" pitchFamily="34" charset="0"/>
              </a:rPr>
              <a:t> Nature Communications 2019. </a:t>
            </a:r>
            <a:r>
              <a:rPr lang="en-US" sz="1300" b="1" dirty="0">
                <a:latin typeface="Trebuchet MS" panose="020B0603020202020204" pitchFamily="34" charset="0"/>
                <a:ea typeface="Open Sans" panose="020B0606030504020204" pitchFamily="34" charset="0"/>
                <a:cs typeface="Open Sans" panose="020B0606030504020204" pitchFamily="34" charset="0"/>
              </a:rPr>
              <a:t>10</a:t>
            </a:r>
            <a:r>
              <a:rPr lang="en-US" sz="1300" dirty="0">
                <a:latin typeface="Trebuchet MS" panose="020B0603020202020204" pitchFamily="34" charset="0"/>
                <a:ea typeface="Open Sans" panose="020B0606030504020204" pitchFamily="34" charset="0"/>
                <a:cs typeface="Open Sans" panose="020B0606030504020204" pitchFamily="34" charset="0"/>
              </a:rPr>
              <a:t>(1).</a:t>
            </a:r>
          </a:p>
          <a:p>
            <a:pPr marL="171450" indent="-171450">
              <a:lnSpc>
                <a:spcPct val="100000"/>
              </a:lnSpc>
              <a:spcBef>
                <a:spcPts val="300"/>
              </a:spcBef>
              <a:buClr>
                <a:schemeClr val="accent6"/>
              </a:buClr>
              <a:buFont typeface="Arial" panose="020B0604020202020204" pitchFamily="34" charset="0"/>
              <a:buChar char="•"/>
            </a:pPr>
            <a:r>
              <a:rPr lang="en-US" sz="1300" dirty="0" err="1">
                <a:latin typeface="Trebuchet MS" panose="020B0603020202020204" pitchFamily="34" charset="0"/>
                <a:ea typeface="Open Sans" panose="020B0606030504020204" pitchFamily="34" charset="0"/>
                <a:cs typeface="Open Sans" panose="020B0606030504020204" pitchFamily="34" charset="0"/>
              </a:rPr>
              <a:t>Tezaur</a:t>
            </a:r>
            <a:r>
              <a:rPr lang="en-US" sz="1300" dirty="0">
                <a:latin typeface="Trebuchet MS" panose="020B0603020202020204" pitchFamily="34" charset="0"/>
                <a:ea typeface="Open Sans" panose="020B0606030504020204" pitchFamily="34" charset="0"/>
                <a:cs typeface="Open Sans" panose="020B0606030504020204" pitchFamily="34" charset="0"/>
              </a:rPr>
              <a:t>, I., et al., Global sensitivity analysis of ultra-low resolution E3SM. Submitted to JAMES, 2022.</a:t>
            </a:r>
          </a:p>
          <a:p>
            <a:pPr marL="171450" indent="-171450">
              <a:lnSpc>
                <a:spcPct val="100000"/>
              </a:lnSpc>
              <a:spcBef>
                <a:spcPts val="300"/>
              </a:spcBef>
              <a:buClr>
                <a:schemeClr val="accent6"/>
              </a:buClr>
              <a:buFont typeface="Arial" panose="020B0604020202020204" pitchFamily="34" charset="0"/>
              <a:buChar char="•"/>
            </a:pPr>
            <a:r>
              <a:rPr lang="en-US" sz="1300" dirty="0" err="1">
                <a:latin typeface="Trebuchet MS" panose="020B0603020202020204" pitchFamily="34" charset="0"/>
                <a:ea typeface="Open Sans" panose="020B0606030504020204" pitchFamily="34" charset="0"/>
                <a:cs typeface="Open Sans" panose="020B0606030504020204" pitchFamily="34" charset="0"/>
              </a:rPr>
              <a:t>Wagman</a:t>
            </a:r>
            <a:r>
              <a:rPr lang="en-US" sz="1300" dirty="0">
                <a:latin typeface="Trebuchet MS" panose="020B0603020202020204" pitchFamily="34" charset="0"/>
                <a:ea typeface="Open Sans" panose="020B0606030504020204" pitchFamily="34" charset="0"/>
                <a:cs typeface="Open Sans" panose="020B0606030504020204" pitchFamily="34" charset="0"/>
              </a:rPr>
              <a:t>, B. M., L. P. </a:t>
            </a:r>
            <a:r>
              <a:rPr lang="en-US" sz="1300" dirty="0" err="1">
                <a:latin typeface="Trebuchet MS" panose="020B0603020202020204" pitchFamily="34" charset="0"/>
                <a:ea typeface="Open Sans" panose="020B0606030504020204" pitchFamily="34" charset="0"/>
                <a:cs typeface="Open Sans" panose="020B0606030504020204" pitchFamily="34" charset="0"/>
              </a:rPr>
              <a:t>Swiler</a:t>
            </a:r>
            <a:r>
              <a:rPr lang="en-US" sz="1300" dirty="0">
                <a:latin typeface="Trebuchet MS" panose="020B0603020202020204" pitchFamily="34" charset="0"/>
                <a:ea typeface="Open Sans" panose="020B0606030504020204" pitchFamily="34" charset="0"/>
                <a:cs typeface="Open Sans" panose="020B0606030504020204" pitchFamily="34" charset="0"/>
              </a:rPr>
              <a:t>, K. Chowdhary, B. Hillman.  “The Fingerprints of Stratospheric Aerosol Injection in E3SM.”  LDRD project 224535 final report, Sept. 2021.</a:t>
            </a:r>
          </a:p>
          <a:p>
            <a:pPr marL="171450" indent="-171450">
              <a:lnSpc>
                <a:spcPct val="100000"/>
              </a:lnSpc>
              <a:spcBef>
                <a:spcPts val="3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Williamson, MS et al., </a:t>
            </a:r>
            <a:r>
              <a:rPr lang="en-US" sz="1300" i="1" dirty="0">
                <a:latin typeface="Trebuchet MS" panose="020B0603020202020204" pitchFamily="34" charset="0"/>
                <a:ea typeface="Open Sans" panose="020B0606030504020204" pitchFamily="34" charset="0"/>
                <a:cs typeface="Open Sans" panose="020B0606030504020204" pitchFamily="34" charset="0"/>
              </a:rPr>
              <a:t>Emergent constraints on climate sensitivities.  </a:t>
            </a:r>
            <a:r>
              <a:rPr lang="en-US" sz="1300" dirty="0">
                <a:latin typeface="Trebuchet MS" panose="020B0603020202020204" pitchFamily="34" charset="0"/>
                <a:ea typeface="Open Sans" panose="020B0606030504020204" pitchFamily="34" charset="0"/>
                <a:cs typeface="Open Sans" panose="020B0606030504020204" pitchFamily="34" charset="0"/>
              </a:rPr>
              <a:t>Reviews of Modern Physics, 2021.  </a:t>
            </a:r>
            <a:r>
              <a:rPr lang="en-US" sz="1300" b="1" dirty="0">
                <a:latin typeface="Trebuchet MS" panose="020B0603020202020204" pitchFamily="34" charset="0"/>
                <a:ea typeface="Open Sans" panose="020B0606030504020204" pitchFamily="34" charset="0"/>
                <a:cs typeface="Open Sans" panose="020B0606030504020204" pitchFamily="34" charset="0"/>
              </a:rPr>
              <a:t>93 </a:t>
            </a:r>
            <a:r>
              <a:rPr lang="en-US" sz="1300" dirty="0">
                <a:latin typeface="Trebuchet MS" panose="020B0603020202020204" pitchFamily="34" charset="0"/>
                <a:ea typeface="Open Sans" panose="020B0606030504020204" pitchFamily="34" charset="0"/>
                <a:cs typeface="Open Sans" panose="020B0606030504020204" pitchFamily="34" charset="0"/>
              </a:rPr>
              <a:t>(2) 2021. </a:t>
            </a:r>
          </a:p>
          <a:p>
            <a:pPr marL="171450" indent="-171450">
              <a:lnSpc>
                <a:spcPct val="100000"/>
              </a:lnSpc>
              <a:spcBef>
                <a:spcPts val="300"/>
              </a:spcBef>
              <a:buClr>
                <a:schemeClr val="accent6"/>
              </a:buClr>
              <a:buFont typeface="Arial" panose="020B0604020202020204" pitchFamily="34" charset="0"/>
              <a:buChar char="•"/>
            </a:pPr>
            <a:endParaRPr lang="en-US" sz="1300" dirty="0">
              <a:latin typeface="Trebuchet MS" panose="020B0603020202020204" pitchFamily="34" charset="0"/>
            </a:endParaRPr>
          </a:p>
          <a:p>
            <a:pPr marL="171450" indent="-171450">
              <a:lnSpc>
                <a:spcPct val="100000"/>
              </a:lnSpc>
              <a:spcBef>
                <a:spcPts val="300"/>
              </a:spcBef>
              <a:buClr>
                <a:schemeClr val="accent6"/>
              </a:buClr>
              <a:buFont typeface="Arial" panose="020B0604020202020204" pitchFamily="34" charset="0"/>
              <a:buChar char="•"/>
            </a:pPr>
            <a:endParaRPr lang="en-US" sz="13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3EC7BBB0-400F-46D9-A752-8A43119BACA5}"/>
              </a:ext>
            </a:extLst>
          </p:cNvPr>
          <p:cNvSpPr txBox="1">
            <a:spLocks/>
          </p:cNvSpPr>
          <p:nvPr/>
        </p:nvSpPr>
        <p:spPr>
          <a:xfrm>
            <a:off x="11826872" y="6562724"/>
            <a:ext cx="3651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E94512F-4FCD-4B8F-9303-F99597583EE2}" type="slidenum">
              <a:rPr lang="en-US" sz="1000" smtClean="0">
                <a:latin typeface="+mj-lt"/>
              </a:rPr>
              <a:pPr algn="ctr"/>
              <a:t>40</a:t>
            </a:fld>
            <a:endParaRPr lang="en-US" sz="1000" dirty="0">
              <a:latin typeface="+mj-lt"/>
            </a:endParaRPr>
          </a:p>
        </p:txBody>
      </p:sp>
    </p:spTree>
    <p:extLst>
      <p:ext uri="{BB962C8B-B14F-4D97-AF65-F5344CB8AC3E}">
        <p14:creationId xmlns:p14="http://schemas.microsoft.com/office/powerpoint/2010/main" val="185709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solidFill>
                  <a:schemeClr val="accent6"/>
                </a:solidFill>
                <a:latin typeface="Trebuchet MS" panose="020B0603020202020204" pitchFamily="34" charset="0"/>
              </a:rPr>
              <a:t>References (cont’d)</a:t>
            </a:r>
          </a:p>
        </p:txBody>
      </p:sp>
      <p:sp>
        <p:nvSpPr>
          <p:cNvPr id="2" name="Rectangle 1">
            <a:extLst>
              <a:ext uri="{FF2B5EF4-FFF2-40B4-BE49-F238E27FC236}">
                <a16:creationId xmlns:a16="http://schemas.microsoft.com/office/drawing/2014/main" id="{F85ACAB8-4877-4376-8773-733F79AF79EE}"/>
              </a:ext>
            </a:extLst>
          </p:cNvPr>
          <p:cNvSpPr/>
          <p:nvPr/>
        </p:nvSpPr>
        <p:spPr>
          <a:xfrm>
            <a:off x="0" y="962025"/>
            <a:ext cx="12192000" cy="257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C8C382F7-B28D-A24F-8A31-60568291B414}"/>
              </a:ext>
            </a:extLst>
          </p:cNvPr>
          <p:cNvSpPr>
            <a:spLocks noGrp="1"/>
          </p:cNvSpPr>
          <p:nvPr>
            <p:ph idx="1"/>
          </p:nvPr>
        </p:nvSpPr>
        <p:spPr>
          <a:xfrm>
            <a:off x="134543" y="847027"/>
            <a:ext cx="11728528" cy="5429251"/>
          </a:xfrm>
        </p:spPr>
        <p:txBody>
          <a:bodyPr>
            <a:noAutofit/>
          </a:bodyPr>
          <a:lstStyle/>
          <a:p>
            <a:pPr marL="171450" indent="-171450">
              <a:spcBef>
                <a:spcPts val="400"/>
              </a:spcBef>
              <a:buClr>
                <a:schemeClr val="accent6"/>
              </a:buClr>
              <a:buFont typeface="Arial" panose="020B0604020202020204" pitchFamily="34" charset="0"/>
              <a:buChar char="•"/>
            </a:pPr>
            <a:endParaRPr lang="en-US" sz="13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171450" indent="-171450">
              <a:lnSpc>
                <a:spcPct val="100000"/>
              </a:lnSpc>
              <a:spcBef>
                <a:spcPts val="300"/>
              </a:spcBef>
              <a:buClr>
                <a:schemeClr val="accent6"/>
              </a:buClr>
              <a:buFont typeface="Arial" panose="020B0604020202020204" pitchFamily="34" charset="0"/>
              <a:buChar char="•"/>
            </a:pPr>
            <a:r>
              <a:rPr lang="en-US" sz="1300" dirty="0">
                <a:solidFill>
                  <a:schemeClr val="accent6"/>
                </a:solidFill>
                <a:latin typeface="Trebuchet MS" panose="020B0603020202020204" pitchFamily="34" charset="0"/>
              </a:rPr>
              <a:t>J. Hart, M. Gulian, I. Manickam, L. Swiler. </a:t>
            </a:r>
            <a:r>
              <a:rPr lang="en-US" sz="1300" i="0" dirty="0">
                <a:solidFill>
                  <a:schemeClr val="accent6"/>
                </a:solidFill>
                <a:effectLst/>
                <a:latin typeface="Trebuchet MS" panose="020B0603020202020204" pitchFamily="34" charset="0"/>
              </a:rPr>
              <a:t>Solving High-Dimensional Inverse Problems with Auxiliary Uncertainty via Operator Learning with Limited Data, </a:t>
            </a:r>
            <a:r>
              <a:rPr lang="en-US" sz="1300" i="0" dirty="0" err="1">
                <a:solidFill>
                  <a:schemeClr val="accent6"/>
                </a:solidFill>
                <a:effectLst/>
                <a:latin typeface="Trebuchet MS" panose="020B0603020202020204" pitchFamily="34" charset="0"/>
              </a:rPr>
              <a:t>ArXiv</a:t>
            </a:r>
            <a:r>
              <a:rPr lang="en-US" sz="1300" i="0" dirty="0">
                <a:solidFill>
                  <a:schemeClr val="accent6"/>
                </a:solidFill>
                <a:effectLst/>
                <a:latin typeface="Trebuchet MS" panose="020B0603020202020204" pitchFamily="34" charset="0"/>
              </a:rPr>
              <a:t> pre-print: </a:t>
            </a:r>
            <a:r>
              <a:rPr lang="en-US" sz="1300" i="0" dirty="0">
                <a:solidFill>
                  <a:srgbClr val="00B0F0"/>
                </a:solidFill>
                <a:effectLst/>
                <a:latin typeface="Trebuchet MS" panose="020B0603020202020204" pitchFamily="34" charset="0"/>
                <a:hlinkClick r:id="rId2">
                  <a:extLst>
                    <a:ext uri="{A12FA001-AC4F-418D-AE19-62706E023703}">
                      <ahyp:hlinkClr xmlns:ahyp="http://schemas.microsoft.com/office/drawing/2018/hyperlinkcolor" xmlns="" val="tx"/>
                    </a:ext>
                  </a:extLst>
                </a:hlinkClick>
              </a:rPr>
              <a:t>https://arxiv.org/abs/2303.11379</a:t>
            </a:r>
            <a:r>
              <a:rPr lang="en-US" sz="1300" i="0" dirty="0">
                <a:solidFill>
                  <a:schemeClr val="accent6"/>
                </a:solidFill>
                <a:effectLst/>
                <a:latin typeface="Trebuchet MS" panose="020B0603020202020204" pitchFamily="34" charset="0"/>
              </a:rPr>
              <a:t>.</a:t>
            </a:r>
          </a:p>
          <a:p>
            <a:pPr marL="171450" indent="-171450">
              <a:lnSpc>
                <a:spcPct val="100000"/>
              </a:lnSpc>
              <a:spcBef>
                <a:spcPts val="300"/>
              </a:spcBef>
              <a:buClr>
                <a:schemeClr val="accent6"/>
              </a:buClr>
              <a:buFont typeface="Arial" panose="020B0604020202020204" pitchFamily="34" charset="0"/>
              <a:buChar char="•"/>
            </a:pPr>
            <a:r>
              <a:rPr lang="en-US" sz="1300" dirty="0">
                <a:solidFill>
                  <a:schemeClr val="accent6"/>
                </a:solidFill>
                <a:latin typeface="Trebuchet MS" panose="020B0603020202020204" pitchFamily="34" charset="0"/>
              </a:rPr>
              <a:t>D. Tucker, D. </a:t>
            </a:r>
            <a:r>
              <a:rPr lang="en-US" sz="1300" dirty="0" err="1">
                <a:solidFill>
                  <a:schemeClr val="accent6"/>
                </a:solidFill>
                <a:latin typeface="Trebuchet MS" panose="020B0603020202020204" pitchFamily="34" charset="0"/>
              </a:rPr>
              <a:t>Yarger</a:t>
            </a:r>
            <a:r>
              <a:rPr lang="en-US" sz="1300" dirty="0">
                <a:solidFill>
                  <a:schemeClr val="accent6"/>
                </a:solidFill>
                <a:latin typeface="Trebuchet MS" panose="020B0603020202020204" pitchFamily="34" charset="0"/>
              </a:rPr>
              <a:t>. </a:t>
            </a:r>
            <a:r>
              <a:rPr lang="en-US" sz="1300" i="0" dirty="0">
                <a:solidFill>
                  <a:schemeClr val="accent6"/>
                </a:solidFill>
                <a:effectLst/>
                <a:latin typeface="Trebuchet MS" panose="020B0603020202020204" pitchFamily="34" charset="0"/>
              </a:rPr>
              <a:t>Elastic Functional Changepoint Detection.  </a:t>
            </a:r>
            <a:r>
              <a:rPr lang="en-US" sz="1300" i="0" dirty="0" err="1">
                <a:solidFill>
                  <a:schemeClr val="accent6"/>
                </a:solidFill>
                <a:effectLst/>
                <a:latin typeface="Trebuchet MS" panose="020B0603020202020204" pitchFamily="34" charset="0"/>
              </a:rPr>
              <a:t>ArXiv</a:t>
            </a:r>
            <a:r>
              <a:rPr lang="en-US" sz="1300" i="0" dirty="0">
                <a:solidFill>
                  <a:schemeClr val="accent6"/>
                </a:solidFill>
                <a:effectLst/>
                <a:latin typeface="Trebuchet MS" panose="020B0603020202020204" pitchFamily="34" charset="0"/>
              </a:rPr>
              <a:t> pre-print: </a:t>
            </a:r>
            <a:r>
              <a:rPr lang="en-US" sz="1300" i="0" dirty="0">
                <a:solidFill>
                  <a:srgbClr val="00B0F0"/>
                </a:solidFill>
                <a:effectLst/>
                <a:latin typeface="Trebuchet MS" panose="020B0603020202020204" pitchFamily="34" charset="0"/>
                <a:hlinkClick r:id="rId3">
                  <a:extLst>
                    <a:ext uri="{A12FA001-AC4F-418D-AE19-62706E023703}">
                      <ahyp:hlinkClr xmlns:ahyp="http://schemas.microsoft.com/office/drawing/2018/hyperlinkcolor" xmlns="" val="tx"/>
                    </a:ext>
                  </a:extLst>
                </a:hlinkClick>
              </a:rPr>
              <a:t>https://arxiv.org/abs/2211.12687</a:t>
            </a:r>
            <a:r>
              <a:rPr lang="en-US" sz="1300" dirty="0">
                <a:solidFill>
                  <a:schemeClr val="accent6"/>
                </a:solidFill>
                <a:latin typeface="Trebuchet MS" panose="020B0603020202020204" pitchFamily="34" charset="0"/>
              </a:rPr>
              <a:t>.</a:t>
            </a:r>
          </a:p>
          <a:p>
            <a:pPr marL="171450" indent="-171450">
              <a:lnSpc>
                <a:spcPct val="100000"/>
              </a:lnSpc>
              <a:spcBef>
                <a:spcPts val="300"/>
              </a:spcBef>
              <a:buClr>
                <a:schemeClr val="accent6"/>
              </a:buClr>
              <a:buFont typeface="Arial" panose="020B0604020202020204" pitchFamily="34" charset="0"/>
              <a:buChar char="•"/>
            </a:pPr>
            <a:r>
              <a:rPr lang="en-US" sz="1300" i="0" dirty="0">
                <a:solidFill>
                  <a:schemeClr val="accent6"/>
                </a:solidFill>
                <a:effectLst/>
                <a:latin typeface="Trebuchet MS" panose="020B0603020202020204" pitchFamily="34" charset="0"/>
              </a:rPr>
              <a:t>M. Weylandt, L. Swiler. </a:t>
            </a:r>
            <a:r>
              <a:rPr lang="en-US" sz="1300" b="0" i="0" dirty="0">
                <a:solidFill>
                  <a:schemeClr val="accent6"/>
                </a:solidFill>
                <a:effectLst/>
                <a:latin typeface="Trebuchet MS" panose="020B0603020202020204" pitchFamily="34" charset="0"/>
              </a:rPr>
              <a:t>Beyond PCA: Additional Dimension Reduction Techniques to Consider for Climate Data.  J. </a:t>
            </a:r>
            <a:r>
              <a:rPr lang="en-US" sz="1300" dirty="0">
                <a:solidFill>
                  <a:schemeClr val="accent6"/>
                </a:solidFill>
                <a:latin typeface="Trebuchet MS" panose="020B0603020202020204" pitchFamily="34" charset="0"/>
              </a:rPr>
              <a:t>Climate, 2023 (in prep). </a:t>
            </a:r>
            <a:endParaRPr lang="en-US" sz="1300" i="0" dirty="0">
              <a:solidFill>
                <a:schemeClr val="accent6"/>
              </a:solidFill>
              <a:effectLst/>
              <a:latin typeface="Trebuchet MS" panose="020B0603020202020204" pitchFamily="34" charset="0"/>
            </a:endParaRPr>
          </a:p>
          <a:p>
            <a:pPr marL="171450" indent="-171450">
              <a:lnSpc>
                <a:spcPct val="100000"/>
              </a:lnSpc>
              <a:spcBef>
                <a:spcPts val="300"/>
              </a:spcBef>
              <a:buClr>
                <a:schemeClr val="accent6"/>
              </a:buClr>
              <a:buFont typeface="Arial" panose="020B0604020202020204" pitchFamily="34" charset="0"/>
              <a:buChar char="•"/>
            </a:pPr>
            <a:endParaRPr lang="en-US" sz="1300" dirty="0">
              <a:solidFill>
                <a:schemeClr val="accent6"/>
              </a:solidFill>
              <a:latin typeface="Trebuchet MS" panose="020B0603020202020204" pitchFamily="34" charset="0"/>
            </a:endParaRPr>
          </a:p>
          <a:p>
            <a:pPr marL="171450" indent="-171450">
              <a:lnSpc>
                <a:spcPct val="100000"/>
              </a:lnSpc>
              <a:spcBef>
                <a:spcPts val="300"/>
              </a:spcBef>
              <a:buClr>
                <a:schemeClr val="accent6"/>
              </a:buClr>
              <a:buFont typeface="Arial" panose="020B0604020202020204" pitchFamily="34" charset="0"/>
              <a:buChar char="•"/>
            </a:pPr>
            <a:endParaRPr lang="en-US" sz="13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3EC7BBB0-400F-46D9-A752-8A43119BACA5}"/>
              </a:ext>
            </a:extLst>
          </p:cNvPr>
          <p:cNvSpPr txBox="1">
            <a:spLocks/>
          </p:cNvSpPr>
          <p:nvPr/>
        </p:nvSpPr>
        <p:spPr>
          <a:xfrm>
            <a:off x="11826872" y="6562724"/>
            <a:ext cx="3651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E94512F-4FCD-4B8F-9303-F99597583EE2}" type="slidenum">
              <a:rPr lang="en-US" sz="1000" smtClean="0">
                <a:latin typeface="+mj-lt"/>
              </a:rPr>
              <a:pPr algn="ctr"/>
              <a:t>41</a:t>
            </a:fld>
            <a:endParaRPr lang="en-US" sz="1000" dirty="0">
              <a:latin typeface="+mj-lt"/>
            </a:endParaRPr>
          </a:p>
        </p:txBody>
      </p:sp>
    </p:spTree>
    <p:extLst>
      <p:ext uri="{BB962C8B-B14F-4D97-AF65-F5344CB8AC3E}">
        <p14:creationId xmlns:p14="http://schemas.microsoft.com/office/powerpoint/2010/main" val="162109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a:xfrm>
            <a:off x="3305755" y="2904114"/>
            <a:ext cx="11539936" cy="864836"/>
          </a:xfrm>
        </p:spPr>
        <p:txBody>
          <a:bodyPr/>
          <a:lstStyle/>
          <a:p>
            <a:r>
              <a:rPr lang="en-US" dirty="0">
                <a:solidFill>
                  <a:schemeClr val="accent6"/>
                </a:solidFill>
                <a:latin typeface="Trebuchet MS" panose="020B0603020202020204" pitchFamily="34" charset="0"/>
              </a:rPr>
              <a:t>Start of Backup Slides</a:t>
            </a:r>
          </a:p>
        </p:txBody>
      </p:sp>
      <p:sp>
        <p:nvSpPr>
          <p:cNvPr id="2" name="Rectangle 1">
            <a:extLst>
              <a:ext uri="{FF2B5EF4-FFF2-40B4-BE49-F238E27FC236}">
                <a16:creationId xmlns:a16="http://schemas.microsoft.com/office/drawing/2014/main" id="{F85ACAB8-4877-4376-8773-733F79AF79EE}"/>
              </a:ext>
            </a:extLst>
          </p:cNvPr>
          <p:cNvSpPr/>
          <p:nvPr/>
        </p:nvSpPr>
        <p:spPr>
          <a:xfrm>
            <a:off x="0" y="962025"/>
            <a:ext cx="12192000" cy="257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EC7BBB0-400F-46D9-A752-8A43119BACA5}"/>
              </a:ext>
            </a:extLst>
          </p:cNvPr>
          <p:cNvSpPr txBox="1">
            <a:spLocks/>
          </p:cNvSpPr>
          <p:nvPr/>
        </p:nvSpPr>
        <p:spPr>
          <a:xfrm>
            <a:off x="11826872" y="6562724"/>
            <a:ext cx="3651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E94512F-4FCD-4B8F-9303-F99597583EE2}" type="slidenum">
              <a:rPr lang="en-US" sz="1000" smtClean="0">
                <a:latin typeface="+mj-lt"/>
              </a:rPr>
              <a:pPr algn="ctr"/>
              <a:t>42</a:t>
            </a:fld>
            <a:endParaRPr lang="en-US" sz="1000" dirty="0">
              <a:latin typeface="+mj-lt"/>
            </a:endParaRPr>
          </a:p>
        </p:txBody>
      </p:sp>
    </p:spTree>
    <p:extLst>
      <p:ext uri="{BB962C8B-B14F-4D97-AF65-F5344CB8AC3E}">
        <p14:creationId xmlns:p14="http://schemas.microsoft.com/office/powerpoint/2010/main" val="242036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A25D7-9361-4352-8FC4-AA2B0CDA1BC4}"/>
              </a:ext>
            </a:extLst>
          </p:cNvPr>
          <p:cNvSpPr>
            <a:spLocks noGrp="1"/>
          </p:cNvSpPr>
          <p:nvPr>
            <p:ph type="title"/>
          </p:nvPr>
        </p:nvSpPr>
        <p:spPr>
          <a:xfrm>
            <a:off x="328929" y="243168"/>
            <a:ext cx="11701146" cy="864836"/>
          </a:xfrm>
        </p:spPr>
        <p:txBody>
          <a:bodyPr>
            <a:noAutofit/>
          </a:bodyPr>
          <a:lstStyle/>
          <a:p>
            <a:r>
              <a:rPr lang="en-US" dirty="0">
                <a:solidFill>
                  <a:schemeClr val="accent6"/>
                </a:solidFill>
                <a:latin typeface="Trebuchet MS" panose="020B0603020202020204" pitchFamily="34" charset="0"/>
              </a:rPr>
              <a:t>Current State-of-the-Art </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In Establishing Connective Relationships in Earth’s Climate</a:t>
            </a:r>
          </a:p>
        </p:txBody>
      </p:sp>
      <p:sp>
        <p:nvSpPr>
          <p:cNvPr id="4" name="Content Placeholder 3">
            <a:extLst>
              <a:ext uri="{FF2B5EF4-FFF2-40B4-BE49-F238E27FC236}">
                <a16:creationId xmlns:a16="http://schemas.microsoft.com/office/drawing/2014/main" id="{54BBCFA9-F51F-45BB-8F21-28DB11CA2DE6}"/>
              </a:ext>
            </a:extLst>
          </p:cNvPr>
          <p:cNvSpPr>
            <a:spLocks noGrp="1"/>
          </p:cNvSpPr>
          <p:nvPr>
            <p:ph sz="quarter" idx="11"/>
          </p:nvPr>
        </p:nvSpPr>
        <p:spPr>
          <a:xfrm>
            <a:off x="165826" y="1797745"/>
            <a:ext cx="5780642" cy="1481400"/>
          </a:xfrm>
        </p:spPr>
        <p:txBody>
          <a:bodyPr>
            <a:normAutofit/>
          </a:bodyPr>
          <a:lstStyle/>
          <a:p>
            <a:pPr marL="285750" indent="-285750">
              <a:lnSpc>
                <a:spcPct val="100000"/>
              </a:lnSpc>
              <a:spcBef>
                <a:spcPts val="0"/>
              </a:spcBef>
              <a:buClr>
                <a:schemeClr val="accent5"/>
              </a:buClr>
              <a:buFont typeface="Arial" panose="020B0604020202020204" pitchFamily="34" charset="0"/>
              <a:buChar char="•"/>
            </a:pPr>
            <a:r>
              <a:rPr lang="en-US" sz="1800" dirty="0">
                <a:latin typeface="Trebuchet MS" panose="020B0603020202020204" pitchFamily="34" charset="0"/>
              </a:rPr>
              <a:t>High internal variability in the Earth system</a:t>
            </a:r>
          </a:p>
          <a:p>
            <a:pPr marL="285750" indent="-285750">
              <a:lnSpc>
                <a:spcPct val="100000"/>
              </a:lnSpc>
              <a:spcBef>
                <a:spcPts val="0"/>
              </a:spcBef>
              <a:buClr>
                <a:schemeClr val="accent5"/>
              </a:buClr>
              <a:buFont typeface="Arial" panose="020B0604020202020204" pitchFamily="34" charset="0"/>
              <a:buChar char="•"/>
            </a:pPr>
            <a:endParaRPr lang="en-US" sz="400" dirty="0">
              <a:latin typeface="Trebuchet MS" panose="020B0603020202020204" pitchFamily="34" charset="0"/>
            </a:endParaRPr>
          </a:p>
          <a:p>
            <a:pPr marL="285750" lvl="0" indent="-285750">
              <a:lnSpc>
                <a:spcPct val="100000"/>
              </a:lnSpc>
              <a:spcBef>
                <a:spcPts val="0"/>
              </a:spcBef>
              <a:buClr>
                <a:schemeClr val="accent5"/>
              </a:buClr>
              <a:buFont typeface="Arial" panose="020B0604020202020204" pitchFamily="34" charset="0"/>
              <a:buChar char="•"/>
            </a:pPr>
            <a:r>
              <a:rPr lang="en-US" sz="1800" dirty="0">
                <a:latin typeface="Trebuchet MS" panose="020B0603020202020204" pitchFamily="34" charset="0"/>
              </a:rPr>
              <a:t>Limited ESM ensembles</a:t>
            </a:r>
          </a:p>
          <a:p>
            <a:pPr marL="285750" lvl="0" indent="-285750">
              <a:lnSpc>
                <a:spcPct val="100000"/>
              </a:lnSpc>
              <a:spcBef>
                <a:spcPts val="0"/>
              </a:spcBef>
              <a:buClr>
                <a:schemeClr val="accent5"/>
              </a:buClr>
              <a:buFont typeface="Arial" panose="020B0604020202020204" pitchFamily="34" charset="0"/>
              <a:buChar char="•"/>
            </a:pPr>
            <a:endParaRPr lang="en-US" sz="400" dirty="0">
              <a:latin typeface="Trebuchet MS" panose="020B0603020202020204" pitchFamily="34" charset="0"/>
            </a:endParaRPr>
          </a:p>
          <a:p>
            <a:pPr marL="285750" lvl="0" indent="-285750">
              <a:lnSpc>
                <a:spcPct val="100000"/>
              </a:lnSpc>
              <a:spcBef>
                <a:spcPts val="0"/>
              </a:spcBef>
              <a:buClr>
                <a:schemeClr val="accent5"/>
              </a:buClr>
              <a:buFont typeface="Arial" panose="020B0604020202020204" pitchFamily="34" charset="0"/>
              <a:buChar char="•"/>
            </a:pPr>
            <a:r>
              <a:rPr lang="en-US" sz="1800" dirty="0">
                <a:latin typeface="Trebuchet MS" panose="020B0603020202020204" pitchFamily="34" charset="0"/>
              </a:rPr>
              <a:t>Historically limited observational data</a:t>
            </a:r>
          </a:p>
          <a:p>
            <a:pPr marL="285750" lvl="0" indent="-285750">
              <a:lnSpc>
                <a:spcPct val="100000"/>
              </a:lnSpc>
              <a:spcBef>
                <a:spcPts val="0"/>
              </a:spcBef>
              <a:buClr>
                <a:schemeClr val="accent5"/>
              </a:buClr>
              <a:buFont typeface="Arial" panose="020B0604020202020204" pitchFamily="34" charset="0"/>
              <a:buChar char="•"/>
            </a:pPr>
            <a:endParaRPr lang="en-US" sz="400" dirty="0">
              <a:latin typeface="Trebuchet MS" panose="020B0603020202020204" pitchFamily="34" charset="0"/>
            </a:endParaRPr>
          </a:p>
          <a:p>
            <a:pPr marL="285750" indent="-285750">
              <a:lnSpc>
                <a:spcPct val="100000"/>
              </a:lnSpc>
              <a:spcBef>
                <a:spcPts val="0"/>
              </a:spcBef>
              <a:buClr>
                <a:schemeClr val="accent5"/>
              </a:buClr>
              <a:buFont typeface="Arial" panose="020B0604020202020204" pitchFamily="34" charset="0"/>
              <a:buChar char="•"/>
            </a:pPr>
            <a:r>
              <a:rPr lang="en-US" sz="1800" dirty="0">
                <a:latin typeface="Trebuchet MS" panose="020B0603020202020204" pitchFamily="34" charset="0"/>
              </a:rPr>
              <a:t>Multiple sources contributing to an impact</a:t>
            </a:r>
          </a:p>
        </p:txBody>
      </p:sp>
      <p:sp>
        <p:nvSpPr>
          <p:cNvPr id="7" name="Rectangle 6">
            <a:extLst>
              <a:ext uri="{FF2B5EF4-FFF2-40B4-BE49-F238E27FC236}">
                <a16:creationId xmlns:a16="http://schemas.microsoft.com/office/drawing/2014/main" id="{6C8C3AD1-7FA9-46E3-A8BB-7F73D5C7656B}"/>
              </a:ext>
            </a:extLst>
          </p:cNvPr>
          <p:cNvSpPr/>
          <p:nvPr/>
        </p:nvSpPr>
        <p:spPr>
          <a:xfrm>
            <a:off x="110110" y="1355235"/>
            <a:ext cx="7590808" cy="311550"/>
          </a:xfrm>
          <a:prstGeom prst="rect">
            <a:avLst/>
          </a:prstGeom>
          <a:solidFill>
            <a:schemeClr val="accent5">
              <a:alpha val="3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solidFill>
                  <a:schemeClr val="accent5"/>
                </a:solidFill>
                <a:latin typeface="Trebuchet MS" panose="020B0603020202020204" pitchFamily="34" charset="0"/>
                <a:ea typeface="Open Sans" panose="020B0606030504020204" pitchFamily="34" charset="0"/>
                <a:cs typeface="Open Sans" panose="020B0606030504020204" pitchFamily="34" charset="0"/>
              </a:rPr>
              <a:t>Confounding characteristics of the climate attribution* problem:</a:t>
            </a:r>
          </a:p>
        </p:txBody>
      </p:sp>
      <p:sp>
        <p:nvSpPr>
          <p:cNvPr id="8" name="Rectangle 7">
            <a:extLst>
              <a:ext uri="{FF2B5EF4-FFF2-40B4-BE49-F238E27FC236}">
                <a16:creationId xmlns:a16="http://schemas.microsoft.com/office/drawing/2014/main" id="{0AFB9997-6C4D-4A25-8A9D-226B9A983468}"/>
              </a:ext>
            </a:extLst>
          </p:cNvPr>
          <p:cNvSpPr/>
          <p:nvPr/>
        </p:nvSpPr>
        <p:spPr>
          <a:xfrm>
            <a:off x="110110" y="3213570"/>
            <a:ext cx="7590808" cy="316560"/>
          </a:xfrm>
          <a:prstGeom prst="rect">
            <a:avLst/>
          </a:prstGeom>
          <a:solidFill>
            <a:schemeClr val="accent2">
              <a:alpha val="3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solidFill>
                  <a:schemeClr val="accent2"/>
                </a:solidFill>
                <a:latin typeface="Trebuchet MS" panose="020B0603020202020204" pitchFamily="34" charset="0"/>
                <a:ea typeface="Open Sans" panose="020B0606030504020204" pitchFamily="34" charset="0"/>
                <a:cs typeface="Open Sans" panose="020B0606030504020204" pitchFamily="34" charset="0"/>
              </a:rPr>
              <a:t>Techniques currently applied to climate attribution:</a:t>
            </a:r>
          </a:p>
        </p:txBody>
      </p:sp>
      <p:sp>
        <p:nvSpPr>
          <p:cNvPr id="11" name="Rectangle 10">
            <a:extLst>
              <a:ext uri="{FF2B5EF4-FFF2-40B4-BE49-F238E27FC236}">
                <a16:creationId xmlns:a16="http://schemas.microsoft.com/office/drawing/2014/main" id="{D604259C-0D13-4500-80D8-88EACA0B6A2B}"/>
              </a:ext>
            </a:extLst>
          </p:cNvPr>
          <p:cNvSpPr/>
          <p:nvPr/>
        </p:nvSpPr>
        <p:spPr>
          <a:xfrm>
            <a:off x="858770" y="5366841"/>
            <a:ext cx="10175395" cy="723799"/>
          </a:xfrm>
          <a:prstGeom prst="rect">
            <a:avLst/>
          </a:prstGeom>
          <a:solidFill>
            <a:schemeClr val="bg1"/>
          </a:solidFill>
          <a:ln w="19050">
            <a:solidFill>
              <a:srgbClr val="0070C0"/>
            </a:solidFill>
          </a:ln>
        </p:spPr>
        <p:txBody>
          <a:bodyPr wrap="square" anchor="ctr">
            <a:noAutofit/>
          </a:bodyPr>
          <a:lstStyle/>
          <a:p>
            <a:pPr lvl="0" algn="ctr">
              <a:spcBef>
                <a:spcPts val="1000"/>
              </a:spcBef>
              <a:buClr>
                <a:srgbClr val="00ADD0"/>
              </a:buClr>
            </a:pPr>
            <a:r>
              <a:rPr lang="en-US" sz="2000" dirty="0">
                <a:solidFill>
                  <a:schemeClr val="tx2"/>
                </a:solidFill>
                <a:latin typeface="Trebuchet MS" panose="020B0603020202020204" pitchFamily="34" charset="0"/>
                <a:ea typeface="Open Sans" panose="020B0606030504020204" pitchFamily="34" charset="0"/>
                <a:cs typeface="Open Sans" panose="020B0606030504020204" pitchFamily="34" charset="0"/>
              </a:rPr>
              <a:t>“Connective relationships are </a:t>
            </a:r>
            <a:r>
              <a:rPr lang="en-US" sz="2000" dirty="0">
                <a:solidFill>
                  <a:schemeClr val="tx2"/>
                </a:solidFill>
                <a:latin typeface="Trebuchet MS" panose="020B0603020202020204" pitchFamily="34" charset="0"/>
                <a:ea typeface="Open Sans" panose="020B0606030504020204" pitchFamily="34" charset="0"/>
                <a:cs typeface="Calibri" panose="020F0502020204030204" pitchFamily="34" charset="0"/>
              </a:rPr>
              <a:t>often </a:t>
            </a:r>
            <a:r>
              <a:rPr lang="en-US" sz="2000" b="1" dirty="0">
                <a:solidFill>
                  <a:schemeClr val="tx2"/>
                </a:solidFill>
                <a:latin typeface="Trebuchet MS" panose="020B0603020202020204" pitchFamily="34" charset="0"/>
                <a:ea typeface="Open Sans" panose="020B0606030504020204" pitchFamily="34" charset="0"/>
                <a:cs typeface="Calibri" panose="020F0502020204030204" pitchFamily="34" charset="0"/>
              </a:rPr>
              <a:t>unbounded from etiological relationships</a:t>
            </a:r>
            <a:r>
              <a:rPr lang="en-US" sz="2000" dirty="0">
                <a:solidFill>
                  <a:schemeClr val="tx2"/>
                </a:solidFill>
                <a:latin typeface="Trebuchet MS" panose="020B0603020202020204" pitchFamily="34" charset="0"/>
                <a:ea typeface="Open Sans" panose="020B0606030504020204" pitchFamily="34" charset="0"/>
                <a:cs typeface="Calibri" panose="020F0502020204030204" pitchFamily="34" charset="0"/>
              </a:rPr>
              <a:t> allowing </a:t>
            </a:r>
            <a:r>
              <a:rPr lang="en-US" sz="2000" b="1" dirty="0">
                <a:solidFill>
                  <a:schemeClr val="tx2"/>
                </a:solidFill>
                <a:latin typeface="Trebuchet MS" panose="020B0603020202020204" pitchFamily="34" charset="0"/>
                <a:ea typeface="Open Sans" panose="020B0606030504020204" pitchFamily="34" charset="0"/>
                <a:cs typeface="Calibri" panose="020F0502020204030204" pitchFamily="34" charset="0"/>
              </a:rPr>
              <a:t>physically meaningless </a:t>
            </a:r>
            <a:r>
              <a:rPr lang="en-US" sz="2000" dirty="0">
                <a:solidFill>
                  <a:schemeClr val="tx2"/>
                </a:solidFill>
                <a:latin typeface="Trebuchet MS" panose="020B0603020202020204" pitchFamily="34" charset="0"/>
                <a:ea typeface="Open Sans" panose="020B0606030504020204" pitchFamily="34" charset="0"/>
                <a:cs typeface="Calibri" panose="020F0502020204030204" pitchFamily="34" charset="0"/>
              </a:rPr>
              <a:t>source-impact correlations.” [Caldwell et al., 2014]</a:t>
            </a:r>
            <a:endParaRPr lang="en-US" sz="2000" dirty="0">
              <a:solidFill>
                <a:schemeClr val="tx2"/>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12" name="Content Placeholder 3">
            <a:extLst>
              <a:ext uri="{FF2B5EF4-FFF2-40B4-BE49-F238E27FC236}">
                <a16:creationId xmlns:a16="http://schemas.microsoft.com/office/drawing/2014/main" id="{F273E56F-3DF8-4EE8-960A-B5C6D10CB6B8}"/>
              </a:ext>
            </a:extLst>
          </p:cNvPr>
          <p:cNvSpPr txBox="1">
            <a:spLocks/>
          </p:cNvSpPr>
          <p:nvPr/>
        </p:nvSpPr>
        <p:spPr>
          <a:xfrm>
            <a:off x="165826" y="3661090"/>
            <a:ext cx="7590808" cy="1042985"/>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00000"/>
              </a:lnSpc>
              <a:spcBef>
                <a:spcPts val="0"/>
              </a:spcBef>
              <a:buClr>
                <a:schemeClr val="accent2">
                  <a:lumMod val="75000"/>
                </a:schemeClr>
              </a:buClr>
              <a:buFont typeface="Arial" panose="020B0604020202020204" pitchFamily="34" charset="0"/>
              <a:buChar char="•"/>
            </a:pPr>
            <a:r>
              <a:rPr lang="en-US" sz="1800" dirty="0">
                <a:solidFill>
                  <a:srgbClr val="FFFFFF">
                    <a:lumMod val="25000"/>
                  </a:srgbClr>
                </a:solidFill>
                <a:latin typeface="Trebuchet MS" panose="020B0603020202020204" pitchFamily="34" charset="0"/>
              </a:rPr>
              <a:t>Fingerprinting </a:t>
            </a:r>
            <a:r>
              <a:rPr lang="en-US" sz="1800" dirty="0">
                <a:solidFill>
                  <a:schemeClr val="tx2"/>
                </a:solidFill>
                <a:latin typeface="Trebuchet MS" panose="020B0603020202020204" pitchFamily="34" charset="0"/>
                <a:cs typeface="Calibri" panose="020F0502020204030204" pitchFamily="34" charset="0"/>
              </a:rPr>
              <a:t>(e.g., </a:t>
            </a:r>
            <a:r>
              <a:rPr lang="en-US" sz="1800" dirty="0" err="1">
                <a:solidFill>
                  <a:schemeClr val="tx2"/>
                </a:solidFill>
                <a:latin typeface="Trebuchet MS" panose="020B0603020202020204" pitchFamily="34" charset="0"/>
                <a:cs typeface="Calibri" panose="020F0502020204030204" pitchFamily="34" charset="0"/>
              </a:rPr>
              <a:t>Hasselmann</a:t>
            </a:r>
            <a:r>
              <a:rPr lang="en-US" sz="1800" dirty="0">
                <a:solidFill>
                  <a:schemeClr val="tx2"/>
                </a:solidFill>
                <a:latin typeface="Trebuchet MS" panose="020B0603020202020204" pitchFamily="34" charset="0"/>
                <a:cs typeface="Calibri" panose="020F0502020204030204" pitchFamily="34" charset="0"/>
              </a:rPr>
              <a:t>, 1997; </a:t>
            </a:r>
            <a:r>
              <a:rPr lang="en-US" sz="1800" dirty="0" err="1">
                <a:solidFill>
                  <a:schemeClr val="tx2"/>
                </a:solidFill>
                <a:latin typeface="Trebuchet MS" panose="020B0603020202020204" pitchFamily="34" charset="0"/>
                <a:cs typeface="Calibri" panose="020F0502020204030204" pitchFamily="34" charset="0"/>
              </a:rPr>
              <a:t>Hegerl</a:t>
            </a:r>
            <a:r>
              <a:rPr lang="en-US" sz="1800" dirty="0">
                <a:solidFill>
                  <a:schemeClr val="tx2"/>
                </a:solidFill>
                <a:latin typeface="Trebuchet MS" panose="020B0603020202020204" pitchFamily="34" charset="0"/>
                <a:cs typeface="Calibri" panose="020F0502020204030204" pitchFamily="34" charset="0"/>
              </a:rPr>
              <a:t> &amp; North, 1997; Marvel et al., 2020)</a:t>
            </a:r>
          </a:p>
          <a:p>
            <a:pPr marL="285750" lvl="0" indent="-285750">
              <a:lnSpc>
                <a:spcPct val="100000"/>
              </a:lnSpc>
              <a:spcBef>
                <a:spcPts val="0"/>
              </a:spcBef>
              <a:buClr>
                <a:schemeClr val="accent2">
                  <a:lumMod val="75000"/>
                </a:schemeClr>
              </a:buClr>
              <a:buFont typeface="Arial" panose="020B0604020202020204" pitchFamily="34" charset="0"/>
              <a:buChar char="•"/>
            </a:pPr>
            <a:endParaRPr lang="en-US" sz="400" dirty="0">
              <a:solidFill>
                <a:srgbClr val="FFFFFF">
                  <a:lumMod val="25000"/>
                </a:srgbClr>
              </a:solidFill>
              <a:latin typeface="Trebuchet MS" panose="020B0603020202020204" pitchFamily="34" charset="0"/>
            </a:endParaRPr>
          </a:p>
          <a:p>
            <a:pPr marL="285750" lvl="0" indent="-285750">
              <a:lnSpc>
                <a:spcPct val="100000"/>
              </a:lnSpc>
              <a:spcBef>
                <a:spcPts val="0"/>
              </a:spcBef>
              <a:buClr>
                <a:schemeClr val="accent2">
                  <a:lumMod val="75000"/>
                </a:schemeClr>
              </a:buClr>
              <a:buFont typeface="Arial" panose="020B0604020202020204" pitchFamily="34" charset="0"/>
              <a:buChar char="•"/>
            </a:pPr>
            <a:r>
              <a:rPr lang="en-US" sz="1800" dirty="0">
                <a:solidFill>
                  <a:srgbClr val="FFFFFF">
                    <a:lumMod val="25000"/>
                  </a:srgbClr>
                </a:solidFill>
                <a:latin typeface="Trebuchet MS" panose="020B0603020202020204" pitchFamily="34" charset="0"/>
              </a:rPr>
              <a:t>Structural Causal Modeling </a:t>
            </a:r>
            <a:r>
              <a:rPr lang="en-US" sz="1800" dirty="0">
                <a:solidFill>
                  <a:schemeClr val="tx2"/>
                </a:solidFill>
                <a:latin typeface="Trebuchet MS" panose="020B0603020202020204" pitchFamily="34" charset="0"/>
                <a:cs typeface="Calibri" panose="020F0502020204030204" pitchFamily="34" charset="0"/>
              </a:rPr>
              <a:t>(e.g., Runge et al., 2019; </a:t>
            </a:r>
            <a:r>
              <a:rPr lang="en-US" sz="1800" dirty="0" err="1">
                <a:solidFill>
                  <a:schemeClr val="tx2"/>
                </a:solidFill>
                <a:latin typeface="Trebuchet MS" panose="020B0603020202020204" pitchFamily="34" charset="0"/>
                <a:cs typeface="Calibri" panose="020F0502020204030204" pitchFamily="34" charset="0"/>
              </a:rPr>
              <a:t>Nowack</a:t>
            </a:r>
            <a:r>
              <a:rPr lang="en-US" sz="1800" dirty="0">
                <a:solidFill>
                  <a:schemeClr val="tx2"/>
                </a:solidFill>
                <a:latin typeface="Trebuchet MS" panose="020B0603020202020204" pitchFamily="34" charset="0"/>
                <a:cs typeface="Calibri" panose="020F0502020204030204" pitchFamily="34" charset="0"/>
              </a:rPr>
              <a:t> et al., 2020)</a:t>
            </a:r>
          </a:p>
          <a:p>
            <a:pPr marL="285750" lvl="0" indent="-285750">
              <a:lnSpc>
                <a:spcPct val="100000"/>
              </a:lnSpc>
              <a:spcBef>
                <a:spcPts val="0"/>
              </a:spcBef>
              <a:buClr>
                <a:schemeClr val="accent2">
                  <a:lumMod val="75000"/>
                </a:schemeClr>
              </a:buClr>
              <a:buFont typeface="Arial" panose="020B0604020202020204" pitchFamily="34" charset="0"/>
              <a:buChar char="•"/>
            </a:pPr>
            <a:endParaRPr lang="en-US" sz="400" dirty="0">
              <a:solidFill>
                <a:srgbClr val="FFFFFF">
                  <a:lumMod val="25000"/>
                </a:srgbClr>
              </a:solidFill>
              <a:latin typeface="Trebuchet MS" panose="020B0603020202020204" pitchFamily="34" charset="0"/>
            </a:endParaRPr>
          </a:p>
          <a:p>
            <a:pPr marL="285750" lvl="0" indent="-285750">
              <a:lnSpc>
                <a:spcPct val="100000"/>
              </a:lnSpc>
              <a:spcBef>
                <a:spcPts val="0"/>
              </a:spcBef>
              <a:buClr>
                <a:schemeClr val="accent2">
                  <a:lumMod val="75000"/>
                </a:schemeClr>
              </a:buClr>
              <a:buFont typeface="Arial" panose="020B0604020202020204" pitchFamily="34" charset="0"/>
              <a:buChar char="•"/>
            </a:pPr>
            <a:r>
              <a:rPr lang="en-US" sz="1800" dirty="0">
                <a:solidFill>
                  <a:srgbClr val="FFFFFF">
                    <a:lumMod val="25000"/>
                  </a:srgbClr>
                </a:solidFill>
                <a:latin typeface="Trebuchet MS" panose="020B0603020202020204" pitchFamily="34" charset="0"/>
              </a:rPr>
              <a:t>Emergent Constraints </a:t>
            </a:r>
            <a:r>
              <a:rPr lang="en-US" sz="1800" dirty="0">
                <a:solidFill>
                  <a:schemeClr val="tx2"/>
                </a:solidFill>
                <a:latin typeface="Trebuchet MS" panose="020B0603020202020204" pitchFamily="34" charset="0"/>
                <a:cs typeface="Calibri" panose="020F0502020204030204" pitchFamily="34" charset="0"/>
              </a:rPr>
              <a:t>(e.g., Hall et al., 2019; Williamson et al., 2021)</a:t>
            </a:r>
            <a:endParaRPr lang="en-US" sz="1800" dirty="0">
              <a:solidFill>
                <a:srgbClr val="FFFFFF">
                  <a:lumMod val="25000"/>
                </a:srgbClr>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32C4C8B-E563-43DB-873C-1D7E7018F895}"/>
                  </a:ext>
                </a:extLst>
              </p:cNvPr>
              <p:cNvSpPr/>
              <p:nvPr/>
            </p:nvSpPr>
            <p:spPr>
              <a:xfrm>
                <a:off x="0" y="6205941"/>
                <a:ext cx="12192000" cy="2876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Trebuchet MS" panose="020B0603020202020204" pitchFamily="34" charset="0"/>
                    <a:ea typeface="Calibri" panose="020F0502020204030204" pitchFamily="34" charset="0"/>
                    <a:cs typeface="Calibri" panose="020F0502020204030204" pitchFamily="34" charset="0"/>
                  </a:rPr>
                  <a:t>Under CLDERA, we are moving beyond a correlative approach </a:t>
                </a:r>
                <a14:m>
                  <m:oMath xmlns:m="http://schemas.openxmlformats.org/officeDocument/2006/math">
                    <m:r>
                      <a:rPr lang="en-US" i="1" dirty="0" smtClean="0">
                        <a:solidFill>
                          <a:schemeClr val="bg1"/>
                        </a:solidFill>
                        <a:latin typeface="Cambria Math" panose="02040503050406030204" pitchFamily="18" charset="0"/>
                        <a:ea typeface="Calibri" panose="020F0502020204030204" pitchFamily="34" charset="0"/>
                        <a:cs typeface="Calibri" panose="020F0502020204030204" pitchFamily="34" charset="0"/>
                      </a:rPr>
                      <m:t>–</m:t>
                    </m:r>
                  </m:oMath>
                </a14:m>
                <a:r>
                  <a:rPr lang="en-US" dirty="0">
                    <a:solidFill>
                      <a:schemeClr val="bg1"/>
                    </a:solidFill>
                    <a:latin typeface="Trebuchet MS" panose="020B0603020202020204" pitchFamily="34" charset="0"/>
                    <a:ea typeface="Calibri" panose="020F0502020204030204" pitchFamily="34" charset="0"/>
                    <a:cs typeface="Calibri" panose="020F0502020204030204" pitchFamily="34" charset="0"/>
                  </a:rPr>
                  <a:t> establishing connective relationships. </a:t>
                </a:r>
              </a:p>
            </p:txBody>
          </p:sp>
        </mc:Choice>
        <mc:Fallback xmlns="">
          <p:sp>
            <p:nvSpPr>
              <p:cNvPr id="14" name="Rectangle 13">
                <a:extLst>
                  <a:ext uri="{FF2B5EF4-FFF2-40B4-BE49-F238E27FC236}">
                    <a16:creationId xmlns:a16="http://schemas.microsoft.com/office/drawing/2014/main" id="{932C4C8B-E563-43DB-873C-1D7E7018F895}"/>
                  </a:ext>
                </a:extLst>
              </p:cNvPr>
              <p:cNvSpPr>
                <a:spLocks noRot="1" noChangeAspect="1" noMove="1" noResize="1" noEditPoints="1" noAdjustHandles="1" noChangeArrowheads="1" noChangeShapeType="1" noTextEdit="1"/>
              </p:cNvSpPr>
              <p:nvPr/>
            </p:nvSpPr>
            <p:spPr>
              <a:xfrm>
                <a:off x="0" y="6205941"/>
                <a:ext cx="12192000" cy="287654"/>
              </a:xfrm>
              <a:prstGeom prst="rect">
                <a:avLst/>
              </a:prstGeom>
              <a:blipFill>
                <a:blip r:embed="rId3"/>
                <a:stretch>
                  <a:fillRect t="-27660" b="-46809"/>
                </a:stretch>
              </a:blipFill>
              <a:ln>
                <a:noFill/>
              </a:ln>
              <a:effec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0981B51D-1B16-4CF2-8B2E-9F1AE4B955ED}"/>
              </a:ext>
            </a:extLst>
          </p:cNvPr>
          <p:cNvPicPr>
            <a:picLocks noChangeAspect="1"/>
          </p:cNvPicPr>
          <p:nvPr/>
        </p:nvPicPr>
        <p:blipFill>
          <a:blip r:embed="rId4"/>
          <a:stretch>
            <a:fillRect/>
          </a:stretch>
        </p:blipFill>
        <p:spPr>
          <a:xfrm>
            <a:off x="7756634" y="2019253"/>
            <a:ext cx="4325256" cy="2987130"/>
          </a:xfrm>
          <a:prstGeom prst="rect">
            <a:avLst/>
          </a:prstGeom>
        </p:spPr>
      </p:pic>
      <p:sp>
        <p:nvSpPr>
          <p:cNvPr id="13" name="Text Placeholder 3">
            <a:extLst>
              <a:ext uri="{FF2B5EF4-FFF2-40B4-BE49-F238E27FC236}">
                <a16:creationId xmlns:a16="http://schemas.microsoft.com/office/drawing/2014/main" id="{85455067-169D-473B-B439-CD0D28349A69}"/>
              </a:ext>
            </a:extLst>
          </p:cNvPr>
          <p:cNvSpPr txBox="1">
            <a:spLocks/>
          </p:cNvSpPr>
          <p:nvPr/>
        </p:nvSpPr>
        <p:spPr bwMode="auto">
          <a:xfrm>
            <a:off x="7765144" y="4750174"/>
            <a:ext cx="4299856" cy="2747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defTabSz="914400">
              <a:buNone/>
            </a:pPr>
            <a:r>
              <a:rPr lang="en-US" sz="1200" i="1" kern="0" dirty="0">
                <a:solidFill>
                  <a:schemeClr val="bg1"/>
                </a:solidFill>
              </a:rPr>
              <a:t>“Pecking Order”, Edgar Hunt</a:t>
            </a:r>
          </a:p>
          <a:p>
            <a:pPr marL="0" indent="0" defTabSz="914400">
              <a:buFont typeface="Wingdings" pitchFamily="-111" charset="2"/>
              <a:buNone/>
            </a:pPr>
            <a:endParaRPr lang="en-US" kern="0" dirty="0">
              <a:solidFill>
                <a:schemeClr val="bg1"/>
              </a:solidFill>
            </a:endParaRPr>
          </a:p>
        </p:txBody>
      </p:sp>
      <p:sp>
        <p:nvSpPr>
          <p:cNvPr id="9" name="Slide Number Placeholder 8">
            <a:extLst>
              <a:ext uri="{FF2B5EF4-FFF2-40B4-BE49-F238E27FC236}">
                <a16:creationId xmlns:a16="http://schemas.microsoft.com/office/drawing/2014/main" id="{B42E9D8B-CACC-4EEA-8E5B-C47D5240965E}"/>
              </a:ext>
            </a:extLst>
          </p:cNvPr>
          <p:cNvSpPr>
            <a:spLocks noGrp="1"/>
          </p:cNvSpPr>
          <p:nvPr>
            <p:ph type="sldNum" sz="quarter" idx="10"/>
          </p:nvPr>
        </p:nvSpPr>
        <p:spPr/>
        <p:txBody>
          <a:bodyPr/>
          <a:lstStyle/>
          <a:p>
            <a:fld id="{4FAB73BC-B049-4115-A692-8D63A059BFB8}" type="slidenum">
              <a:rPr lang="en-US" smtClean="0"/>
              <a:pPr/>
              <a:t>43</a:t>
            </a:fld>
            <a:endParaRPr lang="en-US" dirty="0"/>
          </a:p>
        </p:txBody>
      </p:sp>
      <p:sp>
        <p:nvSpPr>
          <p:cNvPr id="15" name="TextBox 14">
            <a:extLst>
              <a:ext uri="{FF2B5EF4-FFF2-40B4-BE49-F238E27FC236}">
                <a16:creationId xmlns:a16="http://schemas.microsoft.com/office/drawing/2014/main" id="{B9CBCC17-C7AC-4BF8-BB46-7CD6E3BD6C47}"/>
              </a:ext>
            </a:extLst>
          </p:cNvPr>
          <p:cNvSpPr txBox="1"/>
          <p:nvPr/>
        </p:nvSpPr>
        <p:spPr>
          <a:xfrm>
            <a:off x="-1" y="6522268"/>
            <a:ext cx="11200736" cy="307777"/>
          </a:xfrm>
          <a:prstGeom prst="rect">
            <a:avLst/>
          </a:prstGeom>
          <a:noFill/>
        </p:spPr>
        <p:txBody>
          <a:bodyPr wrap="square">
            <a:spAutoFit/>
          </a:bodyPr>
          <a:lstStyle/>
          <a:p>
            <a:r>
              <a:rPr lang="en-US" sz="1400" dirty="0">
                <a:solidFill>
                  <a:schemeClr val="accent6"/>
                </a:solidFill>
                <a:latin typeface="Trebuchet MS" panose="020B0603020202020204" pitchFamily="34" charset="0"/>
              </a:rPr>
              <a:t>* Process of evaluating relative contributions of multiple causal factors to a change/impact with an assignment of statistical confidence</a:t>
            </a:r>
            <a:endParaRPr lang="en-US" sz="1400" dirty="0"/>
          </a:p>
        </p:txBody>
      </p:sp>
    </p:spTree>
    <p:extLst>
      <p:ext uri="{BB962C8B-B14F-4D97-AF65-F5344CB8AC3E}">
        <p14:creationId xmlns:p14="http://schemas.microsoft.com/office/powerpoint/2010/main" val="254003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257A0CE-74C5-4175-BBCD-5A9D656E8B4F}"/>
              </a:ext>
            </a:extLst>
          </p:cNvPr>
          <p:cNvSpPr/>
          <p:nvPr/>
        </p:nvSpPr>
        <p:spPr>
          <a:xfrm>
            <a:off x="9542199" y="779745"/>
            <a:ext cx="2220336" cy="468846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649D91D-69DE-4BD2-9F92-AA269590CDEB}"/>
              </a:ext>
            </a:extLst>
          </p:cNvPr>
          <p:cNvSpPr txBox="1"/>
          <p:nvPr/>
        </p:nvSpPr>
        <p:spPr>
          <a:xfrm>
            <a:off x="9514951" y="2315589"/>
            <a:ext cx="2285999" cy="830997"/>
          </a:xfrm>
          <a:prstGeom prst="rect">
            <a:avLst/>
          </a:prstGeom>
          <a:noFill/>
        </p:spPr>
        <p:txBody>
          <a:bodyPr wrap="square" rtlCol="0" anchor="ctr">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What are the downstream impacts from large, </a:t>
            </a:r>
            <a:r>
              <a:rPr lang="en-US" sz="1200"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spatio</a:t>
            </a: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-temporally localized sources within the climate?</a:t>
            </a:r>
          </a:p>
        </p:txBody>
      </p:sp>
      <p:sp>
        <p:nvSpPr>
          <p:cNvPr id="5" name="TextBox 4">
            <a:extLst>
              <a:ext uri="{FF2B5EF4-FFF2-40B4-BE49-F238E27FC236}">
                <a16:creationId xmlns:a16="http://schemas.microsoft.com/office/drawing/2014/main" id="{69A17744-7CD4-4C7D-A290-F04E7ED72548}"/>
              </a:ext>
            </a:extLst>
          </p:cNvPr>
          <p:cNvSpPr txBox="1"/>
          <p:nvPr/>
        </p:nvSpPr>
        <p:spPr>
          <a:xfrm>
            <a:off x="6898929" y="2315589"/>
            <a:ext cx="2220336" cy="830997"/>
          </a:xfrm>
          <a:prstGeom prst="rect">
            <a:avLst/>
          </a:prstGeom>
          <a:noFill/>
        </p:spPr>
        <p:txBody>
          <a:bodyPr wrap="square" rtlCol="0" anchor="ctr">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How do changes in the global climate system affect the </a:t>
            </a:r>
            <a:r>
              <a:rPr lang="en-US" sz="1200"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relative frequency and severity of extreme events</a:t>
            </a: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t>
            </a:r>
          </a:p>
        </p:txBody>
      </p:sp>
      <p:sp>
        <p:nvSpPr>
          <p:cNvPr id="6" name="TextBox 5">
            <a:extLst>
              <a:ext uri="{FF2B5EF4-FFF2-40B4-BE49-F238E27FC236}">
                <a16:creationId xmlns:a16="http://schemas.microsoft.com/office/drawing/2014/main" id="{B47E172A-5FED-4821-9F41-C70BC6860E2E}"/>
              </a:ext>
            </a:extLst>
          </p:cNvPr>
          <p:cNvSpPr txBox="1"/>
          <p:nvPr/>
        </p:nvSpPr>
        <p:spPr>
          <a:xfrm>
            <a:off x="4362706" y="3489445"/>
            <a:ext cx="2423160" cy="276999"/>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Sector-specific emissions</a:t>
            </a:r>
          </a:p>
        </p:txBody>
      </p:sp>
      <p:sp>
        <p:nvSpPr>
          <p:cNvPr id="7" name="TextBox 6">
            <a:extLst>
              <a:ext uri="{FF2B5EF4-FFF2-40B4-BE49-F238E27FC236}">
                <a16:creationId xmlns:a16="http://schemas.microsoft.com/office/drawing/2014/main" id="{F5CE6B87-A9DA-416B-BCE8-62C8D4C50463}"/>
              </a:ext>
            </a:extLst>
          </p:cNvPr>
          <p:cNvSpPr txBox="1"/>
          <p:nvPr/>
        </p:nvSpPr>
        <p:spPr>
          <a:xfrm>
            <a:off x="1895650" y="3404807"/>
            <a:ext cx="2381649" cy="461665"/>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Long-term, slowly accumulating GHG emissions</a:t>
            </a:r>
          </a:p>
        </p:txBody>
      </p:sp>
      <p:sp>
        <p:nvSpPr>
          <p:cNvPr id="9" name="TextBox 8">
            <a:extLst>
              <a:ext uri="{FF2B5EF4-FFF2-40B4-BE49-F238E27FC236}">
                <a16:creationId xmlns:a16="http://schemas.microsoft.com/office/drawing/2014/main" id="{F7D7581F-F704-4158-94B1-36469F9F9C08}"/>
              </a:ext>
            </a:extLst>
          </p:cNvPr>
          <p:cNvSpPr txBox="1"/>
          <p:nvPr/>
        </p:nvSpPr>
        <p:spPr>
          <a:xfrm>
            <a:off x="270148" y="2469477"/>
            <a:ext cx="1664054" cy="584775"/>
          </a:xfrm>
          <a:prstGeom prst="rect">
            <a:avLst/>
          </a:prstGeom>
          <a:noFill/>
        </p:spPr>
        <p:txBody>
          <a:bodyPr wrap="square" rtlCol="0">
            <a:spAutoFit/>
          </a:bodyPr>
          <a:lstStyle/>
          <a:p>
            <a:pPr algn="ctr"/>
            <a:r>
              <a:rPr lang="en-US" sz="1600" b="1" dirty="0">
                <a:latin typeface="Trebuchet MS" panose="020B0603020202020204" pitchFamily="34" charset="0"/>
                <a:ea typeface="Open Sans" panose="020B0606030504020204" pitchFamily="34" charset="0"/>
                <a:cs typeface="Open Sans" panose="020B0606030504020204" pitchFamily="34" charset="0"/>
              </a:rPr>
              <a:t>What is the question?</a:t>
            </a:r>
          </a:p>
        </p:txBody>
      </p:sp>
      <p:sp>
        <p:nvSpPr>
          <p:cNvPr id="10" name="TextBox 9">
            <a:extLst>
              <a:ext uri="{FF2B5EF4-FFF2-40B4-BE49-F238E27FC236}">
                <a16:creationId xmlns:a16="http://schemas.microsoft.com/office/drawing/2014/main" id="{18D2A329-81E0-45B2-8C9E-C83A4894F726}"/>
              </a:ext>
            </a:extLst>
          </p:cNvPr>
          <p:cNvSpPr txBox="1"/>
          <p:nvPr/>
        </p:nvSpPr>
        <p:spPr>
          <a:xfrm>
            <a:off x="195097" y="3358640"/>
            <a:ext cx="1814156" cy="584775"/>
          </a:xfrm>
          <a:prstGeom prst="rect">
            <a:avLst/>
          </a:prstGeom>
          <a:noFill/>
        </p:spPr>
        <p:txBody>
          <a:bodyPr wrap="square" rtlCol="0">
            <a:spAutoFit/>
          </a:bodyPr>
          <a:lstStyle/>
          <a:p>
            <a:pPr algn="ctr"/>
            <a:r>
              <a:rPr lang="en-US" sz="1600" b="1" dirty="0">
                <a:latin typeface="Trebuchet MS" panose="020B0603020202020204" pitchFamily="34" charset="0"/>
                <a:ea typeface="Open Sans" panose="020B0606030504020204" pitchFamily="34" charset="0"/>
                <a:cs typeface="Open Sans" panose="020B0606030504020204" pitchFamily="34" charset="0"/>
              </a:rPr>
              <a:t>What is the</a:t>
            </a:r>
          </a:p>
          <a:p>
            <a:pPr algn="ctr"/>
            <a:r>
              <a:rPr lang="en-US" sz="1600" b="1" dirty="0">
                <a:latin typeface="Trebuchet MS" panose="020B0603020202020204" pitchFamily="34" charset="0"/>
                <a:ea typeface="Open Sans" panose="020B0606030504020204" pitchFamily="34" charset="0"/>
                <a:cs typeface="Open Sans" panose="020B0606030504020204" pitchFamily="34" charset="0"/>
              </a:rPr>
              <a:t> source?</a:t>
            </a:r>
          </a:p>
        </p:txBody>
      </p:sp>
      <p:sp>
        <p:nvSpPr>
          <p:cNvPr id="11" name="TextBox 10">
            <a:extLst>
              <a:ext uri="{FF2B5EF4-FFF2-40B4-BE49-F238E27FC236}">
                <a16:creationId xmlns:a16="http://schemas.microsoft.com/office/drawing/2014/main" id="{00E762A9-21DB-44D6-9EFF-AB04DF5FF5B4}"/>
              </a:ext>
            </a:extLst>
          </p:cNvPr>
          <p:cNvSpPr txBox="1"/>
          <p:nvPr/>
        </p:nvSpPr>
        <p:spPr>
          <a:xfrm>
            <a:off x="161365" y="4165329"/>
            <a:ext cx="1814157" cy="338554"/>
          </a:xfrm>
          <a:prstGeom prst="rect">
            <a:avLst/>
          </a:prstGeom>
          <a:noFill/>
        </p:spPr>
        <p:txBody>
          <a:bodyPr wrap="square" rtlCol="0">
            <a:spAutoFit/>
          </a:bodyPr>
          <a:lstStyle/>
          <a:p>
            <a:pPr algn="ctr"/>
            <a:r>
              <a:rPr lang="en-US" sz="1600" b="1" dirty="0">
                <a:latin typeface="Trebuchet MS" panose="020B0603020202020204" pitchFamily="34" charset="0"/>
                <a:ea typeface="Open Sans" panose="020B0606030504020204" pitchFamily="34" charset="0"/>
                <a:cs typeface="Open Sans" panose="020B0606030504020204" pitchFamily="34" charset="0"/>
              </a:rPr>
              <a:t>Examples</a:t>
            </a:r>
          </a:p>
        </p:txBody>
      </p:sp>
      <p:sp>
        <p:nvSpPr>
          <p:cNvPr id="12" name="TextBox 11">
            <a:extLst>
              <a:ext uri="{FF2B5EF4-FFF2-40B4-BE49-F238E27FC236}">
                <a16:creationId xmlns:a16="http://schemas.microsoft.com/office/drawing/2014/main" id="{C40CD73C-A63A-4668-8440-CE8B02902E57}"/>
              </a:ext>
            </a:extLst>
          </p:cNvPr>
          <p:cNvSpPr txBox="1"/>
          <p:nvPr/>
        </p:nvSpPr>
        <p:spPr>
          <a:xfrm>
            <a:off x="9514952" y="4178908"/>
            <a:ext cx="2285998" cy="461665"/>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Volcanic eruptions,     wildfires</a:t>
            </a:r>
          </a:p>
        </p:txBody>
      </p:sp>
      <p:sp>
        <p:nvSpPr>
          <p:cNvPr id="13" name="TextBox 12">
            <a:extLst>
              <a:ext uri="{FF2B5EF4-FFF2-40B4-BE49-F238E27FC236}">
                <a16:creationId xmlns:a16="http://schemas.microsoft.com/office/drawing/2014/main" id="{80A450CD-5F84-434D-BC01-17375E6F85C3}"/>
              </a:ext>
            </a:extLst>
          </p:cNvPr>
          <p:cNvSpPr txBox="1"/>
          <p:nvPr/>
        </p:nvSpPr>
        <p:spPr>
          <a:xfrm>
            <a:off x="7023511" y="4071325"/>
            <a:ext cx="1715534" cy="461665"/>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Likelihood of Hurricane Katrina</a:t>
            </a:r>
          </a:p>
        </p:txBody>
      </p:sp>
      <p:sp>
        <p:nvSpPr>
          <p:cNvPr id="14" name="TextBox 13">
            <a:extLst>
              <a:ext uri="{FF2B5EF4-FFF2-40B4-BE49-F238E27FC236}">
                <a16:creationId xmlns:a16="http://schemas.microsoft.com/office/drawing/2014/main" id="{1F54AA7B-FB9B-43E7-8694-07B71C4E7703}"/>
              </a:ext>
            </a:extLst>
          </p:cNvPr>
          <p:cNvSpPr txBox="1"/>
          <p:nvPr/>
        </p:nvSpPr>
        <p:spPr>
          <a:xfrm>
            <a:off x="4742919" y="4117334"/>
            <a:ext cx="1787318" cy="461665"/>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Cement industry, transportation</a:t>
            </a:r>
          </a:p>
        </p:txBody>
      </p:sp>
      <p:sp>
        <p:nvSpPr>
          <p:cNvPr id="15" name="TextBox 14">
            <a:extLst>
              <a:ext uri="{FF2B5EF4-FFF2-40B4-BE49-F238E27FC236}">
                <a16:creationId xmlns:a16="http://schemas.microsoft.com/office/drawing/2014/main" id="{7855DCED-8498-40D0-B5E8-D2660C799C22}"/>
              </a:ext>
            </a:extLst>
          </p:cNvPr>
          <p:cNvSpPr txBox="1"/>
          <p:nvPr/>
        </p:nvSpPr>
        <p:spPr>
          <a:xfrm>
            <a:off x="2058997" y="2097044"/>
            <a:ext cx="2054954" cy="1268086"/>
          </a:xfrm>
          <a:prstGeom prst="rect">
            <a:avLst/>
          </a:prstGeom>
          <a:noFill/>
        </p:spPr>
        <p:txBody>
          <a:bodyPr wrap="square" rtlCol="0" anchor="ctr">
            <a:no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How do rising concentrations of GHGs in the atmosphere affect climate state variables?  </a:t>
            </a:r>
          </a:p>
        </p:txBody>
      </p:sp>
      <p:sp>
        <p:nvSpPr>
          <p:cNvPr id="16" name="TextBox 15">
            <a:extLst>
              <a:ext uri="{FF2B5EF4-FFF2-40B4-BE49-F238E27FC236}">
                <a16:creationId xmlns:a16="http://schemas.microsoft.com/office/drawing/2014/main" id="{6AF2D5D3-6CBB-407C-956A-8FC06B346059}"/>
              </a:ext>
            </a:extLst>
          </p:cNvPr>
          <p:cNvSpPr txBox="1"/>
          <p:nvPr/>
        </p:nvSpPr>
        <p:spPr>
          <a:xfrm>
            <a:off x="4294126" y="2223256"/>
            <a:ext cx="2423160" cy="1015663"/>
          </a:xfrm>
          <a:prstGeom prst="rect">
            <a:avLst/>
          </a:prstGeom>
          <a:noFill/>
        </p:spPr>
        <p:txBody>
          <a:bodyPr wrap="square" rtlCol="0" anchor="ctr">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What are the relative contributions of different sectors, activities, and entities to concentrations of GHGs in the atmosphere?</a:t>
            </a:r>
          </a:p>
        </p:txBody>
      </p:sp>
      <p:sp>
        <p:nvSpPr>
          <p:cNvPr id="17" name="TextBox 16">
            <a:extLst>
              <a:ext uri="{FF2B5EF4-FFF2-40B4-BE49-F238E27FC236}">
                <a16:creationId xmlns:a16="http://schemas.microsoft.com/office/drawing/2014/main" id="{307CAF0E-96C9-4304-9E41-F26BBFE277F2}"/>
              </a:ext>
            </a:extLst>
          </p:cNvPr>
          <p:cNvSpPr txBox="1"/>
          <p:nvPr/>
        </p:nvSpPr>
        <p:spPr>
          <a:xfrm>
            <a:off x="7007317" y="3404807"/>
            <a:ext cx="1731728" cy="461665"/>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Changes to global climate system </a:t>
            </a:r>
          </a:p>
        </p:txBody>
      </p:sp>
      <p:sp>
        <p:nvSpPr>
          <p:cNvPr id="18" name="TextBox 17">
            <a:extLst>
              <a:ext uri="{FF2B5EF4-FFF2-40B4-BE49-F238E27FC236}">
                <a16:creationId xmlns:a16="http://schemas.microsoft.com/office/drawing/2014/main" id="{0DCAE57D-BE09-4725-A96A-993CE08FA770}"/>
              </a:ext>
            </a:extLst>
          </p:cNvPr>
          <p:cNvSpPr txBox="1"/>
          <p:nvPr/>
        </p:nvSpPr>
        <p:spPr>
          <a:xfrm>
            <a:off x="9514952" y="3320168"/>
            <a:ext cx="2285998" cy="646331"/>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Geographically and temporally localized  source </a:t>
            </a:r>
            <a:r>
              <a:rPr lang="en-US" sz="1200"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forcings</a:t>
            </a: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in the climate</a:t>
            </a:r>
          </a:p>
        </p:txBody>
      </p:sp>
      <p:sp>
        <p:nvSpPr>
          <p:cNvPr id="19" name="TextBox 18">
            <a:extLst>
              <a:ext uri="{FF2B5EF4-FFF2-40B4-BE49-F238E27FC236}">
                <a16:creationId xmlns:a16="http://schemas.microsoft.com/office/drawing/2014/main" id="{129980AA-285A-4EAC-8A62-55F1B3115D3A}"/>
              </a:ext>
            </a:extLst>
          </p:cNvPr>
          <p:cNvSpPr txBox="1"/>
          <p:nvPr/>
        </p:nvSpPr>
        <p:spPr>
          <a:xfrm>
            <a:off x="2217473" y="4103755"/>
            <a:ext cx="1787318" cy="461665"/>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WG1 and WG2 IPCC reports</a:t>
            </a:r>
          </a:p>
        </p:txBody>
      </p:sp>
      <p:sp>
        <p:nvSpPr>
          <p:cNvPr id="31" name="TextBox 30">
            <a:extLst>
              <a:ext uri="{FF2B5EF4-FFF2-40B4-BE49-F238E27FC236}">
                <a16:creationId xmlns:a16="http://schemas.microsoft.com/office/drawing/2014/main" id="{59FA045A-52BC-4EEB-9635-DF4F678549A4}"/>
              </a:ext>
            </a:extLst>
          </p:cNvPr>
          <p:cNvSpPr txBox="1"/>
          <p:nvPr/>
        </p:nvSpPr>
        <p:spPr>
          <a:xfrm>
            <a:off x="9514952" y="815220"/>
            <a:ext cx="2285998" cy="369332"/>
          </a:xfrm>
          <a:prstGeom prst="rect">
            <a:avLst/>
          </a:prstGeom>
          <a:noFill/>
        </p:spPr>
        <p:txBody>
          <a:bodyPr wrap="square" rtlCol="0" anchor="ctr">
            <a:spAutoFit/>
          </a:bodyPr>
          <a:lstStyle/>
          <a:p>
            <a:pPr algn="ctr"/>
            <a:r>
              <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CLDERA</a:t>
            </a:r>
          </a:p>
        </p:txBody>
      </p:sp>
      <p:sp>
        <p:nvSpPr>
          <p:cNvPr id="28" name="Title 11">
            <a:extLst>
              <a:ext uri="{FF2B5EF4-FFF2-40B4-BE49-F238E27FC236}">
                <a16:creationId xmlns:a16="http://schemas.microsoft.com/office/drawing/2014/main" id="{E2EBDFE7-827F-456A-837E-64FA2AE8E8E7}"/>
              </a:ext>
            </a:extLst>
          </p:cNvPr>
          <p:cNvSpPr txBox="1">
            <a:spLocks/>
          </p:cNvSpPr>
          <p:nvPr/>
        </p:nvSpPr>
        <p:spPr>
          <a:xfrm>
            <a:off x="54439" y="346590"/>
            <a:ext cx="11476279" cy="864836"/>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solidFill>
                  <a:schemeClr val="accent6"/>
                </a:solidFill>
                <a:latin typeface="Trebuchet MS" panose="020B0603020202020204" pitchFamily="34" charset="0"/>
              </a:rPr>
              <a:t>Attribution in Climate</a:t>
            </a:r>
          </a:p>
        </p:txBody>
      </p:sp>
      <p:sp>
        <p:nvSpPr>
          <p:cNvPr id="32" name="Rectangle 31">
            <a:extLst>
              <a:ext uri="{FF2B5EF4-FFF2-40B4-BE49-F238E27FC236}">
                <a16:creationId xmlns:a16="http://schemas.microsoft.com/office/drawing/2014/main" id="{BDC2923E-8091-4801-A632-4E64AC948C47}"/>
              </a:ext>
            </a:extLst>
          </p:cNvPr>
          <p:cNvSpPr/>
          <p:nvPr/>
        </p:nvSpPr>
        <p:spPr>
          <a:xfrm>
            <a:off x="0" y="5649534"/>
            <a:ext cx="12192000" cy="8429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Trebuchet MS" panose="020B0603020202020204" pitchFamily="34" charset="0"/>
                <a:ea typeface="Open Sans" panose="020B0606030504020204" pitchFamily="34" charset="0"/>
                <a:cs typeface="Open Sans" panose="020B0606030504020204" pitchFamily="34" charset="0"/>
              </a:rPr>
              <a:t>The goal of CLDERA </a:t>
            </a:r>
            <a:r>
              <a:rPr lang="en-US" sz="1800" b="1" dirty="0">
                <a:effectLst/>
                <a:latin typeface="Trebuchet MS" panose="020B0603020202020204" pitchFamily="34" charset="0"/>
                <a:ea typeface="Open Sans" panose="020B0606030504020204" pitchFamily="34" charset="0"/>
                <a:cs typeface="Open Sans" panose="020B0606030504020204" pitchFamily="34" charset="0"/>
              </a:rPr>
              <a:t>is to develop new tools to enable </a:t>
            </a:r>
            <a:r>
              <a:rPr lang="en-US" sz="1800" b="1" i="1" dirty="0">
                <a:effectLst/>
                <a:latin typeface="Trebuchet MS" panose="020B0603020202020204" pitchFamily="34" charset="0"/>
                <a:ea typeface="Open Sans" panose="020B0606030504020204" pitchFamily="34" charset="0"/>
                <a:cs typeface="Open Sans" panose="020B0606030504020204" pitchFamily="34" charset="0"/>
              </a:rPr>
              <a:t>downstream impact attribution</a:t>
            </a:r>
            <a:r>
              <a:rPr lang="en-US" sz="1800" b="1" dirty="0">
                <a:effectLst/>
                <a:latin typeface="Trebuchet MS" panose="020B0603020202020204" pitchFamily="34" charset="0"/>
                <a:ea typeface="Open Sans" panose="020B0606030504020204" pitchFamily="34" charset="0"/>
                <a:cs typeface="Open Sans" panose="020B0606030504020204" pitchFamily="34" charset="0"/>
              </a:rPr>
              <a:t> from geographically and temporally localized source </a:t>
            </a:r>
            <a:r>
              <a:rPr lang="en-US" sz="1800" b="1" dirty="0" err="1">
                <a:effectLst/>
                <a:latin typeface="Trebuchet MS" panose="020B0603020202020204" pitchFamily="34" charset="0"/>
                <a:ea typeface="Open Sans" panose="020B0606030504020204" pitchFamily="34" charset="0"/>
                <a:cs typeface="Open Sans" panose="020B0606030504020204" pitchFamily="34" charset="0"/>
              </a:rPr>
              <a:t>forcings</a:t>
            </a:r>
            <a:r>
              <a:rPr lang="en-US" sz="1800" b="1" dirty="0">
                <a:effectLst/>
                <a:latin typeface="Trebuchet MS" panose="020B0603020202020204" pitchFamily="34" charset="0"/>
                <a:ea typeface="Open Sans" panose="020B0606030504020204" pitchFamily="34" charset="0"/>
                <a:cs typeface="Open Sans" panose="020B0606030504020204" pitchFamily="34" charset="0"/>
              </a:rPr>
              <a:t> in the climate. </a:t>
            </a:r>
            <a:endParaRPr lang="en-US" sz="1200" dirty="0">
              <a:solidFill>
                <a:schemeClr val="accent3"/>
              </a:solidFill>
              <a:latin typeface="Trebuchet MS" panose="020B0603020202020204" pitchFamily="34" charset="0"/>
              <a:ea typeface="Open Sans" panose="020B0606030504020204" pitchFamily="34" charset="0"/>
              <a:cs typeface="Open Sans" panose="020B0606030504020204" pitchFamily="34" charset="0"/>
            </a:endParaRPr>
          </a:p>
        </p:txBody>
      </p:sp>
      <p:pic>
        <p:nvPicPr>
          <p:cNvPr id="38" name="Graphic 37" descr="Factory outline">
            <a:extLst>
              <a:ext uri="{FF2B5EF4-FFF2-40B4-BE49-F238E27FC236}">
                <a16:creationId xmlns:a16="http://schemas.microsoft.com/office/drawing/2014/main" id="{2A956A83-391D-444F-8054-535E130281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113166" y="1176921"/>
            <a:ext cx="914400" cy="914400"/>
          </a:xfrm>
          <a:prstGeom prst="rect">
            <a:avLst/>
          </a:prstGeom>
        </p:spPr>
      </p:pic>
      <p:pic>
        <p:nvPicPr>
          <p:cNvPr id="39" name="Graphic 38" descr="Tornado outline">
            <a:extLst>
              <a:ext uri="{FF2B5EF4-FFF2-40B4-BE49-F238E27FC236}">
                <a16:creationId xmlns:a16="http://schemas.microsoft.com/office/drawing/2014/main" id="{C5D65943-6133-4916-9284-B70584A37CF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381319" y="1205240"/>
            <a:ext cx="914400" cy="914400"/>
          </a:xfrm>
          <a:prstGeom prst="rect">
            <a:avLst/>
          </a:prstGeom>
        </p:spPr>
      </p:pic>
      <p:pic>
        <p:nvPicPr>
          <p:cNvPr id="42" name="Graphic 41" descr="Rainy scene outline">
            <a:extLst>
              <a:ext uri="{FF2B5EF4-FFF2-40B4-BE49-F238E27FC236}">
                <a16:creationId xmlns:a16="http://schemas.microsoft.com/office/drawing/2014/main" id="{96B043DD-EC0B-4256-B382-40816DA6C2D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441433" y="1351341"/>
            <a:ext cx="914400" cy="914400"/>
          </a:xfrm>
          <a:prstGeom prst="rect">
            <a:avLst/>
          </a:prstGeom>
        </p:spPr>
      </p:pic>
      <p:grpSp>
        <p:nvGrpSpPr>
          <p:cNvPr id="8" name="Graphic 40" descr="Thermometer with solid fill">
            <a:extLst>
              <a:ext uri="{FF2B5EF4-FFF2-40B4-BE49-F238E27FC236}">
                <a16:creationId xmlns:a16="http://schemas.microsoft.com/office/drawing/2014/main" id="{079320DC-16A2-4CFE-A40E-7158546DE1F3}"/>
              </a:ext>
            </a:extLst>
          </p:cNvPr>
          <p:cNvGrpSpPr/>
          <p:nvPr/>
        </p:nvGrpSpPr>
        <p:grpSpPr>
          <a:xfrm>
            <a:off x="2286984" y="1159602"/>
            <a:ext cx="242461" cy="586953"/>
            <a:chOff x="1709048" y="1638812"/>
            <a:chExt cx="381301" cy="843915"/>
          </a:xfrm>
          <a:solidFill>
            <a:srgbClr val="C00000"/>
          </a:solidFill>
        </p:grpSpPr>
        <p:sp>
          <p:nvSpPr>
            <p:cNvPr id="21" name="Freeform: Shape 20">
              <a:extLst>
                <a:ext uri="{FF2B5EF4-FFF2-40B4-BE49-F238E27FC236}">
                  <a16:creationId xmlns:a16="http://schemas.microsoft.com/office/drawing/2014/main" id="{42C7AF9A-E23B-4860-9D8F-8C4557C6070B}"/>
                </a:ext>
              </a:extLst>
            </p:cNvPr>
            <p:cNvSpPr/>
            <p:nvPr/>
          </p:nvSpPr>
          <p:spPr>
            <a:xfrm>
              <a:off x="1709048" y="1638812"/>
              <a:ext cx="381301" cy="843915"/>
            </a:xfrm>
            <a:custGeom>
              <a:avLst/>
              <a:gdLst>
                <a:gd name="connsiteX0" fmla="*/ 190651 w 381301"/>
                <a:gd name="connsiteY0" fmla="*/ 786765 h 843915"/>
                <a:gd name="connsiteX1" fmla="*/ 61111 w 381301"/>
                <a:gd name="connsiteY1" fmla="*/ 682943 h 843915"/>
                <a:gd name="connsiteX2" fmla="*/ 133501 w 381301"/>
                <a:gd name="connsiteY2" fmla="*/ 533400 h 843915"/>
                <a:gd name="connsiteX3" fmla="*/ 133501 w 381301"/>
                <a:gd name="connsiteY3" fmla="*/ 114300 h 843915"/>
                <a:gd name="connsiteX4" fmla="*/ 190651 w 381301"/>
                <a:gd name="connsiteY4" fmla="*/ 57150 h 843915"/>
                <a:gd name="connsiteX5" fmla="*/ 247801 w 381301"/>
                <a:gd name="connsiteY5" fmla="*/ 114300 h 843915"/>
                <a:gd name="connsiteX6" fmla="*/ 247801 w 381301"/>
                <a:gd name="connsiteY6" fmla="*/ 533400 h 843915"/>
                <a:gd name="connsiteX7" fmla="*/ 320191 w 381301"/>
                <a:gd name="connsiteY7" fmla="*/ 682943 h 843915"/>
                <a:gd name="connsiteX8" fmla="*/ 190651 w 381301"/>
                <a:gd name="connsiteY8" fmla="*/ 786765 h 843915"/>
                <a:gd name="connsiteX9" fmla="*/ 190651 w 381301"/>
                <a:gd name="connsiteY9" fmla="*/ 786765 h 843915"/>
                <a:gd name="connsiteX10" fmla="*/ 304951 w 381301"/>
                <a:gd name="connsiteY10" fmla="*/ 501015 h 843915"/>
                <a:gd name="connsiteX11" fmla="*/ 304951 w 381301"/>
                <a:gd name="connsiteY11" fmla="*/ 114300 h 843915"/>
                <a:gd name="connsiteX12" fmla="*/ 190651 w 381301"/>
                <a:gd name="connsiteY12" fmla="*/ 0 h 843915"/>
                <a:gd name="connsiteX13" fmla="*/ 76351 w 381301"/>
                <a:gd name="connsiteY13" fmla="*/ 114300 h 843915"/>
                <a:gd name="connsiteX14" fmla="*/ 76351 w 381301"/>
                <a:gd name="connsiteY14" fmla="*/ 501015 h 843915"/>
                <a:gd name="connsiteX15" fmla="*/ 9676 w 381301"/>
                <a:gd name="connsiteY15" fmla="*/ 713423 h 843915"/>
                <a:gd name="connsiteX16" fmla="*/ 190651 w 381301"/>
                <a:gd name="connsiteY16" fmla="*/ 843915 h 843915"/>
                <a:gd name="connsiteX17" fmla="*/ 371626 w 381301"/>
                <a:gd name="connsiteY17" fmla="*/ 713423 h 843915"/>
                <a:gd name="connsiteX18" fmla="*/ 304951 w 381301"/>
                <a:gd name="connsiteY18" fmla="*/ 501015 h 84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301" h="843915">
                  <a:moveTo>
                    <a:pt x="190651" y="786765"/>
                  </a:moveTo>
                  <a:cubicBezTo>
                    <a:pt x="128738" y="786765"/>
                    <a:pt x="74446" y="742950"/>
                    <a:pt x="61111" y="682943"/>
                  </a:cubicBezTo>
                  <a:cubicBezTo>
                    <a:pt x="46823" y="621983"/>
                    <a:pt x="77303" y="560070"/>
                    <a:pt x="133501" y="533400"/>
                  </a:cubicBezTo>
                  <a:lnTo>
                    <a:pt x="133501" y="114300"/>
                  </a:lnTo>
                  <a:cubicBezTo>
                    <a:pt x="133501" y="82867"/>
                    <a:pt x="159218" y="57150"/>
                    <a:pt x="190651" y="57150"/>
                  </a:cubicBezTo>
                  <a:cubicBezTo>
                    <a:pt x="222083" y="57150"/>
                    <a:pt x="247801" y="82867"/>
                    <a:pt x="247801" y="114300"/>
                  </a:cubicBezTo>
                  <a:lnTo>
                    <a:pt x="247801" y="533400"/>
                  </a:lnTo>
                  <a:cubicBezTo>
                    <a:pt x="303998" y="560070"/>
                    <a:pt x="333526" y="621983"/>
                    <a:pt x="320191" y="682943"/>
                  </a:cubicBezTo>
                  <a:cubicBezTo>
                    <a:pt x="305903" y="742950"/>
                    <a:pt x="252563" y="785813"/>
                    <a:pt x="190651" y="786765"/>
                  </a:cubicBezTo>
                  <a:lnTo>
                    <a:pt x="190651" y="786765"/>
                  </a:lnTo>
                  <a:close/>
                  <a:moveTo>
                    <a:pt x="304951" y="501015"/>
                  </a:moveTo>
                  <a:lnTo>
                    <a:pt x="304951" y="114300"/>
                  </a:lnTo>
                  <a:cubicBezTo>
                    <a:pt x="304951" y="51435"/>
                    <a:pt x="253516" y="0"/>
                    <a:pt x="190651" y="0"/>
                  </a:cubicBezTo>
                  <a:cubicBezTo>
                    <a:pt x="127786" y="0"/>
                    <a:pt x="76351" y="50483"/>
                    <a:pt x="76351" y="114300"/>
                  </a:cubicBezTo>
                  <a:lnTo>
                    <a:pt x="76351" y="501015"/>
                  </a:lnTo>
                  <a:cubicBezTo>
                    <a:pt x="10628" y="550545"/>
                    <a:pt x="-16042" y="636270"/>
                    <a:pt x="9676" y="713423"/>
                  </a:cubicBezTo>
                  <a:cubicBezTo>
                    <a:pt x="35393" y="791528"/>
                    <a:pt x="108736" y="843915"/>
                    <a:pt x="190651" y="843915"/>
                  </a:cubicBezTo>
                  <a:cubicBezTo>
                    <a:pt x="272566" y="843915"/>
                    <a:pt x="345908" y="791528"/>
                    <a:pt x="371626" y="713423"/>
                  </a:cubicBezTo>
                  <a:cubicBezTo>
                    <a:pt x="397343" y="636270"/>
                    <a:pt x="370673" y="550545"/>
                    <a:pt x="304951" y="501015"/>
                  </a:cubicBezTo>
                  <a:close/>
                </a:path>
              </a:pathLst>
            </a:custGeom>
            <a:solidFill>
              <a:srgbClr val="548235"/>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490F2D7-4905-4CD2-B98F-FC65755F1534}"/>
                </a:ext>
              </a:extLst>
            </p:cNvPr>
            <p:cNvSpPr/>
            <p:nvPr/>
          </p:nvSpPr>
          <p:spPr>
            <a:xfrm>
              <a:off x="1804764" y="1968377"/>
              <a:ext cx="189869" cy="419100"/>
            </a:xfrm>
            <a:custGeom>
              <a:avLst/>
              <a:gdLst>
                <a:gd name="connsiteX0" fmla="*/ 113985 w 189869"/>
                <a:gd name="connsiteY0" fmla="*/ 230505 h 419100"/>
                <a:gd name="connsiteX1" fmla="*/ 113985 w 189869"/>
                <a:gd name="connsiteY1" fmla="*/ 0 h 419100"/>
                <a:gd name="connsiteX2" fmla="*/ 75885 w 189869"/>
                <a:gd name="connsiteY2" fmla="*/ 0 h 419100"/>
                <a:gd name="connsiteX3" fmla="*/ 75885 w 189869"/>
                <a:gd name="connsiteY3" fmla="*/ 230505 h 419100"/>
                <a:gd name="connsiteX4" fmla="*/ 637 w 189869"/>
                <a:gd name="connsiteY4" fmla="*/ 333375 h 419100"/>
                <a:gd name="connsiteX5" fmla="*/ 94935 w 189869"/>
                <a:gd name="connsiteY5" fmla="*/ 419100 h 419100"/>
                <a:gd name="connsiteX6" fmla="*/ 189232 w 189869"/>
                <a:gd name="connsiteY6" fmla="*/ 333375 h 419100"/>
                <a:gd name="connsiteX7" fmla="*/ 113985 w 189869"/>
                <a:gd name="connsiteY7" fmla="*/ 23050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69" h="419100">
                  <a:moveTo>
                    <a:pt x="113985" y="230505"/>
                  </a:moveTo>
                  <a:lnTo>
                    <a:pt x="113985" y="0"/>
                  </a:lnTo>
                  <a:lnTo>
                    <a:pt x="75885" y="0"/>
                  </a:lnTo>
                  <a:lnTo>
                    <a:pt x="75885" y="230505"/>
                  </a:lnTo>
                  <a:cubicBezTo>
                    <a:pt x="28260" y="240030"/>
                    <a:pt x="-5078" y="284797"/>
                    <a:pt x="637" y="333375"/>
                  </a:cubicBezTo>
                  <a:cubicBezTo>
                    <a:pt x="5400" y="381953"/>
                    <a:pt x="46357" y="419100"/>
                    <a:pt x="94935" y="419100"/>
                  </a:cubicBezTo>
                  <a:cubicBezTo>
                    <a:pt x="143512" y="419100"/>
                    <a:pt x="184470" y="381953"/>
                    <a:pt x="189232" y="333375"/>
                  </a:cubicBezTo>
                  <a:cubicBezTo>
                    <a:pt x="194947" y="284797"/>
                    <a:pt x="161610" y="240030"/>
                    <a:pt x="113985" y="230505"/>
                  </a:cubicBezTo>
                  <a:close/>
                </a:path>
              </a:pathLst>
            </a:custGeom>
            <a:solidFill>
              <a:srgbClr val="C00000"/>
            </a:solidFill>
            <a:ln w="9525" cap="flat">
              <a:noFill/>
              <a:prstDash val="solid"/>
              <a:miter/>
            </a:ln>
          </p:spPr>
          <p:txBody>
            <a:bodyPr rtlCol="0" anchor="ctr"/>
            <a:lstStyle/>
            <a:p>
              <a:endParaRPr lang="en-US"/>
            </a:p>
          </p:txBody>
        </p:sp>
      </p:grpSp>
      <p:sp>
        <p:nvSpPr>
          <p:cNvPr id="33" name="TextBox 32">
            <a:extLst>
              <a:ext uri="{FF2B5EF4-FFF2-40B4-BE49-F238E27FC236}">
                <a16:creationId xmlns:a16="http://schemas.microsoft.com/office/drawing/2014/main" id="{F90DEF74-465D-47E9-9239-FBFA1F587B69}"/>
              </a:ext>
            </a:extLst>
          </p:cNvPr>
          <p:cNvSpPr txBox="1"/>
          <p:nvPr/>
        </p:nvSpPr>
        <p:spPr>
          <a:xfrm>
            <a:off x="100871" y="4728798"/>
            <a:ext cx="1942087" cy="830997"/>
          </a:xfrm>
          <a:prstGeom prst="rect">
            <a:avLst/>
          </a:prstGeom>
          <a:noFill/>
        </p:spPr>
        <p:txBody>
          <a:bodyPr wrap="square" rtlCol="0">
            <a:spAutoFit/>
          </a:bodyPr>
          <a:lstStyle/>
          <a:p>
            <a:pPr algn="ctr"/>
            <a:r>
              <a:rPr lang="en-US" sz="1600" b="1" dirty="0">
                <a:latin typeface="Trebuchet MS" panose="020B0603020202020204" pitchFamily="34" charset="0"/>
                <a:ea typeface="Open Sans" panose="020B0606030504020204" pitchFamily="34" charset="0"/>
                <a:cs typeface="Open Sans" panose="020B0606030504020204" pitchFamily="34" charset="0"/>
              </a:rPr>
              <a:t>Is the attribution direct/ quantitative? </a:t>
            </a:r>
          </a:p>
        </p:txBody>
      </p:sp>
      <p:sp>
        <p:nvSpPr>
          <p:cNvPr id="34" name="TextBox 33">
            <a:extLst>
              <a:ext uri="{FF2B5EF4-FFF2-40B4-BE49-F238E27FC236}">
                <a16:creationId xmlns:a16="http://schemas.microsoft.com/office/drawing/2014/main" id="{097764C7-A3D6-4823-836A-C990EBBCFF37}"/>
              </a:ext>
            </a:extLst>
          </p:cNvPr>
          <p:cNvSpPr txBox="1"/>
          <p:nvPr/>
        </p:nvSpPr>
        <p:spPr>
          <a:xfrm>
            <a:off x="2217472" y="4794652"/>
            <a:ext cx="2149161" cy="646331"/>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WG1- yes (temp/</a:t>
            </a:r>
            <a:r>
              <a:rPr lang="en-US" sz="1200"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precip</a:t>
            </a: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t>
            </a:r>
          </a:p>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WG2 – normally no, notional linkage</a:t>
            </a:r>
          </a:p>
        </p:txBody>
      </p:sp>
      <p:sp>
        <p:nvSpPr>
          <p:cNvPr id="35" name="TextBox 34">
            <a:extLst>
              <a:ext uri="{FF2B5EF4-FFF2-40B4-BE49-F238E27FC236}">
                <a16:creationId xmlns:a16="http://schemas.microsoft.com/office/drawing/2014/main" id="{4845101A-67FE-4875-8CE2-03E7E591F545}"/>
              </a:ext>
            </a:extLst>
          </p:cNvPr>
          <p:cNvSpPr txBox="1"/>
          <p:nvPr/>
        </p:nvSpPr>
        <p:spPr>
          <a:xfrm>
            <a:off x="4528111" y="4950306"/>
            <a:ext cx="2149161" cy="276999"/>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yes</a:t>
            </a:r>
          </a:p>
        </p:txBody>
      </p:sp>
      <p:sp>
        <p:nvSpPr>
          <p:cNvPr id="36" name="TextBox 35">
            <a:extLst>
              <a:ext uri="{FF2B5EF4-FFF2-40B4-BE49-F238E27FC236}">
                <a16:creationId xmlns:a16="http://schemas.microsoft.com/office/drawing/2014/main" id="{FE755468-20DC-40F2-B996-4ECC229B5C56}"/>
              </a:ext>
            </a:extLst>
          </p:cNvPr>
          <p:cNvSpPr txBox="1"/>
          <p:nvPr/>
        </p:nvSpPr>
        <p:spPr>
          <a:xfrm>
            <a:off x="6962938" y="4945015"/>
            <a:ext cx="2149161" cy="276999"/>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no, notional connection</a:t>
            </a:r>
          </a:p>
        </p:txBody>
      </p:sp>
      <p:sp>
        <p:nvSpPr>
          <p:cNvPr id="37" name="TextBox 36">
            <a:extLst>
              <a:ext uri="{FF2B5EF4-FFF2-40B4-BE49-F238E27FC236}">
                <a16:creationId xmlns:a16="http://schemas.microsoft.com/office/drawing/2014/main" id="{3C8CCCA4-0648-4808-8A70-67BF70488B38}"/>
              </a:ext>
            </a:extLst>
          </p:cNvPr>
          <p:cNvSpPr txBox="1"/>
          <p:nvPr/>
        </p:nvSpPr>
        <p:spPr>
          <a:xfrm>
            <a:off x="9529394" y="4862503"/>
            <a:ext cx="2271556" cy="461665"/>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yes, linked through multiple process-nodes</a:t>
            </a:r>
          </a:p>
        </p:txBody>
      </p:sp>
      <p:pic>
        <p:nvPicPr>
          <p:cNvPr id="41" name="Graphic 40">
            <a:extLst>
              <a:ext uri="{FF2B5EF4-FFF2-40B4-BE49-F238E27FC236}">
                <a16:creationId xmlns:a16="http://schemas.microsoft.com/office/drawing/2014/main" id="{2E661FA4-259B-4226-BE2F-6F16DE3A6C9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341907" y="663933"/>
            <a:ext cx="2584371" cy="1997014"/>
          </a:xfrm>
          <a:prstGeom prst="rect">
            <a:avLst/>
          </a:prstGeom>
        </p:spPr>
      </p:pic>
      <p:sp>
        <p:nvSpPr>
          <p:cNvPr id="40" name="Slide Number Placeholder 8">
            <a:extLst>
              <a:ext uri="{FF2B5EF4-FFF2-40B4-BE49-F238E27FC236}">
                <a16:creationId xmlns:a16="http://schemas.microsoft.com/office/drawing/2014/main" id="{8B625AE4-424D-4863-94A8-FC279125D2AE}"/>
              </a:ext>
            </a:extLst>
          </p:cNvPr>
          <p:cNvSpPr txBox="1">
            <a:spLocks/>
          </p:cNvSpPr>
          <p:nvPr/>
        </p:nvSpPr>
        <p:spPr>
          <a:xfrm>
            <a:off x="11964033" y="6493595"/>
            <a:ext cx="365128" cy="365125"/>
          </a:xfrm>
          <a:prstGeom prst="rect">
            <a:avLst/>
          </a:prstGeom>
        </p:spPr>
        <p:txBody>
          <a:bodyPr vert="horz" lIns="0" tIns="0" rIns="0" bIns="0" rtlCol="0" anchor="ctr"/>
          <a:lstStyle>
            <a:defPPr>
              <a:defRPr lang="en-US"/>
            </a:defPPr>
            <a:lvl1pPr marL="0" algn="l" defTabSz="914400" rtl="0" eaLnBrk="1" latinLnBrk="0" hangingPunct="1">
              <a:defRPr sz="1200" kern="1200" cap="small" baseline="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latin typeface="+mj-lt"/>
              </a:rPr>
              <a:pPr/>
              <a:t>44</a:t>
            </a:fld>
            <a:endParaRPr lang="en-US" sz="1000" dirty="0">
              <a:latin typeface="+mj-lt"/>
            </a:endParaRPr>
          </a:p>
        </p:txBody>
      </p:sp>
    </p:spTree>
    <p:extLst>
      <p:ext uri="{BB962C8B-B14F-4D97-AF65-F5344CB8AC3E}">
        <p14:creationId xmlns:p14="http://schemas.microsoft.com/office/powerpoint/2010/main" val="1849032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8DD236C-B776-40A5-9831-2D2738EE1D35}"/>
              </a:ext>
            </a:extLst>
          </p:cNvPr>
          <p:cNvSpPr>
            <a:spLocks noGrp="1"/>
          </p:cNvSpPr>
          <p:nvPr>
            <p:ph sz="quarter" idx="11"/>
          </p:nvPr>
        </p:nvSpPr>
        <p:spPr>
          <a:xfrm>
            <a:off x="4018388" y="784558"/>
            <a:ext cx="7991049" cy="4692106"/>
          </a:xfrm>
        </p:spPr>
        <p:txBody>
          <a:bodyPr anchor="ctr">
            <a:noAutofit/>
          </a:bodyPr>
          <a:lstStyle/>
          <a:p>
            <a:pPr>
              <a:lnSpc>
                <a:spcPct val="100000"/>
              </a:lnSpc>
              <a:spcBef>
                <a:spcPts val="0"/>
              </a:spcBef>
            </a:pPr>
            <a:r>
              <a:rPr lang="en-US" sz="2200" b="1" dirty="0">
                <a:solidFill>
                  <a:srgbClr val="0070C0"/>
                </a:solidFill>
                <a:latin typeface="Trebuchet MS" panose="020B0603020202020204" pitchFamily="34" charset="0"/>
              </a:rPr>
              <a:t>Motivating Research Questions:</a:t>
            </a:r>
          </a:p>
          <a:p>
            <a:pPr>
              <a:lnSpc>
                <a:spcPct val="100000"/>
              </a:lnSpc>
              <a:spcBef>
                <a:spcPts val="0"/>
              </a:spcBef>
            </a:pPr>
            <a:endParaRPr lang="en-US" sz="2200" b="1" dirty="0">
              <a:solidFill>
                <a:srgbClr val="0070C0"/>
              </a:solidFill>
              <a:latin typeface="Trebuchet MS" panose="020B0603020202020204" pitchFamily="34" charset="0"/>
            </a:endParaRPr>
          </a:p>
          <a:p>
            <a:pPr marL="342900" indent="-342900">
              <a:lnSpc>
                <a:spcPct val="100000"/>
              </a:lnSpc>
              <a:spcBef>
                <a:spcPts val="0"/>
              </a:spcBef>
              <a:buClrTx/>
              <a:buFont typeface="Arial" panose="020B0604020202020204" pitchFamily="34" charset="0"/>
              <a:buChar char="•"/>
            </a:pPr>
            <a:r>
              <a:rPr lang="en-US" sz="2000" b="1" i="1" dirty="0">
                <a:latin typeface="Trebuchet MS" panose="020B0603020202020204" pitchFamily="34" charset="0"/>
              </a:rPr>
              <a:t>Can pathways be discovered </a:t>
            </a:r>
            <a:r>
              <a:rPr lang="en-US" sz="2000" dirty="0">
                <a:latin typeface="Trebuchet MS" panose="020B0603020202020204" pitchFamily="34" charset="0"/>
              </a:rPr>
              <a:t>within simulation and observation datasets that reveal the connective relationships between source and impacts?</a:t>
            </a:r>
          </a:p>
          <a:p>
            <a:pPr marL="342900" indent="-342900">
              <a:lnSpc>
                <a:spcPct val="100000"/>
              </a:lnSpc>
              <a:spcBef>
                <a:spcPts val="0"/>
              </a:spcBef>
              <a:buClrTx/>
              <a:buFont typeface="Arial" panose="020B0604020202020204" pitchFamily="34" charset="0"/>
              <a:buChar char="•"/>
            </a:pPr>
            <a:endParaRPr lang="en-US" sz="2000" dirty="0">
              <a:latin typeface="Trebuchet MS" panose="020B0603020202020204" pitchFamily="34" charset="0"/>
            </a:endParaRPr>
          </a:p>
          <a:p>
            <a:pPr marL="342900" indent="-342900">
              <a:lnSpc>
                <a:spcPct val="100000"/>
              </a:lnSpc>
              <a:spcBef>
                <a:spcPts val="0"/>
              </a:spcBef>
              <a:buClrTx/>
              <a:buFont typeface="Arial" panose="020B0604020202020204" pitchFamily="34" charset="0"/>
              <a:buChar char="•"/>
            </a:pPr>
            <a:r>
              <a:rPr lang="en-US" sz="2000" b="1" i="1" dirty="0">
                <a:latin typeface="Trebuchet MS" panose="020B0603020202020204" pitchFamily="34" charset="0"/>
              </a:rPr>
              <a:t>Can pathways </a:t>
            </a:r>
            <a:r>
              <a:rPr lang="en-US" sz="2000" dirty="0">
                <a:latin typeface="Trebuchet MS" panose="020B0603020202020204" pitchFamily="34" charset="0"/>
              </a:rPr>
              <a:t>inform contributory </a:t>
            </a:r>
            <a:r>
              <a:rPr lang="en-US" sz="2000" b="1" i="1" dirty="0">
                <a:latin typeface="Trebuchet MS" panose="020B0603020202020204" pitchFamily="34" charset="0"/>
              </a:rPr>
              <a:t>rank</a:t>
            </a:r>
            <a:r>
              <a:rPr lang="en-US" sz="2000" dirty="0">
                <a:latin typeface="Trebuchet MS" panose="020B0603020202020204" pitchFamily="34" charset="0"/>
              </a:rPr>
              <a:t>ing of sources to an impact?   </a:t>
            </a:r>
          </a:p>
          <a:p>
            <a:pPr marL="342900" indent="-342900">
              <a:lnSpc>
                <a:spcPct val="100000"/>
              </a:lnSpc>
              <a:spcBef>
                <a:spcPts val="0"/>
              </a:spcBef>
              <a:buClrTx/>
              <a:buFont typeface="Arial" panose="020B0604020202020204" pitchFamily="34" charset="0"/>
              <a:buChar char="•"/>
            </a:pPr>
            <a:endParaRPr lang="en-US" sz="2000" dirty="0">
              <a:latin typeface="Trebuchet MS" panose="020B0603020202020204" pitchFamily="34" charset="0"/>
            </a:endParaRPr>
          </a:p>
          <a:p>
            <a:pPr marL="342900" indent="-342900">
              <a:lnSpc>
                <a:spcPct val="100000"/>
              </a:lnSpc>
              <a:spcBef>
                <a:spcPts val="0"/>
              </a:spcBef>
              <a:buClrTx/>
              <a:buFont typeface="Arial" panose="020B0604020202020204" pitchFamily="34" charset="0"/>
              <a:buChar char="•"/>
            </a:pPr>
            <a:r>
              <a:rPr lang="en-US" sz="2000" b="1" i="1" dirty="0">
                <a:latin typeface="Trebuchet MS" panose="020B0603020202020204" pitchFamily="34" charset="0"/>
              </a:rPr>
              <a:t>Can pathways </a:t>
            </a:r>
            <a:r>
              <a:rPr lang="en-US" sz="2000" dirty="0">
                <a:latin typeface="Trebuchet MS" panose="020B0603020202020204" pitchFamily="34" charset="0"/>
              </a:rPr>
              <a:t>cull the included space while preserving complex climate features to more confidently </a:t>
            </a:r>
            <a:r>
              <a:rPr lang="en-US" sz="2000" b="1" i="1" dirty="0">
                <a:latin typeface="Trebuchet MS" panose="020B0603020202020204" pitchFamily="34" charset="0"/>
              </a:rPr>
              <a:t>enable attribution</a:t>
            </a:r>
            <a:r>
              <a:rPr lang="en-US" sz="2000" dirty="0">
                <a:latin typeface="Trebuchet MS" panose="020B0603020202020204" pitchFamily="34" charset="0"/>
              </a:rPr>
              <a:t>?</a:t>
            </a:r>
          </a:p>
        </p:txBody>
      </p:sp>
      <p:grpSp>
        <p:nvGrpSpPr>
          <p:cNvPr id="5" name="Group 4">
            <a:extLst>
              <a:ext uri="{FF2B5EF4-FFF2-40B4-BE49-F238E27FC236}">
                <a16:creationId xmlns:a16="http://schemas.microsoft.com/office/drawing/2014/main" id="{68289029-6E8C-4C49-939E-38F98CA521CA}"/>
              </a:ext>
            </a:extLst>
          </p:cNvPr>
          <p:cNvGrpSpPr>
            <a:grpSpLocks noChangeAspect="1"/>
          </p:cNvGrpSpPr>
          <p:nvPr/>
        </p:nvGrpSpPr>
        <p:grpSpPr>
          <a:xfrm>
            <a:off x="-249955" y="1609945"/>
            <a:ext cx="4688291" cy="4567107"/>
            <a:chOff x="6624859" y="916067"/>
            <a:chExt cx="5725522" cy="5577528"/>
          </a:xfrm>
        </p:grpSpPr>
        <p:pic>
          <p:nvPicPr>
            <p:cNvPr id="7" name="Picture 6">
              <a:extLst>
                <a:ext uri="{FF2B5EF4-FFF2-40B4-BE49-F238E27FC236}">
                  <a16:creationId xmlns:a16="http://schemas.microsoft.com/office/drawing/2014/main" id="{662161E0-0F8A-E046-835F-677B7D00F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9" name="TextBox 8">
              <a:extLst>
                <a:ext uri="{FF2B5EF4-FFF2-40B4-BE49-F238E27FC236}">
                  <a16:creationId xmlns:a16="http://schemas.microsoft.com/office/drawing/2014/main" id="{636BF569-AA77-4182-86D6-C52A792882FF}"/>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6" name="Diagram 5">
              <a:extLst>
                <a:ext uri="{FF2B5EF4-FFF2-40B4-BE49-F238E27FC236}">
                  <a16:creationId xmlns:a16="http://schemas.microsoft.com/office/drawing/2014/main" id="{2EBCBC71-001B-49B9-8D57-88947D5B2320}"/>
                </a:ext>
              </a:extLst>
            </p:cNvPr>
            <p:cNvGraphicFramePr/>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
        <p:nvSpPr>
          <p:cNvPr id="13" name="Content Placeholder 7">
            <a:extLst>
              <a:ext uri="{FF2B5EF4-FFF2-40B4-BE49-F238E27FC236}">
                <a16:creationId xmlns:a16="http://schemas.microsoft.com/office/drawing/2014/main" id="{8BAF6C72-D4D7-486E-AA92-830AA2D1C037}"/>
              </a:ext>
            </a:extLst>
          </p:cNvPr>
          <p:cNvSpPr txBox="1">
            <a:spLocks/>
          </p:cNvSpPr>
          <p:nvPr/>
        </p:nvSpPr>
        <p:spPr>
          <a:xfrm>
            <a:off x="7344343" y="1434953"/>
            <a:ext cx="6862112" cy="1016244"/>
          </a:xfrm>
          <a:prstGeom prst="rect">
            <a:avLst/>
          </a:prstGeom>
        </p:spPr>
        <p:txBody>
          <a:bodyPr>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sp>
        <p:nvSpPr>
          <p:cNvPr id="12" name="Content Placeholder 3">
            <a:extLst>
              <a:ext uri="{FF2B5EF4-FFF2-40B4-BE49-F238E27FC236}">
                <a16:creationId xmlns:a16="http://schemas.microsoft.com/office/drawing/2014/main" id="{C9C12CCB-A626-4BBC-AF51-6423D82C88D2}"/>
              </a:ext>
            </a:extLst>
          </p:cNvPr>
          <p:cNvSpPr txBox="1">
            <a:spLocks/>
          </p:cNvSpPr>
          <p:nvPr/>
        </p:nvSpPr>
        <p:spPr>
          <a:xfrm>
            <a:off x="4532348" y="5259844"/>
            <a:ext cx="6862112" cy="813598"/>
          </a:xfrm>
          <a:prstGeom prst="rect">
            <a:avLst/>
          </a:prstGeom>
          <a:solidFill>
            <a:schemeClr val="bg1"/>
          </a:solidFill>
          <a:ln w="19050">
            <a:solidFill>
              <a:srgbClr val="0070C0"/>
            </a:solidFill>
          </a:ln>
        </p:spPr>
        <p:txBody>
          <a:bodyPr vert="horz" lIns="0" tIns="0" rIns="0" bIns="0" rtlCol="0" anchor="ctr">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2200" b="1" dirty="0">
                <a:solidFill>
                  <a:srgbClr val="0070C0"/>
                </a:solidFill>
                <a:latin typeface="Trebuchet MS" panose="020B0603020202020204" pitchFamily="34" charset="0"/>
              </a:rPr>
              <a:t>Hypothesis: </a:t>
            </a:r>
            <a:r>
              <a:rPr lang="en-US" sz="2200" dirty="0">
                <a:latin typeface="Trebuchet MS" panose="020B0603020202020204" pitchFamily="34" charset="0"/>
              </a:rPr>
              <a:t>tracing </a:t>
            </a:r>
            <a:r>
              <a:rPr lang="en-US" sz="2200" b="1" dirty="0">
                <a:latin typeface="Trebuchet MS" panose="020B0603020202020204" pitchFamily="34" charset="0"/>
              </a:rPr>
              <a:t>pathways</a:t>
            </a:r>
            <a:r>
              <a:rPr lang="en-US" sz="2200" dirty="0">
                <a:latin typeface="Trebuchet MS" panose="020B0603020202020204" pitchFamily="34" charset="0"/>
              </a:rPr>
              <a:t> between sources and impacts will increase </a:t>
            </a:r>
            <a:r>
              <a:rPr lang="en-US" sz="2200" b="1" dirty="0">
                <a:latin typeface="Trebuchet MS" panose="020B0603020202020204" pitchFamily="34" charset="0"/>
              </a:rPr>
              <a:t>certainty</a:t>
            </a:r>
            <a:r>
              <a:rPr lang="en-US" sz="2200" dirty="0">
                <a:latin typeface="Trebuchet MS" panose="020B0603020202020204" pitchFamily="34" charset="0"/>
              </a:rPr>
              <a:t> of </a:t>
            </a:r>
            <a:r>
              <a:rPr lang="en-US" sz="2200" b="1" dirty="0">
                <a:latin typeface="Trebuchet MS" panose="020B0603020202020204" pitchFamily="34" charset="0"/>
              </a:rPr>
              <a:t>attribution.</a:t>
            </a:r>
          </a:p>
        </p:txBody>
      </p:sp>
      <p:sp>
        <p:nvSpPr>
          <p:cNvPr id="14" name="Title 5">
            <a:extLst>
              <a:ext uri="{FF2B5EF4-FFF2-40B4-BE49-F238E27FC236}">
                <a16:creationId xmlns:a16="http://schemas.microsoft.com/office/drawing/2014/main" id="{CEB31205-6B31-447A-A65D-79D163591CF9}"/>
              </a:ext>
            </a:extLst>
          </p:cNvPr>
          <p:cNvSpPr>
            <a:spLocks noGrp="1"/>
          </p:cNvSpPr>
          <p:nvPr>
            <p:ph type="title"/>
          </p:nvPr>
        </p:nvSpPr>
        <p:spPr>
          <a:xfrm>
            <a:off x="69028" y="125534"/>
            <a:ext cx="12059414" cy="970764"/>
          </a:xfrm>
        </p:spPr>
        <p:txBody>
          <a:bodyPr>
            <a:normAutofit/>
          </a:bodyPr>
          <a:lstStyle/>
          <a:p>
            <a:r>
              <a:rPr lang="en-US" dirty="0">
                <a:solidFill>
                  <a:schemeClr val="accent6"/>
                </a:solidFill>
                <a:latin typeface="Trebuchet MS" panose="020B0603020202020204" pitchFamily="34" charset="0"/>
              </a:rPr>
              <a:t>The CLDERA Grand Challenge LDRD Project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A Novel Foundational Approach to Understanding the Causation of Impacts</a:t>
            </a:r>
            <a:endParaRPr lang="en-US" sz="3100" i="1" dirty="0">
              <a:solidFill>
                <a:schemeClr val="accent6"/>
              </a:solidFill>
              <a:latin typeface="Trebuchet MS" panose="020B0603020202020204" pitchFamily="34" charset="0"/>
            </a:endParaRPr>
          </a:p>
        </p:txBody>
      </p:sp>
      <p:sp>
        <p:nvSpPr>
          <p:cNvPr id="8" name="Slide Number Placeholder 7">
            <a:extLst>
              <a:ext uri="{FF2B5EF4-FFF2-40B4-BE49-F238E27FC236}">
                <a16:creationId xmlns:a16="http://schemas.microsoft.com/office/drawing/2014/main" id="{9E2E1103-F881-49E8-9FC5-A8A5677B583E}"/>
              </a:ext>
            </a:extLst>
          </p:cNvPr>
          <p:cNvSpPr>
            <a:spLocks noGrp="1"/>
          </p:cNvSpPr>
          <p:nvPr>
            <p:ph type="sldNum" sz="quarter" idx="10"/>
          </p:nvPr>
        </p:nvSpPr>
        <p:spPr/>
        <p:txBody>
          <a:bodyPr/>
          <a:lstStyle/>
          <a:p>
            <a:fld id="{4FAB73BC-B049-4115-A692-8D63A059BFB8}" type="slidenum">
              <a:rPr lang="en-US" smtClean="0"/>
              <a:pPr/>
              <a:t>45</a:t>
            </a:fld>
            <a:endParaRPr lang="en-US" dirty="0"/>
          </a:p>
        </p:txBody>
      </p:sp>
    </p:spTree>
    <p:extLst>
      <p:ext uri="{BB962C8B-B14F-4D97-AF65-F5344CB8AC3E}">
        <p14:creationId xmlns:p14="http://schemas.microsoft.com/office/powerpoint/2010/main" val="162311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4C819022-EA55-4CEC-AC9A-1483AF7EDD44}"/>
              </a:ext>
            </a:extLst>
          </p:cNvPr>
          <p:cNvGrpSpPr/>
          <p:nvPr/>
        </p:nvGrpSpPr>
        <p:grpSpPr>
          <a:xfrm>
            <a:off x="8327579" y="2685326"/>
            <a:ext cx="1411060" cy="1342371"/>
            <a:chOff x="5042505" y="3101086"/>
            <a:chExt cx="1411060" cy="1342371"/>
          </a:xfrm>
        </p:grpSpPr>
        <p:sp>
          <p:nvSpPr>
            <p:cNvPr id="66" name="Rounded Rectangle 1">
              <a:extLst>
                <a:ext uri="{FF2B5EF4-FFF2-40B4-BE49-F238E27FC236}">
                  <a16:creationId xmlns:a16="http://schemas.microsoft.com/office/drawing/2014/main" id="{D973C53B-E4BD-4975-BF25-F67048211F8E}"/>
                </a:ext>
              </a:extLst>
            </p:cNvPr>
            <p:cNvSpPr/>
            <p:nvPr/>
          </p:nvSpPr>
          <p:spPr>
            <a:xfrm>
              <a:off x="5042506" y="3101086"/>
              <a:ext cx="1411059" cy="849538"/>
            </a:xfrm>
            <a:prstGeom prst="roundRect">
              <a:avLst/>
            </a:prstGeom>
            <a:solidFill>
              <a:schemeClr val="bg1">
                <a:lumMod val="8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Open Sans "/>
                <a:ea typeface="+mn-ea"/>
                <a:cs typeface="+mn-cs"/>
              </a:endParaRPr>
            </a:p>
          </p:txBody>
        </p:sp>
        <p:sp>
          <p:nvSpPr>
            <p:cNvPr id="67" name="Rectangle 66">
              <a:extLst>
                <a:ext uri="{FF2B5EF4-FFF2-40B4-BE49-F238E27FC236}">
                  <a16:creationId xmlns:a16="http://schemas.microsoft.com/office/drawing/2014/main" id="{F90B1516-EBC7-4446-9448-AA09F97CAAB9}"/>
                </a:ext>
              </a:extLst>
            </p:cNvPr>
            <p:cNvSpPr/>
            <p:nvPr/>
          </p:nvSpPr>
          <p:spPr>
            <a:xfrm>
              <a:off x="5192271" y="3981792"/>
              <a:ext cx="1127471"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“Always/ Never” Ethos</a:t>
              </a:r>
            </a:p>
          </p:txBody>
        </p:sp>
        <p:pic>
          <p:nvPicPr>
            <p:cNvPr id="68" name="Picture 67">
              <a:extLst>
                <a:ext uri="{FF2B5EF4-FFF2-40B4-BE49-F238E27FC236}">
                  <a16:creationId xmlns:a16="http://schemas.microsoft.com/office/drawing/2014/main" id="{18E86C15-815A-44B6-8D9C-88F773745A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9" t="24462" r="4023" b="38701"/>
            <a:stretch/>
          </p:blipFill>
          <p:spPr>
            <a:xfrm>
              <a:off x="5042505" y="3105051"/>
              <a:ext cx="1406791" cy="835323"/>
            </a:xfrm>
            <a:prstGeom prst="roundRect">
              <a:avLst/>
            </a:prstGeom>
          </p:spPr>
        </p:pic>
      </p:grpSp>
      <p:sp>
        <p:nvSpPr>
          <p:cNvPr id="76" name="Trapezoid 75">
            <a:extLst>
              <a:ext uri="{FF2B5EF4-FFF2-40B4-BE49-F238E27FC236}">
                <a16:creationId xmlns:a16="http://schemas.microsoft.com/office/drawing/2014/main" id="{822DD727-2C0F-B04D-A83F-A50C8618EA20}"/>
              </a:ext>
            </a:extLst>
          </p:cNvPr>
          <p:cNvSpPr/>
          <p:nvPr/>
        </p:nvSpPr>
        <p:spPr>
          <a:xfrm rot="10800000">
            <a:off x="1742407" y="4670282"/>
            <a:ext cx="8970136" cy="438205"/>
          </a:xfrm>
          <a:prstGeom prst="trapezoid">
            <a:avLst>
              <a:gd name="adj" fmla="val 99574"/>
            </a:avLst>
          </a:prstGeom>
          <a:solidFill>
            <a:srgbClr val="23648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77" name="Trapezoid 76">
            <a:extLst>
              <a:ext uri="{FF2B5EF4-FFF2-40B4-BE49-F238E27FC236}">
                <a16:creationId xmlns:a16="http://schemas.microsoft.com/office/drawing/2014/main" id="{DD90DB00-98CD-554F-9386-A6F8269DF5D3}"/>
              </a:ext>
            </a:extLst>
          </p:cNvPr>
          <p:cNvSpPr/>
          <p:nvPr/>
        </p:nvSpPr>
        <p:spPr>
          <a:xfrm rot="10800000">
            <a:off x="1088450" y="5846519"/>
            <a:ext cx="10278050" cy="438205"/>
          </a:xfrm>
          <a:prstGeom prst="trapezoid">
            <a:avLst>
              <a:gd name="adj" fmla="val 99574"/>
            </a:avLst>
          </a:prstGeom>
          <a:gradFill>
            <a:gsLst>
              <a:gs pos="100000">
                <a:schemeClr val="accent6">
                  <a:alpha val="0"/>
                </a:schemeClr>
              </a:gs>
              <a:gs pos="0">
                <a:schemeClr val="accent6">
                  <a:alpha val="4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78" name="Rounded Rectangle 77">
            <a:extLst>
              <a:ext uri="{FF2B5EF4-FFF2-40B4-BE49-F238E27FC236}">
                <a16:creationId xmlns:a16="http://schemas.microsoft.com/office/drawing/2014/main" id="{C3B572F3-1BD8-6B41-BDB2-5E1951D02ABC}"/>
              </a:ext>
            </a:extLst>
          </p:cNvPr>
          <p:cNvSpPr/>
          <p:nvPr/>
        </p:nvSpPr>
        <p:spPr>
          <a:xfrm>
            <a:off x="1126738" y="5229913"/>
            <a:ext cx="1130600" cy="7563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79" name="Rounded Rectangle 78">
            <a:extLst>
              <a:ext uri="{FF2B5EF4-FFF2-40B4-BE49-F238E27FC236}">
                <a16:creationId xmlns:a16="http://schemas.microsoft.com/office/drawing/2014/main" id="{739E7415-AFA7-3843-9E46-62707B0BB879}"/>
              </a:ext>
            </a:extLst>
          </p:cNvPr>
          <p:cNvSpPr/>
          <p:nvPr/>
        </p:nvSpPr>
        <p:spPr>
          <a:xfrm>
            <a:off x="2308003" y="5229913"/>
            <a:ext cx="1078399" cy="7563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80" name="Rounded Rectangle 79">
            <a:extLst>
              <a:ext uri="{FF2B5EF4-FFF2-40B4-BE49-F238E27FC236}">
                <a16:creationId xmlns:a16="http://schemas.microsoft.com/office/drawing/2014/main" id="{05CFA15C-E2F7-AB40-9970-52CAFA4EE028}"/>
              </a:ext>
            </a:extLst>
          </p:cNvPr>
          <p:cNvSpPr/>
          <p:nvPr/>
        </p:nvSpPr>
        <p:spPr>
          <a:xfrm>
            <a:off x="3437067" y="5229913"/>
            <a:ext cx="1318150" cy="7563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81" name="Rounded Rectangle 80">
            <a:extLst>
              <a:ext uri="{FF2B5EF4-FFF2-40B4-BE49-F238E27FC236}">
                <a16:creationId xmlns:a16="http://schemas.microsoft.com/office/drawing/2014/main" id="{4603A179-D86E-6341-9C64-96A92E0869AB}"/>
              </a:ext>
            </a:extLst>
          </p:cNvPr>
          <p:cNvSpPr/>
          <p:nvPr/>
        </p:nvSpPr>
        <p:spPr>
          <a:xfrm>
            <a:off x="4807905" y="5229913"/>
            <a:ext cx="946024" cy="7563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82" name="Rounded Rectangle 81">
            <a:extLst>
              <a:ext uri="{FF2B5EF4-FFF2-40B4-BE49-F238E27FC236}">
                <a16:creationId xmlns:a16="http://schemas.microsoft.com/office/drawing/2014/main" id="{79235706-54C9-0E45-87B5-630F2E04AB06}"/>
              </a:ext>
            </a:extLst>
          </p:cNvPr>
          <p:cNvSpPr/>
          <p:nvPr/>
        </p:nvSpPr>
        <p:spPr>
          <a:xfrm>
            <a:off x="5806972" y="5229913"/>
            <a:ext cx="1557903" cy="7563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83" name="Rounded Rectangle 82">
            <a:extLst>
              <a:ext uri="{FF2B5EF4-FFF2-40B4-BE49-F238E27FC236}">
                <a16:creationId xmlns:a16="http://schemas.microsoft.com/office/drawing/2014/main" id="{77518393-1CD6-004E-A101-98CF0A6C39E7}"/>
              </a:ext>
            </a:extLst>
          </p:cNvPr>
          <p:cNvSpPr/>
          <p:nvPr/>
        </p:nvSpPr>
        <p:spPr>
          <a:xfrm>
            <a:off x="7417455" y="5229913"/>
            <a:ext cx="1663021" cy="7563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84" name="Rounded Rectangle 83">
            <a:extLst>
              <a:ext uri="{FF2B5EF4-FFF2-40B4-BE49-F238E27FC236}">
                <a16:creationId xmlns:a16="http://schemas.microsoft.com/office/drawing/2014/main" id="{38C5819A-7E60-3D47-AF7B-44A95F3E3D6C}"/>
              </a:ext>
            </a:extLst>
          </p:cNvPr>
          <p:cNvSpPr/>
          <p:nvPr/>
        </p:nvSpPr>
        <p:spPr>
          <a:xfrm>
            <a:off x="9116327" y="5229913"/>
            <a:ext cx="2495723" cy="7563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85" name="Rectangle: Diagonal Corners Rounded 3">
            <a:extLst>
              <a:ext uri="{FF2B5EF4-FFF2-40B4-BE49-F238E27FC236}">
                <a16:creationId xmlns:a16="http://schemas.microsoft.com/office/drawing/2014/main" id="{245F3E89-7D23-4149-B376-14BF5BEDC15A}"/>
              </a:ext>
            </a:extLst>
          </p:cNvPr>
          <p:cNvSpPr/>
          <p:nvPr/>
        </p:nvSpPr>
        <p:spPr>
          <a:xfrm>
            <a:off x="2388404" y="5379626"/>
            <a:ext cx="891540" cy="469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Materials Science</a:t>
            </a:r>
          </a:p>
        </p:txBody>
      </p:sp>
      <p:sp>
        <p:nvSpPr>
          <p:cNvPr id="86" name="Rectangle: Diagonal Corners Rounded 5">
            <a:extLst>
              <a:ext uri="{FF2B5EF4-FFF2-40B4-BE49-F238E27FC236}">
                <a16:creationId xmlns:a16="http://schemas.microsoft.com/office/drawing/2014/main" id="{EA94B220-9C4A-CE4A-B9E4-E0EDF2D0CE0F}"/>
              </a:ext>
            </a:extLst>
          </p:cNvPr>
          <p:cNvSpPr/>
          <p:nvPr/>
        </p:nvSpPr>
        <p:spPr>
          <a:xfrm>
            <a:off x="3538863" y="5373789"/>
            <a:ext cx="1078399" cy="466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Engineering Science</a:t>
            </a:r>
          </a:p>
        </p:txBody>
      </p:sp>
      <p:sp>
        <p:nvSpPr>
          <p:cNvPr id="87" name="Rectangle: Diagonal Corners Rounded 6">
            <a:extLst>
              <a:ext uri="{FF2B5EF4-FFF2-40B4-BE49-F238E27FC236}">
                <a16:creationId xmlns:a16="http://schemas.microsoft.com/office/drawing/2014/main" id="{83064A7A-1FDC-4D44-829F-0EBB907388ED}"/>
              </a:ext>
            </a:extLst>
          </p:cNvPr>
          <p:cNvSpPr/>
          <p:nvPr/>
        </p:nvSpPr>
        <p:spPr>
          <a:xfrm>
            <a:off x="4738823" y="5395548"/>
            <a:ext cx="1015105" cy="438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Earth Science</a:t>
            </a:r>
          </a:p>
        </p:txBody>
      </p:sp>
      <p:sp>
        <p:nvSpPr>
          <p:cNvPr id="88" name="Rectangle: Diagonal Corners Rounded 7">
            <a:extLst>
              <a:ext uri="{FF2B5EF4-FFF2-40B4-BE49-F238E27FC236}">
                <a16:creationId xmlns:a16="http://schemas.microsoft.com/office/drawing/2014/main" id="{73222E31-F81C-1140-9918-C0FBCE096984}"/>
              </a:ext>
            </a:extLst>
          </p:cNvPr>
          <p:cNvSpPr/>
          <p:nvPr/>
        </p:nvSpPr>
        <p:spPr>
          <a:xfrm>
            <a:off x="5951099" y="5366895"/>
            <a:ext cx="1269648" cy="438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Nanodevices &amp; Microsystems</a:t>
            </a:r>
          </a:p>
        </p:txBody>
      </p:sp>
      <p:sp>
        <p:nvSpPr>
          <p:cNvPr id="89" name="Rectangle: Diagonal Corners Rounded 8">
            <a:extLst>
              <a:ext uri="{FF2B5EF4-FFF2-40B4-BE49-F238E27FC236}">
                <a16:creationId xmlns:a16="http://schemas.microsoft.com/office/drawing/2014/main" id="{6B5318F3-8551-484D-9B14-4BD8B6B8CC6C}"/>
              </a:ext>
            </a:extLst>
          </p:cNvPr>
          <p:cNvSpPr/>
          <p:nvPr/>
        </p:nvSpPr>
        <p:spPr>
          <a:xfrm>
            <a:off x="9166930" y="5489488"/>
            <a:ext cx="2360913" cy="359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Radiation</a:t>
            </a:r>
            <a:r>
              <a:rPr kumimoji="0" lang="pt-BR" sz="12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200" b="0" i="0" u="none" strike="noStrike" kern="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Electrical</a:t>
            </a:r>
            <a:r>
              <a:rPr kumimoji="0" lang="pt-BR" sz="12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&amp; High Energy </a:t>
            </a:r>
            <a:r>
              <a:rPr kumimoji="0" lang="pt-BR" sz="1200" b="0" i="0" u="none" strike="noStrike" kern="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Density</a:t>
            </a:r>
            <a:r>
              <a:rPr kumimoji="0" lang="pt-BR" sz="12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Science</a:t>
            </a:r>
            <a:endParaRPr kumimoji="0" lang="en-US" sz="12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0" name="Rectangle: Diagonal Corners Rounded 13">
            <a:extLst>
              <a:ext uri="{FF2B5EF4-FFF2-40B4-BE49-F238E27FC236}">
                <a16:creationId xmlns:a16="http://schemas.microsoft.com/office/drawing/2014/main" id="{F3F7777F-8068-2B4D-890C-BBE9FBC065BF}"/>
              </a:ext>
            </a:extLst>
          </p:cNvPr>
          <p:cNvSpPr/>
          <p:nvPr/>
        </p:nvSpPr>
        <p:spPr>
          <a:xfrm>
            <a:off x="7422983" y="5388650"/>
            <a:ext cx="1651964" cy="37175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Computing &amp; Information Science</a:t>
            </a:r>
          </a:p>
        </p:txBody>
      </p:sp>
      <p:sp>
        <p:nvSpPr>
          <p:cNvPr id="99" name="Rectangle 98">
            <a:extLst>
              <a:ext uri="{FF2B5EF4-FFF2-40B4-BE49-F238E27FC236}">
                <a16:creationId xmlns:a16="http://schemas.microsoft.com/office/drawing/2014/main" id="{2E5B046B-A173-FC4E-8E5D-996CEA1FED10}"/>
              </a:ext>
            </a:extLst>
          </p:cNvPr>
          <p:cNvSpPr/>
          <p:nvPr/>
        </p:nvSpPr>
        <p:spPr>
          <a:xfrm>
            <a:off x="1858716" y="5954390"/>
            <a:ext cx="8560357" cy="33855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Foundational Research that Enables Climate Work</a:t>
            </a:r>
          </a:p>
        </p:txBody>
      </p:sp>
      <p:sp>
        <p:nvSpPr>
          <p:cNvPr id="100" name="Rectangle 99">
            <a:extLst>
              <a:ext uri="{FF2B5EF4-FFF2-40B4-BE49-F238E27FC236}">
                <a16:creationId xmlns:a16="http://schemas.microsoft.com/office/drawing/2014/main" id="{D1C09117-9FE2-AE47-89CF-49AA7D9A1C4D}"/>
              </a:ext>
            </a:extLst>
          </p:cNvPr>
          <p:cNvSpPr/>
          <p:nvPr/>
        </p:nvSpPr>
        <p:spPr>
          <a:xfrm>
            <a:off x="3593154" y="4815578"/>
            <a:ext cx="5091458" cy="33855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spc="600" dirty="0">
                <a:solidFill>
                  <a:srgbClr val="FFFFFF"/>
                </a:solidFill>
                <a:latin typeface="Open Sans" panose="020B0606030504020204" pitchFamily="34" charset="0"/>
                <a:ea typeface="Open Sans" panose="020B0606030504020204" pitchFamily="34" charset="0"/>
                <a:cs typeface="Open Sans" panose="020B0606030504020204" pitchFamily="34" charset="0"/>
              </a:rPr>
              <a:t>CLDERA</a:t>
            </a:r>
            <a:r>
              <a:rPr kumimoji="0" lang="en-US" sz="1600" b="0" i="0" u="none" strike="noStrike" kern="1200" cap="none" spc="6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-Critical Capabilities</a:t>
            </a:r>
          </a:p>
        </p:txBody>
      </p:sp>
      <p:sp>
        <p:nvSpPr>
          <p:cNvPr id="101" name="Rectangle 100">
            <a:extLst>
              <a:ext uri="{FF2B5EF4-FFF2-40B4-BE49-F238E27FC236}">
                <a16:creationId xmlns:a16="http://schemas.microsoft.com/office/drawing/2014/main" id="{9885EA12-C2EA-234F-A549-B30677911A8F}"/>
              </a:ext>
            </a:extLst>
          </p:cNvPr>
          <p:cNvSpPr/>
          <p:nvPr/>
        </p:nvSpPr>
        <p:spPr>
          <a:xfrm>
            <a:off x="1746144" y="3633123"/>
            <a:ext cx="1716207"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Uncertainty Quantification</a:t>
            </a:r>
          </a:p>
        </p:txBody>
      </p:sp>
      <p:pic>
        <p:nvPicPr>
          <p:cNvPr id="106" name="Picture 105">
            <a:extLst>
              <a:ext uri="{FF2B5EF4-FFF2-40B4-BE49-F238E27FC236}">
                <a16:creationId xmlns:a16="http://schemas.microsoft.com/office/drawing/2014/main" id="{62041571-AF0C-974D-89CB-241F5E5B7E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5608" y="2792759"/>
            <a:ext cx="1225325" cy="841064"/>
          </a:xfrm>
          <a:prstGeom prst="roundRect">
            <a:avLst/>
          </a:prstGeom>
          <a:ln>
            <a:solidFill>
              <a:srgbClr val="00ADD0"/>
            </a:solidFill>
          </a:ln>
        </p:spPr>
      </p:pic>
      <p:sp>
        <p:nvSpPr>
          <p:cNvPr id="108" name="Rectangle 107">
            <a:extLst>
              <a:ext uri="{FF2B5EF4-FFF2-40B4-BE49-F238E27FC236}">
                <a16:creationId xmlns:a16="http://schemas.microsoft.com/office/drawing/2014/main" id="{B2106FD0-BFE2-674F-BD58-D0392C040622}"/>
              </a:ext>
            </a:extLst>
          </p:cNvPr>
          <p:cNvSpPr/>
          <p:nvPr/>
        </p:nvSpPr>
        <p:spPr>
          <a:xfrm>
            <a:off x="3345608" y="3643153"/>
            <a:ext cx="1300862"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Computational Science</a:t>
            </a:r>
          </a:p>
        </p:txBody>
      </p:sp>
      <p:sp>
        <p:nvSpPr>
          <p:cNvPr id="109" name="Rectangle 108">
            <a:extLst>
              <a:ext uri="{FF2B5EF4-FFF2-40B4-BE49-F238E27FC236}">
                <a16:creationId xmlns:a16="http://schemas.microsoft.com/office/drawing/2014/main" id="{E16A1E93-AC74-A44D-AA51-6A87237C4AE2}"/>
              </a:ext>
            </a:extLst>
          </p:cNvPr>
          <p:cNvSpPr/>
          <p:nvPr/>
        </p:nvSpPr>
        <p:spPr>
          <a:xfrm>
            <a:off x="244549" y="3651765"/>
            <a:ext cx="1716207"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Multi-Physics Modeling</a:t>
            </a:r>
          </a:p>
        </p:txBody>
      </p:sp>
      <p:pic>
        <p:nvPicPr>
          <p:cNvPr id="110" name="Picture 109">
            <a:extLst>
              <a:ext uri="{FF2B5EF4-FFF2-40B4-BE49-F238E27FC236}">
                <a16:creationId xmlns:a16="http://schemas.microsoft.com/office/drawing/2014/main" id="{5A9169AD-7D6C-6E4A-90A2-D072AB3BC05C}"/>
              </a:ext>
            </a:extLst>
          </p:cNvPr>
          <p:cNvPicPr>
            <a:picLocks/>
          </p:cNvPicPr>
          <p:nvPr/>
        </p:nvPicPr>
        <p:blipFill rotWithShape="1">
          <a:blip r:embed="rId5" cstate="screen">
            <a:extLst>
              <a:ext uri="{28A0092B-C50C-407E-A947-70E740481C1C}">
                <a14:useLocalDpi xmlns:a14="http://schemas.microsoft.com/office/drawing/2010/main"/>
              </a:ext>
            </a:extLst>
          </a:blip>
          <a:srcRect b="-5423"/>
          <a:stretch/>
        </p:blipFill>
        <p:spPr>
          <a:xfrm>
            <a:off x="1952702" y="2804819"/>
            <a:ext cx="1222578" cy="841248"/>
          </a:xfrm>
          <a:prstGeom prst="roundRect">
            <a:avLst/>
          </a:prstGeom>
          <a:solidFill>
            <a:schemeClr val="bg1"/>
          </a:solidFill>
          <a:ln>
            <a:solidFill>
              <a:srgbClr val="00ADD0"/>
            </a:solidFill>
          </a:ln>
        </p:spPr>
      </p:pic>
      <p:pic>
        <p:nvPicPr>
          <p:cNvPr id="111" name="Picture 110">
            <a:extLst>
              <a:ext uri="{FF2B5EF4-FFF2-40B4-BE49-F238E27FC236}">
                <a16:creationId xmlns:a16="http://schemas.microsoft.com/office/drawing/2014/main" id="{52E3254B-F9F1-074B-B16D-F539D3B8A03E}"/>
              </a:ext>
            </a:extLst>
          </p:cNvPr>
          <p:cNvPicPr>
            <a:picLocks/>
          </p:cNvPicPr>
          <p:nvPr/>
        </p:nvPicPr>
        <p:blipFill rotWithShape="1">
          <a:blip r:embed="rId6" cstate="screen">
            <a:extLst>
              <a:ext uri="{28A0092B-C50C-407E-A947-70E740481C1C}">
                <a14:useLocalDpi xmlns:a14="http://schemas.microsoft.com/office/drawing/2010/main"/>
              </a:ext>
            </a:extLst>
          </a:blip>
          <a:srcRect r="-398"/>
          <a:stretch/>
        </p:blipFill>
        <p:spPr>
          <a:xfrm>
            <a:off x="466013" y="2806195"/>
            <a:ext cx="1411059" cy="854466"/>
          </a:xfrm>
          <a:prstGeom prst="roundRect">
            <a:avLst/>
          </a:prstGeom>
          <a:solidFill>
            <a:schemeClr val="bg1"/>
          </a:solidFill>
          <a:ln>
            <a:solidFill>
              <a:srgbClr val="00ADD0"/>
            </a:solidFill>
          </a:ln>
        </p:spPr>
      </p:pic>
      <p:grpSp>
        <p:nvGrpSpPr>
          <p:cNvPr id="2" name="Group 1">
            <a:extLst>
              <a:ext uri="{FF2B5EF4-FFF2-40B4-BE49-F238E27FC236}">
                <a16:creationId xmlns:a16="http://schemas.microsoft.com/office/drawing/2014/main" id="{B36F5A72-6D55-4923-94F0-D35BC5FF349A}"/>
              </a:ext>
            </a:extLst>
          </p:cNvPr>
          <p:cNvGrpSpPr/>
          <p:nvPr/>
        </p:nvGrpSpPr>
        <p:grpSpPr>
          <a:xfrm>
            <a:off x="5561005" y="2684566"/>
            <a:ext cx="1463040" cy="1297335"/>
            <a:chOff x="8571932" y="1619103"/>
            <a:chExt cx="1463040" cy="1297335"/>
          </a:xfrm>
        </p:grpSpPr>
        <p:pic>
          <p:nvPicPr>
            <p:cNvPr id="102" name="Picture 101">
              <a:extLst>
                <a:ext uri="{FF2B5EF4-FFF2-40B4-BE49-F238E27FC236}">
                  <a16:creationId xmlns:a16="http://schemas.microsoft.com/office/drawing/2014/main" id="{54E38FC7-6A6A-1340-BF03-10DFFCBA6B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a:off x="8692163" y="1619103"/>
              <a:ext cx="1222578" cy="843318"/>
            </a:xfrm>
            <a:prstGeom prst="roundRect">
              <a:avLst/>
            </a:prstGeom>
          </p:spPr>
        </p:pic>
        <p:sp>
          <p:nvSpPr>
            <p:cNvPr id="120" name="Rectangle 119">
              <a:extLst>
                <a:ext uri="{FF2B5EF4-FFF2-40B4-BE49-F238E27FC236}">
                  <a16:creationId xmlns:a16="http://schemas.microsoft.com/office/drawing/2014/main" id="{45E80B09-652B-A64F-A25F-339C3F30AB32}"/>
                </a:ext>
              </a:extLst>
            </p:cNvPr>
            <p:cNvSpPr/>
            <p:nvPr/>
          </p:nvSpPr>
          <p:spPr>
            <a:xfrm>
              <a:off x="8571932" y="2454773"/>
              <a:ext cx="146304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Regulatory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Frameworks </a:t>
              </a:r>
            </a:p>
          </p:txBody>
        </p:sp>
      </p:grpSp>
      <p:grpSp>
        <p:nvGrpSpPr>
          <p:cNvPr id="5" name="Group 4">
            <a:extLst>
              <a:ext uri="{FF2B5EF4-FFF2-40B4-BE49-F238E27FC236}">
                <a16:creationId xmlns:a16="http://schemas.microsoft.com/office/drawing/2014/main" id="{4B704978-F75B-4200-AC57-F3F31E6AC320}"/>
              </a:ext>
            </a:extLst>
          </p:cNvPr>
          <p:cNvGrpSpPr/>
          <p:nvPr/>
        </p:nvGrpSpPr>
        <p:grpSpPr>
          <a:xfrm>
            <a:off x="6984770" y="2702708"/>
            <a:ext cx="1222578" cy="1292398"/>
            <a:chOff x="9969775" y="1624040"/>
            <a:chExt cx="1222578" cy="1292398"/>
          </a:xfrm>
        </p:grpSpPr>
        <p:pic>
          <p:nvPicPr>
            <p:cNvPr id="75" name="Picture 74">
              <a:extLst>
                <a:ext uri="{FF2B5EF4-FFF2-40B4-BE49-F238E27FC236}">
                  <a16:creationId xmlns:a16="http://schemas.microsoft.com/office/drawing/2014/main" id="{0952F5FB-A4F9-914E-8A6A-96DD3A9F3B5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969775" y="1624040"/>
              <a:ext cx="1222578" cy="838420"/>
            </a:xfrm>
            <a:prstGeom prst="roundRect">
              <a:avLst/>
            </a:prstGeom>
            <a:ln>
              <a:solidFill>
                <a:srgbClr val="00ADD0"/>
              </a:solidFill>
            </a:ln>
          </p:spPr>
        </p:pic>
        <p:sp>
          <p:nvSpPr>
            <p:cNvPr id="122" name="Rectangle 121">
              <a:extLst>
                <a:ext uri="{FF2B5EF4-FFF2-40B4-BE49-F238E27FC236}">
                  <a16:creationId xmlns:a16="http://schemas.microsoft.com/office/drawing/2014/main" id="{0F7F48DA-9730-4642-9EFA-E3D7B4CC59EA}"/>
                </a:ext>
              </a:extLst>
            </p:cNvPr>
            <p:cNvSpPr/>
            <p:nvPr/>
          </p:nvSpPr>
          <p:spPr>
            <a:xfrm>
              <a:off x="10078144" y="2454773"/>
              <a:ext cx="100584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Analysis of Extremes </a:t>
              </a:r>
            </a:p>
          </p:txBody>
        </p:sp>
      </p:grpSp>
      <p:sp>
        <p:nvSpPr>
          <p:cNvPr id="123" name="Rectangle 122">
            <a:extLst>
              <a:ext uri="{FF2B5EF4-FFF2-40B4-BE49-F238E27FC236}">
                <a16:creationId xmlns:a16="http://schemas.microsoft.com/office/drawing/2014/main" id="{3AEBBFC0-256E-B240-94DB-46DF6B1A4F71}"/>
              </a:ext>
            </a:extLst>
          </p:cNvPr>
          <p:cNvSpPr/>
          <p:nvPr/>
        </p:nvSpPr>
        <p:spPr>
          <a:xfrm>
            <a:off x="1202104" y="5468434"/>
            <a:ext cx="942887" cy="27699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Bioscience</a:t>
            </a:r>
          </a:p>
        </p:txBody>
      </p:sp>
      <p:sp>
        <p:nvSpPr>
          <p:cNvPr id="124" name="Right Brace 123">
            <a:extLst>
              <a:ext uri="{FF2B5EF4-FFF2-40B4-BE49-F238E27FC236}">
                <a16:creationId xmlns:a16="http://schemas.microsoft.com/office/drawing/2014/main" id="{2A7662DE-03E5-B04C-9967-ED950344B13C}"/>
              </a:ext>
            </a:extLst>
          </p:cNvPr>
          <p:cNvSpPr/>
          <p:nvPr/>
        </p:nvSpPr>
        <p:spPr>
          <a:xfrm rot="5400000">
            <a:off x="2346413" y="2004796"/>
            <a:ext cx="365982" cy="4175716"/>
          </a:xfrm>
          <a:prstGeom prst="rightBrace">
            <a:avLst>
              <a:gd name="adj1" fmla="val 0"/>
              <a:gd name="adj2" fmla="val 50000"/>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Open Sans "/>
              <a:ea typeface="+mn-ea"/>
              <a:cs typeface="+mn-cs"/>
            </a:endParaRPr>
          </a:p>
        </p:txBody>
      </p:sp>
      <p:grpSp>
        <p:nvGrpSpPr>
          <p:cNvPr id="9" name="Group 8">
            <a:extLst>
              <a:ext uri="{FF2B5EF4-FFF2-40B4-BE49-F238E27FC236}">
                <a16:creationId xmlns:a16="http://schemas.microsoft.com/office/drawing/2014/main" id="{5CBA3DE4-010B-4663-AE39-4344E529D427}"/>
              </a:ext>
            </a:extLst>
          </p:cNvPr>
          <p:cNvGrpSpPr/>
          <p:nvPr/>
        </p:nvGrpSpPr>
        <p:grpSpPr>
          <a:xfrm>
            <a:off x="1987118" y="1286132"/>
            <a:ext cx="4142383" cy="2917893"/>
            <a:chOff x="2010549" y="1292563"/>
            <a:chExt cx="4142383" cy="2917893"/>
          </a:xfrm>
        </p:grpSpPr>
        <p:sp>
          <p:nvSpPr>
            <p:cNvPr id="112" name="Rectangle 111">
              <a:extLst>
                <a:ext uri="{FF2B5EF4-FFF2-40B4-BE49-F238E27FC236}">
                  <a16:creationId xmlns:a16="http://schemas.microsoft.com/office/drawing/2014/main" id="{8FFABBD4-474A-7149-A8C3-A3F5B7A9ACC1}"/>
                </a:ext>
              </a:extLst>
            </p:cNvPr>
            <p:cNvSpPr/>
            <p:nvPr/>
          </p:nvSpPr>
          <p:spPr>
            <a:xfrm>
              <a:off x="3499015" y="2095333"/>
              <a:ext cx="1245061"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Inverse Optimization </a:t>
              </a:r>
            </a:p>
          </p:txBody>
        </p:sp>
        <p:sp>
          <p:nvSpPr>
            <p:cNvPr id="113" name="Rectangle 112">
              <a:extLst>
                <a:ext uri="{FF2B5EF4-FFF2-40B4-BE49-F238E27FC236}">
                  <a16:creationId xmlns:a16="http://schemas.microsoft.com/office/drawing/2014/main" id="{4D9F285E-2089-6F4F-B284-33358AFC5A34}"/>
                </a:ext>
              </a:extLst>
            </p:cNvPr>
            <p:cNvSpPr/>
            <p:nvPr/>
          </p:nvSpPr>
          <p:spPr>
            <a:xfrm>
              <a:off x="2010549" y="2113558"/>
              <a:ext cx="1553456"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Multi-component Sensor Systems</a:t>
              </a:r>
            </a:p>
          </p:txBody>
        </p:sp>
        <p:sp>
          <p:nvSpPr>
            <p:cNvPr id="114" name="Rectangle 113">
              <a:extLst>
                <a:ext uri="{FF2B5EF4-FFF2-40B4-BE49-F238E27FC236}">
                  <a16:creationId xmlns:a16="http://schemas.microsoft.com/office/drawing/2014/main" id="{8D549F03-0059-8F47-BCE9-74AED706C027}"/>
                </a:ext>
              </a:extLst>
            </p:cNvPr>
            <p:cNvSpPr/>
            <p:nvPr/>
          </p:nvSpPr>
          <p:spPr>
            <a:xfrm>
              <a:off x="4901352" y="2095333"/>
              <a:ext cx="1235755"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Information Sciences</a:t>
              </a:r>
            </a:p>
          </p:txBody>
        </p:sp>
        <p:pic>
          <p:nvPicPr>
            <p:cNvPr id="115" name="Picture 2" descr="Types Of Vehicles Available to Border Patrol - LAWS.com">
              <a:extLst>
                <a:ext uri="{FF2B5EF4-FFF2-40B4-BE49-F238E27FC236}">
                  <a16:creationId xmlns:a16="http://schemas.microsoft.com/office/drawing/2014/main" id="{9A5A91D8-B1DC-FA4F-9C47-5D646436CB6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132252" y="1292563"/>
              <a:ext cx="1245061" cy="826720"/>
            </a:xfrm>
            <a:prstGeom prst="roundRect">
              <a:avLst/>
            </a:prstGeom>
            <a:solidFill>
              <a:schemeClr val="bg1"/>
            </a:solidFill>
            <a:ln>
              <a:solidFill>
                <a:srgbClr val="00ADD0"/>
              </a:solidFill>
            </a:ln>
          </p:spPr>
        </p:pic>
        <p:sp>
          <p:nvSpPr>
            <p:cNvPr id="125" name="Right Brace 86">
              <a:extLst>
                <a:ext uri="{FF2B5EF4-FFF2-40B4-BE49-F238E27FC236}">
                  <a16:creationId xmlns:a16="http://schemas.microsoft.com/office/drawing/2014/main" id="{1C8E5D1B-AE33-574B-A39C-74871E5519E6}"/>
                </a:ext>
              </a:extLst>
            </p:cNvPr>
            <p:cNvSpPr/>
            <p:nvPr/>
          </p:nvSpPr>
          <p:spPr>
            <a:xfrm rot="5400000">
              <a:off x="3233017" y="1290540"/>
              <a:ext cx="1819150" cy="4020681"/>
            </a:xfrm>
            <a:custGeom>
              <a:avLst/>
              <a:gdLst>
                <a:gd name="connsiteX0" fmla="*/ 0 w 336038"/>
                <a:gd name="connsiteY0" fmla="*/ 0 h 4186542"/>
                <a:gd name="connsiteX1" fmla="*/ 168019 w 336038"/>
                <a:gd name="connsiteY1" fmla="*/ 3 h 4186542"/>
                <a:gd name="connsiteX2" fmla="*/ 168019 w 336038"/>
                <a:gd name="connsiteY2" fmla="*/ 1022769 h 4186542"/>
                <a:gd name="connsiteX3" fmla="*/ 336038 w 336038"/>
                <a:gd name="connsiteY3" fmla="*/ 1022772 h 4186542"/>
                <a:gd name="connsiteX4" fmla="*/ 168019 w 336038"/>
                <a:gd name="connsiteY4" fmla="*/ 1022775 h 4186542"/>
                <a:gd name="connsiteX5" fmla="*/ 168019 w 336038"/>
                <a:gd name="connsiteY5" fmla="*/ 4186539 h 4186542"/>
                <a:gd name="connsiteX6" fmla="*/ 0 w 336038"/>
                <a:gd name="connsiteY6" fmla="*/ 4186542 h 4186542"/>
                <a:gd name="connsiteX7" fmla="*/ 0 w 336038"/>
                <a:gd name="connsiteY7" fmla="*/ 0 h 4186542"/>
                <a:gd name="connsiteX0" fmla="*/ 0 w 336038"/>
                <a:gd name="connsiteY0" fmla="*/ 0 h 4186542"/>
                <a:gd name="connsiteX1" fmla="*/ 168019 w 336038"/>
                <a:gd name="connsiteY1" fmla="*/ 3 h 4186542"/>
                <a:gd name="connsiteX2" fmla="*/ 168019 w 336038"/>
                <a:gd name="connsiteY2" fmla="*/ 1022769 h 4186542"/>
                <a:gd name="connsiteX3" fmla="*/ 336038 w 336038"/>
                <a:gd name="connsiteY3" fmla="*/ 1022772 h 4186542"/>
                <a:gd name="connsiteX4" fmla="*/ 168019 w 336038"/>
                <a:gd name="connsiteY4" fmla="*/ 1022775 h 4186542"/>
                <a:gd name="connsiteX5" fmla="*/ 168019 w 336038"/>
                <a:gd name="connsiteY5" fmla="*/ 4186539 h 4186542"/>
                <a:gd name="connsiteX6" fmla="*/ 0 w 336038"/>
                <a:gd name="connsiteY6" fmla="*/ 4186542 h 4186542"/>
                <a:gd name="connsiteX0" fmla="*/ 0 w 1819150"/>
                <a:gd name="connsiteY0" fmla="*/ 0 h 4186542"/>
                <a:gd name="connsiteX1" fmla="*/ 168019 w 1819150"/>
                <a:gd name="connsiteY1" fmla="*/ 3 h 4186542"/>
                <a:gd name="connsiteX2" fmla="*/ 168019 w 1819150"/>
                <a:gd name="connsiteY2" fmla="*/ 1022769 h 4186542"/>
                <a:gd name="connsiteX3" fmla="*/ 336038 w 1819150"/>
                <a:gd name="connsiteY3" fmla="*/ 1022772 h 4186542"/>
                <a:gd name="connsiteX4" fmla="*/ 168019 w 1819150"/>
                <a:gd name="connsiteY4" fmla="*/ 1022775 h 4186542"/>
                <a:gd name="connsiteX5" fmla="*/ 168019 w 1819150"/>
                <a:gd name="connsiteY5" fmla="*/ 4186539 h 4186542"/>
                <a:gd name="connsiteX6" fmla="*/ 0 w 1819150"/>
                <a:gd name="connsiteY6" fmla="*/ 4186542 h 4186542"/>
                <a:gd name="connsiteX7" fmla="*/ 0 w 1819150"/>
                <a:gd name="connsiteY7" fmla="*/ 0 h 4186542"/>
                <a:gd name="connsiteX0" fmla="*/ 0 w 1819150"/>
                <a:gd name="connsiteY0" fmla="*/ 0 h 4186542"/>
                <a:gd name="connsiteX1" fmla="*/ 168019 w 1819150"/>
                <a:gd name="connsiteY1" fmla="*/ 3 h 4186542"/>
                <a:gd name="connsiteX2" fmla="*/ 168019 w 1819150"/>
                <a:gd name="connsiteY2" fmla="*/ 1022769 h 4186542"/>
                <a:gd name="connsiteX3" fmla="*/ 1819150 w 1819150"/>
                <a:gd name="connsiteY3" fmla="*/ 1022772 h 4186542"/>
                <a:gd name="connsiteX4" fmla="*/ 168019 w 1819150"/>
                <a:gd name="connsiteY4" fmla="*/ 1022775 h 4186542"/>
                <a:gd name="connsiteX5" fmla="*/ 168019 w 1819150"/>
                <a:gd name="connsiteY5" fmla="*/ 4186539 h 4186542"/>
                <a:gd name="connsiteX6" fmla="*/ 0 w 1819150"/>
                <a:gd name="connsiteY6" fmla="*/ 4186542 h 418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9150" h="4186542" stroke="0" extrusionOk="0">
                  <a:moveTo>
                    <a:pt x="0" y="0"/>
                  </a:moveTo>
                  <a:lnTo>
                    <a:pt x="168019" y="3"/>
                  </a:lnTo>
                  <a:lnTo>
                    <a:pt x="168019" y="1022769"/>
                  </a:lnTo>
                  <a:cubicBezTo>
                    <a:pt x="168019" y="1022771"/>
                    <a:pt x="243244" y="1022772"/>
                    <a:pt x="336038" y="1022772"/>
                  </a:cubicBezTo>
                  <a:lnTo>
                    <a:pt x="168019" y="1022775"/>
                  </a:lnTo>
                  <a:lnTo>
                    <a:pt x="168019" y="4186539"/>
                  </a:lnTo>
                  <a:cubicBezTo>
                    <a:pt x="168019" y="4186541"/>
                    <a:pt x="92794" y="4186542"/>
                    <a:pt x="0" y="4186542"/>
                  </a:cubicBezTo>
                  <a:lnTo>
                    <a:pt x="0" y="0"/>
                  </a:lnTo>
                  <a:close/>
                </a:path>
                <a:path w="1819150" h="4186542" fill="none">
                  <a:moveTo>
                    <a:pt x="0" y="0"/>
                  </a:moveTo>
                  <a:lnTo>
                    <a:pt x="168019" y="3"/>
                  </a:lnTo>
                  <a:lnTo>
                    <a:pt x="168019" y="1022769"/>
                  </a:lnTo>
                  <a:cubicBezTo>
                    <a:pt x="168019" y="1022771"/>
                    <a:pt x="1726356" y="1022772"/>
                    <a:pt x="1819150" y="1022772"/>
                  </a:cubicBezTo>
                  <a:lnTo>
                    <a:pt x="168019" y="1022775"/>
                  </a:lnTo>
                  <a:lnTo>
                    <a:pt x="168019" y="4186539"/>
                  </a:lnTo>
                  <a:cubicBezTo>
                    <a:pt x="168019" y="4186541"/>
                    <a:pt x="92794" y="4186542"/>
                    <a:pt x="0" y="4186542"/>
                  </a:cubicBezTo>
                </a:path>
              </a:pathLst>
            </a:cu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Open Sans "/>
                <a:ea typeface="+mn-ea"/>
                <a:cs typeface="+mn-cs"/>
              </a:endParaRPr>
            </a:p>
          </p:txBody>
        </p:sp>
      </p:grpSp>
      <p:sp>
        <p:nvSpPr>
          <p:cNvPr id="127" name="Right Brace 86">
            <a:extLst>
              <a:ext uri="{FF2B5EF4-FFF2-40B4-BE49-F238E27FC236}">
                <a16:creationId xmlns:a16="http://schemas.microsoft.com/office/drawing/2014/main" id="{410D38AD-23C1-C24C-AF77-3F2CFE8DF171}"/>
              </a:ext>
            </a:extLst>
          </p:cNvPr>
          <p:cNvSpPr/>
          <p:nvPr/>
        </p:nvSpPr>
        <p:spPr>
          <a:xfrm rot="5400000">
            <a:off x="9046932" y="2065655"/>
            <a:ext cx="1840783" cy="2527430"/>
          </a:xfrm>
          <a:custGeom>
            <a:avLst/>
            <a:gdLst>
              <a:gd name="connsiteX0" fmla="*/ 0 w 336038"/>
              <a:gd name="connsiteY0" fmla="*/ 0 h 4186542"/>
              <a:gd name="connsiteX1" fmla="*/ 168019 w 336038"/>
              <a:gd name="connsiteY1" fmla="*/ 3 h 4186542"/>
              <a:gd name="connsiteX2" fmla="*/ 168019 w 336038"/>
              <a:gd name="connsiteY2" fmla="*/ 1022769 h 4186542"/>
              <a:gd name="connsiteX3" fmla="*/ 336038 w 336038"/>
              <a:gd name="connsiteY3" fmla="*/ 1022772 h 4186542"/>
              <a:gd name="connsiteX4" fmla="*/ 168019 w 336038"/>
              <a:gd name="connsiteY4" fmla="*/ 1022775 h 4186542"/>
              <a:gd name="connsiteX5" fmla="*/ 168019 w 336038"/>
              <a:gd name="connsiteY5" fmla="*/ 4186539 h 4186542"/>
              <a:gd name="connsiteX6" fmla="*/ 0 w 336038"/>
              <a:gd name="connsiteY6" fmla="*/ 4186542 h 4186542"/>
              <a:gd name="connsiteX7" fmla="*/ 0 w 336038"/>
              <a:gd name="connsiteY7" fmla="*/ 0 h 4186542"/>
              <a:gd name="connsiteX0" fmla="*/ 0 w 336038"/>
              <a:gd name="connsiteY0" fmla="*/ 0 h 4186542"/>
              <a:gd name="connsiteX1" fmla="*/ 168019 w 336038"/>
              <a:gd name="connsiteY1" fmla="*/ 3 h 4186542"/>
              <a:gd name="connsiteX2" fmla="*/ 168019 w 336038"/>
              <a:gd name="connsiteY2" fmla="*/ 1022769 h 4186542"/>
              <a:gd name="connsiteX3" fmla="*/ 336038 w 336038"/>
              <a:gd name="connsiteY3" fmla="*/ 1022772 h 4186542"/>
              <a:gd name="connsiteX4" fmla="*/ 168019 w 336038"/>
              <a:gd name="connsiteY4" fmla="*/ 1022775 h 4186542"/>
              <a:gd name="connsiteX5" fmla="*/ 168019 w 336038"/>
              <a:gd name="connsiteY5" fmla="*/ 4186539 h 4186542"/>
              <a:gd name="connsiteX6" fmla="*/ 0 w 336038"/>
              <a:gd name="connsiteY6" fmla="*/ 4186542 h 4186542"/>
              <a:gd name="connsiteX0" fmla="*/ 0 w 1819150"/>
              <a:gd name="connsiteY0" fmla="*/ 0 h 4186542"/>
              <a:gd name="connsiteX1" fmla="*/ 168019 w 1819150"/>
              <a:gd name="connsiteY1" fmla="*/ 3 h 4186542"/>
              <a:gd name="connsiteX2" fmla="*/ 168019 w 1819150"/>
              <a:gd name="connsiteY2" fmla="*/ 1022769 h 4186542"/>
              <a:gd name="connsiteX3" fmla="*/ 336038 w 1819150"/>
              <a:gd name="connsiteY3" fmla="*/ 1022772 h 4186542"/>
              <a:gd name="connsiteX4" fmla="*/ 168019 w 1819150"/>
              <a:gd name="connsiteY4" fmla="*/ 1022775 h 4186542"/>
              <a:gd name="connsiteX5" fmla="*/ 168019 w 1819150"/>
              <a:gd name="connsiteY5" fmla="*/ 4186539 h 4186542"/>
              <a:gd name="connsiteX6" fmla="*/ 0 w 1819150"/>
              <a:gd name="connsiteY6" fmla="*/ 4186542 h 4186542"/>
              <a:gd name="connsiteX7" fmla="*/ 0 w 1819150"/>
              <a:gd name="connsiteY7" fmla="*/ 0 h 4186542"/>
              <a:gd name="connsiteX0" fmla="*/ 0 w 1819150"/>
              <a:gd name="connsiteY0" fmla="*/ 0 h 4186542"/>
              <a:gd name="connsiteX1" fmla="*/ 168019 w 1819150"/>
              <a:gd name="connsiteY1" fmla="*/ 3 h 4186542"/>
              <a:gd name="connsiteX2" fmla="*/ 168019 w 1819150"/>
              <a:gd name="connsiteY2" fmla="*/ 1022769 h 4186542"/>
              <a:gd name="connsiteX3" fmla="*/ 1819150 w 1819150"/>
              <a:gd name="connsiteY3" fmla="*/ 1022772 h 4186542"/>
              <a:gd name="connsiteX4" fmla="*/ 168019 w 1819150"/>
              <a:gd name="connsiteY4" fmla="*/ 1022775 h 4186542"/>
              <a:gd name="connsiteX5" fmla="*/ 168019 w 1819150"/>
              <a:gd name="connsiteY5" fmla="*/ 4186539 h 4186542"/>
              <a:gd name="connsiteX6" fmla="*/ 0 w 1819150"/>
              <a:gd name="connsiteY6" fmla="*/ 4186542 h 418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9150" h="4186542" stroke="0" extrusionOk="0">
                <a:moveTo>
                  <a:pt x="0" y="0"/>
                </a:moveTo>
                <a:lnTo>
                  <a:pt x="168019" y="3"/>
                </a:lnTo>
                <a:lnTo>
                  <a:pt x="168019" y="1022769"/>
                </a:lnTo>
                <a:cubicBezTo>
                  <a:pt x="168019" y="1022771"/>
                  <a:pt x="243244" y="1022772"/>
                  <a:pt x="336038" y="1022772"/>
                </a:cubicBezTo>
                <a:lnTo>
                  <a:pt x="168019" y="1022775"/>
                </a:lnTo>
                <a:lnTo>
                  <a:pt x="168019" y="4186539"/>
                </a:lnTo>
                <a:cubicBezTo>
                  <a:pt x="168019" y="4186541"/>
                  <a:pt x="92794" y="4186542"/>
                  <a:pt x="0" y="4186542"/>
                </a:cubicBezTo>
                <a:lnTo>
                  <a:pt x="0" y="0"/>
                </a:lnTo>
                <a:close/>
              </a:path>
              <a:path w="1819150" h="4186542" fill="none">
                <a:moveTo>
                  <a:pt x="0" y="0"/>
                </a:moveTo>
                <a:lnTo>
                  <a:pt x="168019" y="3"/>
                </a:lnTo>
                <a:lnTo>
                  <a:pt x="168019" y="1022769"/>
                </a:lnTo>
                <a:cubicBezTo>
                  <a:pt x="168019" y="1022771"/>
                  <a:pt x="1726356" y="1022772"/>
                  <a:pt x="1819150" y="1022772"/>
                </a:cubicBezTo>
                <a:lnTo>
                  <a:pt x="168019" y="1022775"/>
                </a:lnTo>
                <a:lnTo>
                  <a:pt x="168019" y="4186539"/>
                </a:lnTo>
                <a:cubicBezTo>
                  <a:pt x="168019" y="4186541"/>
                  <a:pt x="92794" y="4186542"/>
                  <a:pt x="0" y="4186542"/>
                </a:cubicBezTo>
              </a:path>
            </a:pathLst>
          </a:cu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Open Sans "/>
              <a:ea typeface="+mn-ea"/>
              <a:cs typeface="+mn-cs"/>
            </a:endParaRPr>
          </a:p>
        </p:txBody>
      </p:sp>
      <p:sp>
        <p:nvSpPr>
          <p:cNvPr id="152" name="Rounded Rectangle 90">
            <a:extLst>
              <a:ext uri="{FF2B5EF4-FFF2-40B4-BE49-F238E27FC236}">
                <a16:creationId xmlns:a16="http://schemas.microsoft.com/office/drawing/2014/main" id="{62445118-5BAF-471C-AA5F-0696118C61C6}"/>
              </a:ext>
            </a:extLst>
          </p:cNvPr>
          <p:cNvSpPr/>
          <p:nvPr/>
        </p:nvSpPr>
        <p:spPr>
          <a:xfrm>
            <a:off x="1495416" y="4217640"/>
            <a:ext cx="2310889" cy="63710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153" name="Rounded Rectangle 91">
            <a:extLst>
              <a:ext uri="{FF2B5EF4-FFF2-40B4-BE49-F238E27FC236}">
                <a16:creationId xmlns:a16="http://schemas.microsoft.com/office/drawing/2014/main" id="{C100CC3F-9750-4DA4-9809-E29072CA980B}"/>
              </a:ext>
            </a:extLst>
          </p:cNvPr>
          <p:cNvSpPr/>
          <p:nvPr/>
        </p:nvSpPr>
        <p:spPr>
          <a:xfrm>
            <a:off x="3876979" y="4217640"/>
            <a:ext cx="2310889" cy="63710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156" name="Rectangle: Diagonal Corners Rounded 9">
            <a:extLst>
              <a:ext uri="{FF2B5EF4-FFF2-40B4-BE49-F238E27FC236}">
                <a16:creationId xmlns:a16="http://schemas.microsoft.com/office/drawing/2014/main" id="{912CCD54-6E75-4D41-9A79-3E95184810D1}"/>
              </a:ext>
            </a:extLst>
          </p:cNvPr>
          <p:cNvSpPr/>
          <p:nvPr/>
        </p:nvSpPr>
        <p:spPr>
          <a:xfrm>
            <a:off x="1742407" y="4249669"/>
            <a:ext cx="1744980" cy="562148"/>
          </a:xfrm>
          <a:prstGeom prst="round2DiagRect">
            <a:avLst/>
          </a:prstGeom>
          <a:no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Modeling &amp; Simulation</a:t>
            </a:r>
          </a:p>
        </p:txBody>
      </p:sp>
      <p:sp>
        <p:nvSpPr>
          <p:cNvPr id="157" name="Rectangle: Diagonal Corners Rounded 10">
            <a:extLst>
              <a:ext uri="{FF2B5EF4-FFF2-40B4-BE49-F238E27FC236}">
                <a16:creationId xmlns:a16="http://schemas.microsoft.com/office/drawing/2014/main" id="{FEFFE13D-B60A-4803-AE9E-8E3B4829FA47}"/>
              </a:ext>
            </a:extLst>
          </p:cNvPr>
          <p:cNvSpPr/>
          <p:nvPr/>
        </p:nvSpPr>
        <p:spPr>
          <a:xfrm>
            <a:off x="4063607" y="4249669"/>
            <a:ext cx="2019693" cy="562148"/>
          </a:xfrm>
          <a:prstGeom prst="round2DiagRect">
            <a:avLst>
              <a:gd name="adj1" fmla="val 50000"/>
              <a:gd name="adj2" fmla="val 0"/>
            </a:avLst>
          </a:prstGeom>
          <a:no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Detection &amp; Attribution </a:t>
            </a:r>
          </a:p>
        </p:txBody>
      </p:sp>
      <p:grpSp>
        <p:nvGrpSpPr>
          <p:cNvPr id="14" name="Group 13">
            <a:extLst>
              <a:ext uri="{FF2B5EF4-FFF2-40B4-BE49-F238E27FC236}">
                <a16:creationId xmlns:a16="http://schemas.microsoft.com/office/drawing/2014/main" id="{5C5DEC13-A4FB-4F80-8597-96B10635B5A7}"/>
              </a:ext>
            </a:extLst>
          </p:cNvPr>
          <p:cNvGrpSpPr/>
          <p:nvPr/>
        </p:nvGrpSpPr>
        <p:grpSpPr>
          <a:xfrm>
            <a:off x="8670095" y="4217640"/>
            <a:ext cx="2344443" cy="637100"/>
            <a:chOff x="6225968" y="4217640"/>
            <a:chExt cx="2344443" cy="637100"/>
          </a:xfrm>
        </p:grpSpPr>
        <p:sp>
          <p:nvSpPr>
            <p:cNvPr id="154" name="Rounded Rectangle 92">
              <a:extLst>
                <a:ext uri="{FF2B5EF4-FFF2-40B4-BE49-F238E27FC236}">
                  <a16:creationId xmlns:a16="http://schemas.microsoft.com/office/drawing/2014/main" id="{FE335864-264F-419B-8704-C1E7FFCAEC4D}"/>
                </a:ext>
              </a:extLst>
            </p:cNvPr>
            <p:cNvSpPr/>
            <p:nvPr/>
          </p:nvSpPr>
          <p:spPr>
            <a:xfrm>
              <a:off x="6248142" y="4217640"/>
              <a:ext cx="2310889" cy="63710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158" name="Rectangle: Diagonal Corners Rounded 11">
              <a:extLst>
                <a:ext uri="{FF2B5EF4-FFF2-40B4-BE49-F238E27FC236}">
                  <a16:creationId xmlns:a16="http://schemas.microsoft.com/office/drawing/2014/main" id="{F39AE8D2-FC7F-4958-8F96-CFB90E7768EA}"/>
                </a:ext>
              </a:extLst>
            </p:cNvPr>
            <p:cNvSpPr/>
            <p:nvPr/>
          </p:nvSpPr>
          <p:spPr>
            <a:xfrm>
              <a:off x="6225968" y="4249669"/>
              <a:ext cx="2344443" cy="562148"/>
            </a:xfrm>
            <a:prstGeom prst="round2DiagRect">
              <a:avLst/>
            </a:prstGeom>
            <a:no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Dual-Nature National Security Issues </a:t>
              </a:r>
            </a:p>
          </p:txBody>
        </p:sp>
      </p:grpSp>
      <p:grpSp>
        <p:nvGrpSpPr>
          <p:cNvPr id="15" name="Group 14">
            <a:extLst>
              <a:ext uri="{FF2B5EF4-FFF2-40B4-BE49-F238E27FC236}">
                <a16:creationId xmlns:a16="http://schemas.microsoft.com/office/drawing/2014/main" id="{240D776B-71C3-44C3-8096-A9C0FF08F874}"/>
              </a:ext>
            </a:extLst>
          </p:cNvPr>
          <p:cNvGrpSpPr/>
          <p:nvPr/>
        </p:nvGrpSpPr>
        <p:grpSpPr>
          <a:xfrm>
            <a:off x="6232473" y="4220245"/>
            <a:ext cx="2500052" cy="639996"/>
            <a:chOff x="6241493" y="4220187"/>
            <a:chExt cx="2500052" cy="639996"/>
          </a:xfrm>
        </p:grpSpPr>
        <p:sp>
          <p:nvSpPr>
            <p:cNvPr id="155" name="Rounded Rectangle 93">
              <a:extLst>
                <a:ext uri="{FF2B5EF4-FFF2-40B4-BE49-F238E27FC236}">
                  <a16:creationId xmlns:a16="http://schemas.microsoft.com/office/drawing/2014/main" id="{386EAEAB-56F2-46C9-B627-AFCADF4683D0}"/>
                </a:ext>
              </a:extLst>
            </p:cNvPr>
            <p:cNvSpPr/>
            <p:nvPr/>
          </p:nvSpPr>
          <p:spPr>
            <a:xfrm>
              <a:off x="6326830" y="4223083"/>
              <a:ext cx="2310889" cy="63710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159" name="Rectangle: Diagonal Corners Rounded 12">
              <a:extLst>
                <a:ext uri="{FF2B5EF4-FFF2-40B4-BE49-F238E27FC236}">
                  <a16:creationId xmlns:a16="http://schemas.microsoft.com/office/drawing/2014/main" id="{307E5F36-5834-4D81-91C8-3ACD3F308331}"/>
                </a:ext>
              </a:extLst>
            </p:cNvPr>
            <p:cNvSpPr/>
            <p:nvPr/>
          </p:nvSpPr>
          <p:spPr>
            <a:xfrm>
              <a:off x="6241493" y="4220187"/>
              <a:ext cx="2500052" cy="562148"/>
            </a:xfrm>
            <a:prstGeom prst="round2DiagRect">
              <a:avLst/>
            </a:prstGeom>
            <a:noFill/>
            <a:ln w="6350" cap="flat" cmpd="sng" algn="ctr">
              <a:noFill/>
              <a:prstDash val="solid"/>
              <a:miter lim="800000"/>
            </a:ln>
            <a:effectLst/>
          </p:spPr>
          <p:txBody>
            <a:bodyPr rtlCol="0" anchor="ctr"/>
            <a:lstStyle/>
            <a:p>
              <a:pPr algn="ctr" defTabSz="457200">
                <a:defRPr/>
              </a:pPr>
              <a:r>
                <a:rPr kumimoji="0" lang="en-US" sz="16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Risk Analysis &amp; </a:t>
              </a:r>
              <a:r>
                <a:rPr lang="en-US" sz="1600"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High-Reliability Engineering</a:t>
              </a:r>
            </a:p>
          </p:txBody>
        </p:sp>
      </p:grpSp>
      <p:sp>
        <p:nvSpPr>
          <p:cNvPr id="160" name="Right Brace 159">
            <a:extLst>
              <a:ext uri="{FF2B5EF4-FFF2-40B4-BE49-F238E27FC236}">
                <a16:creationId xmlns:a16="http://schemas.microsoft.com/office/drawing/2014/main" id="{2CF874F0-7133-4ED8-BDB4-744E30BB8FF0}"/>
              </a:ext>
            </a:extLst>
          </p:cNvPr>
          <p:cNvSpPr/>
          <p:nvPr/>
        </p:nvSpPr>
        <p:spPr>
          <a:xfrm rot="5400000">
            <a:off x="7537613" y="1990630"/>
            <a:ext cx="336038" cy="4074906"/>
          </a:xfrm>
          <a:prstGeom prst="rightBrace">
            <a:avLst>
              <a:gd name="adj1" fmla="val 0"/>
              <a:gd name="adj2" fmla="val 50000"/>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Open Sans "/>
              <a:ea typeface="+mn-ea"/>
              <a:cs typeface="+mn-cs"/>
            </a:endParaRPr>
          </a:p>
        </p:txBody>
      </p:sp>
      <p:sp>
        <p:nvSpPr>
          <p:cNvPr id="163" name="Rectangle 162">
            <a:extLst>
              <a:ext uri="{FF2B5EF4-FFF2-40B4-BE49-F238E27FC236}">
                <a16:creationId xmlns:a16="http://schemas.microsoft.com/office/drawing/2014/main" id="{87C95024-FF56-438D-AFAE-2C806B4BA24B}"/>
              </a:ext>
            </a:extLst>
          </p:cNvPr>
          <p:cNvSpPr/>
          <p:nvPr/>
        </p:nvSpPr>
        <p:spPr>
          <a:xfrm>
            <a:off x="8825153" y="2112425"/>
            <a:ext cx="1005841"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Bio-Security </a:t>
            </a:r>
          </a:p>
        </p:txBody>
      </p:sp>
      <p:sp>
        <p:nvSpPr>
          <p:cNvPr id="166" name="Rectangle 165">
            <a:extLst>
              <a:ext uri="{FF2B5EF4-FFF2-40B4-BE49-F238E27FC236}">
                <a16:creationId xmlns:a16="http://schemas.microsoft.com/office/drawing/2014/main" id="{E7668444-5910-436D-9882-D987A0418B53}"/>
              </a:ext>
            </a:extLst>
          </p:cNvPr>
          <p:cNvSpPr/>
          <p:nvPr/>
        </p:nvSpPr>
        <p:spPr>
          <a:xfrm>
            <a:off x="10116692" y="2125630"/>
            <a:ext cx="100584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Cyber-Security </a:t>
            </a:r>
          </a:p>
        </p:txBody>
      </p:sp>
      <p:sp>
        <p:nvSpPr>
          <p:cNvPr id="19" name="Rectangle: Rounded Corners 18">
            <a:extLst>
              <a:ext uri="{FF2B5EF4-FFF2-40B4-BE49-F238E27FC236}">
                <a16:creationId xmlns:a16="http://schemas.microsoft.com/office/drawing/2014/main" id="{5B22B153-0920-400E-8756-D48E7B2CAA4B}"/>
              </a:ext>
            </a:extLst>
          </p:cNvPr>
          <p:cNvSpPr/>
          <p:nvPr/>
        </p:nvSpPr>
        <p:spPr>
          <a:xfrm>
            <a:off x="3455531" y="1275659"/>
            <a:ext cx="1245061" cy="826721"/>
          </a:xfrm>
          <a:prstGeom prst="roundRect">
            <a:avLst/>
          </a:prstGeom>
          <a:solidFill>
            <a:schemeClr val="bg1"/>
          </a:solidFill>
          <a:ln>
            <a:solidFill>
              <a:srgbClr val="00AD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Picture 169">
            <a:extLst>
              <a:ext uri="{FF2B5EF4-FFF2-40B4-BE49-F238E27FC236}">
                <a16:creationId xmlns:a16="http://schemas.microsoft.com/office/drawing/2014/main" id="{1C580D08-4319-4D6B-9076-4E11878880A6}"/>
              </a:ext>
            </a:extLst>
          </p:cNvPr>
          <p:cNvPicPr>
            <a:picLocks noChangeAspect="1"/>
          </p:cNvPicPr>
          <p:nvPr/>
        </p:nvPicPr>
        <p:blipFill>
          <a:blip r:embed="rId10"/>
          <a:stretch>
            <a:fillRect/>
          </a:stretch>
        </p:blipFill>
        <p:spPr>
          <a:xfrm>
            <a:off x="3477966" y="1374619"/>
            <a:ext cx="1222578" cy="586286"/>
          </a:xfrm>
          <a:prstGeom prst="rect">
            <a:avLst/>
          </a:prstGeom>
        </p:spPr>
      </p:pic>
      <p:pic>
        <p:nvPicPr>
          <p:cNvPr id="1026" name="Picture 2" descr="Chameleon-like Material Could Enable Brain-like Computing | Technology  Networks">
            <a:extLst>
              <a:ext uri="{FF2B5EF4-FFF2-40B4-BE49-F238E27FC236}">
                <a16:creationId xmlns:a16="http://schemas.microsoft.com/office/drawing/2014/main" id="{CCCC3018-67D0-489D-9D58-F5517220CD8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094" t="11548" r="6941"/>
          <a:stretch/>
        </p:blipFill>
        <p:spPr bwMode="auto">
          <a:xfrm>
            <a:off x="4841821" y="1272373"/>
            <a:ext cx="1287680" cy="822960"/>
          </a:xfrm>
          <a:prstGeom prst="roundRect">
            <a:avLst>
              <a:gd name="adj" fmla="val 16667"/>
            </a:avLst>
          </a:prstGeom>
          <a:ln>
            <a:solidFill>
              <a:srgbClr val="00ADD0"/>
            </a:solid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F0210FC-3E59-4221-AD37-03A1DF8D5F4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815" b="25661"/>
          <a:stretch/>
        </p:blipFill>
        <p:spPr bwMode="auto">
          <a:xfrm>
            <a:off x="8695938" y="1294769"/>
            <a:ext cx="1215774" cy="845253"/>
          </a:xfrm>
          <a:prstGeom prst="roundRect">
            <a:avLst>
              <a:gd name="adj" fmla="val 16667"/>
            </a:avLst>
          </a:prstGeom>
          <a:ln>
            <a:solidFill>
              <a:srgbClr val="00ADD0"/>
            </a:solid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6">
            <a:extLst>
              <a:ext uri="{FF2B5EF4-FFF2-40B4-BE49-F238E27FC236}">
                <a16:creationId xmlns:a16="http://schemas.microsoft.com/office/drawing/2014/main" id="{A860A62A-2644-4303-AEAC-4371A08CD9AC}"/>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2329" b="8465"/>
          <a:stretch/>
        </p:blipFill>
        <p:spPr bwMode="auto">
          <a:xfrm>
            <a:off x="9991295" y="1292731"/>
            <a:ext cx="1256634" cy="849328"/>
          </a:xfrm>
          <a:prstGeom prst="roundRect">
            <a:avLst>
              <a:gd name="adj" fmla="val 16667"/>
            </a:avLst>
          </a:prstGeom>
          <a:ln w="9525">
            <a:solidFill>
              <a:srgbClr val="00ADD0"/>
            </a:solidFill>
            <a:miter lim="800000"/>
            <a:headEnd/>
            <a:tailEnd/>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9" name="Title 5">
            <a:extLst>
              <a:ext uri="{FF2B5EF4-FFF2-40B4-BE49-F238E27FC236}">
                <a16:creationId xmlns:a16="http://schemas.microsoft.com/office/drawing/2014/main" id="{A8761AD8-B880-411C-A11B-A9A60E14AC5F}"/>
              </a:ext>
            </a:extLst>
          </p:cNvPr>
          <p:cNvSpPr>
            <a:spLocks noGrp="1"/>
          </p:cNvSpPr>
          <p:nvPr>
            <p:ph type="title"/>
          </p:nvPr>
        </p:nvSpPr>
        <p:spPr>
          <a:xfrm>
            <a:off x="328928" y="84170"/>
            <a:ext cx="11539936" cy="864836"/>
          </a:xfrm>
        </p:spPr>
        <p:txBody>
          <a:bodyPr>
            <a:normAutofit/>
          </a:bodyPr>
          <a:lstStyle/>
          <a:p>
            <a:r>
              <a:rPr lang="en-US" dirty="0">
                <a:solidFill>
                  <a:schemeClr val="accent6"/>
                </a:solidFill>
                <a:latin typeface="Trebuchet MS" panose="020B0603020202020204" pitchFamily="34" charset="0"/>
              </a:rPr>
              <a:t>Connection to Sandia Capabilities &amp; Other Applications</a:t>
            </a:r>
            <a:endParaRPr lang="en-US" sz="3100" i="1" dirty="0">
              <a:solidFill>
                <a:schemeClr val="accent6"/>
              </a:solidFill>
              <a:latin typeface="Trebuchet MS" panose="020B0603020202020204" pitchFamily="34" charset="0"/>
            </a:endParaRPr>
          </a:p>
        </p:txBody>
      </p:sp>
      <p:sp>
        <p:nvSpPr>
          <p:cNvPr id="70" name="Slide Number Placeholder 8">
            <a:extLst>
              <a:ext uri="{FF2B5EF4-FFF2-40B4-BE49-F238E27FC236}">
                <a16:creationId xmlns:a16="http://schemas.microsoft.com/office/drawing/2014/main" id="{0ECEE6DE-0986-4A20-8B6A-C61A9DBDF980}"/>
              </a:ext>
            </a:extLst>
          </p:cNvPr>
          <p:cNvSpPr txBox="1">
            <a:spLocks/>
          </p:cNvSpPr>
          <p:nvPr/>
        </p:nvSpPr>
        <p:spPr>
          <a:xfrm>
            <a:off x="11826872" y="6591267"/>
            <a:ext cx="3651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latin typeface="+mj-lt"/>
              </a:rPr>
              <a:pPr/>
              <a:t>46</a:t>
            </a:fld>
            <a:endParaRPr lang="en-US" sz="1000" dirty="0">
              <a:latin typeface="+mj-lt"/>
            </a:endParaRPr>
          </a:p>
        </p:txBody>
      </p:sp>
    </p:spTree>
    <p:extLst>
      <p:ext uri="{BB962C8B-B14F-4D97-AF65-F5344CB8AC3E}">
        <p14:creationId xmlns:p14="http://schemas.microsoft.com/office/powerpoint/2010/main" val="334581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Content Placeholder 16">
                <a:extLst>
                  <a:ext uri="{FF2B5EF4-FFF2-40B4-BE49-F238E27FC236}">
                    <a16:creationId xmlns:a16="http://schemas.microsoft.com/office/drawing/2014/main" id="{DFE40B75-80FE-9B47-B7F4-D0EF6A3EE51A}"/>
                  </a:ext>
                </a:extLst>
              </p:cNvPr>
              <p:cNvSpPr>
                <a:spLocks noGrp="1"/>
              </p:cNvSpPr>
              <p:nvPr>
                <p:ph idx="1"/>
              </p:nvPr>
            </p:nvSpPr>
            <p:spPr>
              <a:xfrm>
                <a:off x="-1" y="1544655"/>
                <a:ext cx="5068577" cy="4948940"/>
              </a:xfrm>
            </p:spPr>
            <p:txBody>
              <a:bodyPr/>
              <a:lstStyle/>
              <a:p>
                <a:pPr>
                  <a:spcBef>
                    <a:spcPts val="1800"/>
                  </a:spcBef>
                </a:pPr>
                <a:r>
                  <a:rPr lang="en-US" sz="1600" b="1" dirty="0">
                    <a:latin typeface="Trebuchet MS" panose="020B0603020202020204" pitchFamily="34" charset="0"/>
                  </a:rPr>
                  <a:t>Largest eruption </a:t>
                </a:r>
                <a:r>
                  <a:rPr lang="en-US" sz="1600" dirty="0">
                    <a:latin typeface="Trebuchet MS" panose="020B0603020202020204" pitchFamily="34" charset="0"/>
                  </a:rPr>
                  <a:t>of the satellite era, releasing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latin typeface="Trebuchet MS" panose="020B0603020202020204" pitchFamily="34" charset="0"/>
                  </a:rPr>
                  <a:t>18-19 </a:t>
                </a:r>
                <a:r>
                  <a:rPr lang="en-US" sz="1600" dirty="0" err="1">
                    <a:latin typeface="Trebuchet MS" panose="020B0603020202020204" pitchFamily="34" charset="0"/>
                  </a:rPr>
                  <a:t>Tg</a:t>
                </a:r>
                <a:r>
                  <a:rPr lang="en-US" sz="1600" dirty="0">
                    <a:latin typeface="Trebuchet MS" panose="020B0603020202020204" pitchFamily="34" charset="0"/>
                  </a:rPr>
                  <a:t> </a:t>
                </a:r>
                <a:r>
                  <a:rPr lang="en-US" sz="1600" dirty="0">
                    <a:solidFill>
                      <a:schemeClr val="accent6"/>
                    </a:solidFill>
                    <a:latin typeface="Trebuchet MS" panose="020B0603020202020204" pitchFamily="34" charset="0"/>
                  </a:rPr>
                  <a:t>SO</a:t>
                </a:r>
                <a:r>
                  <a:rPr lang="en-US" sz="1600" baseline="-25000" dirty="0">
                    <a:solidFill>
                      <a:schemeClr val="accent6"/>
                    </a:solidFill>
                    <a:latin typeface="Trebuchet MS" panose="020B0603020202020204" pitchFamily="34" charset="0"/>
                  </a:rPr>
                  <a:t>2 </a:t>
                </a:r>
                <a:r>
                  <a:rPr lang="en-US" sz="1600" dirty="0">
                    <a:solidFill>
                      <a:schemeClr val="accent6"/>
                    </a:solidFill>
                    <a:latin typeface="Trebuchet MS" panose="020B0603020202020204" pitchFamily="34" charset="0"/>
                  </a:rPr>
                  <a:t>gas </a:t>
                </a:r>
                <a:endParaRPr lang="en-US" sz="1600" b="1" dirty="0">
                  <a:latin typeface="Trebuchet MS" panose="020B0603020202020204" pitchFamily="34" charset="0"/>
                </a:endParaRPr>
              </a:p>
              <a:p>
                <a:pPr marL="512762" lvl="1" indent="-285750">
                  <a:buClrTx/>
                  <a:buFont typeface="Wingdings" panose="05000000000000000000" pitchFamily="2" charset="2"/>
                  <a:buChar char="Ø"/>
                </a:pPr>
                <a:r>
                  <a:rPr lang="en-US" sz="1600" dirty="0">
                    <a:latin typeface="Trebuchet MS" panose="020B0603020202020204" pitchFamily="34" charset="0"/>
                  </a:rPr>
                  <a:t>Impacts large enough to rise above </a:t>
                </a:r>
                <a:r>
                  <a:rPr lang="en-US" sz="1600" b="1" dirty="0">
                    <a:latin typeface="Trebuchet MS" panose="020B0603020202020204" pitchFamily="34" charset="0"/>
                  </a:rPr>
                  <a:t>internal variability</a:t>
                </a:r>
                <a:r>
                  <a:rPr lang="en-US" sz="1600" dirty="0">
                    <a:latin typeface="Trebuchet MS" panose="020B0603020202020204" pitchFamily="34" charset="0"/>
                  </a:rPr>
                  <a:t> of climate system</a:t>
                </a:r>
              </a:p>
              <a:p>
                <a:pPr marL="512762" lvl="1" indent="-285750">
                  <a:buClrTx/>
                  <a:buFont typeface="Wingdings" panose="05000000000000000000" pitchFamily="2" charset="2"/>
                  <a:buChar char="Ø"/>
                </a:pPr>
                <a:r>
                  <a:rPr lang="en-US" sz="1600" dirty="0">
                    <a:latin typeface="Trebuchet MS" panose="020B0603020202020204" pitchFamily="34" charset="0"/>
                  </a:rPr>
                  <a:t>Led to 0.4-0.6°C </a:t>
                </a:r>
                <a:r>
                  <a:rPr lang="en-US" sz="1600" b="1" dirty="0">
                    <a:latin typeface="Trebuchet MS" panose="020B0603020202020204" pitchFamily="34" charset="0"/>
                  </a:rPr>
                  <a:t>global cooling </a:t>
                </a:r>
                <a14:m>
                  <m:oMath xmlns:m="http://schemas.openxmlformats.org/officeDocument/2006/math">
                    <m:r>
                      <a:rPr lang="en-US" sz="1600" b="1" i="1" smtClean="0">
                        <a:latin typeface="Cambria Math" panose="02040503050406030204" pitchFamily="18" charset="0"/>
                        <a:ea typeface="Cambria Math" panose="02040503050406030204" pitchFamily="18" charset="0"/>
                      </a:rPr>
                      <m:t>→</m:t>
                    </m:r>
                  </m:oMath>
                </a14:m>
                <a:r>
                  <a:rPr lang="en-US" sz="1600" dirty="0">
                    <a:latin typeface="Trebuchet MS" panose="020B0603020202020204" pitchFamily="34" charset="0"/>
                  </a:rPr>
                  <a:t> 1993.</a:t>
                </a:r>
              </a:p>
              <a:p>
                <a:pPr>
                  <a:spcBef>
                    <a:spcPts val="1800"/>
                  </a:spcBef>
                </a:pPr>
                <a:r>
                  <a:rPr lang="en-US" sz="1600" dirty="0">
                    <a:latin typeface="Trebuchet MS" panose="020B0603020202020204" pitchFamily="34" charset="0"/>
                  </a:rPr>
                  <a:t>The source is an </a:t>
                </a:r>
                <a:r>
                  <a:rPr lang="en-US" sz="1600" b="1" dirty="0">
                    <a:latin typeface="Trebuchet MS" panose="020B0603020202020204" pitchFamily="34" charset="0"/>
                  </a:rPr>
                  <a:t>analog for a climate intervention technique </a:t>
                </a:r>
              </a:p>
              <a:p>
                <a:pPr marL="512762" lvl="1" indent="-285750">
                  <a:buClrTx/>
                  <a:buFont typeface="Wingdings" panose="05000000000000000000" pitchFamily="2" charset="2"/>
                  <a:buChar char="Ø"/>
                </a:pPr>
                <a:r>
                  <a:rPr lang="en-US" sz="1600" dirty="0">
                    <a:latin typeface="Trebuchet MS" panose="020B0603020202020204" pitchFamily="34" charset="0"/>
                  </a:rPr>
                  <a:t>1 </a:t>
                </a:r>
                <a:r>
                  <a:rPr lang="en-US" sz="1600" dirty="0" err="1">
                    <a:latin typeface="Trebuchet MS" panose="020B0603020202020204" pitchFamily="34" charset="0"/>
                  </a:rPr>
                  <a:t>Tg</a:t>
                </a:r>
                <a:r>
                  <a:rPr lang="en-US" sz="1600" dirty="0">
                    <a:latin typeface="Trebuchet MS" panose="020B0603020202020204" pitchFamily="34" charset="0"/>
                  </a:rPr>
                  <a:t> </a:t>
                </a:r>
                <a:r>
                  <a:rPr lang="en-US" sz="1600" dirty="0">
                    <a:solidFill>
                      <a:schemeClr val="accent6"/>
                    </a:solidFill>
                    <a:latin typeface="Trebuchet MS" panose="020B0603020202020204" pitchFamily="34" charset="0"/>
                  </a:rPr>
                  <a:t>SO</a:t>
                </a:r>
                <a:r>
                  <a:rPr lang="en-US" sz="1600" baseline="-25000" dirty="0">
                    <a:solidFill>
                      <a:schemeClr val="accent6"/>
                    </a:solidFill>
                    <a:latin typeface="Trebuchet MS" panose="020B0603020202020204" pitchFamily="34" charset="0"/>
                  </a:rPr>
                  <a:t>2 </a:t>
                </a:r>
                <a:r>
                  <a:rPr lang="en-US" sz="1600" dirty="0">
                    <a:latin typeface="Trebuchet MS" panose="020B0603020202020204" pitchFamily="34" charset="0"/>
                  </a:rPr>
                  <a:t>per </a:t>
                </a:r>
                <a:r>
                  <a:rPr lang="en-US" sz="1600" dirty="0" err="1">
                    <a:latin typeface="Trebuchet MS" panose="020B0603020202020204" pitchFamily="34" charset="0"/>
                  </a:rPr>
                  <a:t>yr</a:t>
                </a:r>
                <a:r>
                  <a:rPr lang="en-US" sz="1600" dirty="0">
                    <a:latin typeface="Trebuchet MS" panose="020B0603020202020204" pitchFamily="34" charset="0"/>
                  </a:rPr>
                  <a:t> may produce on the order of 0.1°C cooling [Kravitz et al., 2017]</a:t>
                </a:r>
              </a:p>
              <a:p>
                <a:pPr>
                  <a:spcBef>
                    <a:spcPts val="1400"/>
                  </a:spcBef>
                </a:pPr>
                <a:r>
                  <a:rPr lang="en-US" sz="1600" dirty="0">
                    <a:latin typeface="Trebuchet MS" panose="020B0603020202020204" pitchFamily="34" charset="0"/>
                  </a:rPr>
                  <a:t>The source </a:t>
                </a:r>
                <a:r>
                  <a:rPr lang="en-US" sz="1600" b="1" dirty="0">
                    <a:latin typeface="Trebuchet MS" panose="020B0603020202020204" pitchFamily="34" charset="0"/>
                  </a:rPr>
                  <a:t>forcing is external to the feedbacks </a:t>
                </a:r>
                <a:r>
                  <a:rPr lang="en-US" sz="1600" dirty="0">
                    <a:latin typeface="Trebuchet MS" panose="020B0603020202020204" pitchFamily="34" charset="0"/>
                  </a:rPr>
                  <a:t>within the Earth’s climate</a:t>
                </a:r>
              </a:p>
              <a:p>
                <a:pPr>
                  <a:spcBef>
                    <a:spcPts val="1400"/>
                  </a:spcBef>
                </a:pPr>
                <a:r>
                  <a:rPr lang="en-US" sz="1600" dirty="0">
                    <a:latin typeface="Trebuchet MS" panose="020B0603020202020204" pitchFamily="34" charset="0"/>
                  </a:rPr>
                  <a:t>It provides </a:t>
                </a:r>
                <a:r>
                  <a:rPr lang="en-US" sz="1600" b="1" dirty="0">
                    <a:latin typeface="Trebuchet MS" panose="020B0603020202020204" pitchFamily="34" charset="0"/>
                  </a:rPr>
                  <a:t>ample observational data </a:t>
                </a:r>
                <a:r>
                  <a:rPr lang="en-US" sz="1600" dirty="0">
                    <a:latin typeface="Trebuchet MS" panose="020B0603020202020204" pitchFamily="34" charset="0"/>
                  </a:rPr>
                  <a:t>and, because the impacts and pathways are relatively well characterized it </a:t>
                </a:r>
                <a:r>
                  <a:rPr lang="en-US" sz="1600" b="1" dirty="0">
                    <a:latin typeface="Trebuchet MS" panose="020B0603020202020204" pitchFamily="34" charset="0"/>
                  </a:rPr>
                  <a:t>offers validation of our analysis techniques within the approach</a:t>
                </a:r>
              </a:p>
              <a:p>
                <a:endParaRPr lang="en-US" sz="1600" dirty="0">
                  <a:latin typeface="Trebuchet MS" panose="020B0603020202020204" pitchFamily="34" charset="0"/>
                </a:endParaRPr>
              </a:p>
            </p:txBody>
          </p:sp>
        </mc:Choice>
        <mc:Fallback xmlns="">
          <p:sp>
            <p:nvSpPr>
              <p:cNvPr id="17" name="Content Placeholder 16">
                <a:extLst>
                  <a:ext uri="{FF2B5EF4-FFF2-40B4-BE49-F238E27FC236}">
                    <a16:creationId xmlns:a16="http://schemas.microsoft.com/office/drawing/2014/main" id="{DFE40B75-80FE-9B47-B7F4-D0EF6A3EE51A}"/>
                  </a:ext>
                </a:extLst>
              </p:cNvPr>
              <p:cNvSpPr>
                <a:spLocks noGrp="1" noRot="1" noChangeAspect="1" noMove="1" noResize="1" noEditPoints="1" noAdjustHandles="1" noChangeArrowheads="1" noChangeShapeType="1" noTextEdit="1"/>
              </p:cNvSpPr>
              <p:nvPr>
                <p:ph idx="1"/>
              </p:nvPr>
            </p:nvSpPr>
            <p:spPr>
              <a:xfrm>
                <a:off x="-1" y="1544655"/>
                <a:ext cx="5068577" cy="4948940"/>
              </a:xfrm>
              <a:blipFill>
                <a:blip r:embed="rId3"/>
                <a:stretch>
                  <a:fillRect/>
                </a:stretch>
              </a:blipFill>
            </p:spPr>
            <p:txBody>
              <a:bodyPr/>
              <a:lstStyle/>
              <a:p>
                <a:r>
                  <a:rPr lang="en-US">
                    <a:noFill/>
                  </a:rPr>
                  <a:t> </a:t>
                </a:r>
              </a:p>
            </p:txBody>
          </p:sp>
        </mc:Fallback>
      </mc:AlternateContent>
      <p:sp>
        <p:nvSpPr>
          <p:cNvPr id="18" name="Text Placeholder 17">
            <a:extLst>
              <a:ext uri="{FF2B5EF4-FFF2-40B4-BE49-F238E27FC236}">
                <a16:creationId xmlns:a16="http://schemas.microsoft.com/office/drawing/2014/main" id="{2FC046A9-84D3-014B-AF22-CE9E37DE5A4D}"/>
              </a:ext>
            </a:extLst>
          </p:cNvPr>
          <p:cNvSpPr>
            <a:spLocks noGrp="1"/>
          </p:cNvSpPr>
          <p:nvPr>
            <p:ph type="body" sz="quarter" idx="11"/>
          </p:nvPr>
        </p:nvSpPr>
        <p:spPr>
          <a:xfrm>
            <a:off x="-1" y="1224615"/>
            <a:ext cx="5084418" cy="320040"/>
          </a:xfrm>
        </p:spPr>
        <p:txBody>
          <a:bodyPr/>
          <a:lstStyle/>
          <a:p>
            <a:r>
              <a:rPr lang="en-US" b="1" dirty="0">
                <a:latin typeface="Trebuchet MS" panose="020B0603020202020204" pitchFamily="34" charset="0"/>
              </a:rPr>
              <a:t>Why this exemplar?</a:t>
            </a:r>
          </a:p>
        </p:txBody>
      </p:sp>
      <p:sp>
        <p:nvSpPr>
          <p:cNvPr id="3" name="Slide Number Placeholder 2">
            <a:extLst>
              <a:ext uri="{FF2B5EF4-FFF2-40B4-BE49-F238E27FC236}">
                <a16:creationId xmlns:a16="http://schemas.microsoft.com/office/drawing/2014/main" id="{55995435-C604-4853-9947-77D8627B093D}"/>
              </a:ext>
            </a:extLst>
          </p:cNvPr>
          <p:cNvSpPr>
            <a:spLocks noGrp="1"/>
          </p:cNvSpPr>
          <p:nvPr>
            <p:ph type="sldNum" sz="quarter" idx="4"/>
          </p:nvPr>
        </p:nvSpPr>
        <p:spPr/>
        <p:txBody>
          <a:bodyPr/>
          <a:lstStyle/>
          <a:p>
            <a:fld id="{4FAB73BC-B049-4115-A692-8D63A059BFB8}" type="slidenum">
              <a:rPr lang="en-US" smtClean="0"/>
              <a:pPr/>
              <a:t>47</a:t>
            </a:fld>
            <a:endParaRPr lang="en-US" dirty="0"/>
          </a:p>
        </p:txBody>
      </p:sp>
      <p:sp>
        <p:nvSpPr>
          <p:cNvPr id="62" name="Rectangle 61">
            <a:extLst>
              <a:ext uri="{FF2B5EF4-FFF2-40B4-BE49-F238E27FC236}">
                <a16:creationId xmlns:a16="http://schemas.microsoft.com/office/drawing/2014/main" id="{48FB7319-D064-4A77-9E36-A5286F9D91B6}"/>
              </a:ext>
            </a:extLst>
          </p:cNvPr>
          <p:cNvSpPr/>
          <p:nvPr/>
        </p:nvSpPr>
        <p:spPr>
          <a:xfrm>
            <a:off x="5068601" y="1232955"/>
            <a:ext cx="1014984" cy="52689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SOURCE</a:t>
            </a:r>
          </a:p>
        </p:txBody>
      </p:sp>
      <p:sp>
        <p:nvSpPr>
          <p:cNvPr id="70" name="Oval 4">
            <a:extLst>
              <a:ext uri="{FF2B5EF4-FFF2-40B4-BE49-F238E27FC236}">
                <a16:creationId xmlns:a16="http://schemas.microsoft.com/office/drawing/2014/main" id="{AAFC877D-2A8F-4845-B8AB-98212D99C375}"/>
              </a:ext>
            </a:extLst>
          </p:cNvPr>
          <p:cNvSpPr/>
          <p:nvPr/>
        </p:nvSpPr>
        <p:spPr>
          <a:xfrm>
            <a:off x="5595566" y="2119070"/>
            <a:ext cx="4244335" cy="8172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4917533"/>
              <a:gd name="connsiteY0" fmla="*/ 834531 h 834531"/>
              <a:gd name="connsiteX1" fmla="*/ 2717321 w 4917533"/>
              <a:gd name="connsiteY1" fmla="*/ 774997 h 834531"/>
              <a:gd name="connsiteX2" fmla="*/ 4739009 w 4917533"/>
              <a:gd name="connsiteY2" fmla="*/ 24828 h 834531"/>
              <a:gd name="connsiteX3" fmla="*/ 4720585 w 4917533"/>
              <a:gd name="connsiteY3" fmla="*/ 7739 h 834531"/>
              <a:gd name="connsiteX0" fmla="*/ 0 w 5958835"/>
              <a:gd name="connsiteY0" fmla="*/ 810146 h 810146"/>
              <a:gd name="connsiteX1" fmla="*/ 2717321 w 5958835"/>
              <a:gd name="connsiteY1" fmla="*/ 750612 h 810146"/>
              <a:gd name="connsiteX2" fmla="*/ 4739009 w 5958835"/>
              <a:gd name="connsiteY2" fmla="*/ 443 h 810146"/>
              <a:gd name="connsiteX3" fmla="*/ 5958835 w 5958835"/>
              <a:gd name="connsiteY3" fmla="*/ 69079 h 810146"/>
              <a:gd name="connsiteX0" fmla="*/ 0 w 5958835"/>
              <a:gd name="connsiteY0" fmla="*/ 810146 h 810146"/>
              <a:gd name="connsiteX1" fmla="*/ 2717321 w 5958835"/>
              <a:gd name="connsiteY1" fmla="*/ 750612 h 810146"/>
              <a:gd name="connsiteX2" fmla="*/ 4205609 w 5958835"/>
              <a:gd name="connsiteY2" fmla="*/ 443 h 810146"/>
              <a:gd name="connsiteX3" fmla="*/ 5958835 w 5958835"/>
              <a:gd name="connsiteY3" fmla="*/ 69079 h 810146"/>
              <a:gd name="connsiteX0" fmla="*/ 0 w 4244335"/>
              <a:gd name="connsiteY0" fmla="*/ 817267 h 817267"/>
              <a:gd name="connsiteX1" fmla="*/ 2717321 w 4244335"/>
              <a:gd name="connsiteY1" fmla="*/ 757733 h 817267"/>
              <a:gd name="connsiteX2" fmla="*/ 4205609 w 4244335"/>
              <a:gd name="connsiteY2" fmla="*/ 7564 h 817267"/>
              <a:gd name="connsiteX3" fmla="*/ 4244335 w 4244335"/>
              <a:gd name="connsiteY3" fmla="*/ 0 h 817267"/>
            </a:gdLst>
            <a:ahLst/>
            <a:cxnLst>
              <a:cxn ang="0">
                <a:pos x="connsiteX0" y="connsiteY0"/>
              </a:cxn>
              <a:cxn ang="0">
                <a:pos x="connsiteX1" y="connsiteY1"/>
              </a:cxn>
              <a:cxn ang="0">
                <a:pos x="connsiteX2" y="connsiteY2"/>
              </a:cxn>
              <a:cxn ang="0">
                <a:pos x="connsiteX3" y="connsiteY3"/>
              </a:cxn>
            </a:cxnLst>
            <a:rect l="l" t="t" r="r" b="b"/>
            <a:pathLst>
              <a:path w="4244335" h="817267">
                <a:moveTo>
                  <a:pt x="0" y="817267"/>
                </a:moveTo>
                <a:cubicBezTo>
                  <a:pt x="1492045" y="212431"/>
                  <a:pt x="2016386" y="892683"/>
                  <a:pt x="2717321" y="757733"/>
                </a:cubicBezTo>
                <a:cubicBezTo>
                  <a:pt x="3418256" y="622783"/>
                  <a:pt x="2926600" y="-11989"/>
                  <a:pt x="4205609" y="7564"/>
                </a:cubicBezTo>
                <a:lnTo>
                  <a:pt x="4244335" y="0"/>
                </a:ln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2031EB3D-F02E-4840-8FBA-A25953BD0339}"/>
              </a:ext>
            </a:extLst>
          </p:cNvPr>
          <p:cNvSpPr/>
          <p:nvPr/>
        </p:nvSpPr>
        <p:spPr>
          <a:xfrm>
            <a:off x="6203532" y="1290616"/>
            <a:ext cx="4838108" cy="4590288"/>
          </a:xfrm>
          <a:prstGeom prst="ellipse">
            <a:avLst/>
          </a:prstGeom>
          <a:solidFill>
            <a:srgbClr val="FFFF00">
              <a:alpha val="7000"/>
            </a:srgbClr>
          </a:solidFill>
          <a:ln w="444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Atmospheric Circulation</a:t>
            </a:r>
          </a:p>
        </p:txBody>
      </p:sp>
      <p:sp>
        <p:nvSpPr>
          <p:cNvPr id="73" name="Rectangle 72">
            <a:extLst>
              <a:ext uri="{FF2B5EF4-FFF2-40B4-BE49-F238E27FC236}">
                <a16:creationId xmlns:a16="http://schemas.microsoft.com/office/drawing/2014/main" id="{9DA7AE74-3404-420D-8E7B-4A22BF1E5874}"/>
              </a:ext>
            </a:extLst>
          </p:cNvPr>
          <p:cNvSpPr/>
          <p:nvPr/>
        </p:nvSpPr>
        <p:spPr>
          <a:xfrm>
            <a:off x="11145297" y="1232955"/>
            <a:ext cx="1014984" cy="52689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IMPACTS</a:t>
            </a:r>
          </a:p>
        </p:txBody>
      </p:sp>
      <p:sp>
        <p:nvSpPr>
          <p:cNvPr id="74" name="Pentagon 33">
            <a:extLst>
              <a:ext uri="{FF2B5EF4-FFF2-40B4-BE49-F238E27FC236}">
                <a16:creationId xmlns:a16="http://schemas.microsoft.com/office/drawing/2014/main" id="{0A21A9F6-E151-413D-9DEB-282E52F43AEE}"/>
              </a:ext>
            </a:extLst>
          </p:cNvPr>
          <p:cNvSpPr/>
          <p:nvPr/>
        </p:nvSpPr>
        <p:spPr>
          <a:xfrm>
            <a:off x="5284629" y="6175640"/>
            <a:ext cx="5860668" cy="319464"/>
          </a:xfrm>
          <a:prstGeom prst="homePlate">
            <a:avLst>
              <a:gd name="adj" fmla="val 0"/>
            </a:avLst>
          </a:prstGeom>
          <a:gradFill>
            <a:gsLst>
              <a:gs pos="0">
                <a:schemeClr val="bg1">
                  <a:lumMod val="50000"/>
                  <a:alpha val="0"/>
                </a:schemeClr>
              </a:gs>
              <a:gs pos="32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pPr algn="r"/>
            <a:r>
              <a:rPr lang="en-US" sz="1700" dirty="0">
                <a:latin typeface="Trebuchet MS" panose="020B0603020202020204" pitchFamily="34" charset="0"/>
              </a:rPr>
              <a:t>Notional Representation of Subset of Processes </a:t>
            </a:r>
          </a:p>
        </p:txBody>
      </p:sp>
      <p:cxnSp>
        <p:nvCxnSpPr>
          <p:cNvPr id="75" name="Curved Connector 53">
            <a:extLst>
              <a:ext uri="{FF2B5EF4-FFF2-40B4-BE49-F238E27FC236}">
                <a16:creationId xmlns:a16="http://schemas.microsoft.com/office/drawing/2014/main" id="{7B6130CA-BCD8-4DC5-B91F-C37E4FFE6224}"/>
              </a:ext>
            </a:extLst>
          </p:cNvPr>
          <p:cNvCxnSpPr>
            <a:cxnSpLocks/>
          </p:cNvCxnSpPr>
          <p:nvPr/>
        </p:nvCxnSpPr>
        <p:spPr>
          <a:xfrm flipV="1">
            <a:off x="5944962" y="3400851"/>
            <a:ext cx="1081001" cy="396472"/>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78" name="Curved Connector 62">
            <a:extLst>
              <a:ext uri="{FF2B5EF4-FFF2-40B4-BE49-F238E27FC236}">
                <a16:creationId xmlns:a16="http://schemas.microsoft.com/office/drawing/2014/main" id="{DB13E963-ABF2-45D5-8F71-1E42F6F5AEF0}"/>
              </a:ext>
            </a:extLst>
          </p:cNvPr>
          <p:cNvCxnSpPr>
            <a:cxnSpLocks/>
          </p:cNvCxnSpPr>
          <p:nvPr/>
        </p:nvCxnSpPr>
        <p:spPr>
          <a:xfrm flipV="1">
            <a:off x="7025963" y="3048986"/>
            <a:ext cx="1344992" cy="308661"/>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79" name="Curved Connector 65">
            <a:extLst>
              <a:ext uri="{FF2B5EF4-FFF2-40B4-BE49-F238E27FC236}">
                <a16:creationId xmlns:a16="http://schemas.microsoft.com/office/drawing/2014/main" id="{D0E5DA12-1AE0-4D08-9C1E-FE8A2DEB66CD}"/>
              </a:ext>
            </a:extLst>
          </p:cNvPr>
          <p:cNvCxnSpPr>
            <a:cxnSpLocks/>
            <a:stCxn id="126" idx="0"/>
          </p:cNvCxnSpPr>
          <p:nvPr/>
        </p:nvCxnSpPr>
        <p:spPr>
          <a:xfrm>
            <a:off x="8584245" y="3048986"/>
            <a:ext cx="1655152" cy="404323"/>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80" name="Curved Connector 67">
            <a:extLst>
              <a:ext uri="{FF2B5EF4-FFF2-40B4-BE49-F238E27FC236}">
                <a16:creationId xmlns:a16="http://schemas.microsoft.com/office/drawing/2014/main" id="{B5C75D33-7480-4792-8DBB-534C3F5C4273}"/>
              </a:ext>
            </a:extLst>
          </p:cNvPr>
          <p:cNvCxnSpPr>
            <a:cxnSpLocks/>
          </p:cNvCxnSpPr>
          <p:nvPr/>
        </p:nvCxnSpPr>
        <p:spPr>
          <a:xfrm>
            <a:off x="10184429" y="3437340"/>
            <a:ext cx="1457541" cy="123410"/>
          </a:xfrm>
          <a:prstGeom prst="straightConnector1">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81" name="Curved Connector 54">
            <a:extLst>
              <a:ext uri="{FF2B5EF4-FFF2-40B4-BE49-F238E27FC236}">
                <a16:creationId xmlns:a16="http://schemas.microsoft.com/office/drawing/2014/main" id="{CAD4425A-8507-4EDE-BA85-7992595B2B96}"/>
              </a:ext>
            </a:extLst>
          </p:cNvPr>
          <p:cNvCxnSpPr>
            <a:cxnSpLocks/>
          </p:cNvCxnSpPr>
          <p:nvPr/>
        </p:nvCxnSpPr>
        <p:spPr>
          <a:xfrm flipV="1">
            <a:off x="5944962" y="3329297"/>
            <a:ext cx="945196" cy="404417"/>
          </a:xfrm>
          <a:prstGeom prst="curvedConnector3">
            <a:avLst>
              <a:gd name="adj1" fmla="val 50000"/>
            </a:avLst>
          </a:prstGeom>
          <a:ln w="47625" cap="rnd">
            <a:solidFill>
              <a:srgbClr val="C00000"/>
            </a:solidFill>
            <a:round/>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9DE07F95-33B6-49B3-B8DD-729106677B2A}"/>
              </a:ext>
            </a:extLst>
          </p:cNvPr>
          <p:cNvGrpSpPr/>
          <p:nvPr/>
        </p:nvGrpSpPr>
        <p:grpSpPr>
          <a:xfrm>
            <a:off x="6225462" y="5151284"/>
            <a:ext cx="1916187" cy="699374"/>
            <a:chOff x="5075613" y="4876351"/>
            <a:chExt cx="1916187" cy="699374"/>
          </a:xfrm>
        </p:grpSpPr>
        <p:sp>
          <p:nvSpPr>
            <p:cNvPr id="84" name="Rectangle 83">
              <a:extLst>
                <a:ext uri="{FF2B5EF4-FFF2-40B4-BE49-F238E27FC236}">
                  <a16:creationId xmlns:a16="http://schemas.microsoft.com/office/drawing/2014/main" id="{2CFA8A4F-6766-4F32-AA70-4CDC97180C7B}"/>
                </a:ext>
              </a:extLst>
            </p:cNvPr>
            <p:cNvSpPr/>
            <p:nvPr/>
          </p:nvSpPr>
          <p:spPr>
            <a:xfrm>
              <a:off x="5075613" y="4876351"/>
              <a:ext cx="1916187" cy="699374"/>
            </a:xfrm>
            <a:prstGeom prst="rect">
              <a:avLst/>
            </a:prstGeom>
            <a:solidFill>
              <a:schemeClr val="bg1">
                <a:alpha val="840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t" anchorCtr="0"/>
            <a:lstStyle/>
            <a:p>
              <a:r>
                <a:rPr lang="en-US" sz="1000" dirty="0">
                  <a:solidFill>
                    <a:schemeClr val="bg2">
                      <a:lumMod val="50000"/>
                    </a:schemeClr>
                  </a:solidFill>
                </a:rPr>
                <a:t>General Pathway</a:t>
              </a:r>
            </a:p>
            <a:p>
              <a:r>
                <a:rPr lang="en-US" sz="1000" dirty="0">
                  <a:solidFill>
                    <a:schemeClr val="bg2">
                      <a:lumMod val="50000"/>
                    </a:schemeClr>
                  </a:solidFill>
                </a:rPr>
                <a:t>Aerosol Direct Effect</a:t>
              </a:r>
            </a:p>
            <a:p>
              <a:r>
                <a:rPr lang="en-US" sz="1000" dirty="0">
                  <a:solidFill>
                    <a:schemeClr val="bg2">
                      <a:lumMod val="50000"/>
                    </a:schemeClr>
                  </a:solidFill>
                </a:rPr>
                <a:t>Aerosol Indirect Effect</a:t>
              </a:r>
            </a:p>
            <a:p>
              <a:r>
                <a:rPr lang="en-US" sz="1000" dirty="0">
                  <a:solidFill>
                    <a:schemeClr val="bg2">
                      <a:lumMod val="50000"/>
                    </a:schemeClr>
                  </a:solidFill>
                </a:rPr>
                <a:t>Downstream Impacts</a:t>
              </a:r>
            </a:p>
          </p:txBody>
        </p:sp>
        <p:cxnSp>
          <p:nvCxnSpPr>
            <p:cNvPr id="85" name="Straight Arrow Connector 84">
              <a:extLst>
                <a:ext uri="{FF2B5EF4-FFF2-40B4-BE49-F238E27FC236}">
                  <a16:creationId xmlns:a16="http://schemas.microsoft.com/office/drawing/2014/main" id="{AC1DC65C-72E0-4D09-82FD-60D54E2E0D47}"/>
                </a:ext>
              </a:extLst>
            </p:cNvPr>
            <p:cNvCxnSpPr>
              <a:cxnSpLocks/>
            </p:cNvCxnSpPr>
            <p:nvPr/>
          </p:nvCxnSpPr>
          <p:spPr>
            <a:xfrm>
              <a:off x="5183090" y="4992944"/>
              <a:ext cx="320919" cy="881"/>
            </a:xfrm>
            <a:prstGeom prst="straightConnector1">
              <a:avLst/>
            </a:prstGeom>
            <a:ln w="44450" cap="rnd" cmpd="sng">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F2300920-9C4D-4965-AEC5-8EC31A70D9C8}"/>
                </a:ext>
              </a:extLst>
            </p:cNvPr>
            <p:cNvCxnSpPr>
              <a:cxnSpLocks/>
            </p:cNvCxnSpPr>
            <p:nvPr/>
          </p:nvCxnSpPr>
          <p:spPr>
            <a:xfrm>
              <a:off x="5183090" y="5140043"/>
              <a:ext cx="320919" cy="881"/>
            </a:xfrm>
            <a:prstGeom prst="straightConnector1">
              <a:avLst/>
            </a:prstGeom>
            <a:ln w="44450" cap="rnd" cmpd="sng">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84F7DB52-3767-4546-9283-5710DA707CE8}"/>
                </a:ext>
              </a:extLst>
            </p:cNvPr>
            <p:cNvCxnSpPr>
              <a:cxnSpLocks/>
            </p:cNvCxnSpPr>
            <p:nvPr/>
          </p:nvCxnSpPr>
          <p:spPr>
            <a:xfrm>
              <a:off x="5183090" y="5305800"/>
              <a:ext cx="320919" cy="881"/>
            </a:xfrm>
            <a:prstGeom prst="straightConnector1">
              <a:avLst/>
            </a:prstGeom>
            <a:ln w="44450"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DFAE3B7-2F0D-4BE5-991F-903EF202C8AA}"/>
                </a:ext>
              </a:extLst>
            </p:cNvPr>
            <p:cNvCxnSpPr>
              <a:cxnSpLocks/>
            </p:cNvCxnSpPr>
            <p:nvPr/>
          </p:nvCxnSpPr>
          <p:spPr>
            <a:xfrm>
              <a:off x="5214988" y="5453339"/>
              <a:ext cx="320919" cy="881"/>
            </a:xfrm>
            <a:prstGeom prst="straightConnector1">
              <a:avLst/>
            </a:prstGeom>
            <a:ln w="44450" cap="rnd" cmpd="sng">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grpSp>
      <p:sp>
        <p:nvSpPr>
          <p:cNvPr id="89" name="Oval 4">
            <a:extLst>
              <a:ext uri="{FF2B5EF4-FFF2-40B4-BE49-F238E27FC236}">
                <a16:creationId xmlns:a16="http://schemas.microsoft.com/office/drawing/2014/main" id="{794DCA7C-B365-4A92-BDD9-8368A8F6DAB7}"/>
              </a:ext>
            </a:extLst>
          </p:cNvPr>
          <p:cNvSpPr/>
          <p:nvPr/>
        </p:nvSpPr>
        <p:spPr>
          <a:xfrm>
            <a:off x="5887705" y="3169246"/>
            <a:ext cx="5897895" cy="1709138"/>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376261 h 1421176"/>
              <a:gd name="connsiteX1" fmla="*/ 1797171 w 6543999"/>
              <a:gd name="connsiteY1" fmla="*/ 1103092 h 1421176"/>
              <a:gd name="connsiteX2" fmla="*/ 2688567 w 6543999"/>
              <a:gd name="connsiteY2" fmla="*/ 16162 h 1421176"/>
              <a:gd name="connsiteX3" fmla="*/ 4126359 w 6543999"/>
              <a:gd name="connsiteY3" fmla="*/ 421584 h 1421176"/>
              <a:gd name="connsiteX4" fmla="*/ 6543999 w 6543999"/>
              <a:gd name="connsiteY4" fmla="*/ 444033 h 1421176"/>
              <a:gd name="connsiteX0" fmla="*/ 0 w 6543999"/>
              <a:gd name="connsiteY0" fmla="*/ 1363993 h 1519254"/>
              <a:gd name="connsiteX1" fmla="*/ 1797171 w 6543999"/>
              <a:gd name="connsiteY1" fmla="*/ 1090824 h 1519254"/>
              <a:gd name="connsiteX2" fmla="*/ 2688567 w 6543999"/>
              <a:gd name="connsiteY2" fmla="*/ 3894 h 1519254"/>
              <a:gd name="connsiteX3" fmla="*/ 3907823 w 6543999"/>
              <a:gd name="connsiteY3" fmla="*/ 1519248 h 1519254"/>
              <a:gd name="connsiteX4" fmla="*/ 6543999 w 6543999"/>
              <a:gd name="connsiteY4" fmla="*/ 431765 h 1519254"/>
              <a:gd name="connsiteX0" fmla="*/ 0 w 6543999"/>
              <a:gd name="connsiteY0" fmla="*/ 1363993 h 1519248"/>
              <a:gd name="connsiteX1" fmla="*/ 1797171 w 6543999"/>
              <a:gd name="connsiteY1" fmla="*/ 1090824 h 1519248"/>
              <a:gd name="connsiteX2" fmla="*/ 2688567 w 6543999"/>
              <a:gd name="connsiteY2" fmla="*/ 3894 h 1519248"/>
              <a:gd name="connsiteX3" fmla="*/ 3907823 w 6543999"/>
              <a:gd name="connsiteY3" fmla="*/ 1519248 h 1519248"/>
              <a:gd name="connsiteX4" fmla="*/ 6543999 w 6543999"/>
              <a:gd name="connsiteY4" fmla="*/ 431765 h 1519248"/>
              <a:gd name="connsiteX0" fmla="*/ 0 w 6543999"/>
              <a:gd name="connsiteY0" fmla="*/ 1360156 h 1515411"/>
              <a:gd name="connsiteX1" fmla="*/ 1797171 w 6543999"/>
              <a:gd name="connsiteY1" fmla="*/ 1086987 h 1515411"/>
              <a:gd name="connsiteX2" fmla="*/ 2688567 w 6543999"/>
              <a:gd name="connsiteY2" fmla="*/ 57 h 1515411"/>
              <a:gd name="connsiteX3" fmla="*/ 3907823 w 6543999"/>
              <a:gd name="connsiteY3" fmla="*/ 1515411 h 1515411"/>
              <a:gd name="connsiteX4" fmla="*/ 6543999 w 6543999"/>
              <a:gd name="connsiteY4" fmla="*/ 427928 h 1515411"/>
              <a:gd name="connsiteX0" fmla="*/ 0 w 6543999"/>
              <a:gd name="connsiteY0" fmla="*/ 1417661 h 1572916"/>
              <a:gd name="connsiteX1" fmla="*/ 1797171 w 6543999"/>
              <a:gd name="connsiteY1" fmla="*/ 1144492 h 1572916"/>
              <a:gd name="connsiteX2" fmla="*/ 2700069 w 6543999"/>
              <a:gd name="connsiteY2" fmla="*/ 53 h 1572916"/>
              <a:gd name="connsiteX3" fmla="*/ 3907823 w 6543999"/>
              <a:gd name="connsiteY3" fmla="*/ 1572916 h 1572916"/>
              <a:gd name="connsiteX4" fmla="*/ 6543999 w 6543999"/>
              <a:gd name="connsiteY4" fmla="*/ 485433 h 1572916"/>
              <a:gd name="connsiteX0" fmla="*/ 0 w 6543999"/>
              <a:gd name="connsiteY0" fmla="*/ 1417661 h 1673596"/>
              <a:gd name="connsiteX1" fmla="*/ 1797171 w 6543999"/>
              <a:gd name="connsiteY1" fmla="*/ 1144492 h 1673596"/>
              <a:gd name="connsiteX2" fmla="*/ 2700069 w 6543999"/>
              <a:gd name="connsiteY2" fmla="*/ 53 h 1673596"/>
              <a:gd name="connsiteX3" fmla="*/ 3907823 w 6543999"/>
              <a:gd name="connsiteY3" fmla="*/ 1572916 h 1673596"/>
              <a:gd name="connsiteX4" fmla="*/ 6543999 w 6543999"/>
              <a:gd name="connsiteY4" fmla="*/ 485433 h 1673596"/>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686356"/>
              <a:gd name="connsiteX1" fmla="*/ 1797171 w 6543999"/>
              <a:gd name="connsiteY1" fmla="*/ 1148632 h 1686356"/>
              <a:gd name="connsiteX2" fmla="*/ 2700069 w 6543999"/>
              <a:gd name="connsiteY2" fmla="*/ 4193 h 1686356"/>
              <a:gd name="connsiteX3" fmla="*/ 3856065 w 6543999"/>
              <a:gd name="connsiteY3" fmla="*/ 1605811 h 1686356"/>
              <a:gd name="connsiteX4" fmla="*/ 6543999 w 6543999"/>
              <a:gd name="connsiteY4" fmla="*/ 489573 h 1686356"/>
              <a:gd name="connsiteX0" fmla="*/ 0 w 6543999"/>
              <a:gd name="connsiteY0" fmla="*/ 1417813 h 1682368"/>
              <a:gd name="connsiteX1" fmla="*/ 1797171 w 6543999"/>
              <a:gd name="connsiteY1" fmla="*/ 1144644 h 1682368"/>
              <a:gd name="connsiteX2" fmla="*/ 2700069 w 6543999"/>
              <a:gd name="connsiteY2" fmla="*/ 205 h 1682368"/>
              <a:gd name="connsiteX3" fmla="*/ 3856065 w 6543999"/>
              <a:gd name="connsiteY3" fmla="*/ 1601823 h 1682368"/>
              <a:gd name="connsiteX4" fmla="*/ 6543999 w 6543999"/>
              <a:gd name="connsiteY4" fmla="*/ 485585 h 1682368"/>
              <a:gd name="connsiteX0" fmla="*/ 0 w 6543999"/>
              <a:gd name="connsiteY0" fmla="*/ 1405115 h 1669670"/>
              <a:gd name="connsiteX1" fmla="*/ 1797171 w 6543999"/>
              <a:gd name="connsiteY1" fmla="*/ 1131946 h 1669670"/>
              <a:gd name="connsiteX2" fmla="*/ 2719119 w 6543999"/>
              <a:gd name="connsiteY2" fmla="*/ 207 h 1669670"/>
              <a:gd name="connsiteX3" fmla="*/ 3856065 w 6543999"/>
              <a:gd name="connsiteY3" fmla="*/ 1589125 h 1669670"/>
              <a:gd name="connsiteX4" fmla="*/ 6543999 w 6543999"/>
              <a:gd name="connsiteY4" fmla="*/ 472887 h 1669670"/>
              <a:gd name="connsiteX0" fmla="*/ 0 w 6463584"/>
              <a:gd name="connsiteY0" fmla="*/ 1405115 h 1818681"/>
              <a:gd name="connsiteX1" fmla="*/ 1797171 w 6463584"/>
              <a:gd name="connsiteY1" fmla="*/ 1131946 h 1818681"/>
              <a:gd name="connsiteX2" fmla="*/ 2719119 w 6463584"/>
              <a:gd name="connsiteY2" fmla="*/ 207 h 1818681"/>
              <a:gd name="connsiteX3" fmla="*/ 3856065 w 6463584"/>
              <a:gd name="connsiteY3" fmla="*/ 1589125 h 1818681"/>
              <a:gd name="connsiteX4" fmla="*/ 6463584 w 6463584"/>
              <a:gd name="connsiteY4" fmla="*/ 1695400 h 18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584" h="1818681">
                <a:moveTo>
                  <a:pt x="0" y="1405115"/>
                </a:moveTo>
                <a:cubicBezTo>
                  <a:pt x="506084" y="1536850"/>
                  <a:pt x="1343985" y="1366097"/>
                  <a:pt x="1797171" y="1131946"/>
                </a:cubicBezTo>
                <a:cubicBezTo>
                  <a:pt x="2250358" y="897795"/>
                  <a:pt x="2179120" y="19261"/>
                  <a:pt x="2719119" y="207"/>
                </a:cubicBezTo>
                <a:cubicBezTo>
                  <a:pt x="3259118" y="-18847"/>
                  <a:pt x="3376436" y="1287776"/>
                  <a:pt x="3856065" y="1589125"/>
                </a:cubicBezTo>
                <a:cubicBezTo>
                  <a:pt x="4493251" y="2037514"/>
                  <a:pt x="5084526" y="1689834"/>
                  <a:pt x="6463584" y="169540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41">
            <a:extLst>
              <a:ext uri="{FF2B5EF4-FFF2-40B4-BE49-F238E27FC236}">
                <a16:creationId xmlns:a16="http://schemas.microsoft.com/office/drawing/2014/main" id="{0F0CD992-F8C6-4FD3-A0DD-F915C1A946F1}"/>
              </a:ext>
            </a:extLst>
          </p:cNvPr>
          <p:cNvSpPr/>
          <p:nvPr/>
        </p:nvSpPr>
        <p:spPr>
          <a:xfrm>
            <a:off x="8584244" y="3582224"/>
            <a:ext cx="2457396" cy="2307479"/>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91" name="Group 90">
            <a:extLst>
              <a:ext uri="{FF2B5EF4-FFF2-40B4-BE49-F238E27FC236}">
                <a16:creationId xmlns:a16="http://schemas.microsoft.com/office/drawing/2014/main" id="{075D0731-6489-45D9-B63F-046E2D7F3AA0}"/>
              </a:ext>
            </a:extLst>
          </p:cNvPr>
          <p:cNvGrpSpPr/>
          <p:nvPr/>
        </p:nvGrpSpPr>
        <p:grpSpPr>
          <a:xfrm>
            <a:off x="9455683" y="4509390"/>
            <a:ext cx="546664" cy="546664"/>
            <a:chOff x="855016" y="4817599"/>
            <a:chExt cx="546664" cy="546664"/>
          </a:xfrm>
        </p:grpSpPr>
        <p:sp>
          <p:nvSpPr>
            <p:cNvPr id="92" name="Freeform 153">
              <a:extLst>
                <a:ext uri="{FF2B5EF4-FFF2-40B4-BE49-F238E27FC236}">
                  <a16:creationId xmlns:a16="http://schemas.microsoft.com/office/drawing/2014/main" id="{F4A6FE61-8CCF-4A35-A3A1-FFAC7AC24BEB}"/>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Radiation</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Diffusivity</a:t>
              </a:r>
            </a:p>
          </p:txBody>
        </p:sp>
        <p:sp>
          <p:nvSpPr>
            <p:cNvPr id="93" name="Freeform 154">
              <a:extLst>
                <a:ext uri="{FF2B5EF4-FFF2-40B4-BE49-F238E27FC236}">
                  <a16:creationId xmlns:a16="http://schemas.microsoft.com/office/drawing/2014/main" id="{B069B32E-A969-4F09-BC6B-1BFD0BC8ACCC}"/>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94" name="Freeform 155">
              <a:extLst>
                <a:ext uri="{FF2B5EF4-FFF2-40B4-BE49-F238E27FC236}">
                  <a16:creationId xmlns:a16="http://schemas.microsoft.com/office/drawing/2014/main" id="{708E0CA7-F2CA-4962-8B2B-183505264157}"/>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5" name="Group 94">
            <a:extLst>
              <a:ext uri="{FF2B5EF4-FFF2-40B4-BE49-F238E27FC236}">
                <a16:creationId xmlns:a16="http://schemas.microsoft.com/office/drawing/2014/main" id="{46BBA22B-0688-4067-92C7-A926CA9EED2A}"/>
              </a:ext>
            </a:extLst>
          </p:cNvPr>
          <p:cNvGrpSpPr/>
          <p:nvPr/>
        </p:nvGrpSpPr>
        <p:grpSpPr>
          <a:xfrm>
            <a:off x="9004681" y="2945137"/>
            <a:ext cx="546664" cy="546664"/>
            <a:chOff x="855016" y="4817599"/>
            <a:chExt cx="546664" cy="546664"/>
          </a:xfrm>
        </p:grpSpPr>
        <p:sp>
          <p:nvSpPr>
            <p:cNvPr id="96" name="Freeform 161">
              <a:extLst>
                <a:ext uri="{FF2B5EF4-FFF2-40B4-BE49-F238E27FC236}">
                  <a16:creationId xmlns:a16="http://schemas.microsoft.com/office/drawing/2014/main" id="{5F1E7722-D12D-4029-8429-87E98ABC9AA4}"/>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Sedimentation</a:t>
              </a:r>
            </a:p>
          </p:txBody>
        </p:sp>
        <p:sp>
          <p:nvSpPr>
            <p:cNvPr id="97" name="Freeform 162">
              <a:extLst>
                <a:ext uri="{FF2B5EF4-FFF2-40B4-BE49-F238E27FC236}">
                  <a16:creationId xmlns:a16="http://schemas.microsoft.com/office/drawing/2014/main" id="{2D288527-2657-4E7C-9FDD-F0EB99C6088A}"/>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98" name="Freeform 163">
              <a:extLst>
                <a:ext uri="{FF2B5EF4-FFF2-40B4-BE49-F238E27FC236}">
                  <a16:creationId xmlns:a16="http://schemas.microsoft.com/office/drawing/2014/main" id="{D764CE48-9662-4A95-B14A-2293CA93D440}"/>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99" name="Oval 4">
            <a:extLst>
              <a:ext uri="{FF2B5EF4-FFF2-40B4-BE49-F238E27FC236}">
                <a16:creationId xmlns:a16="http://schemas.microsoft.com/office/drawing/2014/main" id="{D7778251-4594-4C64-B63B-9D537C2C0265}"/>
              </a:ext>
            </a:extLst>
          </p:cNvPr>
          <p:cNvSpPr/>
          <p:nvPr/>
        </p:nvSpPr>
        <p:spPr>
          <a:xfrm>
            <a:off x="5753650" y="1738127"/>
            <a:ext cx="4898278" cy="159117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2492 h 769481"/>
              <a:gd name="connsiteX1" fmla="*/ 2717321 w 6616060"/>
              <a:gd name="connsiteY1" fmla="*/ 652958 h 769481"/>
              <a:gd name="connsiteX2" fmla="*/ 4253980 w 6616060"/>
              <a:gd name="connsiteY2" fmla="*/ 769481 h 769481"/>
              <a:gd name="connsiteX3" fmla="*/ 6616060 w 6616060"/>
              <a:gd name="connsiteY3" fmla="*/ 0 h 769481"/>
              <a:gd name="connsiteX0" fmla="*/ 0 w 4620282"/>
              <a:gd name="connsiteY0" fmla="*/ 287516 h 1531045"/>
              <a:gd name="connsiteX1" fmla="*/ 2717321 w 4620282"/>
              <a:gd name="connsiteY1" fmla="*/ 227982 h 1531045"/>
              <a:gd name="connsiteX2" fmla="*/ 4253980 w 4620282"/>
              <a:gd name="connsiteY2" fmla="*/ 344505 h 1531045"/>
              <a:gd name="connsiteX3" fmla="*/ 4620282 w 4620282"/>
              <a:gd name="connsiteY3" fmla="*/ 1531045 h 1531045"/>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785887"/>
              <a:gd name="connsiteY0" fmla="*/ 289500 h 1533029"/>
              <a:gd name="connsiteX1" fmla="*/ 2717321 w 4785887"/>
              <a:gd name="connsiteY1" fmla="*/ 229966 h 1533029"/>
              <a:gd name="connsiteX2" fmla="*/ 4214223 w 4785887"/>
              <a:gd name="connsiteY2" fmla="*/ 394196 h 1533029"/>
              <a:gd name="connsiteX3" fmla="*/ 4620282 w 4785887"/>
              <a:gd name="connsiteY3" fmla="*/ 1533029 h 1533029"/>
              <a:gd name="connsiteX0" fmla="*/ 0 w 4848614"/>
              <a:gd name="connsiteY0" fmla="*/ 289500 h 1580737"/>
              <a:gd name="connsiteX1" fmla="*/ 2717321 w 4848614"/>
              <a:gd name="connsiteY1" fmla="*/ 229966 h 1580737"/>
              <a:gd name="connsiteX2" fmla="*/ 4214223 w 4848614"/>
              <a:gd name="connsiteY2" fmla="*/ 394196 h 1580737"/>
              <a:gd name="connsiteX3" fmla="*/ 4771356 w 4848614"/>
              <a:gd name="connsiteY3" fmla="*/ 1580737 h 1580737"/>
              <a:gd name="connsiteX0" fmla="*/ 0 w 4935430"/>
              <a:gd name="connsiteY0" fmla="*/ 289500 h 1580737"/>
              <a:gd name="connsiteX1" fmla="*/ 2717321 w 4935430"/>
              <a:gd name="connsiteY1" fmla="*/ 229966 h 1580737"/>
              <a:gd name="connsiteX2" fmla="*/ 4214223 w 4935430"/>
              <a:gd name="connsiteY2" fmla="*/ 394196 h 1580737"/>
              <a:gd name="connsiteX3" fmla="*/ 4771356 w 4935430"/>
              <a:gd name="connsiteY3" fmla="*/ 1580737 h 1580737"/>
              <a:gd name="connsiteX0" fmla="*/ 0 w 4983137"/>
              <a:gd name="connsiteY0" fmla="*/ 764477 h 1419610"/>
              <a:gd name="connsiteX1" fmla="*/ 2765028 w 4983137"/>
              <a:gd name="connsiteY1" fmla="*/ 68839 h 1419610"/>
              <a:gd name="connsiteX2" fmla="*/ 4261930 w 4983137"/>
              <a:gd name="connsiteY2" fmla="*/ 233069 h 1419610"/>
              <a:gd name="connsiteX3" fmla="*/ 4819063 w 4983137"/>
              <a:gd name="connsiteY3" fmla="*/ 1419610 h 1419610"/>
              <a:gd name="connsiteX0" fmla="*/ 0 w 4983137"/>
              <a:gd name="connsiteY0" fmla="*/ 774468 h 1429601"/>
              <a:gd name="connsiteX1" fmla="*/ 2120972 w 4983137"/>
              <a:gd name="connsiteY1" fmla="*/ 62927 h 1429601"/>
              <a:gd name="connsiteX2" fmla="*/ 4261930 w 4983137"/>
              <a:gd name="connsiteY2" fmla="*/ 243060 h 1429601"/>
              <a:gd name="connsiteX3" fmla="*/ 4819063 w 4983137"/>
              <a:gd name="connsiteY3" fmla="*/ 1429601 h 1429601"/>
              <a:gd name="connsiteX0" fmla="*/ 0 w 4899564"/>
              <a:gd name="connsiteY0" fmla="*/ 774468 h 1423251"/>
              <a:gd name="connsiteX1" fmla="*/ 2120972 w 4899564"/>
              <a:gd name="connsiteY1" fmla="*/ 62927 h 1423251"/>
              <a:gd name="connsiteX2" fmla="*/ 4261930 w 4899564"/>
              <a:gd name="connsiteY2" fmla="*/ 243060 h 1423251"/>
              <a:gd name="connsiteX3" fmla="*/ 4647613 w 4899564"/>
              <a:gd name="connsiteY3" fmla="*/ 1423251 h 1423251"/>
              <a:gd name="connsiteX0" fmla="*/ 0 w 5008434"/>
              <a:gd name="connsiteY0" fmla="*/ 774468 h 1423251"/>
              <a:gd name="connsiteX1" fmla="*/ 2120972 w 5008434"/>
              <a:gd name="connsiteY1" fmla="*/ 62927 h 1423251"/>
              <a:gd name="connsiteX2" fmla="*/ 4261930 w 5008434"/>
              <a:gd name="connsiteY2" fmla="*/ 243060 h 1423251"/>
              <a:gd name="connsiteX3" fmla="*/ 4647613 w 5008434"/>
              <a:gd name="connsiteY3" fmla="*/ 1423251 h 1423251"/>
              <a:gd name="connsiteX0" fmla="*/ 0 w 5008434"/>
              <a:gd name="connsiteY0" fmla="*/ 790980 h 1439763"/>
              <a:gd name="connsiteX1" fmla="*/ 2120972 w 5008434"/>
              <a:gd name="connsiteY1" fmla="*/ 79439 h 1439763"/>
              <a:gd name="connsiteX2" fmla="*/ 4261930 w 5008434"/>
              <a:gd name="connsiteY2" fmla="*/ 259572 h 1439763"/>
              <a:gd name="connsiteX3" fmla="*/ 4647613 w 5008434"/>
              <a:gd name="connsiteY3" fmla="*/ 1439763 h 1439763"/>
              <a:gd name="connsiteX0" fmla="*/ 0 w 5008434"/>
              <a:gd name="connsiteY0" fmla="*/ 782706 h 1431489"/>
              <a:gd name="connsiteX1" fmla="*/ 2120972 w 5008434"/>
              <a:gd name="connsiteY1" fmla="*/ 71165 h 1431489"/>
              <a:gd name="connsiteX2" fmla="*/ 4261930 w 5008434"/>
              <a:gd name="connsiteY2" fmla="*/ 251298 h 1431489"/>
              <a:gd name="connsiteX3" fmla="*/ 4647613 w 5008434"/>
              <a:gd name="connsiteY3" fmla="*/ 1431489 h 1431489"/>
              <a:gd name="connsiteX0" fmla="*/ 0 w 5020756"/>
              <a:gd name="connsiteY0" fmla="*/ 766676 h 1415459"/>
              <a:gd name="connsiteX1" fmla="*/ 2120972 w 5020756"/>
              <a:gd name="connsiteY1" fmla="*/ 55135 h 1415459"/>
              <a:gd name="connsiteX2" fmla="*/ 4287330 w 5020756"/>
              <a:gd name="connsiteY2" fmla="*/ 254318 h 1415459"/>
              <a:gd name="connsiteX3" fmla="*/ 4647613 w 5020756"/>
              <a:gd name="connsiteY3" fmla="*/ 1415459 h 1415459"/>
              <a:gd name="connsiteX0" fmla="*/ 0 w 5020756"/>
              <a:gd name="connsiteY0" fmla="*/ 809015 h 1457798"/>
              <a:gd name="connsiteX1" fmla="*/ 2120972 w 5020756"/>
              <a:gd name="connsiteY1" fmla="*/ 97474 h 1457798"/>
              <a:gd name="connsiteX2" fmla="*/ 4287330 w 5020756"/>
              <a:gd name="connsiteY2" fmla="*/ 296657 h 1457798"/>
              <a:gd name="connsiteX3" fmla="*/ 4647613 w 5020756"/>
              <a:gd name="connsiteY3" fmla="*/ 1457798 h 1457798"/>
              <a:gd name="connsiteX0" fmla="*/ 0 w 5020756"/>
              <a:gd name="connsiteY0" fmla="*/ 527221 h 1176004"/>
              <a:gd name="connsiteX1" fmla="*/ 4287330 w 5020756"/>
              <a:gd name="connsiteY1" fmla="*/ 14863 h 1176004"/>
              <a:gd name="connsiteX2" fmla="*/ 4647613 w 5020756"/>
              <a:gd name="connsiteY2" fmla="*/ 1176004 h 1176004"/>
              <a:gd name="connsiteX0" fmla="*/ 0 w 5020756"/>
              <a:gd name="connsiteY0" fmla="*/ 726849 h 1375632"/>
              <a:gd name="connsiteX1" fmla="*/ 4287330 w 5020756"/>
              <a:gd name="connsiteY1" fmla="*/ 214491 h 1375632"/>
              <a:gd name="connsiteX2" fmla="*/ 4647613 w 5020756"/>
              <a:gd name="connsiteY2" fmla="*/ 1375632 h 1375632"/>
              <a:gd name="connsiteX0" fmla="*/ 0 w 5020756"/>
              <a:gd name="connsiteY0" fmla="*/ 759156 h 1407939"/>
              <a:gd name="connsiteX1" fmla="*/ 4287330 w 5020756"/>
              <a:gd name="connsiteY1" fmla="*/ 246798 h 1407939"/>
              <a:gd name="connsiteX2" fmla="*/ 4647613 w 5020756"/>
              <a:gd name="connsiteY2" fmla="*/ 1407939 h 1407939"/>
              <a:gd name="connsiteX0" fmla="*/ 0 w 4825067"/>
              <a:gd name="connsiteY0" fmla="*/ 759156 h 1382539"/>
              <a:gd name="connsiteX1" fmla="*/ 4287330 w 4825067"/>
              <a:gd name="connsiteY1" fmla="*/ 246798 h 1382539"/>
              <a:gd name="connsiteX2" fmla="*/ 4155956 w 4825067"/>
              <a:gd name="connsiteY2" fmla="*/ 1382539 h 1382539"/>
              <a:gd name="connsiteX0" fmla="*/ 0 w 4653559"/>
              <a:gd name="connsiteY0" fmla="*/ 291512 h 1591170"/>
              <a:gd name="connsiteX1" fmla="*/ 4115822 w 4653559"/>
              <a:gd name="connsiteY1" fmla="*/ 455429 h 1591170"/>
              <a:gd name="connsiteX2" fmla="*/ 3984448 w 4653559"/>
              <a:gd name="connsiteY2" fmla="*/ 1591170 h 1591170"/>
            </a:gdLst>
            <a:ahLst/>
            <a:cxnLst>
              <a:cxn ang="0">
                <a:pos x="connsiteX0" y="connsiteY0"/>
              </a:cxn>
              <a:cxn ang="0">
                <a:pos x="connsiteX1" y="connsiteY1"/>
              </a:cxn>
              <a:cxn ang="0">
                <a:pos x="connsiteX2" y="connsiteY2"/>
              </a:cxn>
            </a:cxnLst>
            <a:rect l="l" t="t" r="r" b="b"/>
            <a:pathLst>
              <a:path w="4653559" h="1591170">
                <a:moveTo>
                  <a:pt x="0" y="291512"/>
                </a:moveTo>
                <a:cubicBezTo>
                  <a:pt x="702694" y="-43829"/>
                  <a:pt x="2102970" y="-205151"/>
                  <a:pt x="4115822" y="455429"/>
                </a:cubicBezTo>
                <a:cubicBezTo>
                  <a:pt x="5197381" y="890699"/>
                  <a:pt x="4378133" y="1179754"/>
                  <a:pt x="3984448" y="159117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8BD96F0A-E331-416D-A7C0-306EFBF9E93E}"/>
              </a:ext>
            </a:extLst>
          </p:cNvPr>
          <p:cNvGrpSpPr/>
          <p:nvPr/>
        </p:nvGrpSpPr>
        <p:grpSpPr>
          <a:xfrm>
            <a:off x="9584786" y="1846478"/>
            <a:ext cx="546664" cy="546664"/>
            <a:chOff x="855016" y="4817599"/>
            <a:chExt cx="546664" cy="546664"/>
          </a:xfrm>
        </p:grpSpPr>
        <p:sp>
          <p:nvSpPr>
            <p:cNvPr id="101" name="Freeform 170">
              <a:extLst>
                <a:ext uri="{FF2B5EF4-FFF2-40B4-BE49-F238E27FC236}">
                  <a16:creationId xmlns:a16="http://schemas.microsoft.com/office/drawing/2014/main" id="{298B3842-D889-4955-A9AF-4972D37DDD15}"/>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Air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Temperature</a:t>
              </a:r>
            </a:p>
          </p:txBody>
        </p:sp>
        <p:sp>
          <p:nvSpPr>
            <p:cNvPr id="102" name="Freeform 171">
              <a:extLst>
                <a:ext uri="{FF2B5EF4-FFF2-40B4-BE49-F238E27FC236}">
                  <a16:creationId xmlns:a16="http://schemas.microsoft.com/office/drawing/2014/main" id="{71658BB2-C7DD-4BB2-9D08-09409686B885}"/>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3" name="Freeform 172">
              <a:extLst>
                <a:ext uri="{FF2B5EF4-FFF2-40B4-BE49-F238E27FC236}">
                  <a16:creationId xmlns:a16="http://schemas.microsoft.com/office/drawing/2014/main" id="{09651DD0-0002-4A14-AD06-07F5E5664125}"/>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04" name="Hexagon 103">
            <a:extLst>
              <a:ext uri="{FF2B5EF4-FFF2-40B4-BE49-F238E27FC236}">
                <a16:creationId xmlns:a16="http://schemas.microsoft.com/office/drawing/2014/main" id="{575F19A8-3D01-4F63-83E9-2A96A41A148F}"/>
              </a:ext>
            </a:extLst>
          </p:cNvPr>
          <p:cNvSpPr/>
          <p:nvPr/>
        </p:nvSpPr>
        <p:spPr>
          <a:xfrm>
            <a:off x="11370250" y="4600422"/>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Net Primary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Productivity</a:t>
            </a:r>
          </a:p>
        </p:txBody>
      </p:sp>
      <p:sp>
        <p:nvSpPr>
          <p:cNvPr id="105" name="Hexagon 104">
            <a:extLst>
              <a:ext uri="{FF2B5EF4-FFF2-40B4-BE49-F238E27FC236}">
                <a16:creationId xmlns:a16="http://schemas.microsoft.com/office/drawing/2014/main" id="{290B9746-0239-4DEF-BA75-81A50246930C}"/>
              </a:ext>
            </a:extLst>
          </p:cNvPr>
          <p:cNvSpPr/>
          <p:nvPr/>
        </p:nvSpPr>
        <p:spPr>
          <a:xfrm>
            <a:off x="11370250" y="3334325"/>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Brightness</a:t>
            </a:r>
          </a:p>
        </p:txBody>
      </p:sp>
      <p:grpSp>
        <p:nvGrpSpPr>
          <p:cNvPr id="106" name="Group 105">
            <a:extLst>
              <a:ext uri="{FF2B5EF4-FFF2-40B4-BE49-F238E27FC236}">
                <a16:creationId xmlns:a16="http://schemas.microsoft.com/office/drawing/2014/main" id="{F45BF631-C567-411A-8356-09644FBF8A13}"/>
              </a:ext>
            </a:extLst>
          </p:cNvPr>
          <p:cNvGrpSpPr/>
          <p:nvPr/>
        </p:nvGrpSpPr>
        <p:grpSpPr>
          <a:xfrm>
            <a:off x="9802419" y="3179977"/>
            <a:ext cx="546664" cy="546664"/>
            <a:chOff x="855016" y="4817599"/>
            <a:chExt cx="546664" cy="546664"/>
          </a:xfrm>
        </p:grpSpPr>
        <p:sp>
          <p:nvSpPr>
            <p:cNvPr id="107" name="Freeform 177">
              <a:extLst>
                <a:ext uri="{FF2B5EF4-FFF2-40B4-BE49-F238E27FC236}">
                  <a16:creationId xmlns:a16="http://schemas.microsoft.com/office/drawing/2014/main" id="{66C19F1B-49F4-436F-97FD-82F8F99DEAB4}"/>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H</a:t>
              </a:r>
              <a:r>
                <a:rPr lang="en-US" sz="900" baseline="-25000" dirty="0">
                  <a:latin typeface="Open Sans" panose="020B0606030504020204" pitchFamily="34" charset="0"/>
                  <a:ea typeface="Open Sans" panose="020B0606030504020204" pitchFamily="34" charset="0"/>
                  <a:cs typeface="Open Sans" panose="020B0606030504020204" pitchFamily="34" charset="0"/>
                </a:rPr>
                <a:t>2</a:t>
              </a:r>
              <a:r>
                <a:rPr lang="en-US" sz="900" dirty="0">
                  <a:latin typeface="Open Sans" panose="020B0606030504020204" pitchFamily="34" charset="0"/>
                  <a:ea typeface="Open Sans" panose="020B0606030504020204" pitchFamily="34" charset="0"/>
                  <a:cs typeface="Open Sans" panose="020B0606030504020204" pitchFamily="34" charset="0"/>
                </a:rPr>
                <a:t>O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Nuclei</a:t>
              </a:r>
            </a:p>
          </p:txBody>
        </p:sp>
        <p:sp>
          <p:nvSpPr>
            <p:cNvPr id="108" name="Freeform 178">
              <a:extLst>
                <a:ext uri="{FF2B5EF4-FFF2-40B4-BE49-F238E27FC236}">
                  <a16:creationId xmlns:a16="http://schemas.microsoft.com/office/drawing/2014/main" id="{2FA1120A-F8FF-48F2-ABB0-F53731EC7B03}"/>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9" name="Freeform 179">
              <a:extLst>
                <a:ext uri="{FF2B5EF4-FFF2-40B4-BE49-F238E27FC236}">
                  <a16:creationId xmlns:a16="http://schemas.microsoft.com/office/drawing/2014/main" id="{4E3C2CA7-4DE1-4494-AEF7-044B9FE1CBBC}"/>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110" name="Oval 109">
            <a:extLst>
              <a:ext uri="{FF2B5EF4-FFF2-40B4-BE49-F238E27FC236}">
                <a16:creationId xmlns:a16="http://schemas.microsoft.com/office/drawing/2014/main" id="{2C3D0234-1AC8-4A5E-A414-FB641A5F6D4A}"/>
              </a:ext>
            </a:extLst>
          </p:cNvPr>
          <p:cNvSpPr/>
          <p:nvPr/>
        </p:nvSpPr>
        <p:spPr>
          <a:xfrm>
            <a:off x="5293705" y="4273124"/>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Combustion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Aerosols</a:t>
            </a:r>
          </a:p>
        </p:txBody>
      </p:sp>
      <p:sp>
        <p:nvSpPr>
          <p:cNvPr id="111" name="Oval 110">
            <a:extLst>
              <a:ext uri="{FF2B5EF4-FFF2-40B4-BE49-F238E27FC236}">
                <a16:creationId xmlns:a16="http://schemas.microsoft.com/office/drawing/2014/main" id="{F08E4B78-F259-4B78-8EB0-6145A4024BDC}"/>
              </a:ext>
            </a:extLst>
          </p:cNvPr>
          <p:cNvSpPr/>
          <p:nvPr/>
        </p:nvSpPr>
        <p:spPr>
          <a:xfrm>
            <a:off x="5287375" y="3433267"/>
            <a:ext cx="615833" cy="602822"/>
          </a:xfrm>
          <a:prstGeom prst="ellipse">
            <a:avLst/>
          </a:prstGeom>
          <a:solidFill>
            <a:schemeClr val="accent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Volcanic</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Eruption</a:t>
            </a:r>
          </a:p>
        </p:txBody>
      </p:sp>
      <p:sp>
        <p:nvSpPr>
          <p:cNvPr id="112" name="Oval 111">
            <a:extLst>
              <a:ext uri="{FF2B5EF4-FFF2-40B4-BE49-F238E27FC236}">
                <a16:creationId xmlns:a16="http://schemas.microsoft.com/office/drawing/2014/main" id="{2A48CA7F-1784-43C9-B187-5EE686F3A861}"/>
              </a:ext>
            </a:extLst>
          </p:cNvPr>
          <p:cNvSpPr/>
          <p:nvPr/>
        </p:nvSpPr>
        <p:spPr>
          <a:xfrm>
            <a:off x="5284629" y="1753553"/>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13" name="Oval 112">
            <a:extLst>
              <a:ext uri="{FF2B5EF4-FFF2-40B4-BE49-F238E27FC236}">
                <a16:creationId xmlns:a16="http://schemas.microsoft.com/office/drawing/2014/main" id="{F54F368E-F0ED-4746-891D-F0CF292A794D}"/>
              </a:ext>
            </a:extLst>
          </p:cNvPr>
          <p:cNvSpPr/>
          <p:nvPr/>
        </p:nvSpPr>
        <p:spPr>
          <a:xfrm>
            <a:off x="5284629" y="5112979"/>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 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14" name="Oval 41">
            <a:extLst>
              <a:ext uri="{FF2B5EF4-FFF2-40B4-BE49-F238E27FC236}">
                <a16:creationId xmlns:a16="http://schemas.microsoft.com/office/drawing/2014/main" id="{CD08C5AD-ED97-4D94-824B-A2B8A57B8C72}"/>
              </a:ext>
            </a:extLst>
          </p:cNvPr>
          <p:cNvSpPr/>
          <p:nvPr/>
        </p:nvSpPr>
        <p:spPr>
          <a:xfrm rot="10800000">
            <a:off x="6211399" y="1290614"/>
            <a:ext cx="2418601" cy="2270135"/>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15" name="Curved Connector 54">
            <a:extLst>
              <a:ext uri="{FF2B5EF4-FFF2-40B4-BE49-F238E27FC236}">
                <a16:creationId xmlns:a16="http://schemas.microsoft.com/office/drawing/2014/main" id="{F31F9C01-B372-407B-A682-C7AA03E3C9DF}"/>
              </a:ext>
            </a:extLst>
          </p:cNvPr>
          <p:cNvCxnSpPr>
            <a:cxnSpLocks/>
          </p:cNvCxnSpPr>
          <p:nvPr/>
        </p:nvCxnSpPr>
        <p:spPr>
          <a:xfrm flipV="1">
            <a:off x="7032850" y="2969388"/>
            <a:ext cx="1115240" cy="299291"/>
          </a:xfrm>
          <a:prstGeom prst="curvedConnector3">
            <a:avLst>
              <a:gd name="adj1" fmla="val 50000"/>
            </a:avLst>
          </a:prstGeom>
          <a:ln w="47625" cap="rnd">
            <a:solidFill>
              <a:srgbClr val="C00000"/>
            </a:solidFill>
            <a:round/>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16C55F76-1F40-4FEB-8397-FA6404B847A8}"/>
              </a:ext>
            </a:extLst>
          </p:cNvPr>
          <p:cNvGrpSpPr/>
          <p:nvPr/>
        </p:nvGrpSpPr>
        <p:grpSpPr>
          <a:xfrm>
            <a:off x="6652132" y="3090282"/>
            <a:ext cx="546664" cy="546664"/>
            <a:chOff x="855016" y="4817599"/>
            <a:chExt cx="546664" cy="546664"/>
          </a:xfrm>
        </p:grpSpPr>
        <p:sp>
          <p:nvSpPr>
            <p:cNvPr id="117" name="Freeform 165">
              <a:extLst>
                <a:ext uri="{FF2B5EF4-FFF2-40B4-BE49-F238E27FC236}">
                  <a16:creationId xmlns:a16="http://schemas.microsoft.com/office/drawing/2014/main" id="{6D6F3659-E45B-4B3D-80F4-5AD7ECA409D5}"/>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Sulfate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Production</a:t>
              </a:r>
            </a:p>
          </p:txBody>
        </p:sp>
        <p:sp>
          <p:nvSpPr>
            <p:cNvPr id="118" name="Freeform 166">
              <a:extLst>
                <a:ext uri="{FF2B5EF4-FFF2-40B4-BE49-F238E27FC236}">
                  <a16:creationId xmlns:a16="http://schemas.microsoft.com/office/drawing/2014/main" id="{D2B5F8A6-76C2-42B8-A79F-62EAF3ACDE5E}"/>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19" name="Freeform 167">
              <a:extLst>
                <a:ext uri="{FF2B5EF4-FFF2-40B4-BE49-F238E27FC236}">
                  <a16:creationId xmlns:a16="http://schemas.microsoft.com/office/drawing/2014/main" id="{4FDB6317-D1D7-4D0D-A57D-E5BA7DCDAD23}"/>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0" name="Oval 4">
            <a:extLst>
              <a:ext uri="{FF2B5EF4-FFF2-40B4-BE49-F238E27FC236}">
                <a16:creationId xmlns:a16="http://schemas.microsoft.com/office/drawing/2014/main" id="{A3B39FA3-FD70-495D-AADA-8C735F102BF0}"/>
              </a:ext>
            </a:extLst>
          </p:cNvPr>
          <p:cNvSpPr/>
          <p:nvPr/>
        </p:nvSpPr>
        <p:spPr>
          <a:xfrm>
            <a:off x="5465390" y="2241760"/>
            <a:ext cx="6492240" cy="713829"/>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3829 h 713829"/>
              <a:gd name="connsiteX1" fmla="*/ 2717321 w 6616060"/>
              <a:gd name="connsiteY1" fmla="*/ 654295 h 713829"/>
              <a:gd name="connsiteX2" fmla="*/ 4843784 w 6616060"/>
              <a:gd name="connsiteY2" fmla="*/ 504201 h 713829"/>
              <a:gd name="connsiteX3" fmla="*/ 6616060 w 6616060"/>
              <a:gd name="connsiteY3" fmla="*/ 1337 h 713829"/>
            </a:gdLst>
            <a:ahLst/>
            <a:cxnLst>
              <a:cxn ang="0">
                <a:pos x="connsiteX0" y="connsiteY0"/>
              </a:cxn>
              <a:cxn ang="0">
                <a:pos x="connsiteX1" y="connsiteY1"/>
              </a:cxn>
              <a:cxn ang="0">
                <a:pos x="connsiteX2" y="connsiteY2"/>
              </a:cxn>
              <a:cxn ang="0">
                <a:pos x="connsiteX3" y="connsiteY3"/>
              </a:cxn>
            </a:cxnLst>
            <a:rect l="l" t="t" r="r" b="b"/>
            <a:pathLst>
              <a:path w="6616060" h="713829">
                <a:moveTo>
                  <a:pt x="0" y="713829"/>
                </a:moveTo>
                <a:cubicBezTo>
                  <a:pt x="1492045" y="108993"/>
                  <a:pt x="1910024" y="689233"/>
                  <a:pt x="2717321" y="654295"/>
                </a:cubicBezTo>
                <a:cubicBezTo>
                  <a:pt x="3524618" y="619357"/>
                  <a:pt x="3564775" y="484648"/>
                  <a:pt x="4843784" y="504201"/>
                </a:cubicBezTo>
                <a:cubicBezTo>
                  <a:pt x="5469468" y="536605"/>
                  <a:pt x="5990376" y="-31067"/>
                  <a:pt x="6616060" y="1337"/>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09F64FB-5708-49DE-9CD7-2D27DF9B6AA9}"/>
              </a:ext>
            </a:extLst>
          </p:cNvPr>
          <p:cNvGrpSpPr/>
          <p:nvPr/>
        </p:nvGrpSpPr>
        <p:grpSpPr>
          <a:xfrm>
            <a:off x="8380387" y="2129476"/>
            <a:ext cx="3566160" cy="745498"/>
            <a:chOff x="8062887" y="2129476"/>
            <a:chExt cx="3763855" cy="745498"/>
          </a:xfrm>
        </p:grpSpPr>
        <p:sp>
          <p:nvSpPr>
            <p:cNvPr id="82" name="Oval 4">
              <a:extLst>
                <a:ext uri="{FF2B5EF4-FFF2-40B4-BE49-F238E27FC236}">
                  <a16:creationId xmlns:a16="http://schemas.microsoft.com/office/drawing/2014/main" id="{666BB5E8-0F47-408F-920E-8CA1EC18882E}"/>
                </a:ext>
              </a:extLst>
            </p:cNvPr>
            <p:cNvSpPr/>
            <p:nvPr/>
          </p:nvSpPr>
          <p:spPr>
            <a:xfrm>
              <a:off x="8062887" y="2129476"/>
              <a:ext cx="1200127" cy="72469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3898739"/>
                <a:gd name="connsiteY0" fmla="*/ 750611 h 750611"/>
                <a:gd name="connsiteX1" fmla="*/ 2021688 w 3898739"/>
                <a:gd name="connsiteY1" fmla="*/ 442 h 750611"/>
                <a:gd name="connsiteX2" fmla="*/ 3898739 w 3898739"/>
                <a:gd name="connsiteY2" fmla="*/ 97653 h 750611"/>
                <a:gd name="connsiteX0" fmla="*/ 0 w 2021688"/>
                <a:gd name="connsiteY0" fmla="*/ 750611 h 750611"/>
                <a:gd name="connsiteX1" fmla="*/ 2021688 w 2021688"/>
                <a:gd name="connsiteY1" fmla="*/ 442 h 750611"/>
                <a:gd name="connsiteX0" fmla="*/ 0 w 1512805"/>
                <a:gd name="connsiteY0" fmla="*/ 710883 h 710883"/>
                <a:gd name="connsiteX1" fmla="*/ 1512805 w 1512805"/>
                <a:gd name="connsiteY1" fmla="*/ 471 h 710883"/>
                <a:gd name="connsiteX0" fmla="*/ 0 w 1512805"/>
                <a:gd name="connsiteY0" fmla="*/ 710412 h 710412"/>
                <a:gd name="connsiteX1" fmla="*/ 1512805 w 1512805"/>
                <a:gd name="connsiteY1" fmla="*/ 0 h 710412"/>
                <a:gd name="connsiteX0" fmla="*/ 0 w 1512805"/>
                <a:gd name="connsiteY0" fmla="*/ 710412 h 710412"/>
                <a:gd name="connsiteX1" fmla="*/ 1512805 w 1512805"/>
                <a:gd name="connsiteY1" fmla="*/ 0 h 710412"/>
                <a:gd name="connsiteX0" fmla="*/ 0 w 1512805"/>
                <a:gd name="connsiteY0" fmla="*/ 691362 h 691362"/>
                <a:gd name="connsiteX1" fmla="*/ 1512805 w 1512805"/>
                <a:gd name="connsiteY1" fmla="*/ 0 h 691362"/>
                <a:gd name="connsiteX0" fmla="*/ 0 w 1323701"/>
                <a:gd name="connsiteY0" fmla="*/ 761416 h 761416"/>
                <a:gd name="connsiteX1" fmla="*/ 1323701 w 1323701"/>
                <a:gd name="connsiteY1" fmla="*/ 0 h 761416"/>
                <a:gd name="connsiteX0" fmla="*/ 0 w 1323701"/>
                <a:gd name="connsiteY0" fmla="*/ 761416 h 761416"/>
                <a:gd name="connsiteX1" fmla="*/ 717606 w 1323701"/>
                <a:gd name="connsiteY1" fmla="*/ 172812 h 761416"/>
                <a:gd name="connsiteX2" fmla="*/ 1323701 w 1323701"/>
                <a:gd name="connsiteY2" fmla="*/ 0 h 761416"/>
                <a:gd name="connsiteX0" fmla="*/ 0 w 1323701"/>
                <a:gd name="connsiteY0" fmla="*/ 761416 h 761416"/>
                <a:gd name="connsiteX1" fmla="*/ 717606 w 1323701"/>
                <a:gd name="connsiteY1" fmla="*/ 172812 h 761416"/>
                <a:gd name="connsiteX2" fmla="*/ 1323701 w 1323701"/>
                <a:gd name="connsiteY2" fmla="*/ 0 h 761416"/>
                <a:gd name="connsiteX0" fmla="*/ 0 w 1323701"/>
                <a:gd name="connsiteY0" fmla="*/ 761416 h 761416"/>
                <a:gd name="connsiteX1" fmla="*/ 265858 w 1323701"/>
                <a:gd name="connsiteY1" fmla="*/ 623158 h 761416"/>
                <a:gd name="connsiteX2" fmla="*/ 717606 w 1323701"/>
                <a:gd name="connsiteY2" fmla="*/ 172812 h 761416"/>
                <a:gd name="connsiteX3" fmla="*/ 1323701 w 1323701"/>
                <a:gd name="connsiteY3" fmla="*/ 0 h 761416"/>
                <a:gd name="connsiteX0" fmla="*/ 0 w 1323701"/>
                <a:gd name="connsiteY0" fmla="*/ 761416 h 761416"/>
                <a:gd name="connsiteX1" fmla="*/ 265858 w 1323701"/>
                <a:gd name="connsiteY1" fmla="*/ 623158 h 761416"/>
                <a:gd name="connsiteX2" fmla="*/ 675583 w 1323701"/>
                <a:gd name="connsiteY2" fmla="*/ 182820 h 761416"/>
                <a:gd name="connsiteX3" fmla="*/ 1323701 w 1323701"/>
                <a:gd name="connsiteY3" fmla="*/ 0 h 761416"/>
              </a:gdLst>
              <a:ahLst/>
              <a:cxnLst>
                <a:cxn ang="0">
                  <a:pos x="connsiteX0" y="connsiteY0"/>
                </a:cxn>
                <a:cxn ang="0">
                  <a:pos x="connsiteX1" y="connsiteY1"/>
                </a:cxn>
                <a:cxn ang="0">
                  <a:pos x="connsiteX2" y="connsiteY2"/>
                </a:cxn>
                <a:cxn ang="0">
                  <a:pos x="connsiteX3" y="connsiteY3"/>
                </a:cxn>
              </a:cxnLst>
              <a:rect l="l" t="t" r="r" b="b"/>
              <a:pathLst>
                <a:path w="1323701" h="761416">
                  <a:moveTo>
                    <a:pt x="0" y="761416"/>
                  </a:moveTo>
                  <a:cubicBezTo>
                    <a:pt x="35555" y="728365"/>
                    <a:pt x="146257" y="721259"/>
                    <a:pt x="265858" y="623158"/>
                  </a:cubicBezTo>
                  <a:cubicBezTo>
                    <a:pt x="385459" y="525057"/>
                    <a:pt x="490521" y="276672"/>
                    <a:pt x="675583" y="182820"/>
                  </a:cubicBezTo>
                  <a:cubicBezTo>
                    <a:pt x="760279" y="114347"/>
                    <a:pt x="664894" y="59960"/>
                    <a:pt x="1323701" y="0"/>
                  </a:cubicBezTo>
                </a:path>
              </a:pathLst>
            </a:custGeom>
            <a:noFill/>
            <a:ln w="44450" cap="rnd">
              <a:solidFill>
                <a:schemeClr val="tx2"/>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4">
              <a:extLst>
                <a:ext uri="{FF2B5EF4-FFF2-40B4-BE49-F238E27FC236}">
                  <a16:creationId xmlns:a16="http://schemas.microsoft.com/office/drawing/2014/main" id="{2828AF49-BFE0-4713-BC9F-F73250E1628E}"/>
                </a:ext>
              </a:extLst>
            </p:cNvPr>
            <p:cNvSpPr/>
            <p:nvPr/>
          </p:nvSpPr>
          <p:spPr>
            <a:xfrm>
              <a:off x="8150599" y="2210185"/>
              <a:ext cx="3676143" cy="664789"/>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3898739"/>
                <a:gd name="connsiteY0" fmla="*/ 750611 h 750611"/>
                <a:gd name="connsiteX1" fmla="*/ 2021688 w 3898739"/>
                <a:gd name="connsiteY1" fmla="*/ 442 h 750611"/>
                <a:gd name="connsiteX2" fmla="*/ 3898739 w 3898739"/>
                <a:gd name="connsiteY2" fmla="*/ 97653 h 750611"/>
                <a:gd name="connsiteX0" fmla="*/ 0 w 1877051"/>
                <a:gd name="connsiteY0" fmla="*/ 0 h 97211"/>
                <a:gd name="connsiteX1" fmla="*/ 1877051 w 1877051"/>
                <a:gd name="connsiteY1" fmla="*/ 97211 h 97211"/>
                <a:gd name="connsiteX0" fmla="*/ 0 w 2362081"/>
                <a:gd name="connsiteY0" fmla="*/ 0 h 168773"/>
                <a:gd name="connsiteX1" fmla="*/ 2362081 w 2362081"/>
                <a:gd name="connsiteY1" fmla="*/ 168773 h 168773"/>
                <a:gd name="connsiteX0" fmla="*/ 0 w 2282568"/>
                <a:gd name="connsiteY0" fmla="*/ 0 h 97211"/>
                <a:gd name="connsiteX1" fmla="*/ 2282568 w 2282568"/>
                <a:gd name="connsiteY1" fmla="*/ 97211 h 97211"/>
                <a:gd name="connsiteX0" fmla="*/ 0 w 2282568"/>
                <a:gd name="connsiteY0" fmla="*/ 0 h 97211"/>
                <a:gd name="connsiteX1" fmla="*/ 2282568 w 2282568"/>
                <a:gd name="connsiteY1" fmla="*/ 97211 h 97211"/>
                <a:gd name="connsiteX0" fmla="*/ 0 w 2282568"/>
                <a:gd name="connsiteY0" fmla="*/ 11410 h 108621"/>
                <a:gd name="connsiteX1" fmla="*/ 2282568 w 2282568"/>
                <a:gd name="connsiteY1" fmla="*/ 108621 h 108621"/>
                <a:gd name="connsiteX0" fmla="*/ 0 w 3816093"/>
                <a:gd name="connsiteY0" fmla="*/ 665960 h 665960"/>
                <a:gd name="connsiteX1" fmla="*/ 3816093 w 3816093"/>
                <a:gd name="connsiteY1" fmla="*/ 1171 h 665960"/>
                <a:gd name="connsiteX0" fmla="*/ 0 w 3816093"/>
                <a:gd name="connsiteY0" fmla="*/ 664789 h 664789"/>
                <a:gd name="connsiteX1" fmla="*/ 3816093 w 3816093"/>
                <a:gd name="connsiteY1" fmla="*/ 0 h 664789"/>
                <a:gd name="connsiteX0" fmla="*/ 0 w 3816093"/>
                <a:gd name="connsiteY0" fmla="*/ 664789 h 664789"/>
                <a:gd name="connsiteX1" fmla="*/ 2553627 w 3816093"/>
                <a:gd name="connsiteY1" fmla="*/ 474878 h 664789"/>
                <a:gd name="connsiteX2" fmla="*/ 3816093 w 3816093"/>
                <a:gd name="connsiteY2" fmla="*/ 0 h 664789"/>
                <a:gd name="connsiteX0" fmla="*/ 0 w 3816093"/>
                <a:gd name="connsiteY0" fmla="*/ 664789 h 664789"/>
                <a:gd name="connsiteX1" fmla="*/ 2553627 w 3816093"/>
                <a:gd name="connsiteY1" fmla="*/ 474878 h 664789"/>
                <a:gd name="connsiteX2" fmla="*/ 3134652 w 3816093"/>
                <a:gd name="connsiteY2" fmla="*/ 151028 h 664789"/>
                <a:gd name="connsiteX3" fmla="*/ 3816093 w 3816093"/>
                <a:gd name="connsiteY3" fmla="*/ 0 h 664789"/>
                <a:gd name="connsiteX0" fmla="*/ 0 w 3816093"/>
                <a:gd name="connsiteY0" fmla="*/ 664789 h 664789"/>
                <a:gd name="connsiteX1" fmla="*/ 2239302 w 3816093"/>
                <a:gd name="connsiteY1" fmla="*/ 484403 h 664789"/>
                <a:gd name="connsiteX2" fmla="*/ 3134652 w 3816093"/>
                <a:gd name="connsiteY2" fmla="*/ 151028 h 664789"/>
                <a:gd name="connsiteX3" fmla="*/ 3816093 w 3816093"/>
                <a:gd name="connsiteY3" fmla="*/ 0 h 664789"/>
                <a:gd name="connsiteX0" fmla="*/ 0 w 3816093"/>
                <a:gd name="connsiteY0" fmla="*/ 664789 h 664789"/>
                <a:gd name="connsiteX1" fmla="*/ 2239302 w 3816093"/>
                <a:gd name="connsiteY1" fmla="*/ 484403 h 664789"/>
                <a:gd name="connsiteX2" fmla="*/ 3134652 w 3816093"/>
                <a:gd name="connsiteY2" fmla="*/ 151028 h 664789"/>
                <a:gd name="connsiteX3" fmla="*/ 3816093 w 3816093"/>
                <a:gd name="connsiteY3" fmla="*/ 0 h 664789"/>
                <a:gd name="connsiteX0" fmla="*/ 0 w 3654168"/>
                <a:gd name="connsiteY0" fmla="*/ 664789 h 664789"/>
                <a:gd name="connsiteX1" fmla="*/ 2077377 w 3654168"/>
                <a:gd name="connsiteY1" fmla="*/ 4844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Lst>
              <a:ahLst/>
              <a:cxnLst>
                <a:cxn ang="0">
                  <a:pos x="connsiteX0" y="connsiteY0"/>
                </a:cxn>
                <a:cxn ang="0">
                  <a:pos x="connsiteX1" y="connsiteY1"/>
                </a:cxn>
                <a:cxn ang="0">
                  <a:pos x="connsiteX2" y="connsiteY2"/>
                </a:cxn>
                <a:cxn ang="0">
                  <a:pos x="connsiteX3" y="connsiteY3"/>
                </a:cxn>
              </a:cxnLst>
              <a:rect l="l" t="t" r="r" b="b"/>
              <a:pathLst>
                <a:path w="3654168" h="664789">
                  <a:moveTo>
                    <a:pt x="0" y="664789"/>
                  </a:moveTo>
                  <a:cubicBezTo>
                    <a:pt x="363692" y="604562"/>
                    <a:pt x="908387" y="523968"/>
                    <a:pt x="2039277" y="522503"/>
                  </a:cubicBezTo>
                  <a:cubicBezTo>
                    <a:pt x="2372807" y="486089"/>
                    <a:pt x="2778985" y="242080"/>
                    <a:pt x="2989396" y="162934"/>
                  </a:cubicBezTo>
                  <a:cubicBezTo>
                    <a:pt x="3356176" y="8381"/>
                    <a:pt x="3351682" y="74384"/>
                    <a:pt x="3654168" y="0"/>
                  </a:cubicBezTo>
                </a:path>
              </a:pathLst>
            </a:custGeom>
            <a:noFill/>
            <a:ln w="44450" cap="rnd">
              <a:solidFill>
                <a:schemeClr val="accent3"/>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Hexagon 121">
            <a:extLst>
              <a:ext uri="{FF2B5EF4-FFF2-40B4-BE49-F238E27FC236}">
                <a16:creationId xmlns:a16="http://schemas.microsoft.com/office/drawing/2014/main" id="{57C40DB4-048E-4C5D-A90B-7DDF22AE1851}"/>
              </a:ext>
            </a:extLst>
          </p:cNvPr>
          <p:cNvSpPr/>
          <p:nvPr/>
        </p:nvSpPr>
        <p:spPr>
          <a:xfrm>
            <a:off x="11370250" y="2013543"/>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Sea </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Level</a:t>
            </a:r>
          </a:p>
        </p:txBody>
      </p:sp>
      <p:grpSp>
        <p:nvGrpSpPr>
          <p:cNvPr id="123" name="Group 122">
            <a:extLst>
              <a:ext uri="{FF2B5EF4-FFF2-40B4-BE49-F238E27FC236}">
                <a16:creationId xmlns:a16="http://schemas.microsoft.com/office/drawing/2014/main" id="{CEA9760D-FC9E-4A33-B2F7-863CC3FA4445}"/>
              </a:ext>
            </a:extLst>
          </p:cNvPr>
          <p:cNvGrpSpPr/>
          <p:nvPr/>
        </p:nvGrpSpPr>
        <p:grpSpPr>
          <a:xfrm>
            <a:off x="8037580" y="2775654"/>
            <a:ext cx="546664" cy="546664"/>
            <a:chOff x="855016" y="4817599"/>
            <a:chExt cx="546664" cy="546664"/>
          </a:xfrm>
        </p:grpSpPr>
        <p:sp>
          <p:nvSpPr>
            <p:cNvPr id="124" name="Freeform 157">
              <a:extLst>
                <a:ext uri="{FF2B5EF4-FFF2-40B4-BE49-F238E27FC236}">
                  <a16:creationId xmlns:a16="http://schemas.microsoft.com/office/drawing/2014/main" id="{2CC533AD-EAD0-427A-B809-E57DA08542C4}"/>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Radiative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Flux</a:t>
              </a:r>
            </a:p>
          </p:txBody>
        </p:sp>
        <p:sp>
          <p:nvSpPr>
            <p:cNvPr id="125" name="Freeform 158">
              <a:extLst>
                <a:ext uri="{FF2B5EF4-FFF2-40B4-BE49-F238E27FC236}">
                  <a16:creationId xmlns:a16="http://schemas.microsoft.com/office/drawing/2014/main" id="{AE01CA1B-E447-4F0E-946B-EAC2BB6F2ADA}"/>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26" name="Freeform 159">
              <a:extLst>
                <a:ext uri="{FF2B5EF4-FFF2-40B4-BE49-F238E27FC236}">
                  <a16:creationId xmlns:a16="http://schemas.microsoft.com/office/drawing/2014/main" id="{ECEFC2DF-0C19-44E6-B085-AD833D7D1C9C}"/>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127" name="Oval 126">
            <a:extLst>
              <a:ext uri="{FF2B5EF4-FFF2-40B4-BE49-F238E27FC236}">
                <a16:creationId xmlns:a16="http://schemas.microsoft.com/office/drawing/2014/main" id="{5F550FB6-419C-4FD1-A99B-663AFEFF3D6F}"/>
              </a:ext>
            </a:extLst>
          </p:cNvPr>
          <p:cNvSpPr/>
          <p:nvPr/>
        </p:nvSpPr>
        <p:spPr>
          <a:xfrm>
            <a:off x="5284629" y="2593410"/>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Dust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Storms</a:t>
            </a:r>
          </a:p>
        </p:txBody>
      </p:sp>
      <p:sp>
        <p:nvSpPr>
          <p:cNvPr id="65" name="Title 1">
            <a:extLst>
              <a:ext uri="{FF2B5EF4-FFF2-40B4-BE49-F238E27FC236}">
                <a16:creationId xmlns:a16="http://schemas.microsoft.com/office/drawing/2014/main" id="{A30DB178-E980-4603-B11E-C94BDF68636C}"/>
              </a:ext>
            </a:extLst>
          </p:cNvPr>
          <p:cNvSpPr>
            <a:spLocks noGrp="1"/>
          </p:cNvSpPr>
          <p:nvPr>
            <p:ph type="title"/>
          </p:nvPr>
        </p:nvSpPr>
        <p:spPr>
          <a:xfrm>
            <a:off x="329184" y="246888"/>
            <a:ext cx="11539728" cy="868680"/>
          </a:xfrm>
        </p:spPr>
        <p:txBody>
          <a:bodyPr>
            <a:noAutofit/>
          </a:bodyPr>
          <a:lstStyle/>
          <a:p>
            <a:r>
              <a:rPr lang="en-US" dirty="0">
                <a:solidFill>
                  <a:schemeClr val="accent6"/>
                </a:solidFill>
                <a:latin typeface="Trebuchet MS" panose="020B0603020202020204" pitchFamily="34" charset="0"/>
              </a:rPr>
              <a:t>Exemplar: June 1991 Mt. Pinatubo Eruption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Stratospheric Aerosol Injection (SAI) Exemplar </a:t>
            </a:r>
          </a:p>
        </p:txBody>
      </p:sp>
      <p:pic>
        <p:nvPicPr>
          <p:cNvPr id="67" name="Picture 66">
            <a:extLst>
              <a:ext uri="{FF2B5EF4-FFF2-40B4-BE49-F238E27FC236}">
                <a16:creationId xmlns:a16="http://schemas.microsoft.com/office/drawing/2014/main" id="{C1C3FDB5-EF9A-4199-9205-540C30533FB9}"/>
              </a:ext>
            </a:extLst>
          </p:cNvPr>
          <p:cNvPicPr>
            <a:picLocks noChangeAspect="1"/>
          </p:cNvPicPr>
          <p:nvPr/>
        </p:nvPicPr>
        <p:blipFill>
          <a:blip r:embed="rId4"/>
          <a:stretch>
            <a:fillRect/>
          </a:stretch>
        </p:blipFill>
        <p:spPr>
          <a:xfrm>
            <a:off x="9152282" y="185922"/>
            <a:ext cx="1767011" cy="1511099"/>
          </a:xfrm>
          <a:prstGeom prst="rect">
            <a:avLst/>
          </a:prstGeom>
        </p:spPr>
      </p:pic>
    </p:spTree>
    <p:extLst>
      <p:ext uri="{BB962C8B-B14F-4D97-AF65-F5344CB8AC3E}">
        <p14:creationId xmlns:p14="http://schemas.microsoft.com/office/powerpoint/2010/main" val="387248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7F7B733-9D62-40FE-A829-8CEBB15C256C}"/>
              </a:ext>
            </a:extLst>
          </p:cNvPr>
          <p:cNvSpPr>
            <a:spLocks noGrp="1"/>
          </p:cNvSpPr>
          <p:nvPr>
            <p:ph type="title"/>
          </p:nvPr>
        </p:nvSpPr>
        <p:spPr>
          <a:xfrm>
            <a:off x="329184" y="246888"/>
            <a:ext cx="9175764" cy="868680"/>
          </a:xfrm>
        </p:spPr>
        <p:txBody>
          <a:bodyPr>
            <a:noAutofit/>
          </a:bodyPr>
          <a:lstStyle/>
          <a:p>
            <a:r>
              <a:rPr lang="en-US" dirty="0">
                <a:solidFill>
                  <a:schemeClr val="accent6"/>
                </a:solidFill>
                <a:latin typeface="Trebuchet MS" panose="020B0603020202020204" pitchFamily="34" charset="0"/>
              </a:rPr>
              <a:t>Simulation Plan</a:t>
            </a:r>
            <a:endParaRPr lang="en-US" sz="2700" i="1" dirty="0">
              <a:solidFill>
                <a:schemeClr val="accent6"/>
              </a:solidFill>
              <a:latin typeface="Trebuchet MS" panose="020B0603020202020204" pitchFamily="34" charset="0"/>
            </a:endParaRPr>
          </a:p>
        </p:txBody>
      </p:sp>
      <p:pic>
        <p:nvPicPr>
          <p:cNvPr id="5" name="Picture 4">
            <a:extLst>
              <a:ext uri="{FF2B5EF4-FFF2-40B4-BE49-F238E27FC236}">
                <a16:creationId xmlns:a16="http://schemas.microsoft.com/office/drawing/2014/main" id="{AE5014A1-C734-44C3-ADF3-36B9E1661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84" y="1414957"/>
            <a:ext cx="7486282" cy="4888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56DD27D1-F932-4699-B19F-8B66E0A841A9}"/>
              </a:ext>
            </a:extLst>
          </p:cNvPr>
          <p:cNvSpPr txBox="1"/>
          <p:nvPr/>
        </p:nvSpPr>
        <p:spPr>
          <a:xfrm>
            <a:off x="8183881" y="1414957"/>
            <a:ext cx="4189094" cy="1318718"/>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2E14A4C-F1AB-461E-8D2D-C100F708F618}"/>
                  </a:ext>
                </a:extLst>
              </p:cNvPr>
              <p:cNvSpPr txBox="1"/>
              <p:nvPr/>
            </p:nvSpPr>
            <p:spPr>
              <a:xfrm>
                <a:off x="7980362" y="1635841"/>
                <a:ext cx="4029075" cy="1814018"/>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Simulations will be performed for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5 simulated years.</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Runs are being performed on NERSC (Cori, Perlmutter) and Sandia HPC (Skybridge, Boca)</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1</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 resolution E3SM can achieve:</a:t>
                </a:r>
              </a:p>
              <a:p>
                <a:pPr marL="285750" indent="-285750" algn="l">
                  <a:buFont typeface="Arial" panose="020B0604020202020204" pitchFamily="34" charset="0"/>
                  <a:buChar char="•"/>
                </a:pPr>
                <a:endParaRPr lang="en-US" sz="200" dirty="0">
                  <a:solidFill>
                    <a:schemeClr val="accent6"/>
                  </a:solidFill>
                  <a:latin typeface="Trebuchet MS" panose="020B0603020202020204" pitchFamily="34" charset="0"/>
                </a:endParaRPr>
              </a:p>
              <a:p>
                <a:pPr marL="742950" lvl="1" indent="-285750">
                  <a:buFont typeface="Arial" panose="020B0604020202020204" pitchFamily="34" charset="0"/>
                  <a:buChar char="•"/>
                </a:pPr>
                <a:endParaRPr lang="en-US" sz="2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18 SYPD per 58 AMD CPU nodes on Perlmutter at NERSC</a:t>
                </a:r>
              </a:p>
              <a:p>
                <a:pPr marL="742950" lvl="1" indent="-28575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rPr>
                  <a:t>May supplement 1</a:t>
                </a:r>
                <a14:m>
                  <m:oMath xmlns:m="http://schemas.openxmlformats.org/officeDocument/2006/math">
                    <m:r>
                      <a:rPr lang="en-US" i="1">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 resolution with cheaper 7.5</a:t>
                </a:r>
                <a14:m>
                  <m:oMath xmlns:m="http://schemas.openxmlformats.org/officeDocument/2006/math">
                    <m:r>
                      <a:rPr lang="en-US" i="1">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 resolution runs</a:t>
                </a:r>
              </a:p>
            </p:txBody>
          </p:sp>
        </mc:Choice>
        <mc:Fallback xmlns="">
          <p:sp>
            <p:nvSpPr>
              <p:cNvPr id="7" name="TextBox 6">
                <a:extLst>
                  <a:ext uri="{FF2B5EF4-FFF2-40B4-BE49-F238E27FC236}">
                    <a16:creationId xmlns:a16="http://schemas.microsoft.com/office/drawing/2014/main" id="{52E14A4C-F1AB-461E-8D2D-C100F708F618}"/>
                  </a:ext>
                </a:extLst>
              </p:cNvPr>
              <p:cNvSpPr txBox="1">
                <a:spLocks noRot="1" noChangeAspect="1" noMove="1" noResize="1" noEditPoints="1" noAdjustHandles="1" noChangeArrowheads="1" noChangeShapeType="1" noTextEdit="1"/>
              </p:cNvSpPr>
              <p:nvPr/>
            </p:nvSpPr>
            <p:spPr>
              <a:xfrm>
                <a:off x="7980362" y="1635841"/>
                <a:ext cx="4029075" cy="1814018"/>
              </a:xfrm>
              <a:prstGeom prst="rect">
                <a:avLst/>
              </a:prstGeom>
              <a:blipFill>
                <a:blip r:embed="rId4"/>
                <a:stretch>
                  <a:fillRect l="-908" t="-2013" r="-2723" b="-744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B744EAD-A507-4DFB-AA7D-6078EA977FA2}"/>
                  </a:ext>
                </a:extLst>
              </p:cNvPr>
              <p:cNvSpPr txBox="1"/>
              <p:nvPr/>
            </p:nvSpPr>
            <p:spPr>
              <a:xfrm>
                <a:off x="8455023" y="5259934"/>
                <a:ext cx="3343275" cy="1150070"/>
              </a:xfrm>
              <a:prstGeom prst="rect">
                <a:avLst/>
              </a:prstGeom>
            </p:spPr>
            <p:txBody>
              <a:bodyPr vert="horz" wrap="square" lIns="91440" tIns="45720" rIns="91440" bIns="45720" rtlCol="0">
                <a:noAutofit/>
              </a:bodyPr>
              <a:lstStyle/>
              <a:p>
                <a:pPr algn="ctr"/>
                <a:r>
                  <a:rPr lang="en-US" sz="2200" i="1" dirty="0">
                    <a:solidFill>
                      <a:srgbClr val="0070C0"/>
                    </a:solidFill>
                    <a:latin typeface="Trebuchet MS" panose="020B0603020202020204" pitchFamily="34" charset="0"/>
                  </a:rPr>
                  <a:t>Planned simulations expected to require </a:t>
                </a:r>
                <a14:m>
                  <m:oMath xmlns:m="http://schemas.openxmlformats.org/officeDocument/2006/math">
                    <m:r>
                      <a:rPr lang="en-US" sz="2400" i="1" smtClean="0">
                        <a:solidFill>
                          <a:srgbClr val="0070C0"/>
                        </a:solidFill>
                        <a:latin typeface="Cambria Math" panose="02040503050406030204" pitchFamily="18" charset="0"/>
                        <a:ea typeface="Cambria Math" panose="02040503050406030204" pitchFamily="18" charset="0"/>
                      </a:rPr>
                      <m:t>~</m:t>
                    </m:r>
                  </m:oMath>
                </a14:m>
                <a:r>
                  <a:rPr lang="en-US" sz="2200" b="1" i="1" dirty="0">
                    <a:solidFill>
                      <a:srgbClr val="0070C0"/>
                    </a:solidFill>
                    <a:latin typeface="Trebuchet MS" panose="020B0603020202020204" pitchFamily="34" charset="0"/>
                  </a:rPr>
                  <a:t>O(10</a:t>
                </a:r>
                <a:r>
                  <a:rPr lang="en-US" sz="2200" b="1" i="1" baseline="30000" dirty="0">
                    <a:solidFill>
                      <a:srgbClr val="0070C0"/>
                    </a:solidFill>
                    <a:latin typeface="Trebuchet MS" panose="020B0603020202020204" pitchFamily="34" charset="0"/>
                  </a:rPr>
                  <a:t>7</a:t>
                </a:r>
                <a:r>
                  <a:rPr lang="en-US" sz="2200" b="1" i="1" dirty="0">
                    <a:solidFill>
                      <a:srgbClr val="0070C0"/>
                    </a:solidFill>
                    <a:latin typeface="Trebuchet MS" panose="020B0603020202020204" pitchFamily="34" charset="0"/>
                  </a:rPr>
                  <a:t>) CPU-hours</a:t>
                </a:r>
                <a:r>
                  <a:rPr lang="en-US" sz="2200" i="1" dirty="0">
                    <a:solidFill>
                      <a:srgbClr val="0070C0"/>
                    </a:solidFill>
                    <a:latin typeface="Trebuchet MS" panose="020B0603020202020204" pitchFamily="34" charset="0"/>
                  </a:rPr>
                  <a:t>!</a:t>
                </a:r>
              </a:p>
            </p:txBody>
          </p:sp>
        </mc:Choice>
        <mc:Fallback xmlns="">
          <p:sp>
            <p:nvSpPr>
              <p:cNvPr id="8" name="TextBox 7">
                <a:extLst>
                  <a:ext uri="{FF2B5EF4-FFF2-40B4-BE49-F238E27FC236}">
                    <a16:creationId xmlns:a16="http://schemas.microsoft.com/office/drawing/2014/main" id="{1B744EAD-A507-4DFB-AA7D-6078EA977FA2}"/>
                  </a:ext>
                </a:extLst>
              </p:cNvPr>
              <p:cNvSpPr txBox="1">
                <a:spLocks noRot="1" noChangeAspect="1" noMove="1" noResize="1" noEditPoints="1" noAdjustHandles="1" noChangeArrowheads="1" noChangeShapeType="1" noTextEdit="1"/>
              </p:cNvSpPr>
              <p:nvPr/>
            </p:nvSpPr>
            <p:spPr>
              <a:xfrm>
                <a:off x="8455023" y="5259934"/>
                <a:ext cx="3343275" cy="1150070"/>
              </a:xfrm>
              <a:prstGeom prst="rect">
                <a:avLst/>
              </a:prstGeom>
              <a:blipFill>
                <a:blip r:embed="rId5"/>
                <a:stretch>
                  <a:fillRect t="-4233" b="-7407"/>
                </a:stretch>
              </a:blipFill>
            </p:spPr>
            <p:txBody>
              <a:bodyPr/>
              <a:lstStyle/>
              <a:p>
                <a:r>
                  <a:rPr lang="en-US">
                    <a:noFill/>
                  </a:rPr>
                  <a:t> </a:t>
                </a:r>
              </a:p>
            </p:txBody>
          </p:sp>
        </mc:Fallback>
      </mc:AlternateContent>
      <p:sp>
        <p:nvSpPr>
          <p:cNvPr id="9" name="Oval 8">
            <a:extLst>
              <a:ext uri="{FF2B5EF4-FFF2-40B4-BE49-F238E27FC236}">
                <a16:creationId xmlns:a16="http://schemas.microsoft.com/office/drawing/2014/main" id="{102BAEC4-67CC-46BE-972A-EE1293D52CE2}"/>
              </a:ext>
            </a:extLst>
          </p:cNvPr>
          <p:cNvSpPr/>
          <p:nvPr/>
        </p:nvSpPr>
        <p:spPr>
          <a:xfrm>
            <a:off x="7096125" y="5998295"/>
            <a:ext cx="590550" cy="304799"/>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1A839EE-954B-42AF-AB74-DF0378AE0001}"/>
              </a:ext>
            </a:extLst>
          </p:cNvPr>
          <p:cNvCxnSpPr>
            <a:stCxn id="9" idx="6"/>
          </p:cNvCxnSpPr>
          <p:nvPr/>
        </p:nvCxnSpPr>
        <p:spPr>
          <a:xfrm flipV="1">
            <a:off x="7686675" y="5998295"/>
            <a:ext cx="1085850" cy="1524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0BAB8FF-80F4-46F8-9066-C813541AE43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9627" t="22510" r="25962" b="24848"/>
          <a:stretch/>
        </p:blipFill>
        <p:spPr>
          <a:xfrm>
            <a:off x="5636356" y="154342"/>
            <a:ext cx="1230671" cy="1172803"/>
          </a:xfrm>
          <a:prstGeom prst="rect">
            <a:avLst/>
          </a:prstGeom>
        </p:spPr>
      </p:pic>
      <p:pic>
        <p:nvPicPr>
          <p:cNvPr id="15" name="Picture 14">
            <a:extLst>
              <a:ext uri="{FF2B5EF4-FFF2-40B4-BE49-F238E27FC236}">
                <a16:creationId xmlns:a16="http://schemas.microsoft.com/office/drawing/2014/main" id="{84BB77C0-EB01-40ED-8877-CCE2478B512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30602" t="22511" r="26797" b="25541"/>
          <a:stretch/>
        </p:blipFill>
        <p:spPr>
          <a:xfrm>
            <a:off x="4229106" y="120604"/>
            <a:ext cx="1230671" cy="1206541"/>
          </a:xfrm>
          <a:prstGeom prst="rect">
            <a:avLst/>
          </a:prstGeom>
        </p:spPr>
      </p:pic>
      <p:sp>
        <p:nvSpPr>
          <p:cNvPr id="3" name="Slide Number Placeholder 2">
            <a:extLst>
              <a:ext uri="{FF2B5EF4-FFF2-40B4-BE49-F238E27FC236}">
                <a16:creationId xmlns:a16="http://schemas.microsoft.com/office/drawing/2014/main" id="{E6BDCF85-65F8-4B81-A73E-61F51627FEFE}"/>
              </a:ext>
            </a:extLst>
          </p:cNvPr>
          <p:cNvSpPr>
            <a:spLocks noGrp="1"/>
          </p:cNvSpPr>
          <p:nvPr>
            <p:ph type="sldNum" sz="quarter" idx="10"/>
          </p:nvPr>
        </p:nvSpPr>
        <p:spPr/>
        <p:txBody>
          <a:bodyPr/>
          <a:lstStyle/>
          <a:p>
            <a:fld id="{4FAB73BC-B049-4115-A692-8D63A059BFB8}" type="slidenum">
              <a:rPr lang="en-US" smtClean="0"/>
              <a:pPr/>
              <a:t>48</a:t>
            </a:fld>
            <a:endParaRPr lang="en-US" dirty="0"/>
          </a:p>
        </p:txBody>
      </p:sp>
    </p:spTree>
    <p:extLst>
      <p:ext uri="{BB962C8B-B14F-4D97-AF65-F5344CB8AC3E}">
        <p14:creationId xmlns:p14="http://schemas.microsoft.com/office/powerpoint/2010/main" val="236397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EC7207B-5F81-4C2D-8CA6-976594C5082F}"/>
              </a:ext>
            </a:extLst>
          </p:cNvPr>
          <p:cNvSpPr txBox="1"/>
          <p:nvPr/>
        </p:nvSpPr>
        <p:spPr>
          <a:xfrm>
            <a:off x="0" y="1213495"/>
            <a:ext cx="11812327" cy="461665"/>
          </a:xfrm>
          <a:prstGeom prst="rect">
            <a:avLst/>
          </a:prstGeom>
        </p:spPr>
        <p:txBody>
          <a:bodyPr vert="horz" wrap="square" lIns="91440" tIns="45720" rIns="91440" bIns="45720" rtlCol="0" anchor="ctr">
            <a:spAutoFit/>
          </a:bodyPr>
          <a:lstStyle/>
          <a:p>
            <a:pPr marL="457200" indent="-457200">
              <a:buFontTx/>
              <a:buAutoNum type="alphaLcParenBoth"/>
            </a:pPr>
            <a:r>
              <a:rPr lang="en-US" sz="2200" b="1" dirty="0">
                <a:solidFill>
                  <a:srgbClr val="0070C0"/>
                </a:solidFill>
                <a:latin typeface="Trebuchet MS" panose="020B0603020202020204" pitchFamily="34" charset="0"/>
              </a:rPr>
              <a:t>Random forest regression (RFR):</a:t>
            </a:r>
            <a:endParaRPr lang="en-US" sz="2200" dirty="0">
              <a:solidFill>
                <a:srgbClr val="0070C0"/>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dirty="0">
              <a:latin typeface="Trebuchet MS" panose="020B0603020202020204" pitchFamily="34" charset="0"/>
            </a:endParaRPr>
          </a:p>
        </p:txBody>
      </p:sp>
      <p:sp>
        <p:nvSpPr>
          <p:cNvPr id="42" name="Rectangle 41">
            <a:extLst>
              <a:ext uri="{FF2B5EF4-FFF2-40B4-BE49-F238E27FC236}">
                <a16:creationId xmlns:a16="http://schemas.microsoft.com/office/drawing/2014/main" id="{C13CEBDD-BEA8-47D4-B3C4-7BB43D69BB3C}"/>
              </a:ext>
            </a:extLst>
          </p:cNvPr>
          <p:cNvSpPr/>
          <p:nvPr/>
        </p:nvSpPr>
        <p:spPr>
          <a:xfrm>
            <a:off x="22963" y="1547895"/>
            <a:ext cx="11918821" cy="1354217"/>
          </a:xfrm>
          <a:prstGeom prst="rect">
            <a:avLst/>
          </a:prstGeom>
        </p:spPr>
        <p:txBody>
          <a:bodyPr wrap="square">
            <a:spAutoFit/>
          </a:bodyPr>
          <a:lstStyle/>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endParaRPr lang="en-US" sz="200"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sz="2200" b="1" dirty="0">
                <a:solidFill>
                  <a:schemeClr val="accent6"/>
                </a:solidFill>
                <a:latin typeface="Trebuchet MS" panose="020B0603020202020204" pitchFamily="34" charset="0"/>
              </a:rPr>
              <a:t>Goal: </a:t>
            </a:r>
            <a:r>
              <a:rPr lang="en-US" sz="2200" dirty="0">
                <a:solidFill>
                  <a:schemeClr val="accent6"/>
                </a:solidFill>
                <a:latin typeface="Trebuchet MS" panose="020B0603020202020204" pitchFamily="34" charset="0"/>
              </a:rPr>
              <a:t>use feature </a:t>
            </a:r>
            <a:r>
              <a:rPr lang="en-US" sz="2200" dirty="0" err="1">
                <a:solidFill>
                  <a:schemeClr val="accent6"/>
                </a:solidFill>
                <a:latin typeface="Trebuchet MS" panose="020B0603020202020204" pitchFamily="34" charset="0"/>
              </a:rPr>
              <a:t>importances</a:t>
            </a:r>
            <a:r>
              <a:rPr lang="en-US" sz="2200" dirty="0">
                <a:solidFill>
                  <a:schemeClr val="accent6"/>
                </a:solidFill>
                <a:latin typeface="Trebuchet MS" panose="020B0603020202020204" pitchFamily="34" charset="0"/>
              </a:rPr>
              <a:t> from Random Forests (RFs) to </a:t>
            </a:r>
            <a:r>
              <a:rPr lang="en-US" sz="2200" b="1" dirty="0">
                <a:solidFill>
                  <a:schemeClr val="accent6"/>
                </a:solidFill>
                <a:latin typeface="Trebuchet MS" panose="020B0603020202020204" pitchFamily="34" charset="0"/>
              </a:rPr>
              <a:t>identify weighted pathways </a:t>
            </a:r>
            <a:r>
              <a:rPr lang="en-US" sz="2200" dirty="0">
                <a:solidFill>
                  <a:schemeClr val="accent6"/>
                </a:solidFill>
                <a:latin typeface="Trebuchet MS" panose="020B0603020202020204" pitchFamily="34" charset="0"/>
              </a:rPr>
              <a:t>from one variable to another</a:t>
            </a:r>
          </a:p>
          <a:p>
            <a:endParaRPr lang="en-US" sz="400" dirty="0">
              <a:latin typeface="Trebuchet MS" panose="020B0603020202020204" pitchFamily="34" charset="0"/>
            </a:endParaRPr>
          </a:p>
          <a:p>
            <a:endParaRPr lang="en-US" sz="400" dirty="0">
              <a:latin typeface="Trebuchet MS" panose="020B0603020202020204" pitchFamily="34" charset="0"/>
            </a:endParaRPr>
          </a:p>
          <a:p>
            <a:pPr marL="342900" indent="-342900">
              <a:buFont typeface="Arial" panose="020B0604020202020204" pitchFamily="34" charset="0"/>
              <a:buChar char="•"/>
            </a:pPr>
            <a:endParaRPr lang="en-US" sz="2200" dirty="0">
              <a:latin typeface="Trebuchet MS" panose="020B0603020202020204" pitchFamily="34" charset="0"/>
            </a:endParaRP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endParaRPr lang="en-US" sz="200" dirty="0">
              <a:latin typeface="Trebuchet MS" panose="020B0603020202020204" pitchFamily="34" charset="0"/>
            </a:endParaRPr>
          </a:p>
        </p:txBody>
      </p:sp>
      <p:grpSp>
        <p:nvGrpSpPr>
          <p:cNvPr id="34" name="Group 33">
            <a:extLst>
              <a:ext uri="{FF2B5EF4-FFF2-40B4-BE49-F238E27FC236}">
                <a16:creationId xmlns:a16="http://schemas.microsoft.com/office/drawing/2014/main" id="{B3092E53-8774-450A-8AF2-BF155679A14E}"/>
              </a:ext>
            </a:extLst>
          </p:cNvPr>
          <p:cNvGrpSpPr/>
          <p:nvPr/>
        </p:nvGrpSpPr>
        <p:grpSpPr>
          <a:xfrm>
            <a:off x="3191406" y="2987420"/>
            <a:ext cx="3038564" cy="1285587"/>
            <a:chOff x="781499" y="2866472"/>
            <a:chExt cx="3038564" cy="1285587"/>
          </a:xfrm>
        </p:grpSpPr>
        <p:grpSp>
          <p:nvGrpSpPr>
            <p:cNvPr id="35" name="Group 34">
              <a:extLst>
                <a:ext uri="{FF2B5EF4-FFF2-40B4-BE49-F238E27FC236}">
                  <a16:creationId xmlns:a16="http://schemas.microsoft.com/office/drawing/2014/main" id="{7858D146-5371-4D30-AC60-3766491C3E6A}"/>
                </a:ext>
              </a:extLst>
            </p:cNvPr>
            <p:cNvGrpSpPr/>
            <p:nvPr/>
          </p:nvGrpSpPr>
          <p:grpSpPr>
            <a:xfrm>
              <a:off x="1566996" y="2904877"/>
              <a:ext cx="1292773" cy="1247182"/>
              <a:chOff x="1558535" y="2976133"/>
              <a:chExt cx="1292773" cy="1247182"/>
            </a:xfrm>
          </p:grpSpPr>
          <p:sp>
            <p:nvSpPr>
              <p:cNvPr id="40" name="Rectangle 39">
                <a:extLst>
                  <a:ext uri="{FF2B5EF4-FFF2-40B4-BE49-F238E27FC236}">
                    <a16:creationId xmlns:a16="http://schemas.microsoft.com/office/drawing/2014/main" id="{115F285D-573A-4FC1-9EB1-309119B1FE25}"/>
                  </a:ext>
                </a:extLst>
              </p:cNvPr>
              <p:cNvSpPr/>
              <p:nvPr/>
            </p:nvSpPr>
            <p:spPr>
              <a:xfrm>
                <a:off x="1558535" y="2976133"/>
                <a:ext cx="1292773" cy="1247182"/>
              </a:xfrm>
              <a:prstGeom prst="rect">
                <a:avLst/>
              </a:prstGeom>
              <a:solidFill>
                <a:schemeClr val="tx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3475D8A-63FE-4D7F-8130-956C2C55331F}"/>
                  </a:ext>
                </a:extLst>
              </p:cNvPr>
              <p:cNvSpPr/>
              <p:nvPr/>
            </p:nvSpPr>
            <p:spPr>
              <a:xfrm>
                <a:off x="2168135" y="3083914"/>
                <a:ext cx="259934" cy="267042"/>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DD4C769-6F0C-4A2E-AE22-F63128AB5B25}"/>
                  </a:ext>
                </a:extLst>
              </p:cNvPr>
              <p:cNvSpPr/>
              <p:nvPr/>
            </p:nvSpPr>
            <p:spPr>
              <a:xfrm>
                <a:off x="1905376" y="3506955"/>
                <a:ext cx="259934" cy="267042"/>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1BABC9A-D81A-4536-BADF-0F063F4C7F3E}"/>
                  </a:ext>
                </a:extLst>
              </p:cNvPr>
              <p:cNvSpPr/>
              <p:nvPr/>
            </p:nvSpPr>
            <p:spPr>
              <a:xfrm>
                <a:off x="2437258" y="3506955"/>
                <a:ext cx="259934" cy="267042"/>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DC4C408-5610-4D73-A4D6-A5D8ABC8370A}"/>
                  </a:ext>
                </a:extLst>
              </p:cNvPr>
              <p:cNvSpPr/>
              <p:nvPr/>
            </p:nvSpPr>
            <p:spPr>
              <a:xfrm>
                <a:off x="1663638" y="3879847"/>
                <a:ext cx="259934" cy="267042"/>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778A7BB-A0DB-4133-9EC6-5BFCB5A2AB7E}"/>
                  </a:ext>
                </a:extLst>
              </p:cNvPr>
              <p:cNvSpPr/>
              <p:nvPr/>
            </p:nvSpPr>
            <p:spPr>
              <a:xfrm>
                <a:off x="2150653" y="3858826"/>
                <a:ext cx="259934" cy="267042"/>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65AA23A8-4E78-4984-AA0D-1EEE10803023}"/>
                  </a:ext>
                </a:extLst>
              </p:cNvPr>
              <p:cNvCxnSpPr>
                <a:cxnSpLocks/>
                <a:stCxn id="41" idx="3"/>
                <a:endCxn id="43" idx="0"/>
              </p:cNvCxnSpPr>
              <p:nvPr/>
            </p:nvCxnSpPr>
            <p:spPr>
              <a:xfrm flipH="1">
                <a:off x="2035343" y="3311849"/>
                <a:ext cx="170858" cy="195106"/>
              </a:xfrm>
              <a:prstGeom prst="line">
                <a:avLst/>
              </a:prstGeom>
              <a:ln w="2857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A789C1B2-6942-4A05-8945-1A6FF974123B}"/>
                  </a:ext>
                </a:extLst>
              </p:cNvPr>
              <p:cNvCxnSpPr>
                <a:cxnSpLocks/>
                <a:stCxn id="41" idx="5"/>
                <a:endCxn id="44" idx="0"/>
              </p:cNvCxnSpPr>
              <p:nvPr/>
            </p:nvCxnSpPr>
            <p:spPr>
              <a:xfrm>
                <a:off x="2390003" y="3311849"/>
                <a:ext cx="177222" cy="195106"/>
              </a:xfrm>
              <a:prstGeom prst="line">
                <a:avLst/>
              </a:prstGeom>
              <a:ln w="2857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3CB8966B-E1F9-4CD2-ADB9-7F0BCD1E0008}"/>
                  </a:ext>
                </a:extLst>
              </p:cNvPr>
              <p:cNvCxnSpPr>
                <a:cxnSpLocks/>
                <a:stCxn id="43" idx="3"/>
                <a:endCxn id="45" idx="0"/>
              </p:cNvCxnSpPr>
              <p:nvPr/>
            </p:nvCxnSpPr>
            <p:spPr>
              <a:xfrm flipH="1">
                <a:off x="1793605" y="3734890"/>
                <a:ext cx="149837" cy="144957"/>
              </a:xfrm>
              <a:prstGeom prst="line">
                <a:avLst/>
              </a:prstGeom>
              <a:ln w="28575"/>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1B6E12A5-3586-46AC-B225-7D87636F0D8F}"/>
                  </a:ext>
                </a:extLst>
              </p:cNvPr>
              <p:cNvCxnSpPr>
                <a:cxnSpLocks/>
                <a:stCxn id="46" idx="1"/>
                <a:endCxn id="43" idx="5"/>
              </p:cNvCxnSpPr>
              <p:nvPr/>
            </p:nvCxnSpPr>
            <p:spPr>
              <a:xfrm flipH="1" flipV="1">
                <a:off x="2127244" y="3734890"/>
                <a:ext cx="61475" cy="163043"/>
              </a:xfrm>
              <a:prstGeom prst="line">
                <a:avLst/>
              </a:prstGeom>
              <a:ln w="28575"/>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E05631E-553F-4933-AB52-7660E63F0B37}"/>
                    </a:ext>
                  </a:extLst>
                </p:cNvPr>
                <p:cNvSpPr txBox="1"/>
                <p:nvPr/>
              </p:nvSpPr>
              <p:spPr>
                <a:xfrm>
                  <a:off x="781499" y="2918646"/>
                  <a:ext cx="855206" cy="1200329"/>
                </a:xfrm>
                <a:prstGeom prst="rect">
                  <a:avLst/>
                </a:prstGeom>
                <a:noFill/>
              </p:spPr>
              <p:txBody>
                <a:bodyPr wrap="square" rtlCol="0">
                  <a:spAutoFit/>
                </a:bodyPr>
                <a:lstStyle/>
                <a:p>
                  <a:r>
                    <a:rPr lang="en-US" dirty="0">
                      <a:latin typeface="Trebuchet MS" panose="020B0603020202020204" pitchFamily="34" charset="0"/>
                    </a:rPr>
                    <a:t>F</a:t>
                  </a:r>
                  <a:r>
                    <a:rPr lang="en-US" baseline="-25000" dirty="0">
                      <a:latin typeface="Trebuchet MS" panose="020B0603020202020204" pitchFamily="34" charset="0"/>
                    </a:rPr>
                    <a:t>1,1</a:t>
                  </a:r>
                </a:p>
                <a:p>
                  <a:r>
                    <a:rPr lang="en-US" dirty="0">
                      <a:latin typeface="Trebuchet MS" panose="020B0603020202020204" pitchFamily="34" charset="0"/>
                    </a:rPr>
                    <a:t>F</a:t>
                  </a:r>
                  <a:r>
                    <a:rPr lang="en-US" baseline="-25000" dirty="0">
                      <a:latin typeface="Trebuchet MS" panose="020B0603020202020204" pitchFamily="34" charset="0"/>
                    </a:rPr>
                    <a:t>1,2</a:t>
                  </a:r>
                </a:p>
                <a:p>
                  <a:r>
                    <a:rPr lang="en-US" baseline="-25000" dirty="0">
                      <a:latin typeface="Trebuchet MS" panose="020B0603020202020204" pitchFamily="34" charset="0"/>
                      <a:ea typeface="Cambria Math" panose="02040503050406030204" pitchFamily="18" charset="0"/>
                    </a:rPr>
                    <a:t> </a:t>
                  </a:r>
                  <a:r>
                    <a:rPr lang="en-US" dirty="0">
                      <a:latin typeface="Trebuchet MS" panose="020B0603020202020204" pitchFamily="34" charset="0"/>
                      <a:ea typeface="Cambria Math" panose="02040503050406030204" pitchFamily="18" charset="0"/>
                    </a:rPr>
                    <a: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endParaRPr lang="en-US" dirty="0">
                    <a:latin typeface="Trebuchet MS" panose="020B0603020202020204" pitchFamily="34" charset="0"/>
                  </a:endParaRPr>
                </a:p>
                <a:p>
                  <a:r>
                    <a:rPr lang="en-US" dirty="0">
                      <a:latin typeface="Trebuchet MS" panose="020B0603020202020204" pitchFamily="34" charset="0"/>
                    </a:rPr>
                    <a:t>F</a:t>
                  </a:r>
                  <a:r>
                    <a:rPr lang="en-US" baseline="-25000" dirty="0">
                      <a:latin typeface="Trebuchet MS" panose="020B0603020202020204" pitchFamily="34" charset="0"/>
                    </a:rPr>
                    <a:t>G,N</a:t>
                  </a:r>
                </a:p>
              </p:txBody>
            </p:sp>
          </mc:Choice>
          <mc:Fallback xmlns="">
            <p:sp>
              <p:nvSpPr>
                <p:cNvPr id="36" name="TextBox 35">
                  <a:extLst>
                    <a:ext uri="{FF2B5EF4-FFF2-40B4-BE49-F238E27FC236}">
                      <a16:creationId xmlns:a16="http://schemas.microsoft.com/office/drawing/2014/main" id="{6E05631E-553F-4933-AB52-7660E63F0B37}"/>
                    </a:ext>
                  </a:extLst>
                </p:cNvPr>
                <p:cNvSpPr txBox="1">
                  <a:spLocks noRot="1" noChangeAspect="1" noMove="1" noResize="1" noEditPoints="1" noAdjustHandles="1" noChangeArrowheads="1" noChangeShapeType="1" noTextEdit="1"/>
                </p:cNvSpPr>
                <p:nvPr/>
              </p:nvSpPr>
              <p:spPr>
                <a:xfrm>
                  <a:off x="781499" y="2918646"/>
                  <a:ext cx="855206" cy="1200329"/>
                </a:xfrm>
                <a:prstGeom prst="rect">
                  <a:avLst/>
                </a:prstGeom>
                <a:blipFill>
                  <a:blip r:embed="rId3"/>
                  <a:stretch>
                    <a:fillRect l="-6429" t="-3553" b="-6599"/>
                  </a:stretch>
                </a:blipFill>
              </p:spPr>
              <p:txBody>
                <a:bodyPr/>
                <a:lstStyle/>
                <a:p>
                  <a:r>
                    <a:rPr lang="en-US">
                      <a:noFill/>
                    </a:rPr>
                    <a:t> </a:t>
                  </a:r>
                </a:p>
              </p:txBody>
            </p:sp>
          </mc:Fallback>
        </mc:AlternateContent>
        <p:sp>
          <p:nvSpPr>
            <p:cNvPr id="37" name="Right Brace 36">
              <a:extLst>
                <a:ext uri="{FF2B5EF4-FFF2-40B4-BE49-F238E27FC236}">
                  <a16:creationId xmlns:a16="http://schemas.microsoft.com/office/drawing/2014/main" id="{D0C42259-39B0-4F5E-9FDF-57DBAA75A7C9}"/>
                </a:ext>
              </a:extLst>
            </p:cNvPr>
            <p:cNvSpPr/>
            <p:nvPr/>
          </p:nvSpPr>
          <p:spPr>
            <a:xfrm>
              <a:off x="1213487" y="2866472"/>
              <a:ext cx="334540" cy="1280417"/>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140E9745-0D3B-4AC0-B210-E503DA1B8777}"/>
                </a:ext>
              </a:extLst>
            </p:cNvPr>
            <p:cNvCxnSpPr>
              <a:stCxn id="40" idx="3"/>
            </p:cNvCxnSpPr>
            <p:nvPr/>
          </p:nvCxnSpPr>
          <p:spPr>
            <a:xfrm>
              <a:off x="2859769" y="3528468"/>
              <a:ext cx="23027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4A69AAFC-3610-4B25-817E-E8CC43BAF218}"/>
                </a:ext>
              </a:extLst>
            </p:cNvPr>
            <p:cNvSpPr txBox="1"/>
            <p:nvPr/>
          </p:nvSpPr>
          <p:spPr>
            <a:xfrm>
              <a:off x="3028781" y="3343802"/>
              <a:ext cx="791282" cy="369332"/>
            </a:xfrm>
            <a:prstGeom prst="rect">
              <a:avLst/>
            </a:prstGeom>
            <a:noFill/>
          </p:spPr>
          <p:txBody>
            <a:bodyPr wrap="square" rtlCol="0">
              <a:spAutoFit/>
            </a:bodyPr>
            <a:lstStyle/>
            <a:p>
              <a:r>
                <a:rPr lang="en-US" dirty="0" err="1">
                  <a:latin typeface="Trebuchet MS" panose="020B0603020202020204" pitchFamily="34" charset="0"/>
                </a:rPr>
                <a:t>F</a:t>
              </a:r>
              <a:r>
                <a:rPr lang="en-US" baseline="-25000" dirty="0" err="1">
                  <a:latin typeface="Trebuchet MS" panose="020B0603020202020204" pitchFamily="34" charset="0"/>
                </a:rPr>
                <a:t>i,j</a:t>
              </a:r>
              <a:endParaRPr lang="en-US" baseline="-25000" dirty="0">
                <a:latin typeface="Trebuchet MS" panose="020B0603020202020204" pitchFamily="34" charset="0"/>
              </a:endParaRPr>
            </a:p>
          </p:txBody>
        </p:sp>
      </p:grpSp>
      <mc:AlternateContent xmlns:mc="http://schemas.openxmlformats.org/markup-compatibility/2006" xmlns:a14="http://schemas.microsoft.com/office/drawing/2010/main">
        <mc:Choice Requires="a14">
          <p:graphicFrame>
            <p:nvGraphicFramePr>
              <p:cNvPr id="71" name="Table 7">
                <a:extLst>
                  <a:ext uri="{FF2B5EF4-FFF2-40B4-BE49-F238E27FC236}">
                    <a16:creationId xmlns:a16="http://schemas.microsoft.com/office/drawing/2014/main" id="{375ABFEA-4EAC-45E2-910B-800599686294}"/>
                  </a:ext>
                </a:extLst>
              </p:cNvPr>
              <p:cNvGraphicFramePr>
                <a:graphicFrameLocks noGrp="1"/>
              </p:cNvGraphicFramePr>
              <p:nvPr/>
            </p:nvGraphicFramePr>
            <p:xfrm>
              <a:off x="6059452" y="2855378"/>
              <a:ext cx="2326957" cy="1463040"/>
            </p:xfrm>
            <a:graphic>
              <a:graphicData uri="http://schemas.openxmlformats.org/drawingml/2006/table">
                <a:tbl>
                  <a:tblPr firstRow="1" bandRow="1">
                    <a:tableStyleId>{5C22544A-7EE6-4342-B048-85BDC9FD1C3A}</a:tableStyleId>
                  </a:tblPr>
                  <a:tblGrid>
                    <a:gridCol w="605155">
                      <a:extLst>
                        <a:ext uri="{9D8B030D-6E8A-4147-A177-3AD203B41FA5}">
                          <a16:colId xmlns:a16="http://schemas.microsoft.com/office/drawing/2014/main" val="2071991959"/>
                        </a:ext>
                      </a:extLst>
                    </a:gridCol>
                    <a:gridCol w="697230">
                      <a:extLst>
                        <a:ext uri="{9D8B030D-6E8A-4147-A177-3AD203B41FA5}">
                          <a16:colId xmlns:a16="http://schemas.microsoft.com/office/drawing/2014/main" val="3692079964"/>
                        </a:ext>
                      </a:extLst>
                    </a:gridCol>
                    <a:gridCol w="419417">
                      <a:extLst>
                        <a:ext uri="{9D8B030D-6E8A-4147-A177-3AD203B41FA5}">
                          <a16:colId xmlns:a16="http://schemas.microsoft.com/office/drawing/2014/main" val="279743067"/>
                        </a:ext>
                      </a:extLst>
                    </a:gridCol>
                    <a:gridCol w="605155">
                      <a:extLst>
                        <a:ext uri="{9D8B030D-6E8A-4147-A177-3AD203B41FA5}">
                          <a16:colId xmlns:a16="http://schemas.microsoft.com/office/drawing/2014/main" val="3374592981"/>
                        </a:ext>
                      </a:extLst>
                    </a:gridCol>
                  </a:tblGrid>
                  <a:tr h="331391">
                    <a:tc>
                      <a:txBody>
                        <a:bodyPr/>
                        <a:lstStyle/>
                        <a:p>
                          <a:pPr algn="ctr"/>
                          <a:endParaRPr lang="en-US" b="1" dirty="0">
                            <a:solidFill>
                              <a:schemeClr val="bg1"/>
                            </a:solidFill>
                            <a:latin typeface="Trebuchet MS" panose="020B0603020202020204" pitchFamily="34" charset="0"/>
                          </a:endParaRPr>
                        </a:p>
                      </a:txBody>
                      <a:tcPr>
                        <a:solidFill>
                          <a:schemeClr val="tx1">
                            <a:lumMod val="50000"/>
                            <a:lumOff val="50000"/>
                          </a:schemeClr>
                        </a:solidFill>
                      </a:tcPr>
                    </a:tc>
                    <a:tc>
                      <a:txBody>
                        <a:bodyPr/>
                        <a:lstStyle/>
                        <a:p>
                          <a:pPr algn="ctr"/>
                          <a:r>
                            <a:rPr lang="en-US" b="0" dirty="0">
                              <a:latin typeface="Trebuchet MS" panose="020B0603020202020204" pitchFamily="34" charset="0"/>
                            </a:rPr>
                            <a:t>F</a:t>
                          </a:r>
                          <a:r>
                            <a:rPr lang="en-US" b="0" baseline="-25000" dirty="0">
                              <a:latin typeface="Trebuchet MS" panose="020B0603020202020204" pitchFamily="34" charset="0"/>
                            </a:rPr>
                            <a:t>1,1</a:t>
                          </a:r>
                        </a:p>
                      </a:txBody>
                      <a:tcPr>
                        <a:solidFill>
                          <a:schemeClr val="tx1">
                            <a:lumMod val="50000"/>
                            <a:lumOff val="50000"/>
                          </a:schemeClr>
                        </a:solidFill>
                      </a:tcPr>
                    </a:tc>
                    <a:tc>
                      <a:txBody>
                        <a:bodyPr/>
                        <a:lstStyle/>
                        <a:p>
                          <a:pPr algn="ctr"/>
                          <a:r>
                            <a:rPr lang="en-US" b="0" dirty="0">
                              <a:latin typeface="Trebuchet MS" panose="020B0603020202020204" pitchFamily="34" charset="0"/>
                            </a:rPr>
                            <a:t>…</a:t>
                          </a:r>
                        </a:p>
                      </a:txBody>
                      <a:tcPr>
                        <a:solidFill>
                          <a:schemeClr val="tx1">
                            <a:lumMod val="50000"/>
                            <a:lumOff val="50000"/>
                          </a:schemeClr>
                        </a:solidFill>
                      </a:tcPr>
                    </a:tc>
                    <a:tc>
                      <a:txBody>
                        <a:bodyPr/>
                        <a:lstStyle/>
                        <a:p>
                          <a:pPr algn="ctr"/>
                          <a:r>
                            <a:rPr lang="en-US" b="0" dirty="0">
                              <a:latin typeface="Trebuchet MS" panose="020B0603020202020204" pitchFamily="34" charset="0"/>
                            </a:rPr>
                            <a:t>F</a:t>
                          </a:r>
                          <a:r>
                            <a:rPr lang="en-US" b="0" baseline="-25000" dirty="0">
                              <a:latin typeface="Trebuchet MS" panose="020B0603020202020204" pitchFamily="34" charset="0"/>
                            </a:rPr>
                            <a:t>G,N</a:t>
                          </a:r>
                        </a:p>
                      </a:txBody>
                      <a:tcPr>
                        <a:solidFill>
                          <a:schemeClr val="tx1">
                            <a:lumMod val="50000"/>
                            <a:lumOff val="50000"/>
                          </a:schemeClr>
                        </a:solidFill>
                      </a:tcPr>
                    </a:tc>
                    <a:extLst>
                      <a:ext uri="{0D108BD9-81ED-4DB2-BD59-A6C34878D82A}">
                        <a16:rowId xmlns:a16="http://schemas.microsoft.com/office/drawing/2014/main" val="3099390831"/>
                      </a:ext>
                    </a:extLst>
                  </a:tr>
                  <a:tr h="331391">
                    <a:tc>
                      <a:txBody>
                        <a:bodyPr/>
                        <a:lstStyle/>
                        <a:p>
                          <a:pPr algn="ctr"/>
                          <a:r>
                            <a:rPr lang="en-US" b="0" dirty="0">
                              <a:solidFill>
                                <a:schemeClr val="bg1"/>
                              </a:solidFill>
                              <a:latin typeface="Trebuchet MS" panose="020B0603020202020204" pitchFamily="34" charset="0"/>
                            </a:rPr>
                            <a:t>F</a:t>
                          </a:r>
                          <a:r>
                            <a:rPr lang="en-US" b="0" baseline="-25000" dirty="0">
                              <a:solidFill>
                                <a:schemeClr val="bg1"/>
                              </a:solidFill>
                              <a:latin typeface="Trebuchet MS" panose="020B0603020202020204" pitchFamily="34" charset="0"/>
                            </a:rPr>
                            <a:t>1,1</a:t>
                          </a:r>
                        </a:p>
                      </a:txBody>
                      <a:tcPr>
                        <a:solidFill>
                          <a:schemeClr val="tx1">
                            <a:lumMod val="50000"/>
                            <a:lumOff val="50000"/>
                          </a:schemeClr>
                        </a:solidFill>
                      </a:tcPr>
                    </a:tc>
                    <a:tc>
                      <a:txBody>
                        <a:bodyPr/>
                        <a:lstStyle/>
                        <a:p>
                          <a:pPr algn="ctr"/>
                          <a:r>
                            <a:rPr lang="en-US" dirty="0">
                              <a:latin typeface="Trebuchet MS" panose="020B0603020202020204" pitchFamily="34" charset="0"/>
                            </a:rPr>
                            <a:t>0.1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t>
                          </a:r>
                        </a:p>
                      </a:txBody>
                      <a:tcPr/>
                    </a:tc>
                    <a:tc>
                      <a:txBody>
                        <a:bodyPr/>
                        <a:lstStyle/>
                        <a:p>
                          <a:pPr algn="ctr"/>
                          <a:r>
                            <a:rPr lang="en-US" dirty="0">
                              <a:latin typeface="Trebuchet MS" panose="020B0603020202020204" pitchFamily="34" charset="0"/>
                            </a:rPr>
                            <a:t>0.5</a:t>
                          </a:r>
                        </a:p>
                      </a:txBody>
                      <a:tcPr/>
                    </a:tc>
                    <a:extLst>
                      <a:ext uri="{0D108BD9-81ED-4DB2-BD59-A6C34878D82A}">
                        <a16:rowId xmlns:a16="http://schemas.microsoft.com/office/drawing/2014/main" val="2523075484"/>
                      </a:ext>
                    </a:extLst>
                  </a:tr>
                  <a:tr h="331391">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ea typeface="Cambria Math" panose="02040503050406030204" pitchFamily="18" charset="0"/>
                                  </a:rPr>
                                  <m:t>⋮</m:t>
                                </m:r>
                              </m:oMath>
                            </m:oMathPara>
                          </a14:m>
                          <a:endParaRPr lang="en-US" b="0" dirty="0">
                            <a:solidFill>
                              <a:schemeClr val="bg1"/>
                            </a:solidFill>
                            <a:latin typeface="Trebuchet MS" panose="020B0603020202020204" pitchFamily="34" charset="0"/>
                          </a:endParaRPr>
                        </a:p>
                      </a:txBody>
                      <a:tcPr>
                        <a:solidFill>
                          <a:schemeClr val="tx1">
                            <a:lumMod val="50000"/>
                            <a:lumOff val="50000"/>
                          </a:schemeClr>
                        </a:solidFill>
                      </a:tcPr>
                    </a:tc>
                    <a:tc>
                      <a:txBody>
                        <a:bodyPr/>
                        <a:lstStyle/>
                        <a:p>
                          <a:pPr algn="ctr"/>
                          <a:r>
                            <a:rPr lang="en-US" dirty="0">
                              <a:latin typeface="Trebuchet MS" panose="020B0603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t>
                          </a:r>
                        </a:p>
                      </a:txBody>
                      <a:tcPr/>
                    </a:tc>
                    <a:extLst>
                      <a:ext uri="{0D108BD9-81ED-4DB2-BD59-A6C34878D82A}">
                        <a16:rowId xmlns:a16="http://schemas.microsoft.com/office/drawing/2014/main" val="1154615632"/>
                      </a:ext>
                    </a:extLst>
                  </a:tr>
                  <a:tr h="331391">
                    <a:tc>
                      <a:txBody>
                        <a:bodyPr/>
                        <a:lstStyle/>
                        <a:p>
                          <a:pPr algn="ctr"/>
                          <a:r>
                            <a:rPr lang="en-US" b="0" dirty="0">
                              <a:solidFill>
                                <a:schemeClr val="bg1"/>
                              </a:solidFill>
                              <a:latin typeface="Trebuchet MS" panose="020B0603020202020204" pitchFamily="34" charset="0"/>
                            </a:rPr>
                            <a:t>F</a:t>
                          </a:r>
                          <a:r>
                            <a:rPr lang="en-US" b="0" baseline="-25000" dirty="0">
                              <a:solidFill>
                                <a:schemeClr val="bg1"/>
                              </a:solidFill>
                              <a:latin typeface="Trebuchet MS" panose="020B0603020202020204" pitchFamily="34" charset="0"/>
                            </a:rPr>
                            <a:t>G,N</a:t>
                          </a:r>
                        </a:p>
                      </a:txBody>
                      <a:tcPr>
                        <a:solidFill>
                          <a:schemeClr val="tx1">
                            <a:lumMod val="50000"/>
                            <a:lumOff val="50000"/>
                          </a:schemeClr>
                        </a:solidFill>
                      </a:tcPr>
                    </a:tc>
                    <a:tc>
                      <a:txBody>
                        <a:bodyPr/>
                        <a:lstStyle/>
                        <a:p>
                          <a:pPr algn="ctr"/>
                          <a:r>
                            <a:rPr lang="en-US" dirty="0">
                              <a:latin typeface="Trebuchet MS" panose="020B0603020202020204" pitchFamily="34" charset="0"/>
                            </a:rPr>
                            <a:t>0.99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t>
                          </a:r>
                        </a:p>
                      </a:txBody>
                      <a:tcPr/>
                    </a:tc>
                    <a:tc>
                      <a:txBody>
                        <a:bodyPr/>
                        <a:lstStyle/>
                        <a:p>
                          <a:pPr algn="ctr"/>
                          <a:r>
                            <a:rPr lang="en-US" dirty="0">
                              <a:latin typeface="Trebuchet MS" panose="020B0603020202020204" pitchFamily="34" charset="0"/>
                            </a:rPr>
                            <a:t>0.1</a:t>
                          </a:r>
                        </a:p>
                      </a:txBody>
                      <a:tcPr/>
                    </a:tc>
                    <a:extLst>
                      <a:ext uri="{0D108BD9-81ED-4DB2-BD59-A6C34878D82A}">
                        <a16:rowId xmlns:a16="http://schemas.microsoft.com/office/drawing/2014/main" val="929855594"/>
                      </a:ext>
                    </a:extLst>
                  </a:tr>
                </a:tbl>
              </a:graphicData>
            </a:graphic>
          </p:graphicFrame>
        </mc:Choice>
        <mc:Fallback xmlns="">
          <p:graphicFrame>
            <p:nvGraphicFramePr>
              <p:cNvPr id="71" name="Table 7">
                <a:extLst>
                  <a:ext uri="{FF2B5EF4-FFF2-40B4-BE49-F238E27FC236}">
                    <a16:creationId xmlns:a16="http://schemas.microsoft.com/office/drawing/2014/main" id="{375ABFEA-4EAC-45E2-910B-800599686294}"/>
                  </a:ext>
                </a:extLst>
              </p:cNvPr>
              <p:cNvGraphicFramePr>
                <a:graphicFrameLocks noGrp="1"/>
              </p:cNvGraphicFramePr>
              <p:nvPr>
                <p:extLst>
                  <p:ext uri="{D42A27DB-BD31-4B8C-83A1-F6EECF244321}">
                    <p14:modId xmlns:p14="http://schemas.microsoft.com/office/powerpoint/2010/main" val="3451531948"/>
                  </p:ext>
                </p:extLst>
              </p:nvPr>
            </p:nvGraphicFramePr>
            <p:xfrm>
              <a:off x="6059452" y="2855378"/>
              <a:ext cx="2326957" cy="1463040"/>
            </p:xfrm>
            <a:graphic>
              <a:graphicData uri="http://schemas.openxmlformats.org/drawingml/2006/table">
                <a:tbl>
                  <a:tblPr firstRow="1" bandRow="1">
                    <a:tableStyleId>{5C22544A-7EE6-4342-B048-85BDC9FD1C3A}</a:tableStyleId>
                  </a:tblPr>
                  <a:tblGrid>
                    <a:gridCol w="605155">
                      <a:extLst>
                        <a:ext uri="{9D8B030D-6E8A-4147-A177-3AD203B41FA5}">
                          <a16:colId xmlns:a16="http://schemas.microsoft.com/office/drawing/2014/main" val="2071991959"/>
                        </a:ext>
                      </a:extLst>
                    </a:gridCol>
                    <a:gridCol w="697230">
                      <a:extLst>
                        <a:ext uri="{9D8B030D-6E8A-4147-A177-3AD203B41FA5}">
                          <a16:colId xmlns:a16="http://schemas.microsoft.com/office/drawing/2014/main" val="3692079964"/>
                        </a:ext>
                      </a:extLst>
                    </a:gridCol>
                    <a:gridCol w="419417">
                      <a:extLst>
                        <a:ext uri="{9D8B030D-6E8A-4147-A177-3AD203B41FA5}">
                          <a16:colId xmlns:a16="http://schemas.microsoft.com/office/drawing/2014/main" val="279743067"/>
                        </a:ext>
                      </a:extLst>
                    </a:gridCol>
                    <a:gridCol w="605155">
                      <a:extLst>
                        <a:ext uri="{9D8B030D-6E8A-4147-A177-3AD203B41FA5}">
                          <a16:colId xmlns:a16="http://schemas.microsoft.com/office/drawing/2014/main" val="3374592981"/>
                        </a:ext>
                      </a:extLst>
                    </a:gridCol>
                  </a:tblGrid>
                  <a:tr h="365760">
                    <a:tc>
                      <a:txBody>
                        <a:bodyPr/>
                        <a:lstStyle/>
                        <a:p>
                          <a:pPr algn="ctr"/>
                          <a:endParaRPr lang="en-US" b="1" dirty="0">
                            <a:solidFill>
                              <a:schemeClr val="bg1"/>
                            </a:solidFill>
                            <a:latin typeface="Trebuchet MS" panose="020B0603020202020204" pitchFamily="34" charset="0"/>
                          </a:endParaRPr>
                        </a:p>
                      </a:txBody>
                      <a:tcPr>
                        <a:solidFill>
                          <a:schemeClr val="tx1">
                            <a:lumMod val="50000"/>
                            <a:lumOff val="50000"/>
                          </a:schemeClr>
                        </a:solidFill>
                      </a:tcPr>
                    </a:tc>
                    <a:tc>
                      <a:txBody>
                        <a:bodyPr/>
                        <a:lstStyle/>
                        <a:p>
                          <a:pPr algn="ctr"/>
                          <a:r>
                            <a:rPr lang="en-US" b="0" dirty="0">
                              <a:latin typeface="Trebuchet MS" panose="020B0603020202020204" pitchFamily="34" charset="0"/>
                            </a:rPr>
                            <a:t>F</a:t>
                          </a:r>
                          <a:r>
                            <a:rPr lang="en-US" b="0" baseline="-25000" dirty="0">
                              <a:latin typeface="Trebuchet MS" panose="020B0603020202020204" pitchFamily="34" charset="0"/>
                            </a:rPr>
                            <a:t>1,1</a:t>
                          </a:r>
                        </a:p>
                      </a:txBody>
                      <a:tcPr>
                        <a:solidFill>
                          <a:schemeClr val="tx1">
                            <a:lumMod val="50000"/>
                            <a:lumOff val="50000"/>
                          </a:schemeClr>
                        </a:solidFill>
                      </a:tcPr>
                    </a:tc>
                    <a:tc>
                      <a:txBody>
                        <a:bodyPr/>
                        <a:lstStyle/>
                        <a:p>
                          <a:pPr algn="ctr"/>
                          <a:r>
                            <a:rPr lang="en-US" b="0" dirty="0">
                              <a:latin typeface="Trebuchet MS" panose="020B0603020202020204" pitchFamily="34" charset="0"/>
                            </a:rPr>
                            <a:t>…</a:t>
                          </a:r>
                        </a:p>
                      </a:txBody>
                      <a:tcPr>
                        <a:solidFill>
                          <a:schemeClr val="tx1">
                            <a:lumMod val="50000"/>
                            <a:lumOff val="50000"/>
                          </a:schemeClr>
                        </a:solidFill>
                      </a:tcPr>
                    </a:tc>
                    <a:tc>
                      <a:txBody>
                        <a:bodyPr/>
                        <a:lstStyle/>
                        <a:p>
                          <a:pPr algn="ctr"/>
                          <a:r>
                            <a:rPr lang="en-US" b="0" dirty="0">
                              <a:latin typeface="Trebuchet MS" panose="020B0603020202020204" pitchFamily="34" charset="0"/>
                            </a:rPr>
                            <a:t>F</a:t>
                          </a:r>
                          <a:r>
                            <a:rPr lang="en-US" b="0" baseline="-25000" dirty="0">
                              <a:latin typeface="Trebuchet MS" panose="020B0603020202020204" pitchFamily="34" charset="0"/>
                            </a:rPr>
                            <a:t>G,N</a:t>
                          </a:r>
                        </a:p>
                      </a:txBody>
                      <a:tcPr>
                        <a:solidFill>
                          <a:schemeClr val="tx1">
                            <a:lumMod val="50000"/>
                            <a:lumOff val="50000"/>
                          </a:schemeClr>
                        </a:solidFill>
                      </a:tcPr>
                    </a:tc>
                    <a:extLst>
                      <a:ext uri="{0D108BD9-81ED-4DB2-BD59-A6C34878D82A}">
                        <a16:rowId xmlns:a16="http://schemas.microsoft.com/office/drawing/2014/main" val="3099390831"/>
                      </a:ext>
                    </a:extLst>
                  </a:tr>
                  <a:tr h="365760">
                    <a:tc>
                      <a:txBody>
                        <a:bodyPr/>
                        <a:lstStyle/>
                        <a:p>
                          <a:pPr algn="ctr"/>
                          <a:r>
                            <a:rPr lang="en-US" b="0" dirty="0">
                              <a:solidFill>
                                <a:schemeClr val="bg1"/>
                              </a:solidFill>
                              <a:latin typeface="Trebuchet MS" panose="020B0603020202020204" pitchFamily="34" charset="0"/>
                            </a:rPr>
                            <a:t>F</a:t>
                          </a:r>
                          <a:r>
                            <a:rPr lang="en-US" b="0" baseline="-25000" dirty="0">
                              <a:solidFill>
                                <a:schemeClr val="bg1"/>
                              </a:solidFill>
                              <a:latin typeface="Trebuchet MS" panose="020B0603020202020204" pitchFamily="34" charset="0"/>
                            </a:rPr>
                            <a:t>1,1</a:t>
                          </a:r>
                        </a:p>
                      </a:txBody>
                      <a:tcPr>
                        <a:solidFill>
                          <a:schemeClr val="tx1">
                            <a:lumMod val="50000"/>
                            <a:lumOff val="50000"/>
                          </a:schemeClr>
                        </a:solidFill>
                      </a:tcPr>
                    </a:tc>
                    <a:tc>
                      <a:txBody>
                        <a:bodyPr/>
                        <a:lstStyle/>
                        <a:p>
                          <a:pPr algn="ctr"/>
                          <a:r>
                            <a:rPr lang="en-US" dirty="0">
                              <a:latin typeface="Trebuchet MS" panose="020B0603020202020204" pitchFamily="34" charset="0"/>
                            </a:rPr>
                            <a:t>0.1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t>
                          </a:r>
                        </a:p>
                      </a:txBody>
                      <a:tcPr/>
                    </a:tc>
                    <a:tc>
                      <a:txBody>
                        <a:bodyPr/>
                        <a:lstStyle/>
                        <a:p>
                          <a:pPr algn="ctr"/>
                          <a:r>
                            <a:rPr lang="en-US" dirty="0">
                              <a:latin typeface="Trebuchet MS" panose="020B0603020202020204" pitchFamily="34" charset="0"/>
                            </a:rPr>
                            <a:t>0.5</a:t>
                          </a:r>
                        </a:p>
                      </a:txBody>
                      <a:tcPr/>
                    </a:tc>
                    <a:extLst>
                      <a:ext uri="{0D108BD9-81ED-4DB2-BD59-A6C34878D82A}">
                        <a16:rowId xmlns:a16="http://schemas.microsoft.com/office/drawing/2014/main" val="2523075484"/>
                      </a:ext>
                    </a:extLst>
                  </a:tr>
                  <a:tr h="365760">
                    <a:tc>
                      <a:txBody>
                        <a:bodyPr/>
                        <a:lstStyle/>
                        <a:p>
                          <a:endParaRPr lang="en-US"/>
                        </a:p>
                      </a:txBody>
                      <a:tcPr>
                        <a:blipFill>
                          <a:blip r:embed="rId4"/>
                          <a:stretch>
                            <a:fillRect l="-2020" t="-211667" r="-289899" b="-123333"/>
                          </a:stretch>
                        </a:blipFill>
                      </a:tcPr>
                    </a:tc>
                    <a:tc>
                      <a:txBody>
                        <a:bodyPr/>
                        <a:lstStyle/>
                        <a:p>
                          <a:pPr algn="ctr"/>
                          <a:r>
                            <a:rPr lang="en-US" dirty="0">
                              <a:latin typeface="Trebuchet MS" panose="020B0603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t>
                          </a:r>
                        </a:p>
                      </a:txBody>
                      <a:tcPr/>
                    </a:tc>
                    <a:extLst>
                      <a:ext uri="{0D108BD9-81ED-4DB2-BD59-A6C34878D82A}">
                        <a16:rowId xmlns:a16="http://schemas.microsoft.com/office/drawing/2014/main" val="1154615632"/>
                      </a:ext>
                    </a:extLst>
                  </a:tr>
                  <a:tr h="365760">
                    <a:tc>
                      <a:txBody>
                        <a:bodyPr/>
                        <a:lstStyle/>
                        <a:p>
                          <a:pPr algn="ctr"/>
                          <a:r>
                            <a:rPr lang="en-US" b="0" dirty="0">
                              <a:solidFill>
                                <a:schemeClr val="bg1"/>
                              </a:solidFill>
                              <a:latin typeface="Trebuchet MS" panose="020B0603020202020204" pitchFamily="34" charset="0"/>
                            </a:rPr>
                            <a:t>F</a:t>
                          </a:r>
                          <a:r>
                            <a:rPr lang="en-US" b="0" baseline="-25000" dirty="0">
                              <a:solidFill>
                                <a:schemeClr val="bg1"/>
                              </a:solidFill>
                              <a:latin typeface="Trebuchet MS" panose="020B0603020202020204" pitchFamily="34" charset="0"/>
                            </a:rPr>
                            <a:t>G,N</a:t>
                          </a:r>
                        </a:p>
                      </a:txBody>
                      <a:tcPr>
                        <a:solidFill>
                          <a:schemeClr val="tx1">
                            <a:lumMod val="50000"/>
                            <a:lumOff val="50000"/>
                          </a:schemeClr>
                        </a:solidFill>
                      </a:tcPr>
                    </a:tc>
                    <a:tc>
                      <a:txBody>
                        <a:bodyPr/>
                        <a:lstStyle/>
                        <a:p>
                          <a:pPr algn="ctr"/>
                          <a:r>
                            <a:rPr lang="en-US" dirty="0">
                              <a:latin typeface="Trebuchet MS" panose="020B0603020202020204" pitchFamily="34" charset="0"/>
                            </a:rPr>
                            <a:t>0.99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t>
                          </a:r>
                        </a:p>
                      </a:txBody>
                      <a:tcPr/>
                    </a:tc>
                    <a:tc>
                      <a:txBody>
                        <a:bodyPr/>
                        <a:lstStyle/>
                        <a:p>
                          <a:pPr algn="ctr"/>
                          <a:r>
                            <a:rPr lang="en-US" dirty="0">
                              <a:latin typeface="Trebuchet MS" panose="020B0603020202020204" pitchFamily="34" charset="0"/>
                            </a:rPr>
                            <a:t>0.1</a:t>
                          </a:r>
                        </a:p>
                      </a:txBody>
                      <a:tcPr/>
                    </a:tc>
                    <a:extLst>
                      <a:ext uri="{0D108BD9-81ED-4DB2-BD59-A6C34878D82A}">
                        <a16:rowId xmlns:a16="http://schemas.microsoft.com/office/drawing/2014/main" val="929855594"/>
                      </a:ext>
                    </a:extLst>
                  </a:tr>
                </a:tbl>
              </a:graphicData>
            </a:graphic>
          </p:graphicFrame>
        </mc:Fallback>
      </mc:AlternateContent>
      <p:sp>
        <p:nvSpPr>
          <p:cNvPr id="72" name="Rectangle 71">
            <a:extLst>
              <a:ext uri="{FF2B5EF4-FFF2-40B4-BE49-F238E27FC236}">
                <a16:creationId xmlns:a16="http://schemas.microsoft.com/office/drawing/2014/main" id="{D390D857-CEC7-4CB2-92AD-09A3F98C2EF9}"/>
              </a:ext>
            </a:extLst>
          </p:cNvPr>
          <p:cNvSpPr/>
          <p:nvPr/>
        </p:nvSpPr>
        <p:spPr>
          <a:xfrm>
            <a:off x="9048546" y="2506109"/>
            <a:ext cx="2778327" cy="296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solidFill>
                <a:latin typeface="Trebuchet MS" panose="020B0603020202020204" pitchFamily="34" charset="0"/>
              </a:rPr>
              <a:t>Create Pathway Graph</a:t>
            </a:r>
          </a:p>
        </p:txBody>
      </p:sp>
      <p:sp>
        <p:nvSpPr>
          <p:cNvPr id="73" name="Rectangle 72">
            <a:extLst>
              <a:ext uri="{FF2B5EF4-FFF2-40B4-BE49-F238E27FC236}">
                <a16:creationId xmlns:a16="http://schemas.microsoft.com/office/drawing/2014/main" id="{CAE2BB3B-E0D2-45C8-AA2C-6DE382EF90D0}"/>
              </a:ext>
            </a:extLst>
          </p:cNvPr>
          <p:cNvSpPr/>
          <p:nvPr/>
        </p:nvSpPr>
        <p:spPr>
          <a:xfrm>
            <a:off x="3046326" y="2459286"/>
            <a:ext cx="269283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solidFill>
                <a:latin typeface="Trebuchet MS" panose="020B0603020202020204" pitchFamily="34" charset="0"/>
              </a:rPr>
              <a:t>Train RF Regressors</a:t>
            </a:r>
          </a:p>
        </p:txBody>
      </p:sp>
      <p:sp>
        <p:nvSpPr>
          <p:cNvPr id="74" name="Rectangle 73">
            <a:extLst>
              <a:ext uri="{FF2B5EF4-FFF2-40B4-BE49-F238E27FC236}">
                <a16:creationId xmlns:a16="http://schemas.microsoft.com/office/drawing/2014/main" id="{6023AC2A-AF36-464C-AA91-A0892C348A65}"/>
              </a:ext>
            </a:extLst>
          </p:cNvPr>
          <p:cNvSpPr/>
          <p:nvPr/>
        </p:nvSpPr>
        <p:spPr>
          <a:xfrm>
            <a:off x="5444184" y="2402035"/>
            <a:ext cx="3629240" cy="502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solidFill>
                <a:latin typeface="Trebuchet MS" panose="020B0603020202020204" pitchFamily="34" charset="0"/>
              </a:rPr>
              <a:t>Calculate Feature </a:t>
            </a:r>
            <a:r>
              <a:rPr lang="en-US" dirty="0" err="1">
                <a:solidFill>
                  <a:schemeClr val="accent6"/>
                </a:solidFill>
                <a:latin typeface="Trebuchet MS" panose="020B0603020202020204" pitchFamily="34" charset="0"/>
              </a:rPr>
              <a:t>Importances</a:t>
            </a:r>
            <a:endParaRPr lang="en-US" dirty="0">
              <a:solidFill>
                <a:schemeClr val="accent6"/>
              </a:solidFill>
              <a:latin typeface="Trebuchet MS" panose="020B0603020202020204" pitchFamily="34" charset="0"/>
            </a:endParaRPr>
          </a:p>
        </p:txBody>
      </p:sp>
      <p:sp>
        <p:nvSpPr>
          <p:cNvPr id="2" name="Rectangle 1">
            <a:extLst>
              <a:ext uri="{FF2B5EF4-FFF2-40B4-BE49-F238E27FC236}">
                <a16:creationId xmlns:a16="http://schemas.microsoft.com/office/drawing/2014/main" id="{CE54624C-8CDF-4F65-BFEB-4DF609DA5C2F}"/>
              </a:ext>
            </a:extLst>
          </p:cNvPr>
          <p:cNvSpPr/>
          <p:nvPr/>
        </p:nvSpPr>
        <p:spPr>
          <a:xfrm>
            <a:off x="5207" y="4532200"/>
            <a:ext cx="8517147" cy="2215991"/>
          </a:xfrm>
          <a:prstGeom prst="rect">
            <a:avLst/>
          </a:prstGeom>
        </p:spPr>
        <p:txBody>
          <a:bodyPr wrap="square">
            <a:spAutoFit/>
          </a:bodyPr>
          <a:lstStyle/>
          <a:p>
            <a:pPr marL="342900" indent="-342900">
              <a:buFont typeface="Arial" panose="020B0604020202020204" pitchFamily="34" charset="0"/>
              <a:buChar char="•"/>
            </a:pPr>
            <a:r>
              <a:rPr lang="en-US" sz="2200" b="1" dirty="0">
                <a:solidFill>
                  <a:schemeClr val="accent6"/>
                </a:solidFill>
                <a:latin typeface="Trebuchet MS" panose="020B0603020202020204" pitchFamily="34" charset="0"/>
              </a:rPr>
              <a:t>Inputs: </a:t>
            </a:r>
            <a:r>
              <a:rPr lang="en-US" sz="2200" dirty="0">
                <a:solidFill>
                  <a:schemeClr val="accent6"/>
                </a:solidFill>
                <a:latin typeface="Trebuchet MS" panose="020B0603020202020204" pitchFamily="34" charset="0"/>
              </a:rPr>
              <a:t>time-series of various features or variables of interest (simulated or observed data)</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ndParaRP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sz="2200" b="1" dirty="0">
                <a:solidFill>
                  <a:schemeClr val="accent6"/>
                </a:solidFill>
                <a:latin typeface="Trebuchet MS" panose="020B0603020202020204" pitchFamily="34" charset="0"/>
              </a:rPr>
              <a:t>Output:</a:t>
            </a:r>
            <a:r>
              <a:rPr lang="en-US" sz="2200" dirty="0">
                <a:solidFill>
                  <a:schemeClr val="accent6"/>
                </a:solidFill>
                <a:latin typeface="Trebuchet MS" panose="020B0603020202020204" pitchFamily="34" charset="0"/>
              </a:rPr>
              <a:t> a list of “single-hop” paths that form a network/graph</a:t>
            </a:r>
          </a:p>
          <a:p>
            <a:pPr marL="342900" indent="-342900">
              <a:buFont typeface="Arial" panose="020B0604020202020204" pitchFamily="34" charset="0"/>
              <a:buChar char="•"/>
            </a:pPr>
            <a:endParaRPr lang="en-US" sz="2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000" dirty="0">
                <a:solidFill>
                  <a:schemeClr val="accent6"/>
                </a:solidFill>
                <a:latin typeface="Trebuchet MS" panose="020B0603020202020204" pitchFamily="34" charset="0"/>
              </a:rPr>
              <a:t>Graph can be queried to see what kinds of paths exist between features and their relative strengths</a:t>
            </a:r>
          </a:p>
          <a:p>
            <a:pPr marL="342900" indent="-342900">
              <a:buFont typeface="Arial" panose="020B0604020202020204" pitchFamily="34" charset="0"/>
              <a:buChar char="•"/>
            </a:pPr>
            <a:endParaRPr lang="en-US" sz="2200" dirty="0">
              <a:solidFill>
                <a:schemeClr val="accent6"/>
              </a:solidFill>
              <a:latin typeface="Trebuchet MS" panose="020B0603020202020204" pitchFamily="34" charset="0"/>
            </a:endParaRPr>
          </a:p>
        </p:txBody>
      </p:sp>
      <p:sp>
        <p:nvSpPr>
          <p:cNvPr id="75" name="Slide Number Placeholder 3">
            <a:extLst>
              <a:ext uri="{FF2B5EF4-FFF2-40B4-BE49-F238E27FC236}">
                <a16:creationId xmlns:a16="http://schemas.microsoft.com/office/drawing/2014/main" id="{758EAA21-64DF-491D-AC0F-2E149DA1A653}"/>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13E31D-E2AB-40D1-8B51-AFA5AFEF393A}" type="slidenum">
              <a:rPr lang="en-US" smtClean="0"/>
              <a:pPr/>
              <a:t>49</a:t>
            </a:fld>
            <a:endParaRPr lang="en-US" dirty="0"/>
          </a:p>
        </p:txBody>
      </p:sp>
      <p:grpSp>
        <p:nvGrpSpPr>
          <p:cNvPr id="76" name="Group 75">
            <a:extLst>
              <a:ext uri="{FF2B5EF4-FFF2-40B4-BE49-F238E27FC236}">
                <a16:creationId xmlns:a16="http://schemas.microsoft.com/office/drawing/2014/main" id="{0387C616-7E4A-44DA-9B57-A075353DFD58}"/>
              </a:ext>
            </a:extLst>
          </p:cNvPr>
          <p:cNvGrpSpPr/>
          <p:nvPr/>
        </p:nvGrpSpPr>
        <p:grpSpPr>
          <a:xfrm>
            <a:off x="397181" y="2821153"/>
            <a:ext cx="2598828" cy="1464237"/>
            <a:chOff x="-176417" y="2550400"/>
            <a:chExt cx="3058360" cy="1683457"/>
          </a:xfrm>
        </p:grpSpPr>
        <p:pic>
          <p:nvPicPr>
            <p:cNvPr id="77" name="Picture 76">
              <a:extLst>
                <a:ext uri="{FF2B5EF4-FFF2-40B4-BE49-F238E27FC236}">
                  <a16:creationId xmlns:a16="http://schemas.microsoft.com/office/drawing/2014/main" id="{D63C73B4-EDFC-467D-B4FD-5E61B59A2876}"/>
                </a:ext>
              </a:extLst>
            </p:cNvPr>
            <p:cNvPicPr>
              <a:picLocks noChangeAspect="1"/>
            </p:cNvPicPr>
            <p:nvPr/>
          </p:nvPicPr>
          <p:blipFill>
            <a:blip r:embed="rId5">
              <a:alphaModFix amt="40000"/>
            </a:blip>
            <a:stretch>
              <a:fillRect/>
            </a:stretch>
          </p:blipFill>
          <p:spPr>
            <a:xfrm>
              <a:off x="-102558" y="2553453"/>
              <a:ext cx="2984501" cy="1680404"/>
            </a:xfrm>
            <a:prstGeom prst="rect">
              <a:avLst/>
            </a:prstGeom>
            <a:noFill/>
          </p:spPr>
        </p:pic>
        <p:grpSp>
          <p:nvGrpSpPr>
            <p:cNvPr id="78" name="Group 77">
              <a:extLst>
                <a:ext uri="{FF2B5EF4-FFF2-40B4-BE49-F238E27FC236}">
                  <a16:creationId xmlns:a16="http://schemas.microsoft.com/office/drawing/2014/main" id="{2545BB3A-75B5-4B1A-80B2-6F2A3FB98DF1}"/>
                </a:ext>
              </a:extLst>
            </p:cNvPr>
            <p:cNvGrpSpPr/>
            <p:nvPr/>
          </p:nvGrpSpPr>
          <p:grpSpPr>
            <a:xfrm>
              <a:off x="-176417" y="2550400"/>
              <a:ext cx="3058360" cy="1683457"/>
              <a:chOff x="298043" y="1991481"/>
              <a:chExt cx="3058360" cy="1683457"/>
            </a:xfrm>
          </p:grpSpPr>
          <p:cxnSp>
            <p:nvCxnSpPr>
              <p:cNvPr id="79" name="Straight Connector 78">
                <a:extLst>
                  <a:ext uri="{FF2B5EF4-FFF2-40B4-BE49-F238E27FC236}">
                    <a16:creationId xmlns:a16="http://schemas.microsoft.com/office/drawing/2014/main" id="{F7A16FBC-DCA6-42D6-8853-1EDF802A0E0A}"/>
                  </a:ext>
                </a:extLst>
              </p:cNvPr>
              <p:cNvCxnSpPr>
                <a:cxnSpLocks/>
              </p:cNvCxnSpPr>
              <p:nvPr/>
            </p:nvCxnSpPr>
            <p:spPr>
              <a:xfrm>
                <a:off x="585952" y="1991481"/>
                <a:ext cx="0" cy="1680404"/>
              </a:xfrm>
              <a:prstGeom prst="line">
                <a:avLst/>
              </a:prstGeom>
              <a:ln w="28575"/>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68F08383-EDBB-4F0E-B8DF-A1CD96CAD17F}"/>
                  </a:ext>
                </a:extLst>
              </p:cNvPr>
              <p:cNvCxnSpPr>
                <a:cxnSpLocks/>
              </p:cNvCxnSpPr>
              <p:nvPr/>
            </p:nvCxnSpPr>
            <p:spPr>
              <a:xfrm>
                <a:off x="1305160" y="1994534"/>
                <a:ext cx="0" cy="1680404"/>
              </a:xfrm>
              <a:prstGeom prst="line">
                <a:avLst/>
              </a:prstGeom>
              <a:ln w="28575"/>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23E169BE-2BF4-465E-9060-C1B46EF55A71}"/>
                  </a:ext>
                </a:extLst>
              </p:cNvPr>
              <p:cNvCxnSpPr>
                <a:cxnSpLocks/>
              </p:cNvCxnSpPr>
              <p:nvPr/>
            </p:nvCxnSpPr>
            <p:spPr>
              <a:xfrm>
                <a:off x="1664764" y="1994534"/>
                <a:ext cx="0" cy="1680404"/>
              </a:xfrm>
              <a:prstGeom prst="line">
                <a:avLst/>
              </a:prstGeom>
              <a:ln w="28575"/>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3FEA6DD4-1A6C-4F7F-9AB1-724F80315C88}"/>
                  </a:ext>
                </a:extLst>
              </p:cNvPr>
              <p:cNvCxnSpPr>
                <a:cxnSpLocks/>
              </p:cNvCxnSpPr>
              <p:nvPr/>
            </p:nvCxnSpPr>
            <p:spPr>
              <a:xfrm>
                <a:off x="2024368" y="1994534"/>
                <a:ext cx="0" cy="1680404"/>
              </a:xfrm>
              <a:prstGeom prst="line">
                <a:avLst/>
              </a:prstGeom>
              <a:ln w="28575"/>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5C13DEC7-3208-45C3-AF92-053A9EE7A1C4}"/>
                  </a:ext>
                </a:extLst>
              </p:cNvPr>
              <p:cNvCxnSpPr>
                <a:cxnSpLocks/>
              </p:cNvCxnSpPr>
              <p:nvPr/>
            </p:nvCxnSpPr>
            <p:spPr>
              <a:xfrm>
                <a:off x="2383972" y="1994534"/>
                <a:ext cx="0" cy="1680404"/>
              </a:xfrm>
              <a:prstGeom prst="line">
                <a:avLst/>
              </a:prstGeom>
              <a:ln w="28575"/>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148D4154-0608-4977-B643-E222287E0492}"/>
                  </a:ext>
                </a:extLst>
              </p:cNvPr>
              <p:cNvCxnSpPr>
                <a:cxnSpLocks/>
              </p:cNvCxnSpPr>
              <p:nvPr/>
            </p:nvCxnSpPr>
            <p:spPr>
              <a:xfrm>
                <a:off x="2743576" y="1994534"/>
                <a:ext cx="0" cy="1680404"/>
              </a:xfrm>
              <a:prstGeom prst="line">
                <a:avLst/>
              </a:prstGeom>
              <a:ln w="28575"/>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045158D9-BE86-4FE8-8F36-E9FFD1D9FA3D}"/>
                  </a:ext>
                </a:extLst>
              </p:cNvPr>
              <p:cNvCxnSpPr>
                <a:cxnSpLocks/>
              </p:cNvCxnSpPr>
              <p:nvPr/>
            </p:nvCxnSpPr>
            <p:spPr>
              <a:xfrm>
                <a:off x="945556" y="1994534"/>
                <a:ext cx="0" cy="1680404"/>
              </a:xfrm>
              <a:prstGeom prst="line">
                <a:avLst/>
              </a:prstGeom>
              <a:ln w="28575"/>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ECBD562E-49B2-4728-A3F0-2FBC65188066}"/>
                  </a:ext>
                </a:extLst>
              </p:cNvPr>
              <p:cNvCxnSpPr>
                <a:cxnSpLocks/>
              </p:cNvCxnSpPr>
              <p:nvPr/>
            </p:nvCxnSpPr>
            <p:spPr>
              <a:xfrm>
                <a:off x="3103180" y="1991481"/>
                <a:ext cx="0" cy="1680404"/>
              </a:xfrm>
              <a:prstGeom prst="line">
                <a:avLst/>
              </a:prstGeom>
              <a:ln w="28575"/>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6CA0785A-62C8-4088-BB4F-2F6B64B9B9D5}"/>
                  </a:ext>
                </a:extLst>
              </p:cNvPr>
              <p:cNvCxnSpPr>
                <a:cxnSpLocks/>
              </p:cNvCxnSpPr>
              <p:nvPr/>
            </p:nvCxnSpPr>
            <p:spPr>
              <a:xfrm flipH="1">
                <a:off x="298046" y="2321306"/>
                <a:ext cx="305835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B483A384-C8A4-424A-AA79-8C3BC5FD5E9B}"/>
                  </a:ext>
                </a:extLst>
              </p:cNvPr>
              <p:cNvCxnSpPr>
                <a:cxnSpLocks/>
              </p:cNvCxnSpPr>
              <p:nvPr/>
            </p:nvCxnSpPr>
            <p:spPr>
              <a:xfrm flipH="1">
                <a:off x="298045" y="2593261"/>
                <a:ext cx="305835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7E9FE521-5ED1-4E3C-97E5-DB14BBB934ED}"/>
                  </a:ext>
                </a:extLst>
              </p:cNvPr>
              <p:cNvCxnSpPr>
                <a:cxnSpLocks/>
              </p:cNvCxnSpPr>
              <p:nvPr/>
            </p:nvCxnSpPr>
            <p:spPr>
              <a:xfrm flipH="1">
                <a:off x="298044" y="2865216"/>
                <a:ext cx="305835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268F9509-4700-44DB-9C0A-DF4761451664}"/>
                  </a:ext>
                </a:extLst>
              </p:cNvPr>
              <p:cNvCxnSpPr>
                <a:cxnSpLocks/>
              </p:cNvCxnSpPr>
              <p:nvPr/>
            </p:nvCxnSpPr>
            <p:spPr>
              <a:xfrm flipH="1">
                <a:off x="298044" y="3137171"/>
                <a:ext cx="305835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CE840111-36DA-4DF8-B04A-C9795998DD12}"/>
                  </a:ext>
                </a:extLst>
              </p:cNvPr>
              <p:cNvCxnSpPr>
                <a:cxnSpLocks/>
              </p:cNvCxnSpPr>
              <p:nvPr/>
            </p:nvCxnSpPr>
            <p:spPr>
              <a:xfrm flipH="1">
                <a:off x="298043" y="3409127"/>
                <a:ext cx="3058357" cy="0"/>
              </a:xfrm>
              <a:prstGeom prst="line">
                <a:avLst/>
              </a:prstGeom>
              <a:ln w="28575"/>
            </p:spPr>
            <p:style>
              <a:lnRef idx="1">
                <a:schemeClr val="dk1"/>
              </a:lnRef>
              <a:fillRef idx="0">
                <a:schemeClr val="dk1"/>
              </a:fillRef>
              <a:effectRef idx="0">
                <a:schemeClr val="dk1"/>
              </a:effectRef>
              <a:fontRef idx="minor">
                <a:schemeClr val="tx1"/>
              </a:fontRef>
            </p:style>
          </p:cxnSp>
        </p:grpSp>
      </p:grpSp>
      <p:sp>
        <p:nvSpPr>
          <p:cNvPr id="108" name="Rectangle 107">
            <a:extLst>
              <a:ext uri="{FF2B5EF4-FFF2-40B4-BE49-F238E27FC236}">
                <a16:creationId xmlns:a16="http://schemas.microsoft.com/office/drawing/2014/main" id="{BC8C3F94-8341-4141-B7E0-67637A5EB2D6}"/>
              </a:ext>
            </a:extLst>
          </p:cNvPr>
          <p:cNvSpPr/>
          <p:nvPr/>
        </p:nvSpPr>
        <p:spPr>
          <a:xfrm>
            <a:off x="357162" y="2456974"/>
            <a:ext cx="269283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solidFill>
                <a:latin typeface="Trebuchet MS" panose="020B0603020202020204" pitchFamily="34" charset="0"/>
              </a:rPr>
              <a:t>Raw data</a:t>
            </a:r>
          </a:p>
        </p:txBody>
      </p:sp>
      <p:sp>
        <p:nvSpPr>
          <p:cNvPr id="90" name="Title 1">
            <a:extLst>
              <a:ext uri="{FF2B5EF4-FFF2-40B4-BE49-F238E27FC236}">
                <a16:creationId xmlns:a16="http://schemas.microsoft.com/office/drawing/2014/main" id="{F467FF22-2A2B-45EF-8698-C53F9A9E76F6}"/>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Statistical Methods</a:t>
            </a:r>
          </a:p>
        </p:txBody>
      </p:sp>
      <p:pic>
        <p:nvPicPr>
          <p:cNvPr id="92" name="Picture 91">
            <a:extLst>
              <a:ext uri="{FF2B5EF4-FFF2-40B4-BE49-F238E27FC236}">
                <a16:creationId xmlns:a16="http://schemas.microsoft.com/office/drawing/2014/main" id="{1F7383B3-86BA-4B39-9772-16F1F7D341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80" t="5704" r="4246" b="5261"/>
          <a:stretch/>
        </p:blipFill>
        <p:spPr>
          <a:xfrm>
            <a:off x="9099010" y="2934492"/>
            <a:ext cx="2868341" cy="2903115"/>
          </a:xfrm>
          <a:prstGeom prst="rect">
            <a:avLst/>
          </a:prstGeom>
        </p:spPr>
      </p:pic>
      <p:cxnSp>
        <p:nvCxnSpPr>
          <p:cNvPr id="94" name="Straight Arrow Connector 93">
            <a:extLst>
              <a:ext uri="{FF2B5EF4-FFF2-40B4-BE49-F238E27FC236}">
                <a16:creationId xmlns:a16="http://schemas.microsoft.com/office/drawing/2014/main" id="{2EAA59B3-B2C5-408A-A180-AD99252EF9DF}"/>
              </a:ext>
            </a:extLst>
          </p:cNvPr>
          <p:cNvCxnSpPr>
            <a:cxnSpLocks/>
          </p:cNvCxnSpPr>
          <p:nvPr/>
        </p:nvCxnSpPr>
        <p:spPr>
          <a:xfrm flipV="1">
            <a:off x="9807811" y="5151312"/>
            <a:ext cx="455227" cy="4181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22422F62-89DF-4CFB-8D2B-EF78B8999F8F}"/>
              </a:ext>
            </a:extLst>
          </p:cNvPr>
          <p:cNvSpPr txBox="1"/>
          <p:nvPr/>
        </p:nvSpPr>
        <p:spPr>
          <a:xfrm rot="16200000">
            <a:off x="7418239" y="4160635"/>
            <a:ext cx="2898715" cy="455227"/>
          </a:xfrm>
          <a:prstGeom prst="rect">
            <a:avLst/>
          </a:prstGeom>
          <a:solidFill>
            <a:schemeClr val="bg1"/>
          </a:solidFill>
        </p:spPr>
        <p:txBody>
          <a:bodyPr vert="horz" wrap="square" lIns="91440" tIns="45720" rIns="91440" bIns="45720" rtlCol="0">
            <a:noAutofit/>
          </a:bodyPr>
          <a:lstStyle/>
          <a:p>
            <a:pPr algn="ctr"/>
            <a:r>
              <a:rPr lang="en-US" sz="1200" dirty="0">
                <a:latin typeface="Trebuchet MS" panose="020B0603020202020204" pitchFamily="34" charset="0"/>
              </a:rPr>
              <a:t>Pruned feature importance graph using latitudinal bands </a:t>
            </a:r>
          </a:p>
        </p:txBody>
      </p:sp>
      <p:sp>
        <p:nvSpPr>
          <p:cNvPr id="93" name="TextBox 92">
            <a:extLst>
              <a:ext uri="{FF2B5EF4-FFF2-40B4-BE49-F238E27FC236}">
                <a16:creationId xmlns:a16="http://schemas.microsoft.com/office/drawing/2014/main" id="{8EB8113C-AFF4-4644-9FC2-9C84748B6EBF}"/>
              </a:ext>
            </a:extLst>
          </p:cNvPr>
          <p:cNvSpPr txBox="1"/>
          <p:nvPr/>
        </p:nvSpPr>
        <p:spPr>
          <a:xfrm>
            <a:off x="9095210" y="5573976"/>
            <a:ext cx="1183801" cy="391941"/>
          </a:xfrm>
          <a:prstGeom prst="rect">
            <a:avLst/>
          </a:prstGeom>
        </p:spPr>
        <p:txBody>
          <a:bodyPr vert="horz" wrap="square" lIns="91440" tIns="45720" rIns="91440" bIns="45720" rtlCol="0">
            <a:noAutofit/>
          </a:bodyPr>
          <a:lstStyle/>
          <a:p>
            <a:pPr algn="ctr"/>
            <a:r>
              <a:rPr lang="en-US" sz="1000" dirty="0">
                <a:solidFill>
                  <a:schemeClr val="accent6"/>
                </a:solidFill>
                <a:latin typeface="Trebuchet MS" panose="020B0603020202020204" pitchFamily="34" charset="0"/>
                <a:cs typeface="Open Sans " panose="020B0604020202020204" charset="0"/>
              </a:rPr>
              <a:t>Thick edge = important feature</a:t>
            </a:r>
          </a:p>
        </p:txBody>
      </p:sp>
      <p:sp>
        <p:nvSpPr>
          <p:cNvPr id="96" name="Content Placeholder 2">
            <a:extLst>
              <a:ext uri="{FF2B5EF4-FFF2-40B4-BE49-F238E27FC236}">
                <a16:creationId xmlns:a16="http://schemas.microsoft.com/office/drawing/2014/main" id="{916E8069-9AE2-43B0-9FFA-4AE70ADAB0F6}"/>
              </a:ext>
            </a:extLst>
          </p:cNvPr>
          <p:cNvSpPr txBox="1">
            <a:spLocks/>
          </p:cNvSpPr>
          <p:nvPr/>
        </p:nvSpPr>
        <p:spPr>
          <a:xfrm>
            <a:off x="107683" y="6558913"/>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rebuchet MS" panose="020B0603020202020204" pitchFamily="34" charset="0"/>
                <a:ea typeface="Open Sans" panose="020B0606030504020204" pitchFamily="34" charset="0"/>
                <a:cs typeface="Open Sans" panose="020B0606030504020204" pitchFamily="34" charset="0"/>
              </a:rPr>
              <a:t>Team: M. Peterson, M. Brown, J. Nichol, W. Davis, I. Tezaur</a:t>
            </a:r>
          </a:p>
          <a:p>
            <a:pPr lvl="1" indent="0">
              <a:buFont typeface="Wingdings" pitchFamily="2" charset="2"/>
              <a:buNone/>
            </a:pPr>
            <a:endParaRPr lang="en-US" sz="2000" dirty="0">
              <a:latin typeface="Trebuchet MS" panose="020B0603020202020204" pitchFamily="34" charset="0"/>
              <a:ea typeface="Open Sans" panose="020B0606030504020204" pitchFamily="34" charset="0"/>
              <a:cs typeface="Open Sans" panose="020B0606030504020204" pitchFamily="34" charset="0"/>
            </a:endParaRPr>
          </a:p>
          <a:p>
            <a:endParaRPr lang="en-US" sz="2000" dirty="0">
              <a:latin typeface="Trebuchet MS" panose="020B0603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1623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24224"/>
            <a:ext cx="6415633" cy="5355312"/>
          </a:xfrm>
          <a:prstGeom prst="rect">
            <a:avLst/>
          </a:prstGeom>
          <a:noFill/>
        </p:spPr>
        <p:txBody>
          <a:bodyPr wrap="square">
            <a:spAutoFit/>
          </a:bodyPr>
          <a:lstStyle/>
          <a:p>
            <a:pPr marL="285750" indent="-285750">
              <a:buFont typeface="Arial" panose="020B0604020202020204" pitchFamily="34" charset="0"/>
              <a:buChar char="•"/>
            </a:pPr>
            <a:r>
              <a:rPr lang="en-US" sz="2500" b="1" dirty="0">
                <a:solidFill>
                  <a:schemeClr val="accent6"/>
                </a:solidFill>
                <a:latin typeface="Trebuchet MS" panose="020B0603020202020204" pitchFamily="34" charset="0"/>
              </a:rPr>
              <a:t>Background</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Motivation</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b="1" dirty="0">
                <a:solidFill>
                  <a:schemeClr val="accent6"/>
                </a:solidFill>
                <a:latin typeface="Trebuchet MS" panose="020B0603020202020204" pitchFamily="34" charset="0"/>
              </a:rPr>
              <a:t>The CLDERA Project</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Driving Exemplar: 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CLDERA Research Composition</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Simulations </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grpSp>
        <p:nvGrpSpPr>
          <p:cNvPr id="8" name="Group 7">
            <a:extLst>
              <a:ext uri="{FF2B5EF4-FFF2-40B4-BE49-F238E27FC236}">
                <a16:creationId xmlns:a16="http://schemas.microsoft.com/office/drawing/2014/main" id="{A65418FA-E22B-423A-9ED5-067D76E8658B}"/>
              </a:ext>
            </a:extLst>
          </p:cNvPr>
          <p:cNvGrpSpPr>
            <a:grpSpLocks noChangeAspect="1"/>
          </p:cNvGrpSpPr>
          <p:nvPr/>
        </p:nvGrpSpPr>
        <p:grpSpPr>
          <a:xfrm>
            <a:off x="8084420" y="1510397"/>
            <a:ext cx="4688291" cy="4567107"/>
            <a:chOff x="6624859" y="916067"/>
            <a:chExt cx="5725522" cy="5577528"/>
          </a:xfrm>
        </p:grpSpPr>
        <p:pic>
          <p:nvPicPr>
            <p:cNvPr id="9" name="Picture 8">
              <a:extLst>
                <a:ext uri="{FF2B5EF4-FFF2-40B4-BE49-F238E27FC236}">
                  <a16:creationId xmlns:a16="http://schemas.microsoft.com/office/drawing/2014/main" id="{E7F22A26-C221-478B-831A-4B6965149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0" name="TextBox 9">
              <a:extLst>
                <a:ext uri="{FF2B5EF4-FFF2-40B4-BE49-F238E27FC236}">
                  <a16:creationId xmlns:a16="http://schemas.microsoft.com/office/drawing/2014/main" id="{C84EFB2D-95BC-4EBC-8A85-95F24A7A1379}"/>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1" name="Diagram 10">
              <a:extLst>
                <a:ext uri="{FF2B5EF4-FFF2-40B4-BE49-F238E27FC236}">
                  <a16:creationId xmlns:a16="http://schemas.microsoft.com/office/drawing/2014/main" id="{62CA661A-39C3-4FCA-BF41-72312E320AA9}"/>
                </a:ext>
              </a:extLst>
            </p:cNvPr>
            <p:cNvGraphicFramePr/>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9"/>
          <a:stretch>
            <a:fillRect/>
          </a:stretch>
        </p:blipFill>
        <p:spPr>
          <a:xfrm>
            <a:off x="6839240" y="3429000"/>
            <a:ext cx="2197095" cy="1878895"/>
          </a:xfrm>
          <a:prstGeom prst="rect">
            <a:avLst/>
          </a:prstGeom>
        </p:spPr>
      </p:pic>
      <p:sp>
        <p:nvSpPr>
          <p:cNvPr id="5" name="Slide Number Placeholder 4">
            <a:extLst>
              <a:ext uri="{FF2B5EF4-FFF2-40B4-BE49-F238E27FC236}">
                <a16:creationId xmlns:a16="http://schemas.microsoft.com/office/drawing/2014/main" id="{809A7F79-37E0-4FE6-B60E-C25057085B8A}"/>
              </a:ext>
            </a:extLst>
          </p:cNvPr>
          <p:cNvSpPr>
            <a:spLocks noGrp="1"/>
          </p:cNvSpPr>
          <p:nvPr>
            <p:ph type="sldNum" sz="quarter" idx="4"/>
          </p:nvPr>
        </p:nvSpPr>
        <p:spPr/>
        <p:txBody>
          <a:bodyPr/>
          <a:lstStyle/>
          <a:p>
            <a:fld id="{4FAB73BC-B049-4115-A692-8D63A059BFB8}" type="slidenum">
              <a:rPr lang="en-US" smtClean="0"/>
              <a:pPr/>
              <a:t>5</a:t>
            </a:fld>
            <a:endParaRPr lang="en-US" dirty="0"/>
          </a:p>
        </p:txBody>
      </p:sp>
      <p:sp>
        <p:nvSpPr>
          <p:cNvPr id="14" name="Slide Number Placeholder 8">
            <a:extLst>
              <a:ext uri="{FF2B5EF4-FFF2-40B4-BE49-F238E27FC236}">
                <a16:creationId xmlns:a16="http://schemas.microsoft.com/office/drawing/2014/main" id="{1D881615-CF33-4F21-A1C0-07C4BCE11229}"/>
              </a:ext>
            </a:extLst>
          </p:cNvPr>
          <p:cNvSpPr txBox="1">
            <a:spLocks/>
          </p:cNvSpPr>
          <p:nvPr/>
        </p:nvSpPr>
        <p:spPr>
          <a:xfrm>
            <a:off x="11947280" y="6618148"/>
            <a:ext cx="370225"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5</a:t>
            </a:fld>
            <a:endParaRPr lang="en-US" sz="1000" dirty="0">
              <a:latin typeface="+mj-lt"/>
            </a:endParaRPr>
          </a:p>
        </p:txBody>
      </p:sp>
    </p:spTree>
    <p:extLst>
      <p:ext uri="{BB962C8B-B14F-4D97-AF65-F5344CB8AC3E}">
        <p14:creationId xmlns:p14="http://schemas.microsoft.com/office/powerpoint/2010/main" val="329823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15F932C3-2439-460C-8A45-A624F19228F5}"/>
                  </a:ext>
                </a:extLst>
              </p:cNvPr>
              <p:cNvSpPr/>
              <p:nvPr/>
            </p:nvSpPr>
            <p:spPr>
              <a:xfrm>
                <a:off x="0" y="1252383"/>
                <a:ext cx="9581072" cy="3708708"/>
              </a:xfrm>
              <a:prstGeom prst="rect">
                <a:avLst/>
              </a:prstGeom>
            </p:spPr>
            <p:txBody>
              <a:bodyPr wrap="square">
                <a:spAutoFit/>
              </a:bodyPr>
              <a:lstStyle/>
              <a:p>
                <a:r>
                  <a:rPr lang="en-US" sz="2200" b="1" dirty="0">
                    <a:solidFill>
                      <a:srgbClr val="0070C0"/>
                    </a:solidFill>
                    <a:latin typeface="Trebuchet MS" panose="020B0603020202020204" pitchFamily="34" charset="0"/>
                  </a:rPr>
                  <a:t>(b) Sensitivity analyses (SA)</a:t>
                </a:r>
              </a:p>
              <a:p>
                <a:endParaRPr lang="en-US" sz="100" b="1" dirty="0">
                  <a:solidFill>
                    <a:schemeClr val="accent6"/>
                  </a:solidFill>
                  <a:latin typeface="Trebuchet MS" panose="020B0603020202020204" pitchFamily="34" charset="0"/>
                </a:endParaRPr>
              </a:p>
              <a:p>
                <a:endParaRPr lang="en-US" sz="100" b="1" dirty="0">
                  <a:solidFill>
                    <a:schemeClr val="accent6"/>
                  </a:solidFill>
                  <a:latin typeface="Trebuchet MS" panose="020B0603020202020204" pitchFamily="34" charset="0"/>
                </a:endParaRPr>
              </a:p>
              <a:p>
                <a:endParaRPr lang="en-US" sz="100" b="1" dirty="0">
                  <a:solidFill>
                    <a:schemeClr val="accent6"/>
                  </a:solidFill>
                  <a:latin typeface="Trebuchet MS" panose="020B0603020202020204" pitchFamily="34" charset="0"/>
                </a:endParaRPr>
              </a:p>
              <a:p>
                <a:endParaRPr lang="en-US" sz="100" b="1" dirty="0">
                  <a:solidFill>
                    <a:schemeClr val="accent6"/>
                  </a:solidFill>
                  <a:latin typeface="Trebuchet MS" panose="020B0603020202020204" pitchFamily="34" charset="0"/>
                </a:endParaRPr>
              </a:p>
              <a:p>
                <a:endParaRPr lang="en-US" sz="100" b="1"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r>
                  <a:rPr lang="en-US" sz="2200" b="1" dirty="0">
                    <a:solidFill>
                      <a:schemeClr val="accent6"/>
                    </a:solidFill>
                    <a:latin typeface="Trebuchet MS" panose="020B0603020202020204" pitchFamily="34" charset="0"/>
                  </a:rPr>
                  <a:t>Generate data </a:t>
                </a:r>
                <a:r>
                  <a:rPr lang="en-US" sz="2200" dirty="0">
                    <a:solidFill>
                      <a:schemeClr val="accent6"/>
                    </a:solidFill>
                    <a:latin typeface="Trebuchet MS" panose="020B0603020202020204" pitchFamily="34" charset="0"/>
                  </a:rPr>
                  <a:t>for RFR, anomaly detection and Attribution thrust</a:t>
                </a:r>
              </a:p>
              <a:p>
                <a:pPr marL="285750" indent="-285750">
                  <a:buClr>
                    <a:schemeClr val="tx1"/>
                  </a:buClr>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r>
                  <a:rPr lang="en-US" sz="2200" dirty="0">
                    <a:solidFill>
                      <a:schemeClr val="accent6"/>
                    </a:solidFill>
                    <a:latin typeface="Trebuchet MS" panose="020B0603020202020204" pitchFamily="34" charset="0"/>
                  </a:rPr>
                  <a:t>Determine </a:t>
                </a:r>
                <a:r>
                  <a:rPr lang="en-US" sz="2200" b="1" dirty="0">
                    <a:solidFill>
                      <a:schemeClr val="accent6"/>
                    </a:solidFill>
                    <a:latin typeface="Trebuchet MS" panose="020B0603020202020204" pitchFamily="34" charset="0"/>
                  </a:rPr>
                  <a:t>robustness of pathways </a:t>
                </a:r>
                <a:r>
                  <a:rPr lang="en-US" sz="2200" dirty="0">
                    <a:solidFill>
                      <a:schemeClr val="accent6"/>
                    </a:solidFill>
                    <a:latin typeface="Trebuchet MS" panose="020B0603020202020204" pitchFamily="34" charset="0"/>
                  </a:rPr>
                  <a:t>to changes in SAI-/model-related inputs</a:t>
                </a:r>
              </a:p>
              <a:p>
                <a:pPr marL="285750" indent="-285750">
                  <a:buClr>
                    <a:schemeClr val="tx1"/>
                  </a:buClr>
                  <a:buFont typeface="Arial" panose="020B0604020202020204" pitchFamily="34" charset="0"/>
                  <a:buChar char="•"/>
                </a:pPr>
                <a:endParaRPr lang="en-US" sz="200" b="1"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b="1"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b="1"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b="1"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r>
                  <a:rPr lang="en-US" sz="2200" b="1" dirty="0">
                    <a:solidFill>
                      <a:schemeClr val="accent6"/>
                    </a:solidFill>
                    <a:latin typeface="Trebuchet MS" panose="020B0603020202020204" pitchFamily="34" charset="0"/>
                  </a:rPr>
                  <a:t>Two kinds </a:t>
                </a:r>
                <a:r>
                  <a:rPr lang="en-US" sz="2200" dirty="0">
                    <a:solidFill>
                      <a:schemeClr val="accent6"/>
                    </a:solidFill>
                    <a:latin typeface="Trebuchet MS" panose="020B0603020202020204" pitchFamily="34" charset="0"/>
                  </a:rPr>
                  <a:t>of sensitivity studies using </a:t>
                </a:r>
                <a:r>
                  <a:rPr lang="en-US" sz="2200" b="1" dirty="0">
                    <a:solidFill>
                      <a:schemeClr val="accent6"/>
                    </a:solidFill>
                    <a:latin typeface="Trebuchet MS" panose="020B0603020202020204" pitchFamily="34" charset="0"/>
                  </a:rPr>
                  <a:t>different resolutions </a:t>
                </a:r>
                <a:r>
                  <a:rPr lang="en-US" sz="2200" dirty="0">
                    <a:solidFill>
                      <a:schemeClr val="accent6"/>
                    </a:solidFill>
                    <a:latin typeface="Trebuchet MS" panose="020B0603020202020204" pitchFamily="34" charset="0"/>
                  </a:rPr>
                  <a:t>of E3SM:</a:t>
                </a:r>
              </a:p>
              <a:p>
                <a:pPr marL="285750" indent="-285750">
                  <a:buClr>
                    <a:schemeClr val="tx1"/>
                  </a:buClr>
                  <a:buFont typeface="Arial" panose="020B0604020202020204" pitchFamily="34" charset="0"/>
                  <a:buChar char="•"/>
                </a:pPr>
                <a:endParaRPr lang="en-US" sz="200" dirty="0">
                  <a:solidFill>
                    <a:schemeClr val="accent6"/>
                  </a:solidFill>
                  <a:latin typeface="Trebuchet MS" panose="020B0603020202020204" pitchFamily="34" charset="0"/>
                </a:endParaRPr>
              </a:p>
              <a:p>
                <a:pPr marL="971550" lvl="1" indent="-514350">
                  <a:buClr>
                    <a:schemeClr val="tx1"/>
                  </a:buClr>
                  <a:buAutoNum type="romanLcParenBoth"/>
                </a:pPr>
                <a:r>
                  <a:rPr lang="en-US" sz="2200" dirty="0">
                    <a:solidFill>
                      <a:schemeClr val="accent6"/>
                    </a:solidFill>
                    <a:latin typeface="Trebuchet MS" panose="020B0603020202020204" pitchFamily="34" charset="0"/>
                  </a:rPr>
                  <a:t>Vary </a:t>
                </a:r>
                <a:r>
                  <a:rPr lang="en-US" sz="2200" b="1" dirty="0">
                    <a:solidFill>
                      <a:schemeClr val="accent6"/>
                    </a:solidFill>
                    <a:latin typeface="Trebuchet MS" panose="020B0603020202020204" pitchFamily="34" charset="0"/>
                  </a:rPr>
                  <a:t>eruption elements</a:t>
                </a:r>
                <a:r>
                  <a:rPr lang="en-US" sz="2200" dirty="0">
                    <a:solidFill>
                      <a:schemeClr val="accent6"/>
                    </a:solidFill>
                    <a:latin typeface="Trebuchet MS" panose="020B0603020202020204" pitchFamily="34" charset="0"/>
                  </a:rPr>
                  <a:t>, e.g., mass, time, height, location (how Mt. Pinatubo could have been </a:t>
                </a:r>
                <a14:m>
                  <m:oMath xmlns:m="http://schemas.openxmlformats.org/officeDocument/2006/math">
                    <m:r>
                      <a:rPr lang="en-US" sz="2200" i="1" dirty="0" smtClean="0">
                        <a:solidFill>
                          <a:schemeClr val="accent6"/>
                        </a:solidFill>
                        <a:latin typeface="Cambria Math" panose="02040503050406030204" pitchFamily="18" charset="0"/>
                      </a:rPr>
                      <m:t>–</m:t>
                    </m:r>
                  </m:oMath>
                </a14:m>
                <a:r>
                  <a:rPr lang="en-US" sz="2200" dirty="0">
                    <a:solidFill>
                      <a:schemeClr val="accent6"/>
                    </a:solidFill>
                    <a:latin typeface="Trebuchet MS" panose="020B0603020202020204" pitchFamily="34" charset="0"/>
                  </a:rPr>
                  <a:t> “how low can you go?”)</a:t>
                </a:r>
              </a:p>
              <a:p>
                <a:pPr marL="971550" lvl="1" indent="-514350">
                  <a:buClr>
                    <a:schemeClr val="tx1"/>
                  </a:buClr>
                  <a:buAutoNum type="romanLcParenBoth"/>
                </a:pPr>
                <a:endParaRPr lang="en-US" sz="200" dirty="0">
                  <a:solidFill>
                    <a:schemeClr val="accent6"/>
                  </a:solidFill>
                  <a:latin typeface="Trebuchet MS" panose="020B0603020202020204" pitchFamily="34" charset="0"/>
                </a:endParaRPr>
              </a:p>
              <a:p>
                <a:pPr marL="971550" lvl="1" indent="-514350">
                  <a:buClr>
                    <a:schemeClr val="tx1"/>
                  </a:buClr>
                  <a:buAutoNum type="romanLcParenBoth"/>
                </a:pPr>
                <a:r>
                  <a:rPr lang="en-US" sz="2200" dirty="0">
                    <a:solidFill>
                      <a:schemeClr val="accent6"/>
                    </a:solidFill>
                    <a:latin typeface="Trebuchet MS" panose="020B0603020202020204" pitchFamily="34" charset="0"/>
                  </a:rPr>
                  <a:t>Vary MAM4 aerosol and MG2 cloud microphysics </a:t>
                </a:r>
                <a:r>
                  <a:rPr lang="en-US" sz="2200" b="1" dirty="0">
                    <a:solidFill>
                      <a:schemeClr val="accent6"/>
                    </a:solidFill>
                    <a:latin typeface="Trebuchet MS" panose="020B0603020202020204" pitchFamily="34" charset="0"/>
                  </a:rPr>
                  <a:t>model parameters</a:t>
                </a:r>
              </a:p>
              <a:p>
                <a:pPr marL="285750" indent="-285750">
                  <a:buClr>
                    <a:schemeClr val="tx1"/>
                  </a:buClr>
                  <a:buFont typeface="Arial" panose="020B0604020202020204" pitchFamily="34" charset="0"/>
                  <a:buChar char="•"/>
                </a:pPr>
                <a:endParaRPr lang="en-US" sz="200" b="1"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b="1"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b="1"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200" dirty="0">
                  <a:solidFill>
                    <a:schemeClr val="accent6"/>
                  </a:solidFill>
                  <a:latin typeface="Trebuchet MS" panose="020B0603020202020204" pitchFamily="34" charset="0"/>
                </a:endParaRPr>
              </a:p>
            </p:txBody>
          </p:sp>
        </mc:Choice>
        <mc:Fallback xmlns="">
          <p:sp>
            <p:nvSpPr>
              <p:cNvPr id="40" name="Rectangle 39">
                <a:extLst>
                  <a:ext uri="{FF2B5EF4-FFF2-40B4-BE49-F238E27FC236}">
                    <a16:creationId xmlns:a16="http://schemas.microsoft.com/office/drawing/2014/main" id="{15F932C3-2439-460C-8A45-A624F19228F5}"/>
                  </a:ext>
                </a:extLst>
              </p:cNvPr>
              <p:cNvSpPr>
                <a:spLocks noRot="1" noChangeAspect="1" noMove="1" noResize="1" noEditPoints="1" noAdjustHandles="1" noChangeArrowheads="1" noChangeShapeType="1" noTextEdit="1"/>
              </p:cNvSpPr>
              <p:nvPr/>
            </p:nvSpPr>
            <p:spPr>
              <a:xfrm>
                <a:off x="0" y="1252383"/>
                <a:ext cx="9581072" cy="3708708"/>
              </a:xfrm>
              <a:prstGeom prst="rect">
                <a:avLst/>
              </a:prstGeom>
              <a:blipFill>
                <a:blip r:embed="rId3"/>
                <a:stretch>
                  <a:fillRect l="-827" t="-1149" r="-254"/>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B036D354-C8DA-4696-A48D-3E773E6994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563" y="4553741"/>
            <a:ext cx="7613195" cy="1864311"/>
          </a:xfrm>
          <a:prstGeom prst="rect">
            <a:avLst/>
          </a:prstGeom>
        </p:spPr>
      </p:pic>
      <p:sp>
        <p:nvSpPr>
          <p:cNvPr id="2" name="TextBox 1">
            <a:extLst>
              <a:ext uri="{FF2B5EF4-FFF2-40B4-BE49-F238E27FC236}">
                <a16:creationId xmlns:a16="http://schemas.microsoft.com/office/drawing/2014/main" id="{66917266-54FD-4F46-847E-36CE843E7C49}"/>
              </a:ext>
            </a:extLst>
          </p:cNvPr>
          <p:cNvSpPr txBox="1"/>
          <p:nvPr/>
        </p:nvSpPr>
        <p:spPr>
          <a:xfrm>
            <a:off x="7995539" y="5171083"/>
            <a:ext cx="3753043" cy="1096430"/>
          </a:xfrm>
          <a:prstGeom prst="rect">
            <a:avLst/>
          </a:prstGeom>
        </p:spPr>
        <p:txBody>
          <a:bodyPr vert="horz" wrap="square" lIns="91440" tIns="45720" rIns="91440" bIns="45720" rtlCol="0">
            <a:noAutofit/>
          </a:bodyPr>
          <a:lstStyle/>
          <a:p>
            <a:pPr algn="ctr"/>
            <a:r>
              <a:rPr lang="en-US" sz="1600" i="1" dirty="0">
                <a:solidFill>
                  <a:schemeClr val="accent6"/>
                </a:solidFill>
                <a:latin typeface="Trebuchet MS" panose="020B0603020202020204" pitchFamily="34" charset="0"/>
              </a:rPr>
              <a:t>Right: </a:t>
            </a:r>
            <a:r>
              <a:rPr lang="en-US" sz="1600" dirty="0">
                <a:solidFill>
                  <a:schemeClr val="accent6"/>
                </a:solidFill>
                <a:latin typeface="Trebuchet MS" panose="020B0603020202020204" pitchFamily="34" charset="0"/>
              </a:rPr>
              <a:t>global sensitivity analysis (GSA) results for surface temperature QOI using ULR E3SMv1 [Tezaur et al., 2022]</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EC5A939-4C90-4277-9C51-6932317F18EC}"/>
                  </a:ext>
                </a:extLst>
              </p:cNvPr>
              <p:cNvSpPr txBox="1"/>
              <p:nvPr/>
            </p:nvSpPr>
            <p:spPr>
              <a:xfrm>
                <a:off x="9614945" y="3676761"/>
                <a:ext cx="2476500" cy="666001"/>
              </a:xfrm>
              <a:prstGeom prst="rect">
                <a:avLst/>
              </a:prstGeom>
            </p:spPr>
            <p:txBody>
              <a:bodyPr vert="horz" wrap="square" lIns="91440" tIns="45720" rIns="91440" bIns="45720" rtlCol="0">
                <a:noAutofit/>
              </a:bodyPr>
              <a:lstStyle/>
              <a:p>
                <a:pPr algn="ctr"/>
                <a:r>
                  <a:rPr lang="en-US" sz="1600" i="1" dirty="0">
                    <a:solidFill>
                      <a:schemeClr val="accent6"/>
                    </a:solidFill>
                    <a:latin typeface="Trebuchet MS" panose="020B0603020202020204" pitchFamily="34" charset="0"/>
                  </a:rPr>
                  <a:t>Above:</a:t>
                </a:r>
                <a:r>
                  <a:rPr lang="en-US" sz="1600" dirty="0">
                    <a:solidFill>
                      <a:schemeClr val="accent6"/>
                    </a:solidFill>
                    <a:latin typeface="Trebuchet MS" panose="020B0603020202020204" pitchFamily="34" charset="0"/>
                  </a:rPr>
                  <a:t> ultra-low (ULR), medium-low (MLR) and standard 1</a:t>
                </a:r>
                <a14:m>
                  <m:oMath xmlns:m="http://schemas.openxmlformats.org/officeDocument/2006/math">
                    <m:r>
                      <a:rPr lang="en-US" sz="1600" i="1" smtClean="0">
                        <a:solidFill>
                          <a:schemeClr val="accent6"/>
                        </a:solidFill>
                        <a:latin typeface="Cambria Math" panose="02040503050406030204" pitchFamily="18" charset="0"/>
                        <a:ea typeface="Cambria Math" panose="02040503050406030204" pitchFamily="18" charset="0"/>
                      </a:rPr>
                      <m:t>°</m:t>
                    </m:r>
                  </m:oMath>
                </a14:m>
                <a:r>
                  <a:rPr lang="en-US" sz="1600" dirty="0">
                    <a:solidFill>
                      <a:schemeClr val="accent6"/>
                    </a:solidFill>
                    <a:latin typeface="Trebuchet MS" panose="020B0603020202020204" pitchFamily="34" charset="0"/>
                  </a:rPr>
                  <a:t> resolution E3SM grids</a:t>
                </a:r>
              </a:p>
            </p:txBody>
          </p:sp>
        </mc:Choice>
        <mc:Fallback xmlns="">
          <p:sp>
            <p:nvSpPr>
              <p:cNvPr id="15" name="TextBox 14">
                <a:extLst>
                  <a:ext uri="{FF2B5EF4-FFF2-40B4-BE49-F238E27FC236}">
                    <a16:creationId xmlns:a16="http://schemas.microsoft.com/office/drawing/2014/main" id="{5EC5A939-4C90-4277-9C51-6932317F18EC}"/>
                  </a:ext>
                </a:extLst>
              </p:cNvPr>
              <p:cNvSpPr txBox="1">
                <a:spLocks noRot="1" noChangeAspect="1" noMove="1" noResize="1" noEditPoints="1" noAdjustHandles="1" noChangeArrowheads="1" noChangeShapeType="1" noTextEdit="1"/>
              </p:cNvSpPr>
              <p:nvPr/>
            </p:nvSpPr>
            <p:spPr>
              <a:xfrm>
                <a:off x="9614945" y="3676761"/>
                <a:ext cx="2476500" cy="666001"/>
              </a:xfrm>
              <a:prstGeom prst="rect">
                <a:avLst/>
              </a:prstGeom>
              <a:blipFill>
                <a:blip r:embed="rId5"/>
                <a:stretch>
                  <a:fillRect t="-3670" r="-1229" b="-7156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39F15D82-DEF6-444C-977D-6FA383923ED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3577" y1="26690" x2="46710" y2="26868"/>
                        <a14:foregroundMark x1="46710" y1="26868" x2="50930" y2="31584"/>
                        <a14:foregroundMark x1="50930" y1="31584" x2="54006" y2="31673"/>
                        <a14:foregroundMark x1="53147" y1="33630" x2="51931" y2="33452"/>
                      </a14:backgroundRemoval>
                    </a14:imgEffect>
                  </a14:imgLayer>
                </a14:imgProps>
              </a:ext>
            </a:extLst>
          </a:blip>
          <a:srcRect l="29488" t="22339" r="27910" b="26060"/>
          <a:stretch/>
        </p:blipFill>
        <p:spPr>
          <a:xfrm>
            <a:off x="9405406" y="1293407"/>
            <a:ext cx="1238931" cy="1206541"/>
          </a:xfrm>
          <a:prstGeom prst="rect">
            <a:avLst/>
          </a:prstGeom>
        </p:spPr>
      </p:pic>
      <p:pic>
        <p:nvPicPr>
          <p:cNvPr id="16" name="Picture 15">
            <a:extLst>
              <a:ext uri="{FF2B5EF4-FFF2-40B4-BE49-F238E27FC236}">
                <a16:creationId xmlns:a16="http://schemas.microsoft.com/office/drawing/2014/main" id="{3EDE2D1F-1C9D-4503-90FF-CD420DF40BB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29627" t="22510" r="25962" b="24848"/>
          <a:stretch/>
        </p:blipFill>
        <p:spPr>
          <a:xfrm>
            <a:off x="10778766" y="1327145"/>
            <a:ext cx="1230671" cy="1172803"/>
          </a:xfrm>
          <a:prstGeom prst="rect">
            <a:avLst/>
          </a:prstGeom>
        </p:spPr>
      </p:pic>
      <p:pic>
        <p:nvPicPr>
          <p:cNvPr id="18" name="Picture 17">
            <a:extLst>
              <a:ext uri="{FF2B5EF4-FFF2-40B4-BE49-F238E27FC236}">
                <a16:creationId xmlns:a16="http://schemas.microsoft.com/office/drawing/2014/main" id="{DE34BB2D-8751-43B1-92E9-9479E1E1627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30602" t="22511" r="26797" b="25541"/>
          <a:stretch/>
        </p:blipFill>
        <p:spPr>
          <a:xfrm>
            <a:off x="10096506" y="2355131"/>
            <a:ext cx="1230671" cy="1206541"/>
          </a:xfrm>
          <a:prstGeom prst="rect">
            <a:avLst/>
          </a:prstGeom>
        </p:spPr>
      </p:pic>
      <p:sp>
        <p:nvSpPr>
          <p:cNvPr id="19" name="Title 1">
            <a:extLst>
              <a:ext uri="{FF2B5EF4-FFF2-40B4-BE49-F238E27FC236}">
                <a16:creationId xmlns:a16="http://schemas.microsoft.com/office/drawing/2014/main" id="{3623F21D-3FA7-4F4E-9770-A426279145F1}"/>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Statistical Methods</a:t>
            </a:r>
          </a:p>
        </p:txBody>
      </p:sp>
      <p:sp>
        <p:nvSpPr>
          <p:cNvPr id="12" name="Content Placeholder 2">
            <a:extLst>
              <a:ext uri="{FF2B5EF4-FFF2-40B4-BE49-F238E27FC236}">
                <a16:creationId xmlns:a16="http://schemas.microsoft.com/office/drawing/2014/main" id="{E9160AC9-7CA4-43BA-8FE1-602B6CB9D77B}"/>
              </a:ext>
            </a:extLst>
          </p:cNvPr>
          <p:cNvSpPr txBox="1">
            <a:spLocks/>
          </p:cNvSpPr>
          <p:nvPr/>
        </p:nvSpPr>
        <p:spPr>
          <a:xfrm>
            <a:off x="107683" y="6558913"/>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rebuchet MS" panose="020B0603020202020204" pitchFamily="34" charset="0"/>
                <a:ea typeface="Open Sans" panose="020B0606030504020204" pitchFamily="34" charset="0"/>
                <a:cs typeface="Open Sans" panose="020B0606030504020204" pitchFamily="34" charset="0"/>
              </a:rPr>
              <a:t>Team: I. Tezaur, K. Peterson, B. Wagman, H. Brown</a:t>
            </a:r>
          </a:p>
          <a:p>
            <a:pPr lvl="1" indent="0">
              <a:buFont typeface="Wingdings" pitchFamily="2" charset="2"/>
              <a:buNone/>
            </a:pPr>
            <a:endParaRPr lang="en-US" sz="2000" dirty="0">
              <a:latin typeface="Trebuchet MS" panose="020B0603020202020204" pitchFamily="34" charset="0"/>
              <a:ea typeface="Open Sans" panose="020B0606030504020204" pitchFamily="34" charset="0"/>
              <a:cs typeface="Open Sans" panose="020B0606030504020204" pitchFamily="34" charset="0"/>
            </a:endParaRPr>
          </a:p>
          <a:p>
            <a:endParaRPr lang="en-US" sz="20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5B5A8A52-F0EF-4088-B5E5-AAF02315D835}"/>
              </a:ext>
            </a:extLst>
          </p:cNvPr>
          <p:cNvSpPr>
            <a:spLocks noGrp="1"/>
          </p:cNvSpPr>
          <p:nvPr>
            <p:ph type="sldNum" sz="quarter" idx="12"/>
          </p:nvPr>
        </p:nvSpPr>
        <p:spPr/>
        <p:txBody>
          <a:bodyPr/>
          <a:lstStyle/>
          <a:p>
            <a:fld id="{EAB3140A-3BA5-4F18-93B2-5ABE18D4C56F}" type="slidenum">
              <a:rPr lang="en-US" smtClean="0"/>
              <a:t>50</a:t>
            </a:fld>
            <a:endParaRPr lang="en-US"/>
          </a:p>
        </p:txBody>
      </p:sp>
    </p:spTree>
    <p:extLst>
      <p:ext uri="{BB962C8B-B14F-4D97-AF65-F5344CB8AC3E}">
        <p14:creationId xmlns:p14="http://schemas.microsoft.com/office/powerpoint/2010/main" val="375367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0E03A9-6B68-41E6-ACA2-11986E6B6131}"/>
              </a:ext>
            </a:extLst>
          </p:cNvPr>
          <p:cNvSpPr txBox="1"/>
          <p:nvPr/>
        </p:nvSpPr>
        <p:spPr>
          <a:xfrm>
            <a:off x="0" y="1265890"/>
            <a:ext cx="12068175" cy="3323987"/>
          </a:xfrm>
          <a:prstGeom prst="rect">
            <a:avLst/>
          </a:prstGeom>
        </p:spPr>
        <p:txBody>
          <a:bodyPr vert="horz" wrap="square" lIns="91440" tIns="45720" rIns="91440" bIns="45720" rtlCol="0" anchor="ctr">
            <a:spAutoFit/>
          </a:bodyPr>
          <a:lstStyle/>
          <a:p>
            <a:pPr marL="457200" indent="-457200">
              <a:buAutoNum type="alphaLcParenBoth"/>
            </a:pPr>
            <a:r>
              <a:rPr lang="en-US" sz="2200" b="1" dirty="0">
                <a:solidFill>
                  <a:srgbClr val="0070C0"/>
                </a:solidFill>
                <a:latin typeface="Trebuchet MS" panose="020B0603020202020204" pitchFamily="34" charset="0"/>
              </a:rPr>
              <a:t>Profiling: </a:t>
            </a:r>
            <a:r>
              <a:rPr lang="en-US" sz="2200" dirty="0">
                <a:solidFill>
                  <a:schemeClr val="accent6"/>
                </a:solidFill>
                <a:latin typeface="Trebuchet MS" panose="020B0603020202020204" pitchFamily="34" charset="0"/>
              </a:rPr>
              <a:t>finding pathways </a:t>
            </a:r>
            <a:r>
              <a:rPr lang="en-US" sz="2200" i="1" dirty="0">
                <a:solidFill>
                  <a:schemeClr val="accent6"/>
                </a:solidFill>
                <a:latin typeface="Trebuchet MS" panose="020B0603020202020204" pitchFamily="34" charset="0"/>
              </a:rPr>
              <a:t>in-situ</a:t>
            </a:r>
            <a:r>
              <a:rPr lang="en-US" sz="2200" dirty="0">
                <a:solidFill>
                  <a:schemeClr val="accent6"/>
                </a:solidFill>
                <a:latin typeface="Trebuchet MS" panose="020B0603020202020204" pitchFamily="34" charset="0"/>
              </a:rPr>
              <a:t> while running E3SM</a:t>
            </a:r>
          </a:p>
          <a:p>
            <a:pPr marL="457200" indent="-457200">
              <a:buAutoNum type="alphaLcParenBoth"/>
            </a:pPr>
            <a:endParaRPr lang="en-US" sz="400"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sz="2200" b="1" dirty="0">
                <a:solidFill>
                  <a:schemeClr val="accent6"/>
                </a:solidFill>
                <a:latin typeface="Trebuchet MS" panose="020B0603020202020204" pitchFamily="34" charset="0"/>
                <a:ea typeface="Calibri" panose="020F0502020204030204" pitchFamily="34" charset="0"/>
                <a:cs typeface="Open Sans " panose="020B0604020202020204" charset="0"/>
              </a:rPr>
              <a:t>Goal:</a:t>
            </a:r>
            <a:r>
              <a:rPr lang="en-US" sz="2200" dirty="0">
                <a:solidFill>
                  <a:schemeClr val="accent6"/>
                </a:solidFill>
                <a:latin typeface="Trebuchet MS" panose="020B0603020202020204" pitchFamily="34" charset="0"/>
                <a:ea typeface="Calibri" panose="020F0502020204030204" pitchFamily="34" charset="0"/>
                <a:cs typeface="Open Sans " panose="020B0604020202020204" charset="0"/>
              </a:rPr>
              <a:t> instrument E3SM and develop </a:t>
            </a:r>
            <a:r>
              <a:rPr lang="en-US" sz="2200" dirty="0">
                <a:solidFill>
                  <a:schemeClr val="accent6"/>
                </a:solidFill>
                <a:latin typeface="Trebuchet MS" panose="020B0603020202020204" pitchFamily="34" charset="0"/>
                <a:cs typeface="Open Sans " panose="020B0604020202020204" charset="0"/>
              </a:rPr>
              <a:t>Directed Acyclic Graphs (DAGs) of process interactions executed within code</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cs typeface="Open Sans " panose="020B0604020202020204" charset="0"/>
            </a:endParaRPr>
          </a:p>
          <a:p>
            <a:pPr marL="342900" indent="-342900">
              <a:buFont typeface="Arial" panose="020B0604020202020204" pitchFamily="34" charset="0"/>
              <a:buChar char="•"/>
            </a:pPr>
            <a:r>
              <a:rPr lang="en-US" sz="2200" dirty="0">
                <a:solidFill>
                  <a:schemeClr val="accent6"/>
                </a:solidFill>
                <a:latin typeface="Trebuchet MS" panose="020B0603020202020204" pitchFamily="34" charset="0"/>
                <a:ea typeface="Open Sans" panose="020B0606030504020204" pitchFamily="34" charset="0"/>
                <a:cs typeface="Open Sans " panose="020B0604020202020204" charset="0"/>
              </a:rPr>
              <a:t>Control runs (e.g., no Mt. Pinatubo eruption run) generate baseline.</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 panose="020B0604020202020204" charset="0"/>
            </a:endParaRPr>
          </a:p>
          <a:p>
            <a:pPr marL="342900" indent="-342900">
              <a:buFont typeface="Arial" panose="020B0604020202020204" pitchFamily="34" charset="0"/>
              <a:buChar char="•"/>
            </a:pPr>
            <a:r>
              <a:rPr lang="en-US" sz="2200" dirty="0">
                <a:solidFill>
                  <a:schemeClr val="accent6"/>
                </a:solidFill>
                <a:latin typeface="Trebuchet MS" panose="020B0603020202020204" pitchFamily="34" charset="0"/>
                <a:ea typeface="Open Sans" panose="020B0606030504020204" pitchFamily="34" charset="0"/>
                <a:cs typeface="Open Sans " panose="020B0604020202020204" charset="0"/>
              </a:rPr>
              <a:t>CLDERA-tools performs statistical analysis by comparing QOIs inside code with baseline and tracking propagation of “anomalies” in real time. </a:t>
            </a:r>
            <a:endParaRPr lang="en-US" sz="22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28600" indent="-228600">
              <a:buAutoNum type="alphaLcParenBoth"/>
            </a:pPr>
            <a:endParaRPr lang="en-US" sz="2200" b="1" dirty="0">
              <a:solidFill>
                <a:srgbClr val="0070C0"/>
              </a:solidFill>
              <a:latin typeface="Trebuchet MS" panose="020B0603020202020204" pitchFamily="34" charset="0"/>
            </a:endParaRPr>
          </a:p>
          <a:p>
            <a:endParaRPr lang="en-US" sz="2200" b="1" dirty="0">
              <a:solidFill>
                <a:srgbClr val="0070C0"/>
              </a:solidFill>
              <a:latin typeface="Trebuchet MS" panose="020B0603020202020204" pitchFamily="34" charset="0"/>
            </a:endParaRPr>
          </a:p>
          <a:p>
            <a:endParaRPr lang="en-US" sz="2200" dirty="0">
              <a:latin typeface="Trebuchet MS" panose="020B0603020202020204" pitchFamily="34" charset="0"/>
            </a:endParaRPr>
          </a:p>
        </p:txBody>
      </p:sp>
      <p:sp>
        <p:nvSpPr>
          <p:cNvPr id="37" name="Title 1">
            <a:extLst>
              <a:ext uri="{FF2B5EF4-FFF2-40B4-BE49-F238E27FC236}">
                <a16:creationId xmlns:a16="http://schemas.microsoft.com/office/drawing/2014/main" id="{268FDF8F-7500-4ABB-8497-1F25921A8F82}"/>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Computational Monitoring</a:t>
            </a:r>
          </a:p>
        </p:txBody>
      </p:sp>
      <p:grpSp>
        <p:nvGrpSpPr>
          <p:cNvPr id="52" name="Group 51">
            <a:extLst>
              <a:ext uri="{FF2B5EF4-FFF2-40B4-BE49-F238E27FC236}">
                <a16:creationId xmlns:a16="http://schemas.microsoft.com/office/drawing/2014/main" id="{6536ADE0-A526-4B0E-8743-D60E8AE50207}"/>
              </a:ext>
            </a:extLst>
          </p:cNvPr>
          <p:cNvGrpSpPr/>
          <p:nvPr/>
        </p:nvGrpSpPr>
        <p:grpSpPr>
          <a:xfrm>
            <a:off x="222359" y="3767291"/>
            <a:ext cx="5229230" cy="2491024"/>
            <a:chOff x="6962770" y="1438808"/>
            <a:chExt cx="5229230" cy="2491024"/>
          </a:xfrm>
        </p:grpSpPr>
        <p:sp>
          <p:nvSpPr>
            <p:cNvPr id="54" name="Rectangle 53">
              <a:extLst>
                <a:ext uri="{FF2B5EF4-FFF2-40B4-BE49-F238E27FC236}">
                  <a16:creationId xmlns:a16="http://schemas.microsoft.com/office/drawing/2014/main" id="{E3098793-6D28-478D-A002-F643515CFD3A}"/>
                </a:ext>
              </a:extLst>
            </p:cNvPr>
            <p:cNvSpPr/>
            <p:nvPr/>
          </p:nvSpPr>
          <p:spPr>
            <a:xfrm>
              <a:off x="7046405" y="1438808"/>
              <a:ext cx="4991951" cy="2279283"/>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F3F602CE-09E0-4B6B-84F6-71411B18ABEE}"/>
                </a:ext>
              </a:extLst>
            </p:cNvPr>
            <p:cNvGrpSpPr/>
            <p:nvPr/>
          </p:nvGrpSpPr>
          <p:grpSpPr>
            <a:xfrm>
              <a:off x="6962770" y="1562436"/>
              <a:ext cx="5229230" cy="2367396"/>
              <a:chOff x="3055022" y="1332975"/>
              <a:chExt cx="5462014" cy="2014972"/>
            </a:xfrm>
          </p:grpSpPr>
          <p:sp>
            <p:nvSpPr>
              <p:cNvPr id="55" name="TextBox 54">
                <a:extLst>
                  <a:ext uri="{FF2B5EF4-FFF2-40B4-BE49-F238E27FC236}">
                    <a16:creationId xmlns:a16="http://schemas.microsoft.com/office/drawing/2014/main" id="{48144FF7-BFAC-4208-844F-C15290202C88}"/>
                  </a:ext>
                </a:extLst>
              </p:cNvPr>
              <p:cNvSpPr txBox="1"/>
              <p:nvPr/>
            </p:nvSpPr>
            <p:spPr>
              <a:xfrm>
                <a:off x="3179662" y="2409716"/>
                <a:ext cx="1675329" cy="834890"/>
              </a:xfrm>
              <a:prstGeom prst="rect">
                <a:avLst/>
              </a:prstGeom>
            </p:spPr>
            <p:txBody>
              <a:bodyPr vert="horz" wrap="square" lIns="91440" tIns="45720" rIns="91440" bIns="45720" rtlCol="0">
                <a:noAutofit/>
              </a:bodyPr>
              <a:lstStyle/>
              <a:p>
                <a:pPr algn="ctr"/>
                <a:r>
                  <a:rPr lang="en-US" b="1" dirty="0">
                    <a:solidFill>
                      <a:schemeClr val="accent6"/>
                    </a:solidFill>
                    <a:latin typeface="Open Sans " panose="020B0604020202020204" charset="0"/>
                    <a:cs typeface="Open Sans " panose="020B0604020202020204" charset="0"/>
                  </a:rPr>
                  <a:t>Base DAG</a:t>
                </a:r>
              </a:p>
              <a:p>
                <a:pPr algn="ctr"/>
                <a:r>
                  <a:rPr lang="en-US" sz="1400" dirty="0">
                    <a:solidFill>
                      <a:schemeClr val="accent6"/>
                    </a:solidFill>
                    <a:latin typeface="Open Sans " panose="020B0604020202020204" charset="0"/>
                    <a:cs typeface="Open Sans " panose="020B0604020202020204" charset="0"/>
                  </a:rPr>
                  <a:t>Relevant physics dependencies </a:t>
                </a:r>
              </a:p>
            </p:txBody>
          </p:sp>
          <p:pic>
            <p:nvPicPr>
              <p:cNvPr id="56" name="Picture 55">
                <a:extLst>
                  <a:ext uri="{FF2B5EF4-FFF2-40B4-BE49-F238E27FC236}">
                    <a16:creationId xmlns:a16="http://schemas.microsoft.com/office/drawing/2014/main" id="{7AFA0928-7BDE-4E98-BA81-E3DC03A7C4C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50" b="89109" l="5042" r="92857">
                            <a14:foregroundMark x1="46218" y1="27723" x2="46218" y2="27723"/>
                            <a14:foregroundMark x1="57563" y1="26733" x2="57563" y2="26733"/>
                            <a14:foregroundMark x1="77731" y1="34653" x2="77731" y2="34653"/>
                            <a14:foregroundMark x1="93697" y1="30693" x2="93697" y2="30693"/>
                            <a14:foregroundMark x1="19328" y1="48515" x2="19328" y2="48515"/>
                            <a14:foregroundMark x1="5462" y1="39604" x2="5462" y2="39604"/>
                            <a14:foregroundMark x1="21849" y1="4950" x2="21849" y2="4950"/>
                            <a14:foregroundMark x1="23529" y1="3960" x2="23529" y2="3960"/>
                            <a14:foregroundMark x1="28151" y1="4950" x2="28151" y2="4950"/>
                            <a14:foregroundMark x1="29832" y1="5941" x2="29832" y2="5941"/>
                            <a14:foregroundMark x1="31513" y1="6931" x2="31513" y2="6931"/>
                            <a14:foregroundMark x1="32773" y1="8911" x2="32773" y2="8911"/>
                            <a14:foregroundMark x1="34454" y1="10891" x2="34454" y2="10891"/>
                            <a14:foregroundMark x1="26891" y1="3960" x2="26891" y2="3960"/>
                            <a14:foregroundMark x1="26050" y1="3960" x2="26050" y2="3960"/>
                            <a14:foregroundMark x1="24370" y1="3960" x2="24370" y2="3960"/>
                            <a14:foregroundMark x1="21429" y1="4950" x2="21429" y2="4950"/>
                          </a14:backgroundRemoval>
                        </a14:imgEffect>
                      </a14:imgLayer>
                    </a14:imgProps>
                  </a:ext>
                </a:extLst>
              </a:blip>
              <a:stretch>
                <a:fillRect/>
              </a:stretch>
            </p:blipFill>
            <p:spPr>
              <a:xfrm>
                <a:off x="6664774" y="1332975"/>
                <a:ext cx="1472101" cy="624715"/>
              </a:xfrm>
              <a:prstGeom prst="rect">
                <a:avLst/>
              </a:prstGeom>
            </p:spPr>
          </p:pic>
          <p:sp>
            <p:nvSpPr>
              <p:cNvPr id="57" name="TextBox 56">
                <a:extLst>
                  <a:ext uri="{FF2B5EF4-FFF2-40B4-BE49-F238E27FC236}">
                    <a16:creationId xmlns:a16="http://schemas.microsoft.com/office/drawing/2014/main" id="{F8138FCC-1E99-4DE7-BB80-1945949CA943}"/>
                  </a:ext>
                </a:extLst>
              </p:cNvPr>
              <p:cNvSpPr txBox="1"/>
              <p:nvPr/>
            </p:nvSpPr>
            <p:spPr>
              <a:xfrm>
                <a:off x="4001085" y="1978955"/>
                <a:ext cx="1453629" cy="230016"/>
              </a:xfrm>
              <a:prstGeom prst="rect">
                <a:avLst/>
              </a:prstGeom>
            </p:spPr>
            <p:txBody>
              <a:bodyPr vert="horz" wrap="square" lIns="91440" tIns="45720" rIns="91440" bIns="45720" rtlCol="0">
                <a:noAutofit/>
              </a:bodyPr>
              <a:lstStyle/>
              <a:p>
                <a:pPr algn="l"/>
                <a:endParaRPr lang="en-US" dirty="0"/>
              </a:p>
            </p:txBody>
          </p:sp>
          <p:grpSp>
            <p:nvGrpSpPr>
              <p:cNvPr id="58" name="Group 57">
                <a:extLst>
                  <a:ext uri="{FF2B5EF4-FFF2-40B4-BE49-F238E27FC236}">
                    <a16:creationId xmlns:a16="http://schemas.microsoft.com/office/drawing/2014/main" id="{78109931-9CA6-49E4-B534-E32EEBC8B126}"/>
                  </a:ext>
                </a:extLst>
              </p:cNvPr>
              <p:cNvGrpSpPr/>
              <p:nvPr/>
            </p:nvGrpSpPr>
            <p:grpSpPr>
              <a:xfrm>
                <a:off x="4596343" y="1667378"/>
                <a:ext cx="1845544" cy="1492977"/>
                <a:chOff x="3629078" y="1130461"/>
                <a:chExt cx="1492864" cy="1224437"/>
              </a:xfrm>
            </p:grpSpPr>
            <p:pic>
              <p:nvPicPr>
                <p:cNvPr id="65" name="Graphic 64" descr="Books on shelf outline">
                  <a:extLst>
                    <a:ext uri="{FF2B5EF4-FFF2-40B4-BE49-F238E27FC236}">
                      <a16:creationId xmlns:a16="http://schemas.microsoft.com/office/drawing/2014/main" id="{617830D1-9D64-4A46-9EBB-F8F32F68A3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927107" y="1130461"/>
                  <a:ext cx="914400" cy="914400"/>
                </a:xfrm>
                <a:prstGeom prst="rect">
                  <a:avLst/>
                </a:prstGeom>
              </p:spPr>
            </p:pic>
            <p:sp>
              <p:nvSpPr>
                <p:cNvPr id="66" name="TextBox 65">
                  <a:extLst>
                    <a:ext uri="{FF2B5EF4-FFF2-40B4-BE49-F238E27FC236}">
                      <a16:creationId xmlns:a16="http://schemas.microsoft.com/office/drawing/2014/main" id="{FA0B0B7B-CC81-45E9-9A92-35660B7CA053}"/>
                    </a:ext>
                  </a:extLst>
                </p:cNvPr>
                <p:cNvSpPr txBox="1"/>
                <p:nvPr/>
              </p:nvSpPr>
              <p:spPr>
                <a:xfrm>
                  <a:off x="3629078" y="1868460"/>
                  <a:ext cx="1492864" cy="486438"/>
                </a:xfrm>
                <a:prstGeom prst="rect">
                  <a:avLst/>
                </a:prstGeom>
              </p:spPr>
              <p:txBody>
                <a:bodyPr vert="horz" wrap="square" lIns="91440" tIns="45720" rIns="91440" bIns="45720" rtlCol="0">
                  <a:noAutofit/>
                </a:bodyPr>
                <a:lstStyle/>
                <a:p>
                  <a:pPr algn="ctr"/>
                  <a:r>
                    <a:rPr lang="en-US" b="1" dirty="0">
                      <a:solidFill>
                        <a:schemeClr val="accent6"/>
                      </a:solidFill>
                      <a:latin typeface="Open Sans " panose="020B0604020202020204" charset="0"/>
                      <a:cs typeface="Open Sans " panose="020B0604020202020204" charset="0"/>
                    </a:rPr>
                    <a:t>CLDERA-tools</a:t>
                  </a:r>
                </a:p>
                <a:p>
                  <a:pPr algn="ctr"/>
                  <a:r>
                    <a:rPr lang="en-US" sz="1600" i="1" dirty="0">
                      <a:solidFill>
                        <a:schemeClr val="accent6"/>
                      </a:solidFill>
                      <a:latin typeface="Open Sans " panose="020B0604020202020204" charset="0"/>
                      <a:cs typeface="Open Sans " panose="020B0604020202020204" charset="0"/>
                    </a:rPr>
                    <a:t>In-situ o</a:t>
                  </a:r>
                  <a:r>
                    <a:rPr lang="en-US" sz="1400" dirty="0">
                      <a:solidFill>
                        <a:schemeClr val="accent6"/>
                      </a:solidFill>
                      <a:latin typeface="Open Sans " panose="020B0604020202020204" charset="0"/>
                      <a:cs typeface="Open Sans " panose="020B0604020202020204" charset="0"/>
                    </a:rPr>
                    <a:t>peration</a:t>
                  </a:r>
                  <a:endParaRPr lang="en-US" sz="1400" dirty="0">
                    <a:solidFill>
                      <a:schemeClr val="accent6"/>
                    </a:solidFill>
                    <a:latin typeface="+mj-lt"/>
                  </a:endParaRPr>
                </a:p>
              </p:txBody>
            </p:sp>
          </p:grpSp>
          <p:cxnSp>
            <p:nvCxnSpPr>
              <p:cNvPr id="59" name="Straight Arrow Connector 58">
                <a:extLst>
                  <a:ext uri="{FF2B5EF4-FFF2-40B4-BE49-F238E27FC236}">
                    <a16:creationId xmlns:a16="http://schemas.microsoft.com/office/drawing/2014/main" id="{D5243BDE-1EC2-4D44-A800-10B22CDCFA1C}"/>
                  </a:ext>
                </a:extLst>
              </p:cNvPr>
              <p:cNvCxnSpPr>
                <a:cxnSpLocks/>
                <a:endCxn id="65" idx="1"/>
              </p:cNvCxnSpPr>
              <p:nvPr/>
            </p:nvCxnSpPr>
            <p:spPr>
              <a:xfrm flipV="1">
                <a:off x="4589372" y="2224850"/>
                <a:ext cx="375408" cy="306747"/>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2793D222-0CAD-4E6F-B0F1-07778F4784F9}"/>
                  </a:ext>
                </a:extLst>
              </p:cNvPr>
              <p:cNvCxnSpPr>
                <a:cxnSpLocks/>
                <a:endCxn id="56" idx="1"/>
              </p:cNvCxnSpPr>
              <p:nvPr/>
            </p:nvCxnSpPr>
            <p:spPr>
              <a:xfrm flipV="1">
                <a:off x="5961579" y="1645333"/>
                <a:ext cx="703195" cy="259186"/>
              </a:xfrm>
              <a:prstGeom prst="straightConnector1">
                <a:avLst/>
              </a:prstGeom>
              <a:ln>
                <a:solidFill>
                  <a:schemeClr val="accent6"/>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BCAF46D-1B6F-4408-BE92-3B949978D030}"/>
                  </a:ext>
                </a:extLst>
              </p:cNvPr>
              <p:cNvSpPr txBox="1"/>
              <p:nvPr/>
            </p:nvSpPr>
            <p:spPr>
              <a:xfrm>
                <a:off x="6529134" y="2420094"/>
                <a:ext cx="1987902" cy="927853"/>
              </a:xfrm>
              <a:prstGeom prst="rect">
                <a:avLst/>
              </a:prstGeom>
            </p:spPr>
            <p:txBody>
              <a:bodyPr vert="horz" wrap="square" lIns="91440" tIns="45720" rIns="91440" bIns="45720" rtlCol="0">
                <a:noAutofit/>
              </a:bodyPr>
              <a:lstStyle/>
              <a:p>
                <a:pPr algn="ctr"/>
                <a:r>
                  <a:rPr lang="en-US" b="1" dirty="0">
                    <a:solidFill>
                      <a:schemeClr val="accent6"/>
                    </a:solidFill>
                    <a:latin typeface="Open Sans " panose="020B0604020202020204" charset="0"/>
                    <a:cs typeface="Open Sans " panose="020B0604020202020204" charset="0"/>
                  </a:rPr>
                  <a:t>Pathway DAG</a:t>
                </a:r>
              </a:p>
              <a:p>
                <a:pPr algn="ctr"/>
                <a:r>
                  <a:rPr lang="en-US" sz="1400" dirty="0">
                    <a:solidFill>
                      <a:schemeClr val="accent6"/>
                    </a:solidFill>
                    <a:latin typeface="Open Sans " panose="020B0604020202020204" charset="0"/>
                    <a:cs typeface="Open Sans " panose="020B0604020202020204" charset="0"/>
                  </a:rPr>
                  <a:t>Anomalous dependency chain</a:t>
                </a:r>
              </a:p>
              <a:p>
                <a:pPr algn="ctr"/>
                <a:endParaRPr lang="en-US" b="1" dirty="0">
                  <a:solidFill>
                    <a:schemeClr val="accent6"/>
                  </a:solidFill>
                  <a:latin typeface="Open Sans " panose="020B0604020202020204" charset="0"/>
                  <a:cs typeface="Open Sans " panose="020B0604020202020204" charset="0"/>
                </a:endParaRPr>
              </a:p>
            </p:txBody>
          </p:sp>
          <p:cxnSp>
            <p:nvCxnSpPr>
              <p:cNvPr id="62" name="Straight Arrow Connector 61">
                <a:extLst>
                  <a:ext uri="{FF2B5EF4-FFF2-40B4-BE49-F238E27FC236}">
                    <a16:creationId xmlns:a16="http://schemas.microsoft.com/office/drawing/2014/main" id="{24711D17-2E02-41EE-A34C-B07BA54822BC}"/>
                  </a:ext>
                </a:extLst>
              </p:cNvPr>
              <p:cNvCxnSpPr>
                <a:cxnSpLocks/>
              </p:cNvCxnSpPr>
              <p:nvPr/>
            </p:nvCxnSpPr>
            <p:spPr>
              <a:xfrm>
                <a:off x="5945594" y="2434613"/>
                <a:ext cx="842979" cy="21914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27DC894-C1A8-48B4-AE97-4B9F1CA1D64A}"/>
                  </a:ext>
                </a:extLst>
              </p:cNvPr>
              <p:cNvCxnSpPr>
                <a:cxnSpLocks/>
                <a:endCxn id="65" idx="1"/>
              </p:cNvCxnSpPr>
              <p:nvPr/>
            </p:nvCxnSpPr>
            <p:spPr>
              <a:xfrm>
                <a:off x="4727899" y="1869252"/>
                <a:ext cx="236881" cy="35559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D427D68-445D-44EE-A0BA-AA1470C00DC8}"/>
                  </a:ext>
                </a:extLst>
              </p:cNvPr>
              <p:cNvSpPr txBox="1"/>
              <p:nvPr/>
            </p:nvSpPr>
            <p:spPr>
              <a:xfrm>
                <a:off x="3055022" y="1394341"/>
                <a:ext cx="1876797" cy="845269"/>
              </a:xfrm>
              <a:prstGeom prst="rect">
                <a:avLst/>
              </a:prstGeom>
            </p:spPr>
            <p:txBody>
              <a:bodyPr vert="horz" wrap="square" lIns="91440" tIns="45720" rIns="91440" bIns="45720" rtlCol="0">
                <a:noAutofit/>
              </a:bodyPr>
              <a:lstStyle/>
              <a:p>
                <a:pPr algn="ctr"/>
                <a:r>
                  <a:rPr lang="en-US" b="1" dirty="0">
                    <a:solidFill>
                      <a:schemeClr val="accent6"/>
                    </a:solidFill>
                    <a:latin typeface="Open Sans " panose="020B0604020202020204" charset="0"/>
                    <a:cs typeface="Open Sans " panose="020B0604020202020204" charset="0"/>
                  </a:rPr>
                  <a:t>Subroutine DAG</a:t>
                </a:r>
              </a:p>
              <a:p>
                <a:pPr algn="ctr"/>
                <a:r>
                  <a:rPr lang="en-US" sz="1400" dirty="0">
                    <a:solidFill>
                      <a:schemeClr val="accent6"/>
                    </a:solidFill>
                    <a:latin typeface="Open Sans " panose="020B0604020202020204" charset="0"/>
                    <a:cs typeface="Open Sans " panose="020B0604020202020204" charset="0"/>
                  </a:rPr>
                  <a:t>E3SM function dependencies</a:t>
                </a:r>
              </a:p>
            </p:txBody>
          </p:sp>
        </p:grpSp>
      </p:grpSp>
      <p:sp>
        <p:nvSpPr>
          <p:cNvPr id="3" name="TextBox 2">
            <a:extLst>
              <a:ext uri="{FF2B5EF4-FFF2-40B4-BE49-F238E27FC236}">
                <a16:creationId xmlns:a16="http://schemas.microsoft.com/office/drawing/2014/main" id="{88DCAB1F-A83A-477F-B284-B919DC34CEAF}"/>
              </a:ext>
            </a:extLst>
          </p:cNvPr>
          <p:cNvSpPr txBox="1"/>
          <p:nvPr/>
        </p:nvSpPr>
        <p:spPr>
          <a:xfrm>
            <a:off x="6096000" y="3735234"/>
            <a:ext cx="5632716" cy="2523081"/>
          </a:xfrm>
          <a:prstGeom prst="rect">
            <a:avLst/>
          </a:prstGeom>
        </p:spPr>
        <p:txBody>
          <a:bodyPr vert="horz" wrap="square" lIns="91440" tIns="45720" rIns="91440" bIns="45720" rtlCol="0">
            <a:noAutofit/>
          </a:bodyPr>
          <a:lstStyle/>
          <a:p>
            <a:pPr algn="l"/>
            <a:endParaRPr lang="en-US" dirty="0"/>
          </a:p>
        </p:txBody>
      </p:sp>
      <p:sp>
        <p:nvSpPr>
          <p:cNvPr id="5" name="TextBox 4">
            <a:extLst>
              <a:ext uri="{FF2B5EF4-FFF2-40B4-BE49-F238E27FC236}">
                <a16:creationId xmlns:a16="http://schemas.microsoft.com/office/drawing/2014/main" id="{51015C58-863E-4702-A00C-DCAE241B141C}"/>
              </a:ext>
            </a:extLst>
          </p:cNvPr>
          <p:cNvSpPr txBox="1"/>
          <p:nvPr/>
        </p:nvSpPr>
        <p:spPr>
          <a:xfrm>
            <a:off x="5653244" y="3696999"/>
            <a:ext cx="6981652" cy="2311339"/>
          </a:xfrm>
          <a:prstGeom prst="rect">
            <a:avLst/>
          </a:prstGeom>
        </p:spPr>
        <p:txBody>
          <a:bodyPr vert="horz" wrap="square" lIns="91440" tIns="45720" rIns="91440" bIns="45720" rtlCol="0">
            <a:noAutofit/>
          </a:bodyPr>
          <a:lstStyle/>
          <a:p>
            <a:pPr algn="l"/>
            <a:r>
              <a:rPr lang="en-US" sz="2000" b="1" dirty="0">
                <a:solidFill>
                  <a:schemeClr val="accent6"/>
                </a:solidFill>
                <a:latin typeface="Trebuchet MS" panose="020B0603020202020204" pitchFamily="34" charset="0"/>
              </a:rPr>
              <a:t>Inputs: </a:t>
            </a:r>
            <a:r>
              <a:rPr lang="en-US" sz="2000" dirty="0">
                <a:solidFill>
                  <a:schemeClr val="accent6"/>
                </a:solidFill>
                <a:latin typeface="Trebuchet MS" panose="020B0603020202020204" pitchFamily="34" charset="0"/>
              </a:rPr>
              <a:t>baseline, “base DAG” (tells E3SM what to track)</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algn="l"/>
            <a:r>
              <a:rPr lang="en-US" sz="2000" b="1" dirty="0">
                <a:solidFill>
                  <a:schemeClr val="accent6"/>
                </a:solidFill>
                <a:latin typeface="Trebuchet MS" panose="020B0603020202020204" pitchFamily="34" charset="0"/>
              </a:rPr>
              <a:t>Outputs</a:t>
            </a:r>
            <a:r>
              <a:rPr lang="en-US" sz="2000" dirty="0">
                <a:solidFill>
                  <a:schemeClr val="accent6"/>
                </a:solidFill>
                <a:latin typeface="Trebuchet MS" panose="020B0603020202020204" pitchFamily="34" charset="0"/>
              </a:rPr>
              <a:t>: Time-evolving pathway DAG</a:t>
            </a:r>
          </a:p>
        </p:txBody>
      </p:sp>
      <p:sp>
        <p:nvSpPr>
          <p:cNvPr id="67" name="Content Placeholder 2">
            <a:extLst>
              <a:ext uri="{FF2B5EF4-FFF2-40B4-BE49-F238E27FC236}">
                <a16:creationId xmlns:a16="http://schemas.microsoft.com/office/drawing/2014/main" id="{88784EA7-67A3-4369-8DA6-927F7C68A60C}"/>
              </a:ext>
            </a:extLst>
          </p:cNvPr>
          <p:cNvSpPr txBox="1">
            <a:spLocks/>
          </p:cNvSpPr>
          <p:nvPr/>
        </p:nvSpPr>
        <p:spPr>
          <a:xfrm>
            <a:off x="163080" y="6601255"/>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latin typeface="Trebuchet MS" panose="020B0603020202020204" pitchFamily="34" charset="0"/>
                <a:ea typeface="Open Sans" panose="020B0606030504020204" pitchFamily="34" charset="0"/>
                <a:cs typeface="Open Sans" panose="020B0606030504020204" pitchFamily="34" charset="0"/>
              </a:rPr>
              <a:t>Team: A. Steyer, J. Watkins, L. Bertagna, G. Harper, I. Tezaur</a:t>
            </a:r>
          </a:p>
          <a:p>
            <a:pPr lvl="1" indent="0">
              <a:buFont typeface="Wingdings" pitchFamily="2" charset="2"/>
              <a:buNone/>
            </a:pPr>
            <a:endParaRPr lang="en-US" sz="1700" dirty="0">
              <a:latin typeface="Trebuchet MS" panose="020B0603020202020204" pitchFamily="34" charset="0"/>
              <a:ea typeface="Open Sans" panose="020B0606030504020204" pitchFamily="34" charset="0"/>
              <a:cs typeface="Open Sans" panose="020B0606030504020204" pitchFamily="34" charset="0"/>
            </a:endParaRPr>
          </a:p>
          <a:p>
            <a:endParaRPr lang="en-US" sz="17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9A496E66-4DEA-44D5-AE75-EC65999653B2}"/>
              </a:ext>
            </a:extLst>
          </p:cNvPr>
          <p:cNvSpPr>
            <a:spLocks noGrp="1"/>
          </p:cNvSpPr>
          <p:nvPr>
            <p:ph type="sldNum" sz="quarter" idx="12"/>
          </p:nvPr>
        </p:nvSpPr>
        <p:spPr/>
        <p:txBody>
          <a:bodyPr/>
          <a:lstStyle/>
          <a:p>
            <a:fld id="{EAB3140A-3BA5-4F18-93B2-5ABE18D4C56F}" type="slidenum">
              <a:rPr lang="en-US" smtClean="0"/>
              <a:t>51</a:t>
            </a:fld>
            <a:endParaRPr lang="en-US"/>
          </a:p>
        </p:txBody>
      </p:sp>
      <p:grpSp>
        <p:nvGrpSpPr>
          <p:cNvPr id="10" name="Group 9">
            <a:extLst>
              <a:ext uri="{FF2B5EF4-FFF2-40B4-BE49-F238E27FC236}">
                <a16:creationId xmlns:a16="http://schemas.microsoft.com/office/drawing/2014/main" id="{A8181E9F-59BE-4BEF-811C-87133BFF3C02}"/>
              </a:ext>
            </a:extLst>
          </p:cNvPr>
          <p:cNvGrpSpPr/>
          <p:nvPr/>
        </p:nvGrpSpPr>
        <p:grpSpPr>
          <a:xfrm>
            <a:off x="5660949" y="4589877"/>
            <a:ext cx="6225057" cy="1761142"/>
            <a:chOff x="5744584" y="4697537"/>
            <a:chExt cx="6225057" cy="1761142"/>
          </a:xfrm>
        </p:grpSpPr>
        <p:sp>
          <p:nvSpPr>
            <p:cNvPr id="9" name="Rectangle 8">
              <a:extLst>
                <a:ext uri="{FF2B5EF4-FFF2-40B4-BE49-F238E27FC236}">
                  <a16:creationId xmlns:a16="http://schemas.microsoft.com/office/drawing/2014/main" id="{1DA989B2-BD91-4864-A7F4-8C9917807C4D}"/>
                </a:ext>
              </a:extLst>
            </p:cNvPr>
            <p:cNvSpPr/>
            <p:nvPr/>
          </p:nvSpPr>
          <p:spPr>
            <a:xfrm>
              <a:off x="5744584" y="4697537"/>
              <a:ext cx="6225057" cy="1761142"/>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A7D517F-B679-4112-B63B-BEAE22917F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982" y="5009908"/>
              <a:ext cx="5956337" cy="1410536"/>
            </a:xfrm>
            <a:prstGeom prst="rect">
              <a:avLst/>
            </a:prstGeom>
          </p:spPr>
        </p:pic>
        <p:sp>
          <p:nvSpPr>
            <p:cNvPr id="7" name="TextBox 6">
              <a:extLst>
                <a:ext uri="{FF2B5EF4-FFF2-40B4-BE49-F238E27FC236}">
                  <a16:creationId xmlns:a16="http://schemas.microsoft.com/office/drawing/2014/main" id="{BC528A64-D44F-4209-BFFB-1481E6EBA4F2}"/>
                </a:ext>
              </a:extLst>
            </p:cNvPr>
            <p:cNvSpPr txBox="1"/>
            <p:nvPr/>
          </p:nvSpPr>
          <p:spPr>
            <a:xfrm>
              <a:off x="6069368" y="4709115"/>
              <a:ext cx="1036320" cy="354317"/>
            </a:xfrm>
            <a:prstGeom prst="rect">
              <a:avLst/>
            </a:prstGeom>
          </p:spPr>
          <p:txBody>
            <a:bodyPr vert="horz" wrap="square" lIns="91440" tIns="45720" rIns="91440" bIns="45720" rtlCol="0">
              <a:noAutofit/>
            </a:bodyPr>
            <a:lstStyle/>
            <a:p>
              <a:pPr algn="l"/>
              <a:r>
                <a:rPr lang="en-US" sz="1500" i="1" dirty="0">
                  <a:solidFill>
                    <a:schemeClr val="accent6"/>
                  </a:solidFill>
                  <a:latin typeface="Trebuchet MS" panose="020B0603020202020204" pitchFamily="34" charset="0"/>
                </a:rPr>
                <a:t>Month 6</a:t>
              </a:r>
            </a:p>
          </p:txBody>
        </p:sp>
        <p:sp>
          <p:nvSpPr>
            <p:cNvPr id="27" name="TextBox 26">
              <a:extLst>
                <a:ext uri="{FF2B5EF4-FFF2-40B4-BE49-F238E27FC236}">
                  <a16:creationId xmlns:a16="http://schemas.microsoft.com/office/drawing/2014/main" id="{45B46A8E-294F-4B61-AEE1-511A9710DE30}"/>
                </a:ext>
              </a:extLst>
            </p:cNvPr>
            <p:cNvSpPr txBox="1"/>
            <p:nvPr/>
          </p:nvSpPr>
          <p:spPr>
            <a:xfrm>
              <a:off x="7898303" y="4703943"/>
              <a:ext cx="1036320" cy="354317"/>
            </a:xfrm>
            <a:prstGeom prst="rect">
              <a:avLst/>
            </a:prstGeom>
          </p:spPr>
          <p:txBody>
            <a:bodyPr vert="horz" wrap="square" lIns="91440" tIns="45720" rIns="91440" bIns="45720" rtlCol="0">
              <a:noAutofit/>
            </a:bodyPr>
            <a:lstStyle/>
            <a:p>
              <a:pPr algn="l"/>
              <a:r>
                <a:rPr lang="en-US" sz="1500" i="1" dirty="0">
                  <a:solidFill>
                    <a:schemeClr val="accent6"/>
                  </a:solidFill>
                  <a:latin typeface="Trebuchet MS" panose="020B0603020202020204" pitchFamily="34" charset="0"/>
                </a:rPr>
                <a:t>Month 7</a:t>
              </a:r>
            </a:p>
          </p:txBody>
        </p:sp>
        <p:sp>
          <p:nvSpPr>
            <p:cNvPr id="28" name="TextBox 27">
              <a:extLst>
                <a:ext uri="{FF2B5EF4-FFF2-40B4-BE49-F238E27FC236}">
                  <a16:creationId xmlns:a16="http://schemas.microsoft.com/office/drawing/2014/main" id="{F516746C-961B-460B-9ED5-3325DF02B543}"/>
                </a:ext>
              </a:extLst>
            </p:cNvPr>
            <p:cNvSpPr txBox="1"/>
            <p:nvPr/>
          </p:nvSpPr>
          <p:spPr>
            <a:xfrm>
              <a:off x="9835692" y="4707323"/>
              <a:ext cx="1266199" cy="354317"/>
            </a:xfrm>
            <a:prstGeom prst="rect">
              <a:avLst/>
            </a:prstGeom>
          </p:spPr>
          <p:txBody>
            <a:bodyPr vert="horz" wrap="square" lIns="91440" tIns="45720" rIns="91440" bIns="45720" rtlCol="0">
              <a:noAutofit/>
            </a:bodyPr>
            <a:lstStyle/>
            <a:p>
              <a:pPr algn="l"/>
              <a:r>
                <a:rPr lang="en-US" sz="1500" i="1" dirty="0">
                  <a:solidFill>
                    <a:schemeClr val="accent6"/>
                  </a:solidFill>
                  <a:latin typeface="Trebuchet MS" panose="020B0603020202020204" pitchFamily="34" charset="0"/>
                </a:rPr>
                <a:t>Months 8-9</a:t>
              </a:r>
            </a:p>
          </p:txBody>
        </p:sp>
      </p:grpSp>
      <p:cxnSp>
        <p:nvCxnSpPr>
          <p:cNvPr id="12" name="Straight Connector 11">
            <a:extLst>
              <a:ext uri="{FF2B5EF4-FFF2-40B4-BE49-F238E27FC236}">
                <a16:creationId xmlns:a16="http://schemas.microsoft.com/office/drawing/2014/main" id="{4A919787-8589-4DFF-9873-100038B838A8}"/>
              </a:ext>
            </a:extLst>
          </p:cNvPr>
          <p:cNvCxnSpPr>
            <a:cxnSpLocks/>
          </p:cNvCxnSpPr>
          <p:nvPr/>
        </p:nvCxnSpPr>
        <p:spPr>
          <a:xfrm>
            <a:off x="7175353" y="4596283"/>
            <a:ext cx="0" cy="17547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C790921-A8C3-413B-89FB-D526F70D1CF5}"/>
              </a:ext>
            </a:extLst>
          </p:cNvPr>
          <p:cNvCxnSpPr>
            <a:cxnSpLocks/>
          </p:cNvCxnSpPr>
          <p:nvPr/>
        </p:nvCxnSpPr>
        <p:spPr>
          <a:xfrm>
            <a:off x="9156551" y="4589877"/>
            <a:ext cx="0" cy="17547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04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C7D48D-E4F8-4981-8A97-53D723BA305B}"/>
              </a:ext>
            </a:extLst>
          </p:cNvPr>
          <p:cNvSpPr/>
          <p:nvPr/>
        </p:nvSpPr>
        <p:spPr>
          <a:xfrm>
            <a:off x="-399479" y="2548536"/>
            <a:ext cx="8756721" cy="2523768"/>
          </a:xfrm>
          <a:prstGeom prst="rect">
            <a:avLst/>
          </a:prstGeom>
        </p:spPr>
        <p:txBody>
          <a:bodyPr wrap="square">
            <a:spAutoFit/>
          </a:bodyPr>
          <a:lstStyle/>
          <a:p>
            <a:pPr marL="1257300" lvl="2" indent="-342900">
              <a:buFont typeface="Wingdings" panose="05000000000000000000" pitchFamily="2" charset="2"/>
              <a:buChar char="Ø"/>
            </a:pPr>
            <a:r>
              <a:rPr lang="en-US" sz="22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Evaluate climatological dynamics </a:t>
            </a:r>
            <a:r>
              <a:rPr lang="en-US" sz="2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(like “Age of Air”) and changes to those dynamics.</a:t>
            </a:r>
          </a:p>
          <a:p>
            <a:pPr marL="1257300" lvl="2" indent="-342900">
              <a:buFont typeface="Wingdings" panose="05000000000000000000" pitchFamily="2" charset="2"/>
              <a:buChar char="Ø"/>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1257300" lvl="2" indent="-342900">
              <a:buFont typeface="Wingdings" panose="05000000000000000000" pitchFamily="2" charset="2"/>
              <a:buChar char="Ø"/>
            </a:pPr>
            <a:r>
              <a:rPr lang="en-US" sz="2200" b="1" dirty="0">
                <a:solidFill>
                  <a:schemeClr val="accent6"/>
                </a:solidFill>
                <a:latin typeface="Trebuchet MS" panose="020B0603020202020204" pitchFamily="34" charset="0"/>
              </a:rPr>
              <a:t>Infer pathways/pathway changes </a:t>
            </a:r>
            <a:r>
              <a:rPr lang="en-US" sz="2200" dirty="0">
                <a:solidFill>
                  <a:schemeClr val="accent6"/>
                </a:solidFill>
                <a:latin typeface="Trebuchet MS" panose="020B0603020202020204" pitchFamily="34" charset="0"/>
              </a:rPr>
              <a:t>by detecting tracer flow patterns/evolution using </a:t>
            </a:r>
            <a:r>
              <a:rPr lang="en-US" sz="2200" b="1" dirty="0" err="1">
                <a:solidFill>
                  <a:schemeClr val="accent6"/>
                </a:solidFill>
                <a:latin typeface="Trebuchet MS" panose="020B0603020202020204" pitchFamily="34" charset="0"/>
              </a:rPr>
              <a:t>Lagrangian</a:t>
            </a:r>
            <a:r>
              <a:rPr lang="en-US" sz="2200" b="1" dirty="0">
                <a:solidFill>
                  <a:schemeClr val="accent6"/>
                </a:solidFill>
                <a:latin typeface="Trebuchet MS" panose="020B0603020202020204" pitchFamily="34" charset="0"/>
              </a:rPr>
              <a:t> Coherent Structures (LCS): </a:t>
            </a:r>
            <a:r>
              <a:rPr lang="en-US" sz="2200" dirty="0">
                <a:solidFill>
                  <a:schemeClr val="accent6"/>
                </a:solidFill>
                <a:latin typeface="Trebuchet MS" panose="020B0603020202020204" pitchFamily="34" charset="0"/>
              </a:rPr>
              <a:t>surface trajectories which exponentially attract or repel tracers.</a:t>
            </a:r>
          </a:p>
          <a:p>
            <a:pPr marL="1257300" lvl="2" indent="-342900">
              <a:buFont typeface="Wingdings" panose="05000000000000000000" pitchFamily="2" charset="2"/>
              <a:buChar char="Ø"/>
            </a:pPr>
            <a:endParaRPr lang="en-US" sz="2200" dirty="0">
              <a:solidFill>
                <a:schemeClr val="accent6"/>
              </a:solidFill>
              <a:latin typeface="Trebuchet MS" panose="020B0603020202020204" pitchFamily="34" charset="0"/>
            </a:endParaRPr>
          </a:p>
        </p:txBody>
      </p:sp>
      <p:sp>
        <p:nvSpPr>
          <p:cNvPr id="25" name="Rectangle 24">
            <a:extLst>
              <a:ext uri="{FF2B5EF4-FFF2-40B4-BE49-F238E27FC236}">
                <a16:creationId xmlns:a16="http://schemas.microsoft.com/office/drawing/2014/main" id="{F0EB2845-F3E8-4A4C-A2CC-83581D0873F1}"/>
              </a:ext>
            </a:extLst>
          </p:cNvPr>
          <p:cNvSpPr/>
          <p:nvPr/>
        </p:nvSpPr>
        <p:spPr>
          <a:xfrm>
            <a:off x="-453978" y="2104976"/>
            <a:ext cx="12689108" cy="584775"/>
          </a:xfrm>
          <a:prstGeom prst="rect">
            <a:avLst/>
          </a:prstGeom>
        </p:spPr>
        <p:txBody>
          <a:bodyPr wrap="square">
            <a:spAutoFit/>
          </a:bodyPr>
          <a:lstStyle/>
          <a:p>
            <a:pPr marL="800100" lvl="1" indent="-342900">
              <a:buFont typeface="Arial" panose="020B0604020202020204" pitchFamily="34" charset="0"/>
              <a:buChar char="•"/>
            </a:pPr>
            <a:r>
              <a:rPr lang="en-US" sz="2200" b="1" dirty="0">
                <a:solidFill>
                  <a:schemeClr val="accent6"/>
                </a:solidFill>
                <a:latin typeface="Trebuchet MS" panose="020B0603020202020204" pitchFamily="34" charset="0"/>
              </a:rPr>
              <a:t>Passive tracers: </a:t>
            </a:r>
            <a:r>
              <a:rPr lang="en-US" sz="2200" dirty="0">
                <a:solidFill>
                  <a:schemeClr val="accent6"/>
                </a:solidFill>
                <a:latin typeface="Trebuchet MS" panose="020B0603020202020204" pitchFamily="34" charset="0"/>
              </a:rPr>
              <a:t>do not feedback to the atmosphere, but can track source evolution</a:t>
            </a:r>
          </a:p>
          <a:p>
            <a:pPr marL="800100" lvl="1" indent="-342900">
              <a:buFont typeface="Arial" panose="020B0604020202020204" pitchFamily="34" charset="0"/>
              <a:buChar char="•"/>
            </a:pPr>
            <a:endParaRPr lang="en-US" sz="400" dirty="0">
              <a:latin typeface="Trebuchet MS" panose="020B0603020202020204" pitchFamily="34" charset="0"/>
            </a:endParaRPr>
          </a:p>
          <a:p>
            <a:pPr marL="1257300" lvl="2" indent="-342900">
              <a:buFont typeface="Wingdings" panose="05000000000000000000" pitchFamily="2" charset="2"/>
              <a:buChar char="Ø"/>
            </a:pPr>
            <a:endParaRPr lang="en-US" sz="200" dirty="0">
              <a:latin typeface="Trebuchet MS" panose="020B0603020202020204" pitchFamily="34" charset="0"/>
            </a:endParaRPr>
          </a:p>
          <a:p>
            <a:pPr marL="1257300" lvl="2" indent="-342900">
              <a:buFont typeface="Wingdings" panose="05000000000000000000" pitchFamily="2" charset="2"/>
              <a:buChar char="Ø"/>
            </a:pPr>
            <a:endParaRPr lang="en-US" sz="400" dirty="0">
              <a:latin typeface="Trebuchet MS" panose="020B0603020202020204" pitchFamily="34" charset="0"/>
            </a:endParaRPr>
          </a:p>
        </p:txBody>
      </p:sp>
      <p:sp>
        <p:nvSpPr>
          <p:cNvPr id="7" name="TextBox 6">
            <a:extLst>
              <a:ext uri="{FF2B5EF4-FFF2-40B4-BE49-F238E27FC236}">
                <a16:creationId xmlns:a16="http://schemas.microsoft.com/office/drawing/2014/main" id="{5143EB6B-71E5-4C37-8160-FF70794B2CEA}"/>
              </a:ext>
            </a:extLst>
          </p:cNvPr>
          <p:cNvSpPr txBox="1"/>
          <p:nvPr/>
        </p:nvSpPr>
        <p:spPr>
          <a:xfrm>
            <a:off x="0" y="1214141"/>
            <a:ext cx="10537371" cy="769441"/>
          </a:xfrm>
          <a:prstGeom prst="rect">
            <a:avLst/>
          </a:prstGeom>
        </p:spPr>
        <p:txBody>
          <a:bodyPr vert="horz" wrap="square" lIns="91440" tIns="45720" rIns="91440" bIns="45720" rtlCol="0" anchor="ctr">
            <a:spAutoFit/>
          </a:bodyPr>
          <a:lstStyle/>
          <a:p>
            <a:r>
              <a:rPr lang="en-US" sz="2200" b="1" dirty="0">
                <a:solidFill>
                  <a:srgbClr val="0070C0"/>
                </a:solidFill>
                <a:latin typeface="Trebuchet MS" panose="020B0603020202020204" pitchFamily="34" charset="0"/>
              </a:rPr>
              <a:t>(b) Tracing: </a:t>
            </a:r>
            <a:r>
              <a:rPr lang="en-US" sz="2200" dirty="0">
                <a:solidFill>
                  <a:schemeClr val="accent6"/>
                </a:solidFill>
                <a:latin typeface="Trebuchet MS" panose="020B0603020202020204" pitchFamily="34" charset="0"/>
              </a:rPr>
              <a:t>add tracers to E3SM, use them to </a:t>
            </a:r>
            <a:r>
              <a:rPr lang="en-US" sz="2200" b="1" dirty="0">
                <a:solidFill>
                  <a:schemeClr val="accent6"/>
                </a:solidFill>
                <a:latin typeface="Trebuchet MS" panose="020B0603020202020204" pitchFamily="34" charset="0"/>
              </a:rPr>
              <a:t>evaluate E3SM </a:t>
            </a:r>
            <a:r>
              <a:rPr lang="en-US" sz="2200" dirty="0">
                <a:solidFill>
                  <a:schemeClr val="accent6"/>
                </a:solidFill>
                <a:latin typeface="Trebuchet MS" panose="020B0603020202020204" pitchFamily="34" charset="0"/>
              </a:rPr>
              <a:t>and explore ways to  repurpose them to </a:t>
            </a:r>
            <a:r>
              <a:rPr lang="en-US" sz="2200" b="1" dirty="0">
                <a:solidFill>
                  <a:schemeClr val="accent6"/>
                </a:solidFill>
                <a:latin typeface="Trebuchet MS" panose="020B0603020202020204" pitchFamily="34" charset="0"/>
              </a:rPr>
              <a:t>identify</a:t>
            </a:r>
            <a:r>
              <a:rPr lang="en-US" sz="2200" dirty="0">
                <a:solidFill>
                  <a:schemeClr val="accent6"/>
                </a:solidFill>
                <a:latin typeface="Trebuchet MS" panose="020B0603020202020204" pitchFamily="34" charset="0"/>
              </a:rPr>
              <a:t> </a:t>
            </a:r>
            <a:r>
              <a:rPr lang="en-US" sz="2200" b="1" dirty="0">
                <a:solidFill>
                  <a:schemeClr val="accent6"/>
                </a:solidFill>
                <a:latin typeface="Trebuchet MS" panose="020B0603020202020204" pitchFamily="34" charset="0"/>
              </a:rPr>
              <a:t>source-impact pathways</a:t>
            </a:r>
            <a:endParaRPr lang="en-US" sz="400" b="1" dirty="0">
              <a:solidFill>
                <a:schemeClr val="accent6"/>
              </a:solidFill>
              <a:latin typeface="Trebuchet MS" panose="020B0603020202020204" pitchFamily="34" charset="0"/>
            </a:endParaRPr>
          </a:p>
        </p:txBody>
      </p:sp>
      <p:pic>
        <p:nvPicPr>
          <p:cNvPr id="3" name="Picture 2" descr="Shape, circle&#10;&#10;Description automatically generated">
            <a:extLst>
              <a:ext uri="{FF2B5EF4-FFF2-40B4-BE49-F238E27FC236}">
                <a16:creationId xmlns:a16="http://schemas.microsoft.com/office/drawing/2014/main" id="{50F601F5-F930-4259-9BB2-9939242ED0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20" b="97980" l="0" r="98990">
                        <a14:foregroundMark x1="13163" y1="52296" x2="16162" y2="62626"/>
                        <a14:foregroundMark x1="10297" y1="42424" x2="10776" y2="44073"/>
                        <a14:foregroundMark x1="10004" y1="41414" x2="10297" y2="42424"/>
                        <a14:foregroundMark x1="7071" y1="31313" x2="10004" y2="41414"/>
                        <a14:foregroundMark x1="16162" y1="62626" x2="32828" y2="89394"/>
                        <a14:foregroundMark x1="32828" y1="89394" x2="65152" y2="92929"/>
                        <a14:foregroundMark x1="82632" y1="70642" x2="85095" y2="67502"/>
                        <a14:foregroundMark x1="65152" y1="92929" x2="82147" y2="71260"/>
                        <a14:foregroundMark x1="88904" y1="37879" x2="89394" y2="33838"/>
                        <a14:foregroundMark x1="88720" y1="39394" x2="88904" y2="37879"/>
                        <a14:foregroundMark x1="88598" y1="40404" x2="88720" y2="39394"/>
                        <a14:foregroundMark x1="85599" y1="65152" x2="87021" y2="53421"/>
                        <a14:foregroundMark x1="85354" y1="67172" x2="85599" y2="65152"/>
                        <a14:foregroundMark x1="96850" y1="65152" x2="96970" y2="65657"/>
                        <a14:foregroundMark x1="93686" y1="51863" x2="96850" y2="65152"/>
                        <a14:foregroundMark x1="90717" y1="39394" x2="90957" y2="40404"/>
                        <a14:foregroundMark x1="90356" y1="37879" x2="90717" y2="39394"/>
                        <a14:foregroundMark x1="89394" y1="33838" x2="90356" y2="37879"/>
                        <a14:foregroundMark x1="91320" y1="37879" x2="90909" y2="35859"/>
                        <a14:foregroundMark x1="91628" y1="39394" x2="91320" y2="37879"/>
                        <a14:foregroundMark x1="91834" y1="40404" x2="91628" y2="39394"/>
                        <a14:foregroundMark x1="96867" y1="65152" x2="94143" y2="51756"/>
                        <a14:foregroundMark x1="96970" y1="65657" x2="96867" y2="65152"/>
                        <a14:foregroundMark x1="85904" y1="49054" x2="79798" y2="65152"/>
                        <a14:foregroundMark x1="89568" y1="39394" x2="89185" y2="40404"/>
                        <a14:foregroundMark x1="90143" y1="37879" x2="89568" y2="39394"/>
                        <a14:foregroundMark x1="90909" y1="35859" x2="90143" y2="37879"/>
                        <a14:foregroundMark x1="79798" y1="65152" x2="55556" y2="84848"/>
                        <a14:foregroundMark x1="55556" y1="84848" x2="82323" y2="67677"/>
                        <a14:foregroundMark x1="82323" y1="67677" x2="60606" y2="92424"/>
                        <a14:foregroundMark x1="60606" y1="92424" x2="29798" y2="90909"/>
                        <a14:foregroundMark x1="29798" y1="90909" x2="24242" y2="60606"/>
                        <a14:foregroundMark x1="24242" y1="60606" x2="13155" y2="52059"/>
                        <a14:foregroundMark x1="5131" y1="58932" x2="9596" y2="73737"/>
                        <a14:foregroundMark x1="9596" y1="73737" x2="38384" y2="92424"/>
                        <a14:foregroundMark x1="38384" y1="92424" x2="68687" y2="89899"/>
                        <a14:foregroundMark x1="68687" y1="89899" x2="72222" y2="86869"/>
                        <a14:foregroundMark x1="14573" y1="41414" x2="30808" y2="45960"/>
                        <a14:foregroundMark x1="5556" y1="38889" x2="14573" y2="41414"/>
                        <a14:foregroundMark x1="89388" y1="52868" x2="87879" y2="57071"/>
                        <a14:foregroundMark x1="94768" y1="37879" x2="94470" y2="38708"/>
                        <a14:foregroundMark x1="94949" y1="37374" x2="94768" y2="37879"/>
                        <a14:foregroundMark x1="3339" y1="42001" x2="3535" y2="41414"/>
                        <a14:foregroundMark x1="40909" y1="13131" x2="60606" y2="24747"/>
                        <a14:foregroundMark x1="37374" y1="91414" x2="51010" y2="97980"/>
                        <a14:foregroundMark x1="47032" y1="12889" x2="54040" y2="17172"/>
                        <a14:foregroundMark x1="53354" y1="10238" x2="59091" y2="11111"/>
                        <a14:foregroundMark x1="60721" y1="10101" x2="53441" y2="10101"/>
                        <a14:foregroundMark x1="55350" y1="7102" x2="64251" y2="5767"/>
                        <a14:foregroundMark x1="63636" y1="5556" x2="64290" y2="5719"/>
                        <a14:foregroundMark x1="93560" y1="37879" x2="92424" y2="34848"/>
                        <a14:foregroundMark x1="93939" y1="38889" x2="93560" y2="37879"/>
                        <a14:foregroundMark x1="95960" y1="36869" x2="96120" y2="37230"/>
                        <a14:backgroundMark x1="72086" y1="4977" x2="98990" y2="21212"/>
                        <a14:backgroundMark x1="0" y1="44444" x2="505" y2="59091"/>
                        <a14:backgroundMark x1="1515" y1="41414" x2="0" y2="45960"/>
                        <a14:backgroundMark x1="1515" y1="41414" x2="1515" y2="41414"/>
                        <a14:backgroundMark x1="2525" y1="41414" x2="2525" y2="41414"/>
                        <a14:backgroundMark x1="1515" y1="42424" x2="1515" y2="42424"/>
                        <a14:backgroundMark x1="6061" y1="31313" x2="6061" y2="31313"/>
                        <a14:backgroundMark x1="1515" y1="41414" x2="1515" y2="41414"/>
                        <a14:backgroundMark x1="505" y1="44444" x2="505" y2="44444"/>
                        <a14:backgroundMark x1="3030" y1="42424" x2="3030" y2="42424"/>
                        <a14:backgroundMark x1="3535" y1="41414" x2="3535" y2="41414"/>
                        <a14:backgroundMark x1="71717" y1="5556" x2="73232" y2="7071"/>
                        <a14:backgroundMark x1="97265" y1="37022" x2="95455" y2="31818"/>
                        <a14:backgroundMark x1="98655" y1="36205" x2="98485" y2="34848"/>
                        <a14:backgroundMark x1="95960" y1="69192" x2="97475" y2="61616"/>
                        <a14:backgroundMark x1="98167" y1="44928" x2="99495" y2="50505"/>
                        <a14:backgroundMark x1="94949" y1="69697" x2="95455" y2="76263"/>
                        <a14:backgroundMark x1="69192" y1="6566" x2="67172" y2="5051"/>
                        <a14:backgroundMark x1="95960" y1="37374" x2="98485" y2="39394"/>
                        <a14:backgroundMark x1="98990" y1="40404" x2="98990" y2="45960"/>
                        <a14:backgroundMark x1="65657" y1="4040" x2="72727" y2="6566"/>
                        <a14:backgroundMark x1="36364" y1="2525" x2="47980" y2="0"/>
                        <a14:backgroundMark x1="43939" y1="2020" x2="58586" y2="2020"/>
                        <a14:backgroundMark x1="97980" y1="66162" x2="97980" y2="69697"/>
                        <a14:backgroundMark x1="96970" y1="65152" x2="96970" y2="65152"/>
                        <a14:backgroundMark x1="96970" y1="65152" x2="96970" y2="65152"/>
                        <a14:backgroundMark x1="96970" y1="65152" x2="96970" y2="65152"/>
                        <a14:backgroundMark x1="96465" y1="65152" x2="96465" y2="65152"/>
                        <a14:backgroundMark x1="50000" y1="98990" x2="50000" y2="98990"/>
                        <a14:backgroundMark x1="51010" y1="98990" x2="51010" y2="98990"/>
                      </a14:backgroundRemoval>
                    </a14:imgEffect>
                  </a14:imgLayer>
                </a14:imgProps>
              </a:ext>
            </a:extLst>
          </a:blip>
          <a:stretch>
            <a:fillRect/>
          </a:stretch>
        </p:blipFill>
        <p:spPr>
          <a:xfrm>
            <a:off x="10530413" y="398908"/>
            <a:ext cx="1558828" cy="1558828"/>
          </a:xfrm>
          <a:prstGeom prst="rect">
            <a:avLst/>
          </a:prstGeom>
        </p:spPr>
      </p:pic>
      <p:sp>
        <p:nvSpPr>
          <p:cNvPr id="12" name="TextBox 11">
            <a:extLst>
              <a:ext uri="{FF2B5EF4-FFF2-40B4-BE49-F238E27FC236}">
                <a16:creationId xmlns:a16="http://schemas.microsoft.com/office/drawing/2014/main" id="{40CC4BA9-2003-455A-8885-08B5C23A1A74}"/>
              </a:ext>
            </a:extLst>
          </p:cNvPr>
          <p:cNvSpPr txBox="1"/>
          <p:nvPr/>
        </p:nvSpPr>
        <p:spPr>
          <a:xfrm>
            <a:off x="11044972" y="1462733"/>
            <a:ext cx="762838" cy="307777"/>
          </a:xfrm>
          <a:prstGeom prst="rect">
            <a:avLst/>
          </a:prstGeom>
        </p:spPr>
        <p:txBody>
          <a:bodyPr vert="horz" wrap="none" lIns="91440" tIns="45720" rIns="91440" bIns="45720" rtlCol="0" anchor="ctr">
            <a:spAutoFit/>
          </a:bodyPr>
          <a:lstStyle/>
          <a:p>
            <a:r>
              <a:rPr lang="en-US" sz="1400" dirty="0">
                <a:solidFill>
                  <a:schemeClr val="bg1"/>
                </a:solidFill>
                <a:latin typeface="Trebuchet MS" panose="020B0603020202020204" pitchFamily="34" charset="0"/>
              </a:rPr>
              <a:t>Tracers</a:t>
            </a:r>
          </a:p>
        </p:txBody>
      </p:sp>
      <p:sp>
        <p:nvSpPr>
          <p:cNvPr id="2" name="Rectangle 1">
            <a:extLst>
              <a:ext uri="{FF2B5EF4-FFF2-40B4-BE49-F238E27FC236}">
                <a16:creationId xmlns:a16="http://schemas.microsoft.com/office/drawing/2014/main" id="{68D8CA5E-3D40-47DF-86B2-62664EDD8826}"/>
              </a:ext>
            </a:extLst>
          </p:cNvPr>
          <p:cNvSpPr/>
          <p:nvPr/>
        </p:nvSpPr>
        <p:spPr>
          <a:xfrm>
            <a:off x="-451315" y="4911215"/>
            <a:ext cx="8976024" cy="2185214"/>
          </a:xfrm>
          <a:prstGeom prst="rect">
            <a:avLst/>
          </a:prstGeom>
        </p:spPr>
        <p:txBody>
          <a:bodyPr wrap="square">
            <a:spAutoFit/>
          </a:bodyPr>
          <a:lstStyle/>
          <a:p>
            <a:pPr marL="800100" lvl="1" indent="-342900">
              <a:buFont typeface="Arial" panose="020B0604020202020204" pitchFamily="34" charset="0"/>
              <a:buChar char="•"/>
            </a:pPr>
            <a:r>
              <a:rPr lang="en-US" sz="2200" b="1" dirty="0">
                <a:solidFill>
                  <a:schemeClr val="accent6"/>
                </a:solidFill>
                <a:latin typeface="Trebuchet MS" panose="020B0603020202020204" pitchFamily="34" charset="0"/>
              </a:rPr>
              <a:t>Active (“tagged”)</a:t>
            </a:r>
            <a:r>
              <a:rPr lang="en-US" sz="2200" dirty="0">
                <a:solidFill>
                  <a:schemeClr val="accent6"/>
                </a:solidFill>
                <a:latin typeface="Trebuchet MS" panose="020B0603020202020204" pitchFamily="34" charset="0"/>
              </a:rPr>
              <a:t> </a:t>
            </a:r>
            <a:r>
              <a:rPr lang="en-US" sz="2200" b="1" dirty="0">
                <a:solidFill>
                  <a:schemeClr val="accent6"/>
                </a:solidFill>
                <a:latin typeface="Trebuchet MS" panose="020B0603020202020204" pitchFamily="34" charset="0"/>
              </a:rPr>
              <a:t>tracers: </a:t>
            </a:r>
            <a:r>
              <a:rPr lang="en-US" sz="2200" dirty="0">
                <a:solidFill>
                  <a:schemeClr val="accent6"/>
                </a:solidFill>
                <a:latin typeface="Trebuchet MS" panose="020B0603020202020204" pitchFamily="34" charset="0"/>
              </a:rPr>
              <a:t>feedback into atmosphere through physics processes</a:t>
            </a:r>
          </a:p>
          <a:p>
            <a:pPr marL="800100" lvl="1" indent="-342900">
              <a:buFont typeface="Arial" panose="020B0604020202020204" pitchFamily="34" charset="0"/>
              <a:buChar char="•"/>
            </a:pPr>
            <a:endParaRPr lang="en-US" sz="400" dirty="0">
              <a:solidFill>
                <a:schemeClr val="accent6"/>
              </a:solidFill>
              <a:latin typeface="Trebuchet MS" panose="020B0603020202020204" pitchFamily="34" charset="0"/>
            </a:endParaRPr>
          </a:p>
          <a:p>
            <a:pPr marL="1257300" lvl="2" indent="-342900">
              <a:buFont typeface="Wingdings" panose="05000000000000000000" pitchFamily="2" charset="2"/>
              <a:buChar char="Ø"/>
            </a:pPr>
            <a:r>
              <a:rPr lang="en-US" sz="2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Enable tracking of </a:t>
            </a:r>
            <a:r>
              <a:rPr lang="en-US" sz="22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relative contributions </a:t>
            </a:r>
            <a:r>
              <a:rPr lang="en-US" sz="2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along nodes in pathway.</a:t>
            </a:r>
          </a:p>
          <a:p>
            <a:pPr marL="1257300" lvl="2" indent="-342900">
              <a:buFont typeface="Arial" panose="020B0604020202020204" pitchFamily="34" charset="0"/>
              <a:buChar char="•"/>
            </a:pPr>
            <a:endParaRPr lang="en-US" sz="2200" dirty="0">
              <a:solidFill>
                <a:schemeClr val="accent6"/>
              </a:solidFill>
              <a:latin typeface="Trebuchet MS" panose="020B0603020202020204" pitchFamily="34" charset="0"/>
            </a:endParaRPr>
          </a:p>
          <a:p>
            <a:pPr marL="800100" lvl="1" indent="-342900">
              <a:buFont typeface="Arial" panose="020B0604020202020204" pitchFamily="34" charset="0"/>
              <a:buChar char="•"/>
            </a:pPr>
            <a:endParaRPr lang="en-US" sz="2200" dirty="0">
              <a:solidFill>
                <a:schemeClr val="accent6"/>
              </a:solidFill>
              <a:latin typeface="Trebuchet MS" panose="020B0603020202020204" pitchFamily="34" charset="0"/>
            </a:endParaRPr>
          </a:p>
        </p:txBody>
      </p:sp>
      <p:sp>
        <p:nvSpPr>
          <p:cNvPr id="22" name="Title 1">
            <a:extLst>
              <a:ext uri="{FF2B5EF4-FFF2-40B4-BE49-F238E27FC236}">
                <a16:creationId xmlns:a16="http://schemas.microsoft.com/office/drawing/2014/main" id="{77209E85-B179-4F42-92FD-C5DD9B8C1D1A}"/>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Computational Monitoring</a:t>
            </a:r>
          </a:p>
        </p:txBody>
      </p:sp>
      <p:grpSp>
        <p:nvGrpSpPr>
          <p:cNvPr id="19" name="Group 18">
            <a:extLst>
              <a:ext uri="{FF2B5EF4-FFF2-40B4-BE49-F238E27FC236}">
                <a16:creationId xmlns:a16="http://schemas.microsoft.com/office/drawing/2014/main" id="{AC227272-4CF9-4B45-A4D3-CA4B16EE3239}"/>
              </a:ext>
            </a:extLst>
          </p:cNvPr>
          <p:cNvGrpSpPr/>
          <p:nvPr/>
        </p:nvGrpSpPr>
        <p:grpSpPr>
          <a:xfrm>
            <a:off x="9025665" y="2556178"/>
            <a:ext cx="2666405" cy="1929761"/>
            <a:chOff x="4401266" y="3706208"/>
            <a:chExt cx="4016945" cy="2918783"/>
          </a:xfrm>
        </p:grpSpPr>
        <p:sp>
          <p:nvSpPr>
            <p:cNvPr id="20" name="Rectangle 19">
              <a:extLst>
                <a:ext uri="{FF2B5EF4-FFF2-40B4-BE49-F238E27FC236}">
                  <a16:creationId xmlns:a16="http://schemas.microsoft.com/office/drawing/2014/main" id="{8408D6E4-8DAE-40AC-93A8-BC136C3EF037}"/>
                </a:ext>
              </a:extLst>
            </p:cNvPr>
            <p:cNvSpPr/>
            <p:nvPr/>
          </p:nvSpPr>
          <p:spPr>
            <a:xfrm>
              <a:off x="4401266" y="3724037"/>
              <a:ext cx="4016945" cy="290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219E0DF-D633-407D-B113-E0086E56258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927"/>
            <a:stretch/>
          </p:blipFill>
          <p:spPr bwMode="auto">
            <a:xfrm>
              <a:off x="4424815" y="3706208"/>
              <a:ext cx="3982432" cy="2893815"/>
            </a:xfrm>
            <a:prstGeom prst="rect">
              <a:avLst/>
            </a:prstGeom>
            <a:noFill/>
          </p:spPr>
        </p:pic>
      </p:grpSp>
      <p:pic>
        <p:nvPicPr>
          <p:cNvPr id="23" name="Picture 22">
            <a:extLst>
              <a:ext uri="{FF2B5EF4-FFF2-40B4-BE49-F238E27FC236}">
                <a16:creationId xmlns:a16="http://schemas.microsoft.com/office/drawing/2014/main" id="{472A213B-A391-4C52-B51F-1B387A4665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83961" y="3962323"/>
            <a:ext cx="2533923" cy="1435650"/>
          </a:xfrm>
          <a:prstGeom prst="rect">
            <a:avLst/>
          </a:prstGeom>
        </p:spPr>
      </p:pic>
      <p:sp>
        <p:nvSpPr>
          <p:cNvPr id="24" name="Rectangle 23">
            <a:extLst>
              <a:ext uri="{FF2B5EF4-FFF2-40B4-BE49-F238E27FC236}">
                <a16:creationId xmlns:a16="http://schemas.microsoft.com/office/drawing/2014/main" id="{20A2F569-ECC2-4B2E-9A36-27E74118B888}"/>
              </a:ext>
            </a:extLst>
          </p:cNvPr>
          <p:cNvSpPr/>
          <p:nvPr/>
        </p:nvSpPr>
        <p:spPr>
          <a:xfrm>
            <a:off x="12855703" y="6042848"/>
            <a:ext cx="2000035" cy="276999"/>
          </a:xfrm>
          <a:prstGeom prst="rect">
            <a:avLst/>
          </a:prstGeom>
        </p:spPr>
        <p:txBody>
          <a:bodyPr wrap="none">
            <a:spAutoFit/>
          </a:bodyPr>
          <a:lstStyle/>
          <a:p>
            <a:r>
              <a:rPr lang="en-US" sz="1200" dirty="0">
                <a:latin typeface="Trebuchet MS" panose="020B0603020202020204" pitchFamily="34" charset="0"/>
              </a:rPr>
              <a:t>[</a:t>
            </a:r>
            <a:r>
              <a:rPr lang="en-US" sz="1200" dirty="0" err="1">
                <a:latin typeface="Trebuchet MS" panose="020B0603020202020204" pitchFamily="34" charset="0"/>
              </a:rPr>
              <a:t>Garaboa</a:t>
            </a:r>
            <a:r>
              <a:rPr lang="en-US" sz="1200" dirty="0">
                <a:latin typeface="Trebuchet MS" panose="020B0603020202020204" pitchFamily="34" charset="0"/>
              </a:rPr>
              <a:t>-Paz et al., 2015]</a:t>
            </a:r>
          </a:p>
        </p:txBody>
      </p:sp>
      <p:sp>
        <p:nvSpPr>
          <p:cNvPr id="26" name="Content Placeholder 2">
            <a:extLst>
              <a:ext uri="{FF2B5EF4-FFF2-40B4-BE49-F238E27FC236}">
                <a16:creationId xmlns:a16="http://schemas.microsoft.com/office/drawing/2014/main" id="{365CE817-48F2-4215-AA81-6339BB3D4011}"/>
              </a:ext>
            </a:extLst>
          </p:cNvPr>
          <p:cNvSpPr txBox="1">
            <a:spLocks/>
          </p:cNvSpPr>
          <p:nvPr/>
        </p:nvSpPr>
        <p:spPr>
          <a:xfrm>
            <a:off x="49526" y="6558881"/>
            <a:ext cx="11489778" cy="365125"/>
          </a:xfrm>
          <a:prstGeom prst="rect">
            <a:avLst/>
          </a:prstGeom>
        </p:spPr>
        <p:txBody>
          <a:bodyPr vert="horz" lIns="0" tIns="0" rIns="0" bIns="0" rtlCol="0">
            <a:normAutofit fontScale="925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rebuchet MS" panose="020B0603020202020204" pitchFamily="34" charset="0"/>
                <a:ea typeface="Open Sans" panose="020B0606030504020204" pitchFamily="34" charset="0"/>
                <a:cs typeface="Open Sans" panose="020B0606030504020204" pitchFamily="34" charset="0"/>
              </a:rPr>
              <a:t>Team: B. Hillman, A. Steyer, E. Wenzel, B. Wagman, C. Jablonowski [U Michigan], J. Hollowed [U. Michigan], I. Tezaur</a:t>
            </a:r>
          </a:p>
          <a:p>
            <a:pPr lvl="1" indent="0">
              <a:buFont typeface="Wingdings" pitchFamily="2" charset="2"/>
              <a:buNone/>
            </a:pPr>
            <a:endParaRPr lang="en-US" sz="1800" dirty="0">
              <a:latin typeface="Trebuchet MS" panose="020B0603020202020204" pitchFamily="34" charset="0"/>
              <a:ea typeface="Open Sans" panose="020B0606030504020204" pitchFamily="34" charset="0"/>
              <a:cs typeface="Open Sans" panose="020B0606030504020204" pitchFamily="34" charset="0"/>
            </a:endParaRPr>
          </a:p>
          <a:p>
            <a:endParaRPr lang="en-US" sz="18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EEE27E27-8A0B-4414-9E4E-947FD18001C0}"/>
              </a:ext>
            </a:extLst>
          </p:cNvPr>
          <p:cNvSpPr>
            <a:spLocks noGrp="1"/>
          </p:cNvSpPr>
          <p:nvPr>
            <p:ph type="sldNum" sz="quarter" idx="12"/>
          </p:nvPr>
        </p:nvSpPr>
        <p:spPr/>
        <p:txBody>
          <a:bodyPr/>
          <a:lstStyle/>
          <a:p>
            <a:fld id="{EAB3140A-3BA5-4F18-93B2-5ABE18D4C56F}" type="slidenum">
              <a:rPr lang="en-US" smtClean="0"/>
              <a:t>52</a:t>
            </a:fld>
            <a:endParaRPr lang="en-US"/>
          </a:p>
        </p:txBody>
      </p:sp>
      <p:pic>
        <p:nvPicPr>
          <p:cNvPr id="9" name="combined_scalar+nuber_density">
            <a:hlinkClick r:id="" action="ppaction://media"/>
            <a:extLst>
              <a:ext uri="{FF2B5EF4-FFF2-40B4-BE49-F238E27FC236}">
                <a16:creationId xmlns:a16="http://schemas.microsoft.com/office/drawing/2014/main" id="{D0E2F15A-F56C-42EA-8837-0795447C9E7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663009" y="4580152"/>
            <a:ext cx="3277834" cy="1843782"/>
          </a:xfrm>
          <a:prstGeom prst="rect">
            <a:avLst/>
          </a:prstGeom>
        </p:spPr>
      </p:pic>
    </p:spTree>
    <p:extLst>
      <p:ext uri="{BB962C8B-B14F-4D97-AF65-F5344CB8AC3E}">
        <p14:creationId xmlns:p14="http://schemas.microsoft.com/office/powerpoint/2010/main" val="261286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5695D4-72ED-474C-982E-D167560A6586}"/>
              </a:ext>
            </a:extLst>
          </p:cNvPr>
          <p:cNvSpPr/>
          <p:nvPr/>
        </p:nvSpPr>
        <p:spPr>
          <a:xfrm>
            <a:off x="5871713" y="0"/>
            <a:ext cx="6878128" cy="7694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0CC4BA9-2003-455A-8885-08B5C23A1A74}"/>
              </a:ext>
            </a:extLst>
          </p:cNvPr>
          <p:cNvSpPr txBox="1"/>
          <p:nvPr/>
        </p:nvSpPr>
        <p:spPr>
          <a:xfrm>
            <a:off x="10927289" y="1238014"/>
            <a:ext cx="762838" cy="307777"/>
          </a:xfrm>
          <a:prstGeom prst="rect">
            <a:avLst/>
          </a:prstGeom>
        </p:spPr>
        <p:txBody>
          <a:bodyPr vert="horz" wrap="none" lIns="91440" tIns="45720" rIns="91440" bIns="45720" rtlCol="0" anchor="ctr">
            <a:spAutoFit/>
          </a:bodyPr>
          <a:lstStyle/>
          <a:p>
            <a:r>
              <a:rPr lang="en-US" sz="1400" dirty="0">
                <a:solidFill>
                  <a:schemeClr val="bg1"/>
                </a:solidFill>
              </a:rPr>
              <a:t>Tracers</a:t>
            </a:r>
          </a:p>
        </p:txBody>
      </p:sp>
      <p:sp>
        <p:nvSpPr>
          <p:cNvPr id="9" name="TextBox 8">
            <a:extLst>
              <a:ext uri="{FF2B5EF4-FFF2-40B4-BE49-F238E27FC236}">
                <a16:creationId xmlns:a16="http://schemas.microsoft.com/office/drawing/2014/main" id="{9249F5F6-0FF0-4616-8D9F-ABAAAAE581CE}"/>
              </a:ext>
            </a:extLst>
          </p:cNvPr>
          <p:cNvSpPr txBox="1"/>
          <p:nvPr/>
        </p:nvSpPr>
        <p:spPr>
          <a:xfrm>
            <a:off x="49025" y="1143498"/>
            <a:ext cx="6021238" cy="6001643"/>
          </a:xfrm>
          <a:prstGeom prst="rect">
            <a:avLst/>
          </a:prstGeom>
        </p:spPr>
        <p:txBody>
          <a:bodyPr vert="horz" wrap="square" lIns="91440" tIns="45720" rIns="91440" bIns="45720" rtlCol="0" anchor="ctr">
            <a:spAutoFit/>
          </a:bodyPr>
          <a:lstStyle/>
          <a:p>
            <a:endParaRPr lang="en-US" sz="400" b="1" dirty="0">
              <a:solidFill>
                <a:schemeClr val="accent6"/>
              </a:solidFill>
              <a:latin typeface="Trebuchet MS" panose="020B0603020202020204" pitchFamily="34" charset="0"/>
            </a:endParaRPr>
          </a:p>
          <a:p>
            <a:endParaRPr lang="en-US" sz="400" b="1"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sz="2200" b="1" dirty="0">
                <a:solidFill>
                  <a:schemeClr val="accent6"/>
                </a:solidFill>
                <a:latin typeface="Trebuchet MS" panose="020B0603020202020204" pitchFamily="34" charset="0"/>
              </a:rPr>
              <a:t>Goal: </a:t>
            </a:r>
            <a:r>
              <a:rPr lang="en-US" sz="2200" dirty="0">
                <a:solidFill>
                  <a:schemeClr val="accent6"/>
                </a:solidFill>
                <a:latin typeface="Trebuchet MS" panose="020B0603020202020204" pitchFamily="34" charset="0"/>
              </a:rPr>
              <a:t>produce </a:t>
            </a:r>
            <a:r>
              <a:rPr lang="en-US" sz="2200" dirty="0" err="1">
                <a:solidFill>
                  <a:schemeClr val="accent6"/>
                </a:solidFill>
                <a:latin typeface="Trebuchet MS" panose="020B0603020202020204" pitchFamily="34" charset="0"/>
              </a:rPr>
              <a:t>clusterings</a:t>
            </a:r>
            <a:r>
              <a:rPr lang="en-US" sz="2200" dirty="0">
                <a:solidFill>
                  <a:schemeClr val="accent6"/>
                </a:solidFill>
                <a:latin typeface="Trebuchet MS" panose="020B0603020202020204" pitchFamily="34" charset="0"/>
              </a:rPr>
              <a:t> over climate simulations that can serve as foundations of pathway discovery</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sz="2200" b="1" dirty="0">
                <a:solidFill>
                  <a:schemeClr val="accent6"/>
                </a:solidFill>
                <a:latin typeface="Trebuchet MS" panose="020B0603020202020204" pitchFamily="34" charset="0"/>
              </a:rPr>
              <a:t>Approach: </a:t>
            </a:r>
            <a:r>
              <a:rPr lang="en-US" sz="2200" dirty="0">
                <a:solidFill>
                  <a:schemeClr val="accent6"/>
                </a:solidFill>
                <a:latin typeface="Trebuchet MS" panose="020B0603020202020204" pitchFamily="34" charset="0"/>
              </a:rPr>
              <a:t>combine existing anomaly (event) detection algorithms [Davis et al., 2021] with clustering to enable </a:t>
            </a:r>
            <a:r>
              <a:rPr lang="en-US" sz="2200" dirty="0" err="1">
                <a:solidFill>
                  <a:schemeClr val="accent6"/>
                </a:solidFill>
                <a:latin typeface="Trebuchet MS" panose="020B0603020202020204" pitchFamily="34" charset="0"/>
              </a:rPr>
              <a:t>spatio</a:t>
            </a:r>
            <a:r>
              <a:rPr lang="en-US" sz="2200" dirty="0">
                <a:solidFill>
                  <a:schemeClr val="accent6"/>
                </a:solidFill>
                <a:latin typeface="Trebuchet MS" panose="020B0603020202020204" pitchFamily="34" charset="0"/>
              </a:rPr>
              <a:t>-temporal anomaly progression,</a:t>
            </a:r>
            <a:r>
              <a:rPr lang="en-US" sz="2200" b="1" dirty="0">
                <a:solidFill>
                  <a:schemeClr val="accent6"/>
                </a:solidFill>
                <a:latin typeface="Trebuchet MS" panose="020B0603020202020204" pitchFamily="34" charset="0"/>
              </a:rPr>
              <a:t> </a:t>
            </a:r>
            <a:r>
              <a:rPr lang="en-US" sz="2200" dirty="0">
                <a:solidFill>
                  <a:schemeClr val="accent6"/>
                </a:solidFill>
                <a:latin typeface="Trebuchet MS" panose="020B0603020202020204" pitchFamily="34" charset="0"/>
              </a:rPr>
              <a:t>defining pathways</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sz="22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Leverages</a:t>
            </a:r>
            <a:r>
              <a:rPr lang="en-US" sz="2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“In-Situ Machine Learning for Intelligent Data Capture on </a:t>
            </a:r>
            <a:r>
              <a:rPr lang="en-US" sz="2200"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Exascale</a:t>
            </a:r>
            <a:r>
              <a:rPr lang="en-US" sz="2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Platforms” (ISML) project (PI: W. Davis)</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200" dirty="0">
                <a:solidFill>
                  <a:schemeClr val="accent6"/>
                </a:solidFill>
                <a:latin typeface="Trebuchet MS" panose="020B0603020202020204" pitchFamily="34" charset="0"/>
              </a:rPr>
              <a:t>Compressed ISML </a:t>
            </a:r>
            <a:r>
              <a:rPr lang="en-US" sz="2200" b="1" dirty="0">
                <a:solidFill>
                  <a:schemeClr val="accent6"/>
                </a:solidFill>
                <a:latin typeface="Trebuchet MS" panose="020B0603020202020204" pitchFamily="34" charset="0"/>
              </a:rPr>
              <a:t>signatures</a:t>
            </a:r>
            <a:r>
              <a:rPr lang="en-US" sz="2200" dirty="0">
                <a:solidFill>
                  <a:schemeClr val="accent6"/>
                </a:solidFill>
                <a:latin typeface="Trebuchet MS" panose="020B0603020202020204" pitchFamily="34" charset="0"/>
              </a:rPr>
              <a:t> used for clustering</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sz="2200" dirty="0">
                <a:solidFill>
                  <a:schemeClr val="accent6"/>
                </a:solidFill>
                <a:latin typeface="Trebuchet MS" panose="020B0603020202020204" pitchFamily="34" charset="0"/>
              </a:rPr>
              <a:t>Clusters used to </a:t>
            </a:r>
            <a:r>
              <a:rPr lang="en-US" sz="2200" b="1" dirty="0">
                <a:solidFill>
                  <a:schemeClr val="accent6"/>
                </a:solidFill>
                <a:latin typeface="Trebuchet MS" panose="020B0603020202020204" pitchFamily="34" charset="0"/>
              </a:rPr>
              <a:t>inform pathway analysis</a:t>
            </a:r>
          </a:p>
          <a:p>
            <a:pPr marL="800100" lvl="1" indent="-342900">
              <a:buFont typeface="Arial" panose="020B0604020202020204" pitchFamily="34" charset="0"/>
              <a:buChar char="•"/>
            </a:pPr>
            <a:endParaRPr lang="en-US" sz="2200" dirty="0">
              <a:solidFill>
                <a:schemeClr val="accent6"/>
              </a:solidFill>
              <a:latin typeface="Trebuchet MS" panose="020B0603020202020204" pitchFamily="34" charset="0"/>
            </a:endParaRPr>
          </a:p>
          <a:p>
            <a:pPr marL="342900" indent="-342900">
              <a:buFont typeface="Arial" panose="020B0604020202020204" pitchFamily="34" charset="0"/>
              <a:buChar char="•"/>
            </a:pPr>
            <a:endParaRPr lang="en-US" sz="22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endParaRPr lang="en-US" sz="800" dirty="0">
              <a:solidFill>
                <a:schemeClr val="accent6"/>
              </a:solidFill>
              <a:latin typeface="Trebuchet MS" panose="020B0603020202020204" pitchFamily="34" charset="0"/>
            </a:endParaRPr>
          </a:p>
        </p:txBody>
      </p:sp>
      <p:sp>
        <p:nvSpPr>
          <p:cNvPr id="15" name="Title 1">
            <a:extLst>
              <a:ext uri="{FF2B5EF4-FFF2-40B4-BE49-F238E27FC236}">
                <a16:creationId xmlns:a16="http://schemas.microsoft.com/office/drawing/2014/main" id="{B6D1955B-9705-449C-8BCF-DF5668F122A5}"/>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Anomaly Detection*</a:t>
            </a:r>
          </a:p>
        </p:txBody>
      </p:sp>
      <p:pic>
        <p:nvPicPr>
          <p:cNvPr id="11" name="Picture 10">
            <a:extLst>
              <a:ext uri="{FF2B5EF4-FFF2-40B4-BE49-F238E27FC236}">
                <a16:creationId xmlns:a16="http://schemas.microsoft.com/office/drawing/2014/main" id="{4D72439D-AC4E-4AC6-8313-5D856D08ADA2}"/>
              </a:ext>
            </a:extLst>
          </p:cNvPr>
          <p:cNvPicPr>
            <a:picLocks noChangeAspect="1"/>
          </p:cNvPicPr>
          <p:nvPr/>
        </p:nvPicPr>
        <p:blipFill>
          <a:blip r:embed="rId3"/>
          <a:stretch>
            <a:fillRect/>
          </a:stretch>
        </p:blipFill>
        <p:spPr>
          <a:xfrm>
            <a:off x="6096000" y="1273552"/>
            <a:ext cx="5892800" cy="3095811"/>
          </a:xfrm>
          <a:prstGeom prst="rect">
            <a:avLst/>
          </a:prstGeom>
        </p:spPr>
      </p:pic>
      <p:pic>
        <p:nvPicPr>
          <p:cNvPr id="17" name="Picture 16">
            <a:extLst>
              <a:ext uri="{FF2B5EF4-FFF2-40B4-BE49-F238E27FC236}">
                <a16:creationId xmlns:a16="http://schemas.microsoft.com/office/drawing/2014/main" id="{F9E0FA6B-2263-4246-B36B-905A9CC75DD9}"/>
              </a:ext>
            </a:extLst>
          </p:cNvPr>
          <p:cNvPicPr>
            <a:picLocks noChangeAspect="1"/>
          </p:cNvPicPr>
          <p:nvPr/>
        </p:nvPicPr>
        <p:blipFill>
          <a:blip r:embed="rId4"/>
          <a:stretch>
            <a:fillRect/>
          </a:stretch>
        </p:blipFill>
        <p:spPr>
          <a:xfrm>
            <a:off x="6096000" y="4598086"/>
            <a:ext cx="2573102" cy="1757497"/>
          </a:xfrm>
          <a:prstGeom prst="rect">
            <a:avLst/>
          </a:prstGeom>
        </p:spPr>
      </p:pic>
      <p:pic>
        <p:nvPicPr>
          <p:cNvPr id="18" name="Picture 17">
            <a:extLst>
              <a:ext uri="{FF2B5EF4-FFF2-40B4-BE49-F238E27FC236}">
                <a16:creationId xmlns:a16="http://schemas.microsoft.com/office/drawing/2014/main" id="{7D5CC85E-D0EC-481D-ACA7-0FE6CE473B08}"/>
              </a:ext>
            </a:extLst>
          </p:cNvPr>
          <p:cNvPicPr>
            <a:picLocks noChangeAspect="1"/>
          </p:cNvPicPr>
          <p:nvPr/>
        </p:nvPicPr>
        <p:blipFill>
          <a:blip r:embed="rId5"/>
          <a:stretch>
            <a:fillRect/>
          </a:stretch>
        </p:blipFill>
        <p:spPr>
          <a:xfrm>
            <a:off x="8694839" y="4824531"/>
            <a:ext cx="3447888" cy="1304606"/>
          </a:xfrm>
          <a:prstGeom prst="rect">
            <a:avLst/>
          </a:prstGeom>
        </p:spPr>
      </p:pic>
      <p:sp>
        <p:nvSpPr>
          <p:cNvPr id="6" name="TextBox 5">
            <a:extLst>
              <a:ext uri="{FF2B5EF4-FFF2-40B4-BE49-F238E27FC236}">
                <a16:creationId xmlns:a16="http://schemas.microsoft.com/office/drawing/2014/main" id="{12D1F626-4E33-443A-A3DF-DF0967D33780}"/>
              </a:ext>
            </a:extLst>
          </p:cNvPr>
          <p:cNvSpPr txBox="1"/>
          <p:nvPr/>
        </p:nvSpPr>
        <p:spPr>
          <a:xfrm>
            <a:off x="6249927" y="6537061"/>
            <a:ext cx="5892800" cy="767147"/>
          </a:xfrm>
          <a:prstGeom prst="rect">
            <a:avLst/>
          </a:prstGeom>
        </p:spPr>
        <p:txBody>
          <a:bodyPr vert="horz" wrap="square" lIns="91440" tIns="45720" rIns="91440" bIns="45720" rtlCol="0">
            <a:noAutofit/>
          </a:bodyPr>
          <a:lstStyle/>
          <a:p>
            <a:pPr algn="l"/>
            <a:r>
              <a:rPr lang="en-US" sz="1400" dirty="0">
                <a:latin typeface="Trebuchet MS" panose="020B0603020202020204" pitchFamily="34" charset="0"/>
              </a:rPr>
              <a:t>*Finds “interesting” (localized in space or time) events or outliers</a:t>
            </a:r>
          </a:p>
        </p:txBody>
      </p:sp>
      <p:sp>
        <p:nvSpPr>
          <p:cNvPr id="19" name="Content Placeholder 2">
            <a:extLst>
              <a:ext uri="{FF2B5EF4-FFF2-40B4-BE49-F238E27FC236}">
                <a16:creationId xmlns:a16="http://schemas.microsoft.com/office/drawing/2014/main" id="{31CFFB6D-26B4-4B7B-B1CC-1DE54B2788FD}"/>
              </a:ext>
            </a:extLst>
          </p:cNvPr>
          <p:cNvSpPr txBox="1">
            <a:spLocks/>
          </p:cNvSpPr>
          <p:nvPr/>
        </p:nvSpPr>
        <p:spPr>
          <a:xfrm>
            <a:off x="107683" y="6558913"/>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latin typeface="Trebuchet MS" panose="020B0603020202020204" pitchFamily="34" charset="0"/>
                <a:ea typeface="Open Sans" panose="020B0606030504020204" pitchFamily="34" charset="0"/>
                <a:cs typeface="Open Sans" panose="020B0606030504020204" pitchFamily="34" charset="0"/>
              </a:rPr>
              <a:t>Team: W. Davis, M. Carlson, I. Tezaur</a:t>
            </a:r>
          </a:p>
          <a:p>
            <a:pPr lvl="1" indent="0">
              <a:buFont typeface="Wingdings" pitchFamily="2" charset="2"/>
              <a:buNone/>
            </a:pPr>
            <a:endParaRPr lang="en-US" sz="1700" dirty="0">
              <a:latin typeface="Trebuchet MS" panose="020B0603020202020204" pitchFamily="34" charset="0"/>
              <a:ea typeface="Open Sans" panose="020B0606030504020204" pitchFamily="34" charset="0"/>
              <a:cs typeface="Open Sans" panose="020B0606030504020204" pitchFamily="34" charset="0"/>
            </a:endParaRPr>
          </a:p>
          <a:p>
            <a:endParaRPr lang="en-US" sz="17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3" name="Slide Number Placeholder 2">
            <a:extLst>
              <a:ext uri="{FF2B5EF4-FFF2-40B4-BE49-F238E27FC236}">
                <a16:creationId xmlns:a16="http://schemas.microsoft.com/office/drawing/2014/main" id="{38763BB1-C4CB-42D6-AF58-8663C61938F3}"/>
              </a:ext>
            </a:extLst>
          </p:cNvPr>
          <p:cNvSpPr>
            <a:spLocks noGrp="1"/>
          </p:cNvSpPr>
          <p:nvPr>
            <p:ph type="sldNum" sz="quarter" idx="12"/>
          </p:nvPr>
        </p:nvSpPr>
        <p:spPr/>
        <p:txBody>
          <a:bodyPr/>
          <a:lstStyle/>
          <a:p>
            <a:fld id="{EAB3140A-3BA5-4F18-93B2-5ABE18D4C56F}" type="slidenum">
              <a:rPr lang="en-US" smtClean="0"/>
              <a:t>53</a:t>
            </a:fld>
            <a:endParaRPr lang="en-US"/>
          </a:p>
        </p:txBody>
      </p:sp>
      <p:pic>
        <p:nvPicPr>
          <p:cNvPr id="13" name="Picture 12">
            <a:extLst>
              <a:ext uri="{FF2B5EF4-FFF2-40B4-BE49-F238E27FC236}">
                <a16:creationId xmlns:a16="http://schemas.microsoft.com/office/drawing/2014/main" id="{97A43B18-4C47-49EA-BE09-2CDFADE76DE4}"/>
              </a:ext>
            </a:extLst>
          </p:cNvPr>
          <p:cNvPicPr>
            <a:picLocks noChangeAspect="1"/>
          </p:cNvPicPr>
          <p:nvPr/>
        </p:nvPicPr>
        <p:blipFill>
          <a:blip r:embed="rId6"/>
          <a:stretch>
            <a:fillRect/>
          </a:stretch>
        </p:blipFill>
        <p:spPr>
          <a:xfrm>
            <a:off x="3629234" y="27064079"/>
            <a:ext cx="4484958" cy="2226870"/>
          </a:xfrm>
          <a:prstGeom prst="rect">
            <a:avLst/>
          </a:prstGeom>
        </p:spPr>
      </p:pic>
      <p:pic>
        <p:nvPicPr>
          <p:cNvPr id="14" name="Picture 13">
            <a:extLst>
              <a:ext uri="{FF2B5EF4-FFF2-40B4-BE49-F238E27FC236}">
                <a16:creationId xmlns:a16="http://schemas.microsoft.com/office/drawing/2014/main" id="{F30CB568-DCF3-43C9-9F34-7F6DFFFE421F}"/>
              </a:ext>
            </a:extLst>
          </p:cNvPr>
          <p:cNvPicPr>
            <a:picLocks noChangeAspect="1"/>
          </p:cNvPicPr>
          <p:nvPr/>
        </p:nvPicPr>
        <p:blipFill rotWithShape="1">
          <a:blip r:embed="rId7"/>
          <a:srcRect/>
          <a:stretch/>
        </p:blipFill>
        <p:spPr>
          <a:xfrm>
            <a:off x="8163732" y="27136973"/>
            <a:ext cx="4355548" cy="2188048"/>
          </a:xfrm>
          <a:prstGeom prst="rect">
            <a:avLst/>
          </a:prstGeom>
        </p:spPr>
      </p:pic>
    </p:spTree>
    <p:extLst>
      <p:ext uri="{BB962C8B-B14F-4D97-AF65-F5344CB8AC3E}">
        <p14:creationId xmlns:p14="http://schemas.microsoft.com/office/powerpoint/2010/main" val="352532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lide Number Placeholder 2">
            <a:extLst>
              <a:ext uri="{FF2B5EF4-FFF2-40B4-BE49-F238E27FC236}">
                <a16:creationId xmlns:a16="http://schemas.microsoft.com/office/drawing/2014/main" id="{21B16CBA-AB21-2B43-A0C9-6C2214927CE2}"/>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54</a:t>
            </a:fld>
            <a:endParaRPr lang="en-US" dirty="0"/>
          </a:p>
        </p:txBody>
      </p:sp>
      <p:sp>
        <p:nvSpPr>
          <p:cNvPr id="68" name="Title 1">
            <a:extLst>
              <a:ext uri="{FF2B5EF4-FFF2-40B4-BE49-F238E27FC236}">
                <a16:creationId xmlns:a16="http://schemas.microsoft.com/office/drawing/2014/main" id="{060B9627-D81E-4A2A-B615-97FBD0142388}"/>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What is an Observed Pathway?</a:t>
            </a:r>
          </a:p>
        </p:txBody>
      </p:sp>
      <p:sp>
        <p:nvSpPr>
          <p:cNvPr id="2" name="TextBox 1">
            <a:extLst>
              <a:ext uri="{FF2B5EF4-FFF2-40B4-BE49-F238E27FC236}">
                <a16:creationId xmlns:a16="http://schemas.microsoft.com/office/drawing/2014/main" id="{339F048C-97AC-4F86-8678-B69CE61AD796}"/>
              </a:ext>
            </a:extLst>
          </p:cNvPr>
          <p:cNvSpPr txBox="1"/>
          <p:nvPr/>
        </p:nvSpPr>
        <p:spPr>
          <a:xfrm>
            <a:off x="0" y="1219201"/>
            <a:ext cx="12044218" cy="2512290"/>
          </a:xfrm>
          <a:prstGeom prst="rect">
            <a:avLst/>
          </a:prstGeom>
        </p:spPr>
        <p:txBody>
          <a:bodyPr vert="horz" wrap="square" lIns="91440" tIns="45720" rIns="91440" bIns="45720" rtlCol="0">
            <a:noAutofit/>
          </a:bodyPr>
          <a:lstStyle/>
          <a:p>
            <a:pPr algn="l"/>
            <a:r>
              <a:rPr lang="en-US" b="1" dirty="0">
                <a:solidFill>
                  <a:srgbClr val="0070C0"/>
                </a:solidFill>
                <a:latin typeface="Trebuchet MS" panose="020B0603020202020204" pitchFamily="34" charset="0"/>
              </a:rPr>
              <a:t>Definition: </a:t>
            </a:r>
            <a:r>
              <a:rPr lang="en-US" i="1" dirty="0">
                <a:solidFill>
                  <a:schemeClr val="accent6"/>
                </a:solidFill>
                <a:latin typeface="Trebuchet MS" panose="020B0603020202020204" pitchFamily="34" charset="0"/>
              </a:rPr>
              <a:t>observed pathways </a:t>
            </a:r>
            <a:r>
              <a:rPr lang="en-US" dirty="0">
                <a:solidFill>
                  <a:schemeClr val="accent6"/>
                </a:solidFill>
                <a:latin typeface="Trebuchet MS" panose="020B0603020202020204" pitchFamily="34" charset="0"/>
              </a:rPr>
              <a:t>are interpreted as </a:t>
            </a:r>
            <a:r>
              <a:rPr lang="en-US" b="1" dirty="0">
                <a:solidFill>
                  <a:schemeClr val="accent6"/>
                </a:solidFill>
                <a:latin typeface="Trebuchet MS" panose="020B0603020202020204" pitchFamily="34" charset="0"/>
              </a:rPr>
              <a:t>relationships</a:t>
            </a:r>
            <a:r>
              <a:rPr lang="en-US" dirty="0">
                <a:solidFill>
                  <a:schemeClr val="accent6"/>
                </a:solidFill>
                <a:latin typeface="Trebuchet MS" panose="020B0603020202020204" pitchFamily="34" charset="0"/>
              </a:rPr>
              <a:t> (or correlations) between </a:t>
            </a:r>
            <a:r>
              <a:rPr lang="en-US" b="1" dirty="0">
                <a:solidFill>
                  <a:schemeClr val="accent6"/>
                </a:solidFill>
                <a:latin typeface="Trebuchet MS" panose="020B0603020202020204" pitchFamily="34" charset="0"/>
              </a:rPr>
              <a:t>dependent climate processes </a:t>
            </a:r>
            <a:r>
              <a:rPr lang="en-US" dirty="0">
                <a:solidFill>
                  <a:schemeClr val="accent6"/>
                </a:solidFill>
                <a:latin typeface="Trebuchet MS" panose="020B0603020202020204" pitchFamily="34" charset="0"/>
              </a:rPr>
              <a:t>(</a:t>
            </a:r>
            <a:r>
              <a:rPr lang="en-US" i="1" dirty="0">
                <a:solidFill>
                  <a:schemeClr val="accent6"/>
                </a:solidFill>
                <a:latin typeface="Trebuchet MS" panose="020B0603020202020204" pitchFamily="34" charset="0"/>
              </a:rPr>
              <a:t>pathway nodes</a:t>
            </a:r>
            <a:r>
              <a:rPr lang="en-US" dirty="0">
                <a:solidFill>
                  <a:schemeClr val="accent6"/>
                </a:solidFill>
                <a:latin typeface="Trebuchet MS" panose="020B0603020202020204" pitchFamily="34" charset="0"/>
              </a:rPr>
              <a:t>).</a:t>
            </a:r>
          </a:p>
          <a:p>
            <a:pPr algn="l"/>
            <a:endParaRPr lang="en-US" sz="400" dirty="0">
              <a:solidFill>
                <a:schemeClr val="accent6"/>
              </a:solidFill>
              <a:latin typeface="Trebuchet MS" panose="020B0603020202020204" pitchFamily="34" charset="0"/>
            </a:endParaRPr>
          </a:p>
          <a:p>
            <a:pPr algn="l"/>
            <a:endParaRPr lang="en-US" sz="400" dirty="0">
              <a:solidFill>
                <a:schemeClr val="accent6"/>
              </a:solidFill>
              <a:latin typeface="Trebuchet MS" panose="020B0603020202020204" pitchFamily="34" charset="0"/>
            </a:endParaRPr>
          </a:p>
          <a:p>
            <a:pPr algn="l"/>
            <a:r>
              <a:rPr lang="en-US" b="1" dirty="0">
                <a:solidFill>
                  <a:srgbClr val="0070C0"/>
                </a:solidFill>
                <a:latin typeface="Trebuchet MS" panose="020B0603020202020204" pitchFamily="34" charset="0"/>
              </a:rPr>
              <a:t>Objective: </a:t>
            </a:r>
            <a:r>
              <a:rPr lang="en-US" dirty="0">
                <a:solidFill>
                  <a:schemeClr val="accent6"/>
                </a:solidFill>
                <a:latin typeface="Trebuchet MS" panose="020B0603020202020204" pitchFamily="34" charset="0"/>
              </a:rPr>
              <a:t>rather than finding pathways that have not been postulated, </a:t>
            </a:r>
            <a:r>
              <a:rPr lang="en-US" b="1" dirty="0">
                <a:solidFill>
                  <a:schemeClr val="accent6"/>
                </a:solidFill>
                <a:latin typeface="Trebuchet MS" panose="020B0603020202020204" pitchFamily="34" charset="0"/>
              </a:rPr>
              <a:t>validate proposed pathways </a:t>
            </a:r>
            <a:r>
              <a:rPr lang="en-US" dirty="0">
                <a:solidFill>
                  <a:schemeClr val="accent6"/>
                </a:solidFill>
                <a:latin typeface="Trebuchet MS" panose="020B0603020202020204" pitchFamily="34" charset="0"/>
              </a:rPr>
              <a:t>and </a:t>
            </a:r>
            <a:r>
              <a:rPr lang="en-US" b="1" dirty="0">
                <a:solidFill>
                  <a:schemeClr val="accent6"/>
                </a:solidFill>
                <a:latin typeface="Trebuchet MS" panose="020B0603020202020204" pitchFamily="34" charset="0"/>
              </a:rPr>
              <a:t>quantify changes</a:t>
            </a:r>
            <a:r>
              <a:rPr lang="en-US" dirty="0">
                <a:solidFill>
                  <a:schemeClr val="accent6"/>
                </a:solidFill>
                <a:latin typeface="Trebuchet MS" panose="020B0603020202020204" pitchFamily="34" charset="0"/>
              </a:rPr>
              <a:t> in the </a:t>
            </a:r>
            <a:r>
              <a:rPr lang="en-US" b="1" dirty="0">
                <a:solidFill>
                  <a:schemeClr val="accent6"/>
                </a:solidFill>
                <a:latin typeface="Trebuchet MS" panose="020B0603020202020204" pitchFamily="34" charset="0"/>
              </a:rPr>
              <a:t>relationship between pathway nodes.</a:t>
            </a:r>
          </a:p>
          <a:p>
            <a:pPr algn="l"/>
            <a:endParaRPr lang="en-US" sz="400" dirty="0">
              <a:solidFill>
                <a:schemeClr val="accent6"/>
              </a:solidFill>
              <a:latin typeface="Trebuchet MS" panose="020B0603020202020204" pitchFamily="34" charset="0"/>
            </a:endParaRPr>
          </a:p>
          <a:p>
            <a:pPr algn="l"/>
            <a:endParaRPr lang="en-US" sz="400" dirty="0">
              <a:solidFill>
                <a:schemeClr val="accent6"/>
              </a:solidFill>
              <a:latin typeface="Trebuchet MS" panose="020B0603020202020204" pitchFamily="34" charset="0"/>
            </a:endParaRPr>
          </a:p>
          <a:p>
            <a:pPr algn="l"/>
            <a:r>
              <a:rPr lang="en-US" b="1" dirty="0">
                <a:solidFill>
                  <a:srgbClr val="0070C0"/>
                </a:solidFill>
                <a:latin typeface="Trebuchet MS" panose="020B0603020202020204" pitchFamily="34" charset="0"/>
              </a:rPr>
              <a:t>Approach: </a:t>
            </a:r>
            <a:r>
              <a:rPr lang="en-US" dirty="0">
                <a:solidFill>
                  <a:schemeClr val="accent6"/>
                </a:solidFill>
                <a:latin typeface="Trebuchet MS" panose="020B0603020202020204" pitchFamily="34" charset="0"/>
              </a:rPr>
              <a:t>develop </a:t>
            </a:r>
            <a:r>
              <a:rPr lang="en-US" b="1" dirty="0">
                <a:solidFill>
                  <a:schemeClr val="accent6"/>
                </a:solidFill>
                <a:latin typeface="Trebuchet MS" panose="020B0603020202020204" pitchFamily="34" charset="0"/>
              </a:rPr>
              <a:t>statistical methods </a:t>
            </a:r>
            <a:r>
              <a:rPr lang="en-US" dirty="0">
                <a:solidFill>
                  <a:schemeClr val="accent6"/>
                </a:solidFill>
                <a:latin typeface="Trebuchet MS" panose="020B0603020202020204" pitchFamily="34" charset="0"/>
              </a:rPr>
              <a:t>that can account for the </a:t>
            </a:r>
            <a:r>
              <a:rPr lang="en-US" b="1" dirty="0">
                <a:solidFill>
                  <a:schemeClr val="accent6"/>
                </a:solidFill>
                <a:latin typeface="Trebuchet MS" panose="020B0603020202020204" pitchFamily="34" charset="0"/>
              </a:rPr>
              <a:t>dynamic evolution </a:t>
            </a:r>
            <a:r>
              <a:rPr lang="en-US" dirty="0">
                <a:solidFill>
                  <a:schemeClr val="accent6"/>
                </a:solidFill>
                <a:latin typeface="Trebuchet MS" panose="020B0603020202020204" pitchFamily="34" charset="0"/>
              </a:rPr>
              <a:t>of aerosols over space and time, </a:t>
            </a:r>
            <a:r>
              <a:rPr lang="en-US" b="1" dirty="0">
                <a:solidFill>
                  <a:schemeClr val="accent6"/>
                </a:solidFill>
                <a:latin typeface="Trebuchet MS" panose="020B0603020202020204" pitchFamily="34" charset="0"/>
              </a:rPr>
              <a:t>multiple</a:t>
            </a:r>
            <a:r>
              <a:rPr lang="en-US" dirty="0">
                <a:solidFill>
                  <a:schemeClr val="accent6"/>
                </a:solidFill>
                <a:latin typeface="Trebuchet MS" panose="020B0603020202020204" pitchFamily="34" charset="0"/>
              </a:rPr>
              <a:t> </a:t>
            </a:r>
            <a:r>
              <a:rPr lang="en-US" b="1" dirty="0">
                <a:solidFill>
                  <a:schemeClr val="accent6"/>
                </a:solidFill>
                <a:latin typeface="Trebuchet MS" panose="020B0603020202020204" pitchFamily="34" charset="0"/>
              </a:rPr>
              <a:t>complementary</a:t>
            </a:r>
            <a:r>
              <a:rPr lang="en-US" dirty="0">
                <a:solidFill>
                  <a:schemeClr val="accent6"/>
                </a:solidFill>
                <a:latin typeface="Trebuchet MS" panose="020B0603020202020204" pitchFamily="34" charset="0"/>
              </a:rPr>
              <a:t> </a:t>
            </a:r>
            <a:r>
              <a:rPr lang="en-US" b="1" dirty="0">
                <a:solidFill>
                  <a:schemeClr val="accent6"/>
                </a:solidFill>
                <a:latin typeface="Trebuchet MS" panose="020B0603020202020204" pitchFamily="34" charset="0"/>
              </a:rPr>
              <a:t>sources of data </a:t>
            </a:r>
            <a:r>
              <a:rPr lang="en-US" dirty="0">
                <a:solidFill>
                  <a:schemeClr val="accent6"/>
                </a:solidFill>
                <a:latin typeface="Trebuchet MS" panose="020B0603020202020204" pitchFamily="34" charset="0"/>
              </a:rPr>
              <a:t>and </a:t>
            </a:r>
            <a:r>
              <a:rPr lang="en-US" b="1" dirty="0">
                <a:solidFill>
                  <a:schemeClr val="accent6"/>
                </a:solidFill>
                <a:latin typeface="Trebuchet MS" panose="020B0603020202020204" pitchFamily="34" charset="0"/>
              </a:rPr>
              <a:t>uncertainty</a:t>
            </a:r>
            <a:r>
              <a:rPr lang="en-US" dirty="0">
                <a:solidFill>
                  <a:schemeClr val="accent6"/>
                </a:solidFill>
                <a:latin typeface="Trebuchet MS" panose="020B0603020202020204" pitchFamily="34" charset="0"/>
              </a:rPr>
              <a:t>.</a:t>
            </a:r>
            <a:endParaRPr lang="en-US" dirty="0">
              <a:latin typeface="Trebuchet MS" panose="020B0603020202020204" pitchFamily="34" charset="0"/>
            </a:endParaRPr>
          </a:p>
        </p:txBody>
      </p:sp>
      <p:pic>
        <p:nvPicPr>
          <p:cNvPr id="63" name="Picture 4" descr="image">
            <a:extLst>
              <a:ext uri="{FF2B5EF4-FFF2-40B4-BE49-F238E27FC236}">
                <a16:creationId xmlns:a16="http://schemas.microsoft.com/office/drawing/2014/main" id="{723542AF-204B-4111-A776-EAA357B76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53" y="4703857"/>
            <a:ext cx="2846827" cy="17830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4" name="Diagram 63">
            <a:extLst>
              <a:ext uri="{FF2B5EF4-FFF2-40B4-BE49-F238E27FC236}">
                <a16:creationId xmlns:a16="http://schemas.microsoft.com/office/drawing/2014/main" id="{4E6C33D5-7398-40FB-83F8-63C5C542B34D}"/>
              </a:ext>
            </a:extLst>
          </p:cNvPr>
          <p:cNvGraphicFramePr/>
          <p:nvPr/>
        </p:nvGraphicFramePr>
        <p:xfrm>
          <a:off x="809999" y="3168210"/>
          <a:ext cx="4973725" cy="16993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5" name="Graphic 64">
            <a:extLst>
              <a:ext uri="{FF2B5EF4-FFF2-40B4-BE49-F238E27FC236}">
                <a16:creationId xmlns:a16="http://schemas.microsoft.com/office/drawing/2014/main" id="{127CDEB7-0CCA-4B05-A63F-AB967464DEA6}"/>
              </a:ext>
            </a:extLst>
          </p:cNvPr>
          <p:cNvPicPr>
            <a:picLocks noChangeAspect="1"/>
          </p:cNvPicPr>
          <p:nvPr/>
        </p:nvPicPr>
        <p:blipFill rotWithShape="1">
          <a:blip r:embed="rId9">
            <a:extLst>
              <a:ext uri="{96DAC541-7B7A-43D3-8B79-37D633B846F1}">
                <asvg:svgBlip xmlns:asvg="http://schemas.microsoft.com/office/drawing/2016/SVG/main" xmlns="" r:embed="rId10"/>
              </a:ext>
            </a:extLst>
          </a:blip>
          <a:srcRect t="-784" r="52294" b="57338"/>
          <a:stretch/>
        </p:blipFill>
        <p:spPr>
          <a:xfrm>
            <a:off x="3469109" y="4526333"/>
            <a:ext cx="3030540" cy="1963418"/>
          </a:xfrm>
          <a:prstGeom prst="rect">
            <a:avLst/>
          </a:prstGeom>
        </p:spPr>
      </p:pic>
      <p:sp>
        <p:nvSpPr>
          <p:cNvPr id="3" name="TextBox 2">
            <a:extLst>
              <a:ext uri="{FF2B5EF4-FFF2-40B4-BE49-F238E27FC236}">
                <a16:creationId xmlns:a16="http://schemas.microsoft.com/office/drawing/2014/main" id="{F7F1AC64-F95F-4D46-95F7-CE792B78D69E}"/>
              </a:ext>
            </a:extLst>
          </p:cNvPr>
          <p:cNvSpPr txBox="1"/>
          <p:nvPr/>
        </p:nvSpPr>
        <p:spPr>
          <a:xfrm>
            <a:off x="6844144" y="3334327"/>
            <a:ext cx="4884571" cy="3066473"/>
          </a:xfrm>
          <a:prstGeom prst="rect">
            <a:avLst/>
          </a:prstGeom>
          <a:solidFill>
            <a:schemeClr val="bg1"/>
          </a:solidFill>
          <a:ln w="19050">
            <a:solidFill>
              <a:srgbClr val="0070C0"/>
            </a:solidFill>
          </a:ln>
        </p:spPr>
        <p:txBody>
          <a:bodyPr vert="horz" wrap="square" lIns="91440" tIns="45720" rIns="91440" bIns="45720" rtlCol="0">
            <a:noAutofit/>
          </a:bodyPr>
          <a:lstStyle/>
          <a:p>
            <a:pPr algn="ctr"/>
            <a:r>
              <a:rPr lang="en-US" b="1" dirty="0">
                <a:solidFill>
                  <a:srgbClr val="0070C0"/>
                </a:solidFill>
                <a:latin typeface="Trebuchet MS" panose="020B0603020202020204" pitchFamily="34" charset="0"/>
              </a:rPr>
              <a:t>Driving Science Questions:</a:t>
            </a:r>
          </a:p>
          <a:p>
            <a:pPr algn="ctr"/>
            <a:endParaRPr lang="en-US" sz="400" b="1" dirty="0">
              <a:solidFill>
                <a:srgbClr val="0070C0"/>
              </a:solidFill>
              <a:latin typeface="Trebuchet MS" panose="020B0603020202020204" pitchFamily="34" charset="0"/>
            </a:endParaRPr>
          </a:p>
          <a:p>
            <a:pPr algn="ctr"/>
            <a:endParaRPr lang="en-US" sz="400" b="1" dirty="0">
              <a:solidFill>
                <a:srgbClr val="0070C0"/>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What are the </a:t>
            </a:r>
            <a:r>
              <a:rPr lang="en-US" dirty="0" err="1">
                <a:solidFill>
                  <a:schemeClr val="accent6"/>
                </a:solidFill>
                <a:latin typeface="Trebuchet MS" panose="020B0603020202020204" pitchFamily="34" charset="0"/>
              </a:rPr>
              <a:t>spatio</a:t>
            </a:r>
            <a:r>
              <a:rPr lang="en-US" dirty="0">
                <a:solidFill>
                  <a:schemeClr val="accent6"/>
                </a:solidFill>
                <a:latin typeface="Trebuchet MS" panose="020B0603020202020204" pitchFamily="34" charset="0"/>
              </a:rPr>
              <a:t>-temporal signatures of the temp. change due to Mt. Pinatubo?</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rPr>
              <a:t>For how long after can we link sulfates created by Mt Pinatubo to climate effects? When does signal become too noisy or convoluted?   </a:t>
            </a:r>
          </a:p>
          <a:p>
            <a:pPr marL="285750" indent="-285750">
              <a:buFont typeface="Arial" panose="020B0604020202020204" pitchFamily="34" charset="0"/>
              <a:buChar char="•"/>
            </a:pPr>
            <a:endParaRPr lang="en-US" sz="400" u="sng"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rPr>
              <a:t>When and where do we first see changes due to the event?  How precise can we get with uncertainties?</a:t>
            </a: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p:txBody>
      </p:sp>
    </p:spTree>
    <p:extLst>
      <p:ext uri="{BB962C8B-B14F-4D97-AF65-F5344CB8AC3E}">
        <p14:creationId xmlns:p14="http://schemas.microsoft.com/office/powerpoint/2010/main" val="344871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3BE34BB1-ED99-4A64-942F-C13E041DC02C}"/>
              </a:ext>
            </a:extLst>
          </p:cNvPr>
          <p:cNvSpPr>
            <a:spLocks noGrp="1"/>
          </p:cNvSpPr>
          <p:nvPr>
            <p:ph type="title"/>
          </p:nvPr>
        </p:nvSpPr>
        <p:spPr>
          <a:xfrm>
            <a:off x="136926" y="168294"/>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Available Satellite Data for Mt. Pinatubo</a:t>
            </a:r>
          </a:p>
        </p:txBody>
      </p:sp>
      <p:graphicFrame>
        <p:nvGraphicFramePr>
          <p:cNvPr id="11" name="Table 5">
            <a:extLst>
              <a:ext uri="{FF2B5EF4-FFF2-40B4-BE49-F238E27FC236}">
                <a16:creationId xmlns:a16="http://schemas.microsoft.com/office/drawing/2014/main" id="{EEE5770D-F541-4BBA-B248-EE10FDE544A9}"/>
              </a:ext>
            </a:extLst>
          </p:cNvPr>
          <p:cNvGraphicFramePr>
            <a:graphicFrameLocks noGrp="1"/>
          </p:cNvGraphicFramePr>
          <p:nvPr/>
        </p:nvGraphicFramePr>
        <p:xfrm>
          <a:off x="136926" y="1036974"/>
          <a:ext cx="11802362" cy="5716579"/>
        </p:xfrm>
        <a:graphic>
          <a:graphicData uri="http://schemas.openxmlformats.org/drawingml/2006/table">
            <a:tbl>
              <a:tblPr firstRow="1" bandRow="1">
                <a:tableStyleId>{5C22544A-7EE6-4342-B048-85BDC9FD1C3A}</a:tableStyleId>
              </a:tblPr>
              <a:tblGrid>
                <a:gridCol w="2206222">
                  <a:extLst>
                    <a:ext uri="{9D8B030D-6E8A-4147-A177-3AD203B41FA5}">
                      <a16:colId xmlns:a16="http://schemas.microsoft.com/office/drawing/2014/main" val="649937741"/>
                    </a:ext>
                  </a:extLst>
                </a:gridCol>
                <a:gridCol w="1750410">
                  <a:extLst>
                    <a:ext uri="{9D8B030D-6E8A-4147-A177-3AD203B41FA5}">
                      <a16:colId xmlns:a16="http://schemas.microsoft.com/office/drawing/2014/main" val="2316306514"/>
                    </a:ext>
                  </a:extLst>
                </a:gridCol>
                <a:gridCol w="1750410">
                  <a:extLst>
                    <a:ext uri="{9D8B030D-6E8A-4147-A177-3AD203B41FA5}">
                      <a16:colId xmlns:a16="http://schemas.microsoft.com/office/drawing/2014/main" val="369448235"/>
                    </a:ext>
                  </a:extLst>
                </a:gridCol>
                <a:gridCol w="1716665">
                  <a:extLst>
                    <a:ext uri="{9D8B030D-6E8A-4147-A177-3AD203B41FA5}">
                      <a16:colId xmlns:a16="http://schemas.microsoft.com/office/drawing/2014/main" val="4092888988"/>
                    </a:ext>
                  </a:extLst>
                </a:gridCol>
                <a:gridCol w="4378655">
                  <a:extLst>
                    <a:ext uri="{9D8B030D-6E8A-4147-A177-3AD203B41FA5}">
                      <a16:colId xmlns:a16="http://schemas.microsoft.com/office/drawing/2014/main" val="2530672051"/>
                    </a:ext>
                  </a:extLst>
                </a:gridCol>
              </a:tblGrid>
              <a:tr h="369489">
                <a:tc>
                  <a:txBody>
                    <a:bodyPr/>
                    <a:lstStyle/>
                    <a:p>
                      <a:r>
                        <a:rPr lang="en-US" sz="1400" dirty="0">
                          <a:latin typeface="Trebuchet MS" panose="020B0603020202020204" pitchFamily="34" charset="0"/>
                          <a:cs typeface="Calibri" panose="020F0502020204030204" pitchFamily="34" charset="0"/>
                        </a:rPr>
                        <a:t>Instrument</a:t>
                      </a:r>
                    </a:p>
                  </a:txBody>
                  <a:tcPr/>
                </a:tc>
                <a:tc>
                  <a:txBody>
                    <a:bodyPr/>
                    <a:lstStyle/>
                    <a:p>
                      <a:r>
                        <a:rPr lang="en-US" sz="1400" dirty="0">
                          <a:latin typeface="Trebuchet MS" panose="020B0603020202020204" pitchFamily="34" charset="0"/>
                          <a:cs typeface="Calibri" panose="020F0502020204030204" pitchFamily="34" charset="0"/>
                        </a:rPr>
                        <a:t>Satellite</a:t>
                      </a:r>
                    </a:p>
                  </a:txBody>
                  <a:tcPr/>
                </a:tc>
                <a:tc>
                  <a:txBody>
                    <a:bodyPr/>
                    <a:lstStyle/>
                    <a:p>
                      <a:r>
                        <a:rPr lang="en-US" sz="1400" dirty="0">
                          <a:latin typeface="Trebuchet MS" panose="020B0603020202020204" pitchFamily="34" charset="0"/>
                          <a:cs typeface="Calibri" panose="020F0502020204030204" pitchFamily="34" charset="0"/>
                        </a:rPr>
                        <a:t>Measurements</a:t>
                      </a:r>
                    </a:p>
                  </a:txBody>
                  <a:tcPr/>
                </a:tc>
                <a:tc>
                  <a:txBody>
                    <a:bodyPr/>
                    <a:lstStyle/>
                    <a:p>
                      <a:r>
                        <a:rPr lang="en-US" sz="1400" dirty="0">
                          <a:latin typeface="Trebuchet MS" panose="020B0603020202020204" pitchFamily="34" charset="0"/>
                          <a:cs typeface="Calibri" panose="020F0502020204030204" pitchFamily="34" charset="0"/>
                        </a:rPr>
                        <a:t>Satellite Orbit</a:t>
                      </a:r>
                    </a:p>
                  </a:txBody>
                  <a:tcPr/>
                </a:tc>
                <a:tc>
                  <a:txBody>
                    <a:bodyPr/>
                    <a:lstStyle/>
                    <a:p>
                      <a:r>
                        <a:rPr lang="en-US" sz="1400" dirty="0">
                          <a:latin typeface="Trebuchet MS" panose="020B0603020202020204" pitchFamily="34" charset="0"/>
                          <a:cs typeface="Calibri" panose="020F0502020204030204" pitchFamily="34" charset="0"/>
                        </a:rPr>
                        <a:t>Data Collected</a:t>
                      </a:r>
                    </a:p>
                  </a:txBody>
                  <a:tcPr/>
                </a:tc>
                <a:extLst>
                  <a:ext uri="{0D108BD9-81ED-4DB2-BD59-A6C34878D82A}">
                    <a16:rowId xmlns:a16="http://schemas.microsoft.com/office/drawing/2014/main" val="1472400029"/>
                  </a:ext>
                </a:extLst>
              </a:tr>
              <a:tr h="752882">
                <a:tc>
                  <a:txBody>
                    <a:bodyPr/>
                    <a:lstStyle/>
                    <a:p>
                      <a:r>
                        <a:rPr lang="en-US" sz="1400" dirty="0">
                          <a:latin typeface="Trebuchet MS" panose="020B0603020202020204" pitchFamily="34" charset="0"/>
                          <a:cs typeface="Calibri" panose="020F0502020204030204" pitchFamily="34" charset="0"/>
                        </a:rPr>
                        <a:t>Total Ozone Mapping Spectrometer (</a:t>
                      </a:r>
                      <a:r>
                        <a:rPr lang="en-US" sz="1400" b="1" dirty="0">
                          <a:latin typeface="Trebuchet MS" panose="020B0603020202020204" pitchFamily="34" charset="0"/>
                          <a:cs typeface="Calibri" panose="020F0502020204030204" pitchFamily="34" charset="0"/>
                        </a:rPr>
                        <a:t>TOMS</a:t>
                      </a:r>
                      <a:r>
                        <a:rPr lang="en-US" sz="1400" dirty="0">
                          <a:latin typeface="Trebuchet MS" panose="020B0603020202020204" pitchFamily="34" charset="0"/>
                          <a:cs typeface="Calibri" panose="020F0502020204030204" pitchFamily="34" charset="0"/>
                        </a:rPr>
                        <a:t>)</a:t>
                      </a:r>
                    </a:p>
                  </a:txBody>
                  <a:tcPr/>
                </a:tc>
                <a:tc>
                  <a:txBody>
                    <a:bodyPr/>
                    <a:lstStyle/>
                    <a:p>
                      <a:r>
                        <a:rPr lang="en-US" sz="1400" dirty="0">
                          <a:latin typeface="Trebuchet MS" panose="020B0603020202020204" pitchFamily="34" charset="0"/>
                          <a:cs typeface="Calibri" panose="020F0502020204030204" pitchFamily="34" charset="0"/>
                        </a:rPr>
                        <a:t>Nimbus-7</a:t>
                      </a:r>
                    </a:p>
                  </a:txBody>
                  <a:tcPr/>
                </a:tc>
                <a:tc>
                  <a:txBody>
                    <a:bodyPr/>
                    <a:lstStyle/>
                    <a:p>
                      <a:r>
                        <a:rPr lang="en-US" sz="1400" dirty="0">
                          <a:latin typeface="Trebuchet MS" panose="020B0603020202020204" pitchFamily="34" charset="0"/>
                          <a:cs typeface="Calibri" panose="020F0502020204030204" pitchFamily="34" charset="0"/>
                        </a:rPr>
                        <a:t>UV albedo</a:t>
                      </a:r>
                    </a:p>
                    <a:p>
                      <a:r>
                        <a:rPr lang="en-US" sz="1400" dirty="0">
                          <a:latin typeface="Trebuchet MS" panose="020B0603020202020204" pitchFamily="34" charset="0"/>
                          <a:cs typeface="Calibri" panose="020F0502020204030204" pitchFamily="34" charset="0"/>
                        </a:rPr>
                        <a:t>(nadir)</a:t>
                      </a:r>
                    </a:p>
                  </a:txBody>
                  <a:tcPr/>
                </a:tc>
                <a:tc>
                  <a:txBody>
                    <a:bodyPr/>
                    <a:lstStyle/>
                    <a:p>
                      <a:r>
                        <a:rPr lang="en-US" sz="1400" dirty="0">
                          <a:latin typeface="Trebuchet MS" panose="020B0603020202020204" pitchFamily="34" charset="0"/>
                          <a:cs typeface="Calibri" panose="020F0502020204030204" pitchFamily="34" charset="0"/>
                        </a:rPr>
                        <a:t>Polar, sun-synchronous</a:t>
                      </a:r>
                    </a:p>
                  </a:txBody>
                  <a:tcPr/>
                </a:tc>
                <a:tc>
                  <a:txBody>
                    <a:bodyPr/>
                    <a:lstStyle/>
                    <a:p>
                      <a:r>
                        <a:rPr lang="en-US" sz="1400" dirty="0">
                          <a:latin typeface="Trebuchet MS" panose="020B0603020202020204" pitchFamily="34" charset="0"/>
                          <a:cs typeface="Calibri" panose="020F0502020204030204" pitchFamily="34" charset="0"/>
                        </a:rPr>
                        <a:t>SO</a:t>
                      </a:r>
                      <a:r>
                        <a:rPr lang="en-US" sz="1400" baseline="-25000" dirty="0">
                          <a:latin typeface="Trebuchet MS" panose="020B0603020202020204" pitchFamily="34" charset="0"/>
                          <a:cs typeface="Calibri" panose="020F0502020204030204" pitchFamily="34" charset="0"/>
                        </a:rPr>
                        <a:t>2</a:t>
                      </a:r>
                      <a:r>
                        <a:rPr lang="en-US" sz="1400" baseline="0" dirty="0">
                          <a:latin typeface="Trebuchet MS" panose="020B0603020202020204" pitchFamily="34" charset="0"/>
                          <a:cs typeface="Calibri" panose="020F0502020204030204" pitchFamily="34" charset="0"/>
                        </a:rPr>
                        <a:t> mass and ozone (Bluth et al., 1992; </a:t>
                      </a:r>
                      <a:r>
                        <a:rPr lang="en-US" sz="1400" baseline="0" dirty="0" err="1">
                          <a:latin typeface="Trebuchet MS" panose="020B0603020202020204" pitchFamily="34" charset="0"/>
                          <a:cs typeface="Calibri" panose="020F0502020204030204" pitchFamily="34" charset="0"/>
                        </a:rPr>
                        <a:t>McPeters</a:t>
                      </a:r>
                      <a:r>
                        <a:rPr lang="en-US" sz="1400" baseline="0" dirty="0">
                          <a:latin typeface="Trebuchet MS" panose="020B0603020202020204" pitchFamily="34" charset="0"/>
                          <a:cs typeface="Calibri" panose="020F0502020204030204" pitchFamily="34" charset="0"/>
                        </a:rPr>
                        <a:t> et al., 1992)</a:t>
                      </a:r>
                      <a:endParaRPr lang="en-US" sz="1400" dirty="0">
                        <a:latin typeface="Trebuchet MS" panose="020B0603020202020204" pitchFamily="34" charset="0"/>
                        <a:cs typeface="Calibri" panose="020F0502020204030204" pitchFamily="34" charset="0"/>
                      </a:endParaRPr>
                    </a:p>
                  </a:txBody>
                  <a:tcPr/>
                </a:tc>
                <a:extLst>
                  <a:ext uri="{0D108BD9-81ED-4DB2-BD59-A6C34878D82A}">
                    <a16:rowId xmlns:a16="http://schemas.microsoft.com/office/drawing/2014/main" val="2036512088"/>
                  </a:ext>
                </a:extLst>
              </a:tr>
              <a:tr h="752882">
                <a:tc>
                  <a:txBody>
                    <a:bodyPr/>
                    <a:lstStyle/>
                    <a:p>
                      <a:r>
                        <a:rPr lang="en-US" sz="1400" dirty="0">
                          <a:latin typeface="Trebuchet MS" panose="020B0603020202020204" pitchFamily="34" charset="0"/>
                          <a:cs typeface="Calibri" panose="020F0502020204030204" pitchFamily="34" charset="0"/>
                        </a:rPr>
                        <a:t>Solar Backscatter Ultraviolet Spectral Radiometer (</a:t>
                      </a:r>
                      <a:r>
                        <a:rPr lang="en-US" sz="1400" b="1" dirty="0">
                          <a:latin typeface="Trebuchet MS" panose="020B0603020202020204" pitchFamily="34" charset="0"/>
                          <a:cs typeface="Calibri" panose="020F0502020204030204" pitchFamily="34" charset="0"/>
                        </a:rPr>
                        <a:t>SBUV</a:t>
                      </a:r>
                      <a:r>
                        <a:rPr lang="en-US" sz="1400" b="0" dirty="0">
                          <a:latin typeface="Trebuchet MS" panose="020B0603020202020204" pitchFamily="34" charset="0"/>
                          <a:cs typeface="Calibri" panose="020F0502020204030204" pitchFamily="34" charset="0"/>
                        </a:rPr>
                        <a:t>)</a:t>
                      </a:r>
                      <a:endParaRPr lang="en-US" sz="1400" b="1" dirty="0">
                        <a:latin typeface="Trebuchet MS" panose="020B0603020202020204" pitchFamily="34" charset="0"/>
                        <a:cs typeface="Calibri" panose="020F0502020204030204" pitchFamily="34" charset="0"/>
                      </a:endParaRPr>
                    </a:p>
                  </a:txBody>
                  <a:tcPr/>
                </a:tc>
                <a:tc>
                  <a:txBody>
                    <a:bodyPr/>
                    <a:lstStyle/>
                    <a:p>
                      <a:r>
                        <a:rPr lang="en-US" sz="1400" dirty="0">
                          <a:latin typeface="Trebuchet MS" panose="020B0603020202020204" pitchFamily="34" charset="0"/>
                          <a:cs typeface="Calibri" panose="020F0502020204030204" pitchFamily="34" charset="0"/>
                        </a:rPr>
                        <a:t>NOAA-11</a:t>
                      </a:r>
                    </a:p>
                  </a:txBody>
                  <a:tcPr/>
                </a:tc>
                <a:tc>
                  <a:txBody>
                    <a:bodyPr/>
                    <a:lstStyle/>
                    <a:p>
                      <a:r>
                        <a:rPr lang="en-US" sz="1400" dirty="0">
                          <a:latin typeface="Trebuchet MS" panose="020B0603020202020204" pitchFamily="34" charset="0"/>
                          <a:cs typeface="Calibri" panose="020F0502020204030204" pitchFamily="34" charset="0"/>
                        </a:rPr>
                        <a:t>UV albedo</a:t>
                      </a:r>
                    </a:p>
                    <a:p>
                      <a:r>
                        <a:rPr lang="en-US" sz="1400" dirty="0">
                          <a:latin typeface="Trebuchet MS" panose="020B0603020202020204" pitchFamily="34" charset="0"/>
                          <a:cs typeface="Calibri" panose="020F0502020204030204" pitchFamily="34" charset="0"/>
                        </a:rPr>
                        <a:t>(nadir)</a:t>
                      </a:r>
                    </a:p>
                  </a:txBody>
                  <a:tcPr/>
                </a:tc>
                <a:tc>
                  <a:txBody>
                    <a:bodyPr/>
                    <a:lstStyle/>
                    <a:p>
                      <a:r>
                        <a:rPr lang="en-US" sz="1400" dirty="0">
                          <a:latin typeface="Trebuchet MS" panose="020B0603020202020204" pitchFamily="34" charset="0"/>
                          <a:cs typeface="Calibri" panose="020F0502020204030204" pitchFamily="34" charset="0"/>
                        </a:rPr>
                        <a:t>Polar, sun-synchronous</a:t>
                      </a:r>
                    </a:p>
                  </a:txBody>
                  <a:tcPr/>
                </a:tc>
                <a:tc>
                  <a:txBody>
                    <a:bodyPr/>
                    <a:lstStyle/>
                    <a:p>
                      <a:r>
                        <a:rPr lang="en-US" sz="1400" dirty="0">
                          <a:latin typeface="Trebuchet MS" panose="020B0603020202020204" pitchFamily="34" charset="0"/>
                          <a:cs typeface="Calibri" panose="020F0502020204030204" pitchFamily="34" charset="0"/>
                        </a:rPr>
                        <a:t>SO</a:t>
                      </a:r>
                      <a:r>
                        <a:rPr lang="en-US" sz="1400" baseline="-25000" dirty="0">
                          <a:latin typeface="Trebuchet MS" panose="020B0603020202020204" pitchFamily="34" charset="0"/>
                          <a:cs typeface="Calibri" panose="020F0502020204030204" pitchFamily="34" charset="0"/>
                        </a:rPr>
                        <a:t>2</a:t>
                      </a:r>
                      <a:r>
                        <a:rPr lang="en-US" sz="1400" baseline="0" dirty="0">
                          <a:latin typeface="Trebuchet MS" panose="020B0603020202020204" pitchFamily="34" charset="0"/>
                          <a:cs typeface="Calibri" panose="020F0502020204030204" pitchFamily="34" charset="0"/>
                        </a:rPr>
                        <a:t> mass and ozone (</a:t>
                      </a:r>
                      <a:r>
                        <a:rPr lang="en-US" sz="1400" baseline="0" dirty="0" err="1">
                          <a:latin typeface="Trebuchet MS" panose="020B0603020202020204" pitchFamily="34" charset="0"/>
                          <a:cs typeface="Calibri" panose="020F0502020204030204" pitchFamily="34" charset="0"/>
                        </a:rPr>
                        <a:t>McPeters</a:t>
                      </a:r>
                      <a:r>
                        <a:rPr lang="en-US" sz="1400" baseline="0" dirty="0">
                          <a:latin typeface="Trebuchet MS" panose="020B0603020202020204" pitchFamily="34" charset="0"/>
                          <a:cs typeface="Calibri" panose="020F0502020204030204" pitchFamily="34" charset="0"/>
                        </a:rPr>
                        <a:t> et al., 1992)</a:t>
                      </a:r>
                      <a:endParaRPr lang="en-US" sz="1400" dirty="0">
                        <a:latin typeface="Trebuchet MS" panose="020B0603020202020204" pitchFamily="34" charset="0"/>
                        <a:cs typeface="Calibri" panose="020F0502020204030204" pitchFamily="34" charset="0"/>
                      </a:endParaRPr>
                    </a:p>
                  </a:txBody>
                  <a:tcPr/>
                </a:tc>
                <a:extLst>
                  <a:ext uri="{0D108BD9-81ED-4DB2-BD59-A6C34878D82A}">
                    <a16:rowId xmlns:a16="http://schemas.microsoft.com/office/drawing/2014/main" val="780371709"/>
                  </a:ext>
                </a:extLst>
              </a:tr>
              <a:tr h="752882">
                <a:tc>
                  <a:txBody>
                    <a:bodyPr/>
                    <a:lstStyle/>
                    <a:p>
                      <a:r>
                        <a:rPr lang="en-US" sz="1400" dirty="0">
                          <a:latin typeface="Trebuchet MS" panose="020B0603020202020204" pitchFamily="34" charset="0"/>
                          <a:cs typeface="Calibri" panose="020F0502020204030204" pitchFamily="34" charset="0"/>
                        </a:rPr>
                        <a:t>NOAA Advanced Very High Resolution Radiometer </a:t>
                      </a:r>
                      <a:r>
                        <a:rPr lang="en-US" sz="1400" b="0" dirty="0">
                          <a:latin typeface="Trebuchet MS" panose="020B0603020202020204" pitchFamily="34" charset="0"/>
                          <a:cs typeface="Calibri" panose="020F0502020204030204" pitchFamily="34" charset="0"/>
                        </a:rPr>
                        <a:t>(</a:t>
                      </a:r>
                      <a:r>
                        <a:rPr lang="en-US" sz="1400" b="1" dirty="0">
                          <a:latin typeface="Trebuchet MS" panose="020B0603020202020204" pitchFamily="34" charset="0"/>
                          <a:cs typeface="Calibri" panose="020F0502020204030204" pitchFamily="34" charset="0"/>
                        </a:rPr>
                        <a:t>AVHRR</a:t>
                      </a:r>
                      <a:r>
                        <a:rPr lang="en-US" sz="1400" b="0" dirty="0">
                          <a:latin typeface="Trebuchet MS" panose="020B0603020202020204" pitchFamily="34" charset="0"/>
                          <a:cs typeface="Calibri" panose="020F0502020204030204" pitchFamily="34" charset="0"/>
                        </a:rPr>
                        <a:t>)</a:t>
                      </a:r>
                      <a:endParaRPr lang="en-US" sz="1400" b="1" dirty="0">
                        <a:latin typeface="Trebuchet MS" panose="020B0603020202020204" pitchFamily="34" charset="0"/>
                        <a:cs typeface="Calibri" panose="020F0502020204030204" pitchFamily="34" charset="0"/>
                      </a:endParaRPr>
                    </a:p>
                  </a:txBody>
                  <a:tcPr/>
                </a:tc>
                <a:tc>
                  <a:txBody>
                    <a:bodyPr/>
                    <a:lstStyle/>
                    <a:p>
                      <a:r>
                        <a:rPr lang="en-US" sz="1400" dirty="0">
                          <a:latin typeface="Trebuchet MS" panose="020B0603020202020204" pitchFamily="34" charset="0"/>
                          <a:cs typeface="Calibri" panose="020F0502020204030204" pitchFamily="34" charset="0"/>
                        </a:rPr>
                        <a:t>NOAA-10, -11, -12</a:t>
                      </a:r>
                    </a:p>
                  </a:txBody>
                  <a:tcPr/>
                </a:tc>
                <a:tc>
                  <a:txBody>
                    <a:bodyPr/>
                    <a:lstStyle/>
                    <a:p>
                      <a:r>
                        <a:rPr lang="en-US" sz="1400" dirty="0">
                          <a:latin typeface="Trebuchet MS" panose="020B0603020202020204" pitchFamily="34" charset="0"/>
                          <a:cs typeface="Calibri" panose="020F0502020204030204" pitchFamily="34" charset="0"/>
                        </a:rPr>
                        <a:t>4 Vis-IR channels (nadir)</a:t>
                      </a:r>
                    </a:p>
                  </a:txBody>
                  <a:tcPr/>
                </a:tc>
                <a:tc>
                  <a:txBody>
                    <a:bodyPr/>
                    <a:lstStyle/>
                    <a:p>
                      <a:r>
                        <a:rPr lang="en-US" sz="1400" dirty="0">
                          <a:latin typeface="Trebuchet MS" panose="020B0603020202020204" pitchFamily="34" charset="0"/>
                          <a:cs typeface="Calibri" panose="020F0502020204030204" pitchFamily="34" charset="0"/>
                        </a:rPr>
                        <a:t>Polar, sun-synchronous</a:t>
                      </a:r>
                    </a:p>
                  </a:txBody>
                  <a:tcPr/>
                </a:tc>
                <a:tc>
                  <a:txBody>
                    <a:bodyPr/>
                    <a:lstStyle/>
                    <a:p>
                      <a:r>
                        <a:rPr lang="en-US" sz="1400" dirty="0">
                          <a:latin typeface="Trebuchet MS" panose="020B0603020202020204" pitchFamily="34" charset="0"/>
                          <a:cs typeface="Calibri" panose="020F0502020204030204" pitchFamily="34" charset="0"/>
                        </a:rPr>
                        <a:t>Aerosol optical depth (Stowe et al., 1992; Long and Stowe, 1994), plume height (Lynch and Stephens, 1996), cloud cover (Stowe et al., 1999)</a:t>
                      </a:r>
                    </a:p>
                  </a:txBody>
                  <a:tcPr/>
                </a:tc>
                <a:extLst>
                  <a:ext uri="{0D108BD9-81ED-4DB2-BD59-A6C34878D82A}">
                    <a16:rowId xmlns:a16="http://schemas.microsoft.com/office/drawing/2014/main" val="187077161"/>
                  </a:ext>
                </a:extLst>
              </a:tr>
              <a:tr h="536830">
                <a:tc>
                  <a:txBody>
                    <a:bodyPr/>
                    <a:lstStyle/>
                    <a:p>
                      <a:r>
                        <a:rPr lang="en-US" sz="1400" dirty="0">
                          <a:latin typeface="Trebuchet MS" panose="020B0603020202020204" pitchFamily="34" charset="0"/>
                          <a:cs typeface="Calibri" panose="020F0502020204030204" pitchFamily="34" charset="0"/>
                        </a:rPr>
                        <a:t>High Resolution Radiation Sounder (</a:t>
                      </a:r>
                      <a:r>
                        <a:rPr lang="en-US" sz="1400" b="1" dirty="0">
                          <a:latin typeface="Trebuchet MS" panose="020B0603020202020204" pitchFamily="34" charset="0"/>
                          <a:cs typeface="Calibri" panose="020F0502020204030204" pitchFamily="34" charset="0"/>
                        </a:rPr>
                        <a:t>HIRS</a:t>
                      </a:r>
                      <a:r>
                        <a:rPr lang="en-US" sz="1400" dirty="0">
                          <a:latin typeface="Trebuchet MS" panose="020B0603020202020204" pitchFamily="34" charset="0"/>
                          <a:cs typeface="Calibri" panose="020F0502020204030204" pitchFamily="34" charset="0"/>
                        </a:rPr>
                        <a:t>)</a:t>
                      </a:r>
                    </a:p>
                  </a:txBody>
                  <a:tcPr/>
                </a:tc>
                <a:tc>
                  <a:txBody>
                    <a:bodyPr/>
                    <a:lstStyle/>
                    <a:p>
                      <a:r>
                        <a:rPr lang="en-US" sz="1400" dirty="0">
                          <a:latin typeface="Trebuchet MS" panose="020B0603020202020204" pitchFamily="34" charset="0"/>
                          <a:cs typeface="Calibri" panose="020F0502020204030204" pitchFamily="34" charset="0"/>
                        </a:rPr>
                        <a:t>NOAA 6-17</a:t>
                      </a:r>
                    </a:p>
                  </a:txBody>
                  <a:tcPr/>
                </a:tc>
                <a:tc>
                  <a:txBody>
                    <a:bodyPr/>
                    <a:lstStyle/>
                    <a:p>
                      <a:r>
                        <a:rPr lang="en-US" sz="1400" dirty="0">
                          <a:latin typeface="Trebuchet MS" panose="020B0603020202020204" pitchFamily="34" charset="0"/>
                          <a:cs typeface="Calibri" panose="020F0502020204030204" pitchFamily="34" charset="0"/>
                        </a:rPr>
                        <a:t>19 IR channels</a:t>
                      </a:r>
                    </a:p>
                    <a:p>
                      <a:r>
                        <a:rPr lang="en-US" sz="1400" dirty="0">
                          <a:latin typeface="Trebuchet MS" panose="020B0603020202020204" pitchFamily="34" charset="0"/>
                          <a:cs typeface="Calibri" panose="020F0502020204030204" pitchFamily="34" charset="0"/>
                        </a:rPr>
                        <a:t>(nadir)</a:t>
                      </a:r>
                    </a:p>
                  </a:txBody>
                  <a:tcPr/>
                </a:tc>
                <a:tc>
                  <a:txBody>
                    <a:bodyPr/>
                    <a:lstStyle/>
                    <a:p>
                      <a:r>
                        <a:rPr lang="en-US" sz="1400" dirty="0">
                          <a:latin typeface="Trebuchet MS" panose="020B0603020202020204" pitchFamily="34" charset="0"/>
                          <a:cs typeface="Calibri" panose="020F0502020204030204" pitchFamily="34" charset="0"/>
                        </a:rPr>
                        <a:t>Polar, sun-synchronous</a:t>
                      </a:r>
                    </a:p>
                  </a:txBody>
                  <a:tcPr/>
                </a:tc>
                <a:tc>
                  <a:txBody>
                    <a:bodyPr/>
                    <a:lstStyle/>
                    <a:p>
                      <a:r>
                        <a:rPr lang="en-US" sz="1400" dirty="0">
                          <a:latin typeface="Trebuchet MS" panose="020B0603020202020204" pitchFamily="34" charset="0"/>
                          <a:cs typeface="Calibri" panose="020F0502020204030204" pitchFamily="34" charset="0"/>
                        </a:rPr>
                        <a:t>SO</a:t>
                      </a:r>
                      <a:r>
                        <a:rPr lang="en-US" sz="1400" baseline="-25000" dirty="0">
                          <a:latin typeface="Trebuchet MS" panose="020B0603020202020204" pitchFamily="34" charset="0"/>
                          <a:cs typeface="Calibri" panose="020F0502020204030204" pitchFamily="34" charset="0"/>
                        </a:rPr>
                        <a:t>2</a:t>
                      </a:r>
                      <a:r>
                        <a:rPr lang="en-US" sz="1400" baseline="0" dirty="0">
                          <a:latin typeface="Trebuchet MS" panose="020B0603020202020204" pitchFamily="34" charset="0"/>
                          <a:cs typeface="Calibri" panose="020F0502020204030204" pitchFamily="34" charset="0"/>
                        </a:rPr>
                        <a:t> mass and cloud-top height (Miles et al., 2017)</a:t>
                      </a:r>
                      <a:endParaRPr lang="en-US" sz="1400" dirty="0">
                        <a:latin typeface="Trebuchet MS" panose="020B0603020202020204" pitchFamily="34" charset="0"/>
                        <a:cs typeface="Calibri" panose="020F0502020204030204" pitchFamily="34" charset="0"/>
                      </a:endParaRPr>
                    </a:p>
                  </a:txBody>
                  <a:tcPr/>
                </a:tc>
                <a:extLst>
                  <a:ext uri="{0D108BD9-81ED-4DB2-BD59-A6C34878D82A}">
                    <a16:rowId xmlns:a16="http://schemas.microsoft.com/office/drawing/2014/main" val="2727534758"/>
                  </a:ext>
                </a:extLst>
              </a:tr>
              <a:tr h="738977">
                <a:tc>
                  <a:txBody>
                    <a:bodyPr/>
                    <a:lstStyle/>
                    <a:p>
                      <a:r>
                        <a:rPr lang="en-US" sz="1400" dirty="0">
                          <a:latin typeface="Trebuchet MS" panose="020B0603020202020204" pitchFamily="34" charset="0"/>
                          <a:cs typeface="Calibri" panose="020F0502020204030204" pitchFamily="34" charset="0"/>
                        </a:rPr>
                        <a:t>Stratospheric Aerosol and Gas Experiment (</a:t>
                      </a:r>
                      <a:r>
                        <a:rPr lang="en-US" sz="1400" b="1" dirty="0">
                          <a:latin typeface="Trebuchet MS" panose="020B0603020202020204" pitchFamily="34" charset="0"/>
                          <a:cs typeface="Calibri" panose="020F0502020204030204" pitchFamily="34" charset="0"/>
                        </a:rPr>
                        <a:t>SAGE II</a:t>
                      </a:r>
                      <a:r>
                        <a:rPr lang="en-US" sz="1400" dirty="0">
                          <a:latin typeface="Trebuchet MS" panose="020B0603020202020204" pitchFamily="34" charset="0"/>
                          <a:cs typeface="Calibri" panose="020F0502020204030204" pitchFamily="34" charset="0"/>
                        </a:rPr>
                        <a:t>)</a:t>
                      </a:r>
                    </a:p>
                  </a:txBody>
                  <a:tcPr/>
                </a:tc>
                <a:tc>
                  <a:txBody>
                    <a:bodyPr/>
                    <a:lstStyle/>
                    <a:p>
                      <a:r>
                        <a:rPr lang="en-US" sz="1400" dirty="0">
                          <a:latin typeface="Trebuchet MS" panose="020B0603020202020204" pitchFamily="34" charset="0"/>
                          <a:cs typeface="Calibri" panose="020F0502020204030204" pitchFamily="34" charset="0"/>
                        </a:rPr>
                        <a:t>Earth Radiation Budget Satellite (ERBS)</a:t>
                      </a:r>
                    </a:p>
                  </a:txBody>
                  <a:tcPr/>
                </a:tc>
                <a:tc>
                  <a:txBody>
                    <a:bodyPr/>
                    <a:lstStyle/>
                    <a:p>
                      <a:r>
                        <a:rPr lang="en-US" sz="1400" dirty="0">
                          <a:latin typeface="Trebuchet MS" panose="020B0603020202020204" pitchFamily="34" charset="0"/>
                          <a:cs typeface="Calibri" panose="020F0502020204030204" pitchFamily="34" charset="0"/>
                        </a:rPr>
                        <a:t>5 channels, Vis—IR</a:t>
                      </a:r>
                    </a:p>
                    <a:p>
                      <a:r>
                        <a:rPr lang="en-US" sz="1400" dirty="0">
                          <a:latin typeface="Trebuchet MS" panose="020B0603020202020204" pitchFamily="34" charset="0"/>
                          <a:cs typeface="Calibri" panose="020F0502020204030204" pitchFamily="34" charset="0"/>
                        </a:rPr>
                        <a:t>(limb scanning) </a:t>
                      </a:r>
                    </a:p>
                  </a:txBody>
                  <a:tcPr/>
                </a:tc>
                <a:tc>
                  <a:txBody>
                    <a:bodyPr/>
                    <a:lstStyle/>
                    <a:p>
                      <a:r>
                        <a:rPr lang="en-US" sz="1400" dirty="0">
                          <a:latin typeface="Trebuchet MS" panose="020B0603020202020204" pitchFamily="34" charset="0"/>
                          <a:cs typeface="Calibri" panose="020F0502020204030204" pitchFamily="34" charset="0"/>
                        </a:rPr>
                        <a:t>Polar</a:t>
                      </a:r>
                    </a:p>
                  </a:txBody>
                  <a:tcPr/>
                </a:tc>
                <a:tc>
                  <a:txBody>
                    <a:bodyPr/>
                    <a:lstStyle/>
                    <a:p>
                      <a:r>
                        <a:rPr lang="en-US" sz="1400" dirty="0">
                          <a:latin typeface="Trebuchet MS" panose="020B0603020202020204" pitchFamily="34" charset="0"/>
                          <a:cs typeface="Calibri" panose="020F0502020204030204" pitchFamily="34" charset="0"/>
                        </a:rPr>
                        <a:t>Aerosol optical depth/extinction, aerosol max heights, Ozone (McCormick and </a:t>
                      </a:r>
                      <a:r>
                        <a:rPr lang="en-US" sz="1400" dirty="0" err="1">
                          <a:latin typeface="Trebuchet MS" panose="020B0603020202020204" pitchFamily="34" charset="0"/>
                          <a:cs typeface="Calibri" panose="020F0502020204030204" pitchFamily="34" charset="0"/>
                        </a:rPr>
                        <a:t>Veiga</a:t>
                      </a:r>
                      <a:r>
                        <a:rPr lang="en-US" sz="1400" dirty="0">
                          <a:latin typeface="Trebuchet MS" panose="020B0603020202020204" pitchFamily="34" charset="0"/>
                          <a:cs typeface="Calibri" panose="020F0502020204030204" pitchFamily="34" charset="0"/>
                        </a:rPr>
                        <a:t>, 1992)</a:t>
                      </a:r>
                    </a:p>
                  </a:txBody>
                  <a:tcPr/>
                </a:tc>
                <a:extLst>
                  <a:ext uri="{0D108BD9-81ED-4DB2-BD59-A6C34878D82A}">
                    <a16:rowId xmlns:a16="http://schemas.microsoft.com/office/drawing/2014/main" val="3361023105"/>
                  </a:ext>
                </a:extLst>
              </a:tr>
              <a:tr h="536830">
                <a:tc>
                  <a:txBody>
                    <a:bodyPr/>
                    <a:lstStyle/>
                    <a:p>
                      <a:r>
                        <a:rPr lang="en-US" sz="1400" dirty="0">
                          <a:latin typeface="Trebuchet MS" panose="020B0603020202020204" pitchFamily="34" charset="0"/>
                          <a:cs typeface="Calibri" panose="020F0502020204030204" pitchFamily="34" charset="0"/>
                        </a:rPr>
                        <a:t>Microwave Sounding Unit </a:t>
                      </a:r>
                      <a:r>
                        <a:rPr lang="en-US" sz="1400" b="0" dirty="0">
                          <a:latin typeface="Trebuchet MS" panose="020B0603020202020204" pitchFamily="34" charset="0"/>
                          <a:cs typeface="Calibri" panose="020F0502020204030204" pitchFamily="34" charset="0"/>
                        </a:rPr>
                        <a:t>(</a:t>
                      </a:r>
                      <a:r>
                        <a:rPr lang="en-US" sz="1400" b="1" dirty="0">
                          <a:latin typeface="Trebuchet MS" panose="020B0603020202020204" pitchFamily="34" charset="0"/>
                          <a:cs typeface="Calibri" panose="020F0502020204030204" pitchFamily="34" charset="0"/>
                        </a:rPr>
                        <a:t>MSU</a:t>
                      </a:r>
                      <a:r>
                        <a:rPr lang="en-US" sz="1400" b="0" dirty="0">
                          <a:latin typeface="Trebuchet MS" panose="020B0603020202020204" pitchFamily="34" charset="0"/>
                          <a:cs typeface="Calibri" panose="020F0502020204030204" pitchFamily="34" charset="0"/>
                        </a:rPr>
                        <a:t>)</a:t>
                      </a:r>
                      <a:endParaRPr lang="en-US" sz="1400" b="1" dirty="0">
                        <a:latin typeface="Trebuchet MS" panose="020B0603020202020204" pitchFamily="34" charset="0"/>
                        <a:cs typeface="Calibri" panose="020F0502020204030204" pitchFamily="34" charset="0"/>
                      </a:endParaRPr>
                    </a:p>
                  </a:txBody>
                  <a:tcPr/>
                </a:tc>
                <a:tc>
                  <a:txBody>
                    <a:bodyPr/>
                    <a:lstStyle/>
                    <a:p>
                      <a:r>
                        <a:rPr lang="en-US" sz="1400" dirty="0">
                          <a:latin typeface="Trebuchet MS" panose="020B0603020202020204" pitchFamily="34" charset="0"/>
                          <a:cs typeface="Calibri" panose="020F0502020204030204" pitchFamily="34" charset="0"/>
                        </a:rPr>
                        <a:t>NOAA-10,-11,-12</a:t>
                      </a:r>
                    </a:p>
                  </a:txBody>
                  <a:tcPr/>
                </a:tc>
                <a:tc>
                  <a:txBody>
                    <a:bodyPr/>
                    <a:lstStyle/>
                    <a:p>
                      <a:r>
                        <a:rPr lang="en-US" sz="1400" dirty="0">
                          <a:latin typeface="Trebuchet MS" panose="020B0603020202020204" pitchFamily="34" charset="0"/>
                          <a:cs typeface="Calibri" panose="020F0502020204030204" pitchFamily="34" charset="0"/>
                        </a:rPr>
                        <a:t>4 MW channels</a:t>
                      </a:r>
                    </a:p>
                    <a:p>
                      <a:r>
                        <a:rPr lang="en-US" sz="1400" dirty="0">
                          <a:latin typeface="Trebuchet MS" panose="020B0603020202020204" pitchFamily="34" charset="0"/>
                          <a:cs typeface="Calibri" panose="020F0502020204030204" pitchFamily="34" charset="0"/>
                        </a:rPr>
                        <a:t>(nadir)</a:t>
                      </a:r>
                    </a:p>
                  </a:txBody>
                  <a:tcPr/>
                </a:tc>
                <a:tc>
                  <a:txBody>
                    <a:bodyPr/>
                    <a:lstStyle/>
                    <a:p>
                      <a:r>
                        <a:rPr lang="en-US" sz="1400" dirty="0">
                          <a:latin typeface="Trebuchet MS" panose="020B0603020202020204" pitchFamily="34" charset="0"/>
                          <a:cs typeface="Calibri" panose="020F0502020204030204" pitchFamily="34" charset="0"/>
                        </a:rPr>
                        <a:t>Polar, sun-synchronous</a:t>
                      </a:r>
                    </a:p>
                  </a:txBody>
                  <a:tcPr/>
                </a:tc>
                <a:tc>
                  <a:txBody>
                    <a:bodyPr/>
                    <a:lstStyle/>
                    <a:p>
                      <a:r>
                        <a:rPr lang="en-US" sz="1400" dirty="0">
                          <a:latin typeface="Trebuchet MS" panose="020B0603020202020204" pitchFamily="34" charset="0"/>
                          <a:cs typeface="Calibri" panose="020F0502020204030204" pitchFamily="34" charset="0"/>
                        </a:rPr>
                        <a:t>Surface-Upper Stratospheric temperature anomalies (Spencer et al., 1990; Dutton and Christy, 1992)</a:t>
                      </a:r>
                    </a:p>
                  </a:txBody>
                  <a:tcPr/>
                </a:tc>
                <a:extLst>
                  <a:ext uri="{0D108BD9-81ED-4DB2-BD59-A6C34878D82A}">
                    <a16:rowId xmlns:a16="http://schemas.microsoft.com/office/drawing/2014/main" val="1803165743"/>
                  </a:ext>
                </a:extLst>
              </a:tr>
              <a:tr h="738977">
                <a:tc>
                  <a:txBody>
                    <a:bodyPr/>
                    <a:lstStyle/>
                    <a:p>
                      <a:r>
                        <a:rPr lang="en-US" sz="1400" b="0" dirty="0">
                          <a:latin typeface="Trebuchet MS" panose="020B0603020202020204" pitchFamily="34" charset="0"/>
                          <a:cs typeface="Calibri" panose="020F0502020204030204" pitchFamily="34" charset="0"/>
                        </a:rPr>
                        <a:t>Improved Stratospheric and Mesospheric Sounder (</a:t>
                      </a:r>
                      <a:r>
                        <a:rPr lang="en-US" sz="1400" b="1" dirty="0">
                          <a:latin typeface="Trebuchet MS" panose="020B0603020202020204" pitchFamily="34" charset="0"/>
                          <a:cs typeface="Calibri" panose="020F0502020204030204" pitchFamily="34" charset="0"/>
                        </a:rPr>
                        <a:t>ISAMS</a:t>
                      </a:r>
                      <a:r>
                        <a:rPr lang="en-US" sz="1400" b="0" dirty="0">
                          <a:latin typeface="Trebuchet MS" panose="020B0603020202020204" pitchFamily="34" charset="0"/>
                          <a:cs typeface="Calibri" panose="020F0502020204030204" pitchFamily="34" charset="0"/>
                        </a:rPr>
                        <a:t>)</a:t>
                      </a:r>
                    </a:p>
                  </a:txBody>
                  <a:tcPr/>
                </a:tc>
                <a:tc>
                  <a:txBody>
                    <a:bodyPr/>
                    <a:lstStyle/>
                    <a:p>
                      <a:r>
                        <a:rPr lang="en-US" sz="1400" dirty="0">
                          <a:latin typeface="Trebuchet MS" panose="020B0603020202020204" pitchFamily="34" charset="0"/>
                          <a:cs typeface="Calibri" panose="020F0502020204030204" pitchFamily="34" charset="0"/>
                        </a:rPr>
                        <a:t>Upper Atmosphere Research Satellite (UARS)</a:t>
                      </a:r>
                    </a:p>
                  </a:txBody>
                  <a:tcPr/>
                </a:tc>
                <a:tc>
                  <a:txBody>
                    <a:bodyPr/>
                    <a:lstStyle/>
                    <a:p>
                      <a:r>
                        <a:rPr lang="en-US" sz="1400" dirty="0">
                          <a:latin typeface="Trebuchet MS" panose="020B0603020202020204" pitchFamily="34" charset="0"/>
                          <a:cs typeface="Calibri" panose="020F0502020204030204" pitchFamily="34" charset="0"/>
                        </a:rPr>
                        <a:t>8 IR channels</a:t>
                      </a:r>
                    </a:p>
                    <a:p>
                      <a:r>
                        <a:rPr lang="en-US" sz="1400" dirty="0">
                          <a:latin typeface="Trebuchet MS" panose="020B0603020202020204" pitchFamily="34" charset="0"/>
                          <a:cs typeface="Calibri" panose="020F0502020204030204" pitchFamily="34" charset="0"/>
                        </a:rPr>
                        <a:t>(limb scanning)</a:t>
                      </a:r>
                    </a:p>
                  </a:txBody>
                  <a:tcPr/>
                </a:tc>
                <a:tc>
                  <a:txBody>
                    <a:bodyPr/>
                    <a:lstStyle/>
                    <a:p>
                      <a:r>
                        <a:rPr lang="en-US" sz="1400" dirty="0">
                          <a:latin typeface="Trebuchet MS" panose="020B0603020202020204" pitchFamily="34" charset="0"/>
                          <a:cs typeface="Calibri" panose="020F0502020204030204" pitchFamily="34" charset="0"/>
                        </a:rPr>
                        <a:t>Near-Polar</a:t>
                      </a:r>
                    </a:p>
                  </a:txBody>
                  <a:tcPr/>
                </a:tc>
                <a:tc>
                  <a:txBody>
                    <a:bodyPr/>
                    <a:lstStyle/>
                    <a:p>
                      <a:r>
                        <a:rPr lang="en-US" sz="1400" dirty="0">
                          <a:latin typeface="Trebuchet MS" panose="020B0603020202020204" pitchFamily="34" charset="0"/>
                          <a:cs typeface="Calibri" panose="020F0502020204030204" pitchFamily="34" charset="0"/>
                        </a:rPr>
                        <a:t>Aerosol extinction, mass, and height (</a:t>
                      </a:r>
                      <a:r>
                        <a:rPr lang="en-US" sz="1400" dirty="0" err="1">
                          <a:latin typeface="Trebuchet MS" panose="020B0603020202020204" pitchFamily="34" charset="0"/>
                          <a:cs typeface="Calibri" panose="020F0502020204030204" pitchFamily="34" charset="0"/>
                        </a:rPr>
                        <a:t>Lamberte</a:t>
                      </a:r>
                      <a:r>
                        <a:rPr lang="en-US" sz="1400" dirty="0">
                          <a:latin typeface="Trebuchet MS" panose="020B0603020202020204" pitchFamily="34" charset="0"/>
                          <a:cs typeface="Calibri" panose="020F0502020204030204" pitchFamily="34" charset="0"/>
                        </a:rPr>
                        <a:t> et al., 1993)</a:t>
                      </a:r>
                    </a:p>
                  </a:txBody>
                  <a:tcPr/>
                </a:tc>
                <a:extLst>
                  <a:ext uri="{0D108BD9-81ED-4DB2-BD59-A6C34878D82A}">
                    <a16:rowId xmlns:a16="http://schemas.microsoft.com/office/drawing/2014/main" val="3332654973"/>
                  </a:ext>
                </a:extLst>
              </a:tr>
              <a:tr h="536830">
                <a:tc>
                  <a:txBody>
                    <a:bodyPr/>
                    <a:lstStyle/>
                    <a:p>
                      <a:r>
                        <a:rPr lang="en-US" sz="1400" b="0" dirty="0">
                          <a:latin typeface="Trebuchet MS" panose="020B0603020202020204" pitchFamily="34" charset="0"/>
                          <a:cs typeface="Calibri" panose="020F0502020204030204" pitchFamily="34" charset="0"/>
                        </a:rPr>
                        <a:t>Microwave Limb Sounder (</a:t>
                      </a:r>
                      <a:r>
                        <a:rPr lang="en-US" sz="1400" b="1" dirty="0">
                          <a:latin typeface="Trebuchet MS" panose="020B0603020202020204" pitchFamily="34" charset="0"/>
                          <a:cs typeface="Calibri" panose="020F0502020204030204" pitchFamily="34" charset="0"/>
                        </a:rPr>
                        <a:t>MLS</a:t>
                      </a:r>
                      <a:r>
                        <a:rPr lang="en-US" sz="1400" b="0" dirty="0">
                          <a:latin typeface="Trebuchet MS" panose="020B0603020202020204" pitchFamily="34" charset="0"/>
                          <a:cs typeface="Calibri" panose="020F0502020204030204" pitchFamily="34" charset="0"/>
                        </a:rPr>
                        <a:t>)</a:t>
                      </a:r>
                    </a:p>
                  </a:txBody>
                  <a:tcPr/>
                </a:tc>
                <a:tc>
                  <a:txBody>
                    <a:bodyPr/>
                    <a:lstStyle/>
                    <a:p>
                      <a:r>
                        <a:rPr lang="en-US" sz="1400" dirty="0">
                          <a:latin typeface="Trebuchet MS" panose="020B0603020202020204" pitchFamily="34" charset="0"/>
                          <a:cs typeface="Calibri" panose="020F0502020204030204" pitchFamily="34" charset="0"/>
                        </a:rPr>
                        <a:t>UARS</a:t>
                      </a:r>
                    </a:p>
                  </a:txBody>
                  <a:tcPr/>
                </a:tc>
                <a:tc>
                  <a:txBody>
                    <a:bodyPr/>
                    <a:lstStyle/>
                    <a:p>
                      <a:r>
                        <a:rPr lang="en-US" sz="1400" dirty="0">
                          <a:latin typeface="Trebuchet MS" panose="020B0603020202020204" pitchFamily="34" charset="0"/>
                          <a:cs typeface="Calibri" panose="020F0502020204030204" pitchFamily="34" charset="0"/>
                        </a:rPr>
                        <a:t>4 MW channels (limb scanning)</a:t>
                      </a:r>
                    </a:p>
                  </a:txBody>
                  <a:tcPr/>
                </a:tc>
                <a:tc>
                  <a:txBody>
                    <a:bodyPr/>
                    <a:lstStyle/>
                    <a:p>
                      <a:r>
                        <a:rPr lang="en-US" sz="1400" dirty="0">
                          <a:latin typeface="Trebuchet MS" panose="020B0603020202020204" pitchFamily="34" charset="0"/>
                          <a:cs typeface="Calibri" panose="020F0502020204030204" pitchFamily="34" charset="0"/>
                        </a:rPr>
                        <a:t>Near-Polar</a:t>
                      </a:r>
                    </a:p>
                  </a:txBody>
                  <a:tcPr/>
                </a:tc>
                <a:tc>
                  <a:txBody>
                    <a:bodyPr/>
                    <a:lstStyle/>
                    <a:p>
                      <a:r>
                        <a:rPr lang="en-US" sz="1400" dirty="0">
                          <a:latin typeface="Trebuchet MS" panose="020B0603020202020204" pitchFamily="34" charset="0"/>
                          <a:cs typeface="Calibri" panose="020F0502020204030204" pitchFamily="34" charset="0"/>
                        </a:rPr>
                        <a:t>SO</a:t>
                      </a:r>
                      <a:r>
                        <a:rPr lang="en-US" sz="1400" baseline="-25000" dirty="0">
                          <a:latin typeface="Trebuchet MS" panose="020B0603020202020204" pitchFamily="34" charset="0"/>
                          <a:cs typeface="Calibri" panose="020F0502020204030204" pitchFamily="34" charset="0"/>
                        </a:rPr>
                        <a:t>2</a:t>
                      </a:r>
                      <a:r>
                        <a:rPr lang="en-US" sz="1400" baseline="0" dirty="0">
                          <a:latin typeface="Trebuchet MS" panose="020B0603020202020204" pitchFamily="34" charset="0"/>
                          <a:cs typeface="Calibri" panose="020F0502020204030204" pitchFamily="34" charset="0"/>
                        </a:rPr>
                        <a:t> mass and temperature profiles (Read et al., 1993)</a:t>
                      </a:r>
                      <a:endParaRPr lang="en-US" sz="1400" dirty="0">
                        <a:latin typeface="Trebuchet MS" panose="020B0603020202020204" pitchFamily="34" charset="0"/>
                        <a:cs typeface="Calibri" panose="020F0502020204030204" pitchFamily="34" charset="0"/>
                      </a:endParaRPr>
                    </a:p>
                  </a:txBody>
                  <a:tcPr/>
                </a:tc>
                <a:extLst>
                  <a:ext uri="{0D108BD9-81ED-4DB2-BD59-A6C34878D82A}">
                    <a16:rowId xmlns:a16="http://schemas.microsoft.com/office/drawing/2014/main" val="1299354698"/>
                  </a:ext>
                </a:extLst>
              </a:tr>
            </a:tbl>
          </a:graphicData>
        </a:graphic>
      </p:graphicFrame>
      <p:sp>
        <p:nvSpPr>
          <p:cNvPr id="3" name="Slide Number Placeholder 2">
            <a:extLst>
              <a:ext uri="{FF2B5EF4-FFF2-40B4-BE49-F238E27FC236}">
                <a16:creationId xmlns:a16="http://schemas.microsoft.com/office/drawing/2014/main" id="{46997C8A-91E5-4409-ACAB-C63B0A163B5C}"/>
              </a:ext>
            </a:extLst>
          </p:cNvPr>
          <p:cNvSpPr>
            <a:spLocks noGrp="1"/>
          </p:cNvSpPr>
          <p:nvPr>
            <p:ph type="sldNum" sz="quarter" idx="4"/>
          </p:nvPr>
        </p:nvSpPr>
        <p:spPr/>
        <p:txBody>
          <a:bodyPr/>
          <a:lstStyle/>
          <a:p>
            <a:fld id="{4FAB73BC-B049-4115-A692-8D63A059BFB8}" type="slidenum">
              <a:rPr lang="en-US" smtClean="0"/>
              <a:pPr/>
              <a:t>55</a:t>
            </a:fld>
            <a:endParaRPr lang="en-US" dirty="0"/>
          </a:p>
        </p:txBody>
      </p:sp>
      <p:sp>
        <p:nvSpPr>
          <p:cNvPr id="6" name="Slide Number Placeholder 8">
            <a:extLst>
              <a:ext uri="{FF2B5EF4-FFF2-40B4-BE49-F238E27FC236}">
                <a16:creationId xmlns:a16="http://schemas.microsoft.com/office/drawing/2014/main" id="{D3847763-442E-4270-A8E7-BB5A34B80B2D}"/>
              </a:ext>
            </a:extLst>
          </p:cNvPr>
          <p:cNvSpPr txBox="1">
            <a:spLocks/>
          </p:cNvSpPr>
          <p:nvPr/>
        </p:nvSpPr>
        <p:spPr>
          <a:xfrm>
            <a:off x="11947281" y="6653949"/>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55</a:t>
            </a:fld>
            <a:endParaRPr lang="en-US" sz="1000" dirty="0">
              <a:latin typeface="+mj-lt"/>
            </a:endParaRPr>
          </a:p>
        </p:txBody>
      </p:sp>
    </p:spTree>
    <p:extLst>
      <p:ext uri="{BB962C8B-B14F-4D97-AF65-F5344CB8AC3E}">
        <p14:creationId xmlns:p14="http://schemas.microsoft.com/office/powerpoint/2010/main" val="42655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3BE34BB1-ED99-4A64-942F-C13E041DC02C}"/>
              </a:ext>
            </a:extLst>
          </p:cNvPr>
          <p:cNvSpPr>
            <a:spLocks noGrp="1"/>
          </p:cNvSpPr>
          <p:nvPr>
            <p:ph type="title"/>
          </p:nvPr>
        </p:nvSpPr>
        <p:spPr>
          <a:xfrm>
            <a:off x="136926" y="168294"/>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Available Reanalysis Data for Mt. Pinatubo</a:t>
            </a:r>
          </a:p>
        </p:txBody>
      </p:sp>
      <p:sp>
        <p:nvSpPr>
          <p:cNvPr id="2" name="TextBox 1">
            <a:extLst>
              <a:ext uri="{FF2B5EF4-FFF2-40B4-BE49-F238E27FC236}">
                <a16:creationId xmlns:a16="http://schemas.microsoft.com/office/drawing/2014/main" id="{C8349D17-41D7-4A38-AD6E-EA9427E19B89}"/>
              </a:ext>
            </a:extLst>
          </p:cNvPr>
          <p:cNvSpPr txBox="1"/>
          <p:nvPr/>
        </p:nvSpPr>
        <p:spPr>
          <a:xfrm>
            <a:off x="257176" y="1371600"/>
            <a:ext cx="7505700" cy="1847849"/>
          </a:xfrm>
          <a:prstGeom prst="rect">
            <a:avLst/>
          </a:prstGeom>
        </p:spPr>
        <p:txBody>
          <a:bodyPr vert="horz" wrap="square" lIns="91440" tIns="45720" rIns="91440" bIns="45720" rtlCol="0">
            <a:noAutofit/>
          </a:bodyPr>
          <a:lstStyle/>
          <a:p>
            <a:pPr algn="l"/>
            <a:r>
              <a:rPr lang="en-US" sz="2000" b="1" dirty="0">
                <a:solidFill>
                  <a:srgbClr val="0070C0"/>
                </a:solidFill>
                <a:latin typeface="Trebuchet MS" panose="020B0603020202020204" pitchFamily="34" charset="0"/>
              </a:rPr>
              <a:t>What is reanalysis data?</a:t>
            </a:r>
          </a:p>
          <a:p>
            <a:pPr algn="l"/>
            <a:endParaRPr lang="en-US" sz="400" b="1" dirty="0">
              <a:solidFill>
                <a:srgbClr val="0070C0"/>
              </a:solidFill>
              <a:latin typeface="Trebuchet MS" panose="020B0603020202020204" pitchFamily="34" charset="0"/>
            </a:endParaRPr>
          </a:p>
          <a:p>
            <a:pPr marL="285750" indent="-285750" algn="l">
              <a:buFont typeface="Arial" panose="020B0604020202020204" pitchFamily="34" charset="0"/>
              <a:buChar char="•"/>
            </a:pPr>
            <a:r>
              <a:rPr lang="en-US" b="1" dirty="0">
                <a:solidFill>
                  <a:schemeClr val="accent6"/>
                </a:solidFill>
                <a:latin typeface="Trebuchet MS" panose="020B0603020202020204" pitchFamily="34" charset="0"/>
              </a:rPr>
              <a:t>Blend</a:t>
            </a:r>
            <a:r>
              <a:rPr lang="en-US" dirty="0">
                <a:solidFill>
                  <a:schemeClr val="accent6"/>
                </a:solidFill>
                <a:latin typeface="Trebuchet MS" panose="020B0603020202020204" pitchFamily="34" charset="0"/>
              </a:rPr>
              <a:t> of </a:t>
            </a:r>
            <a:r>
              <a:rPr lang="en-US" b="1" dirty="0">
                <a:solidFill>
                  <a:schemeClr val="accent6"/>
                </a:solidFill>
                <a:latin typeface="Trebuchet MS" panose="020B0603020202020204" pitchFamily="34" charset="0"/>
              </a:rPr>
              <a:t>observations</a:t>
            </a:r>
            <a:r>
              <a:rPr lang="en-US" dirty="0">
                <a:solidFill>
                  <a:schemeClr val="accent6"/>
                </a:solidFill>
                <a:latin typeface="Trebuchet MS" panose="020B0603020202020204" pitchFamily="34" charset="0"/>
              </a:rPr>
              <a:t> with past short-range weather/climate </a:t>
            </a:r>
            <a:r>
              <a:rPr lang="en-US" b="1" dirty="0">
                <a:solidFill>
                  <a:schemeClr val="accent6"/>
                </a:solidFill>
                <a:latin typeface="Trebuchet MS" panose="020B0603020202020204" pitchFamily="34" charset="0"/>
              </a:rPr>
              <a:t>forecasts</a:t>
            </a:r>
            <a:r>
              <a:rPr lang="en-US" dirty="0">
                <a:solidFill>
                  <a:schemeClr val="accent6"/>
                </a:solidFill>
                <a:latin typeface="Trebuchet MS" panose="020B0603020202020204" pitchFamily="34" charset="0"/>
              </a:rPr>
              <a:t> rerun with modern weather/climate forecasting models.</a:t>
            </a:r>
          </a:p>
          <a:p>
            <a:pPr marL="285750" indent="-285750" algn="l">
              <a:buFont typeface="Arial" panose="020B0604020202020204" pitchFamily="34" charset="0"/>
              <a:buChar char="•"/>
            </a:pPr>
            <a:endParaRPr lang="en-US" sz="2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Generated using </a:t>
            </a:r>
            <a:r>
              <a:rPr lang="en-US" b="1" dirty="0">
                <a:solidFill>
                  <a:schemeClr val="accent6"/>
                </a:solidFill>
                <a:latin typeface="Trebuchet MS" panose="020B0603020202020204" pitchFamily="34" charset="0"/>
              </a:rPr>
              <a:t>data assimilation </a:t>
            </a:r>
            <a:r>
              <a:rPr lang="en-US" dirty="0">
                <a:solidFill>
                  <a:schemeClr val="accent6"/>
                </a:solidFill>
                <a:latin typeface="Trebuchet MS" panose="020B0603020202020204" pitchFamily="34" charset="0"/>
              </a:rPr>
              <a:t>techniques.</a:t>
            </a:r>
          </a:p>
          <a:p>
            <a:pPr marL="285750" indent="-285750" algn="l">
              <a:buFont typeface="Arial" panose="020B0604020202020204" pitchFamily="34" charset="0"/>
              <a:buChar char="•"/>
            </a:pPr>
            <a:endParaRPr lang="en-US" sz="2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Provides the </a:t>
            </a:r>
            <a:r>
              <a:rPr lang="en-US" b="1" dirty="0">
                <a:solidFill>
                  <a:schemeClr val="accent6"/>
                </a:solidFill>
                <a:latin typeface="Trebuchet MS" panose="020B0603020202020204" pitchFamily="34" charset="0"/>
              </a:rPr>
              <a:t>most complete picture </a:t>
            </a:r>
            <a:r>
              <a:rPr lang="en-US" dirty="0">
                <a:solidFill>
                  <a:schemeClr val="accent6"/>
                </a:solidFill>
                <a:latin typeface="Trebuchet MS" panose="020B0603020202020204" pitchFamily="34" charset="0"/>
              </a:rPr>
              <a:t>of past weather and climate.</a:t>
            </a:r>
          </a:p>
          <a:p>
            <a:pPr marL="285750" indent="-285750" algn="l">
              <a:buFont typeface="Arial" panose="020B0604020202020204" pitchFamily="34" charset="0"/>
              <a:buChar char="•"/>
            </a:pPr>
            <a:endParaRPr lang="en-US" dirty="0">
              <a:latin typeface="Trebuchet MS" panose="020B0603020202020204" pitchFamily="34" charset="0"/>
            </a:endParaRPr>
          </a:p>
          <a:p>
            <a:pPr algn="l"/>
            <a:endParaRPr lang="en-US" dirty="0">
              <a:latin typeface="Trebuchet MS" panose="020B0603020202020204" pitchFamily="34" charset="0"/>
            </a:endParaRPr>
          </a:p>
        </p:txBody>
      </p:sp>
      <p:pic>
        <p:nvPicPr>
          <p:cNvPr id="4" name="Picture 3">
            <a:extLst>
              <a:ext uri="{FF2B5EF4-FFF2-40B4-BE49-F238E27FC236}">
                <a16:creationId xmlns:a16="http://schemas.microsoft.com/office/drawing/2014/main" id="{004925B8-4D2E-4E03-84CE-1F6D6B2E5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2875" y="1036974"/>
            <a:ext cx="4225879" cy="2381249"/>
          </a:xfrm>
          <a:prstGeom prst="rect">
            <a:avLst/>
          </a:prstGeom>
        </p:spPr>
      </p:pic>
      <p:sp>
        <p:nvSpPr>
          <p:cNvPr id="8" name="TextBox 7">
            <a:extLst>
              <a:ext uri="{FF2B5EF4-FFF2-40B4-BE49-F238E27FC236}">
                <a16:creationId xmlns:a16="http://schemas.microsoft.com/office/drawing/2014/main" id="{B7A7E555-B199-45FB-88B7-2DD60BFC8C81}"/>
              </a:ext>
            </a:extLst>
          </p:cNvPr>
          <p:cNvSpPr txBox="1"/>
          <p:nvPr/>
        </p:nvSpPr>
        <p:spPr>
          <a:xfrm>
            <a:off x="7762875" y="3525499"/>
            <a:ext cx="6153150" cy="307777"/>
          </a:xfrm>
          <a:prstGeom prst="rect">
            <a:avLst/>
          </a:prstGeom>
          <a:noFill/>
        </p:spPr>
        <p:txBody>
          <a:bodyPr wrap="square">
            <a:spAutoFit/>
          </a:bodyPr>
          <a:lstStyle/>
          <a:p>
            <a:r>
              <a:rPr lang="en-US" sz="1400" dirty="0">
                <a:latin typeface="Trebuchet MS" panose="020B0603020202020204" pitchFamily="34" charset="0"/>
                <a:hlinkClick r:id="rId4"/>
              </a:rPr>
              <a:t>https://climate.copernicus.eu/climate-reanalysis</a:t>
            </a:r>
            <a:r>
              <a:rPr lang="en-US" sz="1400" dirty="0">
                <a:latin typeface="Trebuchet MS" panose="020B0603020202020204" pitchFamily="34" charset="0"/>
              </a:rPr>
              <a:t> </a:t>
            </a:r>
          </a:p>
        </p:txBody>
      </p:sp>
      <p:sp>
        <p:nvSpPr>
          <p:cNvPr id="10" name="TextBox 9">
            <a:extLst>
              <a:ext uri="{FF2B5EF4-FFF2-40B4-BE49-F238E27FC236}">
                <a16:creationId xmlns:a16="http://schemas.microsoft.com/office/drawing/2014/main" id="{A0A45654-3D9E-4959-8373-4A94B74B7B95}"/>
              </a:ext>
            </a:extLst>
          </p:cNvPr>
          <p:cNvSpPr txBox="1"/>
          <p:nvPr/>
        </p:nvSpPr>
        <p:spPr>
          <a:xfrm>
            <a:off x="203246" y="3219449"/>
            <a:ext cx="11811000" cy="3170099"/>
          </a:xfrm>
          <a:prstGeom prst="rect">
            <a:avLst/>
          </a:prstGeom>
          <a:noFill/>
        </p:spPr>
        <p:txBody>
          <a:bodyPr wrap="square">
            <a:spAutoFit/>
          </a:bodyPr>
          <a:lstStyle/>
          <a:p>
            <a:pPr algn="l"/>
            <a:r>
              <a:rPr lang="en-US" b="1" dirty="0">
                <a:solidFill>
                  <a:srgbClr val="0070C0"/>
                </a:solidFill>
                <a:latin typeface="Trebuchet MS" panose="020B0603020202020204" pitchFamily="34" charset="0"/>
              </a:rPr>
              <a:t>Available reanalysis data for Mt. Pinatubo eruption:</a:t>
            </a:r>
          </a:p>
          <a:p>
            <a:pPr algn="l"/>
            <a:endParaRPr lang="en-US" sz="400" b="1" dirty="0">
              <a:solidFill>
                <a:srgbClr val="0070C0"/>
              </a:solidFill>
              <a:latin typeface="Trebuchet MS" panose="020B0603020202020204" pitchFamily="34" charset="0"/>
            </a:endParaRPr>
          </a:p>
          <a:p>
            <a:pPr marL="285750" indent="-285750" algn="l">
              <a:buFont typeface="Arial" panose="020B0604020202020204" pitchFamily="34" charset="0"/>
              <a:buChar char="•"/>
            </a:pPr>
            <a:r>
              <a:rPr lang="en-US" b="1" i="1" dirty="0">
                <a:solidFill>
                  <a:schemeClr val="accent6"/>
                </a:solidFill>
                <a:latin typeface="Trebuchet MS" panose="020B0603020202020204" pitchFamily="34" charset="0"/>
              </a:rPr>
              <a:t>ERA-5 reanalysis</a:t>
            </a:r>
          </a:p>
          <a:p>
            <a:pPr marL="285750" indent="-285750" algn="l">
              <a:buFont typeface="Arial" panose="020B0604020202020204" pitchFamily="34" charset="0"/>
              <a:buChar char="•"/>
            </a:pPr>
            <a:endParaRPr lang="en-US" sz="2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1979-present</a:t>
            </a:r>
          </a:p>
          <a:p>
            <a:pPr marL="742950" lvl="1" indent="-28575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Observations from various satellites, radiosonde data and surface observations</a:t>
            </a:r>
          </a:p>
          <a:p>
            <a:pPr marL="742950" lvl="1" indent="-28575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Model input is from ECMWF (European Centre for Medium-Range Weather Forecasts) forecast model, which takes into account forcing from total solar irradiance, GHGs, ozone and some aerosols.</a:t>
            </a:r>
          </a:p>
          <a:p>
            <a:pPr marL="742950" lvl="1" indent="-28575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b="1" i="1" dirty="0">
                <a:solidFill>
                  <a:schemeClr val="accent6"/>
                </a:solidFill>
                <a:latin typeface="Trebuchet MS" panose="020B0603020202020204" pitchFamily="34" charset="0"/>
              </a:rPr>
              <a:t>MERRA-2 reanalysis</a:t>
            </a:r>
          </a:p>
          <a:p>
            <a:pPr marL="285750" indent="-285750">
              <a:buFont typeface="Arial" panose="020B0604020202020204" pitchFamily="34" charset="0"/>
              <a:buChar char="•"/>
            </a:pPr>
            <a:endParaRPr lang="en-US" sz="2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1979-present</a:t>
            </a:r>
          </a:p>
          <a:p>
            <a:pPr marL="742950" lvl="1" indent="-28575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Uses similar observations to ERA-5</a:t>
            </a:r>
          </a:p>
          <a:p>
            <a:pPr marL="742950" lvl="1" indent="-28575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Model input is from NASA Goddard Earth Observing System (GEOS) model</a:t>
            </a:r>
            <a:endParaRPr lang="en-US" dirty="0">
              <a:solidFill>
                <a:schemeClr val="accent6"/>
              </a:solidFill>
            </a:endParaRPr>
          </a:p>
        </p:txBody>
      </p:sp>
      <p:pic>
        <p:nvPicPr>
          <p:cNvPr id="9" name="Picture 8">
            <a:extLst>
              <a:ext uri="{FF2B5EF4-FFF2-40B4-BE49-F238E27FC236}">
                <a16:creationId xmlns:a16="http://schemas.microsoft.com/office/drawing/2014/main" id="{050BBA23-A78F-4A3D-9251-4D84E780BF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9730" y="5266072"/>
            <a:ext cx="2106387" cy="1053194"/>
          </a:xfrm>
          <a:prstGeom prst="rect">
            <a:avLst/>
          </a:prstGeom>
        </p:spPr>
      </p:pic>
      <p:sp>
        <p:nvSpPr>
          <p:cNvPr id="5" name="Slide Number Placeholder 4">
            <a:extLst>
              <a:ext uri="{FF2B5EF4-FFF2-40B4-BE49-F238E27FC236}">
                <a16:creationId xmlns:a16="http://schemas.microsoft.com/office/drawing/2014/main" id="{25DEB7CA-E30E-416B-B4BE-96B013D07451}"/>
              </a:ext>
            </a:extLst>
          </p:cNvPr>
          <p:cNvSpPr>
            <a:spLocks noGrp="1"/>
          </p:cNvSpPr>
          <p:nvPr>
            <p:ph type="sldNum" sz="quarter" idx="4"/>
          </p:nvPr>
        </p:nvSpPr>
        <p:spPr/>
        <p:txBody>
          <a:bodyPr/>
          <a:lstStyle/>
          <a:p>
            <a:fld id="{4FAB73BC-B049-4115-A692-8D63A059BFB8}" type="slidenum">
              <a:rPr lang="en-US" smtClean="0"/>
              <a:pPr/>
              <a:t>56</a:t>
            </a:fld>
            <a:endParaRPr lang="en-US" dirty="0"/>
          </a:p>
        </p:txBody>
      </p:sp>
      <p:sp>
        <p:nvSpPr>
          <p:cNvPr id="11" name="Slide Number Placeholder 8">
            <a:extLst>
              <a:ext uri="{FF2B5EF4-FFF2-40B4-BE49-F238E27FC236}">
                <a16:creationId xmlns:a16="http://schemas.microsoft.com/office/drawing/2014/main" id="{6D81662F-01D6-463C-9F26-A07026DB7BAA}"/>
              </a:ext>
            </a:extLst>
          </p:cNvPr>
          <p:cNvSpPr txBox="1">
            <a:spLocks/>
          </p:cNvSpPr>
          <p:nvPr/>
        </p:nvSpPr>
        <p:spPr>
          <a:xfrm>
            <a:off x="11901561" y="6610236"/>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56</a:t>
            </a:fld>
            <a:endParaRPr lang="en-US" sz="1000" dirty="0">
              <a:latin typeface="+mj-lt"/>
            </a:endParaRPr>
          </a:p>
        </p:txBody>
      </p:sp>
    </p:spTree>
    <p:extLst>
      <p:ext uri="{BB962C8B-B14F-4D97-AF65-F5344CB8AC3E}">
        <p14:creationId xmlns:p14="http://schemas.microsoft.com/office/powerpoint/2010/main" val="213052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DA21FA2-E376-4EA2-AC76-101F1AAD38E9}"/>
              </a:ext>
            </a:extLst>
          </p:cNvPr>
          <p:cNvSpPr/>
          <p:nvPr/>
        </p:nvSpPr>
        <p:spPr>
          <a:xfrm>
            <a:off x="-216066" y="1028893"/>
            <a:ext cx="13439918" cy="30217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ontent Placeholder 2">
            <a:extLst>
              <a:ext uri="{FF2B5EF4-FFF2-40B4-BE49-F238E27FC236}">
                <a16:creationId xmlns:a16="http://schemas.microsoft.com/office/drawing/2014/main" id="{EF0A671E-0B04-1E4A-658B-BF455139812B}"/>
              </a:ext>
            </a:extLst>
          </p:cNvPr>
          <p:cNvSpPr txBox="1">
            <a:spLocks/>
          </p:cNvSpPr>
          <p:nvPr/>
        </p:nvSpPr>
        <p:spPr>
          <a:xfrm>
            <a:off x="136926" y="6582349"/>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rebuchet MS" panose="020B0603020202020204" pitchFamily="34" charset="0"/>
                <a:ea typeface="Open Sans" panose="020B0606030504020204" pitchFamily="34" charset="0"/>
                <a:cs typeface="Open Sans" panose="020B0606030504020204" pitchFamily="34" charset="0"/>
              </a:rPr>
              <a:t>Team: J. Li, A. McCombs, L. Shand</a:t>
            </a:r>
          </a:p>
          <a:p>
            <a:endParaRPr lang="en-US" sz="18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23" name="Title 1">
            <a:extLst>
              <a:ext uri="{FF2B5EF4-FFF2-40B4-BE49-F238E27FC236}">
                <a16:creationId xmlns:a16="http://schemas.microsoft.com/office/drawing/2014/main" id="{3BE34BB1-ED99-4A64-942F-C13E041DC02C}"/>
              </a:ext>
            </a:extLst>
          </p:cNvPr>
          <p:cNvSpPr>
            <a:spLocks noGrp="1"/>
          </p:cNvSpPr>
          <p:nvPr>
            <p:ph type="title"/>
          </p:nvPr>
        </p:nvSpPr>
        <p:spPr>
          <a:xfrm>
            <a:off x="136926" y="168294"/>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Data Fusion</a:t>
            </a:r>
          </a:p>
        </p:txBody>
      </p:sp>
      <p:sp>
        <p:nvSpPr>
          <p:cNvPr id="3" name="Slide Number Placeholder 2">
            <a:extLst>
              <a:ext uri="{FF2B5EF4-FFF2-40B4-BE49-F238E27FC236}">
                <a16:creationId xmlns:a16="http://schemas.microsoft.com/office/drawing/2014/main" id="{A16DE7E1-7E95-4590-8AAB-CBC65C6A9E61}"/>
              </a:ext>
            </a:extLst>
          </p:cNvPr>
          <p:cNvSpPr>
            <a:spLocks noGrp="1"/>
          </p:cNvSpPr>
          <p:nvPr>
            <p:ph type="sldNum" sz="quarter" idx="4"/>
          </p:nvPr>
        </p:nvSpPr>
        <p:spPr/>
        <p:txBody>
          <a:bodyPr/>
          <a:lstStyle/>
          <a:p>
            <a:fld id="{4FAB73BC-B049-4115-A692-8D63A059BFB8}" type="slidenum">
              <a:rPr lang="en-US" smtClean="0"/>
              <a:pPr/>
              <a:t>57</a:t>
            </a:fld>
            <a:endParaRPr lang="en-US" dirty="0"/>
          </a:p>
        </p:txBody>
      </p:sp>
      <p:sp>
        <p:nvSpPr>
          <p:cNvPr id="18" name="Slide Number Placeholder 8">
            <a:extLst>
              <a:ext uri="{FF2B5EF4-FFF2-40B4-BE49-F238E27FC236}">
                <a16:creationId xmlns:a16="http://schemas.microsoft.com/office/drawing/2014/main" id="{F4FD710E-786B-40C2-8A83-AE00E255B61C}"/>
              </a:ext>
            </a:extLst>
          </p:cNvPr>
          <p:cNvSpPr txBox="1">
            <a:spLocks/>
          </p:cNvSpPr>
          <p:nvPr/>
        </p:nvSpPr>
        <p:spPr>
          <a:xfrm>
            <a:off x="11941172" y="6610855"/>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57</a:t>
            </a:fld>
            <a:endParaRPr lang="en-US" sz="1000" dirty="0">
              <a:latin typeface="+mj-lt"/>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B93FE08-A3CF-4798-B571-0153F426FAA8}"/>
                  </a:ext>
                </a:extLst>
              </p:cNvPr>
              <p:cNvSpPr txBox="1"/>
              <p:nvPr/>
            </p:nvSpPr>
            <p:spPr>
              <a:xfrm>
                <a:off x="0" y="1611125"/>
                <a:ext cx="8267700" cy="2912985"/>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b="1" dirty="0">
                    <a:solidFill>
                      <a:schemeClr val="accent6"/>
                    </a:solidFill>
                    <a:latin typeface="Trebuchet MS" panose="020B0603020202020204" pitchFamily="34" charset="0"/>
                  </a:rPr>
                  <a:t>Goal: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fuse observational datasets to obtain near-real time measurements and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produce a </a:t>
                </a:r>
                <a:r>
                  <a:rPr lang="en-US" sz="1800"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spatio</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-temporally complete observational dataset with UQ</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r>
                  <a:rPr lang="en-US" dirty="0">
                    <a:solidFill>
                      <a:schemeClr val="accent6"/>
                    </a:solidFill>
                    <a:ea typeface="Cambria Math" panose="02040503050406030204" pitchFamily="18" charset="0"/>
                    <a:cs typeface="Open Sans" panose="020B0606030504020204" pitchFamily="34" charset="0"/>
                  </a:rPr>
                  <a:t>  </a:t>
                </a:r>
                <a14:m>
                  <m:oMath xmlns:m="http://schemas.openxmlformats.org/officeDocument/2006/math">
                    <m:r>
                      <a:rPr lang="en-US" b="0" i="0" smtClean="0">
                        <a:solidFill>
                          <a:schemeClr val="accent6"/>
                        </a:solidFill>
                        <a:latin typeface="Cambria Math" panose="02040503050406030204" pitchFamily="18" charset="0"/>
                        <a:ea typeface="Cambria Math" panose="02040503050406030204" pitchFamily="18" charset="0"/>
                        <a:cs typeface="Open Sans" panose="020B0606030504020204" pitchFamily="34" charset="0"/>
                      </a:rPr>
                      <m:t>    </m:t>
                    </m:r>
                    <m:r>
                      <a:rPr lang="en-US" i="1" smtClean="0">
                        <a:solidFill>
                          <a:schemeClr val="accent6"/>
                        </a:solidFill>
                        <a:latin typeface="Cambria Math" panose="02040503050406030204" pitchFamily="18" charset="0"/>
                        <a:ea typeface="Cambria Math" panose="02040503050406030204" pitchFamily="18" charset="0"/>
                        <a:cs typeface="Open Sans" panose="020B0606030504020204" pitchFamily="34" charset="0"/>
                      </a:rPr>
                      <m:t>⇒</m:t>
                    </m:r>
                  </m:oMath>
                </a14:m>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simple Kriging does not propagate uncertainty from different sources </a:t>
                </a: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algn="l"/>
                <a:endParaRPr lang="en-US" sz="4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sz="1700" b="1" dirty="0">
                    <a:solidFill>
                      <a:schemeClr val="accent6"/>
                    </a:solidFill>
                    <a:latin typeface="Trebuchet MS" panose="020B0603020202020204" pitchFamily="34" charset="0"/>
                  </a:rPr>
                  <a:t>Lattice Kriging: </a:t>
                </a:r>
                <a:r>
                  <a:rPr lang="en-US" sz="1700" dirty="0">
                    <a:solidFill>
                      <a:schemeClr val="accent6"/>
                    </a:solidFill>
                    <a:latin typeface="Trebuchet MS" panose="020B0603020202020204" pitchFamily="34" charset="0"/>
                  </a:rPr>
                  <a:t>nonparametric approach with multi-resolution basis function representations and Gaussian error structure [</a:t>
                </a:r>
                <a:r>
                  <a:rPr lang="en-US" sz="1700" dirty="0" err="1">
                    <a:solidFill>
                      <a:schemeClr val="accent6"/>
                    </a:solidFill>
                    <a:latin typeface="Trebuchet MS" panose="020B0603020202020204" pitchFamily="34" charset="0"/>
                  </a:rPr>
                  <a:t>Nychka</a:t>
                </a:r>
                <a:r>
                  <a:rPr lang="en-US" sz="1700" dirty="0">
                    <a:solidFill>
                      <a:schemeClr val="accent6"/>
                    </a:solidFill>
                    <a:latin typeface="Trebuchet MS" panose="020B0603020202020204" pitchFamily="34" charset="0"/>
                  </a:rPr>
                  <a:t> et al. 2017]</a:t>
                </a:r>
              </a:p>
              <a:p>
                <a:pPr marL="742950" lvl="1" indent="-285750">
                  <a:buFont typeface="Wingdings" panose="05000000000000000000" pitchFamily="2" charset="2"/>
                  <a:buChar char="Ø"/>
                </a:pPr>
                <a:endParaRPr lang="en-US" sz="200" b="1" dirty="0">
                  <a:solidFill>
                    <a:schemeClr val="accent6"/>
                  </a:solidFill>
                  <a:latin typeface="Trebuchet MS" panose="020B0603020202020204" pitchFamily="34" charset="0"/>
                </a:endParaRPr>
              </a:p>
              <a:p>
                <a:pPr marL="742950" lvl="1" indent="-285750">
                  <a:buFont typeface="Wingdings" panose="05000000000000000000" pitchFamily="2" charset="2"/>
                  <a:buChar char="Ø"/>
                </a:pPr>
                <a:endParaRPr lang="en-US" sz="200" b="1"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sz="1700" b="1" dirty="0">
                    <a:solidFill>
                      <a:schemeClr val="accent6"/>
                    </a:solidFill>
                    <a:latin typeface="Trebuchet MS" panose="020B0603020202020204" pitchFamily="34" charset="0"/>
                  </a:rPr>
                  <a:t>Spatial Random Effects Model </a:t>
                </a:r>
                <a:r>
                  <a:rPr lang="en-US" sz="1700" dirty="0">
                    <a:solidFill>
                      <a:schemeClr val="accent6"/>
                    </a:solidFill>
                    <a:latin typeface="Trebuchet MS" panose="020B0603020202020204" pitchFamily="34" charset="0"/>
                  </a:rPr>
                  <a:t>[Nguyen et al. 2012, 2013, 2017, 2018]</a:t>
                </a:r>
              </a:p>
              <a:p>
                <a:pPr marL="742950" lvl="1" indent="-28575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sz="1700" b="1" dirty="0">
                    <a:solidFill>
                      <a:schemeClr val="accent6"/>
                    </a:solidFill>
                    <a:latin typeface="Trebuchet MS" panose="020B0603020202020204" pitchFamily="34" charset="0"/>
                  </a:rPr>
                  <a:t>Bayesian Hierarchical Framework </a:t>
                </a:r>
                <a:r>
                  <a:rPr lang="en-US" sz="1700" dirty="0">
                    <a:solidFill>
                      <a:schemeClr val="accent6"/>
                    </a:solidFill>
                    <a:latin typeface="Trebuchet MS" panose="020B0603020202020204" pitchFamily="34" charset="0"/>
                  </a:rPr>
                  <a:t>using</a:t>
                </a:r>
                <a:r>
                  <a:rPr lang="en-US" sz="1700" b="1" dirty="0">
                    <a:solidFill>
                      <a:schemeClr val="accent6"/>
                    </a:solidFill>
                    <a:latin typeface="Trebuchet MS" panose="020B0603020202020204" pitchFamily="34" charset="0"/>
                  </a:rPr>
                  <a:t> Integrated Nested Laplacian Approximation (INLA) </a:t>
                </a:r>
                <a:r>
                  <a:rPr lang="en-US" sz="1700" dirty="0">
                    <a:solidFill>
                      <a:schemeClr val="accent6"/>
                    </a:solidFill>
                    <a:latin typeface="Trebuchet MS" panose="020B0603020202020204" pitchFamily="34" charset="0"/>
                  </a:rPr>
                  <a:t>[Campos et al. 2023]</a:t>
                </a:r>
              </a:p>
            </p:txBody>
          </p:sp>
        </mc:Choice>
        <mc:Fallback xmlns="">
          <p:sp>
            <p:nvSpPr>
              <p:cNvPr id="2" name="TextBox 1">
                <a:extLst>
                  <a:ext uri="{FF2B5EF4-FFF2-40B4-BE49-F238E27FC236}">
                    <a16:creationId xmlns:a16="http://schemas.microsoft.com/office/drawing/2014/main" id="{7B93FE08-A3CF-4798-B571-0153F426FAA8}"/>
                  </a:ext>
                </a:extLst>
              </p:cNvPr>
              <p:cNvSpPr txBox="1">
                <a:spLocks noRot="1" noChangeAspect="1" noMove="1" noResize="1" noEditPoints="1" noAdjustHandles="1" noChangeArrowheads="1" noChangeShapeType="1" noTextEdit="1"/>
              </p:cNvSpPr>
              <p:nvPr/>
            </p:nvSpPr>
            <p:spPr>
              <a:xfrm>
                <a:off x="0" y="1611125"/>
                <a:ext cx="8267700" cy="2912985"/>
              </a:xfrm>
              <a:prstGeom prst="rect">
                <a:avLst/>
              </a:prstGeom>
              <a:blipFill>
                <a:blip r:embed="rId3"/>
                <a:stretch>
                  <a:fillRect l="-442"/>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114A9D80-9E68-4E82-A7B1-FC12B687CC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3243" b="8333"/>
          <a:stretch/>
        </p:blipFill>
        <p:spPr>
          <a:xfrm>
            <a:off x="108461" y="4333524"/>
            <a:ext cx="3413004" cy="1803072"/>
          </a:xfrm>
          <a:prstGeom prst="rect">
            <a:avLst/>
          </a:prstGeom>
        </p:spPr>
      </p:pic>
      <p:pic>
        <p:nvPicPr>
          <p:cNvPr id="21" name="Picture 20">
            <a:extLst>
              <a:ext uri="{FF2B5EF4-FFF2-40B4-BE49-F238E27FC236}">
                <a16:creationId xmlns:a16="http://schemas.microsoft.com/office/drawing/2014/main" id="{E43FD76F-40DE-45A1-8453-75E09EDAE4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22" b="8333"/>
          <a:stretch/>
        </p:blipFill>
        <p:spPr>
          <a:xfrm>
            <a:off x="4015715" y="4333524"/>
            <a:ext cx="3704763" cy="1778438"/>
          </a:xfrm>
          <a:prstGeom prst="rect">
            <a:avLst/>
          </a:prstGeom>
        </p:spPr>
      </p:pic>
      <p:sp>
        <p:nvSpPr>
          <p:cNvPr id="24" name="Cross 23">
            <a:extLst>
              <a:ext uri="{FF2B5EF4-FFF2-40B4-BE49-F238E27FC236}">
                <a16:creationId xmlns:a16="http://schemas.microsoft.com/office/drawing/2014/main" id="{C8650EF4-B86F-4D16-8FC8-754435332B92}"/>
              </a:ext>
            </a:extLst>
          </p:cNvPr>
          <p:cNvSpPr/>
          <p:nvPr/>
        </p:nvSpPr>
        <p:spPr>
          <a:xfrm>
            <a:off x="3640393" y="5096878"/>
            <a:ext cx="256394" cy="248276"/>
          </a:xfrm>
          <a:prstGeom prst="plus">
            <a:avLst>
              <a:gd name="adj" fmla="val 3500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35BF5-1768-4DA4-952F-29830785E8DA}"/>
              </a:ext>
            </a:extLst>
          </p:cNvPr>
          <p:cNvSpPr/>
          <p:nvPr/>
        </p:nvSpPr>
        <p:spPr>
          <a:xfrm>
            <a:off x="7783392" y="5169664"/>
            <a:ext cx="173293" cy="6244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3734455-2E14-45AB-A953-1067F8245B23}"/>
              </a:ext>
            </a:extLst>
          </p:cNvPr>
          <p:cNvSpPr/>
          <p:nvPr/>
        </p:nvSpPr>
        <p:spPr>
          <a:xfrm>
            <a:off x="7783392" y="5264914"/>
            <a:ext cx="173293" cy="6244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0986AB-25EE-4A75-B8C4-4EB97137E636}"/>
              </a:ext>
            </a:extLst>
          </p:cNvPr>
          <p:cNvSpPr txBox="1"/>
          <p:nvPr/>
        </p:nvSpPr>
        <p:spPr>
          <a:xfrm>
            <a:off x="868035" y="6135880"/>
            <a:ext cx="3413004" cy="811160"/>
          </a:xfrm>
          <a:prstGeom prst="rect">
            <a:avLst/>
          </a:prstGeom>
        </p:spPr>
        <p:txBody>
          <a:bodyPr vert="horz" wrap="square" lIns="91440" tIns="45720" rIns="91440" bIns="45720" rtlCol="0">
            <a:noAutofit/>
          </a:bodyPr>
          <a:lstStyle/>
          <a:p>
            <a:pPr algn="l"/>
            <a:r>
              <a:rPr lang="en-US" dirty="0">
                <a:solidFill>
                  <a:schemeClr val="accent6"/>
                </a:solidFill>
                <a:latin typeface="Trebuchet MS" panose="020B0603020202020204" pitchFamily="34" charset="0"/>
              </a:rPr>
              <a:t>Observational data</a:t>
            </a:r>
          </a:p>
        </p:txBody>
      </p:sp>
      <p:sp>
        <p:nvSpPr>
          <p:cNvPr id="26" name="TextBox 25">
            <a:extLst>
              <a:ext uri="{FF2B5EF4-FFF2-40B4-BE49-F238E27FC236}">
                <a16:creationId xmlns:a16="http://schemas.microsoft.com/office/drawing/2014/main" id="{98FBF507-DD09-40B2-982B-847FD1F1F692}"/>
              </a:ext>
            </a:extLst>
          </p:cNvPr>
          <p:cNvSpPr txBox="1"/>
          <p:nvPr/>
        </p:nvSpPr>
        <p:spPr>
          <a:xfrm>
            <a:off x="4674309" y="6141972"/>
            <a:ext cx="3413004" cy="811160"/>
          </a:xfrm>
          <a:prstGeom prst="rect">
            <a:avLst/>
          </a:prstGeom>
        </p:spPr>
        <p:txBody>
          <a:bodyPr vert="horz" wrap="square" lIns="91440" tIns="45720" rIns="91440" bIns="45720" rtlCol="0">
            <a:noAutofit/>
          </a:bodyPr>
          <a:lstStyle/>
          <a:p>
            <a:pPr algn="l"/>
            <a:r>
              <a:rPr lang="en-US" dirty="0">
                <a:solidFill>
                  <a:schemeClr val="accent6"/>
                </a:solidFill>
                <a:latin typeface="Trebuchet MS" panose="020B0603020202020204" pitchFamily="34" charset="0"/>
              </a:rPr>
              <a:t>Observational data</a:t>
            </a:r>
          </a:p>
        </p:txBody>
      </p:sp>
      <p:sp>
        <p:nvSpPr>
          <p:cNvPr id="27" name="TextBox 26">
            <a:extLst>
              <a:ext uri="{FF2B5EF4-FFF2-40B4-BE49-F238E27FC236}">
                <a16:creationId xmlns:a16="http://schemas.microsoft.com/office/drawing/2014/main" id="{8B9F1647-1A93-4F06-81AE-BDEBE737D3E2}"/>
              </a:ext>
            </a:extLst>
          </p:cNvPr>
          <p:cNvSpPr txBox="1"/>
          <p:nvPr/>
        </p:nvSpPr>
        <p:spPr>
          <a:xfrm>
            <a:off x="9398573" y="6135880"/>
            <a:ext cx="3413004" cy="811160"/>
          </a:xfrm>
          <a:prstGeom prst="rect">
            <a:avLst/>
          </a:prstGeom>
        </p:spPr>
        <p:txBody>
          <a:bodyPr vert="horz" wrap="square" lIns="91440" tIns="45720" rIns="91440" bIns="45720" rtlCol="0">
            <a:noAutofit/>
          </a:bodyPr>
          <a:lstStyle/>
          <a:p>
            <a:pPr algn="l"/>
            <a:r>
              <a:rPr lang="en-US" dirty="0">
                <a:solidFill>
                  <a:schemeClr val="accent6"/>
                </a:solidFill>
                <a:latin typeface="Trebuchet MS" panose="020B0603020202020204" pitchFamily="34" charset="0"/>
              </a:rPr>
              <a:t>Fused data</a:t>
            </a:r>
          </a:p>
        </p:txBody>
      </p:sp>
      <p:sp>
        <p:nvSpPr>
          <p:cNvPr id="30" name="TextBox 29">
            <a:extLst>
              <a:ext uri="{FF2B5EF4-FFF2-40B4-BE49-F238E27FC236}">
                <a16:creationId xmlns:a16="http://schemas.microsoft.com/office/drawing/2014/main" id="{E1CFC063-B39C-450C-91FD-D90A207AFC9A}"/>
              </a:ext>
            </a:extLst>
          </p:cNvPr>
          <p:cNvSpPr txBox="1"/>
          <p:nvPr/>
        </p:nvSpPr>
        <p:spPr>
          <a:xfrm>
            <a:off x="0" y="1024200"/>
            <a:ext cx="12306300" cy="646331"/>
          </a:xfrm>
          <a:prstGeom prst="rect">
            <a:avLst/>
          </a:prstGeom>
          <a:noFill/>
        </p:spPr>
        <p:txBody>
          <a:bodyPr wrap="square">
            <a:spAutoFit/>
          </a:bodyPr>
          <a:lstStyle/>
          <a:p>
            <a:pPr marL="285750" indent="-285750" algn="l">
              <a:buFont typeface="Arial" panose="020B0604020202020204" pitchFamily="34" charset="0"/>
              <a:buChar char="•"/>
            </a:pPr>
            <a:r>
              <a:rPr lang="en-US" b="1" dirty="0">
                <a:solidFill>
                  <a:schemeClr val="accent6"/>
                </a:solidFill>
                <a:latin typeface="Trebuchet MS" panose="020B0603020202020204" pitchFamily="34" charset="0"/>
              </a:rPr>
              <a:t>Challenge: </a:t>
            </a:r>
            <a:r>
              <a:rPr lang="en-US" dirty="0">
                <a:solidFill>
                  <a:schemeClr val="accent6"/>
                </a:solidFill>
                <a:latin typeface="Trebuchet MS" panose="020B0603020202020204" pitchFamily="34" charset="0"/>
              </a:rPr>
              <a:t>observational data sets are incongruent, coming from different instruments and possessing different scales and different spatial and temporal ranges</a:t>
            </a:r>
          </a:p>
        </p:txBody>
      </p:sp>
      <p:pic>
        <p:nvPicPr>
          <p:cNvPr id="6" name="Picture 5">
            <a:extLst>
              <a:ext uri="{FF2B5EF4-FFF2-40B4-BE49-F238E27FC236}">
                <a16:creationId xmlns:a16="http://schemas.microsoft.com/office/drawing/2014/main" id="{C53F4089-2896-328F-DFA7-76A00C9AA64E}"/>
              </a:ext>
            </a:extLst>
          </p:cNvPr>
          <p:cNvPicPr>
            <a:picLocks noChangeAspect="1"/>
          </p:cNvPicPr>
          <p:nvPr/>
        </p:nvPicPr>
        <p:blipFill rotWithShape="1">
          <a:blip r:embed="rId6"/>
          <a:srcRect l="9797" r="10780"/>
          <a:stretch/>
        </p:blipFill>
        <p:spPr>
          <a:xfrm>
            <a:off x="8199166" y="4070149"/>
            <a:ext cx="3742006" cy="2024325"/>
          </a:xfrm>
          <a:prstGeom prst="rect">
            <a:avLst/>
          </a:prstGeom>
        </p:spPr>
      </p:pic>
      <p:pic>
        <p:nvPicPr>
          <p:cNvPr id="7" name="Picture 6">
            <a:extLst>
              <a:ext uri="{FF2B5EF4-FFF2-40B4-BE49-F238E27FC236}">
                <a16:creationId xmlns:a16="http://schemas.microsoft.com/office/drawing/2014/main" id="{B09C33D5-8108-D982-E3D3-76E3DE235B7B}"/>
              </a:ext>
            </a:extLst>
          </p:cNvPr>
          <p:cNvPicPr>
            <a:picLocks noChangeAspect="1"/>
          </p:cNvPicPr>
          <p:nvPr/>
        </p:nvPicPr>
        <p:blipFill rotWithShape="1">
          <a:blip r:embed="rId7"/>
          <a:srcRect l="8780" r="9356"/>
          <a:stretch/>
        </p:blipFill>
        <p:spPr>
          <a:xfrm>
            <a:off x="8199167" y="1991217"/>
            <a:ext cx="3742005" cy="1963972"/>
          </a:xfrm>
          <a:prstGeom prst="rect">
            <a:avLst/>
          </a:prstGeom>
        </p:spPr>
      </p:pic>
      <p:sp>
        <p:nvSpPr>
          <p:cNvPr id="8" name="TextBox 7">
            <a:extLst>
              <a:ext uri="{FF2B5EF4-FFF2-40B4-BE49-F238E27FC236}">
                <a16:creationId xmlns:a16="http://schemas.microsoft.com/office/drawing/2014/main" id="{1D8B8627-AB69-E23A-B024-BE8BF8C7EEBC}"/>
              </a:ext>
            </a:extLst>
          </p:cNvPr>
          <p:cNvSpPr txBox="1"/>
          <p:nvPr/>
        </p:nvSpPr>
        <p:spPr>
          <a:xfrm>
            <a:off x="8199166" y="1787700"/>
            <a:ext cx="3742005" cy="352739"/>
          </a:xfrm>
          <a:prstGeom prst="rect">
            <a:avLst/>
          </a:prstGeom>
          <a:solidFill>
            <a:schemeClr val="bg1"/>
          </a:solidFill>
        </p:spPr>
        <p:txBody>
          <a:bodyPr vert="horz" wrap="square" lIns="91440" tIns="45720" rIns="91440" bIns="45720" rtlCol="0">
            <a:noAutofit/>
          </a:bodyPr>
          <a:lstStyle/>
          <a:p>
            <a:pPr algn="ctr"/>
            <a:r>
              <a:rPr lang="en-US" sz="1400" dirty="0">
                <a:solidFill>
                  <a:schemeClr val="accent6"/>
                </a:solidFill>
                <a:latin typeface="Trebuchet MS" panose="020B0603020202020204" pitchFamily="34" charset="0"/>
              </a:rPr>
              <a:t>Lattice Kriging Standard Error</a:t>
            </a:r>
          </a:p>
        </p:txBody>
      </p:sp>
      <p:sp>
        <p:nvSpPr>
          <p:cNvPr id="9" name="TextBox 8">
            <a:extLst>
              <a:ext uri="{FF2B5EF4-FFF2-40B4-BE49-F238E27FC236}">
                <a16:creationId xmlns:a16="http://schemas.microsoft.com/office/drawing/2014/main" id="{F5C8053E-FCCE-C4DF-3394-0E5E9CA967EB}"/>
              </a:ext>
            </a:extLst>
          </p:cNvPr>
          <p:cNvSpPr txBox="1"/>
          <p:nvPr/>
        </p:nvSpPr>
        <p:spPr>
          <a:xfrm>
            <a:off x="8368559" y="4101356"/>
            <a:ext cx="3334003" cy="269940"/>
          </a:xfrm>
          <a:prstGeom prst="rect">
            <a:avLst/>
          </a:prstGeom>
          <a:solidFill>
            <a:schemeClr val="bg1"/>
          </a:solidFill>
        </p:spPr>
        <p:txBody>
          <a:bodyPr vert="horz" wrap="square" lIns="91440" tIns="45720" rIns="91440" bIns="45720" rtlCol="0">
            <a:noAutofit/>
          </a:bodyPr>
          <a:lstStyle/>
          <a:p>
            <a:pPr algn="ctr"/>
            <a:r>
              <a:rPr lang="en-US" sz="1400" dirty="0">
                <a:solidFill>
                  <a:schemeClr val="accent6"/>
                </a:solidFill>
                <a:latin typeface="Trebuchet MS" panose="020B0603020202020204" pitchFamily="34" charset="0"/>
              </a:rPr>
              <a:t>Lattice Kriging Mean Temperature</a:t>
            </a:r>
          </a:p>
        </p:txBody>
      </p:sp>
    </p:spTree>
    <p:extLst>
      <p:ext uri="{BB962C8B-B14F-4D97-AF65-F5344CB8AC3E}">
        <p14:creationId xmlns:p14="http://schemas.microsoft.com/office/powerpoint/2010/main" val="162356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2664-C2E1-41BE-A97F-C46DBD839BB8}"/>
              </a:ext>
            </a:extLst>
          </p:cNvPr>
          <p:cNvSpPr>
            <a:spLocks noGrp="1"/>
          </p:cNvSpPr>
          <p:nvPr>
            <p:ph type="title"/>
          </p:nvPr>
        </p:nvSpPr>
        <p:spPr>
          <a:xfrm>
            <a:off x="303579" y="74148"/>
            <a:ext cx="11772443" cy="864836"/>
          </a:xfrm>
        </p:spPr>
        <p:txBody>
          <a:bodyPr>
            <a:normAutofit/>
          </a:bodyPr>
          <a:lstStyle/>
          <a:p>
            <a:r>
              <a:rPr lang="en-US" dirty="0">
                <a:solidFill>
                  <a:schemeClr val="accent6"/>
                </a:solidFill>
                <a:latin typeface="Trebuchet MS" panose="020B0603020202020204" pitchFamily="34" charset="0"/>
              </a:rPr>
              <a:t>Synthetic Test Case Formulation </a:t>
            </a:r>
          </a:p>
        </p:txBody>
      </p:sp>
      <p:sp>
        <p:nvSpPr>
          <p:cNvPr id="24" name="TextBox 23">
            <a:extLst>
              <a:ext uri="{FF2B5EF4-FFF2-40B4-BE49-F238E27FC236}">
                <a16:creationId xmlns:a16="http://schemas.microsoft.com/office/drawing/2014/main" id="{8A28E458-FA7A-4AEF-ACFA-21380CD2B915}"/>
              </a:ext>
            </a:extLst>
          </p:cNvPr>
          <p:cNvSpPr txBox="1"/>
          <p:nvPr/>
        </p:nvSpPr>
        <p:spPr>
          <a:xfrm>
            <a:off x="134257" y="1240961"/>
            <a:ext cx="2963182" cy="5232202"/>
          </a:xfrm>
          <a:prstGeom prst="rect">
            <a:avLst/>
          </a:prstGeom>
          <a:noFill/>
        </p:spPr>
        <p:txBody>
          <a:bodyPr wrap="square">
            <a:spAutoFit/>
          </a:bodyPr>
          <a:lstStyle/>
          <a:p>
            <a:pPr marL="234950" indent="-234950">
              <a:buFont typeface="Arial" panose="020B0604020202020204" pitchFamily="34" charset="0"/>
              <a:buChar char="•"/>
            </a:pPr>
            <a:r>
              <a:rPr lang="en-US" b="1" dirty="0">
                <a:solidFill>
                  <a:schemeClr val="accent6"/>
                </a:solidFill>
                <a:latin typeface="Trebuchet MS" panose="020B0603020202020204" pitchFamily="34" charset="0"/>
              </a:rPr>
              <a:t>Tiered Datasets, four formulations across</a:t>
            </a:r>
          </a:p>
          <a:p>
            <a:pPr marL="234950" indent="-234950">
              <a:buFont typeface="Arial" panose="020B0604020202020204" pitchFamily="34" charset="0"/>
              <a:buChar char="•"/>
            </a:pPr>
            <a:endParaRPr lang="en-US" sz="400" b="1" dirty="0">
              <a:solidFill>
                <a:schemeClr val="accent6"/>
              </a:solidFill>
              <a:latin typeface="Trebuchet MS" panose="020B0603020202020204" pitchFamily="34" charset="0"/>
            </a:endParaRPr>
          </a:p>
          <a:p>
            <a:pPr marL="508000" lvl="1" indent="-285750">
              <a:buFont typeface="Wingdings" panose="05000000000000000000" pitchFamily="2" charset="2"/>
              <a:buChar char="Ø"/>
            </a:pPr>
            <a:r>
              <a:rPr lang="en-US" dirty="0">
                <a:solidFill>
                  <a:schemeClr val="accent6"/>
                </a:solidFill>
                <a:latin typeface="Trebuchet MS" panose="020B0603020202020204" pitchFamily="34" charset="0"/>
                <a:cs typeface="Open Sans " panose="020B0604020202020204" charset="0"/>
              </a:rPr>
              <a:t>Temporal trends </a:t>
            </a:r>
          </a:p>
          <a:p>
            <a:pPr marL="508000" lvl="1" indent="-285750">
              <a:buFont typeface="Wingdings" panose="05000000000000000000" pitchFamily="2" charset="2"/>
              <a:buChar char="Ø"/>
            </a:pPr>
            <a:endParaRPr lang="en-US" sz="200" dirty="0">
              <a:solidFill>
                <a:schemeClr val="accent6"/>
              </a:solidFill>
              <a:latin typeface="Trebuchet MS" panose="020B0603020202020204" pitchFamily="34" charset="0"/>
              <a:cs typeface="Open Sans " panose="020B0604020202020204" charset="0"/>
            </a:endParaRPr>
          </a:p>
          <a:p>
            <a:pPr marL="508000" lvl="1" indent="-285750">
              <a:buFont typeface="Wingdings" panose="05000000000000000000" pitchFamily="2" charset="2"/>
              <a:buChar char="Ø"/>
            </a:pPr>
            <a:r>
              <a:rPr lang="en-US" dirty="0">
                <a:solidFill>
                  <a:schemeClr val="accent6"/>
                </a:solidFill>
                <a:latin typeface="Trebuchet MS" panose="020B0603020202020204" pitchFamily="34" charset="0"/>
                <a:cs typeface="Open Sans " panose="020B0604020202020204" charset="0"/>
              </a:rPr>
              <a:t>Temporal trends on spatial grid</a:t>
            </a:r>
            <a:endParaRPr lang="en-US" sz="200" dirty="0">
              <a:solidFill>
                <a:schemeClr val="accent6"/>
              </a:solidFill>
              <a:latin typeface="Trebuchet MS" panose="020B0603020202020204" pitchFamily="34" charset="0"/>
              <a:cs typeface="Open Sans " panose="020B0604020202020204" charset="0"/>
            </a:endParaRPr>
          </a:p>
          <a:p>
            <a:pPr marL="222250" lvl="1"/>
            <a:r>
              <a:rPr lang="en-US" sz="200" dirty="0">
                <a:solidFill>
                  <a:schemeClr val="accent6"/>
                </a:solidFill>
                <a:latin typeface="Trebuchet MS" panose="020B0603020202020204" pitchFamily="34" charset="0"/>
                <a:cs typeface="Open Sans " panose="020B0604020202020204" charset="0"/>
              </a:rPr>
              <a:t> </a:t>
            </a:r>
          </a:p>
          <a:p>
            <a:pPr marL="508000" lvl="1" indent="-285750">
              <a:buFont typeface="Wingdings" panose="05000000000000000000" pitchFamily="2" charset="2"/>
              <a:buChar char="Ø"/>
            </a:pPr>
            <a:r>
              <a:rPr lang="en-US" dirty="0">
                <a:solidFill>
                  <a:schemeClr val="accent6"/>
                </a:solidFill>
                <a:latin typeface="Trebuchet MS" panose="020B0603020202020204" pitchFamily="34" charset="0"/>
                <a:cs typeface="Open Sans " panose="020B0604020202020204" charset="0"/>
              </a:rPr>
              <a:t>Temporal trend on linearly-trended spatial grid</a:t>
            </a:r>
          </a:p>
          <a:p>
            <a:pPr marL="508000" lvl="1" indent="-285750">
              <a:buFont typeface="Wingdings" panose="05000000000000000000" pitchFamily="2" charset="2"/>
              <a:buChar char="Ø"/>
            </a:pPr>
            <a:endParaRPr lang="en-US" sz="400" dirty="0">
              <a:solidFill>
                <a:schemeClr val="accent6"/>
              </a:solidFill>
              <a:latin typeface="Trebuchet MS" panose="020B0603020202020204" pitchFamily="34" charset="0"/>
              <a:cs typeface="Open Sans " panose="020B0604020202020204" charset="0"/>
            </a:endParaRPr>
          </a:p>
          <a:p>
            <a:pPr marL="508000" lvl="1" indent="-285750">
              <a:buFont typeface="Wingdings" panose="05000000000000000000" pitchFamily="2" charset="2"/>
              <a:buChar char="Ø"/>
            </a:pPr>
            <a:endParaRPr lang="en-US" sz="400" dirty="0">
              <a:solidFill>
                <a:schemeClr val="accent6"/>
              </a:solidFill>
              <a:latin typeface="Trebuchet MS" panose="020B0603020202020204" pitchFamily="34" charset="0"/>
              <a:cs typeface="Open Sans " panose="020B0604020202020204" charset="0"/>
            </a:endParaRPr>
          </a:p>
          <a:p>
            <a:pPr marL="234950" indent="-234950">
              <a:buClr>
                <a:schemeClr val="accent6"/>
              </a:buClr>
              <a:buFont typeface="Arial" panose="020B0604020202020204" pitchFamily="34" charset="0"/>
              <a:buChar char="•"/>
            </a:pPr>
            <a:r>
              <a:rPr lang="en-US" b="1" dirty="0">
                <a:solidFill>
                  <a:schemeClr val="accent6"/>
                </a:solidFill>
                <a:latin typeface="Trebuchet MS" panose="020B0603020202020204" pitchFamily="34" charset="0"/>
                <a:cs typeface="Open Sans " panose="020B0604020202020204" charset="0"/>
              </a:rPr>
              <a:t>Characteristics</a:t>
            </a:r>
          </a:p>
          <a:p>
            <a:pPr marL="234950" indent="-234950">
              <a:buClr>
                <a:schemeClr val="accent6"/>
              </a:buClr>
              <a:buFont typeface="Arial" panose="020B0604020202020204" pitchFamily="34" charset="0"/>
              <a:buChar char="•"/>
            </a:pPr>
            <a:endParaRPr lang="en-US" sz="200" b="1" dirty="0">
              <a:solidFill>
                <a:schemeClr val="accent6"/>
              </a:solidFill>
              <a:latin typeface="Trebuchet MS" panose="020B0603020202020204" pitchFamily="34" charset="0"/>
              <a:cs typeface="Open Sans " panose="020B0604020202020204" charset="0"/>
            </a:endParaRPr>
          </a:p>
          <a:p>
            <a:pPr marL="234950" indent="-234950">
              <a:buClr>
                <a:schemeClr val="accent6"/>
              </a:buClr>
              <a:buFont typeface="Arial" panose="020B0604020202020204" pitchFamily="34" charset="0"/>
              <a:buChar char="•"/>
            </a:pPr>
            <a:endParaRPr lang="en-US" sz="200" b="1" dirty="0">
              <a:solidFill>
                <a:schemeClr val="accent6"/>
              </a:solidFill>
              <a:latin typeface="Trebuchet MS" panose="020B0603020202020204" pitchFamily="34" charset="0"/>
              <a:cs typeface="Open Sans " panose="020B0604020202020204" charset="0"/>
            </a:endParaRPr>
          </a:p>
          <a:p>
            <a:pPr marL="511175"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cs typeface="Open Sans " panose="020B0604020202020204" charset="0"/>
              </a:rPr>
              <a:t>Distinct numbers of couplings with both linear and nonlinear relationships </a:t>
            </a:r>
          </a:p>
          <a:p>
            <a:pPr marL="511175" lvl="1" indent="-285750">
              <a:buClr>
                <a:schemeClr val="accent6"/>
              </a:buClr>
              <a:buFont typeface="Wingdings" panose="05000000000000000000" pitchFamily="2" charset="2"/>
              <a:buChar char="Ø"/>
            </a:pPr>
            <a:endParaRPr lang="en-US" sz="200" dirty="0">
              <a:solidFill>
                <a:schemeClr val="accent6"/>
              </a:solidFill>
              <a:latin typeface="Trebuchet MS" panose="020B0603020202020204" pitchFamily="34" charset="0"/>
              <a:cs typeface="Open Sans " panose="020B0604020202020204" charset="0"/>
            </a:endParaRPr>
          </a:p>
          <a:p>
            <a:pPr marL="511175"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cs typeface="Open Sans " panose="020B0604020202020204" charset="0"/>
              </a:rPr>
              <a:t>Distinct lags </a:t>
            </a:r>
          </a:p>
          <a:p>
            <a:pPr marL="511175" lvl="1" indent="-285750">
              <a:buClr>
                <a:schemeClr val="accent6"/>
              </a:buClr>
              <a:buFont typeface="Wingdings" panose="05000000000000000000" pitchFamily="2" charset="2"/>
              <a:buChar char="Ø"/>
            </a:pPr>
            <a:endParaRPr lang="en-US" sz="200" dirty="0">
              <a:solidFill>
                <a:schemeClr val="accent6"/>
              </a:solidFill>
              <a:latin typeface="Trebuchet MS" panose="020B0603020202020204" pitchFamily="34" charset="0"/>
              <a:cs typeface="Open Sans " panose="020B0604020202020204" charset="0"/>
            </a:endParaRPr>
          </a:p>
          <a:p>
            <a:pPr marL="511175"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cs typeface="Open Sans " panose="020B0604020202020204" charset="0"/>
              </a:rPr>
              <a:t>Quasi-periodicity</a:t>
            </a:r>
          </a:p>
          <a:p>
            <a:pPr marL="511175" lvl="1" indent="-285750">
              <a:buClr>
                <a:schemeClr val="accent6"/>
              </a:buClr>
              <a:buFont typeface="Wingdings" panose="05000000000000000000" pitchFamily="2" charset="2"/>
              <a:buChar char="Ø"/>
            </a:pPr>
            <a:endParaRPr lang="en-US" sz="200" dirty="0">
              <a:solidFill>
                <a:schemeClr val="accent6"/>
              </a:solidFill>
              <a:latin typeface="Trebuchet MS" panose="020B0603020202020204" pitchFamily="34" charset="0"/>
              <a:cs typeface="Open Sans " panose="020B0604020202020204" charset="0"/>
            </a:endParaRPr>
          </a:p>
          <a:p>
            <a:pPr marL="511175"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cs typeface="Open Sans " panose="020B0604020202020204" charset="0"/>
              </a:rPr>
              <a:t>Noise degree</a:t>
            </a:r>
            <a:endParaRPr lang="en-US" sz="200" dirty="0">
              <a:solidFill>
                <a:schemeClr val="accent6"/>
              </a:solidFill>
              <a:latin typeface="Trebuchet MS" panose="020B0603020202020204" pitchFamily="34" charset="0"/>
              <a:cs typeface="Open Sans " panose="020B0604020202020204" charset="0"/>
            </a:endParaRPr>
          </a:p>
          <a:p>
            <a:pPr marL="511175" lvl="1" indent="-285750">
              <a:buClr>
                <a:schemeClr val="accent6"/>
              </a:buClr>
              <a:buFont typeface="Wingdings" panose="05000000000000000000" pitchFamily="2" charset="2"/>
              <a:buChar char="Ø"/>
            </a:pPr>
            <a:r>
              <a:rPr lang="en-US" sz="200" dirty="0">
                <a:solidFill>
                  <a:schemeClr val="accent6"/>
                </a:solidFill>
                <a:latin typeface="Trebuchet MS" panose="020B0603020202020204" pitchFamily="34" charset="0"/>
                <a:cs typeface="Open Sans " panose="020B0604020202020204" charset="0"/>
              </a:rPr>
              <a:t> </a:t>
            </a:r>
          </a:p>
          <a:p>
            <a:pPr marL="511175"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cs typeface="Open Sans " panose="020B0604020202020204" charset="0"/>
              </a:rPr>
              <a:t>Change in mean value</a:t>
            </a:r>
          </a:p>
        </p:txBody>
      </p:sp>
      <p:sp>
        <p:nvSpPr>
          <p:cNvPr id="17" name="TextBox 16">
            <a:extLst>
              <a:ext uri="{FF2B5EF4-FFF2-40B4-BE49-F238E27FC236}">
                <a16:creationId xmlns:a16="http://schemas.microsoft.com/office/drawing/2014/main" id="{6BAF22B2-A282-4AC9-9A52-E3E91A1CD7A4}"/>
              </a:ext>
            </a:extLst>
          </p:cNvPr>
          <p:cNvSpPr txBox="1"/>
          <p:nvPr/>
        </p:nvSpPr>
        <p:spPr>
          <a:xfrm>
            <a:off x="3141103" y="2274970"/>
            <a:ext cx="1777204" cy="646331"/>
          </a:xfrm>
          <a:prstGeom prst="rect">
            <a:avLst/>
          </a:prstGeom>
          <a:noFill/>
        </p:spPr>
        <p:txBody>
          <a:bodyPr wrap="square" rtlCol="0">
            <a:spAutoFit/>
          </a:bodyPr>
          <a:lstStyle/>
          <a:p>
            <a:pPr algn="ctr">
              <a:defRPr/>
            </a:pP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Temporal Trend</a:t>
            </a:r>
            <a:endParaRPr lang="id-ID"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FE0FAA15-22FD-49CF-93CD-D55F47451311}"/>
              </a:ext>
            </a:extLst>
          </p:cNvPr>
          <p:cNvSpPr txBox="1"/>
          <p:nvPr/>
        </p:nvSpPr>
        <p:spPr>
          <a:xfrm>
            <a:off x="2956311" y="3976688"/>
            <a:ext cx="2173521" cy="646331"/>
          </a:xfrm>
          <a:prstGeom prst="rect">
            <a:avLst/>
          </a:prstGeom>
          <a:noFill/>
        </p:spPr>
        <p:txBody>
          <a:bodyPr wrap="square" rtlCol="0">
            <a:spAutoFit/>
          </a:bodyPr>
          <a:lstStyle/>
          <a:p>
            <a:pPr algn="ctr">
              <a:defRPr/>
            </a:pP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Temporal Trend in Space</a:t>
            </a:r>
            <a:endParaRPr lang="id-ID"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B19F8602-38FC-405A-9C48-9D5AF02DE5D7}"/>
              </a:ext>
            </a:extLst>
          </p:cNvPr>
          <p:cNvSpPr txBox="1"/>
          <p:nvPr/>
        </p:nvSpPr>
        <p:spPr>
          <a:xfrm>
            <a:off x="2919285" y="5327169"/>
            <a:ext cx="2235218" cy="1077218"/>
          </a:xfrm>
          <a:prstGeom prst="rect">
            <a:avLst/>
          </a:prstGeom>
          <a:noFill/>
        </p:spPr>
        <p:txBody>
          <a:bodyPr wrap="square" rtlCol="0">
            <a:spAutoFit/>
          </a:bodyPr>
          <a:lstStyle/>
          <a:p>
            <a:pPr algn="ctr">
              <a:defRPr/>
            </a:pPr>
            <a:r>
              <a:rPr lang="en-US" b="1"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Spatio</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-Temporal Trend </a:t>
            </a:r>
          </a:p>
          <a:p>
            <a:pPr algn="ctr">
              <a:defRPr/>
            </a:pPr>
            <a:r>
              <a:rPr lang="en-US" sz="14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Linearly-trended              Spatial Grid </a:t>
            </a:r>
            <a:endParaRPr lang="id-ID" sz="1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EE893959-1E37-4043-A54D-F2E98F2180CA}"/>
              </a:ext>
            </a:extLst>
          </p:cNvPr>
          <p:cNvPicPr>
            <a:picLocks noChangeAspect="1"/>
          </p:cNvPicPr>
          <p:nvPr/>
        </p:nvPicPr>
        <p:blipFill>
          <a:blip r:embed="rId3"/>
          <a:stretch>
            <a:fillRect/>
          </a:stretch>
        </p:blipFill>
        <p:spPr>
          <a:xfrm>
            <a:off x="5086290" y="3456373"/>
            <a:ext cx="6917739" cy="1390275"/>
          </a:xfrm>
          <a:prstGeom prst="rect">
            <a:avLst/>
          </a:prstGeom>
        </p:spPr>
      </p:pic>
      <p:pic>
        <p:nvPicPr>
          <p:cNvPr id="10" name="Picture 9">
            <a:extLst>
              <a:ext uri="{FF2B5EF4-FFF2-40B4-BE49-F238E27FC236}">
                <a16:creationId xmlns:a16="http://schemas.microsoft.com/office/drawing/2014/main" id="{62F0CD44-428A-407D-91FA-28B067BB4F7B}"/>
              </a:ext>
            </a:extLst>
          </p:cNvPr>
          <p:cNvPicPr>
            <a:picLocks noChangeAspect="1"/>
          </p:cNvPicPr>
          <p:nvPr/>
        </p:nvPicPr>
        <p:blipFill>
          <a:blip r:embed="rId4"/>
          <a:stretch>
            <a:fillRect/>
          </a:stretch>
        </p:blipFill>
        <p:spPr>
          <a:xfrm>
            <a:off x="5045083" y="5031450"/>
            <a:ext cx="7033357" cy="1415732"/>
          </a:xfrm>
          <a:prstGeom prst="rect">
            <a:avLst/>
          </a:prstGeom>
        </p:spPr>
      </p:pic>
      <p:pic>
        <p:nvPicPr>
          <p:cNvPr id="12" name="Picture 11">
            <a:extLst>
              <a:ext uri="{FF2B5EF4-FFF2-40B4-BE49-F238E27FC236}">
                <a16:creationId xmlns:a16="http://schemas.microsoft.com/office/drawing/2014/main" id="{C98A6638-BB70-4C9C-B61A-5BA3F638750B}"/>
              </a:ext>
            </a:extLst>
          </p:cNvPr>
          <p:cNvPicPr>
            <a:picLocks noChangeAspect="1"/>
          </p:cNvPicPr>
          <p:nvPr/>
        </p:nvPicPr>
        <p:blipFill>
          <a:blip r:embed="rId5"/>
          <a:stretch>
            <a:fillRect/>
          </a:stretch>
        </p:blipFill>
        <p:spPr>
          <a:xfrm>
            <a:off x="6645474" y="1511737"/>
            <a:ext cx="4282662" cy="1894796"/>
          </a:xfrm>
          <a:prstGeom prst="rect">
            <a:avLst/>
          </a:prstGeom>
        </p:spPr>
      </p:pic>
      <p:sp>
        <p:nvSpPr>
          <p:cNvPr id="13" name="Oval 12">
            <a:extLst>
              <a:ext uri="{FF2B5EF4-FFF2-40B4-BE49-F238E27FC236}">
                <a16:creationId xmlns:a16="http://schemas.microsoft.com/office/drawing/2014/main" id="{7AD237E3-AF3F-4DCA-9D25-C09FC3A4CA8B}"/>
              </a:ext>
            </a:extLst>
          </p:cNvPr>
          <p:cNvSpPr/>
          <p:nvPr/>
        </p:nvSpPr>
        <p:spPr>
          <a:xfrm>
            <a:off x="8671560" y="1477250"/>
            <a:ext cx="548640" cy="184961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AB8FDD6-EEEF-4F96-958F-E9F413133B78}"/>
              </a:ext>
            </a:extLst>
          </p:cNvPr>
          <p:cNvCxnSpPr>
            <a:stCxn id="13" idx="3"/>
          </p:cNvCxnSpPr>
          <p:nvPr/>
        </p:nvCxnSpPr>
        <p:spPr>
          <a:xfrm flipH="1">
            <a:off x="5562600" y="3055999"/>
            <a:ext cx="3189306" cy="40037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479E22-C916-424B-BCB7-9C5B693D29DE}"/>
              </a:ext>
            </a:extLst>
          </p:cNvPr>
          <p:cNvCxnSpPr>
            <a:cxnSpLocks/>
            <a:stCxn id="13" idx="5"/>
          </p:cNvCxnSpPr>
          <p:nvPr/>
        </p:nvCxnSpPr>
        <p:spPr>
          <a:xfrm>
            <a:off x="9139854" y="3055999"/>
            <a:ext cx="2511126" cy="40037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B512217-293B-4745-964B-ADA55DD94567}"/>
              </a:ext>
            </a:extLst>
          </p:cNvPr>
          <p:cNvPicPr>
            <a:picLocks noChangeAspect="1"/>
          </p:cNvPicPr>
          <p:nvPr/>
        </p:nvPicPr>
        <p:blipFill>
          <a:blip r:embed="rId6"/>
          <a:stretch>
            <a:fillRect/>
          </a:stretch>
        </p:blipFill>
        <p:spPr>
          <a:xfrm>
            <a:off x="3851069" y="1511737"/>
            <a:ext cx="2728813" cy="566084"/>
          </a:xfrm>
          <a:prstGeom prst="rect">
            <a:avLst/>
          </a:prstGeom>
        </p:spPr>
      </p:pic>
      <p:pic>
        <p:nvPicPr>
          <p:cNvPr id="36" name="Picture 35">
            <a:extLst>
              <a:ext uri="{FF2B5EF4-FFF2-40B4-BE49-F238E27FC236}">
                <a16:creationId xmlns:a16="http://schemas.microsoft.com/office/drawing/2014/main" id="{1C39D0F1-5D20-4744-AE02-8A0504F9D196}"/>
              </a:ext>
            </a:extLst>
          </p:cNvPr>
          <p:cNvPicPr>
            <a:picLocks noChangeAspect="1"/>
          </p:cNvPicPr>
          <p:nvPr/>
        </p:nvPicPr>
        <p:blipFill>
          <a:blip r:embed="rId7"/>
          <a:stretch>
            <a:fillRect/>
          </a:stretch>
        </p:blipFill>
        <p:spPr>
          <a:xfrm>
            <a:off x="11084732" y="1508121"/>
            <a:ext cx="1107268" cy="560147"/>
          </a:xfrm>
          <a:prstGeom prst="rect">
            <a:avLst/>
          </a:prstGeom>
        </p:spPr>
      </p:pic>
      <p:sp>
        <p:nvSpPr>
          <p:cNvPr id="37" name="TextBox 36">
            <a:extLst>
              <a:ext uri="{FF2B5EF4-FFF2-40B4-BE49-F238E27FC236}">
                <a16:creationId xmlns:a16="http://schemas.microsoft.com/office/drawing/2014/main" id="{C33CD68A-E24D-4EC3-8AD0-AB564333B4E5}"/>
              </a:ext>
            </a:extLst>
          </p:cNvPr>
          <p:cNvSpPr txBox="1"/>
          <p:nvPr/>
        </p:nvSpPr>
        <p:spPr>
          <a:xfrm>
            <a:off x="4482791" y="981762"/>
            <a:ext cx="6082731" cy="400110"/>
          </a:xfrm>
          <a:prstGeom prst="rect">
            <a:avLst/>
          </a:prstGeom>
          <a:solidFill>
            <a:schemeClr val="bg1"/>
          </a:solidFill>
          <a:ln w="19050">
            <a:solidFill>
              <a:srgbClr val="0070C0"/>
            </a:solidFill>
          </a:ln>
        </p:spPr>
        <p:txBody>
          <a:bodyPr wrap="square" rtlCol="0">
            <a:spAutoFit/>
          </a:bodyPr>
          <a:lstStyle/>
          <a:p>
            <a:pPr algn="ctr">
              <a:defRPr/>
            </a:pPr>
            <a:r>
              <a:rPr lang="en-US" sz="2000" b="1" dirty="0">
                <a:solidFill>
                  <a:schemeClr val="accent2">
                    <a:lumMod val="50000"/>
                  </a:schemeClr>
                </a:solidFill>
                <a:latin typeface="Trebuchet MS" panose="020B0603020202020204" pitchFamily="34" charset="0"/>
                <a:ea typeface="Open Sans" panose="020B0606030504020204" pitchFamily="34" charset="0"/>
                <a:cs typeface="Open Sans" panose="020B0606030504020204" pitchFamily="34" charset="0"/>
              </a:rPr>
              <a:t>Two Variable Changepoint Exemplar </a:t>
            </a:r>
            <a:endParaRPr lang="id-ID" sz="2000" dirty="0">
              <a:solidFill>
                <a:schemeClr val="accent2">
                  <a:lumMod val="50000"/>
                </a:schemeClr>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33FD3902-F0CC-4E21-AFBA-7ED8C19664D1}"/>
              </a:ext>
            </a:extLst>
          </p:cNvPr>
          <p:cNvSpPr>
            <a:spLocks noGrp="1"/>
          </p:cNvSpPr>
          <p:nvPr>
            <p:ph type="sldNum" sz="quarter" idx="10"/>
          </p:nvPr>
        </p:nvSpPr>
        <p:spPr/>
        <p:txBody>
          <a:bodyPr/>
          <a:lstStyle/>
          <a:p>
            <a:fld id="{4FAB73BC-B049-4115-A692-8D63A059BFB8}" type="slidenum">
              <a:rPr lang="en-US" smtClean="0"/>
              <a:pPr/>
              <a:t>58</a:t>
            </a:fld>
            <a:endParaRPr lang="en-US" dirty="0"/>
          </a:p>
        </p:txBody>
      </p:sp>
    </p:spTree>
    <p:extLst>
      <p:ext uri="{BB962C8B-B14F-4D97-AF65-F5344CB8AC3E}">
        <p14:creationId xmlns:p14="http://schemas.microsoft.com/office/powerpoint/2010/main" val="318491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97E7C-7953-49D0-A051-7B6CEC2F7306}"/>
              </a:ext>
            </a:extLst>
          </p:cNvPr>
          <p:cNvSpPr>
            <a:spLocks noGrp="1"/>
          </p:cNvSpPr>
          <p:nvPr>
            <p:ph type="title"/>
          </p:nvPr>
        </p:nvSpPr>
        <p:spPr>
          <a:xfrm>
            <a:off x="328929" y="60288"/>
            <a:ext cx="11539936" cy="864836"/>
          </a:xfrm>
        </p:spPr>
        <p:txBody>
          <a:bodyPr/>
          <a:lstStyle/>
          <a:p>
            <a:r>
              <a:rPr lang="en-US" dirty="0">
                <a:solidFill>
                  <a:schemeClr val="accent6"/>
                </a:solidFill>
                <a:latin typeface="Trebuchet MS" panose="020B0603020202020204" pitchFamily="34" charset="0"/>
              </a:rPr>
              <a:t>Idealized Test Case Formulations</a:t>
            </a:r>
          </a:p>
        </p:txBody>
      </p:sp>
      <p:sp>
        <p:nvSpPr>
          <p:cNvPr id="4" name="Content Placeholder 3">
            <a:extLst>
              <a:ext uri="{FF2B5EF4-FFF2-40B4-BE49-F238E27FC236}">
                <a16:creationId xmlns:a16="http://schemas.microsoft.com/office/drawing/2014/main" id="{9EED98F6-1A33-4B63-91B3-7438744A9EDC}"/>
              </a:ext>
            </a:extLst>
          </p:cNvPr>
          <p:cNvSpPr>
            <a:spLocks noGrp="1"/>
          </p:cNvSpPr>
          <p:nvPr>
            <p:ph sz="quarter" idx="11"/>
          </p:nvPr>
        </p:nvSpPr>
        <p:spPr>
          <a:xfrm>
            <a:off x="801384" y="3716386"/>
            <a:ext cx="7256958" cy="2948118"/>
          </a:xfrm>
        </p:spPr>
        <p:txBody>
          <a:bodyPr>
            <a:normAutofit/>
          </a:bodyPr>
          <a:lstStyle/>
          <a:p>
            <a:pPr marL="293688" indent="-234950">
              <a:buClr>
                <a:schemeClr val="accent6"/>
              </a:buClr>
              <a:buFont typeface="Arial" panose="020B0604020202020204" pitchFamily="34" charset="0"/>
              <a:buChar char="•"/>
            </a:pPr>
            <a:r>
              <a:rPr lang="en-US" sz="2000" dirty="0">
                <a:solidFill>
                  <a:schemeClr val="accent6"/>
                </a:solidFill>
                <a:latin typeface="Trebuchet MS" panose="020B0603020202020204" pitchFamily="34" charset="0"/>
                <a:cs typeface="Open Sans " panose="020B0604020202020204" charset="0"/>
              </a:rPr>
              <a:t>Create realistic circulation with E3SM’s dynamic solver using idealizations for process physics/forcings </a:t>
            </a:r>
          </a:p>
          <a:p>
            <a:pPr marL="625475" lvl="1" indent="-285750">
              <a:buClr>
                <a:schemeClr val="accent6"/>
              </a:buClr>
              <a:buFont typeface="Wingdings" panose="05000000000000000000" pitchFamily="2" charset="2"/>
              <a:buChar char="Ø"/>
            </a:pPr>
            <a:r>
              <a:rPr lang="en-US" sz="1800" dirty="0">
                <a:solidFill>
                  <a:schemeClr val="accent6"/>
                </a:solidFill>
                <a:latin typeface="Trebuchet MS" panose="020B0603020202020204" pitchFamily="34" charset="0"/>
                <a:cs typeface="Open Sans " panose="020B0604020202020204" charset="0"/>
              </a:rPr>
              <a:t>Radiation: Newtonian temperature relaxation towards </a:t>
            </a:r>
            <a:r>
              <a:rPr lang="en-US" sz="1800" dirty="0" err="1">
                <a:solidFill>
                  <a:schemeClr val="accent6"/>
                </a:solidFill>
                <a:latin typeface="Trebuchet MS" panose="020B0603020202020204" pitchFamily="34" charset="0"/>
                <a:cs typeface="Open Sans " panose="020B0604020202020204" charset="0"/>
              </a:rPr>
              <a:t>T</a:t>
            </a:r>
            <a:r>
              <a:rPr lang="en-US" sz="1800" baseline="-25000" dirty="0" err="1">
                <a:solidFill>
                  <a:schemeClr val="accent6"/>
                </a:solidFill>
                <a:latin typeface="Trebuchet MS" panose="020B0603020202020204" pitchFamily="34" charset="0"/>
                <a:cs typeface="Open Sans " panose="020B0604020202020204" charset="0"/>
              </a:rPr>
              <a:t>eq</a:t>
            </a:r>
            <a:r>
              <a:rPr lang="en-US" sz="1800" dirty="0">
                <a:solidFill>
                  <a:schemeClr val="accent6"/>
                </a:solidFill>
                <a:latin typeface="Trebuchet MS" panose="020B0603020202020204" pitchFamily="34" charset="0"/>
                <a:cs typeface="Open Sans " panose="020B0604020202020204" charset="0"/>
              </a:rPr>
              <a:t> </a:t>
            </a:r>
          </a:p>
          <a:p>
            <a:pPr marL="625475" lvl="1" indent="-285750">
              <a:buClr>
                <a:schemeClr val="accent6"/>
              </a:buClr>
              <a:buFont typeface="Wingdings" panose="05000000000000000000" pitchFamily="2" charset="2"/>
              <a:buChar char="Ø"/>
            </a:pPr>
            <a:r>
              <a:rPr lang="en-US" sz="1800" dirty="0">
                <a:solidFill>
                  <a:schemeClr val="accent6"/>
                </a:solidFill>
                <a:latin typeface="Trebuchet MS" panose="020B0603020202020204" pitchFamily="34" charset="0"/>
                <a:cs typeface="Open Sans " panose="020B0604020202020204" charset="0"/>
              </a:rPr>
              <a:t>Planetary boundary layer: Rayleigh friction &amp; optional topography </a:t>
            </a:r>
          </a:p>
          <a:p>
            <a:pPr marL="293688" indent="-234950">
              <a:buClr>
                <a:schemeClr val="accent6"/>
              </a:buClr>
              <a:buFont typeface="Arial" panose="020B0604020202020204" pitchFamily="34" charset="0"/>
              <a:buChar char="•"/>
            </a:pPr>
            <a:r>
              <a:rPr lang="en-US" sz="2000" dirty="0">
                <a:solidFill>
                  <a:schemeClr val="accent6"/>
                </a:solidFill>
                <a:latin typeface="Trebuchet MS" panose="020B0603020202020204" pitchFamily="34" charset="0"/>
                <a:cs typeface="Open Sans " panose="020B0604020202020204" charset="0"/>
              </a:rPr>
              <a:t>Mimic Mt. Pinatubo eruption via a prescribed, time-limited injection of an SO</a:t>
            </a:r>
            <a:r>
              <a:rPr lang="en-US" sz="2000" baseline="-25000" dirty="0">
                <a:solidFill>
                  <a:schemeClr val="accent6"/>
                </a:solidFill>
                <a:latin typeface="Trebuchet MS" panose="020B0603020202020204" pitchFamily="34" charset="0"/>
                <a:cs typeface="Open Sans " panose="020B0604020202020204" charset="0"/>
              </a:rPr>
              <a:t>2</a:t>
            </a:r>
            <a:r>
              <a:rPr lang="en-US" sz="2000" dirty="0">
                <a:solidFill>
                  <a:schemeClr val="accent6"/>
                </a:solidFill>
                <a:latin typeface="Trebuchet MS" panose="020B0603020202020204" pitchFamily="34" charset="0"/>
                <a:cs typeface="Open Sans " panose="020B0604020202020204" charset="0"/>
              </a:rPr>
              <a:t> and ash Gaussian plume</a:t>
            </a:r>
          </a:p>
          <a:p>
            <a:pPr marL="293688" indent="-234950">
              <a:buClr>
                <a:schemeClr val="accent6"/>
              </a:buClr>
              <a:buFont typeface="Arial" panose="020B0604020202020204" pitchFamily="34" charset="0"/>
              <a:buChar char="•"/>
            </a:pPr>
            <a:r>
              <a:rPr lang="en-US" sz="2000" dirty="0">
                <a:solidFill>
                  <a:schemeClr val="accent6"/>
                </a:solidFill>
                <a:latin typeface="Trebuchet MS" panose="020B0603020202020204" pitchFamily="34" charset="0"/>
                <a:cs typeface="Open Sans " panose="020B0604020202020204" charset="0"/>
              </a:rPr>
              <a:t>Develop series of correlated tracers for ‘toy’ chemistry, develop temperature/radiation feedbacks in plume, …</a:t>
            </a:r>
            <a:endParaRPr lang="en-US" sz="1800" dirty="0">
              <a:solidFill>
                <a:schemeClr val="accent6"/>
              </a:solidFill>
              <a:latin typeface="Trebuchet MS" panose="020B0603020202020204" pitchFamily="34" charset="0"/>
              <a:cs typeface="Open Sans " panose="020B0604020202020204" charset="0"/>
            </a:endParaRPr>
          </a:p>
          <a:p>
            <a:pPr marL="174625" lvl="1" indent="0">
              <a:buNone/>
            </a:pPr>
            <a:endParaRPr lang="en-US" sz="1800" dirty="0">
              <a:solidFill>
                <a:schemeClr val="accent6"/>
              </a:solidFill>
              <a:latin typeface="Trebuchet MS" panose="020B0603020202020204" pitchFamily="34" charset="0"/>
              <a:cs typeface="Open Sans " panose="020B0604020202020204" charset="0"/>
            </a:endParaRPr>
          </a:p>
          <a:p>
            <a:endParaRPr lang="en-US" dirty="0">
              <a:solidFill>
                <a:schemeClr val="accent6"/>
              </a:solidFill>
              <a:latin typeface="Trebuchet MS" panose="020B0603020202020204" pitchFamily="34" charset="0"/>
            </a:endParaRPr>
          </a:p>
        </p:txBody>
      </p:sp>
      <p:sp>
        <p:nvSpPr>
          <p:cNvPr id="9" name="TextBox 8">
            <a:extLst>
              <a:ext uri="{FF2B5EF4-FFF2-40B4-BE49-F238E27FC236}">
                <a16:creationId xmlns:a16="http://schemas.microsoft.com/office/drawing/2014/main" id="{3708DE68-8DA2-446B-A047-300A891AFE44}"/>
              </a:ext>
            </a:extLst>
          </p:cNvPr>
          <p:cNvSpPr txBox="1"/>
          <p:nvPr/>
        </p:nvSpPr>
        <p:spPr>
          <a:xfrm>
            <a:off x="801384" y="1269533"/>
            <a:ext cx="4264615" cy="2031325"/>
          </a:xfrm>
          <a:prstGeom prst="rect">
            <a:avLst/>
          </a:prstGeom>
          <a:noFill/>
        </p:spPr>
        <p:txBody>
          <a:bodyPr wrap="square">
            <a:spAutoFit/>
          </a:bodyPr>
          <a:lstStyle/>
          <a:p>
            <a:pPr marL="234950" indent="-234950">
              <a:buClr>
                <a:schemeClr val="accent6"/>
              </a:buClr>
              <a:buFont typeface="Arial" panose="020B0604020202020204" pitchFamily="34" charset="0"/>
              <a:buChar char="•"/>
            </a:pPr>
            <a:r>
              <a:rPr lang="en-US" dirty="0">
                <a:solidFill>
                  <a:schemeClr val="accent6"/>
                </a:solidFill>
                <a:latin typeface="Trebuchet MS" panose="020B0603020202020204" pitchFamily="34" charset="0"/>
              </a:rPr>
              <a:t>PDE solution: b</a:t>
            </a:r>
            <a:r>
              <a:rPr lang="en-US" dirty="0">
                <a:solidFill>
                  <a:schemeClr val="accent6"/>
                </a:solidFill>
                <a:latin typeface="Trebuchet MS" panose="020B0603020202020204" pitchFamily="34" charset="0"/>
                <a:cs typeface="Open Sans " panose="020B0604020202020204" charset="0"/>
              </a:rPr>
              <a:t>ased on transient convection-diffusion-reaction PDE in 2D.</a:t>
            </a:r>
          </a:p>
          <a:p>
            <a:pPr marL="234950" indent="-234950">
              <a:buClr>
                <a:schemeClr val="accent6"/>
              </a:buClr>
              <a:buFont typeface="Arial" panose="020B0604020202020204" pitchFamily="34" charset="0"/>
              <a:buChar char="•"/>
            </a:pPr>
            <a:r>
              <a:rPr lang="en-US" sz="1800" b="1" dirty="0">
                <a:solidFill>
                  <a:schemeClr val="accent6"/>
                </a:solidFill>
                <a:latin typeface="Trebuchet MS" panose="020B0603020202020204" pitchFamily="34" charset="0"/>
                <a:cs typeface="Open Sans " panose="020B0604020202020204" charset="0"/>
              </a:rPr>
              <a:t>Input:</a:t>
            </a:r>
            <a:r>
              <a:rPr lang="en-US" sz="1800" dirty="0">
                <a:solidFill>
                  <a:schemeClr val="accent6"/>
                </a:solidFill>
                <a:latin typeface="Trebuchet MS" panose="020B0603020202020204" pitchFamily="34" charset="0"/>
                <a:cs typeface="Open Sans " panose="020B0604020202020204" charset="0"/>
              </a:rPr>
              <a:t> variable winds, reaction functions for chemistry, realistic lifetimes, and variable source magnitudes/durations </a:t>
            </a:r>
          </a:p>
        </p:txBody>
      </p:sp>
      <p:sp>
        <p:nvSpPr>
          <p:cNvPr id="11" name="Content Placeholder 3">
            <a:extLst>
              <a:ext uri="{FF2B5EF4-FFF2-40B4-BE49-F238E27FC236}">
                <a16:creationId xmlns:a16="http://schemas.microsoft.com/office/drawing/2014/main" id="{9B0CF9E9-A17E-48CF-9854-59418D7655C5}"/>
              </a:ext>
            </a:extLst>
          </p:cNvPr>
          <p:cNvSpPr txBox="1">
            <a:spLocks/>
          </p:cNvSpPr>
          <p:nvPr/>
        </p:nvSpPr>
        <p:spPr>
          <a:xfrm rot="16200000">
            <a:off x="-611311" y="1885305"/>
            <a:ext cx="2321959" cy="101714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latin typeface="Trebuchet MS" panose="020B0603020202020204" pitchFamily="34" charset="0"/>
              </a:rPr>
              <a:t>Gaussian Plume Plus</a:t>
            </a:r>
          </a:p>
        </p:txBody>
      </p:sp>
      <p:pic>
        <p:nvPicPr>
          <p:cNvPr id="12" name="Picture 11">
            <a:extLst>
              <a:ext uri="{FF2B5EF4-FFF2-40B4-BE49-F238E27FC236}">
                <a16:creationId xmlns:a16="http://schemas.microsoft.com/office/drawing/2014/main" id="{C7DEED77-631A-4591-8829-CC555F989C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9" t="2134" r="2795" b="3252"/>
          <a:stretch/>
        </p:blipFill>
        <p:spPr>
          <a:xfrm>
            <a:off x="8116627" y="3453321"/>
            <a:ext cx="4017089" cy="3054101"/>
          </a:xfrm>
          <a:prstGeom prst="rect">
            <a:avLst/>
          </a:prstGeom>
        </p:spPr>
      </p:pic>
      <p:sp>
        <p:nvSpPr>
          <p:cNvPr id="13" name="Content Placeholder 3">
            <a:extLst>
              <a:ext uri="{FF2B5EF4-FFF2-40B4-BE49-F238E27FC236}">
                <a16:creationId xmlns:a16="http://schemas.microsoft.com/office/drawing/2014/main" id="{0F8CF43D-37F5-4B4A-AF7E-F9AA2009BF74}"/>
              </a:ext>
            </a:extLst>
          </p:cNvPr>
          <p:cNvSpPr txBox="1">
            <a:spLocks/>
          </p:cNvSpPr>
          <p:nvPr/>
        </p:nvSpPr>
        <p:spPr>
          <a:xfrm rot="16200000">
            <a:off x="-882784" y="4546524"/>
            <a:ext cx="2864906" cy="101714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latin typeface="Trebuchet MS" panose="020B0603020202020204" pitchFamily="34" charset="0"/>
              </a:rPr>
              <a:t>Held-Suarez Williamson ++</a:t>
            </a:r>
          </a:p>
        </p:txBody>
      </p:sp>
      <p:pic>
        <p:nvPicPr>
          <p:cNvPr id="21" name="Graphic 20" descr="Document outline">
            <a:extLst>
              <a:ext uri="{FF2B5EF4-FFF2-40B4-BE49-F238E27FC236}">
                <a16:creationId xmlns:a16="http://schemas.microsoft.com/office/drawing/2014/main" id="{0769F391-AC48-4076-A45E-9630D8C09DD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569697" y="4824090"/>
            <a:ext cx="593161" cy="593161"/>
          </a:xfrm>
          <a:prstGeom prst="rect">
            <a:avLst/>
          </a:prstGeom>
        </p:spPr>
      </p:pic>
      <p:grpSp>
        <p:nvGrpSpPr>
          <p:cNvPr id="23" name="Group 22">
            <a:extLst>
              <a:ext uri="{FF2B5EF4-FFF2-40B4-BE49-F238E27FC236}">
                <a16:creationId xmlns:a16="http://schemas.microsoft.com/office/drawing/2014/main" id="{02CFEED7-40EB-4C22-845C-22144231A193}"/>
              </a:ext>
            </a:extLst>
          </p:cNvPr>
          <p:cNvGrpSpPr/>
          <p:nvPr/>
        </p:nvGrpSpPr>
        <p:grpSpPr>
          <a:xfrm>
            <a:off x="4889874" y="1234454"/>
            <a:ext cx="7231161" cy="1907890"/>
            <a:chOff x="4889874" y="1282079"/>
            <a:chExt cx="7231161" cy="1907890"/>
          </a:xfrm>
        </p:grpSpPr>
        <p:pic>
          <p:nvPicPr>
            <p:cNvPr id="24" name="Picture 23">
              <a:extLst>
                <a:ext uri="{FF2B5EF4-FFF2-40B4-BE49-F238E27FC236}">
                  <a16:creationId xmlns:a16="http://schemas.microsoft.com/office/drawing/2014/main" id="{B32389F6-3DA8-4426-83D7-66D44EC1B8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2477"/>
            <a:stretch/>
          </p:blipFill>
          <p:spPr>
            <a:xfrm>
              <a:off x="4889874" y="1301129"/>
              <a:ext cx="1944605" cy="1881311"/>
            </a:xfrm>
            <a:prstGeom prst="rect">
              <a:avLst/>
            </a:prstGeom>
          </p:spPr>
        </p:pic>
        <p:pic>
          <p:nvPicPr>
            <p:cNvPr id="25" name="Picture 24">
              <a:extLst>
                <a:ext uri="{FF2B5EF4-FFF2-40B4-BE49-F238E27FC236}">
                  <a16:creationId xmlns:a16="http://schemas.microsoft.com/office/drawing/2014/main" id="{B30AEAA5-C040-49C6-B835-0ECEA77AF68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825" r="21712"/>
            <a:stretch/>
          </p:blipFill>
          <p:spPr>
            <a:xfrm>
              <a:off x="6847159" y="1303006"/>
              <a:ext cx="1670383" cy="1884969"/>
            </a:xfrm>
            <a:prstGeom prst="rect">
              <a:avLst/>
            </a:prstGeom>
          </p:spPr>
        </p:pic>
        <p:pic>
          <p:nvPicPr>
            <p:cNvPr id="26" name="Picture 25">
              <a:extLst>
                <a:ext uri="{FF2B5EF4-FFF2-40B4-BE49-F238E27FC236}">
                  <a16:creationId xmlns:a16="http://schemas.microsoft.com/office/drawing/2014/main" id="{3F0DB40E-8499-4690-89A1-B94C6CBD4A9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300" r="22244"/>
            <a:stretch/>
          </p:blipFill>
          <p:spPr>
            <a:xfrm>
              <a:off x="8515309" y="1303006"/>
              <a:ext cx="1666981" cy="1881311"/>
            </a:xfrm>
            <a:prstGeom prst="rect">
              <a:avLst/>
            </a:prstGeom>
          </p:spPr>
        </p:pic>
        <p:pic>
          <p:nvPicPr>
            <p:cNvPr id="27" name="Picture 26">
              <a:extLst>
                <a:ext uri="{FF2B5EF4-FFF2-40B4-BE49-F238E27FC236}">
                  <a16:creationId xmlns:a16="http://schemas.microsoft.com/office/drawing/2014/main" id="{110CE73D-EA5F-4262-B653-E2253D92E90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074" r="11713"/>
            <a:stretch/>
          </p:blipFill>
          <p:spPr>
            <a:xfrm>
              <a:off x="10182291" y="1282079"/>
              <a:ext cx="1938744" cy="1907890"/>
            </a:xfrm>
            <a:prstGeom prst="rect">
              <a:avLst/>
            </a:prstGeom>
          </p:spPr>
        </p:pic>
      </p:grpSp>
      <p:sp>
        <p:nvSpPr>
          <p:cNvPr id="6" name="Slide Number Placeholder 5">
            <a:extLst>
              <a:ext uri="{FF2B5EF4-FFF2-40B4-BE49-F238E27FC236}">
                <a16:creationId xmlns:a16="http://schemas.microsoft.com/office/drawing/2014/main" id="{8AE545C0-0307-461A-9A11-A903F1B1790A}"/>
              </a:ext>
            </a:extLst>
          </p:cNvPr>
          <p:cNvSpPr>
            <a:spLocks noGrp="1"/>
          </p:cNvSpPr>
          <p:nvPr>
            <p:ph type="sldNum" sz="quarter" idx="10"/>
          </p:nvPr>
        </p:nvSpPr>
        <p:spPr/>
        <p:txBody>
          <a:bodyPr/>
          <a:lstStyle/>
          <a:p>
            <a:fld id="{4FAB73BC-B049-4115-A692-8D63A059BFB8}" type="slidenum">
              <a:rPr lang="en-US" smtClean="0"/>
              <a:pPr/>
              <a:t>59</a:t>
            </a:fld>
            <a:endParaRPr lang="en-US" dirty="0"/>
          </a:p>
        </p:txBody>
      </p:sp>
    </p:spTree>
    <p:extLst>
      <p:ext uri="{BB962C8B-B14F-4D97-AF65-F5344CB8AC3E}">
        <p14:creationId xmlns:p14="http://schemas.microsoft.com/office/powerpoint/2010/main" val="291577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a:extLst>
              <a:ext uri="{FF2B5EF4-FFF2-40B4-BE49-F238E27FC236}">
                <a16:creationId xmlns:a16="http://schemas.microsoft.com/office/drawing/2014/main" id="{D67CF834-97DD-AB4A-807E-041616E5C71F}"/>
              </a:ext>
            </a:extLst>
          </p:cNvPr>
          <p:cNvGraphicFramePr/>
          <p:nvPr>
            <p:extLst>
              <p:ext uri="{D42A27DB-BD31-4B8C-83A1-F6EECF244321}">
                <p14:modId xmlns:p14="http://schemas.microsoft.com/office/powerpoint/2010/main" val="1485806593"/>
              </p:ext>
            </p:extLst>
          </p:nvPr>
        </p:nvGraphicFramePr>
        <p:xfrm>
          <a:off x="3333305" y="2072684"/>
          <a:ext cx="5157432" cy="3040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a:extLst>
              <a:ext uri="{FF2B5EF4-FFF2-40B4-BE49-F238E27FC236}">
                <a16:creationId xmlns:a16="http://schemas.microsoft.com/office/drawing/2014/main" id="{6A8A5B02-23D7-604F-9EA5-21F0DAABEF58}"/>
              </a:ext>
            </a:extLst>
          </p:cNvPr>
          <p:cNvSpPr>
            <a:spLocks noGrp="1"/>
          </p:cNvSpPr>
          <p:nvPr>
            <p:ph sz="quarter" idx="11"/>
          </p:nvPr>
        </p:nvSpPr>
        <p:spPr>
          <a:xfrm>
            <a:off x="341307" y="2299963"/>
            <a:ext cx="3740621" cy="1580474"/>
          </a:xfrm>
        </p:spPr>
        <p:txBody>
          <a:bodyPr>
            <a:normAutofit/>
          </a:bodyPr>
          <a:lstStyle/>
          <a:p>
            <a:pPr algn="just"/>
            <a:r>
              <a:rPr lang="en-US" sz="1800"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Determine how a </a:t>
            </a:r>
            <a:r>
              <a:rPr lang="en-US" sz="1800" b="1"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geographically </a:t>
            </a:r>
            <a:r>
              <a:rPr lang="en-US" sz="1800"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and</a:t>
            </a:r>
            <a:r>
              <a:rPr lang="en-US" sz="1800" b="1"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 temporally</a:t>
            </a:r>
            <a:r>
              <a:rPr lang="en-US" sz="1800"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 </a:t>
            </a:r>
            <a:r>
              <a:rPr lang="en-US" sz="1800" b="1"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localized source </a:t>
            </a:r>
            <a:r>
              <a:rPr lang="en-US" sz="1800"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drives the climate system to respon</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d with particular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impacts</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to enable </a:t>
            </a:r>
            <a:r>
              <a:rPr lang="en-US" sz="1800" b="1"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downstream impact attribution</a:t>
            </a:r>
            <a:r>
              <a:rPr lang="en-US" sz="1800"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a:t>
            </a:r>
            <a:endPar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8" name="Content Placeholder 7">
            <a:extLst>
              <a:ext uri="{FF2B5EF4-FFF2-40B4-BE49-F238E27FC236}">
                <a16:creationId xmlns:a16="http://schemas.microsoft.com/office/drawing/2014/main" id="{22FFCF2E-79D0-3148-9A9E-51DE58E12A94}"/>
              </a:ext>
            </a:extLst>
          </p:cNvPr>
          <p:cNvSpPr>
            <a:spLocks noGrp="1"/>
          </p:cNvSpPr>
          <p:nvPr>
            <p:ph sz="quarter" idx="12"/>
          </p:nvPr>
        </p:nvSpPr>
        <p:spPr>
          <a:xfrm>
            <a:off x="7679228" y="2274277"/>
            <a:ext cx="4366049" cy="2331208"/>
          </a:xfrm>
        </p:spPr>
        <p:txBody>
          <a:bodyPr>
            <a:normAutofit/>
          </a:bodyPr>
          <a:lstStyle/>
          <a:p>
            <a:pPr algn="just"/>
            <a:r>
              <a:rPr lang="en-US" dirty="0">
                <a:solidFill>
                  <a:schemeClr val="accent6"/>
                </a:solidFill>
                <a:latin typeface="Trebuchet MS" panose="020B0603020202020204" pitchFamily="34" charset="0"/>
                <a:cs typeface="Open Sans " panose="020B0604020202020204" charset="0"/>
              </a:rPr>
              <a:t>Tracing </a:t>
            </a:r>
            <a:r>
              <a:rPr lang="en-US" b="1" dirty="0">
                <a:solidFill>
                  <a:schemeClr val="accent6"/>
                </a:solidFill>
                <a:latin typeface="Trebuchet MS" panose="020B0603020202020204" pitchFamily="34" charset="0"/>
                <a:cs typeface="Open Sans " panose="020B0604020202020204" charset="0"/>
              </a:rPr>
              <a:t>pathways</a:t>
            </a:r>
            <a:r>
              <a:rPr lang="en-US" dirty="0">
                <a:solidFill>
                  <a:schemeClr val="accent6"/>
                </a:solidFill>
                <a:latin typeface="Trebuchet MS" panose="020B0603020202020204" pitchFamily="34" charset="0"/>
                <a:cs typeface="Open Sans " panose="020B0604020202020204" charset="0"/>
              </a:rPr>
              <a:t> between </a:t>
            </a:r>
            <a:r>
              <a:rPr lang="en-US" b="1" dirty="0">
                <a:solidFill>
                  <a:schemeClr val="accent6"/>
                </a:solidFill>
                <a:latin typeface="Trebuchet MS" panose="020B0603020202020204" pitchFamily="34" charset="0"/>
                <a:cs typeface="Open Sans " panose="020B0604020202020204" charset="0"/>
              </a:rPr>
              <a:t>source and impacts</a:t>
            </a:r>
            <a:r>
              <a:rPr lang="en-US" dirty="0">
                <a:solidFill>
                  <a:schemeClr val="accent6"/>
                </a:solidFill>
                <a:latin typeface="Trebuchet MS" panose="020B0603020202020204" pitchFamily="34" charset="0"/>
                <a:cs typeface="Open Sans " panose="020B0604020202020204" charset="0"/>
              </a:rPr>
              <a:t> will </a:t>
            </a:r>
            <a:r>
              <a:rPr lang="en-US" b="1" dirty="0">
                <a:solidFill>
                  <a:schemeClr val="accent6"/>
                </a:solidFill>
                <a:latin typeface="Trebuchet MS" panose="020B0603020202020204" pitchFamily="34" charset="0"/>
                <a:cs typeface="Open Sans " panose="020B0604020202020204" charset="0"/>
              </a:rPr>
              <a:t>increase certainty </a:t>
            </a:r>
            <a:r>
              <a:rPr lang="en-US" dirty="0">
                <a:solidFill>
                  <a:schemeClr val="accent6"/>
                </a:solidFill>
                <a:latin typeface="Trebuchet MS" panose="020B0603020202020204" pitchFamily="34" charset="0"/>
                <a:cs typeface="Open Sans " panose="020B0604020202020204" charset="0"/>
              </a:rPr>
              <a:t>of</a:t>
            </a:r>
            <a:r>
              <a:rPr lang="en-US" b="1" dirty="0">
                <a:solidFill>
                  <a:schemeClr val="accent6"/>
                </a:solidFill>
                <a:latin typeface="Trebuchet MS" panose="020B0603020202020204" pitchFamily="34" charset="0"/>
                <a:cs typeface="Open Sans " panose="020B0604020202020204" charset="0"/>
              </a:rPr>
              <a:t> attribution</a:t>
            </a:r>
            <a:r>
              <a:rPr lang="en-US" dirty="0">
                <a:solidFill>
                  <a:schemeClr val="accent6"/>
                </a:solidFill>
                <a:latin typeface="Trebuchet MS" panose="020B0603020202020204" pitchFamily="34" charset="0"/>
                <a:cs typeface="Open Sans " panose="020B0604020202020204" charset="0"/>
              </a:rPr>
              <a:t> and deepen understanding of dependent causal-like relationships. </a:t>
            </a:r>
          </a:p>
          <a:p>
            <a:endParaRPr lang="en-US" dirty="0">
              <a:solidFill>
                <a:schemeClr val="accent6"/>
              </a:solidFill>
              <a:latin typeface="Trebuchet MS" panose="020B0603020202020204" pitchFamily="34" charset="0"/>
            </a:endParaRPr>
          </a:p>
          <a:p>
            <a:endParaRPr lang="en-US" dirty="0">
              <a:solidFill>
                <a:schemeClr val="accent6"/>
              </a:solidFill>
              <a:latin typeface="Trebuchet MS" panose="020B0603020202020204" pitchFamily="34" charset="0"/>
            </a:endParaRPr>
          </a:p>
        </p:txBody>
      </p:sp>
      <p:sp>
        <p:nvSpPr>
          <p:cNvPr id="11" name="Text Placeholder 10">
            <a:extLst>
              <a:ext uri="{FF2B5EF4-FFF2-40B4-BE49-F238E27FC236}">
                <a16:creationId xmlns:a16="http://schemas.microsoft.com/office/drawing/2014/main" id="{9DB0597B-26F9-6E4F-80A4-00F5C927607A}"/>
              </a:ext>
            </a:extLst>
          </p:cNvPr>
          <p:cNvSpPr>
            <a:spLocks noGrp="1"/>
          </p:cNvSpPr>
          <p:nvPr>
            <p:ph type="body" sz="quarter" idx="15"/>
          </p:nvPr>
        </p:nvSpPr>
        <p:spPr>
          <a:xfrm>
            <a:off x="227008" y="1910981"/>
            <a:ext cx="4214981" cy="344081"/>
          </a:xfrm>
        </p:spPr>
        <p:txBody>
          <a:bodyPr lIns="365760"/>
          <a:lstStyle/>
          <a:p>
            <a:pPr algn="l"/>
            <a:r>
              <a:rPr lang="en-US" sz="2000" dirty="0">
                <a:latin typeface="Trebuchet MS" panose="020B0603020202020204" pitchFamily="34" charset="0"/>
              </a:rPr>
              <a:t>Need</a:t>
            </a:r>
          </a:p>
        </p:txBody>
      </p:sp>
      <p:sp>
        <p:nvSpPr>
          <p:cNvPr id="12" name="Text Placeholder 11">
            <a:extLst>
              <a:ext uri="{FF2B5EF4-FFF2-40B4-BE49-F238E27FC236}">
                <a16:creationId xmlns:a16="http://schemas.microsoft.com/office/drawing/2014/main" id="{059B9023-5301-5A4B-B93F-78ABCB838BD4}"/>
              </a:ext>
            </a:extLst>
          </p:cNvPr>
          <p:cNvSpPr>
            <a:spLocks noGrp="1"/>
          </p:cNvSpPr>
          <p:nvPr>
            <p:ph type="body" sz="quarter" idx="16"/>
          </p:nvPr>
        </p:nvSpPr>
        <p:spPr>
          <a:xfrm>
            <a:off x="7421607" y="1926611"/>
            <a:ext cx="4706835" cy="347666"/>
          </a:xfrm>
        </p:spPr>
        <p:txBody>
          <a:bodyPr lIns="365760"/>
          <a:lstStyle/>
          <a:p>
            <a:pPr algn="l"/>
            <a:r>
              <a:rPr lang="en-US" sz="2000" dirty="0">
                <a:latin typeface="Trebuchet MS" panose="020B0603020202020204" pitchFamily="34" charset="0"/>
              </a:rPr>
              <a:t>Hypothesis</a:t>
            </a:r>
          </a:p>
        </p:txBody>
      </p:sp>
      <p:sp>
        <p:nvSpPr>
          <p:cNvPr id="13" name="Text Placeholder 12">
            <a:extLst>
              <a:ext uri="{FF2B5EF4-FFF2-40B4-BE49-F238E27FC236}">
                <a16:creationId xmlns:a16="http://schemas.microsoft.com/office/drawing/2014/main" id="{DC3E656B-2EFD-7A4F-901D-2F914488625A}"/>
              </a:ext>
            </a:extLst>
          </p:cNvPr>
          <p:cNvSpPr>
            <a:spLocks noGrp="1"/>
          </p:cNvSpPr>
          <p:nvPr>
            <p:ph type="body" sz="quarter" idx="17"/>
          </p:nvPr>
        </p:nvSpPr>
        <p:spPr>
          <a:xfrm>
            <a:off x="7458529" y="4724136"/>
            <a:ext cx="4669913" cy="365124"/>
          </a:xfrm>
        </p:spPr>
        <p:txBody>
          <a:bodyPr lIns="365760"/>
          <a:lstStyle/>
          <a:p>
            <a:pPr algn="l"/>
            <a:r>
              <a:rPr lang="en-US" sz="2000" dirty="0">
                <a:latin typeface="Trebuchet MS" panose="020B0603020202020204" pitchFamily="34" charset="0"/>
              </a:rPr>
              <a:t>Outcome</a:t>
            </a:r>
          </a:p>
        </p:txBody>
      </p:sp>
      <p:sp>
        <p:nvSpPr>
          <p:cNvPr id="6" name="Title 5">
            <a:extLst>
              <a:ext uri="{FF2B5EF4-FFF2-40B4-BE49-F238E27FC236}">
                <a16:creationId xmlns:a16="http://schemas.microsoft.com/office/drawing/2014/main" id="{9D338A69-78C8-6B48-AF6C-5E2AB93374F3}"/>
              </a:ext>
            </a:extLst>
          </p:cNvPr>
          <p:cNvSpPr>
            <a:spLocks noGrp="1"/>
          </p:cNvSpPr>
          <p:nvPr>
            <p:ph type="title"/>
          </p:nvPr>
        </p:nvSpPr>
        <p:spPr>
          <a:xfrm>
            <a:off x="69028" y="125534"/>
            <a:ext cx="12059414" cy="970764"/>
          </a:xfrm>
        </p:spPr>
        <p:txBody>
          <a:bodyPr>
            <a:normAutofit/>
          </a:bodyPr>
          <a:lstStyle/>
          <a:p>
            <a:r>
              <a:rPr lang="en-US" dirty="0">
                <a:solidFill>
                  <a:schemeClr val="accent6"/>
                </a:solidFill>
                <a:latin typeface="Trebuchet MS" panose="020B0603020202020204" pitchFamily="34" charset="0"/>
              </a:rPr>
              <a:t>The CLDERA Grand Challenge LDRD Project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A Novel Foundational Approach to Understanding the Causation of Impacts</a:t>
            </a:r>
            <a:endParaRPr lang="en-US" sz="3100" i="1" dirty="0">
              <a:solidFill>
                <a:schemeClr val="accent6"/>
              </a:solidFill>
              <a:latin typeface="Trebuchet MS" panose="020B0603020202020204" pitchFamily="34" charset="0"/>
            </a:endParaRPr>
          </a:p>
        </p:txBody>
      </p:sp>
      <p:sp>
        <p:nvSpPr>
          <p:cNvPr id="22" name="Content Placeholder 7">
            <a:extLst>
              <a:ext uri="{FF2B5EF4-FFF2-40B4-BE49-F238E27FC236}">
                <a16:creationId xmlns:a16="http://schemas.microsoft.com/office/drawing/2014/main" id="{D80FF9D2-8671-4C1B-B28E-1741CD13C91C}"/>
              </a:ext>
            </a:extLst>
          </p:cNvPr>
          <p:cNvSpPr txBox="1">
            <a:spLocks/>
          </p:cNvSpPr>
          <p:nvPr/>
        </p:nvSpPr>
        <p:spPr>
          <a:xfrm>
            <a:off x="197627" y="4348880"/>
            <a:ext cx="4111689" cy="2509120"/>
          </a:xfrm>
          <a:prstGeom prst="rect">
            <a:avLst/>
          </a:prstGeom>
        </p:spPr>
        <p:txBody>
          <a:bodyPr vert="horz" lIns="0" tIns="9144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ClrTx/>
              <a:buFont typeface="Arial" panose="020B0604020202020204" pitchFamily="34" charset="0"/>
              <a:buChar char="•"/>
            </a:pPr>
            <a:r>
              <a:rPr lang="en-US" dirty="0">
                <a:solidFill>
                  <a:schemeClr val="accent6"/>
                </a:solidFill>
                <a:latin typeface="Trebuchet MS" panose="020B0603020202020204" pitchFamily="34" charset="0"/>
                <a:cs typeface="Open Sans " panose="020B0604020202020204" charset="0"/>
              </a:rPr>
              <a:t>Build upon </a:t>
            </a:r>
            <a:r>
              <a:rPr lang="en-US" b="1" dirty="0">
                <a:solidFill>
                  <a:schemeClr val="accent6"/>
                </a:solidFill>
                <a:latin typeface="Trebuchet MS" panose="020B0603020202020204" pitchFamily="34" charset="0"/>
                <a:cs typeface="Open Sans " panose="020B0604020202020204" charset="0"/>
              </a:rPr>
              <a:t>key strengths of Sandia </a:t>
            </a:r>
            <a:r>
              <a:rPr lang="en-US" dirty="0">
                <a:solidFill>
                  <a:schemeClr val="accent6"/>
                </a:solidFill>
                <a:latin typeface="Trebuchet MS" panose="020B0603020202020204" pitchFamily="34" charset="0"/>
                <a:cs typeface="Open Sans " panose="020B0604020202020204" charset="0"/>
              </a:rPr>
              <a:t>(modeling &amp; simulation, detection &amp; attribution, data science</a:t>
            </a:r>
            <a:r>
              <a:rPr kumimoji="0" lang="en-US" b="0" i="0" u="none" strike="noStrike" kern="0" cap="none" spc="0" normalizeH="0" baseline="0" noProof="0" dirty="0">
                <a:ln>
                  <a:noFill/>
                </a:ln>
                <a:solidFill>
                  <a:schemeClr val="accent6"/>
                </a:solidFill>
                <a:effectLst/>
                <a:uLnTx/>
                <a:uFillTx/>
                <a:latin typeface="Trebuchet MS" panose="020B0603020202020204" pitchFamily="34" charset="0"/>
                <a:ea typeface="Open Sans" panose="020B0606030504020204" pitchFamily="34" charset="0"/>
                <a:cs typeface="Open Sans " panose="020B0604020202020204" charset="0"/>
              </a:rPr>
              <a:t>) </a:t>
            </a:r>
          </a:p>
          <a:p>
            <a:pPr marL="285750" indent="-285750">
              <a:lnSpc>
                <a:spcPct val="100000"/>
              </a:lnSpc>
              <a:spcBef>
                <a:spcPts val="0"/>
              </a:spcBef>
              <a:buClrTx/>
              <a:buFont typeface="Arial" panose="020B0604020202020204" pitchFamily="34" charset="0"/>
              <a:buChar char="•"/>
            </a:pPr>
            <a:endParaRPr kumimoji="0" lang="en-US" sz="200" b="0" i="0" u="none" strike="noStrike" kern="0" cap="none" spc="0" normalizeH="0" baseline="0" noProof="0" dirty="0">
              <a:ln>
                <a:noFill/>
              </a:ln>
              <a:solidFill>
                <a:schemeClr val="accent6"/>
              </a:solidFill>
              <a:effectLst/>
              <a:uLnTx/>
              <a:uFillTx/>
              <a:latin typeface="Trebuchet MS" panose="020B0603020202020204" pitchFamily="34" charset="0"/>
              <a:ea typeface="Open Sans" panose="020B0606030504020204" pitchFamily="34" charset="0"/>
              <a:cs typeface="Open Sans " panose="020B0604020202020204" charset="0"/>
            </a:endParaRPr>
          </a:p>
          <a:p>
            <a:pPr marL="285750" indent="-285750">
              <a:lnSpc>
                <a:spcPct val="100000"/>
              </a:lnSpc>
              <a:spcBef>
                <a:spcPts val="0"/>
              </a:spcBef>
              <a:buClrTx/>
              <a:buFont typeface="Arial" panose="020B0604020202020204" pitchFamily="34" charset="0"/>
              <a:buChar char="•"/>
            </a:pPr>
            <a:endParaRPr kumimoji="0" lang="en-US" sz="200" b="0" i="0" u="none" strike="noStrike" kern="0" cap="none" spc="0" normalizeH="0" baseline="0" noProof="0" dirty="0">
              <a:ln>
                <a:noFill/>
              </a:ln>
              <a:solidFill>
                <a:schemeClr val="accent6"/>
              </a:solidFill>
              <a:effectLst/>
              <a:uLnTx/>
              <a:uFillTx/>
              <a:latin typeface="Trebuchet MS" panose="020B0603020202020204" pitchFamily="34" charset="0"/>
              <a:ea typeface="Open Sans" panose="020B0606030504020204" pitchFamily="34" charset="0"/>
              <a:cs typeface="Open Sans " panose="020B0604020202020204" charset="0"/>
            </a:endParaRPr>
          </a:p>
          <a:p>
            <a:pPr marL="285750" indent="-285750">
              <a:lnSpc>
                <a:spcPct val="100000"/>
              </a:lnSpc>
              <a:spcBef>
                <a:spcPts val="0"/>
              </a:spcBef>
              <a:buClrTx/>
              <a:buFont typeface="Arial" panose="020B0604020202020204" pitchFamily="34" charset="0"/>
              <a:buChar char="•"/>
            </a:pPr>
            <a:r>
              <a:rPr lang="en-US" dirty="0">
                <a:solidFill>
                  <a:schemeClr val="accent6"/>
                </a:solidFill>
                <a:latin typeface="Trebuchet MS" panose="020B0603020202020204" pitchFamily="34" charset="0"/>
                <a:cs typeface="Open Sans " panose="020B0604020202020204" charset="0"/>
              </a:rPr>
              <a:t>Develop novel methods and tools in                        </a:t>
            </a:r>
            <a:r>
              <a:rPr lang="en-US" b="1" dirty="0">
                <a:solidFill>
                  <a:schemeClr val="accent6"/>
                </a:solidFill>
                <a:latin typeface="Trebuchet MS" panose="020B0603020202020204" pitchFamily="34" charset="0"/>
                <a:cs typeface="Open Sans " panose="020B0604020202020204" charset="0"/>
              </a:rPr>
              <a:t>three cross-validating thrusts</a:t>
            </a:r>
          </a:p>
          <a:p>
            <a:pPr marL="285750" indent="-285750">
              <a:lnSpc>
                <a:spcPct val="100000"/>
              </a:lnSpc>
              <a:spcBef>
                <a:spcPts val="0"/>
              </a:spcBef>
              <a:buClrTx/>
              <a:buFont typeface="Arial" panose="020B0604020202020204" pitchFamily="34" charset="0"/>
              <a:buChar char="•"/>
            </a:pPr>
            <a:endParaRPr lang="en-US" sz="200" dirty="0">
              <a:solidFill>
                <a:schemeClr val="accent6"/>
              </a:solidFill>
              <a:latin typeface="Trebuchet MS" panose="020B0603020202020204" pitchFamily="34" charset="0"/>
              <a:cs typeface="Open Sans " panose="020B0604020202020204" charset="0"/>
            </a:endParaRPr>
          </a:p>
          <a:p>
            <a:pPr marL="285750" indent="-285750">
              <a:lnSpc>
                <a:spcPct val="100000"/>
              </a:lnSpc>
              <a:spcBef>
                <a:spcPts val="0"/>
              </a:spcBef>
              <a:buClrTx/>
              <a:buFont typeface="Arial" panose="020B0604020202020204" pitchFamily="34" charset="0"/>
              <a:buChar char="•"/>
            </a:pPr>
            <a:endParaRPr lang="en-US" sz="200" dirty="0">
              <a:solidFill>
                <a:schemeClr val="accent6"/>
              </a:solidFill>
              <a:latin typeface="Trebuchet MS" panose="020B0603020202020204" pitchFamily="34" charset="0"/>
              <a:cs typeface="Open Sans " panose="020B0604020202020204" charset="0"/>
            </a:endParaRPr>
          </a:p>
          <a:p>
            <a:pPr marL="285750" indent="-285750">
              <a:lnSpc>
                <a:spcPct val="100000"/>
              </a:lnSpc>
              <a:spcBef>
                <a:spcPts val="0"/>
              </a:spcBef>
              <a:buClrTx/>
              <a:buFont typeface="Arial" panose="020B0604020202020204" pitchFamily="34" charset="0"/>
              <a:buChar char="•"/>
            </a:pPr>
            <a:r>
              <a:rPr lang="en-US" dirty="0">
                <a:solidFill>
                  <a:schemeClr val="accent6"/>
                </a:solidFill>
                <a:latin typeface="Trebuchet MS" panose="020B0603020202020204" pitchFamily="34" charset="0"/>
                <a:cs typeface="Open Sans " panose="020B0604020202020204" charset="0"/>
              </a:rPr>
              <a:t>Use the 1991 eruption of </a:t>
            </a:r>
            <a:r>
              <a:rPr lang="en-US" b="1" dirty="0">
                <a:solidFill>
                  <a:schemeClr val="accent6"/>
                </a:solidFill>
                <a:latin typeface="Trebuchet MS" panose="020B0603020202020204" pitchFamily="34" charset="0"/>
                <a:cs typeface="Open Sans " panose="020B0604020202020204" charset="0"/>
              </a:rPr>
              <a:t>Mt. Pinatubo </a:t>
            </a:r>
            <a:r>
              <a:rPr lang="en-US" dirty="0">
                <a:solidFill>
                  <a:schemeClr val="accent6"/>
                </a:solidFill>
                <a:latin typeface="Trebuchet MS" panose="020B0603020202020204" pitchFamily="34" charset="0"/>
                <a:cs typeface="Open Sans " panose="020B0604020202020204" charset="0"/>
              </a:rPr>
              <a:t>as exemplar</a:t>
            </a:r>
            <a:endParaRPr lang="en-US" dirty="0">
              <a:solidFill>
                <a:schemeClr val="accent6"/>
              </a:solidFill>
              <a:latin typeface="Trebuchet MS" panose="020B0603020202020204" pitchFamily="34" charset="0"/>
              <a:cs typeface="Calibri" panose="020F0502020204030204" pitchFamily="34" charset="0"/>
            </a:endParaRPr>
          </a:p>
          <a:p>
            <a:pPr marL="285750" indent="-285750">
              <a:lnSpc>
                <a:spcPct val="100000"/>
              </a:lnSpc>
              <a:spcBef>
                <a:spcPts val="0"/>
              </a:spcBef>
              <a:buClrTx/>
              <a:buFont typeface="Arial" panose="020B0604020202020204" pitchFamily="34" charset="0"/>
              <a:buChar char="•"/>
            </a:pPr>
            <a:endParaRPr kumimoji="0" lang="en-US" b="0" i="0" u="none" strike="noStrike" kern="0" cap="none" spc="0" normalizeH="0" baseline="0" noProof="0" dirty="0">
              <a:ln>
                <a:noFill/>
              </a:ln>
              <a:solidFill>
                <a:schemeClr val="accent6"/>
              </a:solidFill>
              <a:effectLst/>
              <a:uLnTx/>
              <a:uFillTx/>
              <a:latin typeface="Trebuchet MS" panose="020B0603020202020204" pitchFamily="34" charset="0"/>
              <a:ea typeface="Open Sans" panose="020B0606030504020204" pitchFamily="34" charset="0"/>
              <a:cs typeface="Open Sans " panose="020B0604020202020204" charset="0"/>
            </a:endParaRPr>
          </a:p>
          <a:p>
            <a:pPr marL="285750" indent="-285750">
              <a:lnSpc>
                <a:spcPct val="100000"/>
              </a:lnSpc>
              <a:spcBef>
                <a:spcPts val="0"/>
              </a:spcBef>
              <a:buClrTx/>
              <a:buFont typeface="Arial" panose="020B0604020202020204" pitchFamily="34" charset="0"/>
              <a:buChar char="•"/>
            </a:pPr>
            <a:endParaRPr lang="en-US" kern="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lnSpc>
                <a:spcPct val="100000"/>
              </a:lnSpc>
              <a:spcBef>
                <a:spcPts val="0"/>
              </a:spcBef>
              <a:buClrTx/>
              <a:buFont typeface="Arial" panose="020B0604020202020204" pitchFamily="34" charset="0"/>
              <a:buChar char="•"/>
            </a:pPr>
            <a:endParaRPr lang="en-US" dirty="0">
              <a:solidFill>
                <a:schemeClr val="accent6"/>
              </a:solidFill>
              <a:latin typeface="Trebuchet MS" panose="020B0603020202020204" pitchFamily="34" charset="0"/>
              <a:cs typeface="Open Sans " panose="020B0604020202020204" charset="0"/>
            </a:endParaRPr>
          </a:p>
        </p:txBody>
      </p:sp>
      <p:grpSp>
        <p:nvGrpSpPr>
          <p:cNvPr id="2" name="Group 1">
            <a:extLst>
              <a:ext uri="{FF2B5EF4-FFF2-40B4-BE49-F238E27FC236}">
                <a16:creationId xmlns:a16="http://schemas.microsoft.com/office/drawing/2014/main" id="{9BD1B1CF-4196-DF4B-BD32-9ED16CC13E02}"/>
              </a:ext>
            </a:extLst>
          </p:cNvPr>
          <p:cNvGrpSpPr/>
          <p:nvPr/>
        </p:nvGrpSpPr>
        <p:grpSpPr>
          <a:xfrm>
            <a:off x="5075089" y="2753505"/>
            <a:ext cx="1610364" cy="1253730"/>
            <a:chOff x="2558705" y="3608854"/>
            <a:chExt cx="1610364" cy="1253730"/>
          </a:xfrm>
        </p:grpSpPr>
        <p:pic>
          <p:nvPicPr>
            <p:cNvPr id="25" name="Picture 24">
              <a:extLst>
                <a:ext uri="{FF2B5EF4-FFF2-40B4-BE49-F238E27FC236}">
                  <a16:creationId xmlns:a16="http://schemas.microsoft.com/office/drawing/2014/main" id="{44F021C7-C5AD-2C49-B21D-1534B7FABA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8705" y="3608854"/>
              <a:ext cx="1527814" cy="1253730"/>
            </a:xfrm>
            <a:prstGeom prst="rect">
              <a:avLst/>
            </a:prstGeom>
          </p:spPr>
        </p:pic>
        <p:sp>
          <p:nvSpPr>
            <p:cNvPr id="26" name="TextBox 25">
              <a:extLst>
                <a:ext uri="{FF2B5EF4-FFF2-40B4-BE49-F238E27FC236}">
                  <a16:creationId xmlns:a16="http://schemas.microsoft.com/office/drawing/2014/main" id="{04801EC7-9D87-9146-8643-745E66FEA128}"/>
                </a:ext>
              </a:extLst>
            </p:cNvPr>
            <p:cNvSpPr txBox="1"/>
            <p:nvPr/>
          </p:nvSpPr>
          <p:spPr>
            <a:xfrm>
              <a:off x="2641255" y="4629625"/>
              <a:ext cx="1527814" cy="184666"/>
            </a:xfrm>
            <a:prstGeom prst="rect">
              <a:avLst/>
            </a:prstGeom>
            <a:noFill/>
          </p:spPr>
          <p:txBody>
            <a:bodyPr wrap="square" bIns="0" rtlCol="0" anchor="b">
              <a:spAutoFit/>
            </a:bodyPr>
            <a:lstStyle/>
            <a:p>
              <a:pPr algn="ctr"/>
              <a:r>
                <a:rPr lang="en-US" sz="900" spc="600" dirty="0">
                  <a:solidFill>
                    <a:schemeClr val="bg1"/>
                  </a:solidFill>
                  <a:latin typeface="Exo 2" pitchFamily="2" charset="77"/>
                </a:rPr>
                <a:t>CLDERA</a:t>
              </a:r>
            </a:p>
          </p:txBody>
        </p:sp>
      </p:grpSp>
      <p:sp>
        <p:nvSpPr>
          <p:cNvPr id="23" name="Text Placeholder 11">
            <a:extLst>
              <a:ext uri="{FF2B5EF4-FFF2-40B4-BE49-F238E27FC236}">
                <a16:creationId xmlns:a16="http://schemas.microsoft.com/office/drawing/2014/main" id="{1B4BF55B-2152-46A9-A2CC-C13C87EB2F62}"/>
              </a:ext>
            </a:extLst>
          </p:cNvPr>
          <p:cNvSpPr txBox="1">
            <a:spLocks/>
          </p:cNvSpPr>
          <p:nvPr/>
        </p:nvSpPr>
        <p:spPr>
          <a:xfrm>
            <a:off x="214628" y="3991880"/>
            <a:ext cx="4214981" cy="353069"/>
          </a:xfrm>
          <a:prstGeom prst="rect">
            <a:avLst/>
          </a:prstGeom>
          <a:solidFill>
            <a:schemeClr val="accent4"/>
          </a:solidFill>
        </p:spPr>
        <p:txBody>
          <a:bodyPr vert="horz" lIns="365760" tIns="0" rIns="0" bIns="0" rtlCol="0" anchor="ctr">
            <a:no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bg1"/>
                </a:solidFill>
                <a:latin typeface="+mn-lt"/>
                <a:ea typeface="+mn-ea"/>
                <a:cs typeface="+mn-cs"/>
              </a:defRPr>
            </a:lvl1pPr>
            <a:lvl2pPr marL="800100" indent="-342900" algn="ctr"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2pPr>
            <a:lvl3pPr marL="1257300" indent="-342900" algn="ctr"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3pPr>
            <a:lvl4pPr marL="1657350" indent="-285750" algn="ctr"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ctr"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dirty="0">
                <a:latin typeface="Trebuchet MS" panose="020B0603020202020204" pitchFamily="34" charset="0"/>
              </a:rPr>
              <a:t>Technical Approach </a:t>
            </a:r>
          </a:p>
        </p:txBody>
      </p:sp>
      <p:sp>
        <p:nvSpPr>
          <p:cNvPr id="28" name="Content Placeholder 7">
            <a:extLst>
              <a:ext uri="{FF2B5EF4-FFF2-40B4-BE49-F238E27FC236}">
                <a16:creationId xmlns:a16="http://schemas.microsoft.com/office/drawing/2014/main" id="{9347416C-390B-4E9F-A129-E54E58AE42FD}"/>
              </a:ext>
            </a:extLst>
          </p:cNvPr>
          <p:cNvSpPr txBox="1">
            <a:spLocks/>
          </p:cNvSpPr>
          <p:nvPr/>
        </p:nvSpPr>
        <p:spPr>
          <a:xfrm>
            <a:off x="7599665" y="5082459"/>
            <a:ext cx="4227208" cy="2331208"/>
          </a:xfrm>
          <a:prstGeom prst="rect">
            <a:avLst/>
          </a:prstGeom>
        </p:spPr>
        <p:txBody>
          <a:bodyPr vert="horz" lIns="0" tIns="9144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1" dirty="0">
                <a:solidFill>
                  <a:schemeClr val="accent6"/>
                </a:solidFill>
                <a:latin typeface="Trebuchet MS" panose="020B0603020202020204" pitchFamily="34" charset="0"/>
                <a:ea typeface="Calibri" panose="020F0502020204030204" pitchFamily="34" charset="0"/>
                <a:cs typeface="Open Sans " panose="020B0604020202020204" charset="0"/>
              </a:rPr>
              <a:t>A</a:t>
            </a:r>
            <a:r>
              <a:rPr lang="en-US" sz="1800" b="1" dirty="0">
                <a:solidFill>
                  <a:schemeClr val="accent6"/>
                </a:solidFill>
                <a:effectLst/>
                <a:latin typeface="Trebuchet MS" panose="020B0603020202020204" pitchFamily="34" charset="0"/>
                <a:ea typeface="Calibri" panose="020F0502020204030204" pitchFamily="34" charset="0"/>
                <a:cs typeface="Open Sans " panose="020B0604020202020204" charset="0"/>
              </a:rPr>
              <a:t>dvance climate attribution science </a:t>
            </a:r>
            <a:r>
              <a:rPr lang="en-US" sz="1800" dirty="0">
                <a:solidFill>
                  <a:schemeClr val="accent6"/>
                </a:solidFill>
                <a:effectLst/>
                <a:latin typeface="Trebuchet MS" panose="020B0603020202020204" pitchFamily="34" charset="0"/>
                <a:ea typeface="Calibri" panose="020F0502020204030204" pitchFamily="34" charset="0"/>
                <a:cs typeface="Open Sans " panose="020B0604020202020204" charset="0"/>
              </a:rPr>
              <a:t>by identifying impacts from localized sources</a:t>
            </a:r>
            <a:r>
              <a:rPr lang="en-US" dirty="0">
                <a:solidFill>
                  <a:schemeClr val="accent6"/>
                </a:solidFill>
                <a:latin typeface="Trebuchet MS" panose="020B0603020202020204" pitchFamily="34" charset="0"/>
                <a:cs typeface="Open Sans " panose="020B0604020202020204" charset="0"/>
              </a:rPr>
              <a:t>.</a:t>
            </a:r>
          </a:p>
        </p:txBody>
      </p:sp>
      <p:sp>
        <p:nvSpPr>
          <p:cNvPr id="29" name="Content Placeholder 7">
            <a:extLst>
              <a:ext uri="{FF2B5EF4-FFF2-40B4-BE49-F238E27FC236}">
                <a16:creationId xmlns:a16="http://schemas.microsoft.com/office/drawing/2014/main" id="{22195143-7A92-47F4-9A29-63D41C61E4B5}"/>
              </a:ext>
            </a:extLst>
          </p:cNvPr>
          <p:cNvSpPr txBox="1">
            <a:spLocks/>
          </p:cNvSpPr>
          <p:nvPr/>
        </p:nvSpPr>
        <p:spPr>
          <a:xfrm>
            <a:off x="537667" y="5791972"/>
            <a:ext cx="4033078" cy="787288"/>
          </a:xfrm>
          <a:prstGeom prst="rect">
            <a:avLst/>
          </a:prstGeom>
        </p:spPr>
        <p:txBody>
          <a:bodyPr vert="horz" lIns="0" tIns="9144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cs typeface="Calibri" panose="020F0502020204030204" pitchFamily="34" charset="0"/>
            </a:endParaRPr>
          </a:p>
        </p:txBody>
      </p:sp>
      <p:sp>
        <p:nvSpPr>
          <p:cNvPr id="4" name="TextBox 3">
            <a:extLst>
              <a:ext uri="{FF2B5EF4-FFF2-40B4-BE49-F238E27FC236}">
                <a16:creationId xmlns:a16="http://schemas.microsoft.com/office/drawing/2014/main" id="{8B4ECE51-DB21-439E-A7E0-6C782244B12E}"/>
              </a:ext>
            </a:extLst>
          </p:cNvPr>
          <p:cNvSpPr txBox="1"/>
          <p:nvPr/>
        </p:nvSpPr>
        <p:spPr>
          <a:xfrm>
            <a:off x="8254151" y="3467667"/>
            <a:ext cx="3216204" cy="1061520"/>
          </a:xfrm>
          <a:prstGeom prst="rect">
            <a:avLst/>
          </a:prstGeom>
          <a:ln w="12700">
            <a:solidFill>
              <a:schemeClr val="accent6"/>
            </a:solidFill>
          </a:ln>
        </p:spPr>
        <p:txBody>
          <a:bodyPr vert="horz" wrap="square" lIns="91440" tIns="45720" rIns="91440" bIns="45720" rtlCol="0">
            <a:noAutofit/>
          </a:bodyPr>
          <a:lstStyle/>
          <a:p>
            <a:pPr algn="ctr"/>
            <a:r>
              <a:rPr lang="en-US" sz="1600" b="1" i="1" dirty="0">
                <a:solidFill>
                  <a:schemeClr val="accent6"/>
                </a:solidFill>
                <a:latin typeface="Trebuchet MS" panose="020B0603020202020204" pitchFamily="34" charset="0"/>
                <a:cs typeface="Open Sans " panose="020B0604020202020204" charset="0"/>
              </a:rPr>
              <a:t>Pathways</a:t>
            </a:r>
            <a:r>
              <a:rPr lang="en-US" sz="1600" i="1" dirty="0">
                <a:solidFill>
                  <a:schemeClr val="accent6"/>
                </a:solidFill>
                <a:latin typeface="Trebuchet MS" panose="020B0603020202020204" pitchFamily="34" charset="0"/>
                <a:cs typeface="Open Sans " panose="020B0604020202020204" charset="0"/>
              </a:rPr>
              <a:t> represent the </a:t>
            </a:r>
            <a:r>
              <a:rPr lang="en-US" sz="1600" b="1" i="1" dirty="0" err="1">
                <a:solidFill>
                  <a:schemeClr val="accent6"/>
                </a:solidFill>
                <a:effectLst/>
                <a:latin typeface="Trebuchet MS" panose="020B0603020202020204" pitchFamily="34" charset="0"/>
                <a:ea typeface="Calibri" panose="020F0502020204030204" pitchFamily="34" charset="0"/>
                <a:cs typeface="Open Sans " panose="020B0604020202020204" charset="0"/>
              </a:rPr>
              <a:t>spatio</a:t>
            </a:r>
            <a:r>
              <a:rPr lang="en-US" sz="1600" b="1" i="1" dirty="0">
                <a:solidFill>
                  <a:schemeClr val="accent6"/>
                </a:solidFill>
                <a:effectLst/>
                <a:latin typeface="Trebuchet MS" panose="020B0603020202020204" pitchFamily="34" charset="0"/>
                <a:ea typeface="Calibri" panose="020F0502020204030204" pitchFamily="34" charset="0"/>
                <a:cs typeface="Open Sans " panose="020B0604020202020204" charset="0"/>
              </a:rPr>
              <a:t>-temporally</a:t>
            </a:r>
            <a:r>
              <a:rPr lang="en-US" sz="1600" i="1" dirty="0">
                <a:solidFill>
                  <a:schemeClr val="accent6"/>
                </a:solidFill>
                <a:effectLst/>
                <a:latin typeface="Trebuchet MS" panose="020B0603020202020204" pitchFamily="34" charset="0"/>
                <a:ea typeface="Calibri" panose="020F0502020204030204" pitchFamily="34" charset="0"/>
                <a:cs typeface="Open Sans " panose="020B0604020202020204" charset="0"/>
              </a:rPr>
              <a:t> evolving </a:t>
            </a:r>
            <a:r>
              <a:rPr lang="en-US" sz="1600" b="1" i="1" dirty="0">
                <a:solidFill>
                  <a:schemeClr val="accent6"/>
                </a:solidFill>
                <a:effectLst/>
                <a:latin typeface="Trebuchet MS" panose="020B0603020202020204" pitchFamily="34" charset="0"/>
                <a:ea typeface="Calibri" panose="020F0502020204030204" pitchFamily="34" charset="0"/>
                <a:cs typeface="Open Sans " panose="020B0604020202020204" charset="0"/>
              </a:rPr>
              <a:t>chain of physical processes</a:t>
            </a:r>
            <a:r>
              <a:rPr lang="en-US" sz="1600" i="1" dirty="0">
                <a:solidFill>
                  <a:schemeClr val="accent6"/>
                </a:solidFill>
                <a:effectLst/>
                <a:latin typeface="Trebuchet MS" panose="020B0603020202020204" pitchFamily="34" charset="0"/>
                <a:ea typeface="Calibri" panose="020F0502020204030204" pitchFamily="34" charset="0"/>
                <a:cs typeface="Open Sans " panose="020B0604020202020204" charset="0"/>
              </a:rPr>
              <a:t> that connects a source to impacts.</a:t>
            </a:r>
          </a:p>
          <a:p>
            <a:pPr algn="ctr"/>
            <a:endParaRPr lang="en-US" sz="1600" dirty="0">
              <a:solidFill>
                <a:schemeClr val="accent6"/>
              </a:solidFil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35F5FC5-B667-4AF6-AE7B-3BFA378AE201}"/>
                  </a:ext>
                </a:extLst>
              </p:cNvPr>
              <p:cNvSpPr txBox="1"/>
              <p:nvPr/>
            </p:nvSpPr>
            <p:spPr>
              <a:xfrm>
                <a:off x="2357433" y="1286200"/>
                <a:ext cx="7278346" cy="369332"/>
              </a:xfrm>
              <a:prstGeom prst="rect">
                <a:avLst/>
              </a:prstGeom>
              <a:solidFill>
                <a:schemeClr val="bg1"/>
              </a:solidFill>
              <a:ln w="19050">
                <a:solidFill>
                  <a:srgbClr val="0070C0"/>
                </a:solidFill>
              </a:ln>
            </p:spPr>
            <p:txBody>
              <a:bodyPr wrap="square">
                <a:spAutoFit/>
              </a:bodyPr>
              <a:lstStyle/>
              <a:p>
                <a:pPr algn="l"/>
                <a:r>
                  <a:rPr lang="en-US" b="1" dirty="0">
                    <a:solidFill>
                      <a:srgbClr val="0070C0"/>
                    </a:solidFill>
                    <a:latin typeface="Trebuchet MS" panose="020B0603020202020204" pitchFamily="34" charset="0"/>
                  </a:rPr>
                  <a:t>CLDERA: </a:t>
                </a:r>
                <a:r>
                  <a:rPr lang="en-US" dirty="0">
                    <a:solidFill>
                      <a:schemeClr val="accent6"/>
                    </a:solidFill>
                    <a:latin typeface="Trebuchet MS" panose="020B0603020202020204" pitchFamily="34" charset="0"/>
                  </a:rPr>
                  <a:t>CLimate impact </a:t>
                </a:r>
                <a14:m>
                  <m:oMath xmlns:m="http://schemas.openxmlformats.org/officeDocument/2006/math">
                    <m:r>
                      <a:rPr lang="en-US" i="1" dirty="0" smtClean="0">
                        <a:solidFill>
                          <a:schemeClr val="accent6"/>
                        </a:solidFill>
                        <a:latin typeface="Cambria Math" panose="02040503050406030204" pitchFamily="18" charset="0"/>
                      </a:rPr>
                      <m:t>− </m:t>
                    </m:r>
                  </m:oMath>
                </a14:m>
                <a:r>
                  <a:rPr lang="en-US" dirty="0">
                    <a:solidFill>
                      <a:schemeClr val="accent6"/>
                    </a:solidFill>
                    <a:latin typeface="Trebuchet MS" panose="020B0603020202020204" pitchFamily="34" charset="0"/>
                  </a:rPr>
                  <a:t>Determining Etiology </a:t>
                </a:r>
                <a:r>
                  <a:rPr lang="en-US" dirty="0" err="1">
                    <a:solidFill>
                      <a:schemeClr val="accent6"/>
                    </a:solidFill>
                    <a:latin typeface="Trebuchet MS" panose="020B0603020202020204" pitchFamily="34" charset="0"/>
                  </a:rPr>
                  <a:t>thRough</a:t>
                </a:r>
                <a:r>
                  <a:rPr lang="en-US" dirty="0">
                    <a:solidFill>
                      <a:schemeClr val="accent6"/>
                    </a:solidFill>
                    <a:latin typeface="Trebuchet MS" panose="020B0603020202020204" pitchFamily="34" charset="0"/>
                  </a:rPr>
                  <a:t> </a:t>
                </a:r>
                <a:r>
                  <a:rPr lang="en-US" dirty="0" err="1">
                    <a:solidFill>
                      <a:schemeClr val="accent6"/>
                    </a:solidFill>
                    <a:latin typeface="Trebuchet MS" panose="020B0603020202020204" pitchFamily="34" charset="0"/>
                  </a:rPr>
                  <a:t>pAthways</a:t>
                </a:r>
                <a:r>
                  <a:rPr lang="en-US" dirty="0">
                    <a:solidFill>
                      <a:schemeClr val="accent6"/>
                    </a:solidFill>
                    <a:latin typeface="Trebuchet MS" panose="020B0603020202020204" pitchFamily="34" charset="0"/>
                  </a:rPr>
                  <a:t> </a:t>
                </a:r>
                <a:endParaRPr lang="en-US" dirty="0">
                  <a:latin typeface="Trebuchet MS" panose="020B0603020202020204" pitchFamily="34" charset="0"/>
                </a:endParaRPr>
              </a:p>
            </p:txBody>
          </p:sp>
        </mc:Choice>
        <mc:Fallback xmlns="">
          <p:sp>
            <p:nvSpPr>
              <p:cNvPr id="24" name="TextBox 23">
                <a:extLst>
                  <a:ext uri="{FF2B5EF4-FFF2-40B4-BE49-F238E27FC236}">
                    <a16:creationId xmlns:a16="http://schemas.microsoft.com/office/drawing/2014/main" id="{F35F5FC5-B667-4AF6-AE7B-3BFA378AE201}"/>
                  </a:ext>
                </a:extLst>
              </p:cNvPr>
              <p:cNvSpPr txBox="1">
                <a:spLocks noRot="1" noChangeAspect="1" noMove="1" noResize="1" noEditPoints="1" noAdjustHandles="1" noChangeArrowheads="1" noChangeShapeType="1" noTextEdit="1"/>
              </p:cNvSpPr>
              <p:nvPr/>
            </p:nvSpPr>
            <p:spPr>
              <a:xfrm>
                <a:off x="2357433" y="1286200"/>
                <a:ext cx="7278346" cy="369332"/>
              </a:xfrm>
              <a:prstGeom prst="rect">
                <a:avLst/>
              </a:prstGeom>
              <a:blipFill>
                <a:blip r:embed="rId9"/>
                <a:stretch>
                  <a:fillRect l="-668" t="-9375" b="-18750"/>
                </a:stretch>
              </a:blipFill>
              <a:ln w="19050">
                <a:solidFill>
                  <a:srgbClr val="0070C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EFB0160E-2A8D-4C00-8CF0-1AA52E9AB4A1}"/>
                  </a:ext>
                </a:extLst>
              </p:cNvPr>
              <p:cNvSpPr txBox="1"/>
              <p:nvPr/>
            </p:nvSpPr>
            <p:spPr>
              <a:xfrm>
                <a:off x="4476883" y="5259737"/>
                <a:ext cx="2724226" cy="1171439"/>
              </a:xfrm>
              <a:prstGeom prst="rect">
                <a:avLst/>
              </a:prstGeom>
              <a:solidFill>
                <a:schemeClr val="bg1"/>
              </a:solidFill>
              <a:ln w="19050">
                <a:solidFill>
                  <a:srgbClr val="0070C0"/>
                </a:solidFill>
              </a:ln>
            </p:spPr>
            <p:txBody>
              <a:bodyPr vert="horz" wrap="square" lIns="91440" tIns="45720" rIns="91440" bIns="45720" rtlCol="0">
                <a:noAutofit/>
              </a:bodyPr>
              <a:lstStyle/>
              <a:p>
                <a:pPr algn="ctr"/>
                <a:r>
                  <a:rPr lang="en-US" sz="1700" b="1" dirty="0">
                    <a:solidFill>
                      <a:srgbClr val="0070C0"/>
                    </a:solidFill>
                    <a:latin typeface="Trebuchet MS" panose="020B0603020202020204" pitchFamily="34" charset="0"/>
                  </a:rPr>
                  <a:t>Duration:</a:t>
                </a:r>
                <a:r>
                  <a:rPr lang="en-US" sz="1700" b="1" dirty="0">
                    <a:latin typeface="Trebuchet MS" panose="020B0603020202020204" pitchFamily="34" charset="0"/>
                  </a:rPr>
                  <a:t> </a:t>
                </a:r>
                <a:r>
                  <a:rPr lang="en-US" sz="1700" dirty="0">
                    <a:solidFill>
                      <a:schemeClr val="accent6"/>
                    </a:solidFill>
                    <a:latin typeface="Trebuchet MS" panose="020B0603020202020204" pitchFamily="34" charset="0"/>
                  </a:rPr>
                  <a:t>FY22-FY24</a:t>
                </a:r>
              </a:p>
              <a:p>
                <a:pPr algn="ctr"/>
                <a:r>
                  <a:rPr lang="en-US" sz="1700" b="1" dirty="0">
                    <a:solidFill>
                      <a:srgbClr val="0070C0"/>
                    </a:solidFill>
                    <a:latin typeface="Trebuchet MS" panose="020B0603020202020204" pitchFamily="34" charset="0"/>
                  </a:rPr>
                  <a:t>Budget:</a:t>
                </a:r>
                <a:r>
                  <a:rPr lang="en-US" sz="1700" dirty="0">
                    <a:latin typeface="Trebuchet MS" panose="020B0603020202020204" pitchFamily="34" charset="0"/>
                  </a:rPr>
                  <a:t> </a:t>
                </a:r>
                <a:r>
                  <a:rPr lang="en-US" sz="1700" dirty="0">
                    <a:solidFill>
                      <a:schemeClr val="accent6"/>
                    </a:solidFill>
                    <a:latin typeface="Trebuchet MS" panose="020B0603020202020204" pitchFamily="34" charset="0"/>
                  </a:rPr>
                  <a:t>$</a:t>
                </a:r>
                <a:r>
                  <a:rPr lang="en-US" sz="1700" dirty="0" smtClean="0">
                    <a:solidFill>
                      <a:schemeClr val="accent6"/>
                    </a:solidFill>
                    <a:latin typeface="Trebuchet MS" panose="020B0603020202020204" pitchFamily="34" charset="0"/>
                  </a:rPr>
                  <a:t>5M-$6M/year</a:t>
                </a:r>
                <a:endParaRPr lang="en-US" sz="1700" dirty="0">
                  <a:solidFill>
                    <a:schemeClr val="accent6"/>
                  </a:solidFill>
                  <a:latin typeface="Trebuchet MS" panose="020B0603020202020204" pitchFamily="34" charset="0"/>
                </a:endParaRPr>
              </a:p>
              <a:p>
                <a:pPr algn="ctr"/>
                <a:r>
                  <a:rPr lang="en-US" sz="1700" b="1" dirty="0">
                    <a:solidFill>
                      <a:srgbClr val="0070C0"/>
                    </a:solidFill>
                    <a:latin typeface="Trebuchet MS" panose="020B0603020202020204" pitchFamily="34" charset="0"/>
                  </a:rPr>
                  <a:t>Staffing: </a:t>
                </a:r>
                <a14:m>
                  <m:oMath xmlns:m="http://schemas.openxmlformats.org/officeDocument/2006/math">
                    <m:r>
                      <a:rPr lang="en-US" sz="1700" b="1" i="1" smtClean="0">
                        <a:solidFill>
                          <a:schemeClr val="accent6"/>
                        </a:solidFill>
                        <a:latin typeface="Cambria Math" panose="02040503050406030204" pitchFamily="18" charset="0"/>
                        <a:ea typeface="Cambria Math" panose="02040503050406030204" pitchFamily="18" charset="0"/>
                      </a:rPr>
                      <m:t>~</m:t>
                    </m:r>
                  </m:oMath>
                </a14:m>
                <a:r>
                  <a:rPr lang="en-US" sz="1700" dirty="0">
                    <a:solidFill>
                      <a:schemeClr val="accent6"/>
                    </a:solidFill>
                    <a:latin typeface="Trebuchet MS" panose="020B0603020202020204" pitchFamily="34" charset="0"/>
                  </a:rPr>
                  <a:t>45 </a:t>
                </a:r>
                <a:r>
                  <a:rPr lang="en-US" sz="1700" dirty="0" err="1">
                    <a:solidFill>
                      <a:schemeClr val="accent6"/>
                    </a:solidFill>
                    <a:latin typeface="Trebuchet MS" panose="020B0603020202020204" pitchFamily="34" charset="0"/>
                  </a:rPr>
                  <a:t>Sandians</a:t>
                </a:r>
                <a:r>
                  <a:rPr lang="en-US" sz="1700" dirty="0">
                    <a:solidFill>
                      <a:schemeClr val="accent6"/>
                    </a:solidFill>
                    <a:latin typeface="Trebuchet MS" panose="020B0603020202020204" pitchFamily="34" charset="0"/>
                  </a:rPr>
                  <a:t>,</a:t>
                </a:r>
              </a:p>
              <a:p>
                <a:pPr algn="ctr"/>
                <a:r>
                  <a:rPr lang="en-US" sz="1700" dirty="0">
                    <a:solidFill>
                      <a:schemeClr val="accent6"/>
                    </a:solidFill>
                    <a:latin typeface="Trebuchet MS" panose="020B0603020202020204" pitchFamily="34" charset="0"/>
                  </a:rPr>
                  <a:t>4 Academic Partners</a:t>
                </a:r>
              </a:p>
            </p:txBody>
          </p:sp>
        </mc:Choice>
        <mc:Fallback>
          <p:sp>
            <p:nvSpPr>
              <p:cNvPr id="14" name="TextBox 13">
                <a:extLst>
                  <a:ext uri="{FF2B5EF4-FFF2-40B4-BE49-F238E27FC236}">
                    <a16:creationId xmlns:a16="http://schemas.microsoft.com/office/drawing/2014/main" id="{EFB0160E-2A8D-4C00-8CF0-1AA52E9AB4A1}"/>
                  </a:ext>
                </a:extLst>
              </p:cNvPr>
              <p:cNvSpPr txBox="1">
                <a:spLocks noRot="1" noChangeAspect="1" noMove="1" noResize="1" noEditPoints="1" noAdjustHandles="1" noChangeArrowheads="1" noChangeShapeType="1" noTextEdit="1"/>
              </p:cNvSpPr>
              <p:nvPr/>
            </p:nvSpPr>
            <p:spPr>
              <a:xfrm>
                <a:off x="4476883" y="5259737"/>
                <a:ext cx="2724226" cy="1171439"/>
              </a:xfrm>
              <a:prstGeom prst="rect">
                <a:avLst/>
              </a:prstGeom>
              <a:blipFill>
                <a:blip r:embed="rId10"/>
                <a:stretch>
                  <a:fillRect t="-1538" b="-2564"/>
                </a:stretch>
              </a:blipFill>
              <a:ln w="19050">
                <a:solidFill>
                  <a:srgbClr val="0070C0"/>
                </a:solidFill>
              </a:ln>
            </p:spPr>
            <p:txBody>
              <a:bodyPr/>
              <a:lstStyle/>
              <a:p>
                <a:r>
                  <a:rPr lang="en-US">
                    <a:noFill/>
                  </a:rPr>
                  <a:t> </a:t>
                </a:r>
              </a:p>
            </p:txBody>
          </p:sp>
        </mc:Fallback>
      </mc:AlternateContent>
      <p:pic>
        <p:nvPicPr>
          <p:cNvPr id="27" name="Picture 26">
            <a:extLst>
              <a:ext uri="{FF2B5EF4-FFF2-40B4-BE49-F238E27FC236}">
                <a16:creationId xmlns:a16="http://schemas.microsoft.com/office/drawing/2014/main" id="{D0A0A353-606F-4FFF-84E3-65598C1FD5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6218" y="6065646"/>
            <a:ext cx="868929" cy="609459"/>
          </a:xfrm>
          <a:prstGeom prst="rect">
            <a:avLst/>
          </a:prstGeom>
        </p:spPr>
      </p:pic>
      <p:pic>
        <p:nvPicPr>
          <p:cNvPr id="30" name="Picture 29">
            <a:extLst>
              <a:ext uri="{FF2B5EF4-FFF2-40B4-BE49-F238E27FC236}">
                <a16:creationId xmlns:a16="http://schemas.microsoft.com/office/drawing/2014/main" id="{522C5AE8-382F-4043-B9AC-08012384C4A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77955" y="6062461"/>
            <a:ext cx="712779" cy="610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CC7D253B-2667-461B-A5CA-CF0EC8C2D86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35779" y="6025459"/>
            <a:ext cx="690871" cy="690871"/>
          </a:xfrm>
          <a:prstGeom prst="rect">
            <a:avLst/>
          </a:prstGeom>
        </p:spPr>
      </p:pic>
      <p:pic>
        <p:nvPicPr>
          <p:cNvPr id="19" name="Picture 18">
            <a:extLst>
              <a:ext uri="{FF2B5EF4-FFF2-40B4-BE49-F238E27FC236}">
                <a16:creationId xmlns:a16="http://schemas.microsoft.com/office/drawing/2014/main" id="{A1264EE2-08AB-41D7-9E38-492C4C09B3A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43336" y="6028585"/>
            <a:ext cx="690871" cy="745245"/>
          </a:xfrm>
          <a:prstGeom prst="rect">
            <a:avLst/>
          </a:prstGeom>
        </p:spPr>
      </p:pic>
      <p:sp>
        <p:nvSpPr>
          <p:cNvPr id="9" name="Slide Number Placeholder 8">
            <a:extLst>
              <a:ext uri="{FF2B5EF4-FFF2-40B4-BE49-F238E27FC236}">
                <a16:creationId xmlns:a16="http://schemas.microsoft.com/office/drawing/2014/main" id="{8FAA1070-A32F-478E-96A2-CB65C0886B38}"/>
              </a:ext>
            </a:extLst>
          </p:cNvPr>
          <p:cNvSpPr>
            <a:spLocks noGrp="1"/>
          </p:cNvSpPr>
          <p:nvPr>
            <p:ph type="sldNum" sz="quarter" idx="10"/>
          </p:nvPr>
        </p:nvSpPr>
        <p:spPr/>
        <p:txBody>
          <a:bodyPr/>
          <a:lstStyle/>
          <a:p>
            <a:fld id="{4FAB73BC-B049-4115-A692-8D63A059BFB8}" type="slidenum">
              <a:rPr lang="en-US" smtClean="0"/>
              <a:pPr/>
              <a:t>6</a:t>
            </a:fld>
            <a:endParaRPr lang="en-US" dirty="0"/>
          </a:p>
        </p:txBody>
      </p:sp>
      <p:pic>
        <p:nvPicPr>
          <p:cNvPr id="31" name="Picture 30">
            <a:extLst>
              <a:ext uri="{FF2B5EF4-FFF2-40B4-BE49-F238E27FC236}">
                <a16:creationId xmlns:a16="http://schemas.microsoft.com/office/drawing/2014/main" id="{6F2D2B84-6679-48DD-948F-9EB719219F9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94206" y="1079430"/>
            <a:ext cx="880002" cy="660001"/>
          </a:xfrm>
          <a:prstGeom prst="rect">
            <a:avLst/>
          </a:prstGeom>
        </p:spPr>
      </p:pic>
      <p:pic>
        <p:nvPicPr>
          <p:cNvPr id="5" name="Picture 4">
            <a:extLst>
              <a:ext uri="{FF2B5EF4-FFF2-40B4-BE49-F238E27FC236}">
                <a16:creationId xmlns:a16="http://schemas.microsoft.com/office/drawing/2014/main" id="{0116D59C-230D-4397-A146-29F2F1C2EA7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96894" y="6081315"/>
            <a:ext cx="931548" cy="408413"/>
          </a:xfrm>
          <a:prstGeom prst="rect">
            <a:avLst/>
          </a:prstGeom>
        </p:spPr>
      </p:pic>
    </p:spTree>
    <p:extLst>
      <p:ext uri="{BB962C8B-B14F-4D97-AF65-F5344CB8AC3E}">
        <p14:creationId xmlns:p14="http://schemas.microsoft.com/office/powerpoint/2010/main" val="33161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28BA-F7F8-4787-9991-0337C3860D87}"/>
              </a:ext>
            </a:extLst>
          </p:cNvPr>
          <p:cNvSpPr>
            <a:spLocks noGrp="1"/>
          </p:cNvSpPr>
          <p:nvPr>
            <p:ph type="title"/>
          </p:nvPr>
        </p:nvSpPr>
        <p:spPr>
          <a:xfrm>
            <a:off x="196364" y="73170"/>
            <a:ext cx="11539936" cy="864836"/>
          </a:xfrm>
        </p:spPr>
        <p:txBody>
          <a:bodyPr/>
          <a:lstStyle/>
          <a:p>
            <a:r>
              <a:rPr lang="en-US" dirty="0">
                <a:solidFill>
                  <a:schemeClr val="accent6"/>
                </a:solidFill>
                <a:latin typeface="Trebuchet MS" panose="020B0603020202020204" pitchFamily="34" charset="0"/>
              </a:rPr>
              <a:t>Mt. Pinatubo Validation</a:t>
            </a:r>
          </a:p>
        </p:txBody>
      </p:sp>
      <p:sp>
        <p:nvSpPr>
          <p:cNvPr id="3" name="TextBox 2">
            <a:extLst>
              <a:ext uri="{FF2B5EF4-FFF2-40B4-BE49-F238E27FC236}">
                <a16:creationId xmlns:a16="http://schemas.microsoft.com/office/drawing/2014/main" id="{715F9408-15DE-41B5-B7FB-63D3A5888F47}"/>
              </a:ext>
            </a:extLst>
          </p:cNvPr>
          <p:cNvSpPr txBox="1"/>
          <p:nvPr/>
        </p:nvSpPr>
        <p:spPr>
          <a:xfrm>
            <a:off x="-13139" y="2390527"/>
            <a:ext cx="4238176" cy="2419350"/>
          </a:xfrm>
          <a:prstGeom prst="rect">
            <a:avLst/>
          </a:prstGeom>
        </p:spPr>
        <p:txBody>
          <a:bodyPr vert="horz" wrap="square" lIns="91440" tIns="45720" rIns="91440" bIns="45720" rtlCol="0">
            <a:noAutofit/>
          </a:bodyPr>
          <a:lstStyle/>
          <a:p>
            <a:pPr algn="l"/>
            <a:endParaRPr lang="en-US" sz="400" b="1" dirty="0">
              <a:solidFill>
                <a:srgbClr val="0070C0"/>
              </a:solidFill>
              <a:latin typeface="Trebuchet MS" panose="020B0603020202020204" pitchFamily="34" charset="0"/>
            </a:endParaRPr>
          </a:p>
          <a:p>
            <a:pPr algn="l"/>
            <a:endParaRPr lang="en-US" sz="400" b="1" dirty="0">
              <a:solidFill>
                <a:srgbClr val="0070C0"/>
              </a:solidFill>
              <a:latin typeface="Trebuchet MS" panose="020B0603020202020204" pitchFamily="34" charset="0"/>
            </a:endParaRPr>
          </a:p>
          <a:p>
            <a:pPr marL="285750" indent="-285750">
              <a:buFont typeface="Arial" panose="020B0604020202020204" pitchFamily="34" charset="0"/>
              <a:buChar char="•"/>
            </a:pPr>
            <a:endParaRPr lang="en-US" sz="400" dirty="0">
              <a:latin typeface="Trebuchet MS" panose="020B0603020202020204" pitchFamily="34" charset="0"/>
            </a:endParaRPr>
          </a:p>
          <a:p>
            <a:pPr algn="l"/>
            <a:endParaRPr lang="en-US" dirty="0"/>
          </a:p>
          <a:p>
            <a:pPr algn="l"/>
            <a:endParaRPr lang="en-US" dirty="0"/>
          </a:p>
        </p:txBody>
      </p:sp>
      <p:sp>
        <p:nvSpPr>
          <p:cNvPr id="69" name="TextBox 68">
            <a:extLst>
              <a:ext uri="{FF2B5EF4-FFF2-40B4-BE49-F238E27FC236}">
                <a16:creationId xmlns:a16="http://schemas.microsoft.com/office/drawing/2014/main" id="{F26C85CD-5568-41FE-A06F-0F4AB6E21D9E}"/>
              </a:ext>
            </a:extLst>
          </p:cNvPr>
          <p:cNvSpPr txBox="1"/>
          <p:nvPr/>
        </p:nvSpPr>
        <p:spPr>
          <a:xfrm>
            <a:off x="34305" y="2326820"/>
            <a:ext cx="4394501" cy="3089967"/>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Validation requires </a:t>
            </a:r>
            <a:r>
              <a:rPr lang="en-US" b="1" dirty="0">
                <a:solidFill>
                  <a:schemeClr val="accent6"/>
                </a:solidFill>
                <a:latin typeface="Trebuchet MS" panose="020B0603020202020204" pitchFamily="34" charset="0"/>
              </a:rPr>
              <a:t>assessments</a:t>
            </a:r>
            <a:r>
              <a:rPr lang="en-US" dirty="0">
                <a:solidFill>
                  <a:schemeClr val="accent6"/>
                </a:solidFill>
                <a:latin typeface="Trebuchet MS" panose="020B0603020202020204" pitchFamily="34" charset="0"/>
              </a:rPr>
              <a:t> of SAI-related processes in E3SM</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sz="1600" dirty="0">
                <a:solidFill>
                  <a:schemeClr val="accent6"/>
                </a:solidFill>
                <a:latin typeface="Trebuchet MS" panose="020B0603020202020204" pitchFamily="34" charset="0"/>
              </a:rPr>
              <a:t>Conservation checks</a:t>
            </a:r>
          </a:p>
          <a:p>
            <a:pPr marL="742950" lvl="1" indent="-285750">
              <a:buFont typeface="Wingdings" panose="05000000000000000000" pitchFamily="2" charset="2"/>
              <a:buChar char="Ø"/>
            </a:pPr>
            <a:r>
              <a:rPr lang="en-US" sz="1600" dirty="0">
                <a:solidFill>
                  <a:schemeClr val="accent6"/>
                </a:solidFill>
                <a:latin typeface="Trebuchet MS" panose="020B0603020202020204" pitchFamily="34" charset="0"/>
              </a:rPr>
              <a:t>STE processes in E3SM (figure below)</a:t>
            </a:r>
          </a:p>
          <a:p>
            <a:pPr marL="742950" lvl="1" indent="-285750">
              <a:buFont typeface="Wingdings" panose="05000000000000000000" pitchFamily="2" charset="2"/>
              <a:buChar char="Ø"/>
            </a:pPr>
            <a:r>
              <a:rPr lang="en-US" sz="1600" dirty="0">
                <a:solidFill>
                  <a:schemeClr val="accent6"/>
                </a:solidFill>
                <a:latin typeface="Trebuchet MS" panose="020B0603020202020204" pitchFamily="34" charset="0"/>
              </a:rPr>
              <a:t>E3SM’s climatic response to Pinatubo </a:t>
            </a:r>
          </a:p>
          <a:p>
            <a:pPr marL="742950" lvl="1" indent="-285750">
              <a:buFont typeface="Wingdings" panose="05000000000000000000" pitchFamily="2" charset="2"/>
              <a:buChar char="Ø"/>
            </a:pPr>
            <a:r>
              <a:rPr lang="en-US" sz="1600" dirty="0">
                <a:solidFill>
                  <a:schemeClr val="accent6"/>
                </a:solidFill>
                <a:latin typeface="Trebuchet MS" panose="020B0603020202020204" pitchFamily="34" charset="0"/>
              </a:rPr>
              <a:t>Compare E3SM’s circulation to reanalysis products (ERA-5)</a:t>
            </a:r>
          </a:p>
          <a:p>
            <a:pPr marL="742950" lvl="1" indent="-285750">
              <a:buFont typeface="Wingdings" panose="05000000000000000000" pitchFamily="2" charset="2"/>
              <a:buChar char="Ø"/>
            </a:pPr>
            <a:r>
              <a:rPr lang="en-US" sz="1600" dirty="0">
                <a:solidFill>
                  <a:schemeClr val="accent6"/>
                </a:solidFill>
                <a:latin typeface="Trebuchet MS" panose="020B0603020202020204" pitchFamily="34" charset="0"/>
              </a:rPr>
              <a:t>Idealized tracer transport experiments</a:t>
            </a:r>
          </a:p>
        </p:txBody>
      </p:sp>
      <p:sp>
        <p:nvSpPr>
          <p:cNvPr id="72" name="Rectangle 71">
            <a:extLst>
              <a:ext uri="{FF2B5EF4-FFF2-40B4-BE49-F238E27FC236}">
                <a16:creationId xmlns:a16="http://schemas.microsoft.com/office/drawing/2014/main" id="{65E54D2F-827B-4744-9D28-8158264EBC03}"/>
              </a:ext>
            </a:extLst>
          </p:cNvPr>
          <p:cNvSpPr/>
          <p:nvPr/>
        </p:nvSpPr>
        <p:spPr>
          <a:xfrm>
            <a:off x="151149" y="755078"/>
            <a:ext cx="4072666" cy="1477328"/>
          </a:xfrm>
          <a:prstGeom prst="rect">
            <a:avLst/>
          </a:prstGeom>
          <a:solidFill>
            <a:schemeClr val="bg1"/>
          </a:solidFill>
          <a:ln w="19050">
            <a:solidFill>
              <a:srgbClr val="0070C0"/>
            </a:solidFill>
          </a:ln>
        </p:spPr>
        <p:txBody>
          <a:bodyPr wrap="square">
            <a:spAutoFit/>
          </a:bodyPr>
          <a:lstStyle/>
          <a:p>
            <a:pPr algn="ctr"/>
            <a:r>
              <a:rPr lang="en-US" dirty="0">
                <a:solidFill>
                  <a:schemeClr val="accent6"/>
                </a:solidFill>
                <a:latin typeface="Trebuchet MS" panose="020B0603020202020204" pitchFamily="34" charset="0"/>
              </a:rPr>
              <a:t>An identified </a:t>
            </a:r>
            <a:r>
              <a:rPr lang="en-US" b="1" dirty="0">
                <a:solidFill>
                  <a:schemeClr val="accent6"/>
                </a:solidFill>
                <a:latin typeface="Trebuchet MS" panose="020B0603020202020204" pitchFamily="34" charset="0"/>
              </a:rPr>
              <a:t>pathway</a:t>
            </a:r>
            <a:r>
              <a:rPr lang="en-US" dirty="0">
                <a:solidFill>
                  <a:schemeClr val="accent6"/>
                </a:solidFill>
                <a:latin typeface="Trebuchet MS" panose="020B0603020202020204" pitchFamily="34" charset="0"/>
              </a:rPr>
              <a:t> will be considered “correct” if it contains as “nodes” most of the known </a:t>
            </a:r>
            <a:r>
              <a:rPr lang="en-US" b="1" dirty="0">
                <a:solidFill>
                  <a:schemeClr val="accent6"/>
                </a:solidFill>
                <a:latin typeface="Trebuchet MS" panose="020B0603020202020204" pitchFamily="34" charset="0"/>
              </a:rPr>
              <a:t>aerosol</a:t>
            </a:r>
            <a:r>
              <a:rPr lang="en-US" dirty="0">
                <a:solidFill>
                  <a:schemeClr val="accent6"/>
                </a:solidFill>
                <a:latin typeface="Trebuchet MS" panose="020B0603020202020204" pitchFamily="34" charset="0"/>
              </a:rPr>
              <a:t> </a:t>
            </a:r>
            <a:r>
              <a:rPr lang="en-US" b="1" dirty="0">
                <a:solidFill>
                  <a:schemeClr val="accent6"/>
                </a:solidFill>
                <a:latin typeface="Trebuchet MS" panose="020B0603020202020204" pitchFamily="34" charset="0"/>
              </a:rPr>
              <a:t>direct,</a:t>
            </a:r>
            <a:r>
              <a:rPr lang="en-US" dirty="0">
                <a:solidFill>
                  <a:schemeClr val="accent6"/>
                </a:solidFill>
                <a:latin typeface="Trebuchet MS" panose="020B0603020202020204" pitchFamily="34" charset="0"/>
                <a:cs typeface="Calibri" panose="020F0502020204030204" pitchFamily="34" charset="0"/>
              </a:rPr>
              <a:t> </a:t>
            </a:r>
            <a:r>
              <a:rPr lang="en-US" b="1" dirty="0">
                <a:solidFill>
                  <a:schemeClr val="accent6"/>
                </a:solidFill>
                <a:latin typeface="Trebuchet MS" panose="020B0603020202020204" pitchFamily="34" charset="0"/>
              </a:rPr>
              <a:t>indirect </a:t>
            </a:r>
            <a:r>
              <a:rPr lang="en-US" dirty="0">
                <a:solidFill>
                  <a:schemeClr val="accent6"/>
                </a:solidFill>
                <a:latin typeface="Trebuchet MS" panose="020B0603020202020204" pitchFamily="34" charset="0"/>
              </a:rPr>
              <a:t>and </a:t>
            </a:r>
            <a:r>
              <a:rPr lang="en-US" b="1" dirty="0">
                <a:solidFill>
                  <a:schemeClr val="accent6"/>
                </a:solidFill>
                <a:latin typeface="Trebuchet MS" panose="020B0603020202020204" pitchFamily="34" charset="0"/>
              </a:rPr>
              <a:t>downstream effects </a:t>
            </a:r>
            <a:r>
              <a:rPr lang="en-US" dirty="0">
                <a:solidFill>
                  <a:schemeClr val="accent6"/>
                </a:solidFill>
                <a:latin typeface="Trebuchet MS" panose="020B0603020202020204" pitchFamily="34" charset="0"/>
              </a:rPr>
              <a:t>from Mt. Pinatubo eruption</a:t>
            </a:r>
          </a:p>
        </p:txBody>
      </p:sp>
      <p:pic>
        <p:nvPicPr>
          <p:cNvPr id="74" name="Picture 73">
            <a:extLst>
              <a:ext uri="{FF2B5EF4-FFF2-40B4-BE49-F238E27FC236}">
                <a16:creationId xmlns:a16="http://schemas.microsoft.com/office/drawing/2014/main" id="{ACE1F995-20D1-4461-B766-8606A40C1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81" y="4775571"/>
            <a:ext cx="3302354" cy="1558066"/>
          </a:xfrm>
          <a:prstGeom prst="rect">
            <a:avLst/>
          </a:prstGeom>
        </p:spPr>
      </p:pic>
      <p:sp>
        <p:nvSpPr>
          <p:cNvPr id="75" name="TextBox 74">
            <a:extLst>
              <a:ext uri="{FF2B5EF4-FFF2-40B4-BE49-F238E27FC236}">
                <a16:creationId xmlns:a16="http://schemas.microsoft.com/office/drawing/2014/main" id="{C4CD2DCC-8CE1-46C3-96AB-D540276791F3}"/>
              </a:ext>
            </a:extLst>
          </p:cNvPr>
          <p:cNvSpPr txBox="1"/>
          <p:nvPr/>
        </p:nvSpPr>
        <p:spPr>
          <a:xfrm>
            <a:off x="-118359" y="6338670"/>
            <a:ext cx="4851188" cy="559955"/>
          </a:xfrm>
          <a:prstGeom prst="rect">
            <a:avLst/>
          </a:prstGeom>
        </p:spPr>
        <p:txBody>
          <a:bodyPr vert="horz" wrap="square" lIns="91440" tIns="45720" rIns="91440" bIns="45720" rtlCol="0">
            <a:noAutofit/>
          </a:bodyPr>
          <a:lstStyle/>
          <a:p>
            <a:pPr algn="ctr"/>
            <a:r>
              <a:rPr lang="en-US" sz="1400" i="1" dirty="0">
                <a:solidFill>
                  <a:schemeClr val="accent6"/>
                </a:solidFill>
                <a:latin typeface="Trebuchet MS" panose="020B0603020202020204" pitchFamily="34" charset="0"/>
              </a:rPr>
              <a:t>Above: </a:t>
            </a:r>
            <a:r>
              <a:rPr lang="en-US" sz="1400" dirty="0">
                <a:solidFill>
                  <a:schemeClr val="accent6"/>
                </a:solidFill>
                <a:latin typeface="Trebuchet MS" panose="020B0603020202020204" pitchFamily="34" charset="0"/>
              </a:rPr>
              <a:t>enhanced H</a:t>
            </a:r>
            <a:r>
              <a:rPr lang="en-US" sz="1400" baseline="-25000" dirty="0">
                <a:solidFill>
                  <a:schemeClr val="accent6"/>
                </a:solidFill>
                <a:latin typeface="Trebuchet MS" panose="020B0603020202020204" pitchFamily="34" charset="0"/>
              </a:rPr>
              <a:t>2</a:t>
            </a:r>
            <a:r>
              <a:rPr lang="en-US" sz="1400" dirty="0">
                <a:solidFill>
                  <a:schemeClr val="accent6"/>
                </a:solidFill>
                <a:latin typeface="Trebuchet MS" panose="020B0603020202020204" pitchFamily="34" charset="0"/>
              </a:rPr>
              <a:t>0 vapor in 1992-93 (“tropical tape recorder”, CMIP6 E3SMv1 coupled historical simulations)</a:t>
            </a:r>
          </a:p>
        </p:txBody>
      </p:sp>
      <p:sp>
        <p:nvSpPr>
          <p:cNvPr id="76" name="Rectangle 75">
            <a:extLst>
              <a:ext uri="{FF2B5EF4-FFF2-40B4-BE49-F238E27FC236}">
                <a16:creationId xmlns:a16="http://schemas.microsoft.com/office/drawing/2014/main" id="{D4A405FF-8B4B-49C6-BA46-66BB174F8A92}"/>
              </a:ext>
            </a:extLst>
          </p:cNvPr>
          <p:cNvSpPr/>
          <p:nvPr/>
        </p:nvSpPr>
        <p:spPr>
          <a:xfrm>
            <a:off x="4382801" y="1120900"/>
            <a:ext cx="1014984" cy="52689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SOURCE</a:t>
            </a:r>
          </a:p>
        </p:txBody>
      </p:sp>
      <p:sp>
        <p:nvSpPr>
          <p:cNvPr id="77" name="Oval 4">
            <a:extLst>
              <a:ext uri="{FF2B5EF4-FFF2-40B4-BE49-F238E27FC236}">
                <a16:creationId xmlns:a16="http://schemas.microsoft.com/office/drawing/2014/main" id="{7F118344-7CBA-47EA-8502-89362EE612BC}"/>
              </a:ext>
            </a:extLst>
          </p:cNvPr>
          <p:cNvSpPr/>
          <p:nvPr/>
        </p:nvSpPr>
        <p:spPr>
          <a:xfrm>
            <a:off x="4909766" y="2007015"/>
            <a:ext cx="4244335" cy="8172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4917533"/>
              <a:gd name="connsiteY0" fmla="*/ 834531 h 834531"/>
              <a:gd name="connsiteX1" fmla="*/ 2717321 w 4917533"/>
              <a:gd name="connsiteY1" fmla="*/ 774997 h 834531"/>
              <a:gd name="connsiteX2" fmla="*/ 4739009 w 4917533"/>
              <a:gd name="connsiteY2" fmla="*/ 24828 h 834531"/>
              <a:gd name="connsiteX3" fmla="*/ 4720585 w 4917533"/>
              <a:gd name="connsiteY3" fmla="*/ 7739 h 834531"/>
              <a:gd name="connsiteX0" fmla="*/ 0 w 5958835"/>
              <a:gd name="connsiteY0" fmla="*/ 810146 h 810146"/>
              <a:gd name="connsiteX1" fmla="*/ 2717321 w 5958835"/>
              <a:gd name="connsiteY1" fmla="*/ 750612 h 810146"/>
              <a:gd name="connsiteX2" fmla="*/ 4739009 w 5958835"/>
              <a:gd name="connsiteY2" fmla="*/ 443 h 810146"/>
              <a:gd name="connsiteX3" fmla="*/ 5958835 w 5958835"/>
              <a:gd name="connsiteY3" fmla="*/ 69079 h 810146"/>
              <a:gd name="connsiteX0" fmla="*/ 0 w 5958835"/>
              <a:gd name="connsiteY0" fmla="*/ 810146 h 810146"/>
              <a:gd name="connsiteX1" fmla="*/ 2717321 w 5958835"/>
              <a:gd name="connsiteY1" fmla="*/ 750612 h 810146"/>
              <a:gd name="connsiteX2" fmla="*/ 4205609 w 5958835"/>
              <a:gd name="connsiteY2" fmla="*/ 443 h 810146"/>
              <a:gd name="connsiteX3" fmla="*/ 5958835 w 5958835"/>
              <a:gd name="connsiteY3" fmla="*/ 69079 h 810146"/>
              <a:gd name="connsiteX0" fmla="*/ 0 w 4244335"/>
              <a:gd name="connsiteY0" fmla="*/ 817267 h 817267"/>
              <a:gd name="connsiteX1" fmla="*/ 2717321 w 4244335"/>
              <a:gd name="connsiteY1" fmla="*/ 757733 h 817267"/>
              <a:gd name="connsiteX2" fmla="*/ 4205609 w 4244335"/>
              <a:gd name="connsiteY2" fmla="*/ 7564 h 817267"/>
              <a:gd name="connsiteX3" fmla="*/ 4244335 w 4244335"/>
              <a:gd name="connsiteY3" fmla="*/ 0 h 817267"/>
            </a:gdLst>
            <a:ahLst/>
            <a:cxnLst>
              <a:cxn ang="0">
                <a:pos x="connsiteX0" y="connsiteY0"/>
              </a:cxn>
              <a:cxn ang="0">
                <a:pos x="connsiteX1" y="connsiteY1"/>
              </a:cxn>
              <a:cxn ang="0">
                <a:pos x="connsiteX2" y="connsiteY2"/>
              </a:cxn>
              <a:cxn ang="0">
                <a:pos x="connsiteX3" y="connsiteY3"/>
              </a:cxn>
            </a:cxnLst>
            <a:rect l="l" t="t" r="r" b="b"/>
            <a:pathLst>
              <a:path w="4244335" h="817267">
                <a:moveTo>
                  <a:pt x="0" y="817267"/>
                </a:moveTo>
                <a:cubicBezTo>
                  <a:pt x="1492045" y="212431"/>
                  <a:pt x="2016386" y="892683"/>
                  <a:pt x="2717321" y="757733"/>
                </a:cubicBezTo>
                <a:cubicBezTo>
                  <a:pt x="3418256" y="622783"/>
                  <a:pt x="2926600" y="-11989"/>
                  <a:pt x="4205609" y="7564"/>
                </a:cubicBezTo>
                <a:lnTo>
                  <a:pt x="4244335" y="0"/>
                </a:ln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7F85E98E-9109-4861-9454-84E7B6167A44}"/>
              </a:ext>
            </a:extLst>
          </p:cNvPr>
          <p:cNvSpPr/>
          <p:nvPr/>
        </p:nvSpPr>
        <p:spPr>
          <a:xfrm>
            <a:off x="5517732" y="1178561"/>
            <a:ext cx="5568696" cy="4590288"/>
          </a:xfrm>
          <a:prstGeom prst="ellipse">
            <a:avLst/>
          </a:prstGeom>
          <a:solidFill>
            <a:srgbClr val="FFFF00">
              <a:alpha val="7000"/>
            </a:srgbClr>
          </a:solidFill>
          <a:ln w="444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Atmospheric Circulation</a:t>
            </a:r>
          </a:p>
        </p:txBody>
      </p:sp>
      <p:sp>
        <p:nvSpPr>
          <p:cNvPr id="79" name="Rectangle 78">
            <a:extLst>
              <a:ext uri="{FF2B5EF4-FFF2-40B4-BE49-F238E27FC236}">
                <a16:creationId xmlns:a16="http://schemas.microsoft.com/office/drawing/2014/main" id="{6E39D63F-CE30-4174-9A38-09182707F4A1}"/>
              </a:ext>
            </a:extLst>
          </p:cNvPr>
          <p:cNvSpPr/>
          <p:nvPr/>
        </p:nvSpPr>
        <p:spPr>
          <a:xfrm>
            <a:off x="11170697" y="1120900"/>
            <a:ext cx="1014984" cy="52689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IMPACTS</a:t>
            </a:r>
          </a:p>
        </p:txBody>
      </p:sp>
      <p:sp>
        <p:nvSpPr>
          <p:cNvPr id="80" name="Pentagon 33">
            <a:extLst>
              <a:ext uri="{FF2B5EF4-FFF2-40B4-BE49-F238E27FC236}">
                <a16:creationId xmlns:a16="http://schemas.microsoft.com/office/drawing/2014/main" id="{A12846E7-61BA-402E-AE5D-849ECF010178}"/>
              </a:ext>
            </a:extLst>
          </p:cNvPr>
          <p:cNvSpPr/>
          <p:nvPr/>
        </p:nvSpPr>
        <p:spPr>
          <a:xfrm>
            <a:off x="4434617" y="6072067"/>
            <a:ext cx="6741414" cy="319464"/>
          </a:xfrm>
          <a:prstGeom prst="homePlate">
            <a:avLst>
              <a:gd name="adj" fmla="val 0"/>
            </a:avLst>
          </a:prstGeom>
          <a:gradFill>
            <a:gsLst>
              <a:gs pos="0">
                <a:schemeClr val="bg1">
                  <a:lumMod val="50000"/>
                  <a:alpha val="0"/>
                </a:schemeClr>
              </a:gs>
              <a:gs pos="32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pPr algn="r"/>
            <a:r>
              <a:rPr lang="en-US" sz="1700" dirty="0"/>
              <a:t>Notional Representation of Subset of Physical Processes </a:t>
            </a:r>
          </a:p>
        </p:txBody>
      </p:sp>
      <p:cxnSp>
        <p:nvCxnSpPr>
          <p:cNvPr id="81" name="Curved Connector 53">
            <a:extLst>
              <a:ext uri="{FF2B5EF4-FFF2-40B4-BE49-F238E27FC236}">
                <a16:creationId xmlns:a16="http://schemas.microsoft.com/office/drawing/2014/main" id="{4A3582D4-5590-4CA2-8771-7EDC8A3519B3}"/>
              </a:ext>
            </a:extLst>
          </p:cNvPr>
          <p:cNvCxnSpPr>
            <a:cxnSpLocks/>
          </p:cNvCxnSpPr>
          <p:nvPr/>
        </p:nvCxnSpPr>
        <p:spPr>
          <a:xfrm flipV="1">
            <a:off x="5259162" y="3288796"/>
            <a:ext cx="1081001" cy="396472"/>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82" name="Curved Connector 62">
            <a:extLst>
              <a:ext uri="{FF2B5EF4-FFF2-40B4-BE49-F238E27FC236}">
                <a16:creationId xmlns:a16="http://schemas.microsoft.com/office/drawing/2014/main" id="{26186F72-A18D-470F-97B2-242F298CBBF1}"/>
              </a:ext>
            </a:extLst>
          </p:cNvPr>
          <p:cNvCxnSpPr>
            <a:cxnSpLocks/>
          </p:cNvCxnSpPr>
          <p:nvPr/>
        </p:nvCxnSpPr>
        <p:spPr>
          <a:xfrm flipV="1">
            <a:off x="6340163" y="2936931"/>
            <a:ext cx="1344992" cy="308661"/>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83" name="Curved Connector 65">
            <a:extLst>
              <a:ext uri="{FF2B5EF4-FFF2-40B4-BE49-F238E27FC236}">
                <a16:creationId xmlns:a16="http://schemas.microsoft.com/office/drawing/2014/main" id="{F84FA9F3-655D-4D86-92D9-6C14371A1A10}"/>
              </a:ext>
            </a:extLst>
          </p:cNvPr>
          <p:cNvCxnSpPr>
            <a:cxnSpLocks/>
            <a:stCxn id="130" idx="0"/>
          </p:cNvCxnSpPr>
          <p:nvPr/>
        </p:nvCxnSpPr>
        <p:spPr>
          <a:xfrm>
            <a:off x="7898445" y="2936931"/>
            <a:ext cx="1655152" cy="404323"/>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84" name="Curved Connector 67">
            <a:extLst>
              <a:ext uri="{FF2B5EF4-FFF2-40B4-BE49-F238E27FC236}">
                <a16:creationId xmlns:a16="http://schemas.microsoft.com/office/drawing/2014/main" id="{7F034AEE-82A9-4F65-A9B7-30BD74DEB90D}"/>
              </a:ext>
            </a:extLst>
          </p:cNvPr>
          <p:cNvCxnSpPr>
            <a:cxnSpLocks/>
          </p:cNvCxnSpPr>
          <p:nvPr/>
        </p:nvCxnSpPr>
        <p:spPr>
          <a:xfrm>
            <a:off x="9498629" y="3325285"/>
            <a:ext cx="2056194" cy="100644"/>
          </a:xfrm>
          <a:prstGeom prst="straightConnector1">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85" name="Curved Connector 54">
            <a:extLst>
              <a:ext uri="{FF2B5EF4-FFF2-40B4-BE49-F238E27FC236}">
                <a16:creationId xmlns:a16="http://schemas.microsoft.com/office/drawing/2014/main" id="{664EF27A-6E65-41E4-9CCD-402E8A1BE6FB}"/>
              </a:ext>
            </a:extLst>
          </p:cNvPr>
          <p:cNvCxnSpPr>
            <a:cxnSpLocks/>
          </p:cNvCxnSpPr>
          <p:nvPr/>
        </p:nvCxnSpPr>
        <p:spPr>
          <a:xfrm flipV="1">
            <a:off x="5259162" y="3217242"/>
            <a:ext cx="945196" cy="404417"/>
          </a:xfrm>
          <a:prstGeom prst="curvedConnector3">
            <a:avLst>
              <a:gd name="adj1" fmla="val 50000"/>
            </a:avLst>
          </a:prstGeom>
          <a:ln w="47625"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86" name="Oval 4">
            <a:extLst>
              <a:ext uri="{FF2B5EF4-FFF2-40B4-BE49-F238E27FC236}">
                <a16:creationId xmlns:a16="http://schemas.microsoft.com/office/drawing/2014/main" id="{5D4D2A4F-7506-486B-A5EC-B32305B58159}"/>
              </a:ext>
            </a:extLst>
          </p:cNvPr>
          <p:cNvSpPr/>
          <p:nvPr/>
        </p:nvSpPr>
        <p:spPr>
          <a:xfrm>
            <a:off x="7694587" y="2017421"/>
            <a:ext cx="1200127" cy="72469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3898739"/>
              <a:gd name="connsiteY0" fmla="*/ 750611 h 750611"/>
              <a:gd name="connsiteX1" fmla="*/ 2021688 w 3898739"/>
              <a:gd name="connsiteY1" fmla="*/ 442 h 750611"/>
              <a:gd name="connsiteX2" fmla="*/ 3898739 w 3898739"/>
              <a:gd name="connsiteY2" fmla="*/ 97653 h 750611"/>
              <a:gd name="connsiteX0" fmla="*/ 0 w 2021688"/>
              <a:gd name="connsiteY0" fmla="*/ 750611 h 750611"/>
              <a:gd name="connsiteX1" fmla="*/ 2021688 w 2021688"/>
              <a:gd name="connsiteY1" fmla="*/ 442 h 750611"/>
              <a:gd name="connsiteX0" fmla="*/ 0 w 1512805"/>
              <a:gd name="connsiteY0" fmla="*/ 710883 h 710883"/>
              <a:gd name="connsiteX1" fmla="*/ 1512805 w 1512805"/>
              <a:gd name="connsiteY1" fmla="*/ 471 h 710883"/>
              <a:gd name="connsiteX0" fmla="*/ 0 w 1512805"/>
              <a:gd name="connsiteY0" fmla="*/ 710412 h 710412"/>
              <a:gd name="connsiteX1" fmla="*/ 1512805 w 1512805"/>
              <a:gd name="connsiteY1" fmla="*/ 0 h 710412"/>
              <a:gd name="connsiteX0" fmla="*/ 0 w 1512805"/>
              <a:gd name="connsiteY0" fmla="*/ 710412 h 710412"/>
              <a:gd name="connsiteX1" fmla="*/ 1512805 w 1512805"/>
              <a:gd name="connsiteY1" fmla="*/ 0 h 710412"/>
              <a:gd name="connsiteX0" fmla="*/ 0 w 1512805"/>
              <a:gd name="connsiteY0" fmla="*/ 691362 h 691362"/>
              <a:gd name="connsiteX1" fmla="*/ 1512805 w 1512805"/>
              <a:gd name="connsiteY1" fmla="*/ 0 h 691362"/>
              <a:gd name="connsiteX0" fmla="*/ 0 w 1323701"/>
              <a:gd name="connsiteY0" fmla="*/ 761416 h 761416"/>
              <a:gd name="connsiteX1" fmla="*/ 1323701 w 1323701"/>
              <a:gd name="connsiteY1" fmla="*/ 0 h 761416"/>
              <a:gd name="connsiteX0" fmla="*/ 0 w 1323701"/>
              <a:gd name="connsiteY0" fmla="*/ 761416 h 761416"/>
              <a:gd name="connsiteX1" fmla="*/ 717606 w 1323701"/>
              <a:gd name="connsiteY1" fmla="*/ 172812 h 761416"/>
              <a:gd name="connsiteX2" fmla="*/ 1323701 w 1323701"/>
              <a:gd name="connsiteY2" fmla="*/ 0 h 761416"/>
              <a:gd name="connsiteX0" fmla="*/ 0 w 1323701"/>
              <a:gd name="connsiteY0" fmla="*/ 761416 h 761416"/>
              <a:gd name="connsiteX1" fmla="*/ 717606 w 1323701"/>
              <a:gd name="connsiteY1" fmla="*/ 172812 h 761416"/>
              <a:gd name="connsiteX2" fmla="*/ 1323701 w 1323701"/>
              <a:gd name="connsiteY2" fmla="*/ 0 h 761416"/>
              <a:gd name="connsiteX0" fmla="*/ 0 w 1323701"/>
              <a:gd name="connsiteY0" fmla="*/ 761416 h 761416"/>
              <a:gd name="connsiteX1" fmla="*/ 265858 w 1323701"/>
              <a:gd name="connsiteY1" fmla="*/ 623158 h 761416"/>
              <a:gd name="connsiteX2" fmla="*/ 717606 w 1323701"/>
              <a:gd name="connsiteY2" fmla="*/ 172812 h 761416"/>
              <a:gd name="connsiteX3" fmla="*/ 1323701 w 1323701"/>
              <a:gd name="connsiteY3" fmla="*/ 0 h 761416"/>
              <a:gd name="connsiteX0" fmla="*/ 0 w 1323701"/>
              <a:gd name="connsiteY0" fmla="*/ 761416 h 761416"/>
              <a:gd name="connsiteX1" fmla="*/ 265858 w 1323701"/>
              <a:gd name="connsiteY1" fmla="*/ 623158 h 761416"/>
              <a:gd name="connsiteX2" fmla="*/ 675583 w 1323701"/>
              <a:gd name="connsiteY2" fmla="*/ 182820 h 761416"/>
              <a:gd name="connsiteX3" fmla="*/ 1323701 w 1323701"/>
              <a:gd name="connsiteY3" fmla="*/ 0 h 761416"/>
            </a:gdLst>
            <a:ahLst/>
            <a:cxnLst>
              <a:cxn ang="0">
                <a:pos x="connsiteX0" y="connsiteY0"/>
              </a:cxn>
              <a:cxn ang="0">
                <a:pos x="connsiteX1" y="connsiteY1"/>
              </a:cxn>
              <a:cxn ang="0">
                <a:pos x="connsiteX2" y="connsiteY2"/>
              </a:cxn>
              <a:cxn ang="0">
                <a:pos x="connsiteX3" y="connsiteY3"/>
              </a:cxn>
            </a:cxnLst>
            <a:rect l="l" t="t" r="r" b="b"/>
            <a:pathLst>
              <a:path w="1323701" h="761416">
                <a:moveTo>
                  <a:pt x="0" y="761416"/>
                </a:moveTo>
                <a:cubicBezTo>
                  <a:pt x="35555" y="728365"/>
                  <a:pt x="146257" y="721259"/>
                  <a:pt x="265858" y="623158"/>
                </a:cubicBezTo>
                <a:cubicBezTo>
                  <a:pt x="385459" y="525057"/>
                  <a:pt x="490521" y="276672"/>
                  <a:pt x="675583" y="182820"/>
                </a:cubicBezTo>
                <a:cubicBezTo>
                  <a:pt x="760279" y="114347"/>
                  <a:pt x="664894" y="59960"/>
                  <a:pt x="1323701" y="0"/>
                </a:cubicBezTo>
              </a:path>
            </a:pathLst>
          </a:custGeom>
          <a:noFill/>
          <a:ln w="44450" cap="rnd">
            <a:solidFill>
              <a:schemeClr val="tx2"/>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A84C4913-336D-41E5-A531-3263B89991B3}"/>
              </a:ext>
            </a:extLst>
          </p:cNvPr>
          <p:cNvGrpSpPr/>
          <p:nvPr/>
        </p:nvGrpSpPr>
        <p:grpSpPr>
          <a:xfrm>
            <a:off x="5539662" y="5039229"/>
            <a:ext cx="1916187" cy="699374"/>
            <a:chOff x="5075613" y="4876351"/>
            <a:chExt cx="1916187" cy="699374"/>
          </a:xfrm>
        </p:grpSpPr>
        <p:sp>
          <p:nvSpPr>
            <p:cNvPr id="88" name="Rectangle 87">
              <a:extLst>
                <a:ext uri="{FF2B5EF4-FFF2-40B4-BE49-F238E27FC236}">
                  <a16:creationId xmlns:a16="http://schemas.microsoft.com/office/drawing/2014/main" id="{E0109E2D-8EFB-4690-9B6E-3F53D0740764}"/>
                </a:ext>
              </a:extLst>
            </p:cNvPr>
            <p:cNvSpPr/>
            <p:nvPr/>
          </p:nvSpPr>
          <p:spPr>
            <a:xfrm>
              <a:off x="5075613" y="4876351"/>
              <a:ext cx="1916187" cy="699374"/>
            </a:xfrm>
            <a:prstGeom prst="rect">
              <a:avLst/>
            </a:prstGeom>
            <a:solidFill>
              <a:schemeClr val="bg1">
                <a:alpha val="840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t" anchorCtr="0"/>
            <a:lstStyle/>
            <a:p>
              <a:r>
                <a:rPr lang="en-US" sz="1000" dirty="0">
                  <a:solidFill>
                    <a:schemeClr val="bg2">
                      <a:lumMod val="50000"/>
                    </a:schemeClr>
                  </a:solidFill>
                </a:rPr>
                <a:t>General Pathway</a:t>
              </a:r>
            </a:p>
            <a:p>
              <a:r>
                <a:rPr lang="en-US" sz="1000" dirty="0">
                  <a:solidFill>
                    <a:schemeClr val="bg2">
                      <a:lumMod val="50000"/>
                    </a:schemeClr>
                  </a:solidFill>
                </a:rPr>
                <a:t>Aerosol Direct Effect</a:t>
              </a:r>
            </a:p>
            <a:p>
              <a:r>
                <a:rPr lang="en-US" sz="1000" dirty="0">
                  <a:solidFill>
                    <a:schemeClr val="bg2">
                      <a:lumMod val="50000"/>
                    </a:schemeClr>
                  </a:solidFill>
                </a:rPr>
                <a:t>Aerosol Indirect Effect</a:t>
              </a:r>
            </a:p>
            <a:p>
              <a:r>
                <a:rPr lang="en-US" sz="1000" dirty="0">
                  <a:solidFill>
                    <a:schemeClr val="bg2">
                      <a:lumMod val="50000"/>
                    </a:schemeClr>
                  </a:solidFill>
                </a:rPr>
                <a:t>Downstream Impacts</a:t>
              </a:r>
            </a:p>
          </p:txBody>
        </p:sp>
        <p:cxnSp>
          <p:nvCxnSpPr>
            <p:cNvPr id="89" name="Straight Arrow Connector 88">
              <a:extLst>
                <a:ext uri="{FF2B5EF4-FFF2-40B4-BE49-F238E27FC236}">
                  <a16:creationId xmlns:a16="http://schemas.microsoft.com/office/drawing/2014/main" id="{27424FC8-F75E-45E6-BF71-CE87E87BADFD}"/>
                </a:ext>
              </a:extLst>
            </p:cNvPr>
            <p:cNvCxnSpPr>
              <a:cxnSpLocks/>
            </p:cNvCxnSpPr>
            <p:nvPr/>
          </p:nvCxnSpPr>
          <p:spPr>
            <a:xfrm>
              <a:off x="5183090" y="4992944"/>
              <a:ext cx="320919" cy="881"/>
            </a:xfrm>
            <a:prstGeom prst="straightConnector1">
              <a:avLst/>
            </a:prstGeom>
            <a:ln w="44450" cap="rnd" cmpd="sng">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62574ECF-FA74-4843-9F9E-117799F07535}"/>
                </a:ext>
              </a:extLst>
            </p:cNvPr>
            <p:cNvCxnSpPr>
              <a:cxnSpLocks/>
            </p:cNvCxnSpPr>
            <p:nvPr/>
          </p:nvCxnSpPr>
          <p:spPr>
            <a:xfrm>
              <a:off x="5183090" y="5140043"/>
              <a:ext cx="320919" cy="881"/>
            </a:xfrm>
            <a:prstGeom prst="straightConnector1">
              <a:avLst/>
            </a:prstGeom>
            <a:ln w="44450" cap="rnd" cmpd="sng">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855087FE-BAAB-4968-9185-80A376B143E3}"/>
                </a:ext>
              </a:extLst>
            </p:cNvPr>
            <p:cNvCxnSpPr>
              <a:cxnSpLocks/>
            </p:cNvCxnSpPr>
            <p:nvPr/>
          </p:nvCxnSpPr>
          <p:spPr>
            <a:xfrm>
              <a:off x="5183090" y="5305800"/>
              <a:ext cx="320919" cy="881"/>
            </a:xfrm>
            <a:prstGeom prst="straightConnector1">
              <a:avLst/>
            </a:prstGeom>
            <a:ln w="44450"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22B2B668-37E3-4EAE-86FD-71437D706C41}"/>
                </a:ext>
              </a:extLst>
            </p:cNvPr>
            <p:cNvCxnSpPr>
              <a:cxnSpLocks/>
            </p:cNvCxnSpPr>
            <p:nvPr/>
          </p:nvCxnSpPr>
          <p:spPr>
            <a:xfrm>
              <a:off x="5214988" y="5453339"/>
              <a:ext cx="320919" cy="881"/>
            </a:xfrm>
            <a:prstGeom prst="straightConnector1">
              <a:avLst/>
            </a:prstGeom>
            <a:ln w="44450" cap="rnd" cmpd="sng">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grpSp>
      <p:sp>
        <p:nvSpPr>
          <p:cNvPr id="93" name="Oval 4">
            <a:extLst>
              <a:ext uri="{FF2B5EF4-FFF2-40B4-BE49-F238E27FC236}">
                <a16:creationId xmlns:a16="http://schemas.microsoft.com/office/drawing/2014/main" id="{EA8D8A15-902D-40F1-BBDC-7CDA198BD1D8}"/>
              </a:ext>
            </a:extLst>
          </p:cNvPr>
          <p:cNvSpPr/>
          <p:nvPr/>
        </p:nvSpPr>
        <p:spPr>
          <a:xfrm>
            <a:off x="5201905" y="3057190"/>
            <a:ext cx="6391080" cy="1818681"/>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376261 h 1421176"/>
              <a:gd name="connsiteX1" fmla="*/ 1797171 w 6543999"/>
              <a:gd name="connsiteY1" fmla="*/ 1103092 h 1421176"/>
              <a:gd name="connsiteX2" fmla="*/ 2688567 w 6543999"/>
              <a:gd name="connsiteY2" fmla="*/ 16162 h 1421176"/>
              <a:gd name="connsiteX3" fmla="*/ 4126359 w 6543999"/>
              <a:gd name="connsiteY3" fmla="*/ 421584 h 1421176"/>
              <a:gd name="connsiteX4" fmla="*/ 6543999 w 6543999"/>
              <a:gd name="connsiteY4" fmla="*/ 444033 h 1421176"/>
              <a:gd name="connsiteX0" fmla="*/ 0 w 6543999"/>
              <a:gd name="connsiteY0" fmla="*/ 1363993 h 1519254"/>
              <a:gd name="connsiteX1" fmla="*/ 1797171 w 6543999"/>
              <a:gd name="connsiteY1" fmla="*/ 1090824 h 1519254"/>
              <a:gd name="connsiteX2" fmla="*/ 2688567 w 6543999"/>
              <a:gd name="connsiteY2" fmla="*/ 3894 h 1519254"/>
              <a:gd name="connsiteX3" fmla="*/ 3907823 w 6543999"/>
              <a:gd name="connsiteY3" fmla="*/ 1519248 h 1519254"/>
              <a:gd name="connsiteX4" fmla="*/ 6543999 w 6543999"/>
              <a:gd name="connsiteY4" fmla="*/ 431765 h 1519254"/>
              <a:gd name="connsiteX0" fmla="*/ 0 w 6543999"/>
              <a:gd name="connsiteY0" fmla="*/ 1363993 h 1519248"/>
              <a:gd name="connsiteX1" fmla="*/ 1797171 w 6543999"/>
              <a:gd name="connsiteY1" fmla="*/ 1090824 h 1519248"/>
              <a:gd name="connsiteX2" fmla="*/ 2688567 w 6543999"/>
              <a:gd name="connsiteY2" fmla="*/ 3894 h 1519248"/>
              <a:gd name="connsiteX3" fmla="*/ 3907823 w 6543999"/>
              <a:gd name="connsiteY3" fmla="*/ 1519248 h 1519248"/>
              <a:gd name="connsiteX4" fmla="*/ 6543999 w 6543999"/>
              <a:gd name="connsiteY4" fmla="*/ 431765 h 1519248"/>
              <a:gd name="connsiteX0" fmla="*/ 0 w 6543999"/>
              <a:gd name="connsiteY0" fmla="*/ 1360156 h 1515411"/>
              <a:gd name="connsiteX1" fmla="*/ 1797171 w 6543999"/>
              <a:gd name="connsiteY1" fmla="*/ 1086987 h 1515411"/>
              <a:gd name="connsiteX2" fmla="*/ 2688567 w 6543999"/>
              <a:gd name="connsiteY2" fmla="*/ 57 h 1515411"/>
              <a:gd name="connsiteX3" fmla="*/ 3907823 w 6543999"/>
              <a:gd name="connsiteY3" fmla="*/ 1515411 h 1515411"/>
              <a:gd name="connsiteX4" fmla="*/ 6543999 w 6543999"/>
              <a:gd name="connsiteY4" fmla="*/ 427928 h 1515411"/>
              <a:gd name="connsiteX0" fmla="*/ 0 w 6543999"/>
              <a:gd name="connsiteY0" fmla="*/ 1417661 h 1572916"/>
              <a:gd name="connsiteX1" fmla="*/ 1797171 w 6543999"/>
              <a:gd name="connsiteY1" fmla="*/ 1144492 h 1572916"/>
              <a:gd name="connsiteX2" fmla="*/ 2700069 w 6543999"/>
              <a:gd name="connsiteY2" fmla="*/ 53 h 1572916"/>
              <a:gd name="connsiteX3" fmla="*/ 3907823 w 6543999"/>
              <a:gd name="connsiteY3" fmla="*/ 1572916 h 1572916"/>
              <a:gd name="connsiteX4" fmla="*/ 6543999 w 6543999"/>
              <a:gd name="connsiteY4" fmla="*/ 485433 h 1572916"/>
              <a:gd name="connsiteX0" fmla="*/ 0 w 6543999"/>
              <a:gd name="connsiteY0" fmla="*/ 1417661 h 1673596"/>
              <a:gd name="connsiteX1" fmla="*/ 1797171 w 6543999"/>
              <a:gd name="connsiteY1" fmla="*/ 1144492 h 1673596"/>
              <a:gd name="connsiteX2" fmla="*/ 2700069 w 6543999"/>
              <a:gd name="connsiteY2" fmla="*/ 53 h 1673596"/>
              <a:gd name="connsiteX3" fmla="*/ 3907823 w 6543999"/>
              <a:gd name="connsiteY3" fmla="*/ 1572916 h 1673596"/>
              <a:gd name="connsiteX4" fmla="*/ 6543999 w 6543999"/>
              <a:gd name="connsiteY4" fmla="*/ 485433 h 1673596"/>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686356"/>
              <a:gd name="connsiteX1" fmla="*/ 1797171 w 6543999"/>
              <a:gd name="connsiteY1" fmla="*/ 1148632 h 1686356"/>
              <a:gd name="connsiteX2" fmla="*/ 2700069 w 6543999"/>
              <a:gd name="connsiteY2" fmla="*/ 4193 h 1686356"/>
              <a:gd name="connsiteX3" fmla="*/ 3856065 w 6543999"/>
              <a:gd name="connsiteY3" fmla="*/ 1605811 h 1686356"/>
              <a:gd name="connsiteX4" fmla="*/ 6543999 w 6543999"/>
              <a:gd name="connsiteY4" fmla="*/ 489573 h 1686356"/>
              <a:gd name="connsiteX0" fmla="*/ 0 w 6543999"/>
              <a:gd name="connsiteY0" fmla="*/ 1417813 h 1682368"/>
              <a:gd name="connsiteX1" fmla="*/ 1797171 w 6543999"/>
              <a:gd name="connsiteY1" fmla="*/ 1144644 h 1682368"/>
              <a:gd name="connsiteX2" fmla="*/ 2700069 w 6543999"/>
              <a:gd name="connsiteY2" fmla="*/ 205 h 1682368"/>
              <a:gd name="connsiteX3" fmla="*/ 3856065 w 6543999"/>
              <a:gd name="connsiteY3" fmla="*/ 1601823 h 1682368"/>
              <a:gd name="connsiteX4" fmla="*/ 6543999 w 6543999"/>
              <a:gd name="connsiteY4" fmla="*/ 485585 h 1682368"/>
              <a:gd name="connsiteX0" fmla="*/ 0 w 6543999"/>
              <a:gd name="connsiteY0" fmla="*/ 1405115 h 1669670"/>
              <a:gd name="connsiteX1" fmla="*/ 1797171 w 6543999"/>
              <a:gd name="connsiteY1" fmla="*/ 1131946 h 1669670"/>
              <a:gd name="connsiteX2" fmla="*/ 2719119 w 6543999"/>
              <a:gd name="connsiteY2" fmla="*/ 207 h 1669670"/>
              <a:gd name="connsiteX3" fmla="*/ 3856065 w 6543999"/>
              <a:gd name="connsiteY3" fmla="*/ 1589125 h 1669670"/>
              <a:gd name="connsiteX4" fmla="*/ 6543999 w 6543999"/>
              <a:gd name="connsiteY4" fmla="*/ 472887 h 1669670"/>
              <a:gd name="connsiteX0" fmla="*/ 0 w 6463584"/>
              <a:gd name="connsiteY0" fmla="*/ 1405115 h 1818681"/>
              <a:gd name="connsiteX1" fmla="*/ 1797171 w 6463584"/>
              <a:gd name="connsiteY1" fmla="*/ 1131946 h 1818681"/>
              <a:gd name="connsiteX2" fmla="*/ 2719119 w 6463584"/>
              <a:gd name="connsiteY2" fmla="*/ 207 h 1818681"/>
              <a:gd name="connsiteX3" fmla="*/ 3856065 w 6463584"/>
              <a:gd name="connsiteY3" fmla="*/ 1589125 h 1818681"/>
              <a:gd name="connsiteX4" fmla="*/ 6463584 w 6463584"/>
              <a:gd name="connsiteY4" fmla="*/ 1695400 h 18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584" h="1818681">
                <a:moveTo>
                  <a:pt x="0" y="1405115"/>
                </a:moveTo>
                <a:cubicBezTo>
                  <a:pt x="506084" y="1536850"/>
                  <a:pt x="1343985" y="1366097"/>
                  <a:pt x="1797171" y="1131946"/>
                </a:cubicBezTo>
                <a:cubicBezTo>
                  <a:pt x="2250358" y="897795"/>
                  <a:pt x="2179120" y="19261"/>
                  <a:pt x="2719119" y="207"/>
                </a:cubicBezTo>
                <a:cubicBezTo>
                  <a:pt x="3259118" y="-18847"/>
                  <a:pt x="3376436" y="1287776"/>
                  <a:pt x="3856065" y="1589125"/>
                </a:cubicBezTo>
                <a:cubicBezTo>
                  <a:pt x="4493251" y="2037514"/>
                  <a:pt x="5084526" y="1689834"/>
                  <a:pt x="6463584" y="169540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41">
            <a:extLst>
              <a:ext uri="{FF2B5EF4-FFF2-40B4-BE49-F238E27FC236}">
                <a16:creationId xmlns:a16="http://schemas.microsoft.com/office/drawing/2014/main" id="{8DFF38BD-EB29-44B9-A02B-7B6FE209BFB4}"/>
              </a:ext>
            </a:extLst>
          </p:cNvPr>
          <p:cNvSpPr/>
          <p:nvPr/>
        </p:nvSpPr>
        <p:spPr>
          <a:xfrm>
            <a:off x="8290062" y="3496487"/>
            <a:ext cx="2794868" cy="2272362"/>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95" name="Group 94">
            <a:extLst>
              <a:ext uri="{FF2B5EF4-FFF2-40B4-BE49-F238E27FC236}">
                <a16:creationId xmlns:a16="http://schemas.microsoft.com/office/drawing/2014/main" id="{34918B40-F526-4CE6-8941-E09483294739}"/>
              </a:ext>
            </a:extLst>
          </p:cNvPr>
          <p:cNvGrpSpPr/>
          <p:nvPr/>
        </p:nvGrpSpPr>
        <p:grpSpPr>
          <a:xfrm>
            <a:off x="8769883" y="4397335"/>
            <a:ext cx="546664" cy="546664"/>
            <a:chOff x="855016" y="4817599"/>
            <a:chExt cx="546664" cy="546664"/>
          </a:xfrm>
        </p:grpSpPr>
        <p:sp>
          <p:nvSpPr>
            <p:cNvPr id="96" name="Freeform 153">
              <a:extLst>
                <a:ext uri="{FF2B5EF4-FFF2-40B4-BE49-F238E27FC236}">
                  <a16:creationId xmlns:a16="http://schemas.microsoft.com/office/drawing/2014/main" id="{D837327A-B89D-40AC-A265-E4F3B8703D1D}"/>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Radiation</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Diffusivity</a:t>
              </a:r>
            </a:p>
          </p:txBody>
        </p:sp>
        <p:sp>
          <p:nvSpPr>
            <p:cNvPr id="97" name="Freeform 154">
              <a:extLst>
                <a:ext uri="{FF2B5EF4-FFF2-40B4-BE49-F238E27FC236}">
                  <a16:creationId xmlns:a16="http://schemas.microsoft.com/office/drawing/2014/main" id="{7B472493-5D6B-4583-AE76-599363CA0B90}"/>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98" name="Freeform 155">
              <a:extLst>
                <a:ext uri="{FF2B5EF4-FFF2-40B4-BE49-F238E27FC236}">
                  <a16:creationId xmlns:a16="http://schemas.microsoft.com/office/drawing/2014/main" id="{61A2A789-2DA0-461B-B183-37B1CED73CC7}"/>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9" name="Group 98">
            <a:extLst>
              <a:ext uri="{FF2B5EF4-FFF2-40B4-BE49-F238E27FC236}">
                <a16:creationId xmlns:a16="http://schemas.microsoft.com/office/drawing/2014/main" id="{F8974802-14C1-462D-8BD5-147092A84511}"/>
              </a:ext>
            </a:extLst>
          </p:cNvPr>
          <p:cNvGrpSpPr/>
          <p:nvPr/>
        </p:nvGrpSpPr>
        <p:grpSpPr>
          <a:xfrm>
            <a:off x="8318881" y="2833082"/>
            <a:ext cx="546664" cy="546664"/>
            <a:chOff x="855016" y="4817599"/>
            <a:chExt cx="546664" cy="546664"/>
          </a:xfrm>
        </p:grpSpPr>
        <p:sp>
          <p:nvSpPr>
            <p:cNvPr id="100" name="Freeform 161">
              <a:extLst>
                <a:ext uri="{FF2B5EF4-FFF2-40B4-BE49-F238E27FC236}">
                  <a16:creationId xmlns:a16="http://schemas.microsoft.com/office/drawing/2014/main" id="{4DCAA093-B57A-4F46-B88F-295BC3419052}"/>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Sedimentation</a:t>
              </a:r>
            </a:p>
          </p:txBody>
        </p:sp>
        <p:sp>
          <p:nvSpPr>
            <p:cNvPr id="101" name="Freeform 162">
              <a:extLst>
                <a:ext uri="{FF2B5EF4-FFF2-40B4-BE49-F238E27FC236}">
                  <a16:creationId xmlns:a16="http://schemas.microsoft.com/office/drawing/2014/main" id="{9F5FAEA8-6E7E-4193-A178-B5FB9514F7F8}"/>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2" name="Freeform 163">
              <a:extLst>
                <a:ext uri="{FF2B5EF4-FFF2-40B4-BE49-F238E27FC236}">
                  <a16:creationId xmlns:a16="http://schemas.microsoft.com/office/drawing/2014/main" id="{CA18C0FB-80BE-403A-8C8D-82E80F9BA6ED}"/>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03" name="Oval 4">
            <a:extLst>
              <a:ext uri="{FF2B5EF4-FFF2-40B4-BE49-F238E27FC236}">
                <a16:creationId xmlns:a16="http://schemas.microsoft.com/office/drawing/2014/main" id="{B2F7C045-6DE5-44A9-AFE0-E34F88026094}"/>
              </a:ext>
            </a:extLst>
          </p:cNvPr>
          <p:cNvSpPr/>
          <p:nvPr/>
        </p:nvSpPr>
        <p:spPr>
          <a:xfrm>
            <a:off x="5067850" y="1626072"/>
            <a:ext cx="5168864" cy="159117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2492 h 769481"/>
              <a:gd name="connsiteX1" fmla="*/ 2717321 w 6616060"/>
              <a:gd name="connsiteY1" fmla="*/ 652958 h 769481"/>
              <a:gd name="connsiteX2" fmla="*/ 4253980 w 6616060"/>
              <a:gd name="connsiteY2" fmla="*/ 769481 h 769481"/>
              <a:gd name="connsiteX3" fmla="*/ 6616060 w 6616060"/>
              <a:gd name="connsiteY3" fmla="*/ 0 h 769481"/>
              <a:gd name="connsiteX0" fmla="*/ 0 w 4620282"/>
              <a:gd name="connsiteY0" fmla="*/ 287516 h 1531045"/>
              <a:gd name="connsiteX1" fmla="*/ 2717321 w 4620282"/>
              <a:gd name="connsiteY1" fmla="*/ 227982 h 1531045"/>
              <a:gd name="connsiteX2" fmla="*/ 4253980 w 4620282"/>
              <a:gd name="connsiteY2" fmla="*/ 344505 h 1531045"/>
              <a:gd name="connsiteX3" fmla="*/ 4620282 w 4620282"/>
              <a:gd name="connsiteY3" fmla="*/ 1531045 h 1531045"/>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785887"/>
              <a:gd name="connsiteY0" fmla="*/ 289500 h 1533029"/>
              <a:gd name="connsiteX1" fmla="*/ 2717321 w 4785887"/>
              <a:gd name="connsiteY1" fmla="*/ 229966 h 1533029"/>
              <a:gd name="connsiteX2" fmla="*/ 4214223 w 4785887"/>
              <a:gd name="connsiteY2" fmla="*/ 394196 h 1533029"/>
              <a:gd name="connsiteX3" fmla="*/ 4620282 w 4785887"/>
              <a:gd name="connsiteY3" fmla="*/ 1533029 h 1533029"/>
              <a:gd name="connsiteX0" fmla="*/ 0 w 4848614"/>
              <a:gd name="connsiteY0" fmla="*/ 289500 h 1580737"/>
              <a:gd name="connsiteX1" fmla="*/ 2717321 w 4848614"/>
              <a:gd name="connsiteY1" fmla="*/ 229966 h 1580737"/>
              <a:gd name="connsiteX2" fmla="*/ 4214223 w 4848614"/>
              <a:gd name="connsiteY2" fmla="*/ 394196 h 1580737"/>
              <a:gd name="connsiteX3" fmla="*/ 4771356 w 4848614"/>
              <a:gd name="connsiteY3" fmla="*/ 1580737 h 1580737"/>
              <a:gd name="connsiteX0" fmla="*/ 0 w 4935430"/>
              <a:gd name="connsiteY0" fmla="*/ 289500 h 1580737"/>
              <a:gd name="connsiteX1" fmla="*/ 2717321 w 4935430"/>
              <a:gd name="connsiteY1" fmla="*/ 229966 h 1580737"/>
              <a:gd name="connsiteX2" fmla="*/ 4214223 w 4935430"/>
              <a:gd name="connsiteY2" fmla="*/ 394196 h 1580737"/>
              <a:gd name="connsiteX3" fmla="*/ 4771356 w 4935430"/>
              <a:gd name="connsiteY3" fmla="*/ 1580737 h 1580737"/>
              <a:gd name="connsiteX0" fmla="*/ 0 w 4983137"/>
              <a:gd name="connsiteY0" fmla="*/ 764477 h 1419610"/>
              <a:gd name="connsiteX1" fmla="*/ 2765028 w 4983137"/>
              <a:gd name="connsiteY1" fmla="*/ 68839 h 1419610"/>
              <a:gd name="connsiteX2" fmla="*/ 4261930 w 4983137"/>
              <a:gd name="connsiteY2" fmla="*/ 233069 h 1419610"/>
              <a:gd name="connsiteX3" fmla="*/ 4819063 w 4983137"/>
              <a:gd name="connsiteY3" fmla="*/ 1419610 h 1419610"/>
              <a:gd name="connsiteX0" fmla="*/ 0 w 4983137"/>
              <a:gd name="connsiteY0" fmla="*/ 774468 h 1429601"/>
              <a:gd name="connsiteX1" fmla="*/ 2120972 w 4983137"/>
              <a:gd name="connsiteY1" fmla="*/ 62927 h 1429601"/>
              <a:gd name="connsiteX2" fmla="*/ 4261930 w 4983137"/>
              <a:gd name="connsiteY2" fmla="*/ 243060 h 1429601"/>
              <a:gd name="connsiteX3" fmla="*/ 4819063 w 4983137"/>
              <a:gd name="connsiteY3" fmla="*/ 1429601 h 1429601"/>
              <a:gd name="connsiteX0" fmla="*/ 0 w 4899564"/>
              <a:gd name="connsiteY0" fmla="*/ 774468 h 1423251"/>
              <a:gd name="connsiteX1" fmla="*/ 2120972 w 4899564"/>
              <a:gd name="connsiteY1" fmla="*/ 62927 h 1423251"/>
              <a:gd name="connsiteX2" fmla="*/ 4261930 w 4899564"/>
              <a:gd name="connsiteY2" fmla="*/ 243060 h 1423251"/>
              <a:gd name="connsiteX3" fmla="*/ 4647613 w 4899564"/>
              <a:gd name="connsiteY3" fmla="*/ 1423251 h 1423251"/>
              <a:gd name="connsiteX0" fmla="*/ 0 w 5008434"/>
              <a:gd name="connsiteY0" fmla="*/ 774468 h 1423251"/>
              <a:gd name="connsiteX1" fmla="*/ 2120972 w 5008434"/>
              <a:gd name="connsiteY1" fmla="*/ 62927 h 1423251"/>
              <a:gd name="connsiteX2" fmla="*/ 4261930 w 5008434"/>
              <a:gd name="connsiteY2" fmla="*/ 243060 h 1423251"/>
              <a:gd name="connsiteX3" fmla="*/ 4647613 w 5008434"/>
              <a:gd name="connsiteY3" fmla="*/ 1423251 h 1423251"/>
              <a:gd name="connsiteX0" fmla="*/ 0 w 5008434"/>
              <a:gd name="connsiteY0" fmla="*/ 790980 h 1439763"/>
              <a:gd name="connsiteX1" fmla="*/ 2120972 w 5008434"/>
              <a:gd name="connsiteY1" fmla="*/ 79439 h 1439763"/>
              <a:gd name="connsiteX2" fmla="*/ 4261930 w 5008434"/>
              <a:gd name="connsiteY2" fmla="*/ 259572 h 1439763"/>
              <a:gd name="connsiteX3" fmla="*/ 4647613 w 5008434"/>
              <a:gd name="connsiteY3" fmla="*/ 1439763 h 1439763"/>
              <a:gd name="connsiteX0" fmla="*/ 0 w 5008434"/>
              <a:gd name="connsiteY0" fmla="*/ 782706 h 1431489"/>
              <a:gd name="connsiteX1" fmla="*/ 2120972 w 5008434"/>
              <a:gd name="connsiteY1" fmla="*/ 71165 h 1431489"/>
              <a:gd name="connsiteX2" fmla="*/ 4261930 w 5008434"/>
              <a:gd name="connsiteY2" fmla="*/ 251298 h 1431489"/>
              <a:gd name="connsiteX3" fmla="*/ 4647613 w 5008434"/>
              <a:gd name="connsiteY3" fmla="*/ 1431489 h 1431489"/>
              <a:gd name="connsiteX0" fmla="*/ 0 w 5020756"/>
              <a:gd name="connsiteY0" fmla="*/ 766676 h 1415459"/>
              <a:gd name="connsiteX1" fmla="*/ 2120972 w 5020756"/>
              <a:gd name="connsiteY1" fmla="*/ 55135 h 1415459"/>
              <a:gd name="connsiteX2" fmla="*/ 4287330 w 5020756"/>
              <a:gd name="connsiteY2" fmla="*/ 254318 h 1415459"/>
              <a:gd name="connsiteX3" fmla="*/ 4647613 w 5020756"/>
              <a:gd name="connsiteY3" fmla="*/ 1415459 h 1415459"/>
              <a:gd name="connsiteX0" fmla="*/ 0 w 5020756"/>
              <a:gd name="connsiteY0" fmla="*/ 809015 h 1457798"/>
              <a:gd name="connsiteX1" fmla="*/ 2120972 w 5020756"/>
              <a:gd name="connsiteY1" fmla="*/ 97474 h 1457798"/>
              <a:gd name="connsiteX2" fmla="*/ 4287330 w 5020756"/>
              <a:gd name="connsiteY2" fmla="*/ 296657 h 1457798"/>
              <a:gd name="connsiteX3" fmla="*/ 4647613 w 5020756"/>
              <a:gd name="connsiteY3" fmla="*/ 1457798 h 1457798"/>
              <a:gd name="connsiteX0" fmla="*/ 0 w 5020756"/>
              <a:gd name="connsiteY0" fmla="*/ 527221 h 1176004"/>
              <a:gd name="connsiteX1" fmla="*/ 4287330 w 5020756"/>
              <a:gd name="connsiteY1" fmla="*/ 14863 h 1176004"/>
              <a:gd name="connsiteX2" fmla="*/ 4647613 w 5020756"/>
              <a:gd name="connsiteY2" fmla="*/ 1176004 h 1176004"/>
              <a:gd name="connsiteX0" fmla="*/ 0 w 5020756"/>
              <a:gd name="connsiteY0" fmla="*/ 726849 h 1375632"/>
              <a:gd name="connsiteX1" fmla="*/ 4287330 w 5020756"/>
              <a:gd name="connsiteY1" fmla="*/ 214491 h 1375632"/>
              <a:gd name="connsiteX2" fmla="*/ 4647613 w 5020756"/>
              <a:gd name="connsiteY2" fmla="*/ 1375632 h 1375632"/>
              <a:gd name="connsiteX0" fmla="*/ 0 w 5020756"/>
              <a:gd name="connsiteY0" fmla="*/ 759156 h 1407939"/>
              <a:gd name="connsiteX1" fmla="*/ 4287330 w 5020756"/>
              <a:gd name="connsiteY1" fmla="*/ 246798 h 1407939"/>
              <a:gd name="connsiteX2" fmla="*/ 4647613 w 5020756"/>
              <a:gd name="connsiteY2" fmla="*/ 1407939 h 1407939"/>
              <a:gd name="connsiteX0" fmla="*/ 0 w 4825067"/>
              <a:gd name="connsiteY0" fmla="*/ 759156 h 1382539"/>
              <a:gd name="connsiteX1" fmla="*/ 4287330 w 4825067"/>
              <a:gd name="connsiteY1" fmla="*/ 246798 h 1382539"/>
              <a:gd name="connsiteX2" fmla="*/ 4155956 w 4825067"/>
              <a:gd name="connsiteY2" fmla="*/ 1382539 h 1382539"/>
              <a:gd name="connsiteX0" fmla="*/ 0 w 4653559"/>
              <a:gd name="connsiteY0" fmla="*/ 291512 h 1591170"/>
              <a:gd name="connsiteX1" fmla="*/ 4115822 w 4653559"/>
              <a:gd name="connsiteY1" fmla="*/ 455429 h 1591170"/>
              <a:gd name="connsiteX2" fmla="*/ 3984448 w 4653559"/>
              <a:gd name="connsiteY2" fmla="*/ 1591170 h 1591170"/>
            </a:gdLst>
            <a:ahLst/>
            <a:cxnLst>
              <a:cxn ang="0">
                <a:pos x="connsiteX0" y="connsiteY0"/>
              </a:cxn>
              <a:cxn ang="0">
                <a:pos x="connsiteX1" y="connsiteY1"/>
              </a:cxn>
              <a:cxn ang="0">
                <a:pos x="connsiteX2" y="connsiteY2"/>
              </a:cxn>
            </a:cxnLst>
            <a:rect l="l" t="t" r="r" b="b"/>
            <a:pathLst>
              <a:path w="4653559" h="1591170">
                <a:moveTo>
                  <a:pt x="0" y="291512"/>
                </a:moveTo>
                <a:cubicBezTo>
                  <a:pt x="702694" y="-43829"/>
                  <a:pt x="2102970" y="-205151"/>
                  <a:pt x="4115822" y="455429"/>
                </a:cubicBezTo>
                <a:cubicBezTo>
                  <a:pt x="5197381" y="890699"/>
                  <a:pt x="4378133" y="1179754"/>
                  <a:pt x="3984448" y="159117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a:extLst>
              <a:ext uri="{FF2B5EF4-FFF2-40B4-BE49-F238E27FC236}">
                <a16:creationId xmlns:a16="http://schemas.microsoft.com/office/drawing/2014/main" id="{8BB9D91E-943D-470E-83A8-E2F4A0180A4C}"/>
              </a:ext>
            </a:extLst>
          </p:cNvPr>
          <p:cNvGrpSpPr/>
          <p:nvPr/>
        </p:nvGrpSpPr>
        <p:grpSpPr>
          <a:xfrm>
            <a:off x="8898986" y="1734423"/>
            <a:ext cx="546664" cy="546664"/>
            <a:chOff x="855016" y="4817599"/>
            <a:chExt cx="546664" cy="546664"/>
          </a:xfrm>
        </p:grpSpPr>
        <p:sp>
          <p:nvSpPr>
            <p:cNvPr id="105" name="Freeform 170">
              <a:extLst>
                <a:ext uri="{FF2B5EF4-FFF2-40B4-BE49-F238E27FC236}">
                  <a16:creationId xmlns:a16="http://schemas.microsoft.com/office/drawing/2014/main" id="{2ED54D34-A72A-4EC0-9854-C8F77E2FEF50}"/>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Air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Temperature</a:t>
              </a:r>
            </a:p>
          </p:txBody>
        </p:sp>
        <p:sp>
          <p:nvSpPr>
            <p:cNvPr id="106" name="Freeform 171">
              <a:extLst>
                <a:ext uri="{FF2B5EF4-FFF2-40B4-BE49-F238E27FC236}">
                  <a16:creationId xmlns:a16="http://schemas.microsoft.com/office/drawing/2014/main" id="{91A2B7E8-E227-4E3D-85D5-B855940304CB}"/>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7" name="Freeform 172">
              <a:extLst>
                <a:ext uri="{FF2B5EF4-FFF2-40B4-BE49-F238E27FC236}">
                  <a16:creationId xmlns:a16="http://schemas.microsoft.com/office/drawing/2014/main" id="{64B0F3A8-5DDF-4F3E-BF4B-C2C7998A3F19}"/>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08" name="Hexagon 107">
            <a:extLst>
              <a:ext uri="{FF2B5EF4-FFF2-40B4-BE49-F238E27FC236}">
                <a16:creationId xmlns:a16="http://schemas.microsoft.com/office/drawing/2014/main" id="{836161ED-8DCC-411F-8155-7DD02B406EDA}"/>
              </a:ext>
            </a:extLst>
          </p:cNvPr>
          <p:cNvSpPr/>
          <p:nvPr/>
        </p:nvSpPr>
        <p:spPr>
          <a:xfrm>
            <a:off x="11395650" y="4488367"/>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Net Primary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Productivity</a:t>
            </a:r>
          </a:p>
        </p:txBody>
      </p:sp>
      <p:sp>
        <p:nvSpPr>
          <p:cNvPr id="109" name="Hexagon 108">
            <a:extLst>
              <a:ext uri="{FF2B5EF4-FFF2-40B4-BE49-F238E27FC236}">
                <a16:creationId xmlns:a16="http://schemas.microsoft.com/office/drawing/2014/main" id="{33DDE2D2-E403-4D2F-A749-4BCBB5AF4808}"/>
              </a:ext>
            </a:extLst>
          </p:cNvPr>
          <p:cNvSpPr/>
          <p:nvPr/>
        </p:nvSpPr>
        <p:spPr>
          <a:xfrm>
            <a:off x="11395650" y="3222270"/>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Brightness</a:t>
            </a:r>
          </a:p>
        </p:txBody>
      </p:sp>
      <p:grpSp>
        <p:nvGrpSpPr>
          <p:cNvPr id="110" name="Group 109">
            <a:extLst>
              <a:ext uri="{FF2B5EF4-FFF2-40B4-BE49-F238E27FC236}">
                <a16:creationId xmlns:a16="http://schemas.microsoft.com/office/drawing/2014/main" id="{FA17586F-7240-488B-90D0-3177DFF260F5}"/>
              </a:ext>
            </a:extLst>
          </p:cNvPr>
          <p:cNvGrpSpPr/>
          <p:nvPr/>
        </p:nvGrpSpPr>
        <p:grpSpPr>
          <a:xfrm>
            <a:off x="9116619" y="3067922"/>
            <a:ext cx="546664" cy="546664"/>
            <a:chOff x="855016" y="4817599"/>
            <a:chExt cx="546664" cy="546664"/>
          </a:xfrm>
        </p:grpSpPr>
        <p:sp>
          <p:nvSpPr>
            <p:cNvPr id="111" name="Freeform 177">
              <a:extLst>
                <a:ext uri="{FF2B5EF4-FFF2-40B4-BE49-F238E27FC236}">
                  <a16:creationId xmlns:a16="http://schemas.microsoft.com/office/drawing/2014/main" id="{5961414B-3F33-4F99-BFBF-287EE410E4CA}"/>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H</a:t>
              </a:r>
              <a:r>
                <a:rPr lang="en-US" sz="900" baseline="-25000" dirty="0">
                  <a:latin typeface="Open Sans" panose="020B0606030504020204" pitchFamily="34" charset="0"/>
                  <a:ea typeface="Open Sans" panose="020B0606030504020204" pitchFamily="34" charset="0"/>
                  <a:cs typeface="Open Sans" panose="020B0606030504020204" pitchFamily="34" charset="0"/>
                </a:rPr>
                <a:t>2</a:t>
              </a:r>
              <a:r>
                <a:rPr lang="en-US" sz="900" dirty="0">
                  <a:latin typeface="Open Sans" panose="020B0606030504020204" pitchFamily="34" charset="0"/>
                  <a:ea typeface="Open Sans" panose="020B0606030504020204" pitchFamily="34" charset="0"/>
                  <a:cs typeface="Open Sans" panose="020B0606030504020204" pitchFamily="34" charset="0"/>
                </a:rPr>
                <a:t>O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Nuclei</a:t>
              </a:r>
            </a:p>
          </p:txBody>
        </p:sp>
        <p:sp>
          <p:nvSpPr>
            <p:cNvPr id="112" name="Freeform 178">
              <a:extLst>
                <a:ext uri="{FF2B5EF4-FFF2-40B4-BE49-F238E27FC236}">
                  <a16:creationId xmlns:a16="http://schemas.microsoft.com/office/drawing/2014/main" id="{5B7CC208-BD27-43E7-BE55-5EB407DEBBEB}"/>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13" name="Freeform 179">
              <a:extLst>
                <a:ext uri="{FF2B5EF4-FFF2-40B4-BE49-F238E27FC236}">
                  <a16:creationId xmlns:a16="http://schemas.microsoft.com/office/drawing/2014/main" id="{6B05BF04-88AB-42F8-AD41-DB718E979518}"/>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114" name="Oval 113">
            <a:extLst>
              <a:ext uri="{FF2B5EF4-FFF2-40B4-BE49-F238E27FC236}">
                <a16:creationId xmlns:a16="http://schemas.microsoft.com/office/drawing/2014/main" id="{559A857D-8E5D-4388-8130-F3D4144B169F}"/>
              </a:ext>
            </a:extLst>
          </p:cNvPr>
          <p:cNvSpPr/>
          <p:nvPr/>
        </p:nvSpPr>
        <p:spPr>
          <a:xfrm>
            <a:off x="4607905" y="4161069"/>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Combustion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Aerosols</a:t>
            </a:r>
          </a:p>
        </p:txBody>
      </p:sp>
      <p:sp>
        <p:nvSpPr>
          <p:cNvPr id="115" name="Oval 114">
            <a:extLst>
              <a:ext uri="{FF2B5EF4-FFF2-40B4-BE49-F238E27FC236}">
                <a16:creationId xmlns:a16="http://schemas.microsoft.com/office/drawing/2014/main" id="{D6E961CD-6EB4-4199-AA3A-5201242CFB23}"/>
              </a:ext>
            </a:extLst>
          </p:cNvPr>
          <p:cNvSpPr/>
          <p:nvPr/>
        </p:nvSpPr>
        <p:spPr>
          <a:xfrm>
            <a:off x="4601575" y="3321212"/>
            <a:ext cx="615833" cy="602822"/>
          </a:xfrm>
          <a:prstGeom prst="ellipse">
            <a:avLst/>
          </a:prstGeom>
          <a:solidFill>
            <a:schemeClr val="accent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Volcanic</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Eruption</a:t>
            </a:r>
          </a:p>
        </p:txBody>
      </p:sp>
      <p:sp>
        <p:nvSpPr>
          <p:cNvPr id="116" name="Oval 115">
            <a:extLst>
              <a:ext uri="{FF2B5EF4-FFF2-40B4-BE49-F238E27FC236}">
                <a16:creationId xmlns:a16="http://schemas.microsoft.com/office/drawing/2014/main" id="{AE278A6F-9F67-4B2C-BCCD-EC95C1585102}"/>
              </a:ext>
            </a:extLst>
          </p:cNvPr>
          <p:cNvSpPr/>
          <p:nvPr/>
        </p:nvSpPr>
        <p:spPr>
          <a:xfrm>
            <a:off x="4598829" y="1641498"/>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17" name="Oval 116">
            <a:extLst>
              <a:ext uri="{FF2B5EF4-FFF2-40B4-BE49-F238E27FC236}">
                <a16:creationId xmlns:a16="http://schemas.microsoft.com/office/drawing/2014/main" id="{CE2B77D9-9D07-4113-ACA2-1507B8E4D8F8}"/>
              </a:ext>
            </a:extLst>
          </p:cNvPr>
          <p:cNvSpPr/>
          <p:nvPr/>
        </p:nvSpPr>
        <p:spPr>
          <a:xfrm>
            <a:off x="4598829" y="5000924"/>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 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18" name="Oval 41">
            <a:extLst>
              <a:ext uri="{FF2B5EF4-FFF2-40B4-BE49-F238E27FC236}">
                <a16:creationId xmlns:a16="http://schemas.microsoft.com/office/drawing/2014/main" id="{4594E109-53A2-46F2-B302-B4751341DADF}"/>
              </a:ext>
            </a:extLst>
          </p:cNvPr>
          <p:cNvSpPr/>
          <p:nvPr/>
        </p:nvSpPr>
        <p:spPr>
          <a:xfrm rot="10800000">
            <a:off x="5517731" y="1178561"/>
            <a:ext cx="2772331" cy="2295144"/>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19" name="Curved Connector 54">
            <a:extLst>
              <a:ext uri="{FF2B5EF4-FFF2-40B4-BE49-F238E27FC236}">
                <a16:creationId xmlns:a16="http://schemas.microsoft.com/office/drawing/2014/main" id="{64EEC869-13B9-4BE1-9DE2-916D1CACD310}"/>
              </a:ext>
            </a:extLst>
          </p:cNvPr>
          <p:cNvCxnSpPr>
            <a:cxnSpLocks/>
          </p:cNvCxnSpPr>
          <p:nvPr/>
        </p:nvCxnSpPr>
        <p:spPr>
          <a:xfrm flipV="1">
            <a:off x="6347050" y="2857333"/>
            <a:ext cx="1115240" cy="299291"/>
          </a:xfrm>
          <a:prstGeom prst="curvedConnector3">
            <a:avLst>
              <a:gd name="adj1" fmla="val 50000"/>
            </a:avLst>
          </a:prstGeom>
          <a:ln w="47625" cap="rnd">
            <a:solidFill>
              <a:srgbClr val="C00000"/>
            </a:solidFill>
            <a:round/>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2020DEA5-B155-44E4-AA5E-3EE05FD3F7A3}"/>
              </a:ext>
            </a:extLst>
          </p:cNvPr>
          <p:cNvGrpSpPr/>
          <p:nvPr/>
        </p:nvGrpSpPr>
        <p:grpSpPr>
          <a:xfrm>
            <a:off x="5966332" y="2978227"/>
            <a:ext cx="546664" cy="546664"/>
            <a:chOff x="855016" y="4817599"/>
            <a:chExt cx="546664" cy="546664"/>
          </a:xfrm>
        </p:grpSpPr>
        <p:sp>
          <p:nvSpPr>
            <p:cNvPr id="121" name="Freeform 165">
              <a:extLst>
                <a:ext uri="{FF2B5EF4-FFF2-40B4-BE49-F238E27FC236}">
                  <a16:creationId xmlns:a16="http://schemas.microsoft.com/office/drawing/2014/main" id="{24084DB2-C5D2-4FBB-860B-FF016B4F21AD}"/>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Sulfate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Production</a:t>
              </a:r>
            </a:p>
          </p:txBody>
        </p:sp>
        <p:sp>
          <p:nvSpPr>
            <p:cNvPr id="122" name="Freeform 166">
              <a:extLst>
                <a:ext uri="{FF2B5EF4-FFF2-40B4-BE49-F238E27FC236}">
                  <a16:creationId xmlns:a16="http://schemas.microsoft.com/office/drawing/2014/main" id="{E7B3B0AA-8C0C-4CE9-83AA-D41D6400EB82}"/>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23" name="Freeform 167">
              <a:extLst>
                <a:ext uri="{FF2B5EF4-FFF2-40B4-BE49-F238E27FC236}">
                  <a16:creationId xmlns:a16="http://schemas.microsoft.com/office/drawing/2014/main" id="{CBB2407C-D9A4-42F0-A99A-2DCA28D31E25}"/>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4" name="Oval 4">
            <a:extLst>
              <a:ext uri="{FF2B5EF4-FFF2-40B4-BE49-F238E27FC236}">
                <a16:creationId xmlns:a16="http://schemas.microsoft.com/office/drawing/2014/main" id="{3F8A96DF-BE61-45A0-8E22-4405A100479B}"/>
              </a:ext>
            </a:extLst>
          </p:cNvPr>
          <p:cNvSpPr/>
          <p:nvPr/>
        </p:nvSpPr>
        <p:spPr>
          <a:xfrm>
            <a:off x="4779590" y="2129705"/>
            <a:ext cx="6616060" cy="713829"/>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3829 h 713829"/>
              <a:gd name="connsiteX1" fmla="*/ 2717321 w 6616060"/>
              <a:gd name="connsiteY1" fmla="*/ 654295 h 713829"/>
              <a:gd name="connsiteX2" fmla="*/ 4843784 w 6616060"/>
              <a:gd name="connsiteY2" fmla="*/ 504201 h 713829"/>
              <a:gd name="connsiteX3" fmla="*/ 6616060 w 6616060"/>
              <a:gd name="connsiteY3" fmla="*/ 1337 h 713829"/>
            </a:gdLst>
            <a:ahLst/>
            <a:cxnLst>
              <a:cxn ang="0">
                <a:pos x="connsiteX0" y="connsiteY0"/>
              </a:cxn>
              <a:cxn ang="0">
                <a:pos x="connsiteX1" y="connsiteY1"/>
              </a:cxn>
              <a:cxn ang="0">
                <a:pos x="connsiteX2" y="connsiteY2"/>
              </a:cxn>
              <a:cxn ang="0">
                <a:pos x="connsiteX3" y="connsiteY3"/>
              </a:cxn>
            </a:cxnLst>
            <a:rect l="l" t="t" r="r" b="b"/>
            <a:pathLst>
              <a:path w="6616060" h="713829">
                <a:moveTo>
                  <a:pt x="0" y="713829"/>
                </a:moveTo>
                <a:cubicBezTo>
                  <a:pt x="1492045" y="108993"/>
                  <a:pt x="1910024" y="689233"/>
                  <a:pt x="2717321" y="654295"/>
                </a:cubicBezTo>
                <a:cubicBezTo>
                  <a:pt x="3524618" y="619357"/>
                  <a:pt x="3564775" y="484648"/>
                  <a:pt x="4843784" y="504201"/>
                </a:cubicBezTo>
                <a:cubicBezTo>
                  <a:pt x="5469468" y="536605"/>
                  <a:pt x="5990376" y="-31067"/>
                  <a:pt x="6616060" y="1337"/>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4">
            <a:extLst>
              <a:ext uri="{FF2B5EF4-FFF2-40B4-BE49-F238E27FC236}">
                <a16:creationId xmlns:a16="http://schemas.microsoft.com/office/drawing/2014/main" id="{5FE19E57-4E20-4A6A-8C1B-38C87A4D727C}"/>
              </a:ext>
            </a:extLst>
          </p:cNvPr>
          <p:cNvSpPr/>
          <p:nvPr/>
        </p:nvSpPr>
        <p:spPr>
          <a:xfrm>
            <a:off x="7782300" y="2098130"/>
            <a:ext cx="3654168" cy="664789"/>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3898739"/>
              <a:gd name="connsiteY0" fmla="*/ 750611 h 750611"/>
              <a:gd name="connsiteX1" fmla="*/ 2021688 w 3898739"/>
              <a:gd name="connsiteY1" fmla="*/ 442 h 750611"/>
              <a:gd name="connsiteX2" fmla="*/ 3898739 w 3898739"/>
              <a:gd name="connsiteY2" fmla="*/ 97653 h 750611"/>
              <a:gd name="connsiteX0" fmla="*/ 0 w 1877051"/>
              <a:gd name="connsiteY0" fmla="*/ 0 h 97211"/>
              <a:gd name="connsiteX1" fmla="*/ 1877051 w 1877051"/>
              <a:gd name="connsiteY1" fmla="*/ 97211 h 97211"/>
              <a:gd name="connsiteX0" fmla="*/ 0 w 2362081"/>
              <a:gd name="connsiteY0" fmla="*/ 0 h 168773"/>
              <a:gd name="connsiteX1" fmla="*/ 2362081 w 2362081"/>
              <a:gd name="connsiteY1" fmla="*/ 168773 h 168773"/>
              <a:gd name="connsiteX0" fmla="*/ 0 w 2282568"/>
              <a:gd name="connsiteY0" fmla="*/ 0 h 97211"/>
              <a:gd name="connsiteX1" fmla="*/ 2282568 w 2282568"/>
              <a:gd name="connsiteY1" fmla="*/ 97211 h 97211"/>
              <a:gd name="connsiteX0" fmla="*/ 0 w 2282568"/>
              <a:gd name="connsiteY0" fmla="*/ 0 h 97211"/>
              <a:gd name="connsiteX1" fmla="*/ 2282568 w 2282568"/>
              <a:gd name="connsiteY1" fmla="*/ 97211 h 97211"/>
              <a:gd name="connsiteX0" fmla="*/ 0 w 2282568"/>
              <a:gd name="connsiteY0" fmla="*/ 11410 h 108621"/>
              <a:gd name="connsiteX1" fmla="*/ 2282568 w 2282568"/>
              <a:gd name="connsiteY1" fmla="*/ 108621 h 108621"/>
              <a:gd name="connsiteX0" fmla="*/ 0 w 3816093"/>
              <a:gd name="connsiteY0" fmla="*/ 665960 h 665960"/>
              <a:gd name="connsiteX1" fmla="*/ 3816093 w 3816093"/>
              <a:gd name="connsiteY1" fmla="*/ 1171 h 665960"/>
              <a:gd name="connsiteX0" fmla="*/ 0 w 3816093"/>
              <a:gd name="connsiteY0" fmla="*/ 664789 h 664789"/>
              <a:gd name="connsiteX1" fmla="*/ 3816093 w 3816093"/>
              <a:gd name="connsiteY1" fmla="*/ 0 h 664789"/>
              <a:gd name="connsiteX0" fmla="*/ 0 w 3816093"/>
              <a:gd name="connsiteY0" fmla="*/ 664789 h 664789"/>
              <a:gd name="connsiteX1" fmla="*/ 2553627 w 3816093"/>
              <a:gd name="connsiteY1" fmla="*/ 474878 h 664789"/>
              <a:gd name="connsiteX2" fmla="*/ 3816093 w 3816093"/>
              <a:gd name="connsiteY2" fmla="*/ 0 h 664789"/>
              <a:gd name="connsiteX0" fmla="*/ 0 w 3816093"/>
              <a:gd name="connsiteY0" fmla="*/ 664789 h 664789"/>
              <a:gd name="connsiteX1" fmla="*/ 2553627 w 3816093"/>
              <a:gd name="connsiteY1" fmla="*/ 474878 h 664789"/>
              <a:gd name="connsiteX2" fmla="*/ 3134652 w 3816093"/>
              <a:gd name="connsiteY2" fmla="*/ 151028 h 664789"/>
              <a:gd name="connsiteX3" fmla="*/ 3816093 w 3816093"/>
              <a:gd name="connsiteY3" fmla="*/ 0 h 664789"/>
              <a:gd name="connsiteX0" fmla="*/ 0 w 3816093"/>
              <a:gd name="connsiteY0" fmla="*/ 664789 h 664789"/>
              <a:gd name="connsiteX1" fmla="*/ 2239302 w 3816093"/>
              <a:gd name="connsiteY1" fmla="*/ 484403 h 664789"/>
              <a:gd name="connsiteX2" fmla="*/ 3134652 w 3816093"/>
              <a:gd name="connsiteY2" fmla="*/ 151028 h 664789"/>
              <a:gd name="connsiteX3" fmla="*/ 3816093 w 3816093"/>
              <a:gd name="connsiteY3" fmla="*/ 0 h 664789"/>
              <a:gd name="connsiteX0" fmla="*/ 0 w 3816093"/>
              <a:gd name="connsiteY0" fmla="*/ 664789 h 664789"/>
              <a:gd name="connsiteX1" fmla="*/ 2239302 w 3816093"/>
              <a:gd name="connsiteY1" fmla="*/ 484403 h 664789"/>
              <a:gd name="connsiteX2" fmla="*/ 3134652 w 3816093"/>
              <a:gd name="connsiteY2" fmla="*/ 151028 h 664789"/>
              <a:gd name="connsiteX3" fmla="*/ 3816093 w 3816093"/>
              <a:gd name="connsiteY3" fmla="*/ 0 h 664789"/>
              <a:gd name="connsiteX0" fmla="*/ 0 w 3654168"/>
              <a:gd name="connsiteY0" fmla="*/ 664789 h 664789"/>
              <a:gd name="connsiteX1" fmla="*/ 2077377 w 3654168"/>
              <a:gd name="connsiteY1" fmla="*/ 4844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Lst>
            <a:ahLst/>
            <a:cxnLst>
              <a:cxn ang="0">
                <a:pos x="connsiteX0" y="connsiteY0"/>
              </a:cxn>
              <a:cxn ang="0">
                <a:pos x="connsiteX1" y="connsiteY1"/>
              </a:cxn>
              <a:cxn ang="0">
                <a:pos x="connsiteX2" y="connsiteY2"/>
              </a:cxn>
              <a:cxn ang="0">
                <a:pos x="connsiteX3" y="connsiteY3"/>
              </a:cxn>
            </a:cxnLst>
            <a:rect l="l" t="t" r="r" b="b"/>
            <a:pathLst>
              <a:path w="3654168" h="664789">
                <a:moveTo>
                  <a:pt x="0" y="664789"/>
                </a:moveTo>
                <a:cubicBezTo>
                  <a:pt x="363692" y="604562"/>
                  <a:pt x="908387" y="523968"/>
                  <a:pt x="2039277" y="522503"/>
                </a:cubicBezTo>
                <a:cubicBezTo>
                  <a:pt x="2372807" y="486089"/>
                  <a:pt x="2778985" y="242080"/>
                  <a:pt x="2989396" y="162934"/>
                </a:cubicBezTo>
                <a:cubicBezTo>
                  <a:pt x="3356176" y="8381"/>
                  <a:pt x="3351682" y="74384"/>
                  <a:pt x="3654168" y="0"/>
                </a:cubicBezTo>
              </a:path>
            </a:pathLst>
          </a:custGeom>
          <a:noFill/>
          <a:ln w="44450" cap="rnd">
            <a:solidFill>
              <a:schemeClr val="accent3"/>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exagon 125">
            <a:extLst>
              <a:ext uri="{FF2B5EF4-FFF2-40B4-BE49-F238E27FC236}">
                <a16:creationId xmlns:a16="http://schemas.microsoft.com/office/drawing/2014/main" id="{54971877-2235-416F-A5CE-8A2514AE4372}"/>
              </a:ext>
            </a:extLst>
          </p:cNvPr>
          <p:cNvSpPr/>
          <p:nvPr/>
        </p:nvSpPr>
        <p:spPr>
          <a:xfrm>
            <a:off x="11395650" y="1901488"/>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Sea </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Level</a:t>
            </a:r>
          </a:p>
        </p:txBody>
      </p:sp>
      <p:grpSp>
        <p:nvGrpSpPr>
          <p:cNvPr id="127" name="Group 126">
            <a:extLst>
              <a:ext uri="{FF2B5EF4-FFF2-40B4-BE49-F238E27FC236}">
                <a16:creationId xmlns:a16="http://schemas.microsoft.com/office/drawing/2014/main" id="{365580FF-BC0B-4C40-836D-90FE0BF10359}"/>
              </a:ext>
            </a:extLst>
          </p:cNvPr>
          <p:cNvGrpSpPr/>
          <p:nvPr/>
        </p:nvGrpSpPr>
        <p:grpSpPr>
          <a:xfrm>
            <a:off x="7351780" y="2663599"/>
            <a:ext cx="546664" cy="546664"/>
            <a:chOff x="855016" y="4817599"/>
            <a:chExt cx="546664" cy="546664"/>
          </a:xfrm>
        </p:grpSpPr>
        <p:sp>
          <p:nvSpPr>
            <p:cNvPr id="128" name="Freeform 157">
              <a:extLst>
                <a:ext uri="{FF2B5EF4-FFF2-40B4-BE49-F238E27FC236}">
                  <a16:creationId xmlns:a16="http://schemas.microsoft.com/office/drawing/2014/main" id="{495A5A79-4626-42E9-B79C-1E2E00F4771D}"/>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Radiative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Flux</a:t>
              </a:r>
            </a:p>
          </p:txBody>
        </p:sp>
        <p:sp>
          <p:nvSpPr>
            <p:cNvPr id="129" name="Freeform 158">
              <a:extLst>
                <a:ext uri="{FF2B5EF4-FFF2-40B4-BE49-F238E27FC236}">
                  <a16:creationId xmlns:a16="http://schemas.microsoft.com/office/drawing/2014/main" id="{27F0D60B-F759-42F3-88E9-3D18A60A45E2}"/>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30" name="Freeform 159">
              <a:extLst>
                <a:ext uri="{FF2B5EF4-FFF2-40B4-BE49-F238E27FC236}">
                  <a16:creationId xmlns:a16="http://schemas.microsoft.com/office/drawing/2014/main" id="{E625B53D-318B-415C-858F-E1C3FAAE8134}"/>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131" name="Oval 130">
            <a:extLst>
              <a:ext uri="{FF2B5EF4-FFF2-40B4-BE49-F238E27FC236}">
                <a16:creationId xmlns:a16="http://schemas.microsoft.com/office/drawing/2014/main" id="{E2756837-1C99-4A32-AC4D-B3707ECC3554}"/>
              </a:ext>
            </a:extLst>
          </p:cNvPr>
          <p:cNvSpPr/>
          <p:nvPr/>
        </p:nvSpPr>
        <p:spPr>
          <a:xfrm>
            <a:off x="4598829" y="2481355"/>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Dust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Storms</a:t>
            </a:r>
          </a:p>
        </p:txBody>
      </p:sp>
      <p:grpSp>
        <p:nvGrpSpPr>
          <p:cNvPr id="4" name="Group 3">
            <a:extLst>
              <a:ext uri="{FF2B5EF4-FFF2-40B4-BE49-F238E27FC236}">
                <a16:creationId xmlns:a16="http://schemas.microsoft.com/office/drawing/2014/main" id="{851CD662-43B8-491D-9449-C97D6CCED930}"/>
              </a:ext>
            </a:extLst>
          </p:cNvPr>
          <p:cNvGrpSpPr/>
          <p:nvPr/>
        </p:nvGrpSpPr>
        <p:grpSpPr>
          <a:xfrm>
            <a:off x="5002337" y="344930"/>
            <a:ext cx="6681498" cy="838040"/>
            <a:chOff x="5002337" y="268729"/>
            <a:chExt cx="6681498" cy="838040"/>
          </a:xfrm>
        </p:grpSpPr>
        <p:sp>
          <p:nvSpPr>
            <p:cNvPr id="38" name="Arrow: Right 37">
              <a:extLst>
                <a:ext uri="{FF2B5EF4-FFF2-40B4-BE49-F238E27FC236}">
                  <a16:creationId xmlns:a16="http://schemas.microsoft.com/office/drawing/2014/main" id="{C29381CD-EE48-4DA8-A82B-FF2509878E48}"/>
                </a:ext>
              </a:extLst>
            </p:cNvPr>
            <p:cNvSpPr/>
            <p:nvPr/>
          </p:nvSpPr>
          <p:spPr>
            <a:xfrm>
              <a:off x="5002337" y="708465"/>
              <a:ext cx="6561392" cy="379820"/>
            </a:xfrm>
            <a:prstGeom prst="rightArrow">
              <a:avLst>
                <a:gd name="adj1" fmla="val 100000"/>
                <a:gd name="adj2" fmla="val 50000"/>
              </a:avLst>
            </a:prstGeom>
            <a:gradFill flip="none" rotWithShape="1">
              <a:gsLst>
                <a:gs pos="77000">
                  <a:srgbClr val="C00000"/>
                </a:gs>
                <a:gs pos="99000">
                  <a:schemeClr val="accent5"/>
                </a:gs>
                <a:gs pos="0">
                  <a:srgbClr val="FFC000">
                    <a:alpha val="0"/>
                  </a:srgbClr>
                </a:gs>
                <a:gs pos="22000">
                  <a:srgbClr val="F5A024">
                    <a:alpha val="89000"/>
                    <a:lumMod val="100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D0574EB5-9A13-47D2-BE1A-CCEC9702BBB8}"/>
                </a:ext>
              </a:extLst>
            </p:cNvPr>
            <p:cNvSpPr txBox="1"/>
            <p:nvPr/>
          </p:nvSpPr>
          <p:spPr>
            <a:xfrm>
              <a:off x="5749974" y="743775"/>
              <a:ext cx="836090" cy="307777"/>
            </a:xfrm>
            <a:prstGeom prst="rect">
              <a:avLst/>
            </a:prstGeom>
            <a:noFill/>
          </p:spPr>
          <p:txBody>
            <a:bodyPr wrap="square" rtlCol="0">
              <a:spAutoFit/>
            </a:bodyPr>
            <a:lstStyle/>
            <a:p>
              <a:r>
                <a:rPr lang="en-US" sz="1400" b="1" dirty="0">
                  <a:solidFill>
                    <a:schemeClr val="bg1"/>
                  </a:solidFill>
                </a:rPr>
                <a:t>Easy</a:t>
              </a:r>
            </a:p>
          </p:txBody>
        </p:sp>
        <p:sp>
          <p:nvSpPr>
            <p:cNvPr id="40" name="TextBox 39">
              <a:extLst>
                <a:ext uri="{FF2B5EF4-FFF2-40B4-BE49-F238E27FC236}">
                  <a16:creationId xmlns:a16="http://schemas.microsoft.com/office/drawing/2014/main" id="{3B55DD26-1FC7-4D89-89A8-A0417AD3E8A5}"/>
                </a:ext>
              </a:extLst>
            </p:cNvPr>
            <p:cNvSpPr txBox="1"/>
            <p:nvPr/>
          </p:nvSpPr>
          <p:spPr>
            <a:xfrm>
              <a:off x="10474332" y="746458"/>
              <a:ext cx="836090" cy="307777"/>
            </a:xfrm>
            <a:prstGeom prst="rect">
              <a:avLst/>
            </a:prstGeom>
            <a:noFill/>
          </p:spPr>
          <p:txBody>
            <a:bodyPr wrap="square" rtlCol="0">
              <a:spAutoFit/>
            </a:bodyPr>
            <a:lstStyle/>
            <a:p>
              <a:r>
                <a:rPr lang="en-US" sz="1400" b="1" dirty="0">
                  <a:solidFill>
                    <a:schemeClr val="bg1"/>
                  </a:solidFill>
                </a:rPr>
                <a:t>Hard</a:t>
              </a:r>
            </a:p>
          </p:txBody>
        </p:sp>
        <p:sp>
          <p:nvSpPr>
            <p:cNvPr id="41" name="TextBox 40">
              <a:extLst>
                <a:ext uri="{FF2B5EF4-FFF2-40B4-BE49-F238E27FC236}">
                  <a16:creationId xmlns:a16="http://schemas.microsoft.com/office/drawing/2014/main" id="{CD95FAFB-A6E2-490B-B779-2C6C23D8EB0C}"/>
                </a:ext>
              </a:extLst>
            </p:cNvPr>
            <p:cNvSpPr txBox="1"/>
            <p:nvPr/>
          </p:nvSpPr>
          <p:spPr>
            <a:xfrm>
              <a:off x="5263296" y="275575"/>
              <a:ext cx="1264525" cy="586230"/>
            </a:xfrm>
            <a:prstGeom prst="rect">
              <a:avLst/>
            </a:prstGeom>
          </p:spPr>
          <p:txBody>
            <a:bodyPr vert="horz" wrap="square" lIns="91440" tIns="45720" rIns="91440" bIns="45720" rtlCol="0">
              <a:noAutofit/>
            </a:bodyPr>
            <a:lstStyle/>
            <a:p>
              <a:pPr algn="l"/>
              <a:r>
                <a:rPr lang="en-US" sz="1200" dirty="0">
                  <a:latin typeface="Trebuchet MS" panose="020B0603020202020204" pitchFamily="34" charset="0"/>
                </a:rPr>
                <a:t>Aerosol Direct Effect</a:t>
              </a:r>
            </a:p>
          </p:txBody>
        </p:sp>
        <p:sp>
          <p:nvSpPr>
            <p:cNvPr id="42" name="TextBox 41">
              <a:extLst>
                <a:ext uri="{FF2B5EF4-FFF2-40B4-BE49-F238E27FC236}">
                  <a16:creationId xmlns:a16="http://schemas.microsoft.com/office/drawing/2014/main" id="{B94A2A89-C357-4468-98B5-1491A13789B1}"/>
                </a:ext>
              </a:extLst>
            </p:cNvPr>
            <p:cNvSpPr txBox="1"/>
            <p:nvPr/>
          </p:nvSpPr>
          <p:spPr>
            <a:xfrm>
              <a:off x="6712851" y="374479"/>
              <a:ext cx="1386155" cy="448645"/>
            </a:xfrm>
            <a:prstGeom prst="rect">
              <a:avLst/>
            </a:prstGeom>
          </p:spPr>
          <p:txBody>
            <a:bodyPr vert="horz" wrap="square" lIns="91440" tIns="45720" rIns="91440" bIns="45720" rtlCol="0">
              <a:noAutofit/>
            </a:bodyPr>
            <a:lstStyle/>
            <a:p>
              <a:pPr algn="l"/>
              <a:r>
                <a:rPr lang="en-US" sz="1200" dirty="0">
                  <a:latin typeface="Trebuchet MS" panose="020B0603020202020204" pitchFamily="34" charset="0"/>
                </a:rPr>
                <a:t>Temp changes</a:t>
              </a:r>
            </a:p>
          </p:txBody>
        </p:sp>
        <p:sp>
          <p:nvSpPr>
            <p:cNvPr id="43" name="TextBox 42">
              <a:extLst>
                <a:ext uri="{FF2B5EF4-FFF2-40B4-BE49-F238E27FC236}">
                  <a16:creationId xmlns:a16="http://schemas.microsoft.com/office/drawing/2014/main" id="{A0BA30E8-0882-4F4B-9703-7EE0E3774F46}"/>
                </a:ext>
              </a:extLst>
            </p:cNvPr>
            <p:cNvSpPr txBox="1"/>
            <p:nvPr/>
          </p:nvSpPr>
          <p:spPr>
            <a:xfrm>
              <a:off x="10252277" y="268729"/>
              <a:ext cx="1431558" cy="469688"/>
            </a:xfrm>
            <a:prstGeom prst="rect">
              <a:avLst/>
            </a:prstGeom>
          </p:spPr>
          <p:txBody>
            <a:bodyPr vert="horz" wrap="square" lIns="91440" tIns="45720" rIns="91440" bIns="45720" rtlCol="0">
              <a:noAutofit/>
            </a:bodyPr>
            <a:lstStyle/>
            <a:p>
              <a:pPr algn="l"/>
              <a:r>
                <a:rPr lang="en-US" sz="1200" dirty="0">
                  <a:latin typeface="Trebuchet MS" panose="020B0603020202020204" pitchFamily="34" charset="0"/>
                </a:rPr>
                <a:t>Aerosol Indirect Effect</a:t>
              </a:r>
            </a:p>
          </p:txBody>
        </p:sp>
        <p:sp>
          <p:nvSpPr>
            <p:cNvPr id="44" name="TextBox 43">
              <a:extLst>
                <a:ext uri="{FF2B5EF4-FFF2-40B4-BE49-F238E27FC236}">
                  <a16:creationId xmlns:a16="http://schemas.microsoft.com/office/drawing/2014/main" id="{6EC73754-9E72-4D3E-A77B-C20988B388EC}"/>
                </a:ext>
              </a:extLst>
            </p:cNvPr>
            <p:cNvSpPr txBox="1"/>
            <p:nvPr/>
          </p:nvSpPr>
          <p:spPr>
            <a:xfrm>
              <a:off x="6539910" y="725108"/>
              <a:ext cx="3633448" cy="381661"/>
            </a:xfrm>
            <a:prstGeom prst="rect">
              <a:avLst/>
            </a:prstGeom>
          </p:spPr>
          <p:txBody>
            <a:bodyPr vert="horz" wrap="square" lIns="91440" tIns="45720" rIns="91440" bIns="45720" rtlCol="0">
              <a:noAutofit/>
            </a:bodyPr>
            <a:lstStyle/>
            <a:p>
              <a:pPr algn="ctr"/>
              <a:r>
                <a:rPr lang="en-US" sz="1600" b="1" i="1" dirty="0">
                  <a:solidFill>
                    <a:schemeClr val="bg2">
                      <a:lumMod val="90000"/>
                    </a:schemeClr>
                  </a:solidFill>
                </a:rPr>
                <a:t>Pathway Identification</a:t>
              </a:r>
            </a:p>
          </p:txBody>
        </p:sp>
        <p:sp>
          <p:nvSpPr>
            <p:cNvPr id="45" name="TextBox 44">
              <a:extLst>
                <a:ext uri="{FF2B5EF4-FFF2-40B4-BE49-F238E27FC236}">
                  <a16:creationId xmlns:a16="http://schemas.microsoft.com/office/drawing/2014/main" id="{557AFC52-924D-4281-AEFB-1C072611E6B7}"/>
                </a:ext>
              </a:extLst>
            </p:cNvPr>
            <p:cNvSpPr txBox="1"/>
            <p:nvPr/>
          </p:nvSpPr>
          <p:spPr>
            <a:xfrm>
              <a:off x="8224116" y="272838"/>
              <a:ext cx="1937737" cy="501634"/>
            </a:xfrm>
            <a:prstGeom prst="rect">
              <a:avLst/>
            </a:prstGeom>
          </p:spPr>
          <p:txBody>
            <a:bodyPr vert="horz" wrap="square" lIns="91440" tIns="45720" rIns="91440" bIns="45720" rtlCol="0">
              <a:noAutofit/>
            </a:bodyPr>
            <a:lstStyle/>
            <a:p>
              <a:pPr algn="l"/>
              <a:r>
                <a:rPr lang="en-US" sz="1200" dirty="0">
                  <a:latin typeface="Trebuchet MS" panose="020B0603020202020204" pitchFamily="34" charset="0"/>
                </a:rPr>
                <a:t>Decreased Precipitation &amp; GMSL</a:t>
              </a:r>
            </a:p>
          </p:txBody>
        </p:sp>
      </p:grpSp>
      <p:sp>
        <p:nvSpPr>
          <p:cNvPr id="134" name="Slide Number Placeholder 2">
            <a:extLst>
              <a:ext uri="{FF2B5EF4-FFF2-40B4-BE49-F238E27FC236}">
                <a16:creationId xmlns:a16="http://schemas.microsoft.com/office/drawing/2014/main" id="{B07562F8-63CD-4F53-90D1-5F216752D421}"/>
              </a:ext>
            </a:extLst>
          </p:cNvPr>
          <p:cNvSpPr txBox="1">
            <a:spLocks/>
          </p:cNvSpPr>
          <p:nvPr/>
        </p:nvSpPr>
        <p:spPr>
          <a:xfrm>
            <a:off x="11826873" y="6560501"/>
            <a:ext cx="3651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latin typeface="+mj-lt"/>
              </a:rPr>
              <a:pPr/>
              <a:t>60</a:t>
            </a:fld>
            <a:endParaRPr lang="en-US" sz="1000" dirty="0">
              <a:latin typeface="+mj-lt"/>
            </a:endParaRPr>
          </a:p>
        </p:txBody>
      </p:sp>
      <p:sp>
        <p:nvSpPr>
          <p:cNvPr id="132" name="TextBox 131">
            <a:extLst>
              <a:ext uri="{FF2B5EF4-FFF2-40B4-BE49-F238E27FC236}">
                <a16:creationId xmlns:a16="http://schemas.microsoft.com/office/drawing/2014/main" id="{27FFEC66-DAE3-4EED-A2CF-124DF7A519A1}"/>
              </a:ext>
            </a:extLst>
          </p:cNvPr>
          <p:cNvSpPr txBox="1"/>
          <p:nvPr/>
        </p:nvSpPr>
        <p:spPr>
          <a:xfrm>
            <a:off x="3515070" y="2620584"/>
            <a:ext cx="709967" cy="400050"/>
          </a:xfrm>
          <a:prstGeom prst="rect">
            <a:avLst/>
          </a:prstGeom>
        </p:spPr>
        <p:txBody>
          <a:bodyPr vert="horz" wrap="square" lIns="91440" tIns="45720" rIns="91440" bIns="45720" rtlCol="0">
            <a:noAutofit/>
          </a:bodyPr>
          <a:lstStyle/>
          <a:p>
            <a:pPr algn="l"/>
            <a:r>
              <a:rPr lang="en-US" sz="3000" dirty="0">
                <a:solidFill>
                  <a:schemeClr val="accent6"/>
                </a:solidFill>
                <a:sym typeface="Webdings" panose="05030102010509060703" pitchFamily="18" charset="2"/>
              </a:rPr>
              <a:t></a:t>
            </a:r>
            <a:endParaRPr lang="en-US" sz="3000" dirty="0">
              <a:solidFill>
                <a:schemeClr val="accent6"/>
              </a:solidFill>
            </a:endParaRPr>
          </a:p>
        </p:txBody>
      </p:sp>
      <p:pic>
        <p:nvPicPr>
          <p:cNvPr id="133" name="Picture 132">
            <a:extLst>
              <a:ext uri="{FF2B5EF4-FFF2-40B4-BE49-F238E27FC236}">
                <a16:creationId xmlns:a16="http://schemas.microsoft.com/office/drawing/2014/main" id="{944A64DA-F811-4FE8-9CC0-A8913822AA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0746" y="5572999"/>
            <a:ext cx="868929" cy="609459"/>
          </a:xfrm>
          <a:prstGeom prst="rect">
            <a:avLst/>
          </a:prstGeom>
        </p:spPr>
      </p:pic>
    </p:spTree>
    <p:extLst>
      <p:ext uri="{BB962C8B-B14F-4D97-AF65-F5344CB8AC3E}">
        <p14:creationId xmlns:p14="http://schemas.microsoft.com/office/powerpoint/2010/main" val="325351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24224"/>
            <a:ext cx="6415633" cy="5355312"/>
          </a:xfrm>
          <a:prstGeom prst="rect">
            <a:avLst/>
          </a:prstGeom>
          <a:noFill/>
        </p:spPr>
        <p:txBody>
          <a:bodyPr wrap="square">
            <a:spAutoFit/>
          </a:bodyPr>
          <a:lstStyle/>
          <a:p>
            <a:pPr marL="285750" indent="-285750">
              <a:buFont typeface="Arial" panose="020B0604020202020204" pitchFamily="34" charset="0"/>
              <a:buChar char="•"/>
            </a:pPr>
            <a:r>
              <a:rPr lang="en-US" sz="2500" b="1" dirty="0">
                <a:solidFill>
                  <a:schemeClr val="accent6"/>
                </a:solidFill>
                <a:latin typeface="Trebuchet MS" panose="020B0603020202020204" pitchFamily="34" charset="0"/>
              </a:rPr>
              <a:t>Background</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Motivation</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dirty="0">
                <a:solidFill>
                  <a:schemeClr val="accent6"/>
                </a:solidFill>
                <a:latin typeface="Trebuchet MS" panose="020B0603020202020204" pitchFamily="34" charset="0"/>
              </a:rPr>
              <a:t>The CLDERA Project</a:t>
            </a:r>
          </a:p>
          <a:p>
            <a:pPr marL="800100" lvl="1" indent="-3429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500" b="1" dirty="0">
                <a:solidFill>
                  <a:schemeClr val="accent6"/>
                </a:solidFill>
                <a:latin typeface="Trebuchet MS" panose="020B0603020202020204" pitchFamily="34" charset="0"/>
              </a:rPr>
              <a:t>Driving Exemplar: Mt. Pinatubo &amp; Stratospheric Aerosol Injection (SAI)</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CLDERA Research Composition</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Simulations </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grpSp>
        <p:nvGrpSpPr>
          <p:cNvPr id="8" name="Group 7">
            <a:extLst>
              <a:ext uri="{FF2B5EF4-FFF2-40B4-BE49-F238E27FC236}">
                <a16:creationId xmlns:a16="http://schemas.microsoft.com/office/drawing/2014/main" id="{A65418FA-E22B-423A-9ED5-067D76E8658B}"/>
              </a:ext>
            </a:extLst>
          </p:cNvPr>
          <p:cNvGrpSpPr>
            <a:grpSpLocks noChangeAspect="1"/>
          </p:cNvGrpSpPr>
          <p:nvPr/>
        </p:nvGrpSpPr>
        <p:grpSpPr>
          <a:xfrm>
            <a:off x="8084420" y="1510397"/>
            <a:ext cx="4688291" cy="4567107"/>
            <a:chOff x="6624859" y="916067"/>
            <a:chExt cx="5725522" cy="5577528"/>
          </a:xfrm>
        </p:grpSpPr>
        <p:pic>
          <p:nvPicPr>
            <p:cNvPr id="9" name="Picture 8">
              <a:extLst>
                <a:ext uri="{FF2B5EF4-FFF2-40B4-BE49-F238E27FC236}">
                  <a16:creationId xmlns:a16="http://schemas.microsoft.com/office/drawing/2014/main" id="{E7F22A26-C221-478B-831A-4B6965149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0" name="TextBox 9">
              <a:extLst>
                <a:ext uri="{FF2B5EF4-FFF2-40B4-BE49-F238E27FC236}">
                  <a16:creationId xmlns:a16="http://schemas.microsoft.com/office/drawing/2014/main" id="{C84EFB2D-95BC-4EBC-8A85-95F24A7A1379}"/>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1" name="Diagram 10">
              <a:extLst>
                <a:ext uri="{FF2B5EF4-FFF2-40B4-BE49-F238E27FC236}">
                  <a16:creationId xmlns:a16="http://schemas.microsoft.com/office/drawing/2014/main" id="{62CA661A-39C3-4FCA-BF41-72312E320AA9}"/>
                </a:ext>
              </a:extLst>
            </p:cNvPr>
            <p:cNvGraphicFramePr/>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9"/>
          <a:stretch>
            <a:fillRect/>
          </a:stretch>
        </p:blipFill>
        <p:spPr>
          <a:xfrm>
            <a:off x="6839240" y="3429000"/>
            <a:ext cx="2197095" cy="1878895"/>
          </a:xfrm>
          <a:prstGeom prst="rect">
            <a:avLst/>
          </a:prstGeom>
        </p:spPr>
      </p:pic>
      <p:sp>
        <p:nvSpPr>
          <p:cNvPr id="5" name="Slide Number Placeholder 4">
            <a:extLst>
              <a:ext uri="{FF2B5EF4-FFF2-40B4-BE49-F238E27FC236}">
                <a16:creationId xmlns:a16="http://schemas.microsoft.com/office/drawing/2014/main" id="{809A7F79-37E0-4FE6-B60E-C25057085B8A}"/>
              </a:ext>
            </a:extLst>
          </p:cNvPr>
          <p:cNvSpPr>
            <a:spLocks noGrp="1"/>
          </p:cNvSpPr>
          <p:nvPr>
            <p:ph type="sldNum" sz="quarter" idx="4"/>
          </p:nvPr>
        </p:nvSpPr>
        <p:spPr/>
        <p:txBody>
          <a:bodyPr/>
          <a:lstStyle/>
          <a:p>
            <a:fld id="{4FAB73BC-B049-4115-A692-8D63A059BFB8}" type="slidenum">
              <a:rPr lang="en-US" smtClean="0"/>
              <a:pPr/>
              <a:t>7</a:t>
            </a:fld>
            <a:endParaRPr lang="en-US" dirty="0"/>
          </a:p>
        </p:txBody>
      </p:sp>
      <p:sp>
        <p:nvSpPr>
          <p:cNvPr id="14" name="Slide Number Placeholder 8">
            <a:extLst>
              <a:ext uri="{FF2B5EF4-FFF2-40B4-BE49-F238E27FC236}">
                <a16:creationId xmlns:a16="http://schemas.microsoft.com/office/drawing/2014/main" id="{1D881615-CF33-4F21-A1C0-07C4BCE11229}"/>
              </a:ext>
            </a:extLst>
          </p:cNvPr>
          <p:cNvSpPr txBox="1">
            <a:spLocks/>
          </p:cNvSpPr>
          <p:nvPr/>
        </p:nvSpPr>
        <p:spPr>
          <a:xfrm>
            <a:off x="11947280" y="6618148"/>
            <a:ext cx="370225"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7</a:t>
            </a:fld>
            <a:endParaRPr lang="en-US" sz="1000" dirty="0">
              <a:latin typeface="+mj-lt"/>
            </a:endParaRPr>
          </a:p>
        </p:txBody>
      </p:sp>
    </p:spTree>
    <p:extLst>
      <p:ext uri="{BB962C8B-B14F-4D97-AF65-F5344CB8AC3E}">
        <p14:creationId xmlns:p14="http://schemas.microsoft.com/office/powerpoint/2010/main" val="237292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7EA1E-DA37-4BEA-9DEE-37335D207CE9}"/>
              </a:ext>
            </a:extLst>
          </p:cNvPr>
          <p:cNvSpPr>
            <a:spLocks noGrp="1"/>
          </p:cNvSpPr>
          <p:nvPr>
            <p:ph type="title"/>
          </p:nvPr>
        </p:nvSpPr>
        <p:spPr/>
        <p:txBody>
          <a:bodyPr>
            <a:noAutofit/>
          </a:bodyPr>
          <a:lstStyle/>
          <a:p>
            <a:r>
              <a:rPr lang="en-US" dirty="0">
                <a:solidFill>
                  <a:schemeClr val="accent6"/>
                </a:solidFill>
                <a:latin typeface="Trebuchet MS" panose="020B0603020202020204" pitchFamily="34" charset="0"/>
              </a:rPr>
              <a:t>Mt. Pinatubo Eruption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Stratospheric Aerosol Injection (SAI)</a:t>
            </a:r>
          </a:p>
        </p:txBody>
      </p:sp>
      <p:sp>
        <p:nvSpPr>
          <p:cNvPr id="67" name="Rectangle 66">
            <a:extLst>
              <a:ext uri="{FF2B5EF4-FFF2-40B4-BE49-F238E27FC236}">
                <a16:creationId xmlns:a16="http://schemas.microsoft.com/office/drawing/2014/main" id="{4BCDBF97-BD4C-44C8-9EE9-F5B175DE6E86}"/>
              </a:ext>
            </a:extLst>
          </p:cNvPr>
          <p:cNvSpPr/>
          <p:nvPr/>
        </p:nvSpPr>
        <p:spPr>
          <a:xfrm>
            <a:off x="8239773" y="18288"/>
            <a:ext cx="3952227" cy="6493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lang="en-US" sz="1600" dirty="0">
              <a:solidFill>
                <a:schemeClr val="tx2"/>
              </a:solidFill>
            </a:endParaRPr>
          </a:p>
        </p:txBody>
      </p:sp>
      <p:pic>
        <p:nvPicPr>
          <p:cNvPr id="69" name="Picture 68">
            <a:extLst>
              <a:ext uri="{FF2B5EF4-FFF2-40B4-BE49-F238E27FC236}">
                <a16:creationId xmlns:a16="http://schemas.microsoft.com/office/drawing/2014/main" id="{49A47D42-EE06-417D-9852-60D13FEAA6A1}"/>
              </a:ext>
            </a:extLst>
          </p:cNvPr>
          <p:cNvPicPr>
            <a:picLocks noChangeAspect="1"/>
          </p:cNvPicPr>
          <p:nvPr/>
        </p:nvPicPr>
        <p:blipFill>
          <a:blip r:embed="rId3"/>
          <a:stretch>
            <a:fillRect/>
          </a:stretch>
        </p:blipFill>
        <p:spPr>
          <a:xfrm>
            <a:off x="8766369" y="252967"/>
            <a:ext cx="2862236" cy="1911973"/>
          </a:xfrm>
          <a:prstGeom prst="rect">
            <a:avLst/>
          </a:prstGeom>
        </p:spPr>
      </p:pic>
      <p:sp>
        <p:nvSpPr>
          <p:cNvPr id="72" name="TextBox 71">
            <a:extLst>
              <a:ext uri="{FF2B5EF4-FFF2-40B4-BE49-F238E27FC236}">
                <a16:creationId xmlns:a16="http://schemas.microsoft.com/office/drawing/2014/main" id="{A61C7D72-ADFE-4FD2-A451-D398BCEFBF0B}"/>
              </a:ext>
            </a:extLst>
          </p:cNvPr>
          <p:cNvSpPr txBox="1"/>
          <p:nvPr/>
        </p:nvSpPr>
        <p:spPr>
          <a:xfrm>
            <a:off x="8639069" y="1800489"/>
            <a:ext cx="3190682" cy="369332"/>
          </a:xfrm>
          <a:prstGeom prst="rect">
            <a:avLst/>
          </a:prstGeom>
          <a:solidFill>
            <a:schemeClr val="bg1"/>
          </a:solidFill>
        </p:spPr>
        <p:txBody>
          <a:bodyPr wrap="none" rtlCol="0">
            <a:spAutoFit/>
          </a:bodyPr>
          <a:lstStyle/>
          <a:p>
            <a:r>
              <a:rPr lang="en-US" dirty="0">
                <a:latin typeface="Trebuchet MS" panose="020B0603020202020204" pitchFamily="34" charset="0"/>
              </a:rPr>
              <a:t>Mt. Pinatubo before eruption</a:t>
            </a:r>
          </a:p>
        </p:txBody>
      </p:sp>
      <p:pic>
        <p:nvPicPr>
          <p:cNvPr id="76" name="Picture 75">
            <a:extLst>
              <a:ext uri="{FF2B5EF4-FFF2-40B4-BE49-F238E27FC236}">
                <a16:creationId xmlns:a16="http://schemas.microsoft.com/office/drawing/2014/main" id="{6DE9422E-582E-4013-A481-C2101DC3840A}"/>
              </a:ext>
            </a:extLst>
          </p:cNvPr>
          <p:cNvPicPr>
            <a:picLocks noChangeAspect="1"/>
          </p:cNvPicPr>
          <p:nvPr/>
        </p:nvPicPr>
        <p:blipFill>
          <a:blip r:embed="rId4"/>
          <a:stretch>
            <a:fillRect/>
          </a:stretch>
        </p:blipFill>
        <p:spPr>
          <a:xfrm>
            <a:off x="8767507" y="2330928"/>
            <a:ext cx="2862059" cy="1911973"/>
          </a:xfrm>
          <a:prstGeom prst="rect">
            <a:avLst/>
          </a:prstGeom>
        </p:spPr>
      </p:pic>
      <p:sp>
        <p:nvSpPr>
          <p:cNvPr id="77" name="TextBox 76">
            <a:extLst>
              <a:ext uri="{FF2B5EF4-FFF2-40B4-BE49-F238E27FC236}">
                <a16:creationId xmlns:a16="http://schemas.microsoft.com/office/drawing/2014/main" id="{571874A6-31E3-473E-9988-654DF9D897F9}"/>
              </a:ext>
            </a:extLst>
          </p:cNvPr>
          <p:cNvSpPr txBox="1"/>
          <p:nvPr/>
        </p:nvSpPr>
        <p:spPr>
          <a:xfrm>
            <a:off x="8554772" y="3876277"/>
            <a:ext cx="3363892" cy="369332"/>
          </a:xfrm>
          <a:prstGeom prst="rect">
            <a:avLst/>
          </a:prstGeom>
          <a:solidFill>
            <a:schemeClr val="bg1"/>
          </a:solidFill>
        </p:spPr>
        <p:txBody>
          <a:bodyPr wrap="square" rtlCol="0">
            <a:spAutoFit/>
          </a:bodyPr>
          <a:lstStyle/>
          <a:p>
            <a:r>
              <a:rPr lang="en-US" dirty="0">
                <a:latin typeface="Trebuchet MS" panose="020B0603020202020204" pitchFamily="34" charset="0"/>
              </a:rPr>
              <a:t>Large Eruption (June 12, 1991)</a:t>
            </a:r>
          </a:p>
        </p:txBody>
      </p:sp>
      <p:pic>
        <p:nvPicPr>
          <p:cNvPr id="128" name="Picture 127">
            <a:extLst>
              <a:ext uri="{FF2B5EF4-FFF2-40B4-BE49-F238E27FC236}">
                <a16:creationId xmlns:a16="http://schemas.microsoft.com/office/drawing/2014/main" id="{F8CCC5C6-C789-4564-960A-CE0E06BC705F}"/>
              </a:ext>
            </a:extLst>
          </p:cNvPr>
          <p:cNvPicPr>
            <a:picLocks noChangeAspect="1"/>
          </p:cNvPicPr>
          <p:nvPr/>
        </p:nvPicPr>
        <p:blipFill>
          <a:blip r:embed="rId5"/>
          <a:stretch>
            <a:fillRect/>
          </a:stretch>
        </p:blipFill>
        <p:spPr>
          <a:xfrm>
            <a:off x="8766369" y="4344505"/>
            <a:ext cx="2863197" cy="1971769"/>
          </a:xfrm>
          <a:prstGeom prst="rect">
            <a:avLst/>
          </a:prstGeom>
        </p:spPr>
      </p:pic>
      <p:sp>
        <p:nvSpPr>
          <p:cNvPr id="129" name="TextBox 128">
            <a:extLst>
              <a:ext uri="{FF2B5EF4-FFF2-40B4-BE49-F238E27FC236}">
                <a16:creationId xmlns:a16="http://schemas.microsoft.com/office/drawing/2014/main" id="{D17146B7-6405-4581-93FD-21EC8D40E50B}"/>
              </a:ext>
            </a:extLst>
          </p:cNvPr>
          <p:cNvSpPr txBox="1"/>
          <p:nvPr/>
        </p:nvSpPr>
        <p:spPr>
          <a:xfrm>
            <a:off x="8527967" y="6088825"/>
            <a:ext cx="3417503" cy="369332"/>
          </a:xfrm>
          <a:prstGeom prst="rect">
            <a:avLst/>
          </a:prstGeom>
          <a:solidFill>
            <a:schemeClr val="bg1"/>
          </a:solidFill>
        </p:spPr>
        <p:txBody>
          <a:bodyPr wrap="square" rtlCol="0">
            <a:spAutoFit/>
          </a:bodyPr>
          <a:lstStyle/>
          <a:p>
            <a:pPr algn="ctr"/>
            <a:r>
              <a:rPr lang="en-US" dirty="0">
                <a:latin typeface="Trebuchet MS" panose="020B0603020202020204" pitchFamily="34" charset="0"/>
              </a:rPr>
              <a:t>Main Eruption (June 15, 1991)</a:t>
            </a:r>
          </a:p>
        </p:txBody>
      </p:sp>
      <p:pic>
        <p:nvPicPr>
          <p:cNvPr id="130" name="Picture 129">
            <a:extLst>
              <a:ext uri="{FF2B5EF4-FFF2-40B4-BE49-F238E27FC236}">
                <a16:creationId xmlns:a16="http://schemas.microsoft.com/office/drawing/2014/main" id="{EA3DC2EF-613B-4356-AC61-CD105714D8A1}"/>
              </a:ext>
            </a:extLst>
          </p:cNvPr>
          <p:cNvPicPr>
            <a:picLocks noChangeAspect="1"/>
          </p:cNvPicPr>
          <p:nvPr/>
        </p:nvPicPr>
        <p:blipFill>
          <a:blip r:embed="rId6"/>
          <a:stretch>
            <a:fillRect/>
          </a:stretch>
        </p:blipFill>
        <p:spPr>
          <a:xfrm>
            <a:off x="464216" y="2164940"/>
            <a:ext cx="7503504" cy="2191468"/>
          </a:xfrm>
          <a:prstGeom prst="rect">
            <a:avLst/>
          </a:prstGeom>
        </p:spPr>
      </p:pic>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DCEA5B9C-5C01-4664-AA96-B039428056A6}"/>
                  </a:ext>
                </a:extLst>
              </p:cNvPr>
              <p:cNvSpPr txBox="1"/>
              <p:nvPr/>
            </p:nvSpPr>
            <p:spPr>
              <a:xfrm>
                <a:off x="240096" y="4528617"/>
                <a:ext cx="7999676" cy="1929540"/>
              </a:xfrm>
              <a:prstGeom prst="rect">
                <a:avLst/>
              </a:prstGeom>
              <a:noFill/>
            </p:spPr>
            <p:txBody>
              <a:bodyPr wrap="square">
                <a:spAutoFit/>
              </a:bodyPr>
              <a:lstStyle/>
              <a:p>
                <a:pPr marL="342900" indent="-342900">
                  <a:buClrTx/>
                  <a:buFont typeface="Arial" panose="020B0604020202020204" pitchFamily="34" charset="0"/>
                  <a:buChar char="•"/>
                </a:pPr>
                <a:r>
                  <a:rPr lang="en-US" dirty="0">
                    <a:solidFill>
                      <a:schemeClr val="accent6"/>
                    </a:solidFill>
                    <a:latin typeface="Trebuchet MS" panose="020B0603020202020204" pitchFamily="34" charset="0"/>
                  </a:rPr>
                  <a:t>June 15, 1991: largest eruption of the satellite era</a:t>
                </a:r>
              </a:p>
              <a:p>
                <a:pPr marL="342900" indent="-342900">
                  <a:buClrTx/>
                  <a:buFont typeface="Arial" panose="020B0604020202020204" pitchFamily="34" charset="0"/>
                  <a:buChar char="•"/>
                </a:pPr>
                <a:endParaRPr lang="en-US" sz="200" dirty="0">
                  <a:solidFill>
                    <a:schemeClr val="accent6"/>
                  </a:solidFill>
                  <a:latin typeface="Trebuchet MS" panose="020B0603020202020204" pitchFamily="34" charset="0"/>
                </a:endParaRPr>
              </a:p>
              <a:p>
                <a:pPr marL="800100" indent="-457200">
                  <a:buClrTx/>
                  <a:buFont typeface="Wingdings" panose="05000000000000000000" pitchFamily="2" charset="2"/>
                  <a:buChar char="Ø"/>
                </a:pPr>
                <a:r>
                  <a:rPr lang="en-US" dirty="0">
                    <a:solidFill>
                      <a:schemeClr val="accent6"/>
                    </a:solidFill>
                    <a:latin typeface="Trebuchet MS" panose="020B0603020202020204" pitchFamily="34" charset="0"/>
                  </a:rPr>
                  <a:t>Released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18-19 </a:t>
                </a:r>
                <a:r>
                  <a:rPr lang="en-US" dirty="0" err="1">
                    <a:solidFill>
                      <a:schemeClr val="accent6"/>
                    </a:solidFill>
                    <a:latin typeface="Trebuchet MS" panose="020B0603020202020204" pitchFamily="34" charset="0"/>
                  </a:rPr>
                  <a:t>Tg</a:t>
                </a:r>
                <a:r>
                  <a:rPr lang="en-US" dirty="0">
                    <a:solidFill>
                      <a:schemeClr val="accent6"/>
                    </a:solidFill>
                    <a:latin typeface="Trebuchet MS" panose="020B0603020202020204" pitchFamily="34" charset="0"/>
                  </a:rPr>
                  <a:t> SO</a:t>
                </a:r>
                <a:r>
                  <a:rPr lang="en-US" baseline="-25000" dirty="0">
                    <a:solidFill>
                      <a:schemeClr val="accent6"/>
                    </a:solidFill>
                    <a:latin typeface="Trebuchet MS" panose="020B0603020202020204" pitchFamily="34" charset="0"/>
                  </a:rPr>
                  <a:t>2 </a:t>
                </a:r>
                <a:r>
                  <a:rPr lang="en-US" dirty="0">
                    <a:solidFill>
                      <a:schemeClr val="accent6"/>
                    </a:solidFill>
                    <a:latin typeface="Trebuchet MS" panose="020B0603020202020204" pitchFamily="34" charset="0"/>
                  </a:rPr>
                  <a:t>gas (1 </a:t>
                </a:r>
                <a:r>
                  <a:rPr lang="en-US" dirty="0" err="1">
                    <a:solidFill>
                      <a:schemeClr val="accent6"/>
                    </a:solidFill>
                    <a:latin typeface="Trebuchet MS" panose="020B0603020202020204" pitchFamily="34" charset="0"/>
                  </a:rPr>
                  <a:t>Tg</a:t>
                </a:r>
                <a:r>
                  <a:rPr lang="en-US" dirty="0">
                    <a:solidFill>
                      <a:schemeClr val="accent6"/>
                    </a:solidFill>
                    <a:latin typeface="Trebuchet MS" panose="020B0603020202020204" pitchFamily="34" charset="0"/>
                  </a:rPr>
                  <a:t> = 1 Mt = 10</a:t>
                </a:r>
                <a:r>
                  <a:rPr lang="en-US" baseline="30000" dirty="0">
                    <a:solidFill>
                      <a:schemeClr val="accent6"/>
                    </a:solidFill>
                    <a:latin typeface="Trebuchet MS" panose="020B0603020202020204" pitchFamily="34" charset="0"/>
                  </a:rPr>
                  <a:t>12</a:t>
                </a:r>
                <a:r>
                  <a:rPr lang="en-US" dirty="0">
                    <a:solidFill>
                      <a:schemeClr val="accent6"/>
                    </a:solidFill>
                    <a:latin typeface="Trebuchet MS" panose="020B0603020202020204" pitchFamily="34" charset="0"/>
                  </a:rPr>
                  <a:t> g)</a:t>
                </a:r>
              </a:p>
              <a:p>
                <a:pPr marL="800100" indent="-457200">
                  <a:buClrTx/>
                  <a:buFont typeface="Wingdings" panose="05000000000000000000" pitchFamily="2" charset="2"/>
                  <a:buChar char="Ø"/>
                </a:pPr>
                <a:endParaRPr lang="en-US" sz="200" dirty="0">
                  <a:solidFill>
                    <a:schemeClr val="accent6"/>
                  </a:solidFill>
                  <a:latin typeface="Trebuchet MS" panose="020B0603020202020204" pitchFamily="34" charset="0"/>
                </a:endParaRPr>
              </a:p>
              <a:p>
                <a:pPr marL="800100" indent="-457200">
                  <a:buClrTx/>
                  <a:buFont typeface="Wingdings" panose="05000000000000000000" pitchFamily="2" charset="2"/>
                  <a:buChar char="Ø"/>
                </a:pPr>
                <a:r>
                  <a:rPr lang="en-US" dirty="0">
                    <a:solidFill>
                      <a:schemeClr val="accent6"/>
                    </a:solidFill>
                    <a:latin typeface="Trebuchet MS" panose="020B0603020202020204" pitchFamily="34" charset="0"/>
                  </a:rPr>
                  <a:t>“Fast” reactions and ice/ash fallout reduced the “climatically-relevant” SO</a:t>
                </a:r>
                <a:r>
                  <a:rPr lang="en-US" baseline="-25000" dirty="0">
                    <a:solidFill>
                      <a:schemeClr val="accent6"/>
                    </a:solidFill>
                    <a:latin typeface="Trebuchet MS" panose="020B0603020202020204" pitchFamily="34" charset="0"/>
                  </a:rPr>
                  <a:t>2</a:t>
                </a:r>
                <a:r>
                  <a:rPr lang="en-US" dirty="0">
                    <a:solidFill>
                      <a:schemeClr val="accent6"/>
                    </a:solidFill>
                    <a:latin typeface="Trebuchet MS" panose="020B0603020202020204" pitchFamily="34" charset="0"/>
                  </a:rPr>
                  <a:t> injection to 10 </a:t>
                </a:r>
                <a:r>
                  <a:rPr lang="en-US" dirty="0" err="1">
                    <a:solidFill>
                      <a:schemeClr val="accent6"/>
                    </a:solidFill>
                    <a:latin typeface="Trebuchet MS" panose="020B0603020202020204" pitchFamily="34" charset="0"/>
                  </a:rPr>
                  <a:t>Tg</a:t>
                </a:r>
                <a:r>
                  <a:rPr lang="en-US" dirty="0">
                    <a:solidFill>
                      <a:schemeClr val="accent6"/>
                    </a:solidFill>
                    <a:latin typeface="Trebuchet MS" panose="020B0603020202020204" pitchFamily="34" charset="0"/>
                  </a:rPr>
                  <a:t> SO</a:t>
                </a:r>
                <a:r>
                  <a:rPr lang="en-US" baseline="-25000" dirty="0">
                    <a:solidFill>
                      <a:schemeClr val="accent6"/>
                    </a:solidFill>
                    <a:latin typeface="Trebuchet MS" panose="020B0603020202020204" pitchFamily="34" charset="0"/>
                  </a:rPr>
                  <a:t>2</a:t>
                </a:r>
                <a:r>
                  <a:rPr lang="en-US" dirty="0">
                    <a:solidFill>
                      <a:schemeClr val="accent6"/>
                    </a:solidFill>
                    <a:latin typeface="Trebuchet MS" panose="020B0603020202020204" pitchFamily="34" charset="0"/>
                  </a:rPr>
                  <a:t> gas. </a:t>
                </a:r>
              </a:p>
              <a:p>
                <a:pPr marL="800100" indent="-457200">
                  <a:buClrTx/>
                  <a:buFont typeface="Wingdings" panose="05000000000000000000" pitchFamily="2" charset="2"/>
                  <a:buChar char="Ø"/>
                </a:pPr>
                <a:endParaRPr lang="en-US" sz="200" dirty="0">
                  <a:solidFill>
                    <a:schemeClr val="accent6"/>
                  </a:solidFill>
                  <a:latin typeface="Trebuchet MS" panose="020B0603020202020204" pitchFamily="34" charset="0"/>
                </a:endParaRPr>
              </a:p>
              <a:p>
                <a:pPr marL="800100" indent="-457200">
                  <a:buClrTx/>
                  <a:buFont typeface="Wingdings" panose="05000000000000000000" pitchFamily="2" charset="2"/>
                  <a:buChar char="Ø"/>
                </a:pPr>
                <a:endParaRPr lang="en-US" sz="2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rPr>
                  <a:t>SO</a:t>
                </a:r>
                <a:r>
                  <a:rPr lang="en-US" baseline="-25000" dirty="0">
                    <a:solidFill>
                      <a:schemeClr val="accent6"/>
                    </a:solidFill>
                    <a:latin typeface="Trebuchet MS" panose="020B0603020202020204" pitchFamily="34" charset="0"/>
                  </a:rPr>
                  <a:t>2</a:t>
                </a:r>
                <a:r>
                  <a:rPr lang="en-US" dirty="0">
                    <a:solidFill>
                      <a:schemeClr val="accent6"/>
                    </a:solidFill>
                    <a:latin typeface="Trebuchet MS" panose="020B0603020202020204" pitchFamily="34" charset="0"/>
                  </a:rPr>
                  <a:t> gas released by Mt. Pinatubo converted to </a:t>
                </a:r>
                <a:r>
                  <a:rPr lang="en-US" dirty="0" smtClean="0">
                    <a:solidFill>
                      <a:schemeClr val="accent6"/>
                    </a:solidFill>
                    <a:latin typeface="Trebuchet MS" panose="020B0603020202020204" pitchFamily="34" charset="0"/>
                  </a:rPr>
                  <a:t>SO</a:t>
                </a:r>
                <a:r>
                  <a:rPr lang="en-US" baseline="-25000" dirty="0" smtClean="0">
                    <a:solidFill>
                      <a:schemeClr val="accent6"/>
                    </a:solidFill>
                    <a:latin typeface="Trebuchet MS" panose="020B0603020202020204" pitchFamily="34" charset="0"/>
                  </a:rPr>
                  <a:t>4 , </a:t>
                </a:r>
                <a:r>
                  <a:rPr lang="en-US" dirty="0" smtClean="0">
                    <a:solidFill>
                      <a:schemeClr val="accent6"/>
                    </a:solidFill>
                    <a:latin typeface="Trebuchet MS" panose="020B0603020202020204" pitchFamily="34" charset="0"/>
                  </a:rPr>
                  <a:t>H</a:t>
                </a:r>
                <a:r>
                  <a:rPr lang="en-US" baseline="-25000" dirty="0" smtClean="0">
                    <a:solidFill>
                      <a:schemeClr val="accent6"/>
                    </a:solidFill>
                    <a:latin typeface="Trebuchet MS" panose="020B0603020202020204" pitchFamily="34" charset="0"/>
                  </a:rPr>
                  <a:t>2</a:t>
                </a:r>
                <a:r>
                  <a:rPr lang="en-US" dirty="0" smtClean="0">
                    <a:solidFill>
                      <a:schemeClr val="accent6"/>
                    </a:solidFill>
                    <a:latin typeface="Trebuchet MS" panose="020B0603020202020204" pitchFamily="34" charset="0"/>
                  </a:rPr>
                  <a:t>SO</a:t>
                </a:r>
                <a:r>
                  <a:rPr lang="en-US" baseline="-25000" dirty="0" smtClean="0">
                    <a:solidFill>
                      <a:schemeClr val="accent6"/>
                    </a:solidFill>
                    <a:latin typeface="Trebuchet MS" panose="020B0603020202020204" pitchFamily="34" charset="0"/>
                  </a:rPr>
                  <a:t>4</a:t>
                </a:r>
                <a:r>
                  <a:rPr lang="en-US" dirty="0">
                    <a:solidFill>
                      <a:schemeClr val="accent6"/>
                    </a:solidFill>
                    <a:latin typeface="Trebuchet MS" panose="020B0603020202020204" pitchFamily="34" charset="0"/>
                  </a:rPr>
                  <a:t>, H</a:t>
                </a:r>
                <a:r>
                  <a:rPr lang="en-US" baseline="-25000" dirty="0">
                    <a:solidFill>
                      <a:schemeClr val="accent6"/>
                    </a:solidFill>
                    <a:latin typeface="Trebuchet MS" panose="020B0603020202020204" pitchFamily="34" charset="0"/>
                  </a:rPr>
                  <a:t>2</a:t>
                </a:r>
                <a:r>
                  <a:rPr lang="en-US" dirty="0">
                    <a:solidFill>
                      <a:schemeClr val="accent6"/>
                    </a:solidFill>
                    <a:latin typeface="Trebuchet MS" panose="020B0603020202020204" pitchFamily="34" charset="0"/>
                  </a:rPr>
                  <a:t>O and aerosols</a:t>
                </a:r>
                <a:r>
                  <a:rPr lang="en-US" b="1" dirty="0">
                    <a:solidFill>
                      <a:schemeClr val="accent6"/>
                    </a:solidFill>
                    <a:latin typeface="Trebuchet MS" panose="020B0603020202020204" pitchFamily="34" charset="0"/>
                  </a:rPr>
                  <a:t> </a:t>
                </a:r>
                <a:r>
                  <a:rPr lang="en-US" dirty="0">
                    <a:solidFill>
                      <a:schemeClr val="accent6"/>
                    </a:solidFill>
                    <a:latin typeface="Trebuchet MS" panose="020B0603020202020204" pitchFamily="34" charset="0"/>
                  </a:rPr>
                  <a:t>via oxidation, nucleation and chemical reactions</a:t>
                </a:r>
              </a:p>
            </p:txBody>
          </p:sp>
        </mc:Choice>
        <mc:Fallback xmlns="">
          <p:sp>
            <p:nvSpPr>
              <p:cNvPr id="131" name="TextBox 130">
                <a:extLst>
                  <a:ext uri="{FF2B5EF4-FFF2-40B4-BE49-F238E27FC236}">
                    <a16:creationId xmlns:a16="http://schemas.microsoft.com/office/drawing/2014/main" id="{DCEA5B9C-5C01-4664-AA96-B039428056A6}"/>
                  </a:ext>
                </a:extLst>
              </p:cNvPr>
              <p:cNvSpPr txBox="1">
                <a:spLocks noRot="1" noChangeAspect="1" noMove="1" noResize="1" noEditPoints="1" noAdjustHandles="1" noChangeArrowheads="1" noChangeShapeType="1" noTextEdit="1"/>
              </p:cNvSpPr>
              <p:nvPr/>
            </p:nvSpPr>
            <p:spPr>
              <a:xfrm>
                <a:off x="240096" y="4528617"/>
                <a:ext cx="7999676" cy="1929540"/>
              </a:xfrm>
              <a:prstGeom prst="rect">
                <a:avLst/>
              </a:prstGeom>
              <a:blipFill>
                <a:blip r:embed="rId7"/>
                <a:stretch>
                  <a:fillRect l="-457" t="-2215" b="-1266"/>
                </a:stretch>
              </a:blipFill>
            </p:spPr>
            <p:txBody>
              <a:bodyPr/>
              <a:lstStyle/>
              <a:p>
                <a:r>
                  <a:rPr lang="en-US">
                    <a:noFill/>
                  </a:rPr>
                  <a:t> </a:t>
                </a:r>
              </a:p>
            </p:txBody>
          </p:sp>
        </mc:Fallback>
      </mc:AlternateContent>
      <p:sp>
        <p:nvSpPr>
          <p:cNvPr id="132" name="Rectangle 131">
            <a:extLst>
              <a:ext uri="{FF2B5EF4-FFF2-40B4-BE49-F238E27FC236}">
                <a16:creationId xmlns:a16="http://schemas.microsoft.com/office/drawing/2014/main" id="{07F1BF4B-D6BE-40BC-9846-AAB19429A6D5}"/>
              </a:ext>
            </a:extLst>
          </p:cNvPr>
          <p:cNvSpPr/>
          <p:nvPr/>
        </p:nvSpPr>
        <p:spPr>
          <a:xfrm>
            <a:off x="523130" y="1433456"/>
            <a:ext cx="7153248" cy="646331"/>
          </a:xfrm>
          <a:prstGeom prst="rect">
            <a:avLst/>
          </a:prstGeom>
          <a:solidFill>
            <a:schemeClr val="bg1"/>
          </a:solidFill>
          <a:ln w="28575">
            <a:solidFill>
              <a:srgbClr val="0070C0"/>
            </a:solidFill>
          </a:ln>
        </p:spPr>
        <p:txBody>
          <a:bodyPr wrap="square">
            <a:spAutoFit/>
          </a:bodyPr>
          <a:lstStyle/>
          <a:p>
            <a:pPr algn="ctr"/>
            <a:r>
              <a:rPr lang="en-US" dirty="0">
                <a:solidFill>
                  <a:schemeClr val="accent6"/>
                </a:solidFill>
                <a:latin typeface="Trebuchet MS" panose="020B0603020202020204" pitchFamily="34" charset="0"/>
                <a:ea typeface="Calibri" panose="020F0502020204030204" pitchFamily="34" charset="0"/>
                <a:cs typeface="Times New Roman" panose="02020603050405020304" pitchFamily="18" charset="0"/>
              </a:rPr>
              <a:t>CLDERA R&amp;D is be driven using an exemplar of </a:t>
            </a:r>
            <a:r>
              <a:rPr lang="en-US" b="1" dirty="0">
                <a:solidFill>
                  <a:srgbClr val="0070C0"/>
                </a:solidFill>
                <a:latin typeface="Trebuchet MS" panose="020B0603020202020204" pitchFamily="34" charset="0"/>
                <a:ea typeface="Calibri" panose="020F0502020204030204" pitchFamily="34" charset="0"/>
                <a:cs typeface="Times New Roman" panose="02020603050405020304" pitchFamily="18" charset="0"/>
              </a:rPr>
              <a:t>Stratospheric Aerosol Injection (SAI)</a:t>
            </a:r>
            <a:r>
              <a:rPr lang="en-US" dirty="0">
                <a:solidFill>
                  <a:schemeClr val="accent6"/>
                </a:solidFill>
                <a:latin typeface="Trebuchet MS" panose="020B0603020202020204" pitchFamily="34" charset="0"/>
                <a:ea typeface="Calibri" panose="020F0502020204030204" pitchFamily="34" charset="0"/>
                <a:cs typeface="Times New Roman" panose="02020603050405020304" pitchFamily="18" charset="0"/>
              </a:rPr>
              <a:t>: the 1991 eruption of Mt. Pinatubo.</a:t>
            </a:r>
            <a:endParaRPr lang="en-US" dirty="0">
              <a:solidFill>
                <a:schemeClr val="accent6"/>
              </a:solidFill>
              <a:latin typeface="Trebuchet MS" panose="020B0603020202020204" pitchFamily="34" charset="0"/>
            </a:endParaRPr>
          </a:p>
        </p:txBody>
      </p:sp>
      <p:sp>
        <p:nvSpPr>
          <p:cNvPr id="68" name="Content Placeholder 2">
            <a:extLst>
              <a:ext uri="{FF2B5EF4-FFF2-40B4-BE49-F238E27FC236}">
                <a16:creationId xmlns:a16="http://schemas.microsoft.com/office/drawing/2014/main" id="{4A9F5A41-61D4-4120-B2FF-DD8C9CDBD905}"/>
              </a:ext>
            </a:extLst>
          </p:cNvPr>
          <p:cNvSpPr>
            <a:spLocks noGrp="1"/>
          </p:cNvSpPr>
          <p:nvPr>
            <p:ph idx="1"/>
          </p:nvPr>
        </p:nvSpPr>
        <p:spPr>
          <a:xfrm>
            <a:off x="5085301" y="2225026"/>
            <a:ext cx="6866603" cy="5130841"/>
          </a:xfrm>
          <a:noFill/>
        </p:spPr>
        <p:txBody>
          <a:bodyPr>
            <a:normAutofit/>
          </a:bodyPr>
          <a:lstStyle/>
          <a:p>
            <a:r>
              <a:rPr lang="en-US" dirty="0">
                <a:solidFill>
                  <a:schemeClr val="bg1"/>
                </a:solidFill>
                <a:latin typeface="Trebuchet MS" panose="020B0603020202020204" pitchFamily="34" charset="0"/>
              </a:rPr>
              <a:t>Philippines: 15.08° N, 120.21° E</a:t>
            </a:r>
          </a:p>
          <a:p>
            <a:endParaRPr lang="en-US" dirty="0">
              <a:solidFill>
                <a:schemeClr val="bg1"/>
              </a:solidFill>
              <a:latin typeface="Trebuchet MS" panose="020B0603020202020204" pitchFamily="34" charset="0"/>
            </a:endParaRPr>
          </a:p>
          <a:p>
            <a:endParaRPr lang="en-US" dirty="0">
              <a:solidFill>
                <a:schemeClr val="bg1"/>
              </a:solidFill>
              <a:latin typeface="Trebuchet MS" panose="020B0603020202020204" pitchFamily="34" charset="0"/>
            </a:endParaRPr>
          </a:p>
          <a:p>
            <a:endParaRPr lang="en-US" dirty="0">
              <a:solidFill>
                <a:schemeClr val="bg1"/>
              </a:solidFill>
              <a:latin typeface="Trebuchet MS" panose="020B0603020202020204" pitchFamily="34" charset="0"/>
            </a:endParaRPr>
          </a:p>
          <a:p>
            <a:endParaRPr lang="en-US" dirty="0">
              <a:solidFill>
                <a:schemeClr val="bg1"/>
              </a:solidFill>
              <a:latin typeface="Trebuchet MS" panose="020B0603020202020204" pitchFamily="34" charset="0"/>
            </a:endParaRPr>
          </a:p>
          <a:p>
            <a:endParaRPr lang="en-US" dirty="0">
              <a:solidFill>
                <a:schemeClr val="bg1"/>
              </a:solidFill>
              <a:latin typeface="Trebuchet MS" panose="020B0603020202020204" pitchFamily="34" charset="0"/>
            </a:endParaRPr>
          </a:p>
          <a:p>
            <a:endParaRPr lang="en-US" dirty="0">
              <a:solidFill>
                <a:schemeClr val="bg1"/>
              </a:solidFill>
              <a:latin typeface="Trebuchet MS" panose="020B0603020202020204" pitchFamily="34" charset="0"/>
            </a:endParaRPr>
          </a:p>
          <a:p>
            <a:endParaRPr lang="en-US" dirty="0">
              <a:solidFill>
                <a:schemeClr val="bg1"/>
              </a:solidFill>
              <a:latin typeface="Trebuchet MS" panose="020B0603020202020204" pitchFamily="34" charset="0"/>
            </a:endParaRPr>
          </a:p>
        </p:txBody>
      </p:sp>
      <p:sp>
        <p:nvSpPr>
          <p:cNvPr id="5" name="Slide Number Placeholder 4">
            <a:extLst>
              <a:ext uri="{FF2B5EF4-FFF2-40B4-BE49-F238E27FC236}">
                <a16:creationId xmlns:a16="http://schemas.microsoft.com/office/drawing/2014/main" id="{5CDBE4C6-8FEF-48E4-B10D-A2E73213809B}"/>
              </a:ext>
            </a:extLst>
          </p:cNvPr>
          <p:cNvSpPr>
            <a:spLocks noGrp="1"/>
          </p:cNvSpPr>
          <p:nvPr>
            <p:ph type="sldNum" sz="quarter" idx="4"/>
          </p:nvPr>
        </p:nvSpPr>
        <p:spPr/>
        <p:txBody>
          <a:bodyPr/>
          <a:lstStyle/>
          <a:p>
            <a:pPr algn="ctr"/>
            <a:fld id="{2E94512F-4FCD-4B8F-9303-F99597583EE2}" type="slidenum">
              <a:rPr lang="en-US" smtClean="0"/>
              <a:pPr algn="ctr"/>
              <a:t>8</a:t>
            </a:fld>
            <a:endParaRPr lang="en-US" dirty="0"/>
          </a:p>
        </p:txBody>
      </p:sp>
    </p:spTree>
    <p:extLst>
      <p:ext uri="{BB962C8B-B14F-4D97-AF65-F5344CB8AC3E}">
        <p14:creationId xmlns:p14="http://schemas.microsoft.com/office/powerpoint/2010/main" val="228136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5B831A-73AF-4138-A973-4939EEFED732}"/>
              </a:ext>
            </a:extLst>
          </p:cNvPr>
          <p:cNvPicPr>
            <a:picLocks noChangeAspect="1"/>
          </p:cNvPicPr>
          <p:nvPr/>
        </p:nvPicPr>
        <p:blipFill rotWithShape="1">
          <a:blip r:embed="rId3"/>
          <a:srcRect t="21255"/>
          <a:stretch/>
        </p:blipFill>
        <p:spPr>
          <a:xfrm>
            <a:off x="5426045" y="1730682"/>
            <a:ext cx="6400828" cy="3834630"/>
          </a:xfrm>
          <a:prstGeom prst="rect">
            <a:avLst/>
          </a:prstGeom>
          <a:ln w="12700">
            <a:solidFill>
              <a:schemeClr val="accent1"/>
            </a:solidFill>
          </a:ln>
        </p:spPr>
      </p:pic>
      <p:sp>
        <p:nvSpPr>
          <p:cNvPr id="2" name="Title 1">
            <a:extLst>
              <a:ext uri="{FF2B5EF4-FFF2-40B4-BE49-F238E27FC236}">
                <a16:creationId xmlns:a16="http://schemas.microsoft.com/office/drawing/2014/main" id="{8627EA1E-DA37-4BEA-9DEE-37335D207CE9}"/>
              </a:ext>
            </a:extLst>
          </p:cNvPr>
          <p:cNvSpPr>
            <a:spLocks noGrp="1"/>
          </p:cNvSpPr>
          <p:nvPr>
            <p:ph type="title"/>
          </p:nvPr>
        </p:nvSpPr>
        <p:spPr/>
        <p:txBody>
          <a:bodyPr>
            <a:noAutofit/>
          </a:bodyPr>
          <a:lstStyle/>
          <a:p>
            <a:r>
              <a:rPr lang="en-US" dirty="0">
                <a:solidFill>
                  <a:schemeClr val="accent6"/>
                </a:solidFill>
                <a:latin typeface="Trebuchet MS" panose="020B0603020202020204" pitchFamily="34" charset="0"/>
              </a:rPr>
              <a:t>Mt. Pinatubo Eruption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Stratospheric Aerosol Injection (SAI)</a:t>
            </a:r>
          </a:p>
        </p:txBody>
      </p:sp>
      <p:sp>
        <p:nvSpPr>
          <p:cNvPr id="16" name="Rectangle 15">
            <a:extLst>
              <a:ext uri="{FF2B5EF4-FFF2-40B4-BE49-F238E27FC236}">
                <a16:creationId xmlns:a16="http://schemas.microsoft.com/office/drawing/2014/main" id="{38E61650-817D-4237-9B0A-D31223C6DB07}"/>
              </a:ext>
            </a:extLst>
          </p:cNvPr>
          <p:cNvSpPr/>
          <p:nvPr/>
        </p:nvSpPr>
        <p:spPr>
          <a:xfrm>
            <a:off x="9785930" y="5064830"/>
            <a:ext cx="2040943" cy="307777"/>
          </a:xfrm>
          <a:prstGeom prst="rect">
            <a:avLst/>
          </a:prstGeom>
        </p:spPr>
        <p:txBody>
          <a:bodyPr wrap="none">
            <a:spAutoFit/>
          </a:bodyPr>
          <a:lstStyle/>
          <a:p>
            <a:r>
              <a:rPr lang="en-US" sz="1400" dirty="0">
                <a:solidFill>
                  <a:schemeClr val="bg1"/>
                </a:solidFill>
                <a:latin typeface="Trebuchet MS" panose="020B0603020202020204" pitchFamily="34" charset="0"/>
              </a:rPr>
              <a:t>McCormick et al., 1995</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7D4133F-2B7E-40D3-995E-F6FD65E31F51}"/>
                  </a:ext>
                </a:extLst>
              </p:cNvPr>
              <p:cNvSpPr txBox="1"/>
              <p:nvPr/>
            </p:nvSpPr>
            <p:spPr>
              <a:xfrm>
                <a:off x="211679" y="1308656"/>
                <a:ext cx="5214366" cy="1875237"/>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sz="400" b="1" dirty="0">
                  <a:solidFill>
                    <a:srgbClr val="0070C0"/>
                  </a:solidFill>
                  <a:latin typeface="Trebuchet MS" panose="020B0603020202020204" pitchFamily="34" charset="0"/>
                </a:endParaRPr>
              </a:p>
              <a:p>
                <a:pPr marL="285750" indent="-285750" algn="l">
                  <a:buFont typeface="Arial" panose="020B0604020202020204" pitchFamily="34" charset="0"/>
                  <a:buChar char="•"/>
                </a:pPr>
                <a:endParaRPr lang="en-US" sz="400" b="1" dirty="0">
                  <a:solidFill>
                    <a:srgbClr val="0070C0"/>
                  </a:solidFill>
                  <a:latin typeface="Trebuchet MS" panose="020B0603020202020204" pitchFamily="34" charset="0"/>
                </a:endParaRPr>
              </a:p>
              <a:p>
                <a:pPr marL="285750" indent="-285750" algn="l">
                  <a:buFont typeface="Arial" panose="020B0604020202020204" pitchFamily="34" charset="0"/>
                  <a:buChar char="•"/>
                </a:pPr>
                <a:endParaRPr lang="en-US" sz="400" b="1" dirty="0">
                  <a:solidFill>
                    <a:srgbClr val="0070C0"/>
                  </a:solidFill>
                  <a:latin typeface="Trebuchet MS" panose="020B0603020202020204" pitchFamily="34" charset="0"/>
                </a:endParaRPr>
              </a:p>
              <a:p>
                <a:pPr algn="l"/>
                <a:r>
                  <a:rPr lang="en-US" sz="2200" b="1" dirty="0">
                    <a:solidFill>
                      <a:srgbClr val="0070C0"/>
                    </a:solidFill>
                    <a:latin typeface="Trebuchet MS" panose="020B0603020202020204" pitchFamily="34" charset="0"/>
                  </a:rPr>
                  <a:t>Effects of sulfate aerosols:</a:t>
                </a:r>
              </a:p>
              <a:p>
                <a:pPr marL="285750" indent="-285750" algn="l">
                  <a:buFont typeface="Arial" panose="020B0604020202020204" pitchFamily="34" charset="0"/>
                  <a:buChar char="•"/>
                </a:pPr>
                <a:endParaRPr lang="en-US" sz="400" dirty="0">
                  <a:latin typeface="Trebuchet MS" panose="020B0603020202020204" pitchFamily="34" charset="0"/>
                </a:endParaRPr>
              </a:p>
              <a:p>
                <a:pPr marL="285750" indent="-285750">
                  <a:buFont typeface="Arial" panose="020B0604020202020204" pitchFamily="34" charset="0"/>
                  <a:buChar char="•"/>
                </a:pPr>
                <a:r>
                  <a:rPr lang="en-US" sz="2000" b="1" dirty="0">
                    <a:solidFill>
                      <a:schemeClr val="accent6"/>
                    </a:solidFill>
                    <a:latin typeface="Trebuchet MS" panose="020B0603020202020204" pitchFamily="34" charset="0"/>
                  </a:rPr>
                  <a:t>Scatter incoming solar </a:t>
                </a:r>
                <a:r>
                  <a:rPr lang="en-US" sz="2000" dirty="0">
                    <a:solidFill>
                      <a:schemeClr val="accent6"/>
                    </a:solidFill>
                    <a:latin typeface="Trebuchet MS" panose="020B0603020202020204" pitchFamily="34" charset="0"/>
                  </a:rPr>
                  <a:t>(long-wave)  </a:t>
                </a:r>
                <a:r>
                  <a:rPr lang="en-US" sz="2000" b="1" dirty="0">
                    <a:solidFill>
                      <a:schemeClr val="accent6"/>
                    </a:solidFill>
                    <a:latin typeface="Trebuchet MS" panose="020B0603020202020204" pitchFamily="34" charset="0"/>
                  </a:rPr>
                  <a:t>radiation</a:t>
                </a:r>
                <a:r>
                  <a:rPr lang="en-US" sz="2000" dirty="0">
                    <a:solidFill>
                      <a:schemeClr val="accent6"/>
                    </a:solidFill>
                    <a:latin typeface="Trebuchet MS" panose="020B0603020202020204" pitchFamily="34" charset="0"/>
                  </a:rPr>
                  <a:t>: increases planetary albedo,      cools the climate system (less energy in)</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000" b="1" dirty="0">
                    <a:solidFill>
                      <a:schemeClr val="accent6"/>
                    </a:solidFill>
                    <a:latin typeface="Trebuchet MS" panose="020B0603020202020204" pitchFamily="34" charset="0"/>
                  </a:rPr>
                  <a:t>Absorb infrared</a:t>
                </a:r>
                <a:r>
                  <a:rPr lang="en-US" sz="2000" dirty="0">
                    <a:solidFill>
                      <a:schemeClr val="accent6"/>
                    </a:solidFill>
                    <a:latin typeface="Trebuchet MS" panose="020B0603020202020204" pitchFamily="34" charset="0"/>
                  </a:rPr>
                  <a:t> (short-wave) </a:t>
                </a:r>
                <a:r>
                  <a:rPr lang="en-US" sz="2000" b="1" dirty="0">
                    <a:solidFill>
                      <a:schemeClr val="accent6"/>
                    </a:solidFill>
                    <a:latin typeface="Trebuchet MS" panose="020B0603020202020204" pitchFamily="34" charset="0"/>
                  </a:rPr>
                  <a:t>radiation</a:t>
                </a:r>
                <a:r>
                  <a:rPr lang="en-US" sz="2000" dirty="0">
                    <a:solidFill>
                      <a:schemeClr val="accent6"/>
                    </a:solidFill>
                    <a:latin typeface="Trebuchet MS" panose="020B0603020202020204" pitchFamily="34" charset="0"/>
                  </a:rPr>
                  <a:t> emitted at surface: heats the stratosphere</a:t>
                </a:r>
                <a:endParaRPr lang="en-US" sz="2000" dirty="0">
                  <a:latin typeface="Trebuchet MS" panose="020B0603020202020204" pitchFamily="34" charset="0"/>
                </a:endParaRPr>
              </a:p>
              <a:p>
                <a:pPr marL="742950" lvl="1" indent="-285750">
                  <a:buFont typeface="Wingdings" panose="05000000000000000000" pitchFamily="2" charset="2"/>
                  <a:buChar char="Ø"/>
                </a:pPr>
                <a:endParaRPr lang="en-US" sz="400" dirty="0">
                  <a:latin typeface="Trebuchet MS" panose="020B0603020202020204" pitchFamily="34" charset="0"/>
                </a:endParaRPr>
              </a:p>
              <a:p>
                <a:pPr marL="742950" lvl="1" indent="-285750">
                  <a:buFont typeface="Wingdings" panose="05000000000000000000" pitchFamily="2" charset="2"/>
                  <a:buChar char="Ø"/>
                </a:pPr>
                <a:endParaRPr lang="en-US" sz="400" dirty="0">
                  <a:latin typeface="Trebuchet MS" panose="020B0603020202020204" pitchFamily="34" charset="0"/>
                </a:endParaRPr>
              </a:p>
              <a:p>
                <a:pPr marL="742950" lvl="1" indent="-285750">
                  <a:buFont typeface="Wingdings" panose="05000000000000000000" pitchFamily="2" charset="2"/>
                  <a:buChar char="Ø"/>
                </a:pPr>
                <a:endParaRPr lang="en-US" sz="400" dirty="0">
                  <a:latin typeface="Trebuchet MS" panose="020B0603020202020204" pitchFamily="34" charset="0"/>
                </a:endParaRPr>
              </a:p>
              <a:p>
                <a:r>
                  <a:rPr lang="en-US" sz="2200" b="1" dirty="0">
                    <a:solidFill>
                      <a:srgbClr val="0070C0"/>
                    </a:solidFill>
                    <a:latin typeface="Trebuchet MS" panose="020B0603020202020204" pitchFamily="34" charset="0"/>
                  </a:rPr>
                  <a:t>Net results:</a:t>
                </a:r>
              </a:p>
              <a:p>
                <a:pPr marL="285750" indent="-285750">
                  <a:buFont typeface="Arial" panose="020B0604020202020204" pitchFamily="34" charset="0"/>
                  <a:buChar char="•"/>
                </a:pPr>
                <a:endParaRPr lang="en-US" sz="400" dirty="0">
                  <a:latin typeface="Trebuchet MS" panose="020B0603020202020204" pitchFamily="34" charset="0"/>
                </a:endParaRPr>
              </a:p>
              <a:p>
                <a:pPr marL="285750" indent="-285750">
                  <a:buFont typeface="Arial" panose="020B0604020202020204" pitchFamily="34" charset="0"/>
                  <a:buChar char="•"/>
                </a:pPr>
                <a:r>
                  <a:rPr lang="en-US" sz="2000" dirty="0">
                    <a:solidFill>
                      <a:schemeClr val="accent6"/>
                    </a:solidFill>
                    <a:latin typeface="Trebuchet MS" panose="020B0603020202020204" pitchFamily="34" charset="0"/>
                  </a:rPr>
                  <a:t>0.4-0.6</a:t>
                </a:r>
                <a14:m>
                  <m:oMath xmlns:m="http://schemas.openxmlformats.org/officeDocument/2006/math">
                    <m:r>
                      <a:rPr lang="en-US" sz="2000" i="1">
                        <a:solidFill>
                          <a:schemeClr val="accent6"/>
                        </a:solidFill>
                        <a:latin typeface="Cambria Math" panose="02040503050406030204" pitchFamily="18" charset="0"/>
                        <a:ea typeface="Cambria Math" panose="02040503050406030204" pitchFamily="18" charset="0"/>
                      </a:rPr>
                      <m:t>°</m:t>
                    </m:r>
                  </m:oMath>
                </a14:m>
                <a:r>
                  <a:rPr lang="en-US" sz="2000" dirty="0">
                    <a:solidFill>
                      <a:schemeClr val="accent6"/>
                    </a:solidFill>
                    <a:latin typeface="Trebuchet MS" panose="020B0603020202020204" pitchFamily="34" charset="0"/>
                  </a:rPr>
                  <a:t>C </a:t>
                </a:r>
                <a:r>
                  <a:rPr lang="en-US" sz="2000" b="1" dirty="0">
                    <a:solidFill>
                      <a:schemeClr val="accent6"/>
                    </a:solidFill>
                    <a:latin typeface="Trebuchet MS" panose="020B0603020202020204" pitchFamily="34" charset="0"/>
                  </a:rPr>
                  <a:t>global cooling at Earth’s surface </a:t>
                </a:r>
                <a:r>
                  <a:rPr lang="en-US" sz="2000" dirty="0">
                    <a:solidFill>
                      <a:schemeClr val="accent6"/>
                    </a:solidFill>
                    <a:latin typeface="Trebuchet MS" panose="020B0603020202020204" pitchFamily="34" charset="0"/>
                  </a:rPr>
                  <a:t>that lasted through 1993.</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000" b="1" dirty="0">
                    <a:solidFill>
                      <a:schemeClr val="accent6"/>
                    </a:solidFill>
                    <a:latin typeface="Trebuchet MS" panose="020B0603020202020204" pitchFamily="34" charset="0"/>
                  </a:rPr>
                  <a:t>Warming of the stratosphere </a:t>
                </a:r>
                <a:r>
                  <a:rPr lang="en-US" sz="2000" dirty="0">
                    <a:solidFill>
                      <a:schemeClr val="accent6"/>
                    </a:solidFill>
                    <a:latin typeface="Trebuchet MS" panose="020B0603020202020204" pitchFamily="34" charset="0"/>
                  </a:rPr>
                  <a:t>up to </a:t>
                </a:r>
                <a14:m>
                  <m:oMath xmlns:m="http://schemas.openxmlformats.org/officeDocument/2006/math">
                    <m:r>
                      <a:rPr lang="en-US" sz="2000" b="0" i="0" smtClean="0">
                        <a:solidFill>
                          <a:schemeClr val="accent6"/>
                        </a:solidFill>
                        <a:latin typeface="Cambria Math" panose="02040503050406030204" pitchFamily="18" charset="0"/>
                        <a:ea typeface="Cambria Math" panose="02040503050406030204" pitchFamily="18" charset="0"/>
                      </a:rPr>
                      <m:t> </m:t>
                    </m:r>
                    <m:r>
                      <a:rPr lang="en-US" sz="2000" i="1" smtClean="0">
                        <a:solidFill>
                          <a:schemeClr val="accent6"/>
                        </a:solidFill>
                        <a:latin typeface="Cambria Math" panose="02040503050406030204" pitchFamily="18" charset="0"/>
                        <a:ea typeface="Cambria Math" panose="02040503050406030204" pitchFamily="18" charset="0"/>
                      </a:rPr>
                      <m:t>~</m:t>
                    </m:r>
                  </m:oMath>
                </a14:m>
                <a:r>
                  <a:rPr lang="en-US" sz="2000" dirty="0">
                    <a:solidFill>
                      <a:schemeClr val="accent6"/>
                    </a:solidFill>
                    <a:latin typeface="Trebuchet MS" panose="020B0603020202020204" pitchFamily="34" charset="0"/>
                  </a:rPr>
                  <a:t>3</a:t>
                </a:r>
                <a14:m>
                  <m:oMath xmlns:m="http://schemas.openxmlformats.org/officeDocument/2006/math">
                    <m:r>
                      <a:rPr lang="en-US" sz="2000" i="1">
                        <a:solidFill>
                          <a:schemeClr val="accent6"/>
                        </a:solidFill>
                        <a:latin typeface="Cambria Math" panose="02040503050406030204" pitchFamily="18" charset="0"/>
                        <a:ea typeface="Cambria Math" panose="02040503050406030204" pitchFamily="18" charset="0"/>
                      </a:rPr>
                      <m:t>°</m:t>
                    </m:r>
                  </m:oMath>
                </a14:m>
                <a:r>
                  <a:rPr lang="en-US" sz="2000" dirty="0">
                    <a:solidFill>
                      <a:schemeClr val="accent6"/>
                    </a:solidFill>
                    <a:latin typeface="Trebuchet MS" panose="020B0603020202020204" pitchFamily="34" charset="0"/>
                  </a:rPr>
                  <a:t>C</a:t>
                </a:r>
                <a:r>
                  <a:rPr lang="en-US" sz="2000" dirty="0" smtClean="0">
                    <a:solidFill>
                      <a:schemeClr val="accent6"/>
                    </a:solidFill>
                    <a:latin typeface="Trebuchet MS" panose="020B0603020202020204" pitchFamily="34" charset="0"/>
                  </a:rPr>
                  <a:t>.</a:t>
                </a:r>
                <a:endParaRPr lang="en-US" sz="2000" dirty="0">
                  <a:solidFill>
                    <a:schemeClr val="accent6"/>
                  </a:solidFill>
                  <a:latin typeface="Trebuchet MS" panose="020B0603020202020204" pitchFamily="34" charset="0"/>
                </a:endParaRPr>
              </a:p>
            </p:txBody>
          </p:sp>
        </mc:Choice>
        <mc:Fallback xmlns="">
          <p:sp>
            <p:nvSpPr>
              <p:cNvPr id="6" name="TextBox 5">
                <a:extLst>
                  <a:ext uri="{FF2B5EF4-FFF2-40B4-BE49-F238E27FC236}">
                    <a16:creationId xmlns:a16="http://schemas.microsoft.com/office/drawing/2014/main" id="{07D4133F-2B7E-40D3-995E-F6FD65E31F51}"/>
                  </a:ext>
                </a:extLst>
              </p:cNvPr>
              <p:cNvSpPr txBox="1">
                <a:spLocks noRot="1" noChangeAspect="1" noMove="1" noResize="1" noEditPoints="1" noAdjustHandles="1" noChangeArrowheads="1" noChangeShapeType="1" noTextEdit="1"/>
              </p:cNvSpPr>
              <p:nvPr/>
            </p:nvSpPr>
            <p:spPr>
              <a:xfrm>
                <a:off x="211679" y="1308656"/>
                <a:ext cx="5214366" cy="1875237"/>
              </a:xfrm>
              <a:prstGeom prst="rect">
                <a:avLst/>
              </a:prstGeom>
              <a:blipFill>
                <a:blip r:embed="rId4"/>
                <a:stretch>
                  <a:fillRect l="-1520" r="-2924" b="-144951"/>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2F8F85B-8093-4C59-82E7-B7464C8548A6}"/>
              </a:ext>
            </a:extLst>
          </p:cNvPr>
          <p:cNvSpPr txBox="1"/>
          <p:nvPr/>
        </p:nvSpPr>
        <p:spPr>
          <a:xfrm>
            <a:off x="571500" y="5695950"/>
            <a:ext cx="11058525" cy="619125"/>
          </a:xfrm>
          <a:prstGeom prst="rect">
            <a:avLst/>
          </a:prstGeom>
        </p:spPr>
        <p:txBody>
          <a:bodyPr vert="horz" wrap="square" lIns="91440" tIns="45720" rIns="91440" bIns="45720" rtlCol="0">
            <a:noAutofit/>
          </a:bodyPr>
          <a:lstStyle/>
          <a:p>
            <a:pPr algn="l"/>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DDD4420-5F3C-417A-9DB5-64B8CC8406EF}"/>
                  </a:ext>
                </a:extLst>
              </p:cNvPr>
              <p:cNvSpPr txBox="1"/>
              <p:nvPr/>
            </p:nvSpPr>
            <p:spPr>
              <a:xfrm>
                <a:off x="248711" y="6005512"/>
                <a:ext cx="12315825" cy="661575"/>
              </a:xfrm>
              <a:prstGeom prst="rect">
                <a:avLst/>
              </a:prstGeom>
            </p:spPr>
            <p:txBody>
              <a:bodyPr vert="horz" wrap="square" lIns="91440" tIns="45720" rIns="91440" bIns="45720" rtlCol="0">
                <a:noAutofit/>
              </a:bodyPr>
              <a:lstStyle/>
              <a:p>
                <a:r>
                  <a:rPr lang="en-US" sz="2000" b="1" i="1" dirty="0">
                    <a:solidFill>
                      <a:srgbClr val="0070C0"/>
                    </a:solidFill>
                    <a:latin typeface="Trebuchet MS" panose="020B0603020202020204" pitchFamily="34" charset="0"/>
                  </a:rPr>
                  <a:t>Important nodes in pathway</a:t>
                </a:r>
                <a:r>
                  <a:rPr lang="en-US" sz="2000" i="1" dirty="0">
                    <a:solidFill>
                      <a:srgbClr val="0070C0"/>
                    </a:solidFill>
                    <a:latin typeface="Trebuchet MS" panose="020B0603020202020204" pitchFamily="34" charset="0"/>
                  </a:rPr>
                  <a:t>: SAI </a:t>
                </a:r>
                <a14:m>
                  <m:oMath xmlns:m="http://schemas.openxmlformats.org/officeDocument/2006/math">
                    <m:r>
                      <a:rPr lang="en-US" sz="2000" i="1" smtClean="0">
                        <a:solidFill>
                          <a:srgbClr val="0070C0"/>
                        </a:solidFill>
                        <a:latin typeface="Cambria Math" panose="02040503050406030204" pitchFamily="18" charset="0"/>
                        <a:ea typeface="Cambria Math" panose="02040503050406030204" pitchFamily="18" charset="0"/>
                      </a:rPr>
                      <m:t>→</m:t>
                    </m:r>
                  </m:oMath>
                </a14:m>
                <a:r>
                  <a:rPr lang="en-US" sz="2000" i="1" dirty="0">
                    <a:solidFill>
                      <a:srgbClr val="0070C0"/>
                    </a:solidFill>
                    <a:latin typeface="Trebuchet MS" panose="020B0603020202020204" pitchFamily="34" charset="0"/>
                  </a:rPr>
                  <a:t> secondary aerosols (sulfate) </a:t>
                </a:r>
                <a14:m>
                  <m:oMath xmlns:m="http://schemas.openxmlformats.org/officeDocument/2006/math">
                    <m:r>
                      <a:rPr lang="en-US" sz="2000" i="1">
                        <a:solidFill>
                          <a:srgbClr val="0070C0"/>
                        </a:solidFill>
                        <a:latin typeface="Cambria Math" panose="02040503050406030204" pitchFamily="18" charset="0"/>
                        <a:ea typeface="Cambria Math" panose="02040503050406030204" pitchFamily="18" charset="0"/>
                      </a:rPr>
                      <m:t>→</m:t>
                    </m:r>
                  </m:oMath>
                </a14:m>
                <a:r>
                  <a:rPr lang="en-US" sz="2000" i="1" dirty="0">
                    <a:solidFill>
                      <a:srgbClr val="0070C0"/>
                    </a:solidFill>
                    <a:latin typeface="Trebuchet MS" panose="020B0603020202020204" pitchFamily="34" charset="0"/>
                  </a:rPr>
                  <a:t> radiation effects </a:t>
                </a:r>
                <a14:m>
                  <m:oMath xmlns:m="http://schemas.openxmlformats.org/officeDocument/2006/math">
                    <m:r>
                      <a:rPr lang="en-US" sz="2000" i="1">
                        <a:solidFill>
                          <a:srgbClr val="0070C0"/>
                        </a:solidFill>
                        <a:latin typeface="Cambria Math" panose="02040503050406030204" pitchFamily="18" charset="0"/>
                        <a:ea typeface="Cambria Math" panose="02040503050406030204" pitchFamily="18" charset="0"/>
                      </a:rPr>
                      <m:t>→</m:t>
                    </m:r>
                  </m:oMath>
                </a14:m>
                <a:r>
                  <a:rPr lang="en-US" sz="2000" i="1" dirty="0">
                    <a:solidFill>
                      <a:srgbClr val="0070C0"/>
                    </a:solidFill>
                    <a:latin typeface="Trebuchet MS" panose="020B0603020202020204" pitchFamily="34" charset="0"/>
                  </a:rPr>
                  <a:t> temperature</a:t>
                </a:r>
              </a:p>
            </p:txBody>
          </p:sp>
        </mc:Choice>
        <mc:Fallback xmlns="">
          <p:sp>
            <p:nvSpPr>
              <p:cNvPr id="5" name="TextBox 4">
                <a:extLst>
                  <a:ext uri="{FF2B5EF4-FFF2-40B4-BE49-F238E27FC236}">
                    <a16:creationId xmlns:a16="http://schemas.microsoft.com/office/drawing/2014/main" id="{7DDD4420-5F3C-417A-9DB5-64B8CC8406EF}"/>
                  </a:ext>
                </a:extLst>
              </p:cNvPr>
              <p:cNvSpPr txBox="1">
                <a:spLocks noRot="1" noChangeAspect="1" noMove="1" noResize="1" noEditPoints="1" noAdjustHandles="1" noChangeArrowheads="1" noChangeShapeType="1" noTextEdit="1"/>
              </p:cNvSpPr>
              <p:nvPr/>
            </p:nvSpPr>
            <p:spPr>
              <a:xfrm>
                <a:off x="248711" y="6005512"/>
                <a:ext cx="12315825" cy="661575"/>
              </a:xfrm>
              <a:prstGeom prst="rect">
                <a:avLst/>
              </a:prstGeom>
              <a:blipFill>
                <a:blip r:embed="rId5"/>
                <a:stretch>
                  <a:fillRect l="-545" t="-550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9E5C1AD7-5200-4603-B92B-5600CE50BB17}"/>
              </a:ext>
            </a:extLst>
          </p:cNvPr>
          <p:cNvSpPr txBox="1"/>
          <p:nvPr/>
        </p:nvSpPr>
        <p:spPr>
          <a:xfrm>
            <a:off x="6406624" y="1313016"/>
            <a:ext cx="5214366" cy="481494"/>
          </a:xfrm>
          <a:prstGeom prst="rect">
            <a:avLst/>
          </a:prstGeom>
        </p:spPr>
        <p:txBody>
          <a:bodyPr vert="horz" wrap="square" lIns="91440" tIns="45720" rIns="91440" bIns="45720" rtlCol="0">
            <a:noAutofit/>
          </a:bodyPr>
          <a:lstStyle/>
          <a:p>
            <a:pPr algn="l"/>
            <a:r>
              <a:rPr lang="en-US" b="1" dirty="0">
                <a:solidFill>
                  <a:schemeClr val="accent6"/>
                </a:solidFill>
                <a:latin typeface="Trebuchet MS" panose="020B0603020202020204" pitchFamily="34" charset="0"/>
              </a:rPr>
              <a:t>Schematic of Immediate Effects post SAI</a:t>
            </a:r>
          </a:p>
        </p:txBody>
      </p:sp>
      <p:sp>
        <p:nvSpPr>
          <p:cNvPr id="9" name="Slide Number Placeholder 8">
            <a:extLst>
              <a:ext uri="{FF2B5EF4-FFF2-40B4-BE49-F238E27FC236}">
                <a16:creationId xmlns:a16="http://schemas.microsoft.com/office/drawing/2014/main" id="{2C3A268F-F717-4622-A4F5-5B0D0783F790}"/>
              </a:ext>
            </a:extLst>
          </p:cNvPr>
          <p:cNvSpPr>
            <a:spLocks noGrp="1"/>
          </p:cNvSpPr>
          <p:nvPr>
            <p:ph type="sldNum" sz="quarter" idx="4"/>
          </p:nvPr>
        </p:nvSpPr>
        <p:spPr/>
        <p:txBody>
          <a:bodyPr/>
          <a:lstStyle/>
          <a:p>
            <a:pPr algn="ctr"/>
            <a:fld id="{2E94512F-4FCD-4B8F-9303-F99597583EE2}" type="slidenum">
              <a:rPr lang="en-US" smtClean="0"/>
              <a:pPr algn="ctr"/>
              <a:t>9</a:t>
            </a:fld>
            <a:endParaRPr lang="en-US" dirty="0"/>
          </a:p>
        </p:txBody>
      </p:sp>
    </p:spTree>
    <p:extLst>
      <p:ext uri="{BB962C8B-B14F-4D97-AF65-F5344CB8AC3E}">
        <p14:creationId xmlns:p14="http://schemas.microsoft.com/office/powerpoint/2010/main" val="121753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Sandia Blue">
  <a:themeElements>
    <a:clrScheme name="SandiaBlueTheme">
      <a:dk1>
        <a:srgbClr val="324259"/>
      </a:dk1>
      <a:lt1>
        <a:srgbClr val="FFFFFF"/>
      </a:lt1>
      <a:dk2>
        <a:srgbClr val="3A3B3A"/>
      </a:dk2>
      <a:lt2>
        <a:srgbClr val="FAFAFA"/>
      </a:lt2>
      <a:accent1>
        <a:srgbClr val="029EBE"/>
      </a:accent1>
      <a:accent2>
        <a:srgbClr val="236482"/>
      </a:accent2>
      <a:accent3>
        <a:srgbClr val="05395F"/>
      </a:accent3>
      <a:accent4>
        <a:srgbClr val="627288"/>
      </a:accent4>
      <a:accent5>
        <a:srgbClr val="324259"/>
      </a:accent5>
      <a:accent6>
        <a:srgbClr val="04162A"/>
      </a:accent6>
      <a:hlink>
        <a:srgbClr val="00ABD4"/>
      </a:hlink>
      <a:folHlink>
        <a:srgbClr val="008DB1"/>
      </a:folHlink>
    </a:clrScheme>
    <a:fontScheme name="Open Sans Bold &amp; light">
      <a:majorFont>
        <a:latin typeface="Open Sans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50134</TotalTime>
  <Words>13016</Words>
  <Application>Microsoft Office PowerPoint</Application>
  <PresentationFormat>Widescreen</PresentationFormat>
  <Paragraphs>1988</Paragraphs>
  <Slides>60</Slides>
  <Notes>57</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60</vt:i4>
      </vt:variant>
    </vt:vector>
  </HeadingPairs>
  <TitlesOfParts>
    <vt:vector size="77" baseType="lpstr">
      <vt:lpstr>-apple-system</vt:lpstr>
      <vt:lpstr>Open Sans </vt:lpstr>
      <vt:lpstr>Times New Roman</vt:lpstr>
      <vt:lpstr>ＭＳ Ｐゴシック</vt:lpstr>
      <vt:lpstr>Open Sans bold</vt:lpstr>
      <vt:lpstr>Courier New</vt:lpstr>
      <vt:lpstr>Webdings</vt:lpstr>
      <vt:lpstr>Arial</vt:lpstr>
      <vt:lpstr>Exo 2</vt:lpstr>
      <vt:lpstr>Wingdings</vt:lpstr>
      <vt:lpstr>Open Sans SemiBold</vt:lpstr>
      <vt:lpstr>Open Sans</vt:lpstr>
      <vt:lpstr>Trebuchet MS</vt:lpstr>
      <vt:lpstr>Open Sans Light</vt:lpstr>
      <vt:lpstr>Calibri</vt:lpstr>
      <vt:lpstr>Cambria Math</vt:lpstr>
      <vt:lpstr>1_Sandia Blue</vt:lpstr>
      <vt:lpstr>PowerPoint Presentation</vt:lpstr>
      <vt:lpstr>Outline</vt:lpstr>
      <vt:lpstr>Outline</vt:lpstr>
      <vt:lpstr>Motivation Climate Change is a Growing Global Security Concern!</vt:lpstr>
      <vt:lpstr>Outline</vt:lpstr>
      <vt:lpstr>The CLDERA Grand Challenge LDRD Project A Novel Foundational Approach to Understanding the Causation of Impacts</vt:lpstr>
      <vt:lpstr>Outline</vt:lpstr>
      <vt:lpstr>Mt. Pinatubo Eruption Stratospheric Aerosol Injection (SAI)</vt:lpstr>
      <vt:lpstr>Mt. Pinatubo Eruption Stratospheric Aerosol Injection (SAI)</vt:lpstr>
      <vt:lpstr>Mt. Pinatubo Eruption Impact Space &amp; Notional Representation of Pathways</vt:lpstr>
      <vt:lpstr>Mt. Pinatubo Eruption Stratospheric Aerosol Injection (SAI)</vt:lpstr>
      <vt:lpstr>Outline</vt:lpstr>
      <vt:lpstr>Energy Exascale Earth System Model (E3SM)* For Simulating Mt. Pinatubo &amp; SAI</vt:lpstr>
      <vt:lpstr>Simulating Mt. Pinatubo in E3SM</vt:lpstr>
      <vt:lpstr>Outline</vt:lpstr>
      <vt:lpstr>Simulated Pathways Thrust Finding Impacts from a Source</vt:lpstr>
      <vt:lpstr>Simulated Pathways Thrust What is a Simulated Pathway?</vt:lpstr>
      <vt:lpstr>Simulated Pathways Thrust Sub-thrusts</vt:lpstr>
      <vt:lpstr>Simulated Pathways Thrust Statistical Methods</vt:lpstr>
      <vt:lpstr>Simulated Pathways Thrust Computational Monitoring</vt:lpstr>
      <vt:lpstr>Simulated Pathways Thrust Signature-based Clustering</vt:lpstr>
      <vt:lpstr>Outline</vt:lpstr>
      <vt:lpstr>Observed Pathways Thrust Finding Impacts from a Source</vt:lpstr>
      <vt:lpstr>Observed Pathways Thrust What is an Observed Pathway?</vt:lpstr>
      <vt:lpstr>Observed Pathways Thrust Available Satellite Data for Mt. Pinatubo</vt:lpstr>
      <vt:lpstr>Observed Pathways Thrust Changepoint Detection</vt:lpstr>
      <vt:lpstr>Observed Pathways Thrust Dynamic Space-Time Models</vt:lpstr>
      <vt:lpstr>Observed Pathways Thrust Explainable Echo State Networks (ESNs)</vt:lpstr>
      <vt:lpstr>Outline</vt:lpstr>
      <vt:lpstr>Attribution Finding Predominant Source Driving Impact</vt:lpstr>
      <vt:lpstr>Attribution Enhanced Fingerprinting</vt:lpstr>
      <vt:lpstr>Attribution Causal Modeling</vt:lpstr>
      <vt:lpstr>Attribution Inverse Optimization</vt:lpstr>
      <vt:lpstr>Outline</vt:lpstr>
      <vt:lpstr>Tiered Verification Approach </vt:lpstr>
      <vt:lpstr>Outline</vt:lpstr>
      <vt:lpstr>Summary of CLDERA</vt:lpstr>
      <vt:lpstr>Outline</vt:lpstr>
      <vt:lpstr>CLDERA Team</vt:lpstr>
      <vt:lpstr>References</vt:lpstr>
      <vt:lpstr>References (cont’d)</vt:lpstr>
      <vt:lpstr>Start of Backup Slides</vt:lpstr>
      <vt:lpstr>Current State-of-the-Art  In Establishing Connective Relationships in Earth’s Climate</vt:lpstr>
      <vt:lpstr>PowerPoint Presentation</vt:lpstr>
      <vt:lpstr>The CLDERA Grand Challenge LDRD Project A Novel Foundational Approach to Understanding the Causation of Impacts</vt:lpstr>
      <vt:lpstr>Connection to Sandia Capabilities &amp; Other Applications</vt:lpstr>
      <vt:lpstr>Exemplar: June 1991 Mt. Pinatubo Eruption Stratospheric Aerosol Injection (SAI) Exemplar </vt:lpstr>
      <vt:lpstr>Simulation Plan</vt:lpstr>
      <vt:lpstr>Simulated Pathways Thrust Statistical Methods</vt:lpstr>
      <vt:lpstr>Simulated Pathways Thrust Statistical Methods</vt:lpstr>
      <vt:lpstr>Simulated Pathways Thrust Computational Monitoring</vt:lpstr>
      <vt:lpstr>Simulated Pathways Thrust Computational Monitoring</vt:lpstr>
      <vt:lpstr>Simulated Pathways Thrust Anomaly Detection*</vt:lpstr>
      <vt:lpstr>Observed Pathways Thrust What is an Observed Pathway?</vt:lpstr>
      <vt:lpstr>Observed Pathways Thrust Available Satellite Data for Mt. Pinatubo</vt:lpstr>
      <vt:lpstr>Observed Pathways Thrust Available Reanalysis Data for Mt. Pinatubo</vt:lpstr>
      <vt:lpstr>Observed Pathways Thrust Data Fusion</vt:lpstr>
      <vt:lpstr>Synthetic Test Case Formulation </vt:lpstr>
      <vt:lpstr>Idealized Test Case Formulations</vt:lpstr>
      <vt:lpstr>Mt. Pinatubo Validation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Rejeki Lancar</dc:creator>
  <cp:lastModifiedBy>LOFTAdmin</cp:lastModifiedBy>
  <cp:revision>1221</cp:revision>
  <dcterms:created xsi:type="dcterms:W3CDTF">2018-07-21T13:25:45Z</dcterms:created>
  <dcterms:modified xsi:type="dcterms:W3CDTF">2023-04-26T18:54:09Z</dcterms:modified>
</cp:coreProperties>
</file>