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3"/>
  </p:sldMasterIdLst>
  <p:notesMasterIdLst>
    <p:notesMasterId r:id="rId5"/>
  </p:notesMasterIdLst>
  <p:handoutMasterIdLst>
    <p:handoutMasterId r:id="rId6"/>
  </p:handoutMasterIdLst>
  <p:sldIdLst>
    <p:sldId id="258" r:id="rId4"/>
  </p:sldIdLst>
  <p:sldSz cx="36576000" cy="27432000"/>
  <p:notesSz cx="6858000" cy="9144000"/>
  <p:defaultTextStyle>
    <a:defPPr>
      <a:defRPr lang="en-US"/>
    </a:defPPr>
    <a:lvl1pPr marL="0" algn="l" defTabSz="3072318" rtl="0" eaLnBrk="1" latinLnBrk="0" hangingPunct="1">
      <a:defRPr sz="6048" kern="1200">
        <a:solidFill>
          <a:schemeClr val="tx1"/>
        </a:solidFill>
        <a:latin typeface="+mn-lt"/>
        <a:ea typeface="+mn-ea"/>
        <a:cs typeface="+mn-cs"/>
      </a:defRPr>
    </a:lvl1pPr>
    <a:lvl2pPr marL="1536159" algn="l" defTabSz="3072318" rtl="0" eaLnBrk="1" latinLnBrk="0" hangingPunct="1">
      <a:defRPr sz="6048" kern="1200">
        <a:solidFill>
          <a:schemeClr val="tx1"/>
        </a:solidFill>
        <a:latin typeface="+mn-lt"/>
        <a:ea typeface="+mn-ea"/>
        <a:cs typeface="+mn-cs"/>
      </a:defRPr>
    </a:lvl2pPr>
    <a:lvl3pPr marL="3072318" algn="l" defTabSz="3072318" rtl="0" eaLnBrk="1" latinLnBrk="0" hangingPunct="1">
      <a:defRPr sz="6048" kern="1200">
        <a:solidFill>
          <a:schemeClr val="tx1"/>
        </a:solidFill>
        <a:latin typeface="+mn-lt"/>
        <a:ea typeface="+mn-ea"/>
        <a:cs typeface="+mn-cs"/>
      </a:defRPr>
    </a:lvl3pPr>
    <a:lvl4pPr marL="4608477" algn="l" defTabSz="3072318" rtl="0" eaLnBrk="1" latinLnBrk="0" hangingPunct="1">
      <a:defRPr sz="6048" kern="1200">
        <a:solidFill>
          <a:schemeClr val="tx1"/>
        </a:solidFill>
        <a:latin typeface="+mn-lt"/>
        <a:ea typeface="+mn-ea"/>
        <a:cs typeface="+mn-cs"/>
      </a:defRPr>
    </a:lvl4pPr>
    <a:lvl5pPr marL="6144636" algn="l" defTabSz="3072318" rtl="0" eaLnBrk="1" latinLnBrk="0" hangingPunct="1">
      <a:defRPr sz="6048" kern="1200">
        <a:solidFill>
          <a:schemeClr val="tx1"/>
        </a:solidFill>
        <a:latin typeface="+mn-lt"/>
        <a:ea typeface="+mn-ea"/>
        <a:cs typeface="+mn-cs"/>
      </a:defRPr>
    </a:lvl5pPr>
    <a:lvl6pPr marL="7680795" algn="l" defTabSz="3072318" rtl="0" eaLnBrk="1" latinLnBrk="0" hangingPunct="1">
      <a:defRPr sz="6048" kern="1200">
        <a:solidFill>
          <a:schemeClr val="tx1"/>
        </a:solidFill>
        <a:latin typeface="+mn-lt"/>
        <a:ea typeface="+mn-ea"/>
        <a:cs typeface="+mn-cs"/>
      </a:defRPr>
    </a:lvl6pPr>
    <a:lvl7pPr marL="9216954" algn="l" defTabSz="3072318" rtl="0" eaLnBrk="1" latinLnBrk="0" hangingPunct="1">
      <a:defRPr sz="6048" kern="1200">
        <a:solidFill>
          <a:schemeClr val="tx1"/>
        </a:solidFill>
        <a:latin typeface="+mn-lt"/>
        <a:ea typeface="+mn-ea"/>
        <a:cs typeface="+mn-cs"/>
      </a:defRPr>
    </a:lvl7pPr>
    <a:lvl8pPr marL="10753114" algn="l" defTabSz="3072318" rtl="0" eaLnBrk="1" latinLnBrk="0" hangingPunct="1">
      <a:defRPr sz="6048" kern="1200">
        <a:solidFill>
          <a:schemeClr val="tx1"/>
        </a:solidFill>
        <a:latin typeface="+mn-lt"/>
        <a:ea typeface="+mn-ea"/>
        <a:cs typeface="+mn-cs"/>
      </a:defRPr>
    </a:lvl8pPr>
    <a:lvl9pPr marL="12289273" algn="l" defTabSz="3072318"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DDDD"/>
    <a:srgbClr val="1DFFFC"/>
    <a:srgbClr val="7F7F7F"/>
    <a:srgbClr val="494949"/>
    <a:srgbClr val="005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98"/>
    <p:restoredTop sz="94633"/>
  </p:normalViewPr>
  <p:slideViewPr>
    <p:cSldViewPr snapToGrid="0" snapToObjects="1">
      <p:cViewPr>
        <p:scale>
          <a:sx n="70" d="100"/>
          <a:sy n="70" d="100"/>
        </p:scale>
        <p:origin x="1848" y="-680"/>
      </p:cViewPr>
      <p:guideLst/>
    </p:cSldViewPr>
  </p:slideViewPr>
  <p:notesTextViewPr>
    <p:cViewPr>
      <p:scale>
        <a:sx n="1" d="1"/>
        <a:sy n="1" d="1"/>
      </p:scale>
      <p:origin x="0" y="0"/>
    </p:cViewPr>
  </p:notesTextViewPr>
  <p:notesViewPr>
    <p:cSldViewPr snapToGrid="0" snapToObjects="1">
      <p:cViewPr varScale="1">
        <p:scale>
          <a:sx n="150" d="100"/>
          <a:sy n="150" d="100"/>
        </p:scale>
        <p:origin x="5440"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6A8635-719F-B94C-A0BB-D77C10F788F1}" type="datetimeFigureOut">
              <a:rPr lang="en-US" smtClean="0"/>
              <a:t>3/15/23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3ED7F8-C41B-E14C-BE82-FE1DCA59BA77}" type="slidenum">
              <a:rPr lang="en-US" smtClean="0"/>
              <a:t>‹#›</a:t>
            </a:fld>
            <a:endParaRPr lang="en-US"/>
          </a:p>
        </p:txBody>
      </p:sp>
    </p:spTree>
    <p:extLst>
      <p:ext uri="{BB962C8B-B14F-4D97-AF65-F5344CB8AC3E}">
        <p14:creationId xmlns:p14="http://schemas.microsoft.com/office/powerpoint/2010/main" val="156954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37D22-20B9-364E-B4D8-E9F9B2E2B538}" type="datetimeFigureOut">
              <a:rPr lang="en-US" smtClean="0"/>
              <a:t>3/15/23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959A-D1B0-DA47-86FF-396E280DFC63}" type="slidenum">
              <a:rPr lang="en-US" smtClean="0"/>
              <a:t>‹#›</a:t>
            </a:fld>
            <a:endParaRPr lang="en-US"/>
          </a:p>
        </p:txBody>
      </p:sp>
    </p:spTree>
    <p:extLst>
      <p:ext uri="{BB962C8B-B14F-4D97-AF65-F5344CB8AC3E}">
        <p14:creationId xmlns:p14="http://schemas.microsoft.com/office/powerpoint/2010/main" val="80091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9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6"/>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10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5"/>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11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5"/>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NM Title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60"/>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 Title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3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3" y="0"/>
            <a:ext cx="36538342"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4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3" y="0"/>
            <a:ext cx="36538342" cy="4404358"/>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5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7" y="0"/>
            <a:ext cx="36538334" cy="4404358"/>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6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7" y="0"/>
            <a:ext cx="36538334" cy="4404357"/>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7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1" y="0"/>
            <a:ext cx="36538326" cy="4404357"/>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8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1" y="0"/>
            <a:ext cx="36538326" cy="4404356"/>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6"/>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6"/>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86C120B0-2207-4844-8ED1-48AD4D06A120}" type="datetimeFigureOut">
              <a:rPr lang="en-US" smtClean="0"/>
              <a:pPr/>
              <a:t>3/15/23</a:t>
            </a:fld>
            <a:endParaRPr lang="en-US" dirty="0"/>
          </a:p>
        </p:txBody>
      </p:sp>
      <p:sp>
        <p:nvSpPr>
          <p:cNvPr id="5" name="Footer Placeholder 4"/>
          <p:cNvSpPr>
            <a:spLocks noGrp="1"/>
          </p:cNvSpPr>
          <p:nvPr>
            <p:ph type="ftr" sz="quarter" idx="3"/>
          </p:nvPr>
        </p:nvSpPr>
        <p:spPr>
          <a:xfrm>
            <a:off x="12115800" y="25425406"/>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6"/>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BAF95916-94EF-2D41-8470-87A7F50C4C2B}"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36576000" cy="27432000"/>
          </a:xfrm>
          <a:prstGeom prst="rect">
            <a:avLst/>
          </a:prstGeom>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2220665" y="25620111"/>
            <a:ext cx="2489179" cy="958768"/>
          </a:xfrm>
          <a:prstGeom prst="rect">
            <a:avLst/>
          </a:prstGeom>
        </p:spPr>
      </p:pic>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5829" y="25632747"/>
            <a:ext cx="1552032" cy="389626"/>
          </a:xfrm>
          <a:prstGeom prst="rect">
            <a:avLst/>
          </a:prstGeom>
        </p:spPr>
      </p:pic>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74996" y="26189342"/>
            <a:ext cx="1440276" cy="417680"/>
          </a:xfrm>
          <a:prstGeom prst="rect">
            <a:avLst/>
          </a:prstGeom>
        </p:spPr>
      </p:pic>
      <p:sp>
        <p:nvSpPr>
          <p:cNvPr id="11" name="TextBox 10"/>
          <p:cNvSpPr txBox="1"/>
          <p:nvPr userDrawn="1"/>
        </p:nvSpPr>
        <p:spPr>
          <a:xfrm>
            <a:off x="1980506" y="25620111"/>
            <a:ext cx="6329689" cy="1015663"/>
          </a:xfrm>
          <a:prstGeom prst="rect">
            <a:avLst/>
          </a:prstGeom>
          <a:noFill/>
        </p:spPr>
        <p:txBody>
          <a:bodyPr wrap="square" rtlCol="0">
            <a:spAutoFit/>
          </a:bodyPr>
          <a:lstStyle/>
          <a:p>
            <a:r>
              <a:rPr lang="en-US" sz="1200" b="0" i="0" kern="1200" dirty="0">
                <a:solidFill>
                  <a:schemeClr val="tx1"/>
                </a:solidFill>
                <a:effectLst/>
                <a:latin typeface="+mj-lt"/>
                <a:ea typeface="+mn-ea"/>
                <a:cs typeface="+mn-cs"/>
              </a:rPr>
              <a:t>Sandia National Laboratories is a </a:t>
            </a:r>
            <a:r>
              <a:rPr lang="en-US" sz="1200" b="0" i="0" kern="1200" dirty="0" err="1">
                <a:solidFill>
                  <a:schemeClr val="tx1"/>
                </a:solidFill>
                <a:effectLst/>
                <a:latin typeface="+mj-lt"/>
                <a:ea typeface="+mn-ea"/>
                <a:cs typeface="+mn-cs"/>
              </a:rPr>
              <a:t>multimission</a:t>
            </a:r>
            <a:r>
              <a:rPr lang="en-US" sz="1200" b="0" i="0" kern="1200" dirty="0">
                <a:solidFill>
                  <a:schemeClr val="tx1"/>
                </a:solidFill>
                <a:effectLst/>
                <a:latin typeface="+mj-lt"/>
                <a:ea typeface="+mn-ea"/>
                <a:cs typeface="+mn-cs"/>
              </a:rPr>
              <a:t> laboratory managed and operated by National Technology &amp;Engineering Solutions of Sandia, LLC, a wholly owned subsidiary of Honeywell International Inc., for the U.S. Department of Energy’s National Nuclear Security Administration under contract DE-NA0003525.</a:t>
            </a:r>
          </a:p>
          <a:p>
            <a:r>
              <a:rPr lang="en-US" sz="1200" b="0" i="0" kern="1200" dirty="0">
                <a:solidFill>
                  <a:schemeClr val="tx1"/>
                </a:solidFill>
                <a:effectLst/>
                <a:latin typeface="+mj-lt"/>
                <a:ea typeface="+mn-ea"/>
                <a:cs typeface="+mn-cs"/>
              </a:rPr>
              <a:t>SAND</a:t>
            </a:r>
            <a:r>
              <a:rPr lang="en-US" sz="1200" b="0" i="0" kern="1200" baseline="0" dirty="0">
                <a:solidFill>
                  <a:schemeClr val="tx1"/>
                </a:solidFill>
                <a:effectLst/>
                <a:latin typeface="+mj-lt"/>
                <a:ea typeface="+mn-ea"/>
                <a:cs typeface="+mn-cs"/>
              </a:rPr>
              <a:t> No. ____________</a:t>
            </a:r>
            <a:endParaRPr lang="en-US" sz="1200" dirty="0">
              <a:latin typeface="+mj-lt"/>
            </a:endParaRPr>
          </a:p>
        </p:txBody>
      </p:sp>
      <p:sp>
        <p:nvSpPr>
          <p:cNvPr id="12" name="Rectangle 11"/>
          <p:cNvSpPr/>
          <p:nvPr userDrawn="1"/>
        </p:nvSpPr>
        <p:spPr>
          <a:xfrm>
            <a:off x="0" y="18587498"/>
            <a:ext cx="36576000" cy="6837908"/>
          </a:xfrm>
          <a:prstGeom prst="rect">
            <a:avLst/>
          </a:prstGeom>
          <a:gradFill flip="none" rotWithShape="1">
            <a:gsLst>
              <a:gs pos="0">
                <a:schemeClr val="accent6">
                  <a:tint val="66000"/>
                  <a:satMod val="160000"/>
                  <a:alpha val="26000"/>
                </a:schemeClr>
              </a:gs>
              <a:gs pos="100000">
                <a:schemeClr val="accent6">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6"/>
          </a:p>
        </p:txBody>
      </p:sp>
    </p:spTree>
    <p:extLst>
      <p:ext uri="{BB962C8B-B14F-4D97-AF65-F5344CB8AC3E}">
        <p14:creationId xmlns:p14="http://schemas.microsoft.com/office/powerpoint/2010/main" val="1636303665"/>
      </p:ext>
    </p:extLst>
  </p:cSld>
  <p:clrMap bg1="lt1" tx1="dk1" bg2="lt2" tx2="dk2" accent1="accent1" accent2="accent2" accent3="accent3" accent4="accent4" accent5="accent5" accent6="accent6" hlink="hlink" folHlink="folHlink"/>
  <p:sldLayoutIdLst>
    <p:sldLayoutId id="2147483682" r:id="rId1"/>
    <p:sldLayoutId id="2147483693"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43C0298-0E4F-443F-9A74-D8310F242624}"/>
              </a:ext>
            </a:extLst>
          </p:cNvPr>
          <p:cNvSpPr/>
          <p:nvPr/>
        </p:nvSpPr>
        <p:spPr>
          <a:xfrm>
            <a:off x="996677" y="14186962"/>
            <a:ext cx="17134505" cy="9320315"/>
          </a:xfrm>
          <a:prstGeom prst="rect">
            <a:avLst/>
          </a:prstGeom>
          <a:solidFill>
            <a:srgbClr val="005376">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44" dirty="0">
              <a:solidFill>
                <a:schemeClr val="accent6"/>
              </a:solidFill>
            </a:endParaRPr>
          </a:p>
        </p:txBody>
      </p:sp>
      <p:sp>
        <p:nvSpPr>
          <p:cNvPr id="29" name="Rectangle 28">
            <a:extLst>
              <a:ext uri="{FF2B5EF4-FFF2-40B4-BE49-F238E27FC236}">
                <a16:creationId xmlns:a16="http://schemas.microsoft.com/office/drawing/2014/main" id="{4DE7A6CB-462D-4C42-A7B9-C7353D5DC9FE}"/>
              </a:ext>
            </a:extLst>
          </p:cNvPr>
          <p:cNvSpPr/>
          <p:nvPr/>
        </p:nvSpPr>
        <p:spPr>
          <a:xfrm>
            <a:off x="18444818" y="14225983"/>
            <a:ext cx="17134505" cy="9281294"/>
          </a:xfrm>
          <a:prstGeom prst="rect">
            <a:avLst/>
          </a:prstGeom>
          <a:solidFill>
            <a:srgbClr val="005376">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44" dirty="0">
              <a:solidFill>
                <a:schemeClr val="accent6"/>
              </a:solidFill>
            </a:endParaRPr>
          </a:p>
        </p:txBody>
      </p:sp>
      <p:sp>
        <p:nvSpPr>
          <p:cNvPr id="27" name="Rectangle 26">
            <a:extLst>
              <a:ext uri="{FF2B5EF4-FFF2-40B4-BE49-F238E27FC236}">
                <a16:creationId xmlns:a16="http://schemas.microsoft.com/office/drawing/2014/main" id="{E77079CA-C42B-4984-A9C2-5CECE4972203}"/>
              </a:ext>
            </a:extLst>
          </p:cNvPr>
          <p:cNvSpPr/>
          <p:nvPr/>
        </p:nvSpPr>
        <p:spPr>
          <a:xfrm>
            <a:off x="18453163" y="4566081"/>
            <a:ext cx="17134505" cy="9320315"/>
          </a:xfrm>
          <a:prstGeom prst="rect">
            <a:avLst/>
          </a:prstGeom>
          <a:solidFill>
            <a:srgbClr val="005376">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44" dirty="0">
              <a:solidFill>
                <a:schemeClr val="accent6"/>
              </a:solidFill>
            </a:endParaRPr>
          </a:p>
        </p:txBody>
      </p:sp>
      <p:sp>
        <p:nvSpPr>
          <p:cNvPr id="4" name="Title 3"/>
          <p:cNvSpPr>
            <a:spLocks noGrp="1"/>
          </p:cNvSpPr>
          <p:nvPr>
            <p:ph type="title"/>
          </p:nvPr>
        </p:nvSpPr>
        <p:spPr>
          <a:xfrm>
            <a:off x="1251283" y="1605077"/>
            <a:ext cx="30688922" cy="1779487"/>
          </a:xfrm>
        </p:spPr>
        <p:txBody>
          <a:bodyPr anchor="ctr" anchorCtr="0">
            <a:normAutofit fontScale="90000"/>
          </a:bodyPr>
          <a:lstStyle/>
          <a:p>
            <a:r>
              <a:rPr lang="en-US" sz="8900" dirty="0">
                <a:solidFill>
                  <a:schemeClr val="bg1"/>
                </a:solidFill>
              </a:rPr>
              <a:t>Pathway Detection using Random Forest Regressor Feature </a:t>
            </a:r>
            <a:r>
              <a:rPr lang="en-US" sz="8900" dirty="0" err="1">
                <a:solidFill>
                  <a:schemeClr val="bg1"/>
                </a:solidFill>
              </a:rPr>
              <a:t>Importances</a:t>
            </a:r>
            <a:br>
              <a:rPr lang="en-US" sz="8000" b="1" dirty="0">
                <a:solidFill>
                  <a:schemeClr val="bg1"/>
                </a:solidFill>
              </a:rPr>
            </a:br>
            <a:r>
              <a:rPr lang="en-US" sz="4900" b="1" dirty="0">
                <a:solidFill>
                  <a:schemeClr val="bg1"/>
                </a:solidFill>
              </a:rPr>
              <a:t>Matt Peterson, Meredith Brown, Irina </a:t>
            </a:r>
            <a:r>
              <a:rPr lang="en-US" sz="4900" b="1" dirty="0" err="1">
                <a:solidFill>
                  <a:schemeClr val="bg1"/>
                </a:solidFill>
              </a:rPr>
              <a:t>Tezaur</a:t>
            </a:r>
            <a:r>
              <a:rPr lang="en-US" sz="4900" b="1" dirty="0">
                <a:solidFill>
                  <a:schemeClr val="bg1"/>
                </a:solidFill>
              </a:rPr>
              <a:t>,  Diana Bull</a:t>
            </a:r>
            <a:endParaRPr lang="en-US" sz="5300" dirty="0">
              <a:solidFill>
                <a:schemeClr val="bg1"/>
              </a:solidFill>
            </a:endParaRPr>
          </a:p>
        </p:txBody>
      </p:sp>
      <p:sp>
        <p:nvSpPr>
          <p:cNvPr id="14" name="Rectangle 13">
            <a:extLst>
              <a:ext uri="{FF2B5EF4-FFF2-40B4-BE49-F238E27FC236}">
                <a16:creationId xmlns:a16="http://schemas.microsoft.com/office/drawing/2014/main" id="{69CB52D5-D6EA-4941-B8DE-EDE169EFC83D}"/>
              </a:ext>
            </a:extLst>
          </p:cNvPr>
          <p:cNvSpPr/>
          <p:nvPr/>
        </p:nvSpPr>
        <p:spPr>
          <a:xfrm>
            <a:off x="995138" y="4566082"/>
            <a:ext cx="17134505" cy="9320315"/>
          </a:xfrm>
          <a:prstGeom prst="rect">
            <a:avLst/>
          </a:prstGeom>
          <a:solidFill>
            <a:srgbClr val="005376">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44" dirty="0">
              <a:solidFill>
                <a:schemeClr val="accent6"/>
              </a:solidFill>
            </a:endParaRPr>
          </a:p>
        </p:txBody>
      </p:sp>
      <p:sp>
        <p:nvSpPr>
          <p:cNvPr id="17" name="TextBox 16">
            <a:extLst>
              <a:ext uri="{FF2B5EF4-FFF2-40B4-BE49-F238E27FC236}">
                <a16:creationId xmlns:a16="http://schemas.microsoft.com/office/drawing/2014/main" id="{0B0047F9-C524-47C1-952E-569D264FC8C0}"/>
              </a:ext>
            </a:extLst>
          </p:cNvPr>
          <p:cNvSpPr txBox="1"/>
          <p:nvPr/>
        </p:nvSpPr>
        <p:spPr>
          <a:xfrm>
            <a:off x="1251282" y="4884435"/>
            <a:ext cx="16636481" cy="923330"/>
          </a:xfrm>
          <a:prstGeom prst="rect">
            <a:avLst/>
          </a:prstGeom>
          <a:noFill/>
        </p:spPr>
        <p:txBody>
          <a:bodyPr wrap="square">
            <a:spAutoFit/>
          </a:bodyPr>
          <a:lstStyle/>
          <a:p>
            <a:r>
              <a:rPr lang="en-US" sz="5400" dirty="0">
                <a:latin typeface="Open Sans" panose="020B0606030504020204" pitchFamily="34" charset="0"/>
                <a:ea typeface="Open Sans" panose="020B0606030504020204" pitchFamily="34" charset="0"/>
                <a:cs typeface="Open Sans" panose="020B0606030504020204" pitchFamily="34" charset="0"/>
              </a:rPr>
              <a:t>Motivation</a:t>
            </a:r>
          </a:p>
        </p:txBody>
      </p:sp>
      <p:sp>
        <p:nvSpPr>
          <p:cNvPr id="21" name="TextBox 20">
            <a:extLst>
              <a:ext uri="{FF2B5EF4-FFF2-40B4-BE49-F238E27FC236}">
                <a16:creationId xmlns:a16="http://schemas.microsoft.com/office/drawing/2014/main" id="{478164EB-59A7-4E4C-916D-04874D2FF9C3}"/>
              </a:ext>
            </a:extLst>
          </p:cNvPr>
          <p:cNvSpPr txBox="1"/>
          <p:nvPr/>
        </p:nvSpPr>
        <p:spPr>
          <a:xfrm>
            <a:off x="18460510" y="4880027"/>
            <a:ext cx="16879900" cy="923330"/>
          </a:xfrm>
          <a:prstGeom prst="rect">
            <a:avLst/>
          </a:prstGeom>
          <a:noFill/>
        </p:spPr>
        <p:txBody>
          <a:bodyPr wrap="square">
            <a:spAutoFit/>
          </a:bodyPr>
          <a:lstStyle/>
          <a:p>
            <a:r>
              <a:rPr lang="en-US" sz="5400" dirty="0">
                <a:latin typeface="Open Sans" panose="020B0606030504020204" pitchFamily="34" charset="0"/>
                <a:ea typeface="Open Sans" panose="020B0606030504020204" pitchFamily="34" charset="0"/>
                <a:cs typeface="Open Sans" panose="020B0606030504020204" pitchFamily="34" charset="0"/>
              </a:rPr>
              <a:t>Technical Approach</a:t>
            </a:r>
          </a:p>
        </p:txBody>
      </p:sp>
      <p:sp>
        <p:nvSpPr>
          <p:cNvPr id="25" name="TextBox 24">
            <a:extLst>
              <a:ext uri="{FF2B5EF4-FFF2-40B4-BE49-F238E27FC236}">
                <a16:creationId xmlns:a16="http://schemas.microsoft.com/office/drawing/2014/main" id="{946F6DA1-8494-4B1A-A4B8-C1F0AE5FE1A2}"/>
              </a:ext>
            </a:extLst>
          </p:cNvPr>
          <p:cNvSpPr txBox="1"/>
          <p:nvPr/>
        </p:nvSpPr>
        <p:spPr>
          <a:xfrm>
            <a:off x="1251283" y="14445863"/>
            <a:ext cx="16636480" cy="923330"/>
          </a:xfrm>
          <a:prstGeom prst="rect">
            <a:avLst/>
          </a:prstGeom>
          <a:noFill/>
        </p:spPr>
        <p:txBody>
          <a:bodyPr wrap="square">
            <a:spAutoFit/>
          </a:bodyPr>
          <a:lstStyle/>
          <a:p>
            <a:r>
              <a:rPr lang="en-US" sz="5400" dirty="0">
                <a:latin typeface="Open Sans" panose="020B0606030504020204" pitchFamily="34" charset="0"/>
                <a:ea typeface="Open Sans" panose="020B0606030504020204" pitchFamily="34" charset="0"/>
                <a:cs typeface="Open Sans" panose="020B0606030504020204" pitchFamily="34" charset="0"/>
              </a:rPr>
              <a:t>Results Summary</a:t>
            </a:r>
          </a:p>
        </p:txBody>
      </p:sp>
      <p:sp>
        <p:nvSpPr>
          <p:cNvPr id="26" name="TextBox 25">
            <a:extLst>
              <a:ext uri="{FF2B5EF4-FFF2-40B4-BE49-F238E27FC236}">
                <a16:creationId xmlns:a16="http://schemas.microsoft.com/office/drawing/2014/main" id="{1B030DAE-5B17-4C56-BB88-ACBD94AE09AA}"/>
              </a:ext>
            </a:extLst>
          </p:cNvPr>
          <p:cNvSpPr txBox="1"/>
          <p:nvPr/>
        </p:nvSpPr>
        <p:spPr>
          <a:xfrm>
            <a:off x="18564723" y="14480961"/>
            <a:ext cx="16161211" cy="923330"/>
          </a:xfrm>
          <a:prstGeom prst="rect">
            <a:avLst/>
          </a:prstGeom>
          <a:noFill/>
        </p:spPr>
        <p:txBody>
          <a:bodyPr wrap="square">
            <a:spAutoFit/>
          </a:bodyPr>
          <a:lstStyle/>
          <a:p>
            <a:r>
              <a:rPr lang="en-US" sz="5400" dirty="0">
                <a:latin typeface="Open Sans" panose="020B0606030504020204" pitchFamily="34" charset="0"/>
                <a:ea typeface="Open Sans" panose="020B0606030504020204" pitchFamily="34" charset="0"/>
                <a:cs typeface="Open Sans" panose="020B0606030504020204" pitchFamily="34" charset="0"/>
              </a:rPr>
              <a:t>Impacts &amp; Successes to date</a:t>
            </a:r>
          </a:p>
        </p:txBody>
      </p:sp>
      <p:sp>
        <p:nvSpPr>
          <p:cNvPr id="5" name="TextBox 4">
            <a:extLst>
              <a:ext uri="{FF2B5EF4-FFF2-40B4-BE49-F238E27FC236}">
                <a16:creationId xmlns:a16="http://schemas.microsoft.com/office/drawing/2014/main" id="{B8318B94-6CD9-3E48-1B1C-3BB6E1BCC12D}"/>
              </a:ext>
            </a:extLst>
          </p:cNvPr>
          <p:cNvSpPr txBox="1"/>
          <p:nvPr/>
        </p:nvSpPr>
        <p:spPr>
          <a:xfrm>
            <a:off x="1064016" y="5919109"/>
            <a:ext cx="11951975" cy="3035389"/>
          </a:xfrm>
          <a:prstGeom prst="rect">
            <a:avLst/>
          </a:prstGeom>
        </p:spPr>
        <p:txBody>
          <a:bodyPr vert="horz" wrap="square" lIns="109728" tIns="54864" rIns="109728" bIns="54864" rtlCol="0">
            <a:noAutofit/>
          </a:bodyPr>
          <a:lstStyle/>
          <a:p>
            <a:pPr>
              <a:buClrTx/>
            </a:pPr>
            <a:r>
              <a:rPr lang="en-US" sz="2800" dirty="0">
                <a:latin typeface="Trebuchet MS" panose="020B0603020202020204" pitchFamily="34" charset="0"/>
              </a:rPr>
              <a:t>The CLDERA Grand Challenge Project is identify causal pathways between various climate features and spatial components.  </a:t>
            </a:r>
          </a:p>
          <a:p>
            <a:pPr>
              <a:buClrTx/>
            </a:pPr>
            <a:endParaRPr lang="en-US" sz="2800" b="1" dirty="0">
              <a:latin typeface="Trebuchet MS" panose="020B0603020202020204" pitchFamily="34" charset="0"/>
            </a:endParaRPr>
          </a:p>
          <a:p>
            <a:pPr>
              <a:buClrTx/>
            </a:pPr>
            <a:r>
              <a:rPr lang="en-US" sz="2800" b="1" dirty="0">
                <a:latin typeface="Trebuchet MS" panose="020B0603020202020204" pitchFamily="34" charset="0"/>
              </a:rPr>
              <a:t>Goal: </a:t>
            </a:r>
            <a:r>
              <a:rPr lang="en-US" sz="2800" dirty="0">
                <a:latin typeface="Trebuchet MS" panose="020B0603020202020204" pitchFamily="34" charset="0"/>
              </a:rPr>
              <a:t>Generate a weighted directed graph where the edges indicate influence from one feature of interest to another.  Chaining these edges together defines a pathway which we call a</a:t>
            </a:r>
            <a:r>
              <a:rPr lang="en-US" sz="2800" b="1" dirty="0">
                <a:latin typeface="Trebuchet MS" panose="020B0603020202020204" pitchFamily="34" charset="0"/>
              </a:rPr>
              <a:t> Source to Impact pathway</a:t>
            </a:r>
            <a:r>
              <a:rPr lang="en-US" sz="2800" dirty="0">
                <a:latin typeface="Trebuchet MS" panose="020B0603020202020204" pitchFamily="34" charset="0"/>
              </a:rPr>
              <a:t>.  </a:t>
            </a:r>
          </a:p>
        </p:txBody>
      </p:sp>
      <p:sp>
        <p:nvSpPr>
          <p:cNvPr id="8" name="TextBox 7">
            <a:extLst>
              <a:ext uri="{FF2B5EF4-FFF2-40B4-BE49-F238E27FC236}">
                <a16:creationId xmlns:a16="http://schemas.microsoft.com/office/drawing/2014/main" id="{0CCF9E4D-D1F9-60CE-17F9-6CA9ED6FFC68}"/>
              </a:ext>
            </a:extLst>
          </p:cNvPr>
          <p:cNvSpPr txBox="1"/>
          <p:nvPr/>
        </p:nvSpPr>
        <p:spPr>
          <a:xfrm>
            <a:off x="18499343" y="5770098"/>
            <a:ext cx="11206056" cy="8174072"/>
          </a:xfrm>
          <a:prstGeom prst="rect">
            <a:avLst/>
          </a:prstGeom>
        </p:spPr>
        <p:txBody>
          <a:bodyPr vert="horz" wrap="square" lIns="109728" tIns="54864" rIns="109728" bIns="54864" rtlCol="0">
            <a:noAutofit/>
          </a:bodyPr>
          <a:lstStyle/>
          <a:p>
            <a:pPr>
              <a:buClrTx/>
            </a:pPr>
            <a:r>
              <a:rPr lang="en-US" sz="2800" b="1" dirty="0">
                <a:latin typeface="Trebuchet MS" panose="020B0603020202020204" pitchFamily="34" charset="0"/>
              </a:rPr>
              <a:t>Random Forest Regressors (RFRs): </a:t>
            </a:r>
            <a:r>
              <a:rPr lang="en-US" sz="2800" dirty="0">
                <a:latin typeface="Trebuchet MS" panose="020B0603020202020204" pitchFamily="34" charset="0"/>
              </a:rPr>
              <a:t>Machine Learning (ML) predictive models</a:t>
            </a:r>
            <a:endParaRPr lang="en-US" sz="2800" b="1" dirty="0">
              <a:latin typeface="Trebuchet MS" panose="020B0603020202020204" pitchFamily="34" charset="0"/>
            </a:endParaRPr>
          </a:p>
          <a:p>
            <a:pPr marL="548640" indent="-548640">
              <a:buFont typeface="Wingdings" pitchFamily="2" charset="2"/>
              <a:buChar char="Ø"/>
            </a:pPr>
            <a:r>
              <a:rPr lang="en-US" sz="2800" dirty="0">
                <a:latin typeface="Trebuchet MS" panose="020B0603020202020204" pitchFamily="34" charset="0"/>
              </a:rPr>
              <a:t>Require training data comprised of pairs of inputs and outputs</a:t>
            </a:r>
          </a:p>
          <a:p>
            <a:pPr marL="548640" indent="-548640">
              <a:buFont typeface="Wingdings" pitchFamily="2" charset="2"/>
              <a:buChar char="Ø"/>
            </a:pPr>
            <a:r>
              <a:rPr lang="en-US" sz="2800" dirty="0">
                <a:latin typeface="Trebuchet MS" panose="020B0603020202020204" pitchFamily="34" charset="0"/>
              </a:rPr>
              <a:t>Once trained, can predict outputs given a set of input variables</a:t>
            </a:r>
          </a:p>
          <a:p>
            <a:endParaRPr lang="en-US" sz="2800" dirty="0">
              <a:latin typeface="Trebuchet MS" panose="020B0603020202020204" pitchFamily="34" charset="0"/>
            </a:endParaRPr>
          </a:p>
          <a:p>
            <a:pPr>
              <a:buClrTx/>
            </a:pPr>
            <a:r>
              <a:rPr lang="en-US" sz="2800" b="1" dirty="0">
                <a:latin typeface="Trebuchet MS" panose="020B0603020202020204" pitchFamily="34" charset="0"/>
              </a:rPr>
              <a:t>Feature </a:t>
            </a:r>
            <a:r>
              <a:rPr lang="en-US" sz="2800" b="1" dirty="0" err="1">
                <a:latin typeface="Trebuchet MS" panose="020B0603020202020204" pitchFamily="34" charset="0"/>
              </a:rPr>
              <a:t>Importances</a:t>
            </a:r>
            <a:r>
              <a:rPr lang="en-US" sz="2800" b="1" dirty="0">
                <a:latin typeface="Trebuchet MS" panose="020B0603020202020204" pitchFamily="34" charset="0"/>
              </a:rPr>
              <a:t>: </a:t>
            </a:r>
            <a:r>
              <a:rPr lang="en-US" sz="2800" dirty="0">
                <a:latin typeface="Trebuchet MS" panose="020B0603020202020204" pitchFamily="34" charset="0"/>
              </a:rPr>
              <a:t>a</a:t>
            </a:r>
            <a:r>
              <a:rPr lang="en-US" sz="2800" b="1" dirty="0">
                <a:latin typeface="Trebuchet MS" panose="020B0603020202020204" pitchFamily="34" charset="0"/>
              </a:rPr>
              <a:t> </a:t>
            </a:r>
            <a:r>
              <a:rPr lang="en-US" sz="2800" dirty="0">
                <a:latin typeface="Trebuchet MS" panose="020B0603020202020204" pitchFamily="34" charset="0"/>
              </a:rPr>
              <a:t>scalar value that indicates the predictive power that a particular input variable has on a given output variable</a:t>
            </a:r>
          </a:p>
          <a:p>
            <a:pPr>
              <a:buClrTx/>
            </a:pPr>
            <a:endParaRPr lang="en-US" sz="2800" dirty="0">
              <a:latin typeface="Trebuchet MS" panose="020B0603020202020204" pitchFamily="34" charset="0"/>
            </a:endParaRPr>
          </a:p>
          <a:p>
            <a:pPr>
              <a:buClrTx/>
            </a:pPr>
            <a:r>
              <a:rPr lang="en-US" sz="2800" dirty="0">
                <a:latin typeface="Trebuchet MS" panose="020B0603020202020204" pitchFamily="34" charset="0"/>
              </a:rPr>
              <a:t>RFR is commonly used for and well-developed for regression, classification and prediction tasks.</a:t>
            </a:r>
          </a:p>
          <a:p>
            <a:pPr marL="548640" indent="-548640">
              <a:buFont typeface="Wingdings" pitchFamily="2" charset="2"/>
              <a:buChar char="Ø"/>
            </a:pPr>
            <a:r>
              <a:rPr lang="en-US" sz="2800" dirty="0">
                <a:latin typeface="Trebuchet MS" panose="020B0603020202020204" pitchFamily="34" charset="0"/>
              </a:rPr>
              <a:t>Our approach </a:t>
            </a:r>
            <a:r>
              <a:rPr lang="en-US" sz="2800" b="1" dirty="0">
                <a:latin typeface="Trebuchet MS" panose="020B0603020202020204" pitchFamily="34" charset="0"/>
              </a:rPr>
              <a:t>extends RFR for purpose of discovering pathways</a:t>
            </a:r>
          </a:p>
          <a:p>
            <a:endParaRPr lang="en-US" sz="2800" dirty="0">
              <a:latin typeface="Trebuchet MS" panose="020B0603020202020204" pitchFamily="34" charset="0"/>
            </a:endParaRPr>
          </a:p>
          <a:p>
            <a:r>
              <a:rPr lang="en-US" sz="2800" b="1" dirty="0">
                <a:latin typeface="Trebuchet MS" panose="020B0603020202020204" pitchFamily="34" charset="0"/>
              </a:rPr>
              <a:t>Approach:</a:t>
            </a:r>
          </a:p>
          <a:p>
            <a:pPr marL="548640" indent="-548640">
              <a:buFont typeface="Wingdings" pitchFamily="2" charset="2"/>
              <a:buChar char="Ø"/>
            </a:pPr>
            <a:r>
              <a:rPr lang="en-US" sz="2800" dirty="0">
                <a:latin typeface="Trebuchet MS" panose="020B0603020202020204" pitchFamily="34" charset="0"/>
              </a:rPr>
              <a:t>Train a multi-variate RFR (</a:t>
            </a:r>
            <a:r>
              <a:rPr lang="en-US" sz="2800" i="1" dirty="0">
                <a:latin typeface="Trebuchet MS" panose="020B0603020202020204" pitchFamily="34" charset="0"/>
              </a:rPr>
              <a:t>python package: </a:t>
            </a:r>
            <a:r>
              <a:rPr lang="en-US" sz="2800" i="1" dirty="0" err="1">
                <a:latin typeface="Trebuchet MS" panose="020B0603020202020204" pitchFamily="34" charset="0"/>
              </a:rPr>
              <a:t>sklearn</a:t>
            </a:r>
            <a:r>
              <a:rPr lang="en-US" sz="2800" dirty="0">
                <a:latin typeface="Trebuchet MS" panose="020B0603020202020204" pitchFamily="34" charset="0"/>
              </a:rPr>
              <a:t>)</a:t>
            </a:r>
          </a:p>
          <a:p>
            <a:pPr marL="548640" indent="-548640">
              <a:buFont typeface="Wingdings" pitchFamily="2" charset="2"/>
              <a:buChar char="Ø"/>
            </a:pPr>
            <a:r>
              <a:rPr lang="en-US" sz="2800" dirty="0">
                <a:latin typeface="Trebuchet MS" panose="020B0603020202020204" pitchFamily="34" charset="0"/>
              </a:rPr>
              <a:t>Determine feature </a:t>
            </a:r>
            <a:r>
              <a:rPr lang="en-US" sz="2800" dirty="0" err="1">
                <a:latin typeface="Trebuchet MS" panose="020B0603020202020204" pitchFamily="34" charset="0"/>
              </a:rPr>
              <a:t>importances</a:t>
            </a:r>
            <a:r>
              <a:rPr lang="en-US" sz="2800" dirty="0">
                <a:latin typeface="Trebuchet MS" panose="020B0603020202020204" pitchFamily="34" charset="0"/>
              </a:rPr>
              <a:t> weights between inputs and outputs</a:t>
            </a:r>
          </a:p>
          <a:p>
            <a:pPr marL="548640" indent="-548640">
              <a:buFont typeface="Wingdings" pitchFamily="2" charset="2"/>
              <a:buChar char="Ø"/>
            </a:pPr>
            <a:r>
              <a:rPr lang="en-US" sz="2800" dirty="0">
                <a:latin typeface="Trebuchet MS" panose="020B0603020202020204" pitchFamily="34" charset="0"/>
              </a:rPr>
              <a:t>Convert weights into a weighted directed graph</a:t>
            </a:r>
          </a:p>
        </p:txBody>
      </p:sp>
      <p:sp>
        <p:nvSpPr>
          <p:cNvPr id="62" name="TextBox 61">
            <a:extLst>
              <a:ext uri="{FF2B5EF4-FFF2-40B4-BE49-F238E27FC236}">
                <a16:creationId xmlns:a16="http://schemas.microsoft.com/office/drawing/2014/main" id="{F527AAB5-340D-1AA1-871C-A8CCB5007271}"/>
              </a:ext>
            </a:extLst>
          </p:cNvPr>
          <p:cNvSpPr txBox="1"/>
          <p:nvPr/>
        </p:nvSpPr>
        <p:spPr>
          <a:xfrm>
            <a:off x="1115578" y="15707070"/>
            <a:ext cx="5509320" cy="3108543"/>
          </a:xfrm>
          <a:prstGeom prst="rect">
            <a:avLst/>
          </a:prstGeom>
          <a:noFill/>
        </p:spPr>
        <p:txBody>
          <a:bodyPr wrap="square" rtlCol="0">
            <a:spAutoFit/>
          </a:bodyPr>
          <a:lstStyle/>
          <a:p>
            <a:pPr algn="ctr"/>
            <a:r>
              <a:rPr lang="en-US" sz="2800" b="1" dirty="0">
                <a:latin typeface="Trebuchet MS" panose="020B0703020202090204" pitchFamily="34" charset="0"/>
                <a:ea typeface="NSimSun" panose="020B0400000000000000" pitchFamily="34" charset="-122"/>
              </a:rPr>
              <a:t>Example: Synthetic Dataset</a:t>
            </a:r>
            <a:endParaRPr lang="en-US" sz="2800" dirty="0">
              <a:latin typeface="Trebuchet MS" panose="020B0703020202090204" pitchFamily="34" charset="0"/>
              <a:ea typeface="NSimSun" panose="020B0400000000000000" pitchFamily="34" charset="-122"/>
            </a:endParaRPr>
          </a:p>
          <a:p>
            <a:pPr marL="685800" indent="-685800">
              <a:buFont typeface="Wingdings" pitchFamily="2" charset="2"/>
              <a:buChar char="Ø"/>
            </a:pPr>
            <a:r>
              <a:rPr lang="en-US" sz="2800" dirty="0">
                <a:latin typeface="Trebuchet MS" panose="020B0703020202090204" pitchFamily="34" charset="0"/>
                <a:ea typeface="NSimSun" panose="020B0400000000000000" pitchFamily="34" charset="-122"/>
              </a:rPr>
              <a:t>Set of coupled equations</a:t>
            </a:r>
          </a:p>
          <a:p>
            <a:pPr marL="685800" indent="-685800">
              <a:buFont typeface="Wingdings" pitchFamily="2" charset="2"/>
              <a:buChar char="Ø"/>
            </a:pPr>
            <a:endParaRPr lang="en-US" sz="2800" dirty="0">
              <a:latin typeface="Trebuchet MS" panose="020B0703020202090204" pitchFamily="34" charset="0"/>
              <a:ea typeface="NSimSun" panose="020B0400000000000000" pitchFamily="34" charset="-122"/>
            </a:endParaRPr>
          </a:p>
          <a:p>
            <a:pPr marL="685800" indent="-685800">
              <a:buFont typeface="Wingdings" pitchFamily="2" charset="2"/>
              <a:buChar char="Ø"/>
            </a:pPr>
            <a:r>
              <a:rPr lang="en-US" sz="2800" dirty="0">
                <a:latin typeface="Trebuchet MS" panose="020B0703020202090204" pitchFamily="34" charset="0"/>
                <a:ea typeface="NSimSun" panose="020B0400000000000000" pitchFamily="34" charset="-122"/>
              </a:rPr>
              <a:t>Dependencies are 1 timestep, the algorithm will look at 1 and 2 timesteps</a:t>
            </a:r>
          </a:p>
          <a:p>
            <a:pPr marL="685800" indent="-685800">
              <a:buFont typeface="Wingdings" pitchFamily="2" charset="2"/>
              <a:buChar char="Ø"/>
            </a:pPr>
            <a:endParaRPr lang="en-US" sz="2800" dirty="0">
              <a:latin typeface="Trebuchet MS" panose="020B0703020202090204" pitchFamily="34" charset="0"/>
              <a:ea typeface="NSimSun" panose="020B0400000000000000" pitchFamily="34" charset="-122"/>
            </a:endParaRPr>
          </a:p>
        </p:txBody>
      </p:sp>
      <p:sp>
        <p:nvSpPr>
          <p:cNvPr id="74" name="TextBox 73">
            <a:extLst>
              <a:ext uri="{FF2B5EF4-FFF2-40B4-BE49-F238E27FC236}">
                <a16:creationId xmlns:a16="http://schemas.microsoft.com/office/drawing/2014/main" id="{77296936-B3BF-2517-30BB-A99DB74F1608}"/>
              </a:ext>
            </a:extLst>
          </p:cNvPr>
          <p:cNvSpPr txBox="1"/>
          <p:nvPr/>
        </p:nvSpPr>
        <p:spPr>
          <a:xfrm>
            <a:off x="10422578" y="14385548"/>
            <a:ext cx="7719791" cy="2693797"/>
          </a:xfrm>
          <a:prstGeom prst="rect">
            <a:avLst/>
          </a:prstGeom>
          <a:noFill/>
        </p:spPr>
        <p:txBody>
          <a:bodyPr wrap="square" rtlCol="0">
            <a:spAutoFit/>
          </a:bodyPr>
          <a:lstStyle/>
          <a:p>
            <a:pPr algn="ctr"/>
            <a:r>
              <a:rPr lang="en-US" sz="2800" b="1" dirty="0">
                <a:latin typeface="Trebuchet MS" panose="020B0703020202090204" pitchFamily="34" charset="0"/>
                <a:ea typeface="NSimSun" panose="020B0400000000000000" pitchFamily="34" charset="-122"/>
              </a:rPr>
              <a:t>Feature </a:t>
            </a:r>
            <a:r>
              <a:rPr lang="en-US" sz="2800" b="1" dirty="0" err="1">
                <a:latin typeface="Trebuchet MS" panose="020B0703020202090204" pitchFamily="34" charset="0"/>
                <a:ea typeface="NSimSun" panose="020B0400000000000000" pitchFamily="34" charset="-122"/>
              </a:rPr>
              <a:t>Importances</a:t>
            </a:r>
            <a:endParaRPr lang="en-US" sz="2800" b="1" dirty="0">
              <a:latin typeface="Trebuchet MS" panose="020B0703020202090204" pitchFamily="34" charset="0"/>
              <a:ea typeface="NSimSun" panose="020B0400000000000000" pitchFamily="34" charset="-122"/>
            </a:endParaRPr>
          </a:p>
          <a:p>
            <a:pPr marL="548640" indent="-548640">
              <a:buFont typeface="Wingdings" pitchFamily="2" charset="2"/>
              <a:buChar char="Ø"/>
            </a:pPr>
            <a:r>
              <a:rPr lang="en-US" sz="2800" dirty="0">
                <a:latin typeface="Trebuchet MS" panose="020B0703020202090204" pitchFamily="34" charset="0"/>
                <a:ea typeface="NSimSun" panose="020B0400000000000000" pitchFamily="34" charset="-122"/>
              </a:rPr>
              <a:t>Importance Weights calculated using </a:t>
            </a:r>
            <a:r>
              <a:rPr lang="en-US" sz="2800" i="1" dirty="0">
                <a:latin typeface="Trebuchet MS" panose="020B0703020202090204" pitchFamily="34" charset="0"/>
                <a:ea typeface="NSimSun" panose="020B0400000000000000" pitchFamily="34" charset="-122"/>
              </a:rPr>
              <a:t>SHAP feature importance</a:t>
            </a:r>
          </a:p>
          <a:p>
            <a:pPr marL="548640" indent="-548640">
              <a:buFont typeface="Wingdings" pitchFamily="2" charset="2"/>
              <a:buChar char="Ø"/>
            </a:pPr>
            <a:endParaRPr lang="en-US" sz="2800" dirty="0">
              <a:latin typeface="Trebuchet MS" panose="020B0703020202090204" pitchFamily="34" charset="0"/>
              <a:ea typeface="NSimSun" panose="020B0400000000000000" pitchFamily="34" charset="-122"/>
            </a:endParaRPr>
          </a:p>
          <a:p>
            <a:pPr marL="548640" indent="-548640">
              <a:buFont typeface="Wingdings" pitchFamily="2" charset="2"/>
              <a:buChar char="Ø"/>
            </a:pPr>
            <a:r>
              <a:rPr lang="en-US" sz="2800" dirty="0">
                <a:latin typeface="Trebuchet MS" panose="020B0703020202090204" pitchFamily="34" charset="0"/>
                <a:ea typeface="NSimSun" panose="020B0400000000000000" pitchFamily="34" charset="-122"/>
              </a:rPr>
              <a:t>Weights are pruned using a random variable as a cutoff point</a:t>
            </a:r>
          </a:p>
        </p:txBody>
      </p:sp>
      <mc:AlternateContent xmlns:mc="http://schemas.openxmlformats.org/markup-compatibility/2006">
        <mc:Choice xmlns:a14="http://schemas.microsoft.com/office/drawing/2010/main" Requires="a14">
          <p:sp>
            <p:nvSpPr>
              <p:cNvPr id="76" name="TextBox 75">
                <a:extLst>
                  <a:ext uri="{FF2B5EF4-FFF2-40B4-BE49-F238E27FC236}">
                    <a16:creationId xmlns:a16="http://schemas.microsoft.com/office/drawing/2014/main" id="{F36CFD86-396B-5571-CDC4-B7EB7CCC0C79}"/>
                  </a:ext>
                </a:extLst>
              </p:cNvPr>
              <p:cNvSpPr txBox="1"/>
              <p:nvPr/>
            </p:nvSpPr>
            <p:spPr>
              <a:xfrm>
                <a:off x="7348981" y="17433460"/>
                <a:ext cx="6505498" cy="5693866"/>
              </a:xfrm>
              <a:prstGeom prst="rect">
                <a:avLst/>
              </a:prstGeom>
              <a:noFill/>
            </p:spPr>
            <p:txBody>
              <a:bodyPr wrap="square" rtlCol="0">
                <a:spAutoFit/>
              </a:bodyPr>
              <a:lstStyle/>
              <a:p>
                <a:pPr algn="ctr"/>
                <a:r>
                  <a:rPr lang="en-US" sz="2800" b="1" dirty="0">
                    <a:latin typeface="Trebuchet MS" panose="020B0703020202090204" pitchFamily="34" charset="0"/>
                    <a:ea typeface="NSimSun" panose="020B0400000000000000" pitchFamily="34" charset="-122"/>
                  </a:rPr>
                  <a:t>RFR Feature Pathway Graph</a:t>
                </a:r>
                <a:endParaRPr lang="en-US" sz="2800" dirty="0">
                  <a:latin typeface="Trebuchet MS" panose="020B0703020202090204" pitchFamily="34" charset="0"/>
                  <a:ea typeface="NSimSun" panose="020B0400000000000000" pitchFamily="34" charset="-122"/>
                </a:endParaRPr>
              </a:p>
              <a:p>
                <a:pPr marL="548640" indent="-548640">
                  <a:buFont typeface="Wingdings" pitchFamily="2" charset="2"/>
                  <a:buChar char="Ø"/>
                </a:pPr>
                <a:r>
                  <a:rPr lang="en-US" sz="2800" dirty="0">
                    <a:latin typeface="Trebuchet MS" panose="020B0703020202090204" pitchFamily="34" charset="0"/>
                    <a:ea typeface="NSimSun" panose="020B0400000000000000" pitchFamily="34" charset="-122"/>
                  </a:rPr>
                  <a:t>Edges indicate influence from one feature to another</a:t>
                </a:r>
              </a:p>
              <a:p>
                <a:pPr marL="548640" indent="-548640">
                  <a:buFont typeface="Wingdings" pitchFamily="2" charset="2"/>
                  <a:buChar char="Ø"/>
                </a:pPr>
                <a:endParaRPr lang="en-US" sz="2800" dirty="0">
                  <a:latin typeface="Trebuchet MS" panose="020B0703020202090204" pitchFamily="34" charset="0"/>
                  <a:ea typeface="NSimSun" panose="020B0400000000000000" pitchFamily="34" charset="-122"/>
                </a:endParaRPr>
              </a:p>
              <a:p>
                <a:pPr marL="548640" indent="-548640">
                  <a:buFont typeface="Wingdings" pitchFamily="2" charset="2"/>
                  <a:buChar char="Ø"/>
                </a:pPr>
                <a:r>
                  <a:rPr lang="en-US" sz="2800" dirty="0">
                    <a:latin typeface="Trebuchet MS" panose="020B0703020202090204" pitchFamily="34" charset="0"/>
                    <a:ea typeface="NSimSun" panose="020B0400000000000000" pitchFamily="34" charset="-122"/>
                  </a:rPr>
                  <a:t>The </a:t>
                </a:r>
                <a:r>
                  <a:rPr lang="en-US" sz="2800" i="1" dirty="0">
                    <a:latin typeface="Trebuchet MS" panose="020B0703020202090204" pitchFamily="34" charset="0"/>
                    <a:ea typeface="NSimSun" panose="020B0400000000000000" pitchFamily="34" charset="-122"/>
                  </a:rPr>
                  <a:t>numbers are time lags </a:t>
                </a:r>
                <a:r>
                  <a:rPr lang="en-US" sz="2800" dirty="0">
                    <a:latin typeface="Trebuchet MS" panose="020B0703020202090204" pitchFamily="34" charset="0"/>
                    <a:ea typeface="NSimSun" panose="020B0400000000000000" pitchFamily="34" charset="-122"/>
                  </a:rPr>
                  <a:t>associated with the path</a:t>
                </a:r>
              </a:p>
              <a:p>
                <a:pPr marL="548640" indent="-548640">
                  <a:buFont typeface="Wingdings" pitchFamily="2" charset="2"/>
                  <a:buChar char="Ø"/>
                </a:pPr>
                <a:endParaRPr lang="en-US" sz="2800" dirty="0">
                  <a:latin typeface="Trebuchet MS" panose="020B0703020202090204" pitchFamily="34" charset="0"/>
                  <a:ea typeface="NSimSun" panose="020B0400000000000000" pitchFamily="34" charset="-122"/>
                </a:endParaRPr>
              </a:p>
              <a:p>
                <a:pPr marL="548640" indent="-548640">
                  <a:buFont typeface="Wingdings" pitchFamily="2" charset="2"/>
                  <a:buChar char="Ø"/>
                </a:pPr>
                <a:r>
                  <a:rPr lang="en-US" sz="2800" i="1" dirty="0">
                    <a:latin typeface="Trebuchet MS" panose="020B0703020202090204" pitchFamily="34" charset="0"/>
                    <a:ea typeface="NSimSun" panose="020B0400000000000000" pitchFamily="34" charset="-122"/>
                  </a:rPr>
                  <a:t>Mostly correct</a:t>
                </a:r>
                <a:r>
                  <a:rPr lang="en-US" sz="2800" dirty="0">
                    <a:latin typeface="Trebuchet MS" panose="020B0703020202090204" pitchFamily="34" charset="0"/>
                    <a:ea typeface="NSimSun" panose="020B0400000000000000" pitchFamily="34" charset="-122"/>
                  </a:rPr>
                  <a:t>, but contains two extra edges and one missing edge</a:t>
                </a:r>
              </a:p>
              <a:p>
                <a:pPr marL="548640" indent="-548640">
                  <a:buFont typeface="Wingdings" pitchFamily="2" charset="2"/>
                  <a:buChar char="Ø"/>
                </a:pPr>
                <a:endParaRPr lang="en-US" sz="2800" dirty="0">
                  <a:latin typeface="Trebuchet MS" panose="020B0703020202090204" pitchFamily="34" charset="0"/>
                  <a:ea typeface="NSimSun" panose="020B0400000000000000" pitchFamily="34" charset="-122"/>
                </a:endParaRPr>
              </a:p>
              <a:p>
                <a:pPr marL="548640" indent="-548640">
                  <a:buFont typeface="Wingdings" pitchFamily="2" charset="2"/>
                  <a:buChar char="Ø"/>
                </a:pPr>
                <a:r>
                  <a:rPr lang="en-US" sz="2800" dirty="0">
                    <a:latin typeface="Trebuchet MS" panose="020B0703020202090204" pitchFamily="34" charset="0"/>
                    <a:ea typeface="NSimSun" panose="020B0400000000000000" pitchFamily="34" charset="-122"/>
                  </a:rPr>
                  <a:t>These extra pathways are </a:t>
                </a:r>
                <a:r>
                  <a:rPr lang="en-US" sz="2800" i="1" dirty="0">
                    <a:latin typeface="Trebuchet MS" panose="020B0703020202090204" pitchFamily="34" charset="0"/>
                    <a:ea typeface="NSimSun" panose="020B0400000000000000" pitchFamily="34" charset="-122"/>
                  </a:rPr>
                  <a:t>‘Not wrong, but not correct’</a:t>
                </a:r>
              </a:p>
              <a:p>
                <a:pPr algn="ctr"/>
                <a:r>
                  <a:rPr lang="en-US" sz="2800" dirty="0">
                    <a:latin typeface="Trebuchet MS" panose="020B0703020202090204" pitchFamily="34" charset="0"/>
                    <a:ea typeface="NSimSun" panose="020B0400000000000000" pitchFamily="34" charset="-122"/>
                  </a:rPr>
                  <a:t>(W</a:t>
                </a:r>
                <a:r>
                  <a:rPr lang="en-US" sz="2800" baseline="-25000" dirty="0">
                    <a:latin typeface="Trebuchet MS" panose="020B0703020202090204" pitchFamily="34" charset="0"/>
                    <a:ea typeface="NSimSun" panose="020B0400000000000000" pitchFamily="34" charset="-122"/>
                  </a:rPr>
                  <a:t>t-2</a:t>
                </a:r>
                <a:r>
                  <a:rPr lang="en-US" sz="2800" dirty="0">
                    <a:latin typeface="Trebuchet MS" panose="020B0703020202090204" pitchFamily="34" charset="0"/>
                    <a:ea typeface="NSimSun" panose="020B0400000000000000" pitchFamily="34" charset="-122"/>
                  </a:rPr>
                  <a:t>,Z</a:t>
                </a:r>
                <a:r>
                  <a:rPr lang="en-US" sz="2800" baseline="-25000" dirty="0">
                    <a:latin typeface="Trebuchet MS" panose="020B0703020202090204" pitchFamily="34" charset="0"/>
                    <a:ea typeface="NSimSun" panose="020B0400000000000000" pitchFamily="34" charset="-122"/>
                  </a:rPr>
                  <a:t>t</a:t>
                </a:r>
                <a:r>
                  <a:rPr lang="en-US" sz="2800" dirty="0">
                    <a:latin typeface="Trebuchet MS" panose="020B0703020202090204" pitchFamily="34" charset="0"/>
                    <a:ea typeface="NSimSun" panose="020B0400000000000000" pitchFamily="34" charset="-122"/>
                  </a:rPr>
                  <a:t>) </a:t>
                </a:r>
                <a14:m>
                  <m:oMath xmlns:m="http://schemas.openxmlformats.org/officeDocument/2006/math">
                    <m:r>
                      <a:rPr lang="en-US" sz="2800" b="0" i="0" smtClean="0">
                        <a:latin typeface="Cambria Math" panose="02040503050406030204" pitchFamily="18" charset="0"/>
                        <a:ea typeface="Cambria Math" panose="02040503050406030204" pitchFamily="18" charset="0"/>
                      </a:rPr>
                      <m:t>≈</m:t>
                    </m:r>
                  </m:oMath>
                </a14:m>
                <a:r>
                  <a:rPr lang="en-US" sz="2800" dirty="0">
                    <a:latin typeface="Trebuchet MS" panose="020B0703020202090204" pitchFamily="34" charset="0"/>
                    <a:ea typeface="NSimSun" panose="020B0400000000000000" pitchFamily="34" charset="-122"/>
                  </a:rPr>
                  <a:t> (W</a:t>
                </a:r>
                <a:r>
                  <a:rPr lang="en-US" sz="2800" baseline="-25000" dirty="0">
                    <a:latin typeface="Trebuchet MS" panose="020B0703020202090204" pitchFamily="34" charset="0"/>
                    <a:ea typeface="NSimSun" panose="020B0400000000000000" pitchFamily="34" charset="-122"/>
                  </a:rPr>
                  <a:t>t-2</a:t>
                </a:r>
                <a:r>
                  <a:rPr lang="en-US" sz="2800" dirty="0">
                    <a:latin typeface="Trebuchet MS" panose="020B0703020202090204" pitchFamily="34" charset="0"/>
                    <a:ea typeface="NSimSun" panose="020B0400000000000000" pitchFamily="34" charset="-122"/>
                  </a:rPr>
                  <a:t>, X</a:t>
                </a:r>
                <a:r>
                  <a:rPr lang="en-US" sz="2800" baseline="-25000" dirty="0">
                    <a:latin typeface="Trebuchet MS" panose="020B0703020202090204" pitchFamily="34" charset="0"/>
                    <a:ea typeface="NSimSun" panose="020B0400000000000000" pitchFamily="34" charset="-122"/>
                  </a:rPr>
                  <a:t>t-1</a:t>
                </a:r>
                <a:r>
                  <a:rPr lang="en-US" sz="2800" dirty="0">
                    <a:latin typeface="Trebuchet MS" panose="020B0703020202090204" pitchFamily="34" charset="0"/>
                    <a:ea typeface="NSimSun" panose="020B0400000000000000" pitchFamily="34" charset="-122"/>
                  </a:rPr>
                  <a:t>) -&gt; (X</a:t>
                </a:r>
                <a:r>
                  <a:rPr lang="en-US" sz="2800" baseline="-25000" dirty="0">
                    <a:latin typeface="Trebuchet MS" panose="020B0703020202090204" pitchFamily="34" charset="0"/>
                    <a:ea typeface="NSimSun" panose="020B0400000000000000" pitchFamily="34" charset="-122"/>
                  </a:rPr>
                  <a:t>t-1</a:t>
                </a:r>
                <a:r>
                  <a:rPr lang="en-US" sz="2800" dirty="0">
                    <a:latin typeface="Trebuchet MS" panose="020B0703020202090204" pitchFamily="34" charset="0"/>
                    <a:ea typeface="NSimSun" panose="020B0400000000000000" pitchFamily="34" charset="-122"/>
                  </a:rPr>
                  <a:t>,Z</a:t>
                </a:r>
                <a:r>
                  <a:rPr lang="en-US" sz="2800" baseline="-25000" dirty="0">
                    <a:latin typeface="Trebuchet MS" panose="020B0703020202090204" pitchFamily="34" charset="0"/>
                    <a:ea typeface="NSimSun" panose="020B0400000000000000" pitchFamily="34" charset="-122"/>
                  </a:rPr>
                  <a:t>t</a:t>
                </a:r>
                <a:r>
                  <a:rPr lang="en-US" sz="2800" dirty="0">
                    <a:latin typeface="Trebuchet MS" panose="020B0703020202090204" pitchFamily="34" charset="0"/>
                    <a:ea typeface="NSimSun" panose="020B0400000000000000" pitchFamily="34" charset="-122"/>
                  </a:rPr>
                  <a:t>)</a:t>
                </a:r>
              </a:p>
            </p:txBody>
          </p:sp>
        </mc:Choice>
        <mc:Fallback>
          <p:sp>
            <p:nvSpPr>
              <p:cNvPr id="76" name="TextBox 75">
                <a:extLst>
                  <a:ext uri="{FF2B5EF4-FFF2-40B4-BE49-F238E27FC236}">
                    <a16:creationId xmlns:a16="http://schemas.microsoft.com/office/drawing/2014/main" id="{F36CFD86-396B-5571-CDC4-B7EB7CCC0C79}"/>
                  </a:ext>
                </a:extLst>
              </p:cNvPr>
              <p:cNvSpPr txBox="1">
                <a:spLocks noRot="1" noChangeAspect="1" noMove="1" noResize="1" noEditPoints="1" noAdjustHandles="1" noChangeArrowheads="1" noChangeShapeType="1" noTextEdit="1"/>
              </p:cNvSpPr>
              <p:nvPr/>
            </p:nvSpPr>
            <p:spPr>
              <a:xfrm>
                <a:off x="7348981" y="17433460"/>
                <a:ext cx="6505498" cy="5693866"/>
              </a:xfrm>
              <a:prstGeom prst="rect">
                <a:avLst/>
              </a:prstGeom>
              <a:blipFill>
                <a:blip r:embed="rId2"/>
                <a:stretch>
                  <a:fillRect l="-1556" t="-1111" b="-1778"/>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A4ABC2AB-1035-48BA-675C-18D1F8F99144}"/>
              </a:ext>
            </a:extLst>
          </p:cNvPr>
          <p:cNvGrpSpPr/>
          <p:nvPr/>
        </p:nvGrpSpPr>
        <p:grpSpPr>
          <a:xfrm>
            <a:off x="978978" y="8869553"/>
            <a:ext cx="6931468" cy="4323333"/>
            <a:chOff x="8658413" y="2626538"/>
            <a:chExt cx="3856689" cy="1803859"/>
          </a:xfrm>
        </p:grpSpPr>
        <p:pic>
          <p:nvPicPr>
            <p:cNvPr id="10" name="Picture 9">
              <a:extLst>
                <a:ext uri="{FF2B5EF4-FFF2-40B4-BE49-F238E27FC236}">
                  <a16:creationId xmlns:a16="http://schemas.microsoft.com/office/drawing/2014/main" id="{31463AFF-AF99-4839-8F10-58048C8BB95D}"/>
                </a:ext>
              </a:extLst>
            </p:cNvPr>
            <p:cNvPicPr>
              <a:picLocks noChangeAspect="1"/>
            </p:cNvPicPr>
            <p:nvPr/>
          </p:nvPicPr>
          <p:blipFill>
            <a:blip r:embed="rId3">
              <a:alphaModFix/>
            </a:blip>
            <a:stretch>
              <a:fillRect/>
            </a:stretch>
          </p:blipFill>
          <p:spPr>
            <a:xfrm>
              <a:off x="8988235" y="2626538"/>
              <a:ext cx="3203765" cy="1803859"/>
            </a:xfrm>
            <a:prstGeom prst="rect">
              <a:avLst/>
            </a:prstGeom>
            <a:noFill/>
          </p:spPr>
        </p:pic>
        <p:cxnSp>
          <p:nvCxnSpPr>
            <p:cNvPr id="22" name="Straight Arrow Connector 21">
              <a:extLst>
                <a:ext uri="{FF2B5EF4-FFF2-40B4-BE49-F238E27FC236}">
                  <a16:creationId xmlns:a16="http://schemas.microsoft.com/office/drawing/2014/main" id="{37CB7B13-FB89-D166-F559-2298B585D7A4}"/>
                </a:ext>
              </a:extLst>
            </p:cNvPr>
            <p:cNvCxnSpPr>
              <a:cxnSpLocks/>
              <a:stCxn id="16" idx="0"/>
              <a:endCxn id="11" idx="3"/>
            </p:cNvCxnSpPr>
            <p:nvPr/>
          </p:nvCxnSpPr>
          <p:spPr>
            <a:xfrm flipV="1">
              <a:off x="9162967" y="3156361"/>
              <a:ext cx="415758" cy="227311"/>
            </a:xfrm>
            <a:prstGeom prst="straightConnector1">
              <a:avLst/>
            </a:prstGeom>
            <a:ln w="76200">
              <a:solidFill>
                <a:srgbClr val="17DDD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471364-F44E-83A2-FBE5-16E0A448AEC7}"/>
                </a:ext>
              </a:extLst>
            </p:cNvPr>
            <p:cNvCxnSpPr>
              <a:cxnSpLocks/>
              <a:stCxn id="12" idx="0"/>
              <a:endCxn id="11" idx="4"/>
            </p:cNvCxnSpPr>
            <p:nvPr/>
          </p:nvCxnSpPr>
          <p:spPr>
            <a:xfrm flipH="1" flipV="1">
              <a:off x="9826916" y="3235115"/>
              <a:ext cx="207945" cy="35548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68DECA4-34A5-5E61-F476-07B18BE01BE0}"/>
                </a:ext>
              </a:extLst>
            </p:cNvPr>
            <p:cNvCxnSpPr>
              <a:cxnSpLocks/>
              <a:stCxn id="16" idx="4"/>
              <a:endCxn id="12" idx="2"/>
            </p:cNvCxnSpPr>
            <p:nvPr/>
          </p:nvCxnSpPr>
          <p:spPr>
            <a:xfrm>
              <a:off x="9162967" y="3739504"/>
              <a:ext cx="520899" cy="119985"/>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0146D59-93A5-D423-C94B-0D94E143F438}"/>
                </a:ext>
              </a:extLst>
            </p:cNvPr>
            <p:cNvCxnSpPr>
              <a:cxnSpLocks/>
              <a:stCxn id="12" idx="5"/>
              <a:endCxn id="18" idx="2"/>
            </p:cNvCxnSpPr>
            <p:nvPr/>
          </p:nvCxnSpPr>
          <p:spPr>
            <a:xfrm>
              <a:off x="10283052" y="4049620"/>
              <a:ext cx="272708" cy="35872"/>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4B5B0C4-2EF1-F97A-E1F2-22D9CE2B9396}"/>
                </a:ext>
              </a:extLst>
            </p:cNvPr>
            <p:cNvCxnSpPr>
              <a:cxnSpLocks/>
              <a:stCxn id="11" idx="6"/>
              <a:endCxn id="19" idx="2"/>
            </p:cNvCxnSpPr>
            <p:nvPr/>
          </p:nvCxnSpPr>
          <p:spPr>
            <a:xfrm>
              <a:off x="10177911" y="2966230"/>
              <a:ext cx="315837" cy="169865"/>
            </a:xfrm>
            <a:prstGeom prst="straightConnector1">
              <a:avLst/>
            </a:prstGeom>
            <a:ln w="76200">
              <a:solidFill>
                <a:srgbClr val="17DDD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EDDB938-D69E-8225-8319-F0E73DAFC930}"/>
                </a:ext>
              </a:extLst>
            </p:cNvPr>
            <p:cNvCxnSpPr>
              <a:cxnSpLocks/>
              <a:stCxn id="18" idx="6"/>
              <a:endCxn id="15" idx="3"/>
            </p:cNvCxnSpPr>
            <p:nvPr/>
          </p:nvCxnSpPr>
          <p:spPr>
            <a:xfrm flipV="1">
              <a:off x="11257750" y="3911593"/>
              <a:ext cx="346832" cy="173898"/>
            </a:xfrm>
            <a:prstGeom prst="straightConnector1">
              <a:avLst/>
            </a:prstGeom>
            <a:ln w="76200">
              <a:solidFill>
                <a:srgbClr val="17DDD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F661A2E-049D-9C61-16D8-FB6EBABA45EE}"/>
                </a:ext>
              </a:extLst>
            </p:cNvPr>
            <p:cNvCxnSpPr>
              <a:cxnSpLocks/>
              <a:stCxn id="15" idx="0"/>
              <a:endCxn id="13" idx="4"/>
            </p:cNvCxnSpPr>
            <p:nvPr/>
          </p:nvCxnSpPr>
          <p:spPr>
            <a:xfrm flipH="1" flipV="1">
              <a:off x="11897352" y="3302340"/>
              <a:ext cx="84380" cy="286024"/>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D690DF0-7D73-AA12-08B1-48FE57F1F6B2}"/>
                </a:ext>
              </a:extLst>
            </p:cNvPr>
            <p:cNvCxnSpPr>
              <a:cxnSpLocks/>
              <a:stCxn id="19" idx="4"/>
              <a:endCxn id="18" idx="0"/>
            </p:cNvCxnSpPr>
            <p:nvPr/>
          </p:nvCxnSpPr>
          <p:spPr>
            <a:xfrm>
              <a:off x="10844743" y="3404980"/>
              <a:ext cx="62012" cy="411626"/>
            </a:xfrm>
            <a:prstGeom prst="straightConnector1">
              <a:avLst/>
            </a:prstGeom>
            <a:ln w="76200">
              <a:solidFill>
                <a:srgbClr val="17DDD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0D7FB5B-B14E-54A8-3D07-05005643B102}"/>
                </a:ext>
              </a:extLst>
            </p:cNvPr>
            <p:cNvCxnSpPr>
              <a:cxnSpLocks/>
              <a:stCxn id="13" idx="2"/>
              <a:endCxn id="19" idx="6"/>
            </p:cNvCxnSpPr>
            <p:nvPr/>
          </p:nvCxnSpPr>
          <p:spPr>
            <a:xfrm flipH="1">
              <a:off x="11195738" y="3033456"/>
              <a:ext cx="350619" cy="10264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E25A565-C06D-1566-5DFE-660692356186}"/>
                </a:ext>
              </a:extLst>
            </p:cNvPr>
            <p:cNvSpPr/>
            <p:nvPr/>
          </p:nvSpPr>
          <p:spPr>
            <a:xfrm>
              <a:off x="9475921" y="2697345"/>
              <a:ext cx="701990" cy="537770"/>
            </a:xfrm>
            <a:prstGeom prst="ellipse">
              <a:avLst/>
            </a:prstGeom>
            <a:solidFill>
              <a:srgbClr val="17DDDD">
                <a:alpha val="78039"/>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rebuchet MS" panose="020B0603020202020204" pitchFamily="34" charset="0"/>
                </a:rPr>
                <a:t>F</a:t>
              </a:r>
              <a:r>
                <a:rPr lang="en-US" sz="2400" b="1" baseline="-25000" dirty="0">
                  <a:latin typeface="Trebuchet MS" panose="020B0603020202020204" pitchFamily="34" charset="0"/>
                </a:rPr>
                <a:t>1,-4</a:t>
              </a:r>
            </a:p>
          </p:txBody>
        </p:sp>
        <p:sp>
          <p:nvSpPr>
            <p:cNvPr id="12" name="Oval 11">
              <a:extLst>
                <a:ext uri="{FF2B5EF4-FFF2-40B4-BE49-F238E27FC236}">
                  <a16:creationId xmlns:a16="http://schemas.microsoft.com/office/drawing/2014/main" id="{C73A9618-2922-A243-9D56-21EB563AE407}"/>
                </a:ext>
              </a:extLst>
            </p:cNvPr>
            <p:cNvSpPr/>
            <p:nvPr/>
          </p:nvSpPr>
          <p:spPr>
            <a:xfrm>
              <a:off x="9683866" y="3590604"/>
              <a:ext cx="701990" cy="537770"/>
            </a:xfrm>
            <a:prstGeom prst="ellipse">
              <a:avLst/>
            </a:prstGeom>
            <a:solidFill>
              <a:schemeClr val="accent4">
                <a:lumMod val="60000"/>
                <a:lumOff val="40000"/>
                <a:alpha val="7803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rebuchet MS" panose="020B0603020202020204" pitchFamily="34" charset="0"/>
                </a:rPr>
                <a:t>F</a:t>
              </a:r>
              <a:r>
                <a:rPr lang="en-US" sz="2400" b="1" baseline="-25000" dirty="0">
                  <a:latin typeface="Trebuchet MS" panose="020B0603020202020204" pitchFamily="34" charset="0"/>
                </a:rPr>
                <a:t>3,-2</a:t>
              </a:r>
            </a:p>
          </p:txBody>
        </p:sp>
        <p:sp>
          <p:nvSpPr>
            <p:cNvPr id="13" name="Oval 12">
              <a:extLst>
                <a:ext uri="{FF2B5EF4-FFF2-40B4-BE49-F238E27FC236}">
                  <a16:creationId xmlns:a16="http://schemas.microsoft.com/office/drawing/2014/main" id="{E01F7C43-AB67-A290-B643-53D899652F8F}"/>
                </a:ext>
              </a:extLst>
            </p:cNvPr>
            <p:cNvSpPr/>
            <p:nvPr/>
          </p:nvSpPr>
          <p:spPr>
            <a:xfrm>
              <a:off x="11546357" y="2764570"/>
              <a:ext cx="701990" cy="537770"/>
            </a:xfrm>
            <a:prstGeom prst="ellipse">
              <a:avLst/>
            </a:prstGeom>
            <a:solidFill>
              <a:schemeClr val="accent4">
                <a:lumMod val="60000"/>
                <a:lumOff val="40000"/>
                <a:alpha val="7803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a:t>
              </a:r>
              <a:r>
                <a:rPr lang="en-US" sz="2400" b="1" baseline="-25000" dirty="0"/>
                <a:t>5,-6</a:t>
              </a:r>
            </a:p>
          </p:txBody>
        </p:sp>
        <p:sp>
          <p:nvSpPr>
            <p:cNvPr id="15" name="Oval 14">
              <a:extLst>
                <a:ext uri="{FF2B5EF4-FFF2-40B4-BE49-F238E27FC236}">
                  <a16:creationId xmlns:a16="http://schemas.microsoft.com/office/drawing/2014/main" id="{9157A166-D5B5-BF73-8A83-47A88EB15396}"/>
                </a:ext>
              </a:extLst>
            </p:cNvPr>
            <p:cNvSpPr/>
            <p:nvPr/>
          </p:nvSpPr>
          <p:spPr>
            <a:xfrm>
              <a:off x="11448361" y="3588364"/>
              <a:ext cx="1066741" cy="378687"/>
            </a:xfrm>
            <a:prstGeom prst="ellipse">
              <a:avLst/>
            </a:prstGeom>
            <a:solidFill>
              <a:srgbClr val="7030A0">
                <a:alpha val="78039"/>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rebuchet MS" panose="020B0603020202020204" pitchFamily="34" charset="0"/>
                </a:rPr>
                <a:t>Impact</a:t>
              </a:r>
              <a:endParaRPr lang="en-US" sz="2400" b="1" baseline="-25000" dirty="0">
                <a:latin typeface="Trebuchet MS" panose="020B0603020202020204" pitchFamily="34" charset="0"/>
              </a:endParaRPr>
            </a:p>
          </p:txBody>
        </p:sp>
        <p:sp>
          <p:nvSpPr>
            <p:cNvPr id="16" name="Oval 15">
              <a:extLst>
                <a:ext uri="{FF2B5EF4-FFF2-40B4-BE49-F238E27FC236}">
                  <a16:creationId xmlns:a16="http://schemas.microsoft.com/office/drawing/2014/main" id="{983463C6-E5A6-157F-4561-45C62B25B531}"/>
                </a:ext>
              </a:extLst>
            </p:cNvPr>
            <p:cNvSpPr/>
            <p:nvPr/>
          </p:nvSpPr>
          <p:spPr>
            <a:xfrm>
              <a:off x="8658413" y="3383672"/>
              <a:ext cx="1009108" cy="355832"/>
            </a:xfrm>
            <a:prstGeom prst="ellipse">
              <a:avLst/>
            </a:prstGeom>
            <a:solidFill>
              <a:srgbClr val="00B050">
                <a:alpha val="78039"/>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Source</a:t>
              </a:r>
              <a:endParaRPr lang="en-US" sz="2400" b="1" baseline="-25000" dirty="0"/>
            </a:p>
          </p:txBody>
        </p:sp>
        <p:sp>
          <p:nvSpPr>
            <p:cNvPr id="18" name="Oval 17">
              <a:extLst>
                <a:ext uri="{FF2B5EF4-FFF2-40B4-BE49-F238E27FC236}">
                  <a16:creationId xmlns:a16="http://schemas.microsoft.com/office/drawing/2014/main" id="{962C6704-A3FF-D994-5FAA-C5E7A88F8515}"/>
                </a:ext>
              </a:extLst>
            </p:cNvPr>
            <p:cNvSpPr/>
            <p:nvPr/>
          </p:nvSpPr>
          <p:spPr>
            <a:xfrm>
              <a:off x="10555760" y="3816606"/>
              <a:ext cx="701990" cy="537770"/>
            </a:xfrm>
            <a:prstGeom prst="ellipse">
              <a:avLst/>
            </a:prstGeom>
            <a:solidFill>
              <a:srgbClr val="17DDDD">
                <a:alpha val="78039"/>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rebuchet MS" panose="020B0603020202020204" pitchFamily="34" charset="0"/>
                </a:rPr>
                <a:t>F</a:t>
              </a:r>
              <a:r>
                <a:rPr lang="en-US" sz="2400" b="1" baseline="-25000" dirty="0">
                  <a:latin typeface="Trebuchet MS" panose="020B0603020202020204" pitchFamily="34" charset="0"/>
                </a:rPr>
                <a:t>3,-4</a:t>
              </a:r>
            </a:p>
          </p:txBody>
        </p:sp>
        <p:sp>
          <p:nvSpPr>
            <p:cNvPr id="19" name="Oval 18">
              <a:extLst>
                <a:ext uri="{FF2B5EF4-FFF2-40B4-BE49-F238E27FC236}">
                  <a16:creationId xmlns:a16="http://schemas.microsoft.com/office/drawing/2014/main" id="{B80ADBAC-7428-E5E5-E1D0-45B10EC54ECB}"/>
                </a:ext>
              </a:extLst>
            </p:cNvPr>
            <p:cNvSpPr/>
            <p:nvPr/>
          </p:nvSpPr>
          <p:spPr>
            <a:xfrm>
              <a:off x="10493748" y="2867210"/>
              <a:ext cx="701990" cy="537770"/>
            </a:xfrm>
            <a:prstGeom prst="ellipse">
              <a:avLst/>
            </a:prstGeom>
            <a:solidFill>
              <a:srgbClr val="17DDDD">
                <a:alpha val="78039"/>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a:t>
              </a:r>
              <a:r>
                <a:rPr lang="en-US" sz="2400" b="1" baseline="-25000" dirty="0"/>
                <a:t>5,-1</a:t>
              </a:r>
            </a:p>
          </p:txBody>
        </p:sp>
      </p:grpSp>
      <p:cxnSp>
        <p:nvCxnSpPr>
          <p:cNvPr id="135" name="Straight Connector 134">
            <a:extLst>
              <a:ext uri="{FF2B5EF4-FFF2-40B4-BE49-F238E27FC236}">
                <a16:creationId xmlns:a16="http://schemas.microsoft.com/office/drawing/2014/main" id="{2C1CF9DA-139B-B648-1E1F-47DDB8F4C5BD}"/>
              </a:ext>
            </a:extLst>
          </p:cNvPr>
          <p:cNvCxnSpPr>
            <a:cxnSpLocks/>
          </p:cNvCxnSpPr>
          <p:nvPr/>
        </p:nvCxnSpPr>
        <p:spPr>
          <a:xfrm>
            <a:off x="6923317" y="15625582"/>
            <a:ext cx="0" cy="7881695"/>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368EBFD-421F-7686-1FC5-714E422298FF}"/>
              </a:ext>
            </a:extLst>
          </p:cNvPr>
          <p:cNvCxnSpPr>
            <a:cxnSpLocks/>
          </p:cNvCxnSpPr>
          <p:nvPr/>
        </p:nvCxnSpPr>
        <p:spPr>
          <a:xfrm>
            <a:off x="6923317" y="17366104"/>
            <a:ext cx="1120786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59D3B37-AA5B-C1FA-A038-B55151EFB778}"/>
              </a:ext>
            </a:extLst>
          </p:cNvPr>
          <p:cNvGrpSpPr/>
          <p:nvPr/>
        </p:nvGrpSpPr>
        <p:grpSpPr>
          <a:xfrm>
            <a:off x="1177064" y="20685223"/>
            <a:ext cx="5327395" cy="2547159"/>
            <a:chOff x="12433740" y="7597430"/>
            <a:chExt cx="9288046" cy="3729845"/>
          </a:xfrm>
        </p:grpSpPr>
        <p:pic>
          <p:nvPicPr>
            <p:cNvPr id="64" name="Picture 63">
              <a:extLst>
                <a:ext uri="{FF2B5EF4-FFF2-40B4-BE49-F238E27FC236}">
                  <a16:creationId xmlns:a16="http://schemas.microsoft.com/office/drawing/2014/main" id="{BDA8FEA8-FB9C-DD09-E7F8-EFE98D6DE7AC}"/>
                </a:ext>
              </a:extLst>
            </p:cNvPr>
            <p:cNvPicPr>
              <a:picLocks noChangeAspect="1"/>
            </p:cNvPicPr>
            <p:nvPr/>
          </p:nvPicPr>
          <p:blipFill>
            <a:blip r:embed="rId4"/>
            <a:stretch>
              <a:fillRect/>
            </a:stretch>
          </p:blipFill>
          <p:spPr>
            <a:xfrm>
              <a:off x="12433740" y="7597430"/>
              <a:ext cx="9288046" cy="3729845"/>
            </a:xfrm>
            <a:prstGeom prst="rect">
              <a:avLst/>
            </a:prstGeom>
          </p:spPr>
        </p:pic>
        <p:grpSp>
          <p:nvGrpSpPr>
            <p:cNvPr id="65" name="Group 64">
              <a:extLst>
                <a:ext uri="{FF2B5EF4-FFF2-40B4-BE49-F238E27FC236}">
                  <a16:creationId xmlns:a16="http://schemas.microsoft.com/office/drawing/2014/main" id="{B5A21842-E353-9CED-9700-F959664763E6}"/>
                </a:ext>
              </a:extLst>
            </p:cNvPr>
            <p:cNvGrpSpPr/>
            <p:nvPr/>
          </p:nvGrpSpPr>
          <p:grpSpPr>
            <a:xfrm>
              <a:off x="12456844" y="7628731"/>
              <a:ext cx="939597" cy="3323783"/>
              <a:chOff x="7270507" y="297745"/>
              <a:chExt cx="457200" cy="1668947"/>
            </a:xfrm>
          </p:grpSpPr>
          <p:sp>
            <p:nvSpPr>
              <p:cNvPr id="66" name="Rectangle 65">
                <a:extLst>
                  <a:ext uri="{FF2B5EF4-FFF2-40B4-BE49-F238E27FC236}">
                    <a16:creationId xmlns:a16="http://schemas.microsoft.com/office/drawing/2014/main" id="{955E949D-32C2-7366-0F52-C1D00E28A383}"/>
                  </a:ext>
                </a:extLst>
              </p:cNvPr>
              <p:cNvSpPr/>
              <p:nvPr/>
            </p:nvSpPr>
            <p:spPr>
              <a:xfrm>
                <a:off x="7270507" y="297745"/>
                <a:ext cx="457200" cy="345688"/>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W</a:t>
                </a:r>
              </a:p>
            </p:txBody>
          </p:sp>
          <p:sp>
            <p:nvSpPr>
              <p:cNvPr id="67" name="Rectangle 66">
                <a:extLst>
                  <a:ext uri="{FF2B5EF4-FFF2-40B4-BE49-F238E27FC236}">
                    <a16:creationId xmlns:a16="http://schemas.microsoft.com/office/drawing/2014/main" id="{8370B0E7-01B7-C7EA-7A0D-317923B33AAA}"/>
                  </a:ext>
                </a:extLst>
              </p:cNvPr>
              <p:cNvSpPr/>
              <p:nvPr/>
            </p:nvSpPr>
            <p:spPr>
              <a:xfrm>
                <a:off x="7270507" y="738831"/>
                <a:ext cx="457200" cy="345688"/>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X</a:t>
                </a:r>
              </a:p>
            </p:txBody>
          </p:sp>
          <p:sp>
            <p:nvSpPr>
              <p:cNvPr id="68" name="Rectangle 67">
                <a:extLst>
                  <a:ext uri="{FF2B5EF4-FFF2-40B4-BE49-F238E27FC236}">
                    <a16:creationId xmlns:a16="http://schemas.microsoft.com/office/drawing/2014/main" id="{5E38A5A0-044C-6DFF-5308-C19ED0269F3A}"/>
                  </a:ext>
                </a:extLst>
              </p:cNvPr>
              <p:cNvSpPr/>
              <p:nvPr/>
            </p:nvSpPr>
            <p:spPr>
              <a:xfrm>
                <a:off x="7270507" y="1179917"/>
                <a:ext cx="457200" cy="345688"/>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Y</a:t>
                </a:r>
              </a:p>
            </p:txBody>
          </p:sp>
          <p:sp>
            <p:nvSpPr>
              <p:cNvPr id="69" name="Rectangle 68">
                <a:extLst>
                  <a:ext uri="{FF2B5EF4-FFF2-40B4-BE49-F238E27FC236}">
                    <a16:creationId xmlns:a16="http://schemas.microsoft.com/office/drawing/2014/main" id="{AEABCC64-0FD6-52E7-DF57-71D540D6D15D}"/>
                  </a:ext>
                </a:extLst>
              </p:cNvPr>
              <p:cNvSpPr/>
              <p:nvPr/>
            </p:nvSpPr>
            <p:spPr>
              <a:xfrm>
                <a:off x="7270507" y="1621004"/>
                <a:ext cx="457200" cy="345688"/>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Z</a:t>
                </a:r>
              </a:p>
            </p:txBody>
          </p:sp>
        </p:grpSp>
      </p:grpSp>
      <p:grpSp>
        <p:nvGrpSpPr>
          <p:cNvPr id="149" name="Group 148">
            <a:extLst>
              <a:ext uri="{FF2B5EF4-FFF2-40B4-BE49-F238E27FC236}">
                <a16:creationId xmlns:a16="http://schemas.microsoft.com/office/drawing/2014/main" id="{87134109-BE9B-BFBC-0A77-CC5A703EA74F}"/>
              </a:ext>
            </a:extLst>
          </p:cNvPr>
          <p:cNvGrpSpPr>
            <a:grpSpLocks noChangeAspect="1"/>
          </p:cNvGrpSpPr>
          <p:nvPr/>
        </p:nvGrpSpPr>
        <p:grpSpPr>
          <a:xfrm>
            <a:off x="1385361" y="18663791"/>
            <a:ext cx="4910799" cy="2010744"/>
            <a:chOff x="850485" y="17202344"/>
            <a:chExt cx="8371026" cy="3133435"/>
          </a:xfrm>
        </p:grpSpPr>
        <p:sp>
          <p:nvSpPr>
            <p:cNvPr id="148" name="Rectangle 147">
              <a:extLst>
                <a:ext uri="{FF2B5EF4-FFF2-40B4-BE49-F238E27FC236}">
                  <a16:creationId xmlns:a16="http://schemas.microsoft.com/office/drawing/2014/main" id="{4E6FF86E-AFB0-0070-7671-5C84269F86D6}"/>
                </a:ext>
              </a:extLst>
            </p:cNvPr>
            <p:cNvSpPr/>
            <p:nvPr/>
          </p:nvSpPr>
          <p:spPr>
            <a:xfrm>
              <a:off x="1251282" y="17202344"/>
              <a:ext cx="7970229" cy="30450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7" name="Picture 146">
              <a:extLst>
                <a:ext uri="{FF2B5EF4-FFF2-40B4-BE49-F238E27FC236}">
                  <a16:creationId xmlns:a16="http://schemas.microsoft.com/office/drawing/2014/main" id="{F05EAE2D-19EC-0A36-09BD-CB488FF809CB}"/>
                </a:ext>
              </a:extLst>
            </p:cNvPr>
            <p:cNvPicPr>
              <a:picLocks noChangeAspect="1"/>
            </p:cNvPicPr>
            <p:nvPr/>
          </p:nvPicPr>
          <p:blipFill>
            <a:blip r:embed="rId5"/>
            <a:stretch>
              <a:fillRect/>
            </a:stretch>
          </p:blipFill>
          <p:spPr>
            <a:xfrm>
              <a:off x="850485" y="17290768"/>
              <a:ext cx="8062847" cy="3045011"/>
            </a:xfrm>
            <a:prstGeom prst="rect">
              <a:avLst/>
            </a:prstGeom>
          </p:spPr>
        </p:pic>
      </p:grpSp>
      <p:pic>
        <p:nvPicPr>
          <p:cNvPr id="143" name="Picture 142">
            <a:extLst>
              <a:ext uri="{FF2B5EF4-FFF2-40B4-BE49-F238E27FC236}">
                <a16:creationId xmlns:a16="http://schemas.microsoft.com/office/drawing/2014/main" id="{9E941261-1EC5-05E5-DE98-5CDC322CBC2C}"/>
              </a:ext>
            </a:extLst>
          </p:cNvPr>
          <p:cNvPicPr>
            <a:picLocks noChangeAspect="1"/>
          </p:cNvPicPr>
          <p:nvPr/>
        </p:nvPicPr>
        <p:blipFill rotWithShape="1">
          <a:blip r:embed="rId6"/>
          <a:srcRect l="14937"/>
          <a:stretch/>
        </p:blipFill>
        <p:spPr>
          <a:xfrm>
            <a:off x="7914673" y="14329546"/>
            <a:ext cx="2394736" cy="2944080"/>
          </a:xfrm>
          <a:prstGeom prst="rect">
            <a:avLst/>
          </a:prstGeom>
          <a:ln>
            <a:solidFill>
              <a:schemeClr val="tx1"/>
            </a:solidFill>
          </a:ln>
        </p:spPr>
      </p:pic>
      <p:pic>
        <p:nvPicPr>
          <p:cNvPr id="145" name="Picture 144">
            <a:extLst>
              <a:ext uri="{FF2B5EF4-FFF2-40B4-BE49-F238E27FC236}">
                <a16:creationId xmlns:a16="http://schemas.microsoft.com/office/drawing/2014/main" id="{A2B1330D-C032-4C80-E182-5B829D954E78}"/>
              </a:ext>
            </a:extLst>
          </p:cNvPr>
          <p:cNvPicPr>
            <a:picLocks noChangeAspect="1"/>
          </p:cNvPicPr>
          <p:nvPr/>
        </p:nvPicPr>
        <p:blipFill>
          <a:blip r:embed="rId7"/>
          <a:stretch>
            <a:fillRect/>
          </a:stretch>
        </p:blipFill>
        <p:spPr>
          <a:xfrm>
            <a:off x="13854479" y="17516677"/>
            <a:ext cx="4091938" cy="5856255"/>
          </a:xfrm>
          <a:prstGeom prst="rect">
            <a:avLst/>
          </a:prstGeom>
          <a:solidFill>
            <a:schemeClr val="bg2">
              <a:lumMod val="10000"/>
            </a:schemeClr>
          </a:solidFill>
          <a:ln>
            <a:solidFill>
              <a:schemeClr val="tx1"/>
            </a:solidFill>
          </a:ln>
        </p:spPr>
      </p:pic>
      <p:sp>
        <p:nvSpPr>
          <p:cNvPr id="161" name="TextBox 160">
            <a:extLst>
              <a:ext uri="{FF2B5EF4-FFF2-40B4-BE49-F238E27FC236}">
                <a16:creationId xmlns:a16="http://schemas.microsoft.com/office/drawing/2014/main" id="{B9B3A8FF-3451-D7EE-CAF4-7C00EC46360C}"/>
              </a:ext>
            </a:extLst>
          </p:cNvPr>
          <p:cNvSpPr txBox="1"/>
          <p:nvPr/>
        </p:nvSpPr>
        <p:spPr>
          <a:xfrm>
            <a:off x="18557987" y="15285117"/>
            <a:ext cx="17021336" cy="3454180"/>
          </a:xfrm>
          <a:prstGeom prst="rect">
            <a:avLst/>
          </a:prstGeom>
        </p:spPr>
        <p:txBody>
          <a:bodyPr vert="horz" wrap="square" lIns="109728" tIns="54864" rIns="109728" bIns="54864" rtlCol="0">
            <a:noAutofit/>
          </a:bodyPr>
          <a:lstStyle/>
          <a:p>
            <a:pPr>
              <a:buClrTx/>
            </a:pPr>
            <a:r>
              <a:rPr lang="en-US" sz="2800" b="1" dirty="0">
                <a:latin typeface="Trebuchet MS" panose="020B0603020202020204" pitchFamily="34" charset="0"/>
              </a:rPr>
              <a:t>Contributions to CLDERA</a:t>
            </a:r>
            <a:endParaRPr lang="en-US" sz="2800" dirty="0">
              <a:latin typeface="Trebuchet MS" panose="020B0603020202020204" pitchFamily="34" charset="0"/>
            </a:endParaRPr>
          </a:p>
          <a:p>
            <a:pPr marL="548640" indent="-548640">
              <a:buFont typeface="Wingdings" pitchFamily="2" charset="2"/>
              <a:buChar char="Ø"/>
            </a:pPr>
            <a:r>
              <a:rPr lang="en-US" sz="2800" dirty="0">
                <a:latin typeface="Trebuchet MS" panose="020B0603020202020204" pitchFamily="34" charset="0"/>
              </a:rPr>
              <a:t>Developing a </a:t>
            </a:r>
            <a:r>
              <a:rPr lang="en-US" sz="2800" b="1" dirty="0">
                <a:latin typeface="Trebuchet MS" panose="020B0603020202020204" pitchFamily="34" charset="0"/>
              </a:rPr>
              <a:t>suite of verification metrics </a:t>
            </a:r>
            <a:r>
              <a:rPr lang="en-US" sz="2800" dirty="0">
                <a:latin typeface="Trebuchet MS" panose="020B0603020202020204" pitchFamily="34" charset="0"/>
              </a:rPr>
              <a:t>for feature pathway graphs</a:t>
            </a:r>
          </a:p>
          <a:p>
            <a:pPr marL="548640" indent="-548640">
              <a:buFont typeface="Wingdings" pitchFamily="2" charset="2"/>
              <a:buChar char="Ø"/>
            </a:pPr>
            <a:r>
              <a:rPr lang="en-US" sz="2800" dirty="0">
                <a:latin typeface="Trebuchet MS" panose="020B0603020202020204" pitchFamily="34" charset="0"/>
              </a:rPr>
              <a:t>Used as </a:t>
            </a:r>
            <a:r>
              <a:rPr lang="en-US" sz="2800" b="1" dirty="0">
                <a:latin typeface="Trebuchet MS" panose="020B0603020202020204" pitchFamily="34" charset="0"/>
              </a:rPr>
              <a:t>tool for explaining </a:t>
            </a:r>
            <a:r>
              <a:rPr lang="en-US" sz="2800" dirty="0">
                <a:latin typeface="Trebuchet MS" panose="020B0603020202020204" pitchFamily="34" charset="0"/>
              </a:rPr>
              <a:t>model outputs from other thrusts</a:t>
            </a:r>
          </a:p>
          <a:p>
            <a:pPr marL="548640" indent="-548640">
              <a:buFont typeface="Wingdings" pitchFamily="2" charset="2"/>
              <a:buChar char="Ø"/>
            </a:pPr>
            <a:r>
              <a:rPr lang="en-US" sz="2800" dirty="0">
                <a:latin typeface="Trebuchet MS" panose="020B0603020202020204" pitchFamily="34" charset="0"/>
              </a:rPr>
              <a:t>Identify key </a:t>
            </a:r>
            <a:r>
              <a:rPr lang="en-US" sz="2800" b="1" dirty="0">
                <a:latin typeface="Trebuchet MS" panose="020B0603020202020204" pitchFamily="34" charset="0"/>
              </a:rPr>
              <a:t>pathway differences </a:t>
            </a:r>
            <a:r>
              <a:rPr lang="en-US" sz="2800" dirty="0">
                <a:latin typeface="Trebuchet MS" panose="020B0603020202020204" pitchFamily="34" charset="0"/>
              </a:rPr>
              <a:t>between simulation runs</a:t>
            </a:r>
          </a:p>
          <a:p>
            <a:pPr marL="548640" indent="-548640">
              <a:buFont typeface="Wingdings" pitchFamily="2" charset="2"/>
              <a:buChar char="Ø"/>
            </a:pPr>
            <a:endParaRPr lang="en-US" sz="2800" b="1" dirty="0">
              <a:latin typeface="Trebuchet MS" panose="020B0603020202020204" pitchFamily="34" charset="0"/>
            </a:endParaRPr>
          </a:p>
          <a:p>
            <a:pPr>
              <a:buClrTx/>
            </a:pPr>
            <a:r>
              <a:rPr lang="en-US" sz="2800" b="1" dirty="0">
                <a:latin typeface="Trebuchet MS" panose="020B0603020202020204" pitchFamily="34" charset="0"/>
              </a:rPr>
              <a:t>Presentations / Papers</a:t>
            </a:r>
          </a:p>
          <a:p>
            <a:pPr marL="548640" indent="-548640">
              <a:buFont typeface="Wingdings" pitchFamily="2" charset="2"/>
              <a:buChar char="Ø"/>
            </a:pPr>
            <a:r>
              <a:rPr lang="en-US" sz="2800" dirty="0">
                <a:latin typeface="Trebuchet MS" panose="020B0603020202020204" pitchFamily="34" charset="0"/>
              </a:rPr>
              <a:t>Poster at American Geophysical Union (AGU) 2022</a:t>
            </a:r>
          </a:p>
          <a:p>
            <a:pPr marL="548640" indent="-548640">
              <a:buFont typeface="Wingdings" pitchFamily="2" charset="2"/>
              <a:buChar char="Ø"/>
            </a:pPr>
            <a:r>
              <a:rPr lang="en-US" sz="2800" dirty="0">
                <a:latin typeface="Trebuchet MS" panose="020B0603020202020204" pitchFamily="34" charset="0"/>
              </a:rPr>
              <a:t>In Progress of writing a journal paper</a:t>
            </a:r>
            <a:endParaRPr lang="en-US" sz="2800" b="1" dirty="0">
              <a:latin typeface="Trebuchet MS" panose="020B0603020202020204" pitchFamily="34" charset="0"/>
            </a:endParaRPr>
          </a:p>
        </p:txBody>
      </p:sp>
      <p:sp>
        <p:nvSpPr>
          <p:cNvPr id="177" name="Rectangle 176">
            <a:extLst>
              <a:ext uri="{FF2B5EF4-FFF2-40B4-BE49-F238E27FC236}">
                <a16:creationId xmlns:a16="http://schemas.microsoft.com/office/drawing/2014/main" id="{87A1E1FF-7574-FE7C-8B13-A7F5BC305F6A}"/>
              </a:ext>
            </a:extLst>
          </p:cNvPr>
          <p:cNvSpPr/>
          <p:nvPr/>
        </p:nvSpPr>
        <p:spPr>
          <a:xfrm>
            <a:off x="18637123" y="19037300"/>
            <a:ext cx="9577568" cy="3638770"/>
          </a:xfrm>
          <a:prstGeom prst="rect">
            <a:avLst/>
          </a:prstGeom>
          <a:solidFill>
            <a:srgbClr val="004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69986C40-9DEE-4444-D30E-42ED17B96074}"/>
              </a:ext>
            </a:extLst>
          </p:cNvPr>
          <p:cNvPicPr>
            <a:picLocks noChangeAspect="1"/>
          </p:cNvPicPr>
          <p:nvPr/>
        </p:nvPicPr>
        <p:blipFill>
          <a:blip r:embed="rId8"/>
          <a:stretch>
            <a:fillRect/>
          </a:stretch>
        </p:blipFill>
        <p:spPr>
          <a:xfrm>
            <a:off x="31746721" y="23619029"/>
            <a:ext cx="1713715" cy="1740314"/>
          </a:xfrm>
          <a:prstGeom prst="rect">
            <a:avLst/>
          </a:prstGeom>
        </p:spPr>
      </p:pic>
      <p:pic>
        <p:nvPicPr>
          <p:cNvPr id="31" name="Picture 30">
            <a:extLst>
              <a:ext uri="{FF2B5EF4-FFF2-40B4-BE49-F238E27FC236}">
                <a16:creationId xmlns:a16="http://schemas.microsoft.com/office/drawing/2014/main" id="{AA739E93-0B5B-ECB6-77F0-039E1A0C7495}"/>
              </a:ext>
            </a:extLst>
          </p:cNvPr>
          <p:cNvPicPr>
            <a:picLocks noChangeAspect="1"/>
          </p:cNvPicPr>
          <p:nvPr/>
        </p:nvPicPr>
        <p:blipFill>
          <a:blip r:embed="rId9"/>
          <a:stretch>
            <a:fillRect/>
          </a:stretch>
        </p:blipFill>
        <p:spPr>
          <a:xfrm>
            <a:off x="20975618" y="20147008"/>
            <a:ext cx="7207134" cy="2509701"/>
          </a:xfrm>
          <a:prstGeom prst="rect">
            <a:avLst/>
          </a:prstGeom>
        </p:spPr>
      </p:pic>
      <p:graphicFrame>
        <p:nvGraphicFramePr>
          <p:cNvPr id="20" name="Table 8">
            <a:extLst>
              <a:ext uri="{FF2B5EF4-FFF2-40B4-BE49-F238E27FC236}">
                <a16:creationId xmlns:a16="http://schemas.microsoft.com/office/drawing/2014/main" id="{B3E93F07-F446-D56D-CA92-61E5FA3205E2}"/>
              </a:ext>
            </a:extLst>
          </p:cNvPr>
          <p:cNvGraphicFramePr>
            <a:graphicFrameLocks noGrp="1"/>
          </p:cNvGraphicFramePr>
          <p:nvPr>
            <p:extLst>
              <p:ext uri="{D42A27DB-BD31-4B8C-83A1-F6EECF244321}">
                <p14:modId xmlns:p14="http://schemas.microsoft.com/office/powerpoint/2010/main" val="3763210889"/>
              </p:ext>
            </p:extLst>
          </p:nvPr>
        </p:nvGraphicFramePr>
        <p:xfrm>
          <a:off x="18707039" y="19176292"/>
          <a:ext cx="2815490" cy="3334678"/>
        </p:xfrm>
        <a:graphic>
          <a:graphicData uri="http://schemas.openxmlformats.org/drawingml/2006/table">
            <a:tbl>
              <a:tblPr firstRow="1" bandRow="1">
                <a:tableStyleId>{5C22544A-7EE6-4342-B048-85BDC9FD1C3A}</a:tableStyleId>
              </a:tblPr>
              <a:tblGrid>
                <a:gridCol w="1665290">
                  <a:extLst>
                    <a:ext uri="{9D8B030D-6E8A-4147-A177-3AD203B41FA5}">
                      <a16:colId xmlns:a16="http://schemas.microsoft.com/office/drawing/2014/main" val="2833425701"/>
                    </a:ext>
                  </a:extLst>
                </a:gridCol>
                <a:gridCol w="1150200">
                  <a:extLst>
                    <a:ext uri="{9D8B030D-6E8A-4147-A177-3AD203B41FA5}">
                      <a16:colId xmlns:a16="http://schemas.microsoft.com/office/drawing/2014/main" val="2292097002"/>
                    </a:ext>
                  </a:extLst>
                </a:gridCol>
              </a:tblGrid>
              <a:tr h="972402">
                <a:tc>
                  <a:txBody>
                    <a:bodyPr/>
                    <a:lstStyle/>
                    <a:p>
                      <a:pPr algn="ctr"/>
                      <a:r>
                        <a:rPr lang="en-US" sz="2900" dirty="0">
                          <a:solidFill>
                            <a:schemeClr val="tx1"/>
                          </a:solidFill>
                          <a:latin typeface="Trebuchet MS" panose="020B0603020202020204" pitchFamily="34" charset="0"/>
                        </a:rPr>
                        <a:t>Variable</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900" dirty="0">
                          <a:solidFill>
                            <a:schemeClr val="tx1"/>
                          </a:solidFill>
                          <a:latin typeface="Trebuchet MS" panose="020B0603020202020204" pitchFamily="34" charset="0"/>
                        </a:rPr>
                        <a:t>R</a:t>
                      </a:r>
                      <a:r>
                        <a:rPr lang="en-US" sz="2900" baseline="30000" dirty="0">
                          <a:solidFill>
                            <a:schemeClr val="tx1"/>
                          </a:solidFill>
                          <a:latin typeface="Trebuchet MS" panose="020B0603020202020204" pitchFamily="34" charset="0"/>
                        </a:rPr>
                        <a:t>2</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118953"/>
                  </a:ext>
                </a:extLst>
              </a:tr>
              <a:tr h="590569">
                <a:tc>
                  <a:txBody>
                    <a:bodyPr/>
                    <a:lstStyle/>
                    <a:p>
                      <a:pPr algn="ctr"/>
                      <a:r>
                        <a:rPr lang="en-US" sz="2900" baseline="0" dirty="0">
                          <a:solidFill>
                            <a:schemeClr val="tx1"/>
                          </a:solidFill>
                          <a:latin typeface="Trebuchet MS" panose="020B0603020202020204" pitchFamily="34" charset="0"/>
                        </a:rPr>
                        <a:t>W</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900" dirty="0">
                          <a:solidFill>
                            <a:schemeClr val="tx1"/>
                          </a:solidFill>
                          <a:latin typeface="Trebuchet MS" panose="020B0603020202020204" pitchFamily="34" charset="0"/>
                        </a:rPr>
                        <a:t>0.812</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16684868"/>
                  </a:ext>
                </a:extLst>
              </a:tr>
              <a:tr h="590569">
                <a:tc>
                  <a:txBody>
                    <a:bodyPr/>
                    <a:lstStyle/>
                    <a:p>
                      <a:pPr algn="ctr"/>
                      <a:r>
                        <a:rPr lang="en-US" sz="2900" baseline="0" dirty="0">
                          <a:solidFill>
                            <a:schemeClr val="tx1"/>
                          </a:solidFill>
                          <a:latin typeface="Trebuchet MS" panose="020B0603020202020204" pitchFamily="34" charset="0"/>
                        </a:rPr>
                        <a:t>X</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900" dirty="0">
                          <a:solidFill>
                            <a:schemeClr val="tx1"/>
                          </a:solidFill>
                          <a:latin typeface="Trebuchet MS" panose="020B0603020202020204" pitchFamily="34" charset="0"/>
                        </a:rPr>
                        <a:t>0.940</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24312477"/>
                  </a:ext>
                </a:extLst>
              </a:tr>
              <a:tr h="5905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aseline="0" dirty="0">
                          <a:solidFill>
                            <a:schemeClr val="tx1"/>
                          </a:solidFill>
                          <a:latin typeface="Trebuchet MS" panose="020B0603020202020204" pitchFamily="34" charset="0"/>
                        </a:rPr>
                        <a:t>Y</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900" dirty="0">
                          <a:solidFill>
                            <a:schemeClr val="tx1"/>
                          </a:solidFill>
                          <a:latin typeface="Trebuchet MS" panose="020B0603020202020204" pitchFamily="34" charset="0"/>
                        </a:rPr>
                        <a:t>0.808</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36552306"/>
                  </a:ext>
                </a:extLst>
              </a:tr>
              <a:tr h="5905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aseline="0" dirty="0">
                          <a:solidFill>
                            <a:schemeClr val="tx1"/>
                          </a:solidFill>
                          <a:latin typeface="Trebuchet MS" panose="020B0603020202020204" pitchFamily="34" charset="0"/>
                        </a:rPr>
                        <a:t>Z</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900" dirty="0">
                          <a:solidFill>
                            <a:schemeClr val="tx1"/>
                          </a:solidFill>
                          <a:latin typeface="Trebuchet MS" panose="020B0603020202020204" pitchFamily="34" charset="0"/>
                        </a:rPr>
                        <a:t>0.484</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18489037"/>
                  </a:ext>
                </a:extLst>
              </a:tr>
            </a:tbl>
          </a:graphicData>
        </a:graphic>
      </p:graphicFrame>
      <p:sp>
        <p:nvSpPr>
          <p:cNvPr id="32" name="TextBox 31">
            <a:extLst>
              <a:ext uri="{FF2B5EF4-FFF2-40B4-BE49-F238E27FC236}">
                <a16:creationId xmlns:a16="http://schemas.microsoft.com/office/drawing/2014/main" id="{E499B8CC-47EF-8729-BCE5-F67264D8DFC0}"/>
              </a:ext>
            </a:extLst>
          </p:cNvPr>
          <p:cNvSpPr txBox="1"/>
          <p:nvPr/>
        </p:nvSpPr>
        <p:spPr>
          <a:xfrm>
            <a:off x="21858505" y="19271115"/>
            <a:ext cx="5298411" cy="683264"/>
          </a:xfrm>
          <a:prstGeom prst="rect">
            <a:avLst/>
          </a:prstGeom>
          <a:noFill/>
          <a:ln>
            <a:noFill/>
          </a:ln>
        </p:spPr>
        <p:txBody>
          <a:bodyPr wrap="square" rtlCol="0">
            <a:spAutoFit/>
          </a:bodyPr>
          <a:lstStyle/>
          <a:p>
            <a:pPr algn="ctr"/>
            <a:r>
              <a:rPr lang="en-US" sz="3840" b="1" dirty="0">
                <a:solidFill>
                  <a:schemeClr val="bg1"/>
                </a:solidFill>
                <a:latin typeface="Trebuchet MS" panose="020B0603020202020204" pitchFamily="34" charset="0"/>
              </a:rPr>
              <a:t>Verification metrics</a:t>
            </a:r>
          </a:p>
        </p:txBody>
      </p:sp>
      <p:grpSp>
        <p:nvGrpSpPr>
          <p:cNvPr id="33" name="Group 32">
            <a:extLst>
              <a:ext uri="{FF2B5EF4-FFF2-40B4-BE49-F238E27FC236}">
                <a16:creationId xmlns:a16="http://schemas.microsoft.com/office/drawing/2014/main" id="{21B32764-E345-8266-DBF2-F751E66D4F5C}"/>
              </a:ext>
            </a:extLst>
          </p:cNvPr>
          <p:cNvGrpSpPr>
            <a:grpSpLocks noChangeAspect="1"/>
          </p:cNvGrpSpPr>
          <p:nvPr/>
        </p:nvGrpSpPr>
        <p:grpSpPr>
          <a:xfrm>
            <a:off x="28550667" y="17254679"/>
            <a:ext cx="6872033" cy="4028941"/>
            <a:chOff x="29595194" y="20765194"/>
            <a:chExt cx="6428677" cy="3762805"/>
          </a:xfrm>
        </p:grpSpPr>
        <p:sp>
          <p:nvSpPr>
            <p:cNvPr id="34" name="Rectangle 33">
              <a:extLst>
                <a:ext uri="{FF2B5EF4-FFF2-40B4-BE49-F238E27FC236}">
                  <a16:creationId xmlns:a16="http://schemas.microsoft.com/office/drawing/2014/main" id="{C17DC911-DA00-FD09-DB16-C0484E2A183A}"/>
                </a:ext>
              </a:extLst>
            </p:cNvPr>
            <p:cNvSpPr/>
            <p:nvPr/>
          </p:nvSpPr>
          <p:spPr>
            <a:xfrm>
              <a:off x="29595194" y="20765194"/>
              <a:ext cx="6428677" cy="3762805"/>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10"/>
            </a:p>
          </p:txBody>
        </p:sp>
        <p:pic>
          <p:nvPicPr>
            <p:cNvPr id="35" name="Content Placeholder 5">
              <a:extLst>
                <a:ext uri="{FF2B5EF4-FFF2-40B4-BE49-F238E27FC236}">
                  <a16:creationId xmlns:a16="http://schemas.microsoft.com/office/drawing/2014/main" id="{441264DE-9944-A85D-8B8B-0A79983917AC}"/>
                </a:ext>
              </a:extLst>
            </p:cNvPr>
            <p:cNvPicPr>
              <a:picLocks noChangeAspect="1"/>
            </p:cNvPicPr>
            <p:nvPr/>
          </p:nvPicPr>
          <p:blipFill>
            <a:blip r:embed="rId10"/>
            <a:stretch>
              <a:fillRect/>
            </a:stretch>
          </p:blipFill>
          <p:spPr>
            <a:xfrm>
              <a:off x="29714730" y="21194802"/>
              <a:ext cx="6182881" cy="3261207"/>
            </a:xfrm>
            <a:prstGeom prst="rect">
              <a:avLst/>
            </a:prstGeom>
          </p:spPr>
        </p:pic>
        <p:sp>
          <p:nvSpPr>
            <p:cNvPr id="36" name="TextBox 35">
              <a:extLst>
                <a:ext uri="{FF2B5EF4-FFF2-40B4-BE49-F238E27FC236}">
                  <a16:creationId xmlns:a16="http://schemas.microsoft.com/office/drawing/2014/main" id="{C152E487-DA84-2454-3B3B-DC62E8D31DA6}"/>
                </a:ext>
              </a:extLst>
            </p:cNvPr>
            <p:cNvSpPr txBox="1"/>
            <p:nvPr/>
          </p:nvSpPr>
          <p:spPr>
            <a:xfrm>
              <a:off x="29595194" y="20765195"/>
              <a:ext cx="6428677" cy="726285"/>
            </a:xfrm>
            <a:prstGeom prst="rect">
              <a:avLst/>
            </a:prstGeom>
          </p:spPr>
          <p:txBody>
            <a:bodyPr vert="horz" wrap="square" lIns="109728" tIns="54864" rIns="109728" bIns="54864" rtlCol="0">
              <a:noAutofit/>
            </a:bodyPr>
            <a:lstStyle/>
            <a:p>
              <a:pPr algn="ctr"/>
              <a:r>
                <a:rPr lang="en-US" sz="3360" dirty="0">
                  <a:latin typeface="Trebuchet MS" panose="020B0603020202020204" pitchFamily="34" charset="0"/>
                </a:rPr>
                <a:t>Signature-based Clusters</a:t>
              </a:r>
            </a:p>
          </p:txBody>
        </p:sp>
      </p:grpSp>
      <p:sp>
        <p:nvSpPr>
          <p:cNvPr id="37" name="TextBox 36">
            <a:extLst>
              <a:ext uri="{FF2B5EF4-FFF2-40B4-BE49-F238E27FC236}">
                <a16:creationId xmlns:a16="http://schemas.microsoft.com/office/drawing/2014/main" id="{0DA4A106-AD4F-7ACD-AAC1-83E58C54B07B}"/>
              </a:ext>
            </a:extLst>
          </p:cNvPr>
          <p:cNvSpPr txBox="1"/>
          <p:nvPr/>
        </p:nvSpPr>
        <p:spPr>
          <a:xfrm>
            <a:off x="2271371" y="23030363"/>
            <a:ext cx="2877076" cy="830997"/>
          </a:xfrm>
          <a:prstGeom prst="rect">
            <a:avLst/>
          </a:prstGeom>
          <a:noFill/>
        </p:spPr>
        <p:txBody>
          <a:bodyPr wrap="square" rtlCol="0">
            <a:spAutoFit/>
          </a:bodyPr>
          <a:lstStyle/>
          <a:p>
            <a:pPr algn="ctr"/>
            <a:r>
              <a:rPr lang="en-US" sz="2400" i="1" dirty="0">
                <a:latin typeface="Trebuchet MS" panose="020B0603020202020204" pitchFamily="34" charset="0"/>
              </a:rPr>
              <a:t>timesteps</a:t>
            </a:r>
          </a:p>
          <a:p>
            <a:pPr marL="685800" indent="-685800">
              <a:buFont typeface="Wingdings" pitchFamily="2" charset="2"/>
              <a:buChar char="Ø"/>
            </a:pPr>
            <a:endParaRPr lang="en-US" sz="2400" i="1" dirty="0">
              <a:latin typeface="Trebuchet MS" panose="020B0603020202020204" pitchFamily="34" charset="0"/>
            </a:endParaRPr>
          </a:p>
        </p:txBody>
      </p:sp>
      <p:grpSp>
        <p:nvGrpSpPr>
          <p:cNvPr id="155" name="Group 154">
            <a:extLst>
              <a:ext uri="{FF2B5EF4-FFF2-40B4-BE49-F238E27FC236}">
                <a16:creationId xmlns:a16="http://schemas.microsoft.com/office/drawing/2014/main" id="{21215616-0479-A492-91D4-8242D4C94696}"/>
              </a:ext>
            </a:extLst>
          </p:cNvPr>
          <p:cNvGrpSpPr>
            <a:grpSpLocks noChangeAspect="1"/>
          </p:cNvGrpSpPr>
          <p:nvPr/>
        </p:nvGrpSpPr>
        <p:grpSpPr>
          <a:xfrm>
            <a:off x="12990293" y="4523130"/>
            <a:ext cx="4943650" cy="3955089"/>
            <a:chOff x="29676758" y="16052420"/>
            <a:chExt cx="6537069" cy="5275485"/>
          </a:xfrm>
        </p:grpSpPr>
        <p:grpSp>
          <p:nvGrpSpPr>
            <p:cNvPr id="156" name="Group 155">
              <a:extLst>
                <a:ext uri="{FF2B5EF4-FFF2-40B4-BE49-F238E27FC236}">
                  <a16:creationId xmlns:a16="http://schemas.microsoft.com/office/drawing/2014/main" id="{2BB37F3C-85B8-84AB-87CB-45A0A41343E4}"/>
                </a:ext>
              </a:extLst>
            </p:cNvPr>
            <p:cNvGrpSpPr/>
            <p:nvPr/>
          </p:nvGrpSpPr>
          <p:grpSpPr>
            <a:xfrm>
              <a:off x="29785150" y="16052420"/>
              <a:ext cx="6428677" cy="5275485"/>
              <a:chOff x="7753350" y="2998145"/>
              <a:chExt cx="4389792" cy="2885473"/>
            </a:xfrm>
          </p:grpSpPr>
          <p:sp>
            <p:nvSpPr>
              <p:cNvPr id="158" name="Rectangle 157">
                <a:extLst>
                  <a:ext uri="{FF2B5EF4-FFF2-40B4-BE49-F238E27FC236}">
                    <a16:creationId xmlns:a16="http://schemas.microsoft.com/office/drawing/2014/main" id="{7961DCFA-88C6-CE0E-84A3-FAD3D9DAA8B9}"/>
                  </a:ext>
                </a:extLst>
              </p:cNvPr>
              <p:cNvSpPr>
                <a:spLocks noChangeAspect="1"/>
              </p:cNvSpPr>
              <p:nvPr/>
            </p:nvSpPr>
            <p:spPr>
              <a:xfrm>
                <a:off x="7753350" y="3045425"/>
                <a:ext cx="4389792" cy="283819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10"/>
              </a:p>
            </p:txBody>
          </p:sp>
          <p:pic>
            <p:nvPicPr>
              <p:cNvPr id="159" name="Picture 158">
                <a:extLst>
                  <a:ext uri="{FF2B5EF4-FFF2-40B4-BE49-F238E27FC236}">
                    <a16:creationId xmlns:a16="http://schemas.microsoft.com/office/drawing/2014/main" id="{A2198DC1-1585-C857-9A9E-E7B3319FD8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93088" y="3396683"/>
                <a:ext cx="4119681" cy="2089327"/>
              </a:xfrm>
              <a:prstGeom prst="rect">
                <a:avLst/>
              </a:prstGeom>
              <a:ln>
                <a:solidFill>
                  <a:schemeClr val="tx1"/>
                </a:solidFill>
              </a:ln>
            </p:spPr>
          </p:pic>
          <p:sp>
            <p:nvSpPr>
              <p:cNvPr id="160" name="TextBox 159">
                <a:extLst>
                  <a:ext uri="{FF2B5EF4-FFF2-40B4-BE49-F238E27FC236}">
                    <a16:creationId xmlns:a16="http://schemas.microsoft.com/office/drawing/2014/main" id="{7D6F4DC6-9FB3-34EF-D494-5CD98E67B6D3}"/>
                  </a:ext>
                </a:extLst>
              </p:cNvPr>
              <p:cNvSpPr txBox="1"/>
              <p:nvPr/>
            </p:nvSpPr>
            <p:spPr>
              <a:xfrm>
                <a:off x="7805346" y="2998145"/>
                <a:ext cx="4155427" cy="658818"/>
              </a:xfrm>
              <a:prstGeom prst="rect">
                <a:avLst/>
              </a:prstGeom>
              <a:ln>
                <a:noFill/>
              </a:ln>
            </p:spPr>
            <p:txBody>
              <a:bodyPr vert="horz" wrap="square" lIns="109728" tIns="54864" rIns="109728" bIns="54864" rtlCol="0">
                <a:noAutofit/>
              </a:bodyPr>
              <a:lstStyle/>
              <a:p>
                <a:pPr algn="ctr"/>
                <a:r>
                  <a:rPr lang="en-US" sz="3360" dirty="0">
                    <a:latin typeface="Trebuchet MS" panose="020B0603020202020204" pitchFamily="34" charset="0"/>
                  </a:rPr>
                  <a:t>IPCC region maps</a:t>
                </a:r>
              </a:p>
            </p:txBody>
          </p:sp>
        </p:grpSp>
        <p:sp>
          <p:nvSpPr>
            <p:cNvPr id="157" name="TextBox 156">
              <a:extLst>
                <a:ext uri="{FF2B5EF4-FFF2-40B4-BE49-F238E27FC236}">
                  <a16:creationId xmlns:a16="http://schemas.microsoft.com/office/drawing/2014/main" id="{FDC798B6-F091-63E9-8BFF-F0045EC79DE0}"/>
                </a:ext>
              </a:extLst>
            </p:cNvPr>
            <p:cNvSpPr txBox="1"/>
            <p:nvPr/>
          </p:nvSpPr>
          <p:spPr>
            <a:xfrm>
              <a:off x="29676758" y="20600962"/>
              <a:ext cx="6454424" cy="526226"/>
            </a:xfrm>
            <a:prstGeom prst="rect">
              <a:avLst/>
            </a:prstGeom>
            <a:ln>
              <a:noFill/>
            </a:ln>
          </p:spPr>
          <p:txBody>
            <a:bodyPr vert="horz" wrap="square" lIns="109728" tIns="54864" rIns="109728" bIns="54864" rtlCol="0">
              <a:noAutofit/>
            </a:bodyPr>
            <a:lstStyle/>
            <a:p>
              <a:pPr algn="ctr"/>
              <a:r>
                <a:rPr lang="en-US" sz="1400" dirty="0">
                  <a:latin typeface="Trebuchet MS" panose="020B0603020202020204" pitchFamily="34" charset="0"/>
                </a:rPr>
                <a:t>Iturbide et al., 2020.     https://</a:t>
              </a:r>
              <a:r>
                <a:rPr lang="en-US" sz="1400" dirty="0" err="1">
                  <a:latin typeface="Trebuchet MS" panose="020B0603020202020204" pitchFamily="34" charset="0"/>
                </a:rPr>
                <a:t>essd.copernicus.org</a:t>
              </a:r>
              <a:r>
                <a:rPr lang="en-US" sz="1400" dirty="0">
                  <a:latin typeface="Trebuchet MS" panose="020B0603020202020204" pitchFamily="34" charset="0"/>
                </a:rPr>
                <a:t>/articles/12/2959/2020/</a:t>
              </a:r>
            </a:p>
          </p:txBody>
        </p:sp>
      </p:grpSp>
      <p:grpSp>
        <p:nvGrpSpPr>
          <p:cNvPr id="1037" name="Group 1036">
            <a:extLst>
              <a:ext uri="{FF2B5EF4-FFF2-40B4-BE49-F238E27FC236}">
                <a16:creationId xmlns:a16="http://schemas.microsoft.com/office/drawing/2014/main" id="{0A3785B1-F13A-FB79-2E89-88265AA16796}"/>
              </a:ext>
            </a:extLst>
          </p:cNvPr>
          <p:cNvGrpSpPr/>
          <p:nvPr/>
        </p:nvGrpSpPr>
        <p:grpSpPr>
          <a:xfrm>
            <a:off x="29099447" y="4689331"/>
            <a:ext cx="6617254" cy="9058785"/>
            <a:chOff x="29099447" y="4815943"/>
            <a:chExt cx="6617254" cy="9058785"/>
          </a:xfrm>
        </p:grpSpPr>
        <p:grpSp>
          <p:nvGrpSpPr>
            <p:cNvPr id="153" name="Group 152">
              <a:extLst>
                <a:ext uri="{FF2B5EF4-FFF2-40B4-BE49-F238E27FC236}">
                  <a16:creationId xmlns:a16="http://schemas.microsoft.com/office/drawing/2014/main" id="{38D5C7AC-4BE1-2F88-0FC2-938B0854B729}"/>
                </a:ext>
              </a:extLst>
            </p:cNvPr>
            <p:cNvGrpSpPr/>
            <p:nvPr/>
          </p:nvGrpSpPr>
          <p:grpSpPr>
            <a:xfrm>
              <a:off x="29753656" y="4815943"/>
              <a:ext cx="5963045" cy="9058785"/>
              <a:chOff x="29759564" y="5103280"/>
              <a:chExt cx="5963045" cy="9058785"/>
            </a:xfrm>
          </p:grpSpPr>
          <p:sp>
            <p:nvSpPr>
              <p:cNvPr id="95" name="Rectangle 94">
                <a:extLst>
                  <a:ext uri="{FF2B5EF4-FFF2-40B4-BE49-F238E27FC236}">
                    <a16:creationId xmlns:a16="http://schemas.microsoft.com/office/drawing/2014/main" id="{98B3EFD0-D4E6-20A3-17B4-7A8EC0C9F551}"/>
                  </a:ext>
                </a:extLst>
              </p:cNvPr>
              <p:cNvSpPr/>
              <p:nvPr/>
            </p:nvSpPr>
            <p:spPr>
              <a:xfrm>
                <a:off x="29759564" y="5103280"/>
                <a:ext cx="5736254" cy="905878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97" name="Group 96">
                <a:extLst>
                  <a:ext uri="{FF2B5EF4-FFF2-40B4-BE49-F238E27FC236}">
                    <a16:creationId xmlns:a16="http://schemas.microsoft.com/office/drawing/2014/main" id="{781CA9AF-A857-6BA3-6C84-CE1F9E92961E}"/>
                  </a:ext>
                </a:extLst>
              </p:cNvPr>
              <p:cNvGrpSpPr/>
              <p:nvPr/>
            </p:nvGrpSpPr>
            <p:grpSpPr>
              <a:xfrm rot="5400000">
                <a:off x="30988115" y="9038784"/>
                <a:ext cx="3747333" cy="1209123"/>
                <a:chOff x="30527056" y="8993083"/>
                <a:chExt cx="3747333" cy="1209123"/>
              </a:xfrm>
            </p:grpSpPr>
            <p:pic>
              <p:nvPicPr>
                <p:cNvPr id="1026" name="Picture 2" descr="Black Tree Silhouette Vector Art | FreePatternsArea">
                  <a:extLst>
                    <a:ext uri="{FF2B5EF4-FFF2-40B4-BE49-F238E27FC236}">
                      <a16:creationId xmlns:a16="http://schemas.microsoft.com/office/drawing/2014/main" id="{75A01DD2-20A1-79C9-7ECA-5AD253CBDA3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7681"/>
                <a:stretch/>
              </p:blipFill>
              <p:spPr bwMode="auto">
                <a:xfrm rot="16200000">
                  <a:off x="30631433" y="9319892"/>
                  <a:ext cx="998415" cy="697056"/>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17">
                  <a:extLst>
                    <a:ext uri="{FF2B5EF4-FFF2-40B4-BE49-F238E27FC236}">
                      <a16:creationId xmlns:a16="http://schemas.microsoft.com/office/drawing/2014/main" id="{2A7F139D-E0EB-622C-AB9F-2F3A46E0C206}"/>
                    </a:ext>
                  </a:extLst>
                </p:cNvPr>
                <p:cNvSpPr/>
                <p:nvPr/>
              </p:nvSpPr>
              <p:spPr>
                <a:xfrm rot="16200000">
                  <a:off x="31876262" y="7804078"/>
                  <a:ext cx="1048922" cy="374733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0"/>
                    <a:solidFill>
                      <a:schemeClr val="accent1"/>
                    </a:solidFill>
                    <a:effectLst>
                      <a:outerShdw blurRad="38100" dist="25400" dir="5400000" algn="ctr" rotWithShape="0">
                        <a:srgbClr val="6E747A">
                          <a:alpha val="43000"/>
                        </a:srgbClr>
                      </a:outerShdw>
                    </a:effectLst>
                  </a:endParaRPr>
                </a:p>
              </p:txBody>
            </p:sp>
            <p:pic>
              <p:nvPicPr>
                <p:cNvPr id="88" name="Picture 2" descr="Black Tree Silhouette Vector Art | FreePatternsArea">
                  <a:extLst>
                    <a:ext uri="{FF2B5EF4-FFF2-40B4-BE49-F238E27FC236}">
                      <a16:creationId xmlns:a16="http://schemas.microsoft.com/office/drawing/2014/main" id="{E949BEA5-0ADA-EFC8-3A81-FC3BED00127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7681"/>
                <a:stretch/>
              </p:blipFill>
              <p:spPr bwMode="auto">
                <a:xfrm rot="16200000">
                  <a:off x="31889159" y="9318381"/>
                  <a:ext cx="998415" cy="69705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Black Tree Silhouette Vector Art | FreePatternsArea">
                  <a:extLst>
                    <a:ext uri="{FF2B5EF4-FFF2-40B4-BE49-F238E27FC236}">
                      <a16:creationId xmlns:a16="http://schemas.microsoft.com/office/drawing/2014/main" id="{654A6AEF-C985-9597-C22F-E4A8160901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7681"/>
                <a:stretch/>
              </p:blipFill>
              <p:spPr bwMode="auto">
                <a:xfrm rot="16200000">
                  <a:off x="33273538" y="9319892"/>
                  <a:ext cx="998415" cy="697056"/>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796C5E7E-13E8-94DC-D694-DAE0340CD0DD}"/>
                    </a:ext>
                  </a:extLst>
                </p:cNvPr>
                <p:cNvSpPr txBox="1"/>
                <p:nvPr/>
              </p:nvSpPr>
              <p:spPr>
                <a:xfrm>
                  <a:off x="32529439" y="8993083"/>
                  <a:ext cx="1185650" cy="1023037"/>
                </a:xfrm>
                <a:prstGeom prst="rect">
                  <a:avLst/>
                </a:prstGeom>
                <a:noFill/>
              </p:spPr>
              <p:txBody>
                <a:bodyPr wrap="square" rtlCol="0">
                  <a:spAutoFit/>
                </a:bodyPr>
                <a:lstStyle/>
                <a:p>
                  <a:pPr algn="ctr"/>
                  <a:r>
                    <a:rPr lang="en-US" dirty="0"/>
                    <a:t>…</a:t>
                  </a:r>
                </a:p>
              </p:txBody>
            </p:sp>
          </p:grpSp>
          <p:sp>
            <p:nvSpPr>
              <p:cNvPr id="101" name="TextBox 100">
                <a:extLst>
                  <a:ext uri="{FF2B5EF4-FFF2-40B4-BE49-F238E27FC236}">
                    <a16:creationId xmlns:a16="http://schemas.microsoft.com/office/drawing/2014/main" id="{559A4BC4-D664-74BC-A1AB-EAD4E9DB26C4}"/>
                  </a:ext>
                </a:extLst>
              </p:cNvPr>
              <p:cNvSpPr txBox="1"/>
              <p:nvPr/>
            </p:nvSpPr>
            <p:spPr>
              <a:xfrm>
                <a:off x="33321591" y="7842358"/>
                <a:ext cx="1697501" cy="1200329"/>
              </a:xfrm>
              <a:prstGeom prst="rect">
                <a:avLst/>
              </a:prstGeom>
              <a:noFill/>
            </p:spPr>
            <p:txBody>
              <a:bodyPr wrap="square" rtlCol="0">
                <a:spAutoFit/>
              </a:bodyPr>
              <a:lstStyle/>
              <a:p>
                <a:r>
                  <a:rPr lang="en-US" sz="2400" dirty="0">
                    <a:solidFill>
                      <a:srgbClr val="00B0F0"/>
                    </a:solidFill>
                    <a:latin typeface="Trebuchet MS" panose="020B0603020202020204" pitchFamily="34" charset="0"/>
                  </a:rPr>
                  <a:t>Train</a:t>
                </a:r>
              </a:p>
              <a:p>
                <a:r>
                  <a:rPr lang="en-US" sz="2400" dirty="0">
                    <a:solidFill>
                      <a:srgbClr val="00B0F0"/>
                    </a:solidFill>
                    <a:latin typeface="Trebuchet MS" panose="020B0603020202020204" pitchFamily="34" charset="0"/>
                  </a:rPr>
                  <a:t>Random Forest</a:t>
                </a:r>
              </a:p>
            </p:txBody>
          </p:sp>
          <p:sp>
            <p:nvSpPr>
              <p:cNvPr id="102" name="Rounded Rectangle 21">
                <a:extLst>
                  <a:ext uri="{FF2B5EF4-FFF2-40B4-BE49-F238E27FC236}">
                    <a16:creationId xmlns:a16="http://schemas.microsoft.com/office/drawing/2014/main" id="{090ABD3A-C77B-4B9F-5176-0B9DA2211AE8}"/>
                  </a:ext>
                </a:extLst>
              </p:cNvPr>
              <p:cNvSpPr/>
              <p:nvPr/>
            </p:nvSpPr>
            <p:spPr>
              <a:xfrm rot="16200000">
                <a:off x="31689573" y="7939296"/>
                <a:ext cx="4096875" cy="34045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0"/>
                  <a:solidFill>
                    <a:schemeClr val="accent2"/>
                  </a:solidFill>
                  <a:effectLst>
                    <a:outerShdw blurRad="38100" dist="25400" dir="5400000" algn="ctr" rotWithShape="0">
                      <a:srgbClr val="6E747A">
                        <a:alpha val="43000"/>
                      </a:srgbClr>
                    </a:outerShdw>
                  </a:effectLst>
                </a:endParaRPr>
              </a:p>
            </p:txBody>
          </p:sp>
          <p:sp>
            <p:nvSpPr>
              <p:cNvPr id="103" name="TextBox 102">
                <a:extLst>
                  <a:ext uri="{FF2B5EF4-FFF2-40B4-BE49-F238E27FC236}">
                    <a16:creationId xmlns:a16="http://schemas.microsoft.com/office/drawing/2014/main" id="{78EDFB4A-1811-0A86-5F7F-905D93C70AE5}"/>
                  </a:ext>
                </a:extLst>
              </p:cNvPr>
              <p:cNvSpPr txBox="1"/>
              <p:nvPr/>
            </p:nvSpPr>
            <p:spPr>
              <a:xfrm>
                <a:off x="33292222" y="9147074"/>
                <a:ext cx="2430387" cy="2308324"/>
              </a:xfrm>
              <a:prstGeom prst="rect">
                <a:avLst/>
              </a:prstGeom>
              <a:noFill/>
            </p:spPr>
            <p:txBody>
              <a:bodyPr wrap="square" rtlCol="0">
                <a:spAutoFit/>
              </a:bodyPr>
              <a:lstStyle/>
              <a:p>
                <a:r>
                  <a:rPr lang="en-US" sz="2400" dirty="0">
                    <a:solidFill>
                      <a:srgbClr val="00B050"/>
                    </a:solidFill>
                    <a:latin typeface="Trebuchet MS" panose="020B0603020202020204" pitchFamily="34" charset="0"/>
                  </a:rPr>
                  <a:t>Calculate Pairwise Feature Importance Values</a:t>
                </a:r>
              </a:p>
              <a:p>
                <a:r>
                  <a:rPr lang="en-US" sz="2000" dirty="0">
                    <a:solidFill>
                      <a:srgbClr val="00B050"/>
                    </a:solidFill>
                    <a:latin typeface="Trebuchet MS" panose="020B0603020202020204" pitchFamily="34" charset="0"/>
                  </a:rPr>
                  <a:t>(inputs x outputs)</a:t>
                </a:r>
              </a:p>
            </p:txBody>
          </p:sp>
          <p:sp>
            <p:nvSpPr>
              <p:cNvPr id="104" name="TextBox 103">
                <a:extLst>
                  <a:ext uri="{FF2B5EF4-FFF2-40B4-BE49-F238E27FC236}">
                    <a16:creationId xmlns:a16="http://schemas.microsoft.com/office/drawing/2014/main" id="{6AA21A77-9600-5DE0-1808-E7C04996C3F2}"/>
                  </a:ext>
                </a:extLst>
              </p:cNvPr>
              <p:cNvSpPr txBox="1"/>
              <p:nvPr/>
            </p:nvSpPr>
            <p:spPr>
              <a:xfrm>
                <a:off x="30526534" y="5327362"/>
                <a:ext cx="4436548" cy="480131"/>
              </a:xfrm>
              <a:prstGeom prst="rect">
                <a:avLst/>
              </a:prstGeom>
            </p:spPr>
            <p:txBody>
              <a:bodyPr vert="horz" wrap="square" lIns="109728" tIns="54864" rIns="109728" bIns="54864" rtlCol="0" anchor="ctr">
                <a:spAutoFit/>
              </a:bodyPr>
              <a:lstStyle/>
              <a:p>
                <a:pPr algn="ctr"/>
                <a:r>
                  <a:rPr lang="en-US" sz="2400" dirty="0">
                    <a:latin typeface="Trebuchet MS" panose="020B0603020202020204" pitchFamily="34" charset="0"/>
                  </a:rPr>
                  <a:t>Timeseries Data/Features</a:t>
                </a:r>
              </a:p>
            </p:txBody>
          </p:sp>
          <p:sp>
            <p:nvSpPr>
              <p:cNvPr id="105" name="TextBox 104">
                <a:extLst>
                  <a:ext uri="{FF2B5EF4-FFF2-40B4-BE49-F238E27FC236}">
                    <a16:creationId xmlns:a16="http://schemas.microsoft.com/office/drawing/2014/main" id="{36A773D1-345B-000D-8491-4912AF38140B}"/>
                  </a:ext>
                </a:extLst>
              </p:cNvPr>
              <p:cNvSpPr txBox="1"/>
              <p:nvPr/>
            </p:nvSpPr>
            <p:spPr>
              <a:xfrm>
                <a:off x="30134675" y="8423292"/>
                <a:ext cx="2347534" cy="480131"/>
              </a:xfrm>
              <a:prstGeom prst="rect">
                <a:avLst/>
              </a:prstGeom>
            </p:spPr>
            <p:txBody>
              <a:bodyPr vert="horz" wrap="square" lIns="109728" tIns="54864" rIns="109728" bIns="54864" rtlCol="0" anchor="ctr">
                <a:spAutoFit/>
              </a:bodyPr>
              <a:lstStyle/>
              <a:p>
                <a:pPr algn="ctr"/>
                <a:r>
                  <a:rPr lang="en-US" sz="2400" dirty="0">
                    <a:solidFill>
                      <a:schemeClr val="tx2"/>
                    </a:solidFill>
                    <a:latin typeface="Trebuchet MS" panose="020B0603020202020204" pitchFamily="34" charset="0"/>
                  </a:rPr>
                  <a:t>Inputs</a:t>
                </a:r>
              </a:p>
            </p:txBody>
          </p:sp>
          <p:sp>
            <p:nvSpPr>
              <p:cNvPr id="109" name="Rounded Rectangle 21">
                <a:extLst>
                  <a:ext uri="{FF2B5EF4-FFF2-40B4-BE49-F238E27FC236}">
                    <a16:creationId xmlns:a16="http://schemas.microsoft.com/office/drawing/2014/main" id="{1E14CB89-1C85-2F35-95E6-7FF30E624A02}"/>
                  </a:ext>
                </a:extLst>
              </p:cNvPr>
              <p:cNvSpPr/>
              <p:nvPr/>
            </p:nvSpPr>
            <p:spPr>
              <a:xfrm rot="16200000">
                <a:off x="30547221" y="10357325"/>
                <a:ext cx="1543058" cy="1132116"/>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0"/>
                  <a:solidFill>
                    <a:schemeClr val="accent2"/>
                  </a:solidFill>
                  <a:effectLst>
                    <a:outerShdw blurRad="38100" dist="25400" dir="5400000" algn="ctr" rotWithShape="0">
                      <a:srgbClr val="6E747A">
                        <a:alpha val="43000"/>
                      </a:srgbClr>
                    </a:outerShdw>
                  </a:effectLst>
                </a:endParaRPr>
              </a:p>
            </p:txBody>
          </p:sp>
          <p:sp>
            <p:nvSpPr>
              <p:cNvPr id="110" name="TextBox 109">
                <a:extLst>
                  <a:ext uri="{FF2B5EF4-FFF2-40B4-BE49-F238E27FC236}">
                    <a16:creationId xmlns:a16="http://schemas.microsoft.com/office/drawing/2014/main" id="{B21AADB5-FD8B-9AB4-55DE-CEEF348EC4F9}"/>
                  </a:ext>
                </a:extLst>
              </p:cNvPr>
              <p:cNvSpPr txBox="1"/>
              <p:nvPr/>
            </p:nvSpPr>
            <p:spPr>
              <a:xfrm>
                <a:off x="30134675" y="10443251"/>
                <a:ext cx="2347534" cy="480131"/>
              </a:xfrm>
              <a:prstGeom prst="rect">
                <a:avLst/>
              </a:prstGeom>
            </p:spPr>
            <p:txBody>
              <a:bodyPr vert="horz" wrap="square" lIns="109728" tIns="54864" rIns="109728" bIns="54864" rtlCol="0" anchor="ctr">
                <a:spAutoFit/>
              </a:bodyPr>
              <a:lstStyle/>
              <a:p>
                <a:pPr algn="ctr"/>
                <a:r>
                  <a:rPr lang="en-US" sz="2400" dirty="0">
                    <a:solidFill>
                      <a:schemeClr val="tx2"/>
                    </a:solidFill>
                    <a:latin typeface="Trebuchet MS" panose="020B0603020202020204" pitchFamily="34" charset="0"/>
                  </a:rPr>
                  <a:t>Outputs</a:t>
                </a:r>
              </a:p>
            </p:txBody>
          </p:sp>
          <p:sp>
            <p:nvSpPr>
              <p:cNvPr id="111" name="Rounded Rectangle 21">
                <a:extLst>
                  <a:ext uri="{FF2B5EF4-FFF2-40B4-BE49-F238E27FC236}">
                    <a16:creationId xmlns:a16="http://schemas.microsoft.com/office/drawing/2014/main" id="{6422893B-3329-6CAD-568F-3107A8373796}"/>
                  </a:ext>
                </a:extLst>
              </p:cNvPr>
              <p:cNvSpPr/>
              <p:nvPr/>
            </p:nvSpPr>
            <p:spPr>
              <a:xfrm rot="16200000">
                <a:off x="31638791" y="3635639"/>
                <a:ext cx="2078615" cy="541483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0"/>
                  <a:solidFill>
                    <a:schemeClr val="accent2"/>
                  </a:solidFill>
                  <a:effectLst>
                    <a:outerShdw blurRad="38100" dist="25400" dir="5400000" algn="ctr" rotWithShape="0">
                      <a:srgbClr val="6E747A">
                        <a:alpha val="43000"/>
                      </a:srgbClr>
                    </a:outerShdw>
                  </a:effectLst>
                </a:endParaRPr>
              </a:p>
            </p:txBody>
          </p:sp>
          <p:sp>
            <p:nvSpPr>
              <p:cNvPr id="112" name="Rounded Rectangle 21">
                <a:extLst>
                  <a:ext uri="{FF2B5EF4-FFF2-40B4-BE49-F238E27FC236}">
                    <a16:creationId xmlns:a16="http://schemas.microsoft.com/office/drawing/2014/main" id="{471EF92F-920D-EF97-DFB1-4B61EEABE38B}"/>
                  </a:ext>
                </a:extLst>
              </p:cNvPr>
              <p:cNvSpPr/>
              <p:nvPr/>
            </p:nvSpPr>
            <p:spPr>
              <a:xfrm rot="16200000">
                <a:off x="30078408" y="8263376"/>
                <a:ext cx="2461491" cy="111292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0"/>
                  <a:solidFill>
                    <a:schemeClr val="accent2"/>
                  </a:solidFill>
                  <a:effectLst>
                    <a:outerShdw blurRad="38100" dist="25400" dir="5400000" algn="ctr" rotWithShape="0">
                      <a:srgbClr val="6E747A">
                        <a:alpha val="43000"/>
                      </a:srgbClr>
                    </a:outerShdw>
                  </a:effectLst>
                </a:endParaRPr>
              </a:p>
            </p:txBody>
          </p:sp>
          <p:sp>
            <p:nvSpPr>
              <p:cNvPr id="113" name="Oval 112">
                <a:extLst>
                  <a:ext uri="{FF2B5EF4-FFF2-40B4-BE49-F238E27FC236}">
                    <a16:creationId xmlns:a16="http://schemas.microsoft.com/office/drawing/2014/main" id="{9FCA76E4-2958-FDBD-74FA-8DB57CA3CE03}"/>
                  </a:ext>
                </a:extLst>
              </p:cNvPr>
              <p:cNvSpPr/>
              <p:nvPr/>
            </p:nvSpPr>
            <p:spPr>
              <a:xfrm>
                <a:off x="34199979" y="6492304"/>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2</a:t>
                </a:r>
              </a:p>
            </p:txBody>
          </p:sp>
          <p:sp>
            <p:nvSpPr>
              <p:cNvPr id="114" name="Oval 113">
                <a:extLst>
                  <a:ext uri="{FF2B5EF4-FFF2-40B4-BE49-F238E27FC236}">
                    <a16:creationId xmlns:a16="http://schemas.microsoft.com/office/drawing/2014/main" id="{A212AB39-CBF2-AA05-566A-0E2291B31069}"/>
                  </a:ext>
                </a:extLst>
              </p:cNvPr>
              <p:cNvSpPr/>
              <p:nvPr/>
            </p:nvSpPr>
            <p:spPr>
              <a:xfrm>
                <a:off x="30494715" y="6464659"/>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1</a:t>
                </a:r>
              </a:p>
            </p:txBody>
          </p:sp>
          <p:sp>
            <p:nvSpPr>
              <p:cNvPr id="115" name="Oval 114">
                <a:extLst>
                  <a:ext uri="{FF2B5EF4-FFF2-40B4-BE49-F238E27FC236}">
                    <a16:creationId xmlns:a16="http://schemas.microsoft.com/office/drawing/2014/main" id="{81E34C5A-D0D5-2405-F42B-6C22D26AEBC0}"/>
                  </a:ext>
                </a:extLst>
              </p:cNvPr>
              <p:cNvSpPr/>
              <p:nvPr/>
            </p:nvSpPr>
            <p:spPr>
              <a:xfrm>
                <a:off x="33317013" y="5798586"/>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5</a:t>
                </a:r>
              </a:p>
            </p:txBody>
          </p:sp>
          <p:sp>
            <p:nvSpPr>
              <p:cNvPr id="116" name="Oval 115">
                <a:extLst>
                  <a:ext uri="{FF2B5EF4-FFF2-40B4-BE49-F238E27FC236}">
                    <a16:creationId xmlns:a16="http://schemas.microsoft.com/office/drawing/2014/main" id="{E84B26CB-7DA8-8F47-0232-1FA1F5597040}"/>
                  </a:ext>
                </a:extLst>
              </p:cNvPr>
              <p:cNvSpPr/>
              <p:nvPr/>
            </p:nvSpPr>
            <p:spPr>
              <a:xfrm>
                <a:off x="32322001" y="6506393"/>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3</a:t>
                </a:r>
              </a:p>
            </p:txBody>
          </p:sp>
          <p:sp>
            <p:nvSpPr>
              <p:cNvPr id="117" name="Oval 116">
                <a:extLst>
                  <a:ext uri="{FF2B5EF4-FFF2-40B4-BE49-F238E27FC236}">
                    <a16:creationId xmlns:a16="http://schemas.microsoft.com/office/drawing/2014/main" id="{0913FE46-E3E5-CBDD-2281-5962FD7BCBCC}"/>
                  </a:ext>
                </a:extLst>
              </p:cNvPr>
              <p:cNvSpPr/>
              <p:nvPr/>
            </p:nvSpPr>
            <p:spPr>
              <a:xfrm>
                <a:off x="31469113" y="5864239"/>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4</a:t>
                </a:r>
              </a:p>
            </p:txBody>
          </p:sp>
          <p:cxnSp>
            <p:nvCxnSpPr>
              <p:cNvPr id="125" name="Straight Connector 124">
                <a:extLst>
                  <a:ext uri="{FF2B5EF4-FFF2-40B4-BE49-F238E27FC236}">
                    <a16:creationId xmlns:a16="http://schemas.microsoft.com/office/drawing/2014/main" id="{B957B9B4-03AD-EF83-76A7-939916D2A1B2}"/>
                  </a:ext>
                </a:extLst>
              </p:cNvPr>
              <p:cNvCxnSpPr>
                <a:cxnSpLocks/>
              </p:cNvCxnSpPr>
              <p:nvPr/>
            </p:nvCxnSpPr>
            <p:spPr>
              <a:xfrm>
                <a:off x="29987612" y="7200317"/>
                <a:ext cx="0" cy="40165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3D2B7EF-FC37-35FB-7835-6F31316442BF}"/>
                  </a:ext>
                </a:extLst>
              </p:cNvPr>
              <p:cNvCxnSpPr>
                <a:cxnSpLocks/>
              </p:cNvCxnSpPr>
              <p:nvPr/>
            </p:nvCxnSpPr>
            <p:spPr>
              <a:xfrm flipV="1">
                <a:off x="29987611" y="9171971"/>
                <a:ext cx="740021" cy="14084"/>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7A7BC9E-FFCE-744D-E4CC-D7C97E03294B}"/>
                  </a:ext>
                </a:extLst>
              </p:cNvPr>
              <p:cNvCxnSpPr>
                <a:cxnSpLocks/>
              </p:cNvCxnSpPr>
              <p:nvPr/>
            </p:nvCxnSpPr>
            <p:spPr>
              <a:xfrm>
                <a:off x="29970679" y="11216871"/>
                <a:ext cx="7569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BA898105-472F-6DAF-9195-04ADCB873C4E}"/>
                  </a:ext>
                </a:extLst>
              </p:cNvPr>
              <p:cNvSpPr txBox="1"/>
              <p:nvPr/>
            </p:nvSpPr>
            <p:spPr>
              <a:xfrm>
                <a:off x="30092013" y="10887074"/>
                <a:ext cx="740021" cy="707886"/>
              </a:xfrm>
              <a:prstGeom prst="rect">
                <a:avLst/>
              </a:prstGeom>
              <a:noFill/>
            </p:spPr>
            <p:txBody>
              <a:bodyPr wrap="square" rtlCol="0">
                <a:spAutoFit/>
              </a:bodyPr>
              <a:lstStyle/>
              <a:p>
                <a:r>
                  <a:rPr lang="en-US" sz="2000" b="1" i="1" dirty="0"/>
                  <a:t>t</a:t>
                </a:r>
                <a:endParaRPr lang="en-US" sz="2000" b="1" i="1" baseline="-25000" dirty="0"/>
              </a:p>
              <a:p>
                <a:endParaRPr lang="en-US" sz="2000" dirty="0"/>
              </a:p>
            </p:txBody>
          </p:sp>
          <p:sp>
            <p:nvSpPr>
              <p:cNvPr id="134" name="TextBox 133">
                <a:extLst>
                  <a:ext uri="{FF2B5EF4-FFF2-40B4-BE49-F238E27FC236}">
                    <a16:creationId xmlns:a16="http://schemas.microsoft.com/office/drawing/2014/main" id="{770513A3-2DC0-6BF4-DE76-779B15C923FD}"/>
                  </a:ext>
                </a:extLst>
              </p:cNvPr>
              <p:cNvSpPr txBox="1"/>
              <p:nvPr/>
            </p:nvSpPr>
            <p:spPr>
              <a:xfrm>
                <a:off x="29927898" y="8394418"/>
                <a:ext cx="1010027" cy="707886"/>
              </a:xfrm>
              <a:prstGeom prst="rect">
                <a:avLst/>
              </a:prstGeom>
              <a:noFill/>
            </p:spPr>
            <p:txBody>
              <a:bodyPr wrap="square" rtlCol="0">
                <a:spAutoFit/>
              </a:bodyPr>
              <a:lstStyle/>
              <a:p>
                <a:r>
                  <a:rPr lang="en-US" sz="2000" b="1" i="1" dirty="0"/>
                  <a:t>t-1, t-2, t-3,…</a:t>
                </a:r>
              </a:p>
            </p:txBody>
          </p:sp>
          <p:cxnSp>
            <p:nvCxnSpPr>
              <p:cNvPr id="142" name="Straight Connector 141">
                <a:extLst>
                  <a:ext uri="{FF2B5EF4-FFF2-40B4-BE49-F238E27FC236}">
                    <a16:creationId xmlns:a16="http://schemas.microsoft.com/office/drawing/2014/main" id="{473F86E1-4549-2884-E57F-6ED651757C7A}"/>
                  </a:ext>
                </a:extLst>
              </p:cNvPr>
              <p:cNvCxnSpPr>
                <a:cxnSpLocks/>
              </p:cNvCxnSpPr>
              <p:nvPr/>
            </p:nvCxnSpPr>
            <p:spPr>
              <a:xfrm flipV="1">
                <a:off x="31888352" y="11219727"/>
                <a:ext cx="367697" cy="2461"/>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52968A8-F50F-C9F7-D2AB-2DAA84E1C81B}"/>
                  </a:ext>
                </a:extLst>
              </p:cNvPr>
              <p:cNvCxnSpPr>
                <a:cxnSpLocks/>
              </p:cNvCxnSpPr>
              <p:nvPr/>
            </p:nvCxnSpPr>
            <p:spPr>
              <a:xfrm flipV="1">
                <a:off x="31874750" y="9182683"/>
                <a:ext cx="367697" cy="2461"/>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32" name="Group 1031">
              <a:extLst>
                <a:ext uri="{FF2B5EF4-FFF2-40B4-BE49-F238E27FC236}">
                  <a16:creationId xmlns:a16="http://schemas.microsoft.com/office/drawing/2014/main" id="{B667647A-042B-11C8-54B0-2D02BA71647B}"/>
                </a:ext>
              </a:extLst>
            </p:cNvPr>
            <p:cNvGrpSpPr/>
            <p:nvPr/>
          </p:nvGrpSpPr>
          <p:grpSpPr>
            <a:xfrm>
              <a:off x="29099447" y="11751867"/>
              <a:ext cx="6280165" cy="1987226"/>
              <a:chOff x="29489504" y="11828053"/>
              <a:chExt cx="6280165" cy="1987226"/>
            </a:xfrm>
          </p:grpSpPr>
          <p:sp>
            <p:nvSpPr>
              <p:cNvPr id="168" name="Oval 167">
                <a:extLst>
                  <a:ext uri="{FF2B5EF4-FFF2-40B4-BE49-F238E27FC236}">
                    <a16:creationId xmlns:a16="http://schemas.microsoft.com/office/drawing/2014/main" id="{F6F512B6-1289-C527-833F-38E2B6FA4427}"/>
                  </a:ext>
                </a:extLst>
              </p:cNvPr>
              <p:cNvSpPr/>
              <p:nvPr/>
            </p:nvSpPr>
            <p:spPr>
              <a:xfrm>
                <a:off x="32793880" y="11961580"/>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5</a:t>
                </a:r>
              </a:p>
            </p:txBody>
          </p:sp>
          <p:sp>
            <p:nvSpPr>
              <p:cNvPr id="170" name="Oval 169">
                <a:extLst>
                  <a:ext uri="{FF2B5EF4-FFF2-40B4-BE49-F238E27FC236}">
                    <a16:creationId xmlns:a16="http://schemas.microsoft.com/office/drawing/2014/main" id="{A0997032-C152-435E-5946-32CCFBC34C03}"/>
                  </a:ext>
                </a:extLst>
              </p:cNvPr>
              <p:cNvSpPr/>
              <p:nvPr/>
            </p:nvSpPr>
            <p:spPr>
              <a:xfrm>
                <a:off x="30854449" y="11999239"/>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4</a:t>
                </a:r>
              </a:p>
            </p:txBody>
          </p:sp>
          <p:grpSp>
            <p:nvGrpSpPr>
              <p:cNvPr id="1031" name="Group 1030">
                <a:extLst>
                  <a:ext uri="{FF2B5EF4-FFF2-40B4-BE49-F238E27FC236}">
                    <a16:creationId xmlns:a16="http://schemas.microsoft.com/office/drawing/2014/main" id="{CFCDCB4E-D335-CFF9-6D31-5F25F85DCCDF}"/>
                  </a:ext>
                </a:extLst>
              </p:cNvPr>
              <p:cNvGrpSpPr/>
              <p:nvPr/>
            </p:nvGrpSpPr>
            <p:grpSpPr>
              <a:xfrm>
                <a:off x="29489504" y="11828053"/>
                <a:ext cx="6280165" cy="1987226"/>
                <a:chOff x="29489504" y="11828053"/>
                <a:chExt cx="6280165" cy="1987226"/>
              </a:xfrm>
            </p:grpSpPr>
            <p:sp>
              <p:nvSpPr>
                <p:cNvPr id="166" name="Oval 165">
                  <a:extLst>
                    <a:ext uri="{FF2B5EF4-FFF2-40B4-BE49-F238E27FC236}">
                      <a16:creationId xmlns:a16="http://schemas.microsoft.com/office/drawing/2014/main" id="{BC24C54C-3A7E-E8CD-C402-321B7C0DC914}"/>
                    </a:ext>
                  </a:extLst>
                </p:cNvPr>
                <p:cNvSpPr/>
                <p:nvPr/>
              </p:nvSpPr>
              <p:spPr>
                <a:xfrm>
                  <a:off x="33489620" y="12831903"/>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2</a:t>
                  </a:r>
                </a:p>
              </p:txBody>
            </p:sp>
            <p:sp>
              <p:nvSpPr>
                <p:cNvPr id="167" name="Oval 166">
                  <a:extLst>
                    <a:ext uri="{FF2B5EF4-FFF2-40B4-BE49-F238E27FC236}">
                      <a16:creationId xmlns:a16="http://schemas.microsoft.com/office/drawing/2014/main" id="{3D2288BA-E70F-1CAC-2CF2-3C9A4D68DCB4}"/>
                    </a:ext>
                  </a:extLst>
                </p:cNvPr>
                <p:cNvSpPr/>
                <p:nvPr/>
              </p:nvSpPr>
              <p:spPr>
                <a:xfrm>
                  <a:off x="30424030" y="12995251"/>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1</a:t>
                  </a:r>
                </a:p>
              </p:txBody>
            </p:sp>
            <p:sp>
              <p:nvSpPr>
                <p:cNvPr id="169" name="Oval 168">
                  <a:extLst>
                    <a:ext uri="{FF2B5EF4-FFF2-40B4-BE49-F238E27FC236}">
                      <a16:creationId xmlns:a16="http://schemas.microsoft.com/office/drawing/2014/main" id="{2C852607-7395-BF88-F23F-3BF310C75493}"/>
                    </a:ext>
                  </a:extLst>
                </p:cNvPr>
                <p:cNvSpPr/>
                <p:nvPr/>
              </p:nvSpPr>
              <p:spPr>
                <a:xfrm>
                  <a:off x="31830445" y="12693163"/>
                  <a:ext cx="731284" cy="693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a:t>
                  </a:r>
                  <a:r>
                    <a:rPr lang="en-US" sz="2000" b="1" baseline="-25000" dirty="0"/>
                    <a:t>3</a:t>
                  </a:r>
                </a:p>
              </p:txBody>
            </p:sp>
            <p:sp>
              <p:nvSpPr>
                <p:cNvPr id="171" name="Rounded Rectangle 21">
                  <a:extLst>
                    <a:ext uri="{FF2B5EF4-FFF2-40B4-BE49-F238E27FC236}">
                      <a16:creationId xmlns:a16="http://schemas.microsoft.com/office/drawing/2014/main" id="{AF14328C-2DF2-E2D3-7B66-2DB9E52D4212}"/>
                    </a:ext>
                  </a:extLst>
                </p:cNvPr>
                <p:cNvSpPr/>
                <p:nvPr/>
              </p:nvSpPr>
              <p:spPr>
                <a:xfrm rot="16200000">
                  <a:off x="32062721" y="10108331"/>
                  <a:ext cx="1956770" cy="5457126"/>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0"/>
                    <a:solidFill>
                      <a:schemeClr val="accent2"/>
                    </a:solidFill>
                    <a:effectLst>
                      <a:outerShdw blurRad="38100" dist="25400" dir="5400000" algn="ctr" rotWithShape="0">
                        <a:srgbClr val="6E747A">
                          <a:alpha val="43000"/>
                        </a:srgbClr>
                      </a:outerShdw>
                    </a:effectLst>
                  </a:endParaRPr>
                </a:p>
              </p:txBody>
            </p:sp>
            <p:cxnSp>
              <p:nvCxnSpPr>
                <p:cNvPr id="172" name="Straight Connector 171">
                  <a:extLst>
                    <a:ext uri="{FF2B5EF4-FFF2-40B4-BE49-F238E27FC236}">
                      <a16:creationId xmlns:a16="http://schemas.microsoft.com/office/drawing/2014/main" id="{B135484C-6939-9DD4-CC3E-CBE966668238}"/>
                    </a:ext>
                  </a:extLst>
                </p:cNvPr>
                <p:cNvCxnSpPr>
                  <a:cxnSpLocks/>
                  <a:stCxn id="167" idx="0"/>
                  <a:endCxn id="170" idx="3"/>
                </p:cNvCxnSpPr>
                <p:nvPr/>
              </p:nvCxnSpPr>
              <p:spPr>
                <a:xfrm flipV="1">
                  <a:off x="30789672" y="12591540"/>
                  <a:ext cx="171871" cy="403711"/>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130D006-DF06-71FF-34D8-EB3E92460604}"/>
                    </a:ext>
                  </a:extLst>
                </p:cNvPr>
                <p:cNvCxnSpPr>
                  <a:cxnSpLocks/>
                  <a:stCxn id="167" idx="6"/>
                  <a:endCxn id="169" idx="2"/>
                </p:cNvCxnSpPr>
                <p:nvPr/>
              </p:nvCxnSpPr>
              <p:spPr>
                <a:xfrm flipV="1">
                  <a:off x="31155314" y="13040125"/>
                  <a:ext cx="675131" cy="302088"/>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006DF29-5B90-BD07-95F4-A41CC0C0491C}"/>
                    </a:ext>
                  </a:extLst>
                </p:cNvPr>
                <p:cNvCxnSpPr>
                  <a:cxnSpLocks/>
                  <a:stCxn id="169" idx="7"/>
                  <a:endCxn id="168" idx="3"/>
                </p:cNvCxnSpPr>
                <p:nvPr/>
              </p:nvCxnSpPr>
              <p:spPr>
                <a:xfrm flipV="1">
                  <a:off x="32454635" y="12553881"/>
                  <a:ext cx="446339" cy="240905"/>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345D77F7-5488-132C-747E-9BCC1ACA6B9A}"/>
                    </a:ext>
                  </a:extLst>
                </p:cNvPr>
                <p:cNvCxnSpPr>
                  <a:cxnSpLocks/>
                  <a:stCxn id="170" idx="5"/>
                  <a:endCxn id="169" idx="1"/>
                </p:cNvCxnSpPr>
                <p:nvPr/>
              </p:nvCxnSpPr>
              <p:spPr>
                <a:xfrm>
                  <a:off x="31478639" y="12591540"/>
                  <a:ext cx="458900" cy="203246"/>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5ABC82E0-62CA-3298-4910-B300BC8DEA42}"/>
                    </a:ext>
                  </a:extLst>
                </p:cNvPr>
                <p:cNvCxnSpPr>
                  <a:cxnSpLocks/>
                  <a:stCxn id="168" idx="2"/>
                  <a:endCxn id="170" idx="6"/>
                </p:cNvCxnSpPr>
                <p:nvPr/>
              </p:nvCxnSpPr>
              <p:spPr>
                <a:xfrm flipH="1">
                  <a:off x="31585733" y="12308542"/>
                  <a:ext cx="1208147" cy="37659"/>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E5AB3B0D-CE67-85F2-388E-19FD187724AD}"/>
                    </a:ext>
                  </a:extLst>
                </p:cNvPr>
                <p:cNvCxnSpPr>
                  <a:cxnSpLocks/>
                  <a:stCxn id="168" idx="5"/>
                  <a:endCxn id="166" idx="1"/>
                </p:cNvCxnSpPr>
                <p:nvPr/>
              </p:nvCxnSpPr>
              <p:spPr>
                <a:xfrm>
                  <a:off x="33418070" y="12553881"/>
                  <a:ext cx="178644" cy="379645"/>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30" name="Arc 1029">
                  <a:extLst>
                    <a:ext uri="{FF2B5EF4-FFF2-40B4-BE49-F238E27FC236}">
                      <a16:creationId xmlns:a16="http://schemas.microsoft.com/office/drawing/2014/main" id="{329BF660-A470-7306-B2F3-549963EE6E72}"/>
                    </a:ext>
                  </a:extLst>
                </p:cNvPr>
                <p:cNvSpPr/>
                <p:nvPr/>
              </p:nvSpPr>
              <p:spPr>
                <a:xfrm rot="5779734">
                  <a:off x="30868703" y="10448854"/>
                  <a:ext cx="1828862" cy="4587259"/>
                </a:xfrm>
                <a:prstGeom prst="arc">
                  <a:avLst>
                    <a:gd name="adj1" fmla="val 17087705"/>
                    <a:gd name="adj2" fmla="val 2049667"/>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33" name="TextBox 1032">
              <a:extLst>
                <a:ext uri="{FF2B5EF4-FFF2-40B4-BE49-F238E27FC236}">
                  <a16:creationId xmlns:a16="http://schemas.microsoft.com/office/drawing/2014/main" id="{397C8F65-432E-26CA-BA3F-D3FF16B4B601}"/>
                </a:ext>
              </a:extLst>
            </p:cNvPr>
            <p:cNvSpPr txBox="1"/>
            <p:nvPr/>
          </p:nvSpPr>
          <p:spPr>
            <a:xfrm>
              <a:off x="33683041" y="11827938"/>
              <a:ext cx="1636932" cy="1200329"/>
            </a:xfrm>
            <a:prstGeom prst="rect">
              <a:avLst/>
            </a:prstGeom>
            <a:noFill/>
          </p:spPr>
          <p:txBody>
            <a:bodyPr wrap="square" rtlCol="0">
              <a:spAutoFit/>
            </a:bodyPr>
            <a:lstStyle/>
            <a:p>
              <a:r>
                <a:rPr lang="en-US" sz="2400" dirty="0">
                  <a:solidFill>
                    <a:schemeClr val="accent4"/>
                  </a:solidFill>
                  <a:latin typeface="Trebuchet MS" panose="020B0603020202020204" pitchFamily="34" charset="0"/>
                </a:rPr>
                <a:t>Convert to Pathway Graph</a:t>
              </a:r>
            </a:p>
          </p:txBody>
        </p:sp>
        <p:cxnSp>
          <p:nvCxnSpPr>
            <p:cNvPr id="1034" name="Straight Connector 1033">
              <a:extLst>
                <a:ext uri="{FF2B5EF4-FFF2-40B4-BE49-F238E27FC236}">
                  <a16:creationId xmlns:a16="http://schemas.microsoft.com/office/drawing/2014/main" id="{3194E612-7F3D-A04A-2AC8-F6CA31C11FF4}"/>
                </a:ext>
              </a:extLst>
            </p:cNvPr>
            <p:cNvCxnSpPr>
              <a:cxnSpLocks/>
              <a:stCxn id="102" idx="1"/>
            </p:cNvCxnSpPr>
            <p:nvPr/>
          </p:nvCxnSpPr>
          <p:spPr>
            <a:xfrm>
              <a:off x="33732103" y="11402656"/>
              <a:ext cx="0" cy="425281"/>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9A591DDD-56CF-D617-4278-DDF5DFDA0020}"/>
              </a:ext>
            </a:extLst>
          </p:cNvPr>
          <p:cNvSpPr/>
          <p:nvPr/>
        </p:nvSpPr>
        <p:spPr>
          <a:xfrm>
            <a:off x="18444818" y="23502677"/>
            <a:ext cx="13364789" cy="1116368"/>
          </a:xfrm>
          <a:prstGeom prst="rect">
            <a:avLst/>
          </a:prstGeom>
          <a:solidFill>
            <a:schemeClr val="accent6">
              <a:alpha val="2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0.5 FTE for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Subthrust</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in CLDERA Grand Challenge</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04AE47B-7E54-A763-116A-4AACB439A0D1}"/>
              </a:ext>
            </a:extLst>
          </p:cNvPr>
          <p:cNvSpPr txBox="1"/>
          <p:nvPr/>
        </p:nvSpPr>
        <p:spPr>
          <a:xfrm>
            <a:off x="12605142" y="8547968"/>
            <a:ext cx="5651452" cy="923330"/>
          </a:xfrm>
          <a:prstGeom prst="rect">
            <a:avLst/>
          </a:prstGeom>
          <a:noFill/>
        </p:spPr>
        <p:txBody>
          <a:bodyPr wrap="square" rtlCol="0">
            <a:spAutoFit/>
          </a:bodyPr>
          <a:lstStyle/>
          <a:p>
            <a:pPr algn="ct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These are </a:t>
            </a:r>
            <a:r>
              <a:rPr lang="en-US" sz="1800" b="1" i="1" dirty="0">
                <a:solidFill>
                  <a:srgbClr val="004070"/>
                </a:solidFill>
                <a:latin typeface="Open Sans" panose="020B0606030504020204" pitchFamily="34" charset="0"/>
                <a:ea typeface="Open Sans" panose="020B0606030504020204" pitchFamily="34" charset="0"/>
                <a:cs typeface="Open Sans" panose="020B0606030504020204" pitchFamily="34" charset="0"/>
              </a:rPr>
              <a:t>climate regions </a:t>
            </a: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around the globe that we want to be able to </a:t>
            </a:r>
            <a:r>
              <a:rPr lang="en-US" sz="1800" b="1" i="1" dirty="0">
                <a:solidFill>
                  <a:srgbClr val="004070"/>
                </a:solidFill>
                <a:latin typeface="Open Sans" panose="020B0606030504020204" pitchFamily="34" charset="0"/>
                <a:ea typeface="Open Sans" panose="020B0606030504020204" pitchFamily="34" charset="0"/>
                <a:cs typeface="Open Sans" panose="020B0606030504020204" pitchFamily="34" charset="0"/>
              </a:rPr>
              <a:t>identify how one region influences another region</a:t>
            </a: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 and at what time scale.</a:t>
            </a:r>
          </a:p>
        </p:txBody>
      </p:sp>
      <p:sp>
        <p:nvSpPr>
          <p:cNvPr id="23" name="TextBox 22">
            <a:extLst>
              <a:ext uri="{FF2B5EF4-FFF2-40B4-BE49-F238E27FC236}">
                <a16:creationId xmlns:a16="http://schemas.microsoft.com/office/drawing/2014/main" id="{5F8C3C82-9FFA-A83F-6D4F-885E3A33956B}"/>
              </a:ext>
            </a:extLst>
          </p:cNvPr>
          <p:cNvSpPr txBox="1"/>
          <p:nvPr/>
        </p:nvSpPr>
        <p:spPr>
          <a:xfrm>
            <a:off x="7868484" y="9542955"/>
            <a:ext cx="10430061" cy="4146511"/>
          </a:xfrm>
          <a:prstGeom prst="rect">
            <a:avLst/>
          </a:prstGeom>
        </p:spPr>
        <p:txBody>
          <a:bodyPr vert="horz" wrap="square" lIns="109728" tIns="54864" rIns="109728" bIns="54864" rtlCol="0">
            <a:noAutofit/>
          </a:bodyPr>
          <a:lstStyle/>
          <a:p>
            <a:r>
              <a:rPr lang="en-US" sz="2800" dirty="0">
                <a:latin typeface="Trebuchet MS" panose="020B0603020202020204" pitchFamily="34" charset="0"/>
              </a:rPr>
              <a:t>Source to Impact pathways can help analysts identify which features of interest have the largest influence on their results</a:t>
            </a:r>
          </a:p>
          <a:p>
            <a:endParaRPr lang="en-US" sz="2800" dirty="0">
              <a:latin typeface="Trebuchet MS" panose="020B0603020202020204" pitchFamily="34" charset="0"/>
            </a:endParaRPr>
          </a:p>
          <a:p>
            <a:pPr marL="548640" indent="-548640">
              <a:buFont typeface="Wingdings" pitchFamily="2" charset="2"/>
              <a:buChar char="Ø"/>
            </a:pPr>
            <a:r>
              <a:rPr lang="en-US" sz="2800" i="1" dirty="0">
                <a:latin typeface="Trebuchet MS" panose="020B0603020202020204" pitchFamily="34" charset="0"/>
              </a:rPr>
              <a:t>Which sources are the </a:t>
            </a:r>
            <a:r>
              <a:rPr lang="en-US" sz="2800" b="1" i="1" dirty="0">
                <a:latin typeface="Trebuchet MS" panose="020B0603020202020204" pitchFamily="34" charset="0"/>
              </a:rPr>
              <a:t>largest contributors </a:t>
            </a:r>
            <a:r>
              <a:rPr lang="en-US" sz="2800" i="1" dirty="0">
                <a:latin typeface="Trebuchet MS" panose="020B0603020202020204" pitchFamily="34" charset="0"/>
              </a:rPr>
              <a:t>to Arctic Sea Ice extent?</a:t>
            </a:r>
          </a:p>
          <a:p>
            <a:pPr marL="548640" indent="-548640">
              <a:buFont typeface="Wingdings" pitchFamily="2" charset="2"/>
              <a:buChar char="Ø"/>
            </a:pPr>
            <a:r>
              <a:rPr lang="en-US" sz="2800" i="1" dirty="0">
                <a:latin typeface="Trebuchet MS" panose="020B0603020202020204" pitchFamily="34" charset="0"/>
              </a:rPr>
              <a:t>What are the potential </a:t>
            </a:r>
            <a:r>
              <a:rPr lang="en-US" sz="2800" b="1" i="1" dirty="0">
                <a:latin typeface="Trebuchet MS" panose="020B0603020202020204" pitchFamily="34" charset="0"/>
              </a:rPr>
              <a:t>downstream effects </a:t>
            </a:r>
            <a:r>
              <a:rPr lang="en-US" sz="2800" i="1" dirty="0">
                <a:latin typeface="Trebuchet MS" panose="020B0603020202020204" pitchFamily="34" charset="0"/>
              </a:rPr>
              <a:t>of a drought in Western Europe?</a:t>
            </a:r>
          </a:p>
          <a:p>
            <a:pPr marL="548640" indent="-548640">
              <a:buFont typeface="Wingdings" pitchFamily="2" charset="2"/>
              <a:buChar char="Ø"/>
            </a:pPr>
            <a:r>
              <a:rPr lang="en-US" sz="2800" i="1" dirty="0">
                <a:latin typeface="Trebuchet MS" panose="020B0603020202020204" pitchFamily="34" charset="0"/>
              </a:rPr>
              <a:t>Find the </a:t>
            </a:r>
            <a:r>
              <a:rPr lang="en-US" sz="2800" b="1" i="1" dirty="0">
                <a:latin typeface="Trebuchet MS" panose="020B0603020202020204" pitchFamily="34" charset="0"/>
              </a:rPr>
              <a:t>path of least resistance </a:t>
            </a:r>
            <a:r>
              <a:rPr lang="en-US" sz="2800" i="1" dirty="0">
                <a:latin typeface="Trebuchet MS" panose="020B0603020202020204" pitchFamily="34" charset="0"/>
              </a:rPr>
              <a:t>from a source to impact?</a:t>
            </a:r>
          </a:p>
          <a:p>
            <a:pPr marL="548640" indent="-548640">
              <a:buFont typeface="Wingdings" pitchFamily="2" charset="2"/>
              <a:buChar char="Ø"/>
            </a:pPr>
            <a:r>
              <a:rPr lang="en-US" sz="2800" i="1" dirty="0">
                <a:latin typeface="Trebuchet MS" panose="020B0603020202020204" pitchFamily="34" charset="0"/>
              </a:rPr>
              <a:t>What are the </a:t>
            </a:r>
            <a:r>
              <a:rPr lang="en-US" sz="2800" b="1" i="1" dirty="0">
                <a:latin typeface="Trebuchet MS" panose="020B0603020202020204" pitchFamily="34" charset="0"/>
              </a:rPr>
              <a:t>bottleneck features/nodes </a:t>
            </a:r>
            <a:r>
              <a:rPr lang="en-US" sz="2800" i="1" dirty="0">
                <a:latin typeface="Trebuchet MS" panose="020B0603020202020204" pitchFamily="34" charset="0"/>
              </a:rPr>
              <a:t>between source and impact?</a:t>
            </a:r>
          </a:p>
          <a:p>
            <a:pPr>
              <a:buClrTx/>
            </a:pPr>
            <a:endParaRPr lang="en-US" sz="2800" b="1" dirty="0">
              <a:latin typeface="Trebuchet MS" panose="020B0603020202020204" pitchFamily="34" charset="0"/>
            </a:endParaRPr>
          </a:p>
        </p:txBody>
      </p:sp>
      <p:sp>
        <p:nvSpPr>
          <p:cNvPr id="24" name="TextBox 23">
            <a:extLst>
              <a:ext uri="{FF2B5EF4-FFF2-40B4-BE49-F238E27FC236}">
                <a16:creationId xmlns:a16="http://schemas.microsoft.com/office/drawing/2014/main" id="{D2E3AC32-6E1E-4923-9EE3-C6F95BC4DA60}"/>
              </a:ext>
            </a:extLst>
          </p:cNvPr>
          <p:cNvSpPr txBox="1"/>
          <p:nvPr/>
        </p:nvSpPr>
        <p:spPr>
          <a:xfrm>
            <a:off x="1749925" y="13014455"/>
            <a:ext cx="5662081" cy="923330"/>
          </a:xfrm>
          <a:prstGeom prst="rect">
            <a:avLst/>
          </a:prstGeom>
          <a:noFill/>
        </p:spPr>
        <p:txBody>
          <a:bodyPr wrap="square" rtlCol="0">
            <a:spAutoFit/>
          </a:bodyPr>
          <a:lstStyle/>
          <a:p>
            <a:pPr algn="ct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Example of the type of graphs we will produce and how a potential </a:t>
            </a:r>
            <a:r>
              <a:rPr lang="en-US" sz="1800" b="1" i="1" dirty="0">
                <a:solidFill>
                  <a:srgbClr val="004070"/>
                </a:solidFill>
                <a:latin typeface="Open Sans" panose="020B0606030504020204" pitchFamily="34" charset="0"/>
                <a:ea typeface="Open Sans" panose="020B0606030504020204" pitchFamily="34" charset="0"/>
                <a:cs typeface="Open Sans" panose="020B0606030504020204" pitchFamily="34" charset="0"/>
              </a:rPr>
              <a:t>Source to Impact</a:t>
            </a: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 </a:t>
            </a:r>
            <a:r>
              <a:rPr lang="en-US" sz="1800" b="1" i="1" dirty="0">
                <a:solidFill>
                  <a:srgbClr val="004070"/>
                </a:solidFill>
                <a:latin typeface="Open Sans" panose="020B0606030504020204" pitchFamily="34" charset="0"/>
                <a:ea typeface="Open Sans" panose="020B0606030504020204" pitchFamily="34" charset="0"/>
                <a:cs typeface="Open Sans" panose="020B0606030504020204" pitchFamily="34" charset="0"/>
              </a:rPr>
              <a:t>pathway</a:t>
            </a: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 may look like.  The most direct path is not always best path.</a:t>
            </a:r>
          </a:p>
        </p:txBody>
      </p:sp>
      <p:sp>
        <p:nvSpPr>
          <p:cNvPr id="39" name="TextBox 38">
            <a:extLst>
              <a:ext uri="{FF2B5EF4-FFF2-40B4-BE49-F238E27FC236}">
                <a16:creationId xmlns:a16="http://schemas.microsoft.com/office/drawing/2014/main" id="{D4361507-846E-4A23-0CFF-EEF93EB00309}"/>
              </a:ext>
            </a:extLst>
          </p:cNvPr>
          <p:cNvSpPr txBox="1"/>
          <p:nvPr/>
        </p:nvSpPr>
        <p:spPr>
          <a:xfrm>
            <a:off x="28550667" y="21322776"/>
            <a:ext cx="6872032" cy="923330"/>
          </a:xfrm>
          <a:prstGeom prst="rect">
            <a:avLst/>
          </a:prstGeom>
          <a:noFill/>
        </p:spPr>
        <p:txBody>
          <a:bodyPr wrap="square" rtlCol="0">
            <a:spAutoFit/>
          </a:bodyPr>
          <a:lstStyle/>
          <a:p>
            <a:pPr algn="ct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Example of clustering analysis from another </a:t>
            </a:r>
            <a:r>
              <a:rPr lang="en-US" sz="1800" i="1" dirty="0" err="1">
                <a:solidFill>
                  <a:srgbClr val="004070"/>
                </a:solidFill>
                <a:latin typeface="Open Sans" panose="020B0606030504020204" pitchFamily="34" charset="0"/>
                <a:ea typeface="Open Sans" panose="020B0606030504020204" pitchFamily="34" charset="0"/>
                <a:cs typeface="Open Sans" panose="020B0606030504020204" pitchFamily="34" charset="0"/>
              </a:rPr>
              <a:t>subthrust</a:t>
            </a: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 in CLDERA.  We will be using these types of clusters as inputs to identify how these moving clustering influence one another</a:t>
            </a:r>
          </a:p>
        </p:txBody>
      </p:sp>
      <p:sp>
        <p:nvSpPr>
          <p:cNvPr id="47" name="TextBox 46">
            <a:extLst>
              <a:ext uri="{FF2B5EF4-FFF2-40B4-BE49-F238E27FC236}">
                <a16:creationId xmlns:a16="http://schemas.microsoft.com/office/drawing/2014/main" id="{80F0C59B-5953-E997-E0B3-645E31BEBF6F}"/>
              </a:ext>
            </a:extLst>
          </p:cNvPr>
          <p:cNvSpPr txBox="1"/>
          <p:nvPr/>
        </p:nvSpPr>
        <p:spPr>
          <a:xfrm>
            <a:off x="18499343" y="22765853"/>
            <a:ext cx="9913537" cy="646331"/>
          </a:xfrm>
          <a:prstGeom prst="rect">
            <a:avLst/>
          </a:prstGeom>
          <a:noFill/>
        </p:spPr>
        <p:txBody>
          <a:bodyPr wrap="square" rtlCol="0">
            <a:spAutoFit/>
          </a:bodyPr>
          <a:lstStyle/>
          <a:p>
            <a:pPr algn="ctr"/>
            <a:r>
              <a:rPr lang="en-US" sz="1800" i="1" dirty="0">
                <a:solidFill>
                  <a:srgbClr val="004070"/>
                </a:solidFill>
                <a:latin typeface="Open Sans" panose="020B0606030504020204" pitchFamily="34" charset="0"/>
                <a:ea typeface="Open Sans" panose="020B0606030504020204" pitchFamily="34" charset="0"/>
                <a:cs typeface="Open Sans" panose="020B0606030504020204" pitchFamily="34" charset="0"/>
              </a:rPr>
              <a:t>Example of a verification metric to determine if our directed graphs are trustworthy in the absence of ground truth.  In this case we are checking to see if the RFR can predict our data well</a:t>
            </a:r>
          </a:p>
        </p:txBody>
      </p:sp>
      <p:sp>
        <p:nvSpPr>
          <p:cNvPr id="2" name="TextBox 1">
            <a:extLst>
              <a:ext uri="{FF2B5EF4-FFF2-40B4-BE49-F238E27FC236}">
                <a16:creationId xmlns:a16="http://schemas.microsoft.com/office/drawing/2014/main" id="{8C356D6B-269B-1606-F852-4352CDE99A7F}"/>
              </a:ext>
            </a:extLst>
          </p:cNvPr>
          <p:cNvSpPr txBox="1"/>
          <p:nvPr/>
        </p:nvSpPr>
        <p:spPr>
          <a:xfrm>
            <a:off x="2610142" y="26364431"/>
            <a:ext cx="1562101" cy="276999"/>
          </a:xfrm>
          <a:prstGeom prst="rect">
            <a:avLst/>
          </a:prstGeom>
          <a:noFill/>
        </p:spPr>
        <p:txBody>
          <a:bodyPr wrap="square" rtlCol="0">
            <a:spAutoFit/>
          </a:bodyPr>
          <a:lstStyle/>
          <a:p>
            <a:r>
              <a:rPr lang="en-US" sz="1200" b="1" i="0" dirty="0">
                <a:solidFill>
                  <a:srgbClr val="010B13"/>
                </a:solidFill>
                <a:effectLst/>
                <a:latin typeface="Open Sans" panose="020B0606030504020204" pitchFamily="34" charset="0"/>
              </a:rPr>
              <a:t>SAND2023-00782C</a:t>
            </a:r>
            <a:endParaRPr lang="en-US" sz="1200" dirty="0"/>
          </a:p>
        </p:txBody>
      </p:sp>
      <p:sp>
        <p:nvSpPr>
          <p:cNvPr id="51" name="Rectangle 50">
            <a:extLst>
              <a:ext uri="{FF2B5EF4-FFF2-40B4-BE49-F238E27FC236}">
                <a16:creationId xmlns:a16="http://schemas.microsoft.com/office/drawing/2014/main" id="{0865CA51-57DD-164C-A6E8-1795E0AB6276}"/>
              </a:ext>
            </a:extLst>
          </p:cNvPr>
          <p:cNvSpPr/>
          <p:nvPr/>
        </p:nvSpPr>
        <p:spPr>
          <a:xfrm>
            <a:off x="978978" y="23502677"/>
            <a:ext cx="17147230" cy="1116368"/>
          </a:xfrm>
          <a:prstGeom prst="rect">
            <a:avLst/>
          </a:prstGeom>
          <a:solidFill>
            <a:schemeClr val="accent6">
              <a:alpha val="2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Initial development of an AI-based surrogate method for mining causal relationships from climate data that can be used to validate and improve upon computational models</a:t>
            </a:r>
          </a:p>
        </p:txBody>
      </p:sp>
    </p:spTree>
    <p:extLst>
      <p:ext uri="{BB962C8B-B14F-4D97-AF65-F5344CB8AC3E}">
        <p14:creationId xmlns:p14="http://schemas.microsoft.com/office/powerpoint/2010/main" val="723841691"/>
      </p:ext>
    </p:extLst>
  </p:cSld>
  <p:clrMapOvr>
    <a:masterClrMapping/>
  </p:clrMapOvr>
</p:sld>
</file>

<file path=ppt/theme/theme1.xml><?xml version="1.0" encoding="utf-8"?>
<a:theme xmlns:a="http://schemas.openxmlformats.org/drawingml/2006/main" name="Office Theme">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33B0BD6101AF4FAFE734D37A4FF588" ma:contentTypeVersion="2" ma:contentTypeDescription="Create a new document." ma:contentTypeScope="" ma:versionID="6f137b9a94683176bf005ac662074493">
  <xsd:schema xmlns:xsd="http://www.w3.org/2001/XMLSchema" xmlns:xs="http://www.w3.org/2001/XMLSchema" xmlns:p="http://schemas.microsoft.com/office/2006/metadata/properties" xmlns:ns2="7e5ae84f-5886-42f8-a38c-dc57fb048ccc" targetNamespace="http://schemas.microsoft.com/office/2006/metadata/properties" ma:root="true" ma:fieldsID="d9adffcfcaf8e35fe59f3eebe1ac2ebc" ns2:_="">
    <xsd:import namespace="7e5ae84f-5886-42f8-a38c-dc57fb048cc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5ae84f-5886-42f8-a38c-dc57fb048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34F9E4-AF0B-4A4D-B2BC-F948E415EE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5ae84f-5886-42f8-a38c-dc57fb048c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C47B12-E4BC-48A7-8B6C-946F31E19E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11756</TotalTime>
  <Words>667</Words>
  <Application>Microsoft Macintosh PowerPoint</Application>
  <PresentationFormat>Custom</PresentationFormat>
  <Paragraphs>106</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Calibri</vt:lpstr>
      <vt:lpstr>Calibri Light</vt:lpstr>
      <vt:lpstr>Cambria Math</vt:lpstr>
      <vt:lpstr>Gill Sans</vt:lpstr>
      <vt:lpstr>Open Sans</vt:lpstr>
      <vt:lpstr>Trebuchet MS</vt:lpstr>
      <vt:lpstr>Wingdings</vt:lpstr>
      <vt:lpstr>Office Theme</vt:lpstr>
      <vt:lpstr>Pathway Detection using Random Forest Regressor Feature Importances Matt Peterson, Meredith Brown, Irina Tezaur,  Diana Bull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up to two lines – 88pt Gill Sans Title up to two lines – 88pt Gill Sans</dc:title>
  <dc:creator>Microsoft Office User</dc:creator>
  <cp:lastModifiedBy>Peterson, Matthew Gregor</cp:lastModifiedBy>
  <cp:revision>124</cp:revision>
  <dcterms:created xsi:type="dcterms:W3CDTF">2017-11-21T18:42:46Z</dcterms:created>
  <dcterms:modified xsi:type="dcterms:W3CDTF">2023-03-16T16:06:39Z</dcterms:modified>
</cp:coreProperties>
</file>