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4"/>
  </p:sldMasterIdLst>
  <p:notesMasterIdLst>
    <p:notesMasterId r:id="rId6"/>
  </p:notesMasterIdLst>
  <p:handoutMasterIdLst>
    <p:handoutMasterId r:id="rId7"/>
  </p:handoutMasterIdLst>
  <p:sldIdLst>
    <p:sldId id="259" r:id="rId5"/>
  </p:sldIdLst>
  <p:sldSz cx="36576000" cy="27432000"/>
  <p:notesSz cx="6858000" cy="9144000"/>
  <p:defaultTextStyle>
    <a:defPPr>
      <a:defRPr lang="en-US"/>
    </a:defPPr>
    <a:lvl1pPr marL="0" algn="l" defTabSz="3072318" rtl="0" eaLnBrk="1" latinLnBrk="0" hangingPunct="1">
      <a:defRPr sz="6048" kern="1200">
        <a:solidFill>
          <a:schemeClr val="tx1"/>
        </a:solidFill>
        <a:latin typeface="+mn-lt"/>
        <a:ea typeface="+mn-ea"/>
        <a:cs typeface="+mn-cs"/>
      </a:defRPr>
    </a:lvl1pPr>
    <a:lvl2pPr marL="1536159" algn="l" defTabSz="3072318" rtl="0" eaLnBrk="1" latinLnBrk="0" hangingPunct="1">
      <a:defRPr sz="6048" kern="1200">
        <a:solidFill>
          <a:schemeClr val="tx1"/>
        </a:solidFill>
        <a:latin typeface="+mn-lt"/>
        <a:ea typeface="+mn-ea"/>
        <a:cs typeface="+mn-cs"/>
      </a:defRPr>
    </a:lvl2pPr>
    <a:lvl3pPr marL="3072318" algn="l" defTabSz="3072318" rtl="0" eaLnBrk="1" latinLnBrk="0" hangingPunct="1">
      <a:defRPr sz="6048" kern="1200">
        <a:solidFill>
          <a:schemeClr val="tx1"/>
        </a:solidFill>
        <a:latin typeface="+mn-lt"/>
        <a:ea typeface="+mn-ea"/>
        <a:cs typeface="+mn-cs"/>
      </a:defRPr>
    </a:lvl3pPr>
    <a:lvl4pPr marL="4608477" algn="l" defTabSz="3072318" rtl="0" eaLnBrk="1" latinLnBrk="0" hangingPunct="1">
      <a:defRPr sz="6048" kern="1200">
        <a:solidFill>
          <a:schemeClr val="tx1"/>
        </a:solidFill>
        <a:latin typeface="+mn-lt"/>
        <a:ea typeface="+mn-ea"/>
        <a:cs typeface="+mn-cs"/>
      </a:defRPr>
    </a:lvl4pPr>
    <a:lvl5pPr marL="6144636" algn="l" defTabSz="3072318" rtl="0" eaLnBrk="1" latinLnBrk="0" hangingPunct="1">
      <a:defRPr sz="6048" kern="1200">
        <a:solidFill>
          <a:schemeClr val="tx1"/>
        </a:solidFill>
        <a:latin typeface="+mn-lt"/>
        <a:ea typeface="+mn-ea"/>
        <a:cs typeface="+mn-cs"/>
      </a:defRPr>
    </a:lvl5pPr>
    <a:lvl6pPr marL="7680795" algn="l" defTabSz="3072318" rtl="0" eaLnBrk="1" latinLnBrk="0" hangingPunct="1">
      <a:defRPr sz="6048" kern="1200">
        <a:solidFill>
          <a:schemeClr val="tx1"/>
        </a:solidFill>
        <a:latin typeface="+mn-lt"/>
        <a:ea typeface="+mn-ea"/>
        <a:cs typeface="+mn-cs"/>
      </a:defRPr>
    </a:lvl6pPr>
    <a:lvl7pPr marL="9216954" algn="l" defTabSz="3072318" rtl="0" eaLnBrk="1" latinLnBrk="0" hangingPunct="1">
      <a:defRPr sz="6048" kern="1200">
        <a:solidFill>
          <a:schemeClr val="tx1"/>
        </a:solidFill>
        <a:latin typeface="+mn-lt"/>
        <a:ea typeface="+mn-ea"/>
        <a:cs typeface="+mn-cs"/>
      </a:defRPr>
    </a:lvl7pPr>
    <a:lvl8pPr marL="10753114" algn="l" defTabSz="3072318" rtl="0" eaLnBrk="1" latinLnBrk="0" hangingPunct="1">
      <a:defRPr sz="6048" kern="1200">
        <a:solidFill>
          <a:schemeClr val="tx1"/>
        </a:solidFill>
        <a:latin typeface="+mn-lt"/>
        <a:ea typeface="+mn-ea"/>
        <a:cs typeface="+mn-cs"/>
      </a:defRPr>
    </a:lvl8pPr>
    <a:lvl9pPr marL="12289273" algn="l" defTabSz="3072318"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p:restoredTop sz="94633"/>
  </p:normalViewPr>
  <p:slideViewPr>
    <p:cSldViewPr snapToGrid="0" snapToObjects="1">
      <p:cViewPr>
        <p:scale>
          <a:sx n="171" d="100"/>
          <a:sy n="171" d="100"/>
        </p:scale>
        <p:origin x="-20288" y="-13888"/>
      </p:cViewPr>
      <p:guideLst/>
    </p:cSldViewPr>
  </p:slideViewPr>
  <p:notesTextViewPr>
    <p:cViewPr>
      <p:scale>
        <a:sx n="1" d="1"/>
        <a:sy n="1" d="1"/>
      </p:scale>
      <p:origin x="0" y="0"/>
    </p:cViewPr>
  </p:notesTextViewPr>
  <p:notesViewPr>
    <p:cSldViewPr snapToGrid="0" snapToObjects="1">
      <p:cViewPr varScale="1">
        <p:scale>
          <a:sx n="150" d="100"/>
          <a:sy n="150" d="100"/>
        </p:scale>
        <p:origin x="5440"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6A8635-719F-B94C-A0BB-D77C10F788F1}" type="datetimeFigureOut">
              <a:rPr lang="en-US" smtClean="0"/>
              <a:t>3/14/23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3ED7F8-C41B-E14C-BE82-FE1DCA59BA77}" type="slidenum">
              <a:rPr lang="en-US" smtClean="0"/>
              <a:t>‹#›</a:t>
            </a:fld>
            <a:endParaRPr lang="en-US"/>
          </a:p>
        </p:txBody>
      </p:sp>
    </p:spTree>
    <p:extLst>
      <p:ext uri="{BB962C8B-B14F-4D97-AF65-F5344CB8AC3E}">
        <p14:creationId xmlns:p14="http://schemas.microsoft.com/office/powerpoint/2010/main" val="156954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37D22-20B9-364E-B4D8-E9F9B2E2B538}" type="datetimeFigureOut">
              <a:rPr lang="en-US" smtClean="0"/>
              <a:t>3/14/23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959A-D1B0-DA47-86FF-396E280DFC63}" type="slidenum">
              <a:rPr lang="en-US" smtClean="0"/>
              <a:t>‹#›</a:t>
            </a:fld>
            <a:endParaRPr lang="en-US"/>
          </a:p>
        </p:txBody>
      </p:sp>
    </p:spTree>
    <p:extLst>
      <p:ext uri="{BB962C8B-B14F-4D97-AF65-F5344CB8AC3E}">
        <p14:creationId xmlns:p14="http://schemas.microsoft.com/office/powerpoint/2010/main" val="80091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0"/>
            <a:ext cx="36538351" cy="4404359"/>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9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5" y="0"/>
            <a:ext cx="36538317" cy="4404356"/>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10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5" y="0"/>
            <a:ext cx="36538317" cy="4404355"/>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11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5" y="0"/>
            <a:ext cx="36538317" cy="4404355"/>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NM Title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0"/>
            <a:ext cx="36538351" cy="4404360"/>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 Title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0"/>
            <a:ext cx="36538351" cy="4404359"/>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3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3" y="0"/>
            <a:ext cx="36538342" cy="4404359"/>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4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3" y="0"/>
            <a:ext cx="36538342" cy="4404358"/>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5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7" y="0"/>
            <a:ext cx="36538334" cy="4404358"/>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6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7" y="0"/>
            <a:ext cx="36538334" cy="4404357"/>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7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1" y="0"/>
            <a:ext cx="36538326" cy="4404357"/>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8 and Blank Are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2115800" y="26791920"/>
            <a:ext cx="12344400" cy="640080"/>
          </a:xfrm>
        </p:spPr>
        <p:txBody>
          <a:bodyPr/>
          <a:lstStyle>
            <a:lvl1pPr>
              <a:defRPr sz="3600">
                <a:solidFill>
                  <a:schemeClr val="bg1"/>
                </a:solidFill>
              </a:defRPr>
            </a:lvl1pPr>
          </a:lstStyle>
          <a:p>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1" y="0"/>
            <a:ext cx="36538326" cy="4404356"/>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6"/>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6"/>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86C120B0-2207-4844-8ED1-48AD4D06A120}" type="datetimeFigureOut">
              <a:rPr lang="en-US" smtClean="0"/>
              <a:pPr/>
              <a:t>3/14/23</a:t>
            </a:fld>
            <a:endParaRPr lang="en-US" dirty="0"/>
          </a:p>
        </p:txBody>
      </p:sp>
      <p:sp>
        <p:nvSpPr>
          <p:cNvPr id="5" name="Footer Placeholder 4"/>
          <p:cNvSpPr>
            <a:spLocks noGrp="1"/>
          </p:cNvSpPr>
          <p:nvPr>
            <p:ph type="ftr" sz="quarter" idx="3"/>
          </p:nvPr>
        </p:nvSpPr>
        <p:spPr>
          <a:xfrm>
            <a:off x="12115800" y="25425406"/>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6"/>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BAF95916-94EF-2D41-8470-87A7F50C4C2B}"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36576000" cy="27432000"/>
          </a:xfrm>
          <a:prstGeom prst="rect">
            <a:avLst/>
          </a:prstGeom>
        </p:spPr>
      </p:pic>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2220665" y="25620111"/>
            <a:ext cx="2489179" cy="958768"/>
          </a:xfrm>
          <a:prstGeom prst="rect">
            <a:avLst/>
          </a:prstGeom>
        </p:spPr>
      </p:pic>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5829" y="25632747"/>
            <a:ext cx="1552032" cy="389626"/>
          </a:xfrm>
          <a:prstGeom prst="rect">
            <a:avLst/>
          </a:prstGeom>
        </p:spPr>
      </p:pic>
      <p:pic>
        <p:nvPicPr>
          <p:cNvPr id="10" name="Picture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74996" y="26189342"/>
            <a:ext cx="1440276" cy="417680"/>
          </a:xfrm>
          <a:prstGeom prst="rect">
            <a:avLst/>
          </a:prstGeom>
        </p:spPr>
      </p:pic>
      <p:sp>
        <p:nvSpPr>
          <p:cNvPr id="11" name="TextBox 10"/>
          <p:cNvSpPr txBox="1"/>
          <p:nvPr userDrawn="1"/>
        </p:nvSpPr>
        <p:spPr>
          <a:xfrm>
            <a:off x="1980506" y="25620111"/>
            <a:ext cx="6329689" cy="1015663"/>
          </a:xfrm>
          <a:prstGeom prst="rect">
            <a:avLst/>
          </a:prstGeom>
          <a:noFill/>
        </p:spPr>
        <p:txBody>
          <a:bodyPr wrap="square" rtlCol="0">
            <a:spAutoFit/>
          </a:bodyPr>
          <a:lstStyle/>
          <a:p>
            <a:r>
              <a:rPr lang="en-US" sz="1200" b="0" i="0" kern="1200" dirty="0">
                <a:solidFill>
                  <a:schemeClr val="tx1"/>
                </a:solidFill>
                <a:effectLst/>
                <a:latin typeface="+mj-lt"/>
                <a:ea typeface="+mn-ea"/>
                <a:cs typeface="+mn-cs"/>
              </a:rPr>
              <a:t>Sandia National Laboratories is a </a:t>
            </a:r>
            <a:r>
              <a:rPr lang="en-US" sz="1200" b="0" i="0" kern="1200" dirty="0" err="1">
                <a:solidFill>
                  <a:schemeClr val="tx1"/>
                </a:solidFill>
                <a:effectLst/>
                <a:latin typeface="+mj-lt"/>
                <a:ea typeface="+mn-ea"/>
                <a:cs typeface="+mn-cs"/>
              </a:rPr>
              <a:t>multimission</a:t>
            </a:r>
            <a:r>
              <a:rPr lang="en-US" sz="1200" b="0" i="0" kern="1200" dirty="0">
                <a:solidFill>
                  <a:schemeClr val="tx1"/>
                </a:solidFill>
                <a:effectLst/>
                <a:latin typeface="+mj-lt"/>
                <a:ea typeface="+mn-ea"/>
                <a:cs typeface="+mn-cs"/>
              </a:rPr>
              <a:t> laboratory managed and operated by National Technology &amp;Engineering Solutions of Sandia, LLC, a wholly owned subsidiary of Honeywell International Inc., for the U.S. Department of Energy’s National Nuclear Security Administration under contract DE-NA0003525.</a:t>
            </a:r>
          </a:p>
          <a:p>
            <a:r>
              <a:rPr lang="en-US" sz="1200" b="0" i="0" kern="1200" dirty="0">
                <a:solidFill>
                  <a:schemeClr val="tx1"/>
                </a:solidFill>
                <a:effectLst/>
                <a:latin typeface="+mj-lt"/>
                <a:ea typeface="+mn-ea"/>
                <a:cs typeface="+mn-cs"/>
              </a:rPr>
              <a:t>SAND</a:t>
            </a:r>
            <a:r>
              <a:rPr lang="en-US" sz="1200" b="0" i="0" kern="1200" baseline="0" dirty="0">
                <a:solidFill>
                  <a:schemeClr val="tx1"/>
                </a:solidFill>
                <a:effectLst/>
                <a:latin typeface="+mj-lt"/>
                <a:ea typeface="+mn-ea"/>
                <a:cs typeface="+mn-cs"/>
              </a:rPr>
              <a:t> No. ____________</a:t>
            </a:r>
            <a:endParaRPr lang="en-US" sz="1200" dirty="0">
              <a:latin typeface="+mj-lt"/>
            </a:endParaRPr>
          </a:p>
        </p:txBody>
      </p:sp>
      <p:sp>
        <p:nvSpPr>
          <p:cNvPr id="12" name="Rectangle 11"/>
          <p:cNvSpPr/>
          <p:nvPr userDrawn="1"/>
        </p:nvSpPr>
        <p:spPr>
          <a:xfrm>
            <a:off x="0" y="18587498"/>
            <a:ext cx="36576000" cy="6837908"/>
          </a:xfrm>
          <a:prstGeom prst="rect">
            <a:avLst/>
          </a:prstGeom>
          <a:gradFill flip="none" rotWithShape="1">
            <a:gsLst>
              <a:gs pos="0">
                <a:schemeClr val="accent6">
                  <a:tint val="66000"/>
                  <a:satMod val="160000"/>
                  <a:alpha val="26000"/>
                </a:schemeClr>
              </a:gs>
              <a:gs pos="100000">
                <a:schemeClr val="accent6">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6"/>
          </a:p>
        </p:txBody>
      </p:sp>
    </p:spTree>
    <p:extLst>
      <p:ext uri="{BB962C8B-B14F-4D97-AF65-F5344CB8AC3E}">
        <p14:creationId xmlns:p14="http://schemas.microsoft.com/office/powerpoint/2010/main" val="1636303665"/>
      </p:ext>
    </p:extLst>
  </p:cSld>
  <p:clrMap bg1="lt1" tx1="dk1" bg2="lt2" tx2="dk2" accent1="accent1" accent2="accent2" accent3="accent3" accent4="accent4" accent5="accent5" accent6="accent6" hlink="hlink" folHlink="folHlink"/>
  <p:sldLayoutIdLst>
    <p:sldLayoutId id="2147483682" r:id="rId1"/>
    <p:sldLayoutId id="2147483693"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emf"/><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jpeg"/><Relationship Id="rId12" Type="http://schemas.openxmlformats.org/officeDocument/2006/relationships/image" Target="../media/image26.emf"/><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hyperlink" Target="mailto:smartin@sandia.gov" TargetMode="External"/><Relationship Id="rId16" Type="http://schemas.openxmlformats.org/officeDocument/2006/relationships/image" Target="../media/image30.emf"/><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png"/><Relationship Id="rId24" Type="http://schemas.openxmlformats.org/officeDocument/2006/relationships/image" Target="../media/image38.emf"/><Relationship Id="rId5" Type="http://schemas.openxmlformats.org/officeDocument/2006/relationships/image" Target="../media/image19.png"/><Relationship Id="rId15" Type="http://schemas.openxmlformats.org/officeDocument/2006/relationships/image" Target="../media/image29.emf"/><Relationship Id="rId23" Type="http://schemas.openxmlformats.org/officeDocument/2006/relationships/image" Target="../media/image37.emf"/><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emf"/><Relationship Id="rId4" Type="http://schemas.openxmlformats.org/officeDocument/2006/relationships/image" Target="../media/image18.png"/><Relationship Id="rId9" Type="http://schemas.openxmlformats.org/officeDocument/2006/relationships/image" Target="../media/image23.emf"/><Relationship Id="rId14" Type="http://schemas.openxmlformats.org/officeDocument/2006/relationships/image" Target="../media/image28.emf"/><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hyperlink" Target="https://github.com/sandialabs/is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43C0298-0E4F-443F-9A74-D8310F242624}"/>
              </a:ext>
            </a:extLst>
          </p:cNvPr>
          <p:cNvSpPr/>
          <p:nvPr/>
        </p:nvSpPr>
        <p:spPr>
          <a:xfrm>
            <a:off x="996677" y="14186962"/>
            <a:ext cx="17134505" cy="9320315"/>
          </a:xfrm>
          <a:prstGeom prst="rect">
            <a:avLst/>
          </a:prstGeom>
          <a:solidFill>
            <a:srgbClr val="005376">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44" dirty="0">
              <a:solidFill>
                <a:schemeClr val="accent6"/>
              </a:solidFill>
            </a:endParaRPr>
          </a:p>
        </p:txBody>
      </p:sp>
      <p:sp>
        <p:nvSpPr>
          <p:cNvPr id="29" name="Rectangle 28">
            <a:extLst>
              <a:ext uri="{FF2B5EF4-FFF2-40B4-BE49-F238E27FC236}">
                <a16:creationId xmlns:a16="http://schemas.microsoft.com/office/drawing/2014/main" id="{4DE7A6CB-462D-4C42-A7B9-C7353D5DC9FE}"/>
              </a:ext>
            </a:extLst>
          </p:cNvPr>
          <p:cNvSpPr/>
          <p:nvPr/>
        </p:nvSpPr>
        <p:spPr>
          <a:xfrm>
            <a:off x="18444818" y="14225982"/>
            <a:ext cx="17134505" cy="9320315"/>
          </a:xfrm>
          <a:prstGeom prst="rect">
            <a:avLst/>
          </a:prstGeom>
          <a:solidFill>
            <a:srgbClr val="005376">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44" dirty="0">
              <a:solidFill>
                <a:schemeClr val="accent6"/>
              </a:solidFill>
            </a:endParaRPr>
          </a:p>
        </p:txBody>
      </p:sp>
      <p:sp>
        <p:nvSpPr>
          <p:cNvPr id="27" name="Rectangle 26">
            <a:extLst>
              <a:ext uri="{FF2B5EF4-FFF2-40B4-BE49-F238E27FC236}">
                <a16:creationId xmlns:a16="http://schemas.microsoft.com/office/drawing/2014/main" id="{E77079CA-C42B-4984-A9C2-5CECE4972203}"/>
              </a:ext>
            </a:extLst>
          </p:cNvPr>
          <p:cNvSpPr/>
          <p:nvPr/>
        </p:nvSpPr>
        <p:spPr>
          <a:xfrm>
            <a:off x="18446357" y="4567821"/>
            <a:ext cx="17134505" cy="9320315"/>
          </a:xfrm>
          <a:prstGeom prst="rect">
            <a:avLst/>
          </a:prstGeom>
          <a:solidFill>
            <a:srgbClr val="005376">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44" dirty="0">
              <a:solidFill>
                <a:schemeClr val="accent6"/>
              </a:solidFill>
            </a:endParaRPr>
          </a:p>
        </p:txBody>
      </p:sp>
      <p:sp>
        <p:nvSpPr>
          <p:cNvPr id="4" name="Title 3"/>
          <p:cNvSpPr>
            <a:spLocks noGrp="1"/>
          </p:cNvSpPr>
          <p:nvPr>
            <p:ph type="title"/>
          </p:nvPr>
        </p:nvSpPr>
        <p:spPr>
          <a:xfrm>
            <a:off x="1251283" y="1605077"/>
            <a:ext cx="30688922" cy="1779487"/>
          </a:xfrm>
        </p:spPr>
        <p:txBody>
          <a:bodyPr anchor="ctr" anchorCtr="0">
            <a:normAutofit fontScale="90000"/>
          </a:bodyPr>
          <a:lstStyle/>
          <a:p>
            <a:r>
              <a:rPr lang="en-US" sz="8900" dirty="0">
                <a:solidFill>
                  <a:schemeClr val="bg1"/>
                </a:solidFill>
              </a:rPr>
              <a:t>In-Situ Machine Learning for Intelligent Data Capture</a:t>
            </a:r>
            <a:br>
              <a:rPr lang="en-US" sz="8000" b="1" dirty="0">
                <a:solidFill>
                  <a:schemeClr val="bg1"/>
                </a:solidFill>
              </a:rPr>
            </a:br>
            <a:r>
              <a:rPr lang="en-US" sz="5400" dirty="0">
                <a:solidFill>
                  <a:schemeClr val="bg1"/>
                </a:solidFill>
              </a:rPr>
              <a:t>Warren L. Davis IV(</a:t>
            </a:r>
            <a:r>
              <a:rPr lang="en-US" sz="5400" dirty="0">
                <a:solidFill>
                  <a:schemeClr val="bg1"/>
                </a:solidFill>
                <a:hlinkClick r:id="rId2">
                  <a:extLst>
                    <a:ext uri="{A12FA001-AC4F-418D-AE19-62706E023703}">
                      <ahyp:hlinkClr xmlns:ahyp="http://schemas.microsoft.com/office/drawing/2018/hyperlinkcolor" val="tx"/>
                    </a:ext>
                  </a:extLst>
                </a:hlinkClick>
              </a:rPr>
              <a:t>wldavis@sandia.gov</a:t>
            </a:r>
            <a:r>
              <a:rPr lang="en-US" sz="5400" dirty="0">
                <a:solidFill>
                  <a:schemeClr val="bg1"/>
                </a:solidFill>
              </a:rPr>
              <a:t>), Hemanth </a:t>
            </a:r>
            <a:r>
              <a:rPr lang="en-US" sz="5400" dirty="0" err="1">
                <a:solidFill>
                  <a:schemeClr val="bg1"/>
                </a:solidFill>
              </a:rPr>
              <a:t>Kolla</a:t>
            </a:r>
            <a:r>
              <a:rPr lang="en-US" sz="5400" dirty="0">
                <a:solidFill>
                  <a:schemeClr val="bg1"/>
                </a:solidFill>
              </a:rPr>
              <a:t>, Irina </a:t>
            </a:r>
            <a:r>
              <a:rPr lang="en-US" sz="5400" dirty="0" err="1">
                <a:solidFill>
                  <a:schemeClr val="bg1"/>
                </a:solidFill>
              </a:rPr>
              <a:t>Tezaur</a:t>
            </a:r>
            <a:r>
              <a:rPr lang="en-US" sz="5400" dirty="0">
                <a:solidFill>
                  <a:schemeClr val="bg1"/>
                </a:solidFill>
              </a:rPr>
              <a:t>, Max Carlson</a:t>
            </a:r>
            <a:endParaRPr lang="en-US" sz="5300" dirty="0">
              <a:solidFill>
                <a:schemeClr val="bg1"/>
              </a:solidFill>
            </a:endParaRPr>
          </a:p>
        </p:txBody>
      </p:sp>
      <p:sp>
        <p:nvSpPr>
          <p:cNvPr id="6" name="Rectangle 5"/>
          <p:cNvSpPr/>
          <p:nvPr/>
        </p:nvSpPr>
        <p:spPr>
          <a:xfrm>
            <a:off x="995138" y="24039680"/>
            <a:ext cx="34584185" cy="1116368"/>
          </a:xfrm>
          <a:prstGeom prst="rect">
            <a:avLst/>
          </a:prstGeom>
          <a:solidFill>
            <a:schemeClr val="accent6">
              <a:alpha val="2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Open Sans" panose="020B0606030504020204" pitchFamily="34" charset="0"/>
                <a:ea typeface="Open Sans" panose="020B0606030504020204" pitchFamily="34" charset="0"/>
                <a:cs typeface="Open Sans" panose="020B0606030504020204" pitchFamily="34" charset="0"/>
              </a:rPr>
              <a:t>ISML was funded by DOE/ASCR originally for ~$1.8 M for 4 years. After this, it was renewed for Phase 2 (year 3 of 4) at ~$2.4 M.</a:t>
            </a:r>
            <a:endPar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69CB52D5-D6EA-4941-B8DE-EDE169EFC83D}"/>
              </a:ext>
            </a:extLst>
          </p:cNvPr>
          <p:cNvSpPr/>
          <p:nvPr/>
        </p:nvSpPr>
        <p:spPr>
          <a:xfrm>
            <a:off x="995138" y="4566082"/>
            <a:ext cx="17134505" cy="9320315"/>
          </a:xfrm>
          <a:prstGeom prst="rect">
            <a:avLst/>
          </a:prstGeom>
          <a:solidFill>
            <a:srgbClr val="005376">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44" dirty="0">
              <a:solidFill>
                <a:schemeClr val="accent6"/>
              </a:solidFill>
            </a:endParaRPr>
          </a:p>
        </p:txBody>
      </p:sp>
      <p:sp>
        <p:nvSpPr>
          <p:cNvPr id="17" name="TextBox 16">
            <a:extLst>
              <a:ext uri="{FF2B5EF4-FFF2-40B4-BE49-F238E27FC236}">
                <a16:creationId xmlns:a16="http://schemas.microsoft.com/office/drawing/2014/main" id="{0B0047F9-C524-47C1-952E-569D264FC8C0}"/>
              </a:ext>
            </a:extLst>
          </p:cNvPr>
          <p:cNvSpPr txBox="1"/>
          <p:nvPr/>
        </p:nvSpPr>
        <p:spPr>
          <a:xfrm>
            <a:off x="1251282" y="4804921"/>
            <a:ext cx="16636481" cy="923330"/>
          </a:xfrm>
          <a:prstGeom prst="rect">
            <a:avLst/>
          </a:prstGeom>
          <a:noFill/>
        </p:spPr>
        <p:txBody>
          <a:bodyPr wrap="square">
            <a:spAutoFit/>
          </a:bodyPr>
          <a:lstStyle/>
          <a:p>
            <a:r>
              <a:rPr lang="en-US" sz="5400" dirty="0">
                <a:latin typeface="Open Sans" panose="020B0606030504020204" pitchFamily="34" charset="0"/>
                <a:ea typeface="Open Sans" panose="020B0606030504020204" pitchFamily="34" charset="0"/>
                <a:cs typeface="Open Sans" panose="020B0606030504020204" pitchFamily="34" charset="0"/>
              </a:rPr>
              <a:t>Motivation</a:t>
            </a:r>
          </a:p>
        </p:txBody>
      </p:sp>
      <p:sp>
        <p:nvSpPr>
          <p:cNvPr id="21" name="TextBox 20">
            <a:extLst>
              <a:ext uri="{FF2B5EF4-FFF2-40B4-BE49-F238E27FC236}">
                <a16:creationId xmlns:a16="http://schemas.microsoft.com/office/drawing/2014/main" id="{478164EB-59A7-4E4C-916D-04874D2FF9C3}"/>
              </a:ext>
            </a:extLst>
          </p:cNvPr>
          <p:cNvSpPr txBox="1"/>
          <p:nvPr/>
        </p:nvSpPr>
        <p:spPr>
          <a:xfrm>
            <a:off x="18444818" y="4790996"/>
            <a:ext cx="16879900" cy="830997"/>
          </a:xfrm>
          <a:prstGeom prst="rect">
            <a:avLst/>
          </a:prstGeom>
          <a:noFill/>
        </p:spPr>
        <p:txBody>
          <a:bodyPr wrap="square">
            <a:spAutoFit/>
          </a:bodyPr>
          <a:lstStyle/>
          <a:p>
            <a:r>
              <a:rPr lang="en-US" sz="4800" dirty="0">
                <a:latin typeface="Open Sans" panose="020B0606030504020204" pitchFamily="34" charset="0"/>
                <a:ea typeface="Open Sans" panose="020B0606030504020204" pitchFamily="34" charset="0"/>
                <a:cs typeface="Open Sans" panose="020B0606030504020204" pitchFamily="34" charset="0"/>
              </a:rPr>
              <a:t>Signatures, Measures, and Decisions</a:t>
            </a:r>
          </a:p>
        </p:txBody>
      </p:sp>
      <p:sp>
        <p:nvSpPr>
          <p:cNvPr id="24" name="Content Placeholder 13">
            <a:extLst>
              <a:ext uri="{FF2B5EF4-FFF2-40B4-BE49-F238E27FC236}">
                <a16:creationId xmlns:a16="http://schemas.microsoft.com/office/drawing/2014/main" id="{5066F9ED-888F-433D-BD4E-408469430DD3}"/>
              </a:ext>
            </a:extLst>
          </p:cNvPr>
          <p:cNvSpPr txBox="1">
            <a:spLocks/>
          </p:cNvSpPr>
          <p:nvPr/>
        </p:nvSpPr>
        <p:spPr>
          <a:xfrm>
            <a:off x="18716048" y="5782642"/>
            <a:ext cx="16337439" cy="7933357"/>
          </a:xfrm>
          <a:prstGeom prst="rect">
            <a:avLst/>
          </a:prstGeom>
        </p:spPr>
        <p:txBody>
          <a:bodyPr anchor="t" anchorCtr="0">
            <a:noAutofit/>
          </a:bodyPr>
          <a:lst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r>
              <a:rPr lang="en-US" sz="3600" dirty="0">
                <a:latin typeface="Open Sans" panose="020B0606030504020204" pitchFamily="34" charset="0"/>
                <a:ea typeface="Open Sans" panose="020B0606030504020204" pitchFamily="34" charset="0"/>
                <a:cs typeface="Open Sans" panose="020B0606030504020204" pitchFamily="34" charset="0"/>
              </a:rPr>
              <a:t>We divide the simulation domain into analysis partitions, then create compressed representations of simulation data, called </a:t>
            </a:r>
            <a:r>
              <a:rPr lang="en-US" sz="3600" b="1" dirty="0">
                <a:latin typeface="Open Sans" panose="020B0606030504020204" pitchFamily="34" charset="0"/>
                <a:ea typeface="Open Sans" panose="020B0606030504020204" pitchFamily="34" charset="0"/>
                <a:cs typeface="Open Sans" panose="020B0606030504020204" pitchFamily="34" charset="0"/>
              </a:rPr>
              <a:t>signatures.</a:t>
            </a:r>
          </a:p>
          <a:p>
            <a:endParaRPr lang="en-US" sz="3600" b="1" dirty="0">
              <a:latin typeface="Open Sans" panose="020B0606030504020204" pitchFamily="34" charset="0"/>
              <a:ea typeface="Open Sans" panose="020B0606030504020204" pitchFamily="34" charset="0"/>
              <a:cs typeface="Open Sans" panose="020B0606030504020204" pitchFamily="34" charset="0"/>
            </a:endParaRPr>
          </a:p>
          <a:p>
            <a:endParaRPr lang="en-US" sz="3600" b="1" dirty="0">
              <a:latin typeface="Open Sans" panose="020B0606030504020204" pitchFamily="34" charset="0"/>
              <a:ea typeface="Open Sans" panose="020B0606030504020204" pitchFamily="34" charset="0"/>
              <a:cs typeface="Open Sans" panose="020B0606030504020204" pitchFamily="34" charset="0"/>
            </a:endParaRPr>
          </a:p>
          <a:p>
            <a:endParaRPr lang="en-US" sz="4800" dirty="0">
              <a:latin typeface="Open Sans" panose="020B0606030504020204" pitchFamily="34" charset="0"/>
              <a:ea typeface="Open Sans" panose="020B0606030504020204" pitchFamily="34" charset="0"/>
              <a:cs typeface="Open Sans" panose="020B0606030504020204" pitchFamily="34" charset="0"/>
            </a:endParaRPr>
          </a:p>
          <a:p>
            <a:r>
              <a:rPr lang="en-US" sz="3600" dirty="0">
                <a:latin typeface="Open Sans" panose="020B0606030504020204" pitchFamily="34" charset="0"/>
                <a:ea typeface="Open Sans" panose="020B0606030504020204" pitchFamily="34" charset="0"/>
                <a:cs typeface="Open Sans" panose="020B0606030504020204" pitchFamily="34" charset="0"/>
              </a:rPr>
              <a:t>We then utilize </a:t>
            </a:r>
            <a:r>
              <a:rPr lang="en-US" sz="3600" b="1" dirty="0">
                <a:latin typeface="Open Sans" panose="020B0606030504020204" pitchFamily="34" charset="0"/>
                <a:ea typeface="Open Sans" panose="020B0606030504020204" pitchFamily="34" charset="0"/>
                <a:cs typeface="Open Sans" panose="020B0606030504020204" pitchFamily="34" charset="0"/>
              </a:rPr>
              <a:t>measures</a:t>
            </a:r>
            <a:r>
              <a:rPr lang="en-US" sz="3600" dirty="0">
                <a:latin typeface="Open Sans" panose="020B0606030504020204" pitchFamily="34" charset="0"/>
                <a:ea typeface="Open Sans" panose="020B0606030504020204" pitchFamily="34" charset="0"/>
                <a:cs typeface="Open Sans" panose="020B0606030504020204" pitchFamily="34" charset="0"/>
              </a:rPr>
              <a:t>, which are representations of how close signatures are to each other. Measures can be off-the-shelf algorithms, such as DBSCAN, or specially crafted to work with specific signatures.</a:t>
            </a:r>
          </a:p>
          <a:p>
            <a:r>
              <a:rPr lang="en-US" sz="3600" dirty="0">
                <a:latin typeface="Open Sans" panose="020B0606030504020204" pitchFamily="34" charset="0"/>
                <a:ea typeface="Open Sans" panose="020B0606030504020204" pitchFamily="34" charset="0"/>
                <a:cs typeface="Open Sans" panose="020B0606030504020204" pitchFamily="34" charset="0"/>
              </a:rPr>
              <a:t>Finally, we use </a:t>
            </a:r>
            <a:r>
              <a:rPr lang="en-US" sz="3600" b="1" dirty="0">
                <a:latin typeface="Open Sans" panose="020B0606030504020204" pitchFamily="34" charset="0"/>
                <a:ea typeface="Open Sans" panose="020B0606030504020204" pitchFamily="34" charset="0"/>
                <a:cs typeface="Open Sans" panose="020B0606030504020204" pitchFamily="34" charset="0"/>
              </a:rPr>
              <a:t>decisions</a:t>
            </a:r>
            <a:r>
              <a:rPr lang="en-US" sz="3600" dirty="0">
                <a:latin typeface="Open Sans" panose="020B0606030504020204" pitchFamily="34" charset="0"/>
                <a:ea typeface="Open Sans" panose="020B0606030504020204" pitchFamily="34" charset="0"/>
                <a:cs typeface="Open Sans" panose="020B0606030504020204" pitchFamily="34" charset="0"/>
              </a:rPr>
              <a:t>, which are a mapping from measures to partitions that may be ”interesting”</a:t>
            </a:r>
          </a:p>
        </p:txBody>
      </p:sp>
      <p:sp>
        <p:nvSpPr>
          <p:cNvPr id="25" name="TextBox 24">
            <a:extLst>
              <a:ext uri="{FF2B5EF4-FFF2-40B4-BE49-F238E27FC236}">
                <a16:creationId xmlns:a16="http://schemas.microsoft.com/office/drawing/2014/main" id="{946F6DA1-8494-4B1A-A4B8-C1F0AE5FE1A2}"/>
              </a:ext>
            </a:extLst>
          </p:cNvPr>
          <p:cNvSpPr txBox="1"/>
          <p:nvPr/>
        </p:nvSpPr>
        <p:spPr>
          <a:xfrm>
            <a:off x="1251283" y="14445863"/>
            <a:ext cx="16636480" cy="923330"/>
          </a:xfrm>
          <a:prstGeom prst="rect">
            <a:avLst/>
          </a:prstGeom>
          <a:noFill/>
        </p:spPr>
        <p:txBody>
          <a:bodyPr wrap="square">
            <a:spAutoFit/>
          </a:bodyPr>
          <a:lstStyle/>
          <a:p>
            <a:r>
              <a:rPr lang="en-US" sz="5400" dirty="0">
                <a:latin typeface="Open Sans" panose="020B0606030504020204" pitchFamily="34" charset="0"/>
                <a:ea typeface="Open Sans" panose="020B0606030504020204" pitchFamily="34" charset="0"/>
                <a:cs typeface="Open Sans" panose="020B0606030504020204" pitchFamily="34" charset="0"/>
              </a:rPr>
              <a:t>Results Summary</a:t>
            </a:r>
          </a:p>
        </p:txBody>
      </p:sp>
      <p:sp>
        <p:nvSpPr>
          <p:cNvPr id="26" name="TextBox 25">
            <a:extLst>
              <a:ext uri="{FF2B5EF4-FFF2-40B4-BE49-F238E27FC236}">
                <a16:creationId xmlns:a16="http://schemas.microsoft.com/office/drawing/2014/main" id="{1B030DAE-5B17-4C56-BB88-ACBD94AE09AA}"/>
              </a:ext>
            </a:extLst>
          </p:cNvPr>
          <p:cNvSpPr txBox="1"/>
          <p:nvPr/>
        </p:nvSpPr>
        <p:spPr>
          <a:xfrm>
            <a:off x="18564723" y="14480961"/>
            <a:ext cx="16161211" cy="923330"/>
          </a:xfrm>
          <a:prstGeom prst="rect">
            <a:avLst/>
          </a:prstGeom>
          <a:noFill/>
        </p:spPr>
        <p:txBody>
          <a:bodyPr wrap="square">
            <a:spAutoFit/>
          </a:bodyPr>
          <a:lstStyle/>
          <a:p>
            <a:r>
              <a:rPr lang="en-US" sz="5400" dirty="0">
                <a:latin typeface="Open Sans" panose="020B0606030504020204" pitchFamily="34" charset="0"/>
                <a:ea typeface="Open Sans" panose="020B0606030504020204" pitchFamily="34" charset="0"/>
                <a:cs typeface="Open Sans" panose="020B0606030504020204" pitchFamily="34" charset="0"/>
              </a:rPr>
              <a:t>Impacts &amp; Successes to date</a:t>
            </a:r>
          </a:p>
        </p:txBody>
      </p:sp>
      <p:sp>
        <p:nvSpPr>
          <p:cNvPr id="31" name="Content Placeholder 13">
            <a:extLst>
              <a:ext uri="{FF2B5EF4-FFF2-40B4-BE49-F238E27FC236}">
                <a16:creationId xmlns:a16="http://schemas.microsoft.com/office/drawing/2014/main" id="{4F2FCC59-37CB-435A-BEE2-3ECC8810A71A}"/>
              </a:ext>
            </a:extLst>
          </p:cNvPr>
          <p:cNvSpPr txBox="1">
            <a:spLocks/>
          </p:cNvSpPr>
          <p:nvPr/>
        </p:nvSpPr>
        <p:spPr>
          <a:xfrm>
            <a:off x="1251283" y="5927035"/>
            <a:ext cx="16238229" cy="7828173"/>
          </a:xfrm>
          <a:prstGeom prst="rect">
            <a:avLst/>
          </a:prstGeom>
        </p:spPr>
        <p:txBody>
          <a:bodyPr anchor="t" anchorCtr="0">
            <a:noAutofit/>
          </a:bodyPr>
          <a:lst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a:buFont typeface="Arial" panose="020B0604020202020204" pitchFamily="34" charset="0"/>
              <a:buChar char="•"/>
            </a:pPr>
            <a:r>
              <a:rPr lang="en-US" sz="4400" dirty="0"/>
              <a:t>DOE research often involves discovering new, “interesting” events</a:t>
            </a:r>
            <a:r>
              <a:rPr lang="en-US" sz="4400" i="1" dirty="0"/>
              <a:t> </a:t>
            </a:r>
            <a:r>
              <a:rPr lang="en-US" sz="4400" dirty="0"/>
              <a:t>in high-fidelity physics-based HPC simulations.</a:t>
            </a:r>
          </a:p>
          <a:p>
            <a:pPr>
              <a:buFont typeface="Arial" panose="020B0604020202020204" pitchFamily="34" charset="0"/>
              <a:buChar char="•"/>
            </a:pPr>
            <a:endParaRPr lang="en-US" sz="4400" dirty="0"/>
          </a:p>
          <a:p>
            <a:pPr marL="0" indent="0">
              <a:buNone/>
            </a:pPr>
            <a:endParaRPr lang="en-US" sz="4400" dirty="0"/>
          </a:p>
          <a:p>
            <a:pPr>
              <a:buFont typeface="Arial" panose="020B0604020202020204" pitchFamily="34" charset="0"/>
              <a:buChar char="•"/>
            </a:pPr>
            <a:r>
              <a:rPr lang="en-US" sz="4400" dirty="0"/>
              <a:t>Standard anomaly detection algorithms are limited, requiring the capture of all the data for post processing, or requiring high-bandwidth in-situ communication.</a:t>
            </a:r>
          </a:p>
          <a:p>
            <a:r>
              <a:rPr lang="en-US" sz="4400" dirty="0"/>
              <a:t>Our goal is to create a more efficient way to detect the anomalies </a:t>
            </a:r>
            <a:r>
              <a:rPr lang="en-US" sz="4400" i="1" dirty="0"/>
              <a:t>in-situ, </a:t>
            </a:r>
            <a:r>
              <a:rPr lang="en-US" sz="4400" dirty="0"/>
              <a:t>thus facilitating more precisely targeted event capture.</a:t>
            </a:r>
          </a:p>
        </p:txBody>
      </p:sp>
      <p:pic>
        <p:nvPicPr>
          <p:cNvPr id="2" name="Picture 1">
            <a:extLst>
              <a:ext uri="{FF2B5EF4-FFF2-40B4-BE49-F238E27FC236}">
                <a16:creationId xmlns:a16="http://schemas.microsoft.com/office/drawing/2014/main" id="{DF18FBB4-D092-92F4-3363-05F0638DDB9A}"/>
              </a:ext>
            </a:extLst>
          </p:cNvPr>
          <p:cNvPicPr>
            <a:picLocks noChangeAspect="1"/>
          </p:cNvPicPr>
          <p:nvPr/>
        </p:nvPicPr>
        <p:blipFill rotWithShape="1">
          <a:blip r:embed="rId3">
            <a:extLst>
              <a:ext uri="{28A0092B-C50C-407E-A947-70E740481C1C}">
                <a14:useLocalDpi xmlns:a14="http://schemas.microsoft.com/office/drawing/2010/main" val="0"/>
              </a:ext>
            </a:extLst>
          </a:blip>
          <a:srcRect l="26809" t="30370" r="32832" b="35800"/>
          <a:stretch/>
        </p:blipFill>
        <p:spPr>
          <a:xfrm>
            <a:off x="12375318" y="7532698"/>
            <a:ext cx="3200092" cy="1975893"/>
          </a:xfrm>
          <a:prstGeom prst="rect">
            <a:avLst/>
          </a:prstGeom>
          <a:ln w="25400">
            <a:solidFill>
              <a:schemeClr val="tx1"/>
            </a:solidFill>
          </a:ln>
        </p:spPr>
      </p:pic>
      <p:pic>
        <p:nvPicPr>
          <p:cNvPr id="3" name="Picture 12" descr="Picture 2.pdf">
            <a:extLst>
              <a:ext uri="{FF2B5EF4-FFF2-40B4-BE49-F238E27FC236}">
                <a16:creationId xmlns:a16="http://schemas.microsoft.com/office/drawing/2014/main" id="{79E47A33-6165-E2C5-469D-22AE3DDB00B8}"/>
              </a:ext>
            </a:extLst>
          </p:cNvPr>
          <p:cNvPicPr>
            <a:picLocks noChangeAspect="1"/>
          </p:cNvPicPr>
          <p:nvPr/>
        </p:nvPicPr>
        <p:blipFill rotWithShape="1">
          <a:blip r:embed="rId4">
            <a:extLst>
              <a:ext uri="{28A0092B-C50C-407E-A947-70E740481C1C}">
                <a14:useLocalDpi xmlns:a14="http://schemas.microsoft.com/office/drawing/2010/main" val="0"/>
              </a:ext>
            </a:extLst>
          </a:blip>
          <a:srcRect b="9256"/>
          <a:stretch/>
        </p:blipFill>
        <p:spPr bwMode="auto">
          <a:xfrm>
            <a:off x="7246310" y="7527097"/>
            <a:ext cx="4407264" cy="1976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BE7B026-2D90-1A12-384F-F187DEFD2C9E}"/>
              </a:ext>
            </a:extLst>
          </p:cNvPr>
          <p:cNvPicPr>
            <a:picLocks noChangeAspect="1"/>
          </p:cNvPicPr>
          <p:nvPr/>
        </p:nvPicPr>
        <p:blipFill>
          <a:blip r:embed="rId5"/>
          <a:stretch>
            <a:fillRect/>
          </a:stretch>
        </p:blipFill>
        <p:spPr>
          <a:xfrm>
            <a:off x="3405956" y="7527097"/>
            <a:ext cx="3216321" cy="1976082"/>
          </a:xfrm>
          <a:prstGeom prst="rect">
            <a:avLst/>
          </a:prstGeom>
        </p:spPr>
      </p:pic>
      <p:grpSp>
        <p:nvGrpSpPr>
          <p:cNvPr id="10" name="Group 9">
            <a:extLst>
              <a:ext uri="{FF2B5EF4-FFF2-40B4-BE49-F238E27FC236}">
                <a16:creationId xmlns:a16="http://schemas.microsoft.com/office/drawing/2014/main" id="{C88BEC81-CA6D-0509-B257-AA83EEF50D49}"/>
              </a:ext>
            </a:extLst>
          </p:cNvPr>
          <p:cNvGrpSpPr/>
          <p:nvPr/>
        </p:nvGrpSpPr>
        <p:grpSpPr>
          <a:xfrm>
            <a:off x="21873578" y="7028425"/>
            <a:ext cx="9651733" cy="3318870"/>
            <a:chOff x="20622184" y="8058979"/>
            <a:chExt cx="8961099" cy="2690681"/>
          </a:xfrm>
        </p:grpSpPr>
        <p:pic>
          <p:nvPicPr>
            <p:cNvPr id="8" name="Content Placeholder 5">
              <a:extLst>
                <a:ext uri="{FF2B5EF4-FFF2-40B4-BE49-F238E27FC236}">
                  <a16:creationId xmlns:a16="http://schemas.microsoft.com/office/drawing/2014/main" id="{3CC5E389-F460-7130-1BE3-A938D11626C9}"/>
                </a:ext>
              </a:extLst>
            </p:cNvPr>
            <p:cNvPicPr>
              <a:picLocks noChangeAspect="1"/>
            </p:cNvPicPr>
            <p:nvPr/>
          </p:nvPicPr>
          <p:blipFill>
            <a:blip r:embed="rId6"/>
            <a:stretch>
              <a:fillRect/>
            </a:stretch>
          </p:blipFill>
          <p:spPr>
            <a:xfrm>
              <a:off x="20622184" y="8058979"/>
              <a:ext cx="7037167" cy="2690681"/>
            </a:xfrm>
            <a:prstGeom prst="rect">
              <a:avLst/>
            </a:prstGeom>
          </p:spPr>
        </p:pic>
        <p:sp>
          <p:nvSpPr>
            <p:cNvPr id="9" name="Rectangle 8">
              <a:extLst>
                <a:ext uri="{FF2B5EF4-FFF2-40B4-BE49-F238E27FC236}">
                  <a16:creationId xmlns:a16="http://schemas.microsoft.com/office/drawing/2014/main" id="{8D3273CB-7A04-03F2-4F49-87087ECEC9BD}"/>
                </a:ext>
              </a:extLst>
            </p:cNvPr>
            <p:cNvSpPr/>
            <p:nvPr/>
          </p:nvSpPr>
          <p:spPr>
            <a:xfrm>
              <a:off x="27659351" y="8061984"/>
              <a:ext cx="1923932" cy="267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a:extLst>
                <a:ext uri="{FF2B5EF4-FFF2-40B4-BE49-F238E27FC236}">
                  <a16:creationId xmlns:a16="http://schemas.microsoft.com/office/drawing/2014/main" id="{1B89AEA1-D2A8-FE1B-BB97-1A0E5D331A14}"/>
                </a:ext>
              </a:extLst>
            </p:cNvPr>
            <p:cNvPicPr>
              <a:picLocks noChangeAspect="1"/>
            </p:cNvPicPr>
            <p:nvPr/>
          </p:nvPicPr>
          <p:blipFill rotWithShape="1">
            <a:blip r:embed="rId7"/>
            <a:srcRect l="48486" t="13558" r="4446" b="9308"/>
            <a:stretch/>
          </p:blipFill>
          <p:spPr>
            <a:xfrm>
              <a:off x="27301912" y="8446444"/>
              <a:ext cx="2011680" cy="2113471"/>
            </a:xfrm>
            <a:prstGeom prst="rect">
              <a:avLst/>
            </a:prstGeom>
          </p:spPr>
        </p:pic>
      </p:grpSp>
      <p:pic>
        <p:nvPicPr>
          <p:cNvPr id="11" name="Picture 10">
            <a:extLst>
              <a:ext uri="{FF2B5EF4-FFF2-40B4-BE49-F238E27FC236}">
                <a16:creationId xmlns:a16="http://schemas.microsoft.com/office/drawing/2014/main" id="{AE8A2F0F-D16B-2DCC-324C-4FFCA5ED5143}"/>
              </a:ext>
            </a:extLst>
          </p:cNvPr>
          <p:cNvPicPr>
            <a:picLocks noChangeAspect="1"/>
          </p:cNvPicPr>
          <p:nvPr/>
        </p:nvPicPr>
        <p:blipFill rotWithShape="1">
          <a:blip r:embed="rId8"/>
          <a:srcRect r="51620"/>
          <a:stretch/>
        </p:blipFill>
        <p:spPr>
          <a:xfrm>
            <a:off x="9863038" y="15921528"/>
            <a:ext cx="3721364" cy="2297944"/>
          </a:xfrm>
          <a:prstGeom prst="rect">
            <a:avLst/>
          </a:prstGeom>
          <a:solidFill>
            <a:schemeClr val="bg1"/>
          </a:solidFill>
        </p:spPr>
      </p:pic>
      <p:pic>
        <p:nvPicPr>
          <p:cNvPr id="12" name="Picture 11">
            <a:extLst>
              <a:ext uri="{FF2B5EF4-FFF2-40B4-BE49-F238E27FC236}">
                <a16:creationId xmlns:a16="http://schemas.microsoft.com/office/drawing/2014/main" id="{81679365-D264-D799-8D07-76600E5B07D4}"/>
              </a:ext>
            </a:extLst>
          </p:cNvPr>
          <p:cNvPicPr>
            <a:picLocks noChangeAspect="1"/>
          </p:cNvPicPr>
          <p:nvPr/>
        </p:nvPicPr>
        <p:blipFill rotWithShape="1">
          <a:blip r:embed="rId9"/>
          <a:srcRect r="51764"/>
          <a:stretch/>
        </p:blipFill>
        <p:spPr>
          <a:xfrm>
            <a:off x="13970876" y="15920454"/>
            <a:ext cx="3976036" cy="2297944"/>
          </a:xfrm>
          <a:prstGeom prst="rect">
            <a:avLst/>
          </a:prstGeom>
          <a:solidFill>
            <a:schemeClr val="bg1"/>
          </a:solidFill>
        </p:spPr>
      </p:pic>
      <p:sp>
        <p:nvSpPr>
          <p:cNvPr id="13" name="TextBox 12">
            <a:extLst>
              <a:ext uri="{FF2B5EF4-FFF2-40B4-BE49-F238E27FC236}">
                <a16:creationId xmlns:a16="http://schemas.microsoft.com/office/drawing/2014/main" id="{159FD22B-9188-F605-4FBE-24F73394B341}"/>
              </a:ext>
            </a:extLst>
          </p:cNvPr>
          <p:cNvSpPr txBox="1"/>
          <p:nvPr/>
        </p:nvSpPr>
        <p:spPr>
          <a:xfrm>
            <a:off x="9650316" y="15640022"/>
            <a:ext cx="3934086" cy="369332"/>
          </a:xfrm>
          <a:prstGeom prst="rect">
            <a:avLst/>
          </a:prstGeom>
          <a:solidFill>
            <a:schemeClr val="accent6"/>
          </a:solidFill>
        </p:spPr>
        <p:txBody>
          <a:bodyPr wrap="square" rtlCol="0">
            <a:spAutoFit/>
          </a:bodyPr>
          <a:lstStyle/>
          <a:p>
            <a:pPr algn="ctr"/>
            <a:r>
              <a:rPr lang="en-US" sz="1800" dirty="0">
                <a:solidFill>
                  <a:schemeClr val="bg1"/>
                </a:solidFill>
              </a:rPr>
              <a:t>Conventional Snapshot Approach</a:t>
            </a:r>
            <a:endParaRPr lang="en-US" sz="300" dirty="0">
              <a:solidFill>
                <a:schemeClr val="bg1"/>
              </a:solidFill>
            </a:endParaRPr>
          </a:p>
        </p:txBody>
      </p:sp>
      <p:sp>
        <p:nvSpPr>
          <p:cNvPr id="15" name="TextBox 14">
            <a:extLst>
              <a:ext uri="{FF2B5EF4-FFF2-40B4-BE49-F238E27FC236}">
                <a16:creationId xmlns:a16="http://schemas.microsoft.com/office/drawing/2014/main" id="{6EF684F2-C350-49C2-108E-E6886C2B89A0}"/>
              </a:ext>
            </a:extLst>
          </p:cNvPr>
          <p:cNvSpPr txBox="1"/>
          <p:nvPr/>
        </p:nvSpPr>
        <p:spPr>
          <a:xfrm>
            <a:off x="13786209" y="15640022"/>
            <a:ext cx="4160703" cy="369332"/>
          </a:xfrm>
          <a:prstGeom prst="rect">
            <a:avLst/>
          </a:prstGeom>
          <a:solidFill>
            <a:schemeClr val="accent6"/>
          </a:solidFill>
        </p:spPr>
        <p:txBody>
          <a:bodyPr wrap="square" rtlCol="0">
            <a:spAutoFit/>
          </a:bodyPr>
          <a:lstStyle/>
          <a:p>
            <a:pPr algn="ctr"/>
            <a:r>
              <a:rPr lang="en-US" sz="1800" dirty="0">
                <a:solidFill>
                  <a:schemeClr val="bg1"/>
                </a:solidFill>
              </a:rPr>
              <a:t>In-Situ Detection</a:t>
            </a:r>
          </a:p>
        </p:txBody>
      </p:sp>
      <p:sp>
        <p:nvSpPr>
          <p:cNvPr id="16" name="TextBox 15">
            <a:extLst>
              <a:ext uri="{FF2B5EF4-FFF2-40B4-BE49-F238E27FC236}">
                <a16:creationId xmlns:a16="http://schemas.microsoft.com/office/drawing/2014/main" id="{78577CE1-C415-4878-FAFB-4B8DC41E2B87}"/>
              </a:ext>
            </a:extLst>
          </p:cNvPr>
          <p:cNvSpPr txBox="1"/>
          <p:nvPr/>
        </p:nvSpPr>
        <p:spPr>
          <a:xfrm>
            <a:off x="10768448" y="18236662"/>
            <a:ext cx="1617318" cy="369332"/>
          </a:xfrm>
          <a:prstGeom prst="rect">
            <a:avLst/>
          </a:prstGeom>
          <a:solidFill>
            <a:schemeClr val="accent6"/>
          </a:solidFill>
        </p:spPr>
        <p:txBody>
          <a:bodyPr wrap="square" rtlCol="0">
            <a:spAutoFit/>
          </a:bodyPr>
          <a:lstStyle/>
          <a:p>
            <a:pPr algn="ctr"/>
            <a:r>
              <a:rPr lang="en-US" sz="1800" dirty="0">
                <a:solidFill>
                  <a:schemeClr val="bg1"/>
                </a:solidFill>
              </a:rPr>
              <a:t>Recall:  10%</a:t>
            </a:r>
          </a:p>
        </p:txBody>
      </p:sp>
      <p:sp>
        <p:nvSpPr>
          <p:cNvPr id="18" name="TextBox 17">
            <a:extLst>
              <a:ext uri="{FF2B5EF4-FFF2-40B4-BE49-F238E27FC236}">
                <a16:creationId xmlns:a16="http://schemas.microsoft.com/office/drawing/2014/main" id="{D4E0CB63-23A4-82B0-3E76-A7F8639B112C}"/>
              </a:ext>
            </a:extLst>
          </p:cNvPr>
          <p:cNvSpPr txBox="1"/>
          <p:nvPr/>
        </p:nvSpPr>
        <p:spPr>
          <a:xfrm>
            <a:off x="15014619" y="18232767"/>
            <a:ext cx="1617318" cy="369332"/>
          </a:xfrm>
          <a:prstGeom prst="rect">
            <a:avLst/>
          </a:prstGeom>
          <a:solidFill>
            <a:schemeClr val="accent6"/>
          </a:solidFill>
        </p:spPr>
        <p:txBody>
          <a:bodyPr wrap="square" rtlCol="0">
            <a:spAutoFit/>
          </a:bodyPr>
          <a:lstStyle/>
          <a:p>
            <a:pPr algn="ctr"/>
            <a:r>
              <a:rPr lang="en-US" sz="1800" dirty="0">
                <a:solidFill>
                  <a:schemeClr val="bg1"/>
                </a:solidFill>
              </a:rPr>
              <a:t>Recall:  98%</a:t>
            </a:r>
          </a:p>
        </p:txBody>
      </p:sp>
      <p:pic>
        <p:nvPicPr>
          <p:cNvPr id="19" name="Picture 18">
            <a:extLst>
              <a:ext uri="{FF2B5EF4-FFF2-40B4-BE49-F238E27FC236}">
                <a16:creationId xmlns:a16="http://schemas.microsoft.com/office/drawing/2014/main" id="{339466AE-C4BA-9702-29DA-CF19E237E3C8}"/>
              </a:ext>
            </a:extLst>
          </p:cNvPr>
          <p:cNvPicPr>
            <a:picLocks noChangeAspect="1"/>
          </p:cNvPicPr>
          <p:nvPr/>
        </p:nvPicPr>
        <p:blipFill rotWithShape="1">
          <a:blip r:embed="rId10"/>
          <a:srcRect l="20195" r="9550"/>
          <a:stretch/>
        </p:blipFill>
        <p:spPr>
          <a:xfrm>
            <a:off x="5676618" y="15638264"/>
            <a:ext cx="3770800" cy="2862321"/>
          </a:xfrm>
          <a:prstGeom prst="rect">
            <a:avLst/>
          </a:prstGeom>
        </p:spPr>
      </p:pic>
      <p:sp>
        <p:nvSpPr>
          <p:cNvPr id="22" name="TextBox 21">
            <a:extLst>
              <a:ext uri="{FF2B5EF4-FFF2-40B4-BE49-F238E27FC236}">
                <a16:creationId xmlns:a16="http://schemas.microsoft.com/office/drawing/2014/main" id="{1F1203C3-8CEB-1200-29AE-B2F3D06DF93D}"/>
              </a:ext>
            </a:extLst>
          </p:cNvPr>
          <p:cNvSpPr txBox="1"/>
          <p:nvPr/>
        </p:nvSpPr>
        <p:spPr>
          <a:xfrm>
            <a:off x="9652851" y="16009354"/>
            <a:ext cx="369332" cy="2209044"/>
          </a:xfrm>
          <a:prstGeom prst="rect">
            <a:avLst/>
          </a:prstGeom>
          <a:solidFill>
            <a:schemeClr val="bg1"/>
          </a:solidFill>
        </p:spPr>
        <p:txBody>
          <a:bodyPr vert="vert270" wrap="square" rtlCol="0">
            <a:spAutoFit/>
          </a:bodyPr>
          <a:lstStyle/>
          <a:p>
            <a:pPr algn="ctr"/>
            <a:r>
              <a:rPr lang="en-US" sz="1200" dirty="0"/>
              <a:t>%Data captured/exported</a:t>
            </a:r>
          </a:p>
        </p:txBody>
      </p:sp>
      <p:sp>
        <p:nvSpPr>
          <p:cNvPr id="30" name="TextBox 29">
            <a:extLst>
              <a:ext uri="{FF2B5EF4-FFF2-40B4-BE49-F238E27FC236}">
                <a16:creationId xmlns:a16="http://schemas.microsoft.com/office/drawing/2014/main" id="{BDDA106F-0A7A-E853-95FF-E55D2054D0F5}"/>
              </a:ext>
            </a:extLst>
          </p:cNvPr>
          <p:cNvSpPr txBox="1"/>
          <p:nvPr/>
        </p:nvSpPr>
        <p:spPr>
          <a:xfrm>
            <a:off x="1381210" y="15638265"/>
            <a:ext cx="4201929" cy="2862322"/>
          </a:xfrm>
          <a:prstGeom prst="rect">
            <a:avLst/>
          </a:prstGeom>
          <a:solidFill>
            <a:schemeClr val="bg1"/>
          </a:solidFill>
          <a:ln>
            <a:solidFill>
              <a:schemeClr val="tx1"/>
            </a:solidFill>
          </a:ln>
        </p:spPr>
        <p:txBody>
          <a:bodyPr wrap="square" rtlCol="0">
            <a:spAutoFit/>
          </a:bodyPr>
          <a:lstStyle/>
          <a:p>
            <a:r>
              <a:rPr lang="en-US" sz="1800" dirty="0"/>
              <a:t>We injected randomly distributed anomalies into a buoyant fluids simulation as an initial test of the efficiency of our approach versus the conventional approach of sparse snapshotting. Our methods </a:t>
            </a:r>
            <a:r>
              <a:rPr lang="en-US" sz="1800" b="1" dirty="0"/>
              <a:t>captured far more of the anomalies with only slightly higher data export. </a:t>
            </a:r>
            <a:r>
              <a:rPr lang="en-US" sz="1800" dirty="0"/>
              <a:t>Similar results were found in other simulations, such as combustion and cyclone detection.</a:t>
            </a:r>
          </a:p>
        </p:txBody>
      </p:sp>
      <p:sp>
        <p:nvSpPr>
          <p:cNvPr id="40" name="TextBox 39">
            <a:extLst>
              <a:ext uri="{FF2B5EF4-FFF2-40B4-BE49-F238E27FC236}">
                <a16:creationId xmlns:a16="http://schemas.microsoft.com/office/drawing/2014/main" id="{9EB430E4-DB34-CCFB-C8B1-8450DB64CC0F}"/>
              </a:ext>
            </a:extLst>
          </p:cNvPr>
          <p:cNvSpPr txBox="1"/>
          <p:nvPr/>
        </p:nvSpPr>
        <p:spPr>
          <a:xfrm>
            <a:off x="13786209" y="16009354"/>
            <a:ext cx="369332" cy="2209044"/>
          </a:xfrm>
          <a:prstGeom prst="rect">
            <a:avLst/>
          </a:prstGeom>
          <a:solidFill>
            <a:schemeClr val="bg1"/>
          </a:solidFill>
        </p:spPr>
        <p:txBody>
          <a:bodyPr vert="vert270" wrap="square" rtlCol="0">
            <a:spAutoFit/>
          </a:bodyPr>
          <a:lstStyle/>
          <a:p>
            <a:pPr algn="ctr"/>
            <a:r>
              <a:rPr lang="en-US" sz="1200" dirty="0"/>
              <a:t>%Data captured/exported</a:t>
            </a:r>
          </a:p>
        </p:txBody>
      </p:sp>
      <p:grpSp>
        <p:nvGrpSpPr>
          <p:cNvPr id="72" name="Group 71">
            <a:extLst>
              <a:ext uri="{FF2B5EF4-FFF2-40B4-BE49-F238E27FC236}">
                <a16:creationId xmlns:a16="http://schemas.microsoft.com/office/drawing/2014/main" id="{F3E358B2-31A9-00DD-0868-FDC3C7379392}"/>
              </a:ext>
            </a:extLst>
          </p:cNvPr>
          <p:cNvGrpSpPr/>
          <p:nvPr/>
        </p:nvGrpSpPr>
        <p:grpSpPr>
          <a:xfrm>
            <a:off x="1493245" y="19055754"/>
            <a:ext cx="3825421" cy="3941334"/>
            <a:chOff x="1381210" y="19385684"/>
            <a:chExt cx="3825421" cy="3941334"/>
          </a:xfrm>
        </p:grpSpPr>
        <p:grpSp>
          <p:nvGrpSpPr>
            <p:cNvPr id="41" name="Group 40">
              <a:extLst>
                <a:ext uri="{FF2B5EF4-FFF2-40B4-BE49-F238E27FC236}">
                  <a16:creationId xmlns:a16="http://schemas.microsoft.com/office/drawing/2014/main" id="{521B3612-707B-87B3-C66C-B2A82307124B}"/>
                </a:ext>
              </a:extLst>
            </p:cNvPr>
            <p:cNvGrpSpPr/>
            <p:nvPr/>
          </p:nvGrpSpPr>
          <p:grpSpPr>
            <a:xfrm>
              <a:off x="1381210" y="21084990"/>
              <a:ext cx="3815978" cy="2242028"/>
              <a:chOff x="7953799" y="3429000"/>
              <a:chExt cx="3714363" cy="2067140"/>
            </a:xfrm>
          </p:grpSpPr>
          <p:pic>
            <p:nvPicPr>
              <p:cNvPr id="42" name="Picture 41">
                <a:extLst>
                  <a:ext uri="{FF2B5EF4-FFF2-40B4-BE49-F238E27FC236}">
                    <a16:creationId xmlns:a16="http://schemas.microsoft.com/office/drawing/2014/main" id="{3545ED16-E148-2EF9-8190-CADC78800CE0}"/>
                  </a:ext>
                </a:extLst>
              </p:cNvPr>
              <p:cNvPicPr>
                <a:picLocks noChangeAspect="1"/>
              </p:cNvPicPr>
              <p:nvPr/>
            </p:nvPicPr>
            <p:blipFill rotWithShape="1">
              <a:blip r:embed="rId11"/>
              <a:srcRect t="95909"/>
              <a:stretch/>
            </p:blipFill>
            <p:spPr>
              <a:xfrm>
                <a:off x="7953799" y="5295108"/>
                <a:ext cx="3714363" cy="201032"/>
              </a:xfrm>
              <a:prstGeom prst="rect">
                <a:avLst/>
              </a:prstGeom>
            </p:spPr>
          </p:pic>
          <p:pic>
            <p:nvPicPr>
              <p:cNvPr id="43" name="Picture 42">
                <a:extLst>
                  <a:ext uri="{FF2B5EF4-FFF2-40B4-BE49-F238E27FC236}">
                    <a16:creationId xmlns:a16="http://schemas.microsoft.com/office/drawing/2014/main" id="{D73F99E4-9C7F-5415-0A97-C09EEADCC44D}"/>
                  </a:ext>
                </a:extLst>
              </p:cNvPr>
              <p:cNvPicPr>
                <a:picLocks noChangeAspect="1"/>
              </p:cNvPicPr>
              <p:nvPr/>
            </p:nvPicPr>
            <p:blipFill rotWithShape="1">
              <a:blip r:embed="rId11"/>
              <a:srcRect b="80966"/>
              <a:stretch/>
            </p:blipFill>
            <p:spPr>
              <a:xfrm>
                <a:off x="7953799" y="3429000"/>
                <a:ext cx="3714363" cy="935215"/>
              </a:xfrm>
              <a:prstGeom prst="rect">
                <a:avLst/>
              </a:prstGeom>
            </p:spPr>
          </p:pic>
          <p:pic>
            <p:nvPicPr>
              <p:cNvPr id="44" name="Picture 43">
                <a:extLst>
                  <a:ext uri="{FF2B5EF4-FFF2-40B4-BE49-F238E27FC236}">
                    <a16:creationId xmlns:a16="http://schemas.microsoft.com/office/drawing/2014/main" id="{CE3A7E37-7797-E287-C962-87CBFC8BAF68}"/>
                  </a:ext>
                </a:extLst>
              </p:cNvPr>
              <p:cNvPicPr>
                <a:picLocks noChangeAspect="1"/>
              </p:cNvPicPr>
              <p:nvPr/>
            </p:nvPicPr>
            <p:blipFill rotWithShape="1">
              <a:blip r:embed="rId11"/>
              <a:srcRect t="38119" b="42847"/>
              <a:stretch/>
            </p:blipFill>
            <p:spPr>
              <a:xfrm>
                <a:off x="7953799" y="4359893"/>
                <a:ext cx="3714363" cy="935215"/>
              </a:xfrm>
              <a:prstGeom prst="rect">
                <a:avLst/>
              </a:prstGeom>
            </p:spPr>
          </p:pic>
        </p:grpSp>
        <p:grpSp>
          <p:nvGrpSpPr>
            <p:cNvPr id="45" name="Group 44">
              <a:extLst>
                <a:ext uri="{FF2B5EF4-FFF2-40B4-BE49-F238E27FC236}">
                  <a16:creationId xmlns:a16="http://schemas.microsoft.com/office/drawing/2014/main" id="{00E4A279-1A71-6E76-E4BA-0793C21828E2}"/>
                </a:ext>
              </a:extLst>
            </p:cNvPr>
            <p:cNvGrpSpPr/>
            <p:nvPr/>
          </p:nvGrpSpPr>
          <p:grpSpPr>
            <a:xfrm>
              <a:off x="1381210" y="20305577"/>
              <a:ext cx="3815979" cy="758041"/>
              <a:chOff x="844071" y="3700417"/>
              <a:chExt cx="5269922" cy="1564556"/>
            </a:xfrm>
          </p:grpSpPr>
          <p:grpSp>
            <p:nvGrpSpPr>
              <p:cNvPr id="46" name="Group 45">
                <a:extLst>
                  <a:ext uri="{FF2B5EF4-FFF2-40B4-BE49-F238E27FC236}">
                    <a16:creationId xmlns:a16="http://schemas.microsoft.com/office/drawing/2014/main" id="{51124AB3-6210-98E3-34B4-943A874D7572}"/>
                  </a:ext>
                </a:extLst>
              </p:cNvPr>
              <p:cNvGrpSpPr/>
              <p:nvPr/>
            </p:nvGrpSpPr>
            <p:grpSpPr>
              <a:xfrm>
                <a:off x="844071" y="3700417"/>
                <a:ext cx="5269922" cy="1564556"/>
                <a:chOff x="6502854" y="4953048"/>
                <a:chExt cx="5269922" cy="1564556"/>
              </a:xfrm>
            </p:grpSpPr>
            <p:sp>
              <p:nvSpPr>
                <p:cNvPr id="67" name="Rectangle 66">
                  <a:extLst>
                    <a:ext uri="{FF2B5EF4-FFF2-40B4-BE49-F238E27FC236}">
                      <a16:creationId xmlns:a16="http://schemas.microsoft.com/office/drawing/2014/main" id="{A067D72A-31F4-CB68-5EBF-91D00F096E51}"/>
                    </a:ext>
                  </a:extLst>
                </p:cNvPr>
                <p:cNvSpPr/>
                <p:nvPr/>
              </p:nvSpPr>
              <p:spPr>
                <a:xfrm>
                  <a:off x="6502854" y="4953048"/>
                  <a:ext cx="5269922" cy="15645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F658F6BF-7F76-8E45-75F8-26DE3C89C9C9}"/>
                    </a:ext>
                  </a:extLst>
                </p:cNvPr>
                <p:cNvSpPr txBox="1"/>
                <p:nvPr/>
              </p:nvSpPr>
              <p:spPr>
                <a:xfrm>
                  <a:off x="6579021" y="5195376"/>
                  <a:ext cx="1660601" cy="1079898"/>
                </a:xfrm>
                <a:prstGeom prst="rect">
                  <a:avLst/>
                </a:prstGeom>
                <a:noFill/>
              </p:spPr>
              <p:txBody>
                <a:bodyPr wrap="square" rtlCol="0">
                  <a:spAutoFit/>
                </a:bodyPr>
                <a:lstStyle/>
                <a:p>
                  <a:r>
                    <a:rPr lang="en-US" sz="1400" dirty="0"/>
                    <a:t>Minimize the Residual</a:t>
                  </a:r>
                </a:p>
              </p:txBody>
            </p:sp>
          </p:grpSp>
          <p:grpSp>
            <p:nvGrpSpPr>
              <p:cNvPr id="47" name="Group 46">
                <a:extLst>
                  <a:ext uri="{FF2B5EF4-FFF2-40B4-BE49-F238E27FC236}">
                    <a16:creationId xmlns:a16="http://schemas.microsoft.com/office/drawing/2014/main" id="{858238FE-1889-D461-4A90-E713A7806CB0}"/>
                  </a:ext>
                </a:extLst>
              </p:cNvPr>
              <p:cNvGrpSpPr/>
              <p:nvPr/>
            </p:nvGrpSpPr>
            <p:grpSpPr>
              <a:xfrm>
                <a:off x="2619411" y="3815101"/>
                <a:ext cx="3333342" cy="312251"/>
                <a:chOff x="5314950" y="3143250"/>
                <a:chExt cx="6100880" cy="571500"/>
              </a:xfrm>
            </p:grpSpPr>
            <p:pic>
              <p:nvPicPr>
                <p:cNvPr id="61" name="Picture 60">
                  <a:extLst>
                    <a:ext uri="{FF2B5EF4-FFF2-40B4-BE49-F238E27FC236}">
                      <a16:creationId xmlns:a16="http://schemas.microsoft.com/office/drawing/2014/main" id="{B22987D2-66BE-D848-6F20-14863B1F7732}"/>
                    </a:ext>
                  </a:extLst>
                </p:cNvPr>
                <p:cNvPicPr>
                  <a:picLocks noChangeAspect="1"/>
                </p:cNvPicPr>
                <p:nvPr/>
              </p:nvPicPr>
              <p:blipFill>
                <a:blip r:embed="rId12"/>
                <a:stretch>
                  <a:fillRect/>
                </a:stretch>
              </p:blipFill>
              <p:spPr>
                <a:xfrm>
                  <a:off x="5314950" y="3143250"/>
                  <a:ext cx="1562100" cy="571500"/>
                </a:xfrm>
                <a:prstGeom prst="rect">
                  <a:avLst/>
                </a:prstGeom>
              </p:spPr>
            </p:pic>
            <p:pic>
              <p:nvPicPr>
                <p:cNvPr id="62" name="Picture 61">
                  <a:extLst>
                    <a:ext uri="{FF2B5EF4-FFF2-40B4-BE49-F238E27FC236}">
                      <a16:creationId xmlns:a16="http://schemas.microsoft.com/office/drawing/2014/main" id="{84A2C0CC-8B5F-4995-5F9A-A9349A49F07C}"/>
                    </a:ext>
                  </a:extLst>
                </p:cNvPr>
                <p:cNvPicPr>
                  <a:picLocks noChangeAspect="1"/>
                </p:cNvPicPr>
                <p:nvPr/>
              </p:nvPicPr>
              <p:blipFill>
                <a:blip r:embed="rId13"/>
                <a:stretch>
                  <a:fillRect/>
                </a:stretch>
              </p:blipFill>
              <p:spPr>
                <a:xfrm>
                  <a:off x="7810701" y="3143250"/>
                  <a:ext cx="266700" cy="304800"/>
                </a:xfrm>
                <a:prstGeom prst="rect">
                  <a:avLst/>
                </a:prstGeom>
              </p:spPr>
            </p:pic>
            <p:pic>
              <p:nvPicPr>
                <p:cNvPr id="63" name="Picture 62">
                  <a:extLst>
                    <a:ext uri="{FF2B5EF4-FFF2-40B4-BE49-F238E27FC236}">
                      <a16:creationId xmlns:a16="http://schemas.microsoft.com/office/drawing/2014/main" id="{9A8F4C71-5829-F133-A306-600D831AC2CA}"/>
                    </a:ext>
                  </a:extLst>
                </p:cNvPr>
                <p:cNvPicPr>
                  <a:picLocks noChangeAspect="1"/>
                </p:cNvPicPr>
                <p:nvPr/>
              </p:nvPicPr>
              <p:blipFill>
                <a:blip r:embed="rId14"/>
                <a:stretch>
                  <a:fillRect/>
                </a:stretch>
              </p:blipFill>
              <p:spPr>
                <a:xfrm>
                  <a:off x="9274744" y="3143250"/>
                  <a:ext cx="457200" cy="419100"/>
                </a:xfrm>
                <a:prstGeom prst="rect">
                  <a:avLst/>
                </a:prstGeom>
              </p:spPr>
            </p:pic>
            <p:pic>
              <p:nvPicPr>
                <p:cNvPr id="64" name="Picture 63">
                  <a:extLst>
                    <a:ext uri="{FF2B5EF4-FFF2-40B4-BE49-F238E27FC236}">
                      <a16:creationId xmlns:a16="http://schemas.microsoft.com/office/drawing/2014/main" id="{E78359F4-425A-C486-1689-A7456A289BB1}"/>
                    </a:ext>
                  </a:extLst>
                </p:cNvPr>
                <p:cNvPicPr>
                  <a:picLocks noChangeAspect="1"/>
                </p:cNvPicPr>
                <p:nvPr/>
              </p:nvPicPr>
              <p:blipFill>
                <a:blip r:embed="rId15"/>
                <a:stretch>
                  <a:fillRect/>
                </a:stretch>
              </p:blipFill>
              <p:spPr>
                <a:xfrm>
                  <a:off x="9773653" y="3200400"/>
                  <a:ext cx="266700" cy="304800"/>
                </a:xfrm>
                <a:prstGeom prst="rect">
                  <a:avLst/>
                </a:prstGeom>
              </p:spPr>
            </p:pic>
            <p:pic>
              <p:nvPicPr>
                <p:cNvPr id="65" name="Picture 64">
                  <a:extLst>
                    <a:ext uri="{FF2B5EF4-FFF2-40B4-BE49-F238E27FC236}">
                      <a16:creationId xmlns:a16="http://schemas.microsoft.com/office/drawing/2014/main" id="{58FD0492-ACDB-7494-5066-6A826D535B57}"/>
                    </a:ext>
                  </a:extLst>
                </p:cNvPr>
                <p:cNvPicPr>
                  <a:picLocks noChangeAspect="1"/>
                </p:cNvPicPr>
                <p:nvPr/>
              </p:nvPicPr>
              <p:blipFill>
                <a:blip r:embed="rId16"/>
                <a:stretch>
                  <a:fillRect/>
                </a:stretch>
              </p:blipFill>
              <p:spPr>
                <a:xfrm>
                  <a:off x="10247430" y="3143250"/>
                  <a:ext cx="1168400" cy="419100"/>
                </a:xfrm>
                <a:prstGeom prst="rect">
                  <a:avLst/>
                </a:prstGeom>
              </p:spPr>
            </p:pic>
          </p:grpSp>
          <p:grpSp>
            <p:nvGrpSpPr>
              <p:cNvPr id="48" name="Group 47">
                <a:extLst>
                  <a:ext uri="{FF2B5EF4-FFF2-40B4-BE49-F238E27FC236}">
                    <a16:creationId xmlns:a16="http://schemas.microsoft.com/office/drawing/2014/main" id="{3E55034D-D302-8EC4-9732-CE0720CD465D}"/>
                  </a:ext>
                </a:extLst>
              </p:cNvPr>
              <p:cNvGrpSpPr/>
              <p:nvPr/>
            </p:nvGrpSpPr>
            <p:grpSpPr>
              <a:xfrm>
                <a:off x="3380407" y="4015380"/>
                <a:ext cx="2573368" cy="1192836"/>
                <a:chOff x="9039190" y="5268011"/>
                <a:chExt cx="2573368" cy="1192836"/>
              </a:xfrm>
            </p:grpSpPr>
            <p:pic>
              <p:nvPicPr>
                <p:cNvPr id="52" name="Picture 51">
                  <a:extLst>
                    <a:ext uri="{FF2B5EF4-FFF2-40B4-BE49-F238E27FC236}">
                      <a16:creationId xmlns:a16="http://schemas.microsoft.com/office/drawing/2014/main" id="{041F9F88-3164-969A-C79E-997D4AB96F28}"/>
                    </a:ext>
                  </a:extLst>
                </p:cNvPr>
                <p:cNvPicPr>
                  <a:picLocks noChangeAspect="1"/>
                </p:cNvPicPr>
                <p:nvPr/>
              </p:nvPicPr>
              <p:blipFill>
                <a:blip r:embed="rId17"/>
                <a:stretch>
                  <a:fillRect/>
                </a:stretch>
              </p:blipFill>
              <p:spPr>
                <a:xfrm>
                  <a:off x="9039190" y="5345362"/>
                  <a:ext cx="83267" cy="1054715"/>
                </a:xfrm>
                <a:prstGeom prst="rect">
                  <a:avLst/>
                </a:prstGeom>
              </p:spPr>
            </p:pic>
            <p:pic>
              <p:nvPicPr>
                <p:cNvPr id="53" name="Picture 52">
                  <a:extLst>
                    <a:ext uri="{FF2B5EF4-FFF2-40B4-BE49-F238E27FC236}">
                      <a16:creationId xmlns:a16="http://schemas.microsoft.com/office/drawing/2014/main" id="{A18BFE63-1B43-925F-B1DE-1CE7D1CD3267}"/>
                    </a:ext>
                  </a:extLst>
                </p:cNvPr>
                <p:cNvPicPr>
                  <a:picLocks noChangeAspect="1"/>
                </p:cNvPicPr>
                <p:nvPr/>
              </p:nvPicPr>
              <p:blipFill>
                <a:blip r:embed="rId18"/>
                <a:stretch>
                  <a:fillRect/>
                </a:stretch>
              </p:blipFill>
              <p:spPr>
                <a:xfrm>
                  <a:off x="10442220" y="5350292"/>
                  <a:ext cx="69389" cy="1054715"/>
                </a:xfrm>
                <a:prstGeom prst="rect">
                  <a:avLst/>
                </a:prstGeom>
              </p:spPr>
            </p:pic>
            <p:pic>
              <p:nvPicPr>
                <p:cNvPr id="54" name="Picture 53">
                  <a:extLst>
                    <a:ext uri="{FF2B5EF4-FFF2-40B4-BE49-F238E27FC236}">
                      <a16:creationId xmlns:a16="http://schemas.microsoft.com/office/drawing/2014/main" id="{52E66A1B-92EE-1D72-C23E-F703DBF82179}"/>
                    </a:ext>
                  </a:extLst>
                </p:cNvPr>
                <p:cNvPicPr>
                  <a:picLocks noChangeAspect="1"/>
                </p:cNvPicPr>
                <p:nvPr/>
              </p:nvPicPr>
              <p:blipFill>
                <a:blip r:embed="rId19"/>
                <a:stretch>
                  <a:fillRect/>
                </a:stretch>
              </p:blipFill>
              <p:spPr>
                <a:xfrm>
                  <a:off x="10557387" y="5329804"/>
                  <a:ext cx="117961" cy="1131043"/>
                </a:xfrm>
                <a:prstGeom prst="rect">
                  <a:avLst/>
                </a:prstGeom>
              </p:spPr>
            </p:pic>
            <p:pic>
              <p:nvPicPr>
                <p:cNvPr id="55" name="Picture 54">
                  <a:extLst>
                    <a:ext uri="{FF2B5EF4-FFF2-40B4-BE49-F238E27FC236}">
                      <a16:creationId xmlns:a16="http://schemas.microsoft.com/office/drawing/2014/main" id="{91D46F38-7451-60F5-2826-BE948F61BB51}"/>
                    </a:ext>
                  </a:extLst>
                </p:cNvPr>
                <p:cNvPicPr>
                  <a:picLocks noChangeAspect="1"/>
                </p:cNvPicPr>
                <p:nvPr/>
              </p:nvPicPr>
              <p:blipFill>
                <a:blip r:embed="rId20"/>
                <a:stretch>
                  <a:fillRect/>
                </a:stretch>
              </p:blipFill>
              <p:spPr>
                <a:xfrm>
                  <a:off x="10678836" y="5345362"/>
                  <a:ext cx="291434" cy="1054715"/>
                </a:xfrm>
                <a:prstGeom prst="rect">
                  <a:avLst/>
                </a:prstGeom>
              </p:spPr>
            </p:pic>
            <p:pic>
              <p:nvPicPr>
                <p:cNvPr id="56" name="Picture 55">
                  <a:extLst>
                    <a:ext uri="{FF2B5EF4-FFF2-40B4-BE49-F238E27FC236}">
                      <a16:creationId xmlns:a16="http://schemas.microsoft.com/office/drawing/2014/main" id="{F68B505E-C716-1AE1-740D-401EE336DB00}"/>
                    </a:ext>
                  </a:extLst>
                </p:cNvPr>
                <p:cNvPicPr>
                  <a:picLocks noChangeAspect="1"/>
                </p:cNvPicPr>
                <p:nvPr/>
              </p:nvPicPr>
              <p:blipFill>
                <a:blip r:embed="rId21"/>
                <a:stretch>
                  <a:fillRect/>
                </a:stretch>
              </p:blipFill>
              <p:spPr>
                <a:xfrm>
                  <a:off x="10993900" y="5345362"/>
                  <a:ext cx="69389" cy="291434"/>
                </a:xfrm>
                <a:prstGeom prst="rect">
                  <a:avLst/>
                </a:prstGeom>
              </p:spPr>
            </p:pic>
            <p:pic>
              <p:nvPicPr>
                <p:cNvPr id="57" name="Picture 56">
                  <a:extLst>
                    <a:ext uri="{FF2B5EF4-FFF2-40B4-BE49-F238E27FC236}">
                      <a16:creationId xmlns:a16="http://schemas.microsoft.com/office/drawing/2014/main" id="{572DA634-BF4C-A6FE-3C92-65B8EBE29724}"/>
                    </a:ext>
                  </a:extLst>
                </p:cNvPr>
                <p:cNvPicPr>
                  <a:picLocks noChangeAspect="1"/>
                </p:cNvPicPr>
                <p:nvPr/>
              </p:nvPicPr>
              <p:blipFill>
                <a:blip r:embed="rId22"/>
                <a:stretch>
                  <a:fillRect/>
                </a:stretch>
              </p:blipFill>
              <p:spPr>
                <a:xfrm>
                  <a:off x="11213735" y="5345362"/>
                  <a:ext cx="69389" cy="222045"/>
                </a:xfrm>
                <a:prstGeom prst="rect">
                  <a:avLst/>
                </a:prstGeom>
              </p:spPr>
            </p:pic>
            <p:pic>
              <p:nvPicPr>
                <p:cNvPr id="58" name="Picture 57">
                  <a:extLst>
                    <a:ext uri="{FF2B5EF4-FFF2-40B4-BE49-F238E27FC236}">
                      <a16:creationId xmlns:a16="http://schemas.microsoft.com/office/drawing/2014/main" id="{A9CF7D44-C28A-F82D-DA76-CF82CC23B88F}"/>
                    </a:ext>
                  </a:extLst>
                </p:cNvPr>
                <p:cNvPicPr>
                  <a:picLocks noChangeAspect="1"/>
                </p:cNvPicPr>
                <p:nvPr/>
              </p:nvPicPr>
              <p:blipFill>
                <a:blip r:embed="rId23"/>
                <a:stretch>
                  <a:fillRect/>
                </a:stretch>
              </p:blipFill>
              <p:spPr>
                <a:xfrm>
                  <a:off x="11335622" y="5268011"/>
                  <a:ext cx="97145" cy="1124104"/>
                </a:xfrm>
                <a:prstGeom prst="rect">
                  <a:avLst/>
                </a:prstGeom>
              </p:spPr>
            </p:pic>
            <p:pic>
              <p:nvPicPr>
                <p:cNvPr id="59" name="Picture 58">
                  <a:extLst>
                    <a:ext uri="{FF2B5EF4-FFF2-40B4-BE49-F238E27FC236}">
                      <a16:creationId xmlns:a16="http://schemas.microsoft.com/office/drawing/2014/main" id="{D4FE558D-AFEC-D13D-C1CE-B40EDD2D64C5}"/>
                    </a:ext>
                  </a:extLst>
                </p:cNvPr>
                <p:cNvPicPr>
                  <a:picLocks noChangeAspect="1"/>
                </p:cNvPicPr>
                <p:nvPr/>
              </p:nvPicPr>
              <p:blipFill>
                <a:blip r:embed="rId17"/>
                <a:stretch>
                  <a:fillRect/>
                </a:stretch>
              </p:blipFill>
              <p:spPr>
                <a:xfrm>
                  <a:off x="11435652" y="5345362"/>
                  <a:ext cx="83267" cy="1054715"/>
                </a:xfrm>
                <a:prstGeom prst="rect">
                  <a:avLst/>
                </a:prstGeom>
              </p:spPr>
            </p:pic>
            <p:pic>
              <p:nvPicPr>
                <p:cNvPr id="60" name="Picture 59">
                  <a:extLst>
                    <a:ext uri="{FF2B5EF4-FFF2-40B4-BE49-F238E27FC236}">
                      <a16:creationId xmlns:a16="http://schemas.microsoft.com/office/drawing/2014/main" id="{20BDEFDF-F4F1-E70A-DBA0-202D9D11307D}"/>
                    </a:ext>
                  </a:extLst>
                </p:cNvPr>
                <p:cNvPicPr>
                  <a:picLocks noChangeAspect="1"/>
                </p:cNvPicPr>
                <p:nvPr/>
              </p:nvPicPr>
              <p:blipFill>
                <a:blip r:embed="rId24"/>
                <a:stretch>
                  <a:fillRect/>
                </a:stretch>
              </p:blipFill>
              <p:spPr>
                <a:xfrm>
                  <a:off x="11515413" y="6225143"/>
                  <a:ext cx="97145" cy="180412"/>
                </a:xfrm>
                <a:prstGeom prst="rect">
                  <a:avLst/>
                </a:prstGeom>
              </p:spPr>
            </p:pic>
          </p:grpSp>
          <p:grpSp>
            <p:nvGrpSpPr>
              <p:cNvPr id="49" name="Group 48">
                <a:extLst>
                  <a:ext uri="{FF2B5EF4-FFF2-40B4-BE49-F238E27FC236}">
                    <a16:creationId xmlns:a16="http://schemas.microsoft.com/office/drawing/2014/main" id="{82DC9FCA-08E0-E194-61D9-394C04146DBD}"/>
                  </a:ext>
                </a:extLst>
              </p:cNvPr>
              <p:cNvGrpSpPr/>
              <p:nvPr/>
            </p:nvGrpSpPr>
            <p:grpSpPr>
              <a:xfrm>
                <a:off x="3519295" y="4092731"/>
                <a:ext cx="1330061" cy="1054715"/>
                <a:chOff x="6978851" y="3666022"/>
                <a:chExt cx="2434357" cy="1930400"/>
              </a:xfrm>
            </p:grpSpPr>
            <p:pic>
              <p:nvPicPr>
                <p:cNvPr id="50" name="Picture 49">
                  <a:extLst>
                    <a:ext uri="{FF2B5EF4-FFF2-40B4-BE49-F238E27FC236}">
                      <a16:creationId xmlns:a16="http://schemas.microsoft.com/office/drawing/2014/main" id="{5EFA98DC-F6D0-188E-E8A4-5FD933AAE4E8}"/>
                    </a:ext>
                  </a:extLst>
                </p:cNvPr>
                <p:cNvPicPr>
                  <a:picLocks noChangeAspect="1"/>
                </p:cNvPicPr>
                <p:nvPr/>
              </p:nvPicPr>
              <p:blipFill>
                <a:blip r:embed="rId25"/>
                <a:stretch>
                  <a:fillRect/>
                </a:stretch>
              </p:blipFill>
              <p:spPr>
                <a:xfrm>
                  <a:off x="6978851" y="3666022"/>
                  <a:ext cx="1930400" cy="723900"/>
                </a:xfrm>
                <a:prstGeom prst="rect">
                  <a:avLst/>
                </a:prstGeom>
              </p:spPr>
            </p:pic>
            <p:pic>
              <p:nvPicPr>
                <p:cNvPr id="51" name="Picture 50">
                  <a:extLst>
                    <a:ext uri="{FF2B5EF4-FFF2-40B4-BE49-F238E27FC236}">
                      <a16:creationId xmlns:a16="http://schemas.microsoft.com/office/drawing/2014/main" id="{5836F855-83A0-E9F0-DD04-EE7B50DB8B9E}"/>
                    </a:ext>
                  </a:extLst>
                </p:cNvPr>
                <p:cNvPicPr>
                  <a:picLocks noChangeAspect="1"/>
                </p:cNvPicPr>
                <p:nvPr/>
              </p:nvPicPr>
              <p:blipFill>
                <a:blip r:embed="rId26"/>
                <a:stretch>
                  <a:fillRect/>
                </a:stretch>
              </p:blipFill>
              <p:spPr>
                <a:xfrm>
                  <a:off x="9298908" y="3831122"/>
                  <a:ext cx="114300" cy="1765300"/>
                </a:xfrm>
                <a:prstGeom prst="rect">
                  <a:avLst/>
                </a:prstGeom>
              </p:spPr>
            </p:pic>
          </p:grpSp>
        </p:grpSp>
        <p:sp>
          <p:nvSpPr>
            <p:cNvPr id="68" name="TextBox 67">
              <a:extLst>
                <a:ext uri="{FF2B5EF4-FFF2-40B4-BE49-F238E27FC236}">
                  <a16:creationId xmlns:a16="http://schemas.microsoft.com/office/drawing/2014/main" id="{75A534F9-7926-96E6-DCD7-64C35803D8D5}"/>
                </a:ext>
              </a:extLst>
            </p:cNvPr>
            <p:cNvSpPr txBox="1"/>
            <p:nvPr/>
          </p:nvSpPr>
          <p:spPr>
            <a:xfrm>
              <a:off x="1390651" y="19385684"/>
              <a:ext cx="3815980" cy="923330"/>
            </a:xfrm>
            <a:prstGeom prst="rect">
              <a:avLst/>
            </a:prstGeom>
            <a:solidFill>
              <a:schemeClr val="bg1"/>
            </a:solidFill>
            <a:ln>
              <a:solidFill>
                <a:schemeClr val="tx1"/>
              </a:solidFill>
            </a:ln>
          </p:spPr>
          <p:txBody>
            <a:bodyPr wrap="square" rtlCol="0">
              <a:spAutoFit/>
            </a:bodyPr>
            <a:lstStyle/>
            <a:p>
              <a:r>
                <a:rPr lang="en-US" sz="1800" dirty="0"/>
                <a:t>We are exploring the use of ISML algorithms in the hyper-reduction step of reduced-order modeling.</a:t>
              </a:r>
            </a:p>
          </p:txBody>
        </p:sp>
      </p:grpSp>
      <p:pic>
        <p:nvPicPr>
          <p:cNvPr id="69" name="Content Placeholder 5">
            <a:extLst>
              <a:ext uri="{FF2B5EF4-FFF2-40B4-BE49-F238E27FC236}">
                <a16:creationId xmlns:a16="http://schemas.microsoft.com/office/drawing/2014/main" id="{E7CC95D0-5C11-AEF5-2105-6972A5C81BF1}"/>
              </a:ext>
            </a:extLst>
          </p:cNvPr>
          <p:cNvPicPr>
            <a:picLocks noChangeAspect="1"/>
          </p:cNvPicPr>
          <p:nvPr/>
        </p:nvPicPr>
        <p:blipFill rotWithShape="1">
          <a:blip r:embed="rId27"/>
          <a:srcRect t="6617" b="668"/>
          <a:stretch/>
        </p:blipFill>
        <p:spPr>
          <a:xfrm>
            <a:off x="5691867" y="20523804"/>
            <a:ext cx="5048495" cy="2468880"/>
          </a:xfrm>
          <a:prstGeom prst="rect">
            <a:avLst/>
          </a:prstGeom>
        </p:spPr>
      </p:pic>
      <p:pic>
        <p:nvPicPr>
          <p:cNvPr id="70" name="Picture 69">
            <a:extLst>
              <a:ext uri="{FF2B5EF4-FFF2-40B4-BE49-F238E27FC236}">
                <a16:creationId xmlns:a16="http://schemas.microsoft.com/office/drawing/2014/main" id="{D3791763-FC08-3465-62D0-A7BE60ECC6BA}"/>
              </a:ext>
            </a:extLst>
          </p:cNvPr>
          <p:cNvPicPr>
            <a:picLocks noChangeAspect="1"/>
          </p:cNvPicPr>
          <p:nvPr/>
        </p:nvPicPr>
        <p:blipFill rotWithShape="1">
          <a:blip r:embed="rId28"/>
          <a:srcRect b="342"/>
          <a:stretch/>
        </p:blipFill>
        <p:spPr>
          <a:xfrm>
            <a:off x="10740362" y="20522311"/>
            <a:ext cx="3627031" cy="2468880"/>
          </a:xfrm>
          <a:prstGeom prst="rect">
            <a:avLst/>
          </a:prstGeom>
        </p:spPr>
      </p:pic>
      <p:pic>
        <p:nvPicPr>
          <p:cNvPr id="71" name="Picture 70">
            <a:extLst>
              <a:ext uri="{FF2B5EF4-FFF2-40B4-BE49-F238E27FC236}">
                <a16:creationId xmlns:a16="http://schemas.microsoft.com/office/drawing/2014/main" id="{72E6D6AF-7F91-036F-89E3-E06084C277A3}"/>
              </a:ext>
            </a:extLst>
          </p:cNvPr>
          <p:cNvPicPr>
            <a:picLocks noChangeAspect="1"/>
          </p:cNvPicPr>
          <p:nvPr/>
        </p:nvPicPr>
        <p:blipFill>
          <a:blip r:embed="rId29"/>
          <a:stretch>
            <a:fillRect/>
          </a:stretch>
        </p:blipFill>
        <p:spPr>
          <a:xfrm>
            <a:off x="14340757" y="20520818"/>
            <a:ext cx="3605659" cy="1364303"/>
          </a:xfrm>
          <a:prstGeom prst="rect">
            <a:avLst/>
          </a:prstGeom>
        </p:spPr>
      </p:pic>
      <p:sp>
        <p:nvSpPr>
          <p:cNvPr id="73" name="TextBox 72">
            <a:extLst>
              <a:ext uri="{FF2B5EF4-FFF2-40B4-BE49-F238E27FC236}">
                <a16:creationId xmlns:a16="http://schemas.microsoft.com/office/drawing/2014/main" id="{5244B4E0-8FDC-17A8-BBE3-765C69AD9033}"/>
              </a:ext>
            </a:extLst>
          </p:cNvPr>
          <p:cNvSpPr txBox="1"/>
          <p:nvPr/>
        </p:nvSpPr>
        <p:spPr>
          <a:xfrm>
            <a:off x="5646208" y="19035916"/>
            <a:ext cx="12300704" cy="1477328"/>
          </a:xfrm>
          <a:prstGeom prst="rect">
            <a:avLst/>
          </a:prstGeom>
          <a:solidFill>
            <a:schemeClr val="bg1"/>
          </a:solidFill>
          <a:ln>
            <a:solidFill>
              <a:schemeClr val="tx1"/>
            </a:solidFill>
          </a:ln>
        </p:spPr>
        <p:txBody>
          <a:bodyPr wrap="square" rtlCol="0">
            <a:spAutoFit/>
          </a:bodyPr>
          <a:lstStyle/>
          <a:p>
            <a:r>
              <a:rPr lang="en-US" sz="1800" dirty="0"/>
              <a:t>We are currently using ISML algorithms in a different fashion, altogether, in the Grand Challenge project “</a:t>
            </a:r>
            <a:r>
              <a:rPr lang="en-US" sz="1800" dirty="0" err="1"/>
              <a:t>CLimate</a:t>
            </a:r>
            <a:r>
              <a:rPr lang="en-US" sz="1800" dirty="0"/>
              <a:t> impact: Determining Etiology </a:t>
            </a:r>
            <a:r>
              <a:rPr lang="en-US" sz="1800" dirty="0" err="1"/>
              <a:t>thRough</a:t>
            </a:r>
            <a:r>
              <a:rPr lang="en-US" sz="1800" dirty="0"/>
              <a:t> </a:t>
            </a:r>
            <a:r>
              <a:rPr lang="en-US" sz="1800" dirty="0" err="1"/>
              <a:t>pAthways</a:t>
            </a:r>
            <a:r>
              <a:rPr lang="en-US" sz="1800" dirty="0"/>
              <a:t>” (CLDERA, PI: Diana Bull). Rather than finding things like anomalies, we are using the algorithms to cluster regions of similar statistical behavior. We can then trace the evolution of cluster partitions through time, tracing chains of events and probabilities of transitions. Shown below is the clustering for a simulation of the eruption of Mt. Pinatubo. To the right of the snapshot is the cluster evolution graph and a sample of the transition probabilities.</a:t>
            </a:r>
          </a:p>
        </p:txBody>
      </p:sp>
      <p:sp>
        <p:nvSpPr>
          <p:cNvPr id="75" name="Content Placeholder 13">
            <a:extLst>
              <a:ext uri="{FF2B5EF4-FFF2-40B4-BE49-F238E27FC236}">
                <a16:creationId xmlns:a16="http://schemas.microsoft.com/office/drawing/2014/main" id="{0DC3FE27-C07F-ABF5-958A-59C4D5954B58}"/>
              </a:ext>
            </a:extLst>
          </p:cNvPr>
          <p:cNvSpPr txBox="1">
            <a:spLocks/>
          </p:cNvSpPr>
          <p:nvPr/>
        </p:nvSpPr>
        <p:spPr>
          <a:xfrm>
            <a:off x="18707378" y="15564940"/>
            <a:ext cx="16562780" cy="7981357"/>
          </a:xfrm>
          <a:prstGeom prst="rect">
            <a:avLst/>
          </a:prstGeom>
        </p:spPr>
        <p:txBody>
          <a:bodyPr anchor="t" anchorCtr="0">
            <a:noAutofit/>
          </a:bodyPr>
          <a:lst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a:lstStyle>
          <a:p>
            <a:pPr marL="457200" indent="-457200"/>
            <a:r>
              <a:rPr lang="en-US" sz="3600" dirty="0">
                <a:latin typeface="Open Sans" panose="020B0606030504020204" pitchFamily="34" charset="0"/>
                <a:ea typeface="Open Sans" panose="020B0606030504020204" pitchFamily="34" charset="0"/>
                <a:cs typeface="Open Sans" panose="020B0606030504020204" pitchFamily="34" charset="0"/>
              </a:rPr>
              <a:t>Publications</a:t>
            </a:r>
          </a:p>
          <a:p>
            <a:pPr marL="914400" lvl="1" indent="-457200">
              <a:spcBef>
                <a:spcPts val="800"/>
              </a:spcBef>
            </a:pPr>
            <a:r>
              <a:rPr lang="en-US" sz="2000" dirty="0">
                <a:effectLst/>
                <a:latin typeface="Open Sans" panose="020B0606030504020204" pitchFamily="34" charset="0"/>
                <a:ea typeface="Open Sans" panose="020B0606030504020204" pitchFamily="34" charset="0"/>
                <a:cs typeface="Open Sans" panose="020B0606030504020204" pitchFamily="34" charset="0"/>
              </a:rPr>
              <a:t>T. M. </a:t>
            </a:r>
            <a:r>
              <a:rPr lang="en-US" sz="2000" dirty="0" err="1">
                <a:effectLst/>
                <a:latin typeface="Open Sans" panose="020B0606030504020204" pitchFamily="34" charset="0"/>
                <a:ea typeface="Open Sans" panose="020B0606030504020204" pitchFamily="34" charset="0"/>
                <a:cs typeface="Open Sans" panose="020B0606030504020204" pitchFamily="34" charset="0"/>
              </a:rPr>
              <a:t>Shead</a:t>
            </a:r>
            <a:r>
              <a:rPr lang="en-US" sz="2000" dirty="0">
                <a:effectLst/>
                <a:latin typeface="Open Sans" panose="020B0606030504020204" pitchFamily="34" charset="0"/>
                <a:ea typeface="Open Sans" panose="020B0606030504020204" pitchFamily="34" charset="0"/>
                <a:cs typeface="Open Sans" panose="020B0606030504020204" pitchFamily="34" charset="0"/>
              </a:rPr>
              <a:t>, I. K. </a:t>
            </a:r>
            <a:r>
              <a:rPr lang="en-US" sz="2000" dirty="0" err="1">
                <a:effectLst/>
                <a:latin typeface="Open Sans" panose="020B0606030504020204" pitchFamily="34" charset="0"/>
                <a:ea typeface="Open Sans" panose="020B0606030504020204" pitchFamily="34" charset="0"/>
                <a:cs typeface="Open Sans" panose="020B0606030504020204" pitchFamily="34" charset="0"/>
              </a:rPr>
              <a:t>Tezaur</a:t>
            </a:r>
            <a:r>
              <a:rPr lang="en-US" sz="2000" dirty="0">
                <a:effectLst/>
                <a:latin typeface="Open Sans" panose="020B0606030504020204" pitchFamily="34" charset="0"/>
                <a:ea typeface="Open Sans" panose="020B0606030504020204" pitchFamily="34" charset="0"/>
                <a:cs typeface="Open Sans" panose="020B0606030504020204" pitchFamily="34" charset="0"/>
              </a:rPr>
              <a:t>, W. L. Davis IV, M. L. Carlson, D. M. </a:t>
            </a:r>
            <a:r>
              <a:rPr lang="en-US" sz="2000" dirty="0" err="1">
                <a:effectLst/>
                <a:latin typeface="Open Sans" panose="020B0606030504020204" pitchFamily="34" charset="0"/>
                <a:ea typeface="Open Sans" panose="020B0606030504020204" pitchFamily="34" charset="0"/>
                <a:cs typeface="Open Sans" panose="020B0606030504020204" pitchFamily="34" charset="0"/>
              </a:rPr>
              <a:t>Dunlavy</a:t>
            </a:r>
            <a:r>
              <a:rPr lang="en-US" sz="2000" dirty="0">
                <a:effectLst/>
                <a:latin typeface="Open Sans" panose="020B0606030504020204" pitchFamily="34" charset="0"/>
                <a:ea typeface="Open Sans" panose="020B0606030504020204" pitchFamily="34" charset="0"/>
                <a:cs typeface="Open Sans" panose="020B0606030504020204" pitchFamily="34" charset="0"/>
              </a:rPr>
              <a:t>, E. J. Parish, P. J. </a:t>
            </a:r>
            <a:r>
              <a:rPr lang="en-US" sz="2000" dirty="0" err="1">
                <a:effectLst/>
                <a:latin typeface="Open Sans" panose="020B0606030504020204" pitchFamily="34" charset="0"/>
                <a:ea typeface="Open Sans" panose="020B0606030504020204" pitchFamily="34" charset="0"/>
                <a:cs typeface="Open Sans" panose="020B0606030504020204" pitchFamily="34" charset="0"/>
              </a:rPr>
              <a:t>Blonigan</a:t>
            </a:r>
            <a:r>
              <a:rPr lang="en-US" sz="2000" dirty="0">
                <a:effectLst/>
                <a:latin typeface="Open Sans" panose="020B0606030504020204" pitchFamily="34" charset="0"/>
                <a:ea typeface="Open Sans" panose="020B0606030504020204" pitchFamily="34" charset="0"/>
                <a:cs typeface="Open Sans" panose="020B0606030504020204" pitchFamily="34" charset="0"/>
              </a:rPr>
              <a:t>, J. </a:t>
            </a:r>
            <a:r>
              <a:rPr lang="en-US" sz="2000" dirty="0" err="1">
                <a:effectLst/>
                <a:latin typeface="Open Sans" panose="020B0606030504020204" pitchFamily="34" charset="0"/>
                <a:ea typeface="Open Sans" panose="020B0606030504020204" pitchFamily="34" charset="0"/>
                <a:cs typeface="Open Sans" panose="020B0606030504020204" pitchFamily="34" charset="0"/>
              </a:rPr>
              <a:t>Tencer</a:t>
            </a:r>
            <a:r>
              <a:rPr lang="en-US" sz="2000" dirty="0">
                <a:effectLst/>
                <a:latin typeface="Open Sans" panose="020B0606030504020204" pitchFamily="34" charset="0"/>
                <a:ea typeface="Open Sans" panose="020B0606030504020204" pitchFamily="34" charset="0"/>
                <a:cs typeface="Open Sans" panose="020B0606030504020204" pitchFamily="34" charset="0"/>
              </a:rPr>
              <a:t>, F. </a:t>
            </a:r>
            <a:r>
              <a:rPr lang="en-US" sz="2000" dirty="0" err="1">
                <a:effectLst/>
                <a:latin typeface="Open Sans" panose="020B0606030504020204" pitchFamily="34" charset="0"/>
                <a:ea typeface="Open Sans" panose="020B0606030504020204" pitchFamily="34" charset="0"/>
                <a:cs typeface="Open Sans" panose="020B0606030504020204" pitchFamily="34" charset="0"/>
              </a:rPr>
              <a:t>Rizzi</a:t>
            </a:r>
            <a:r>
              <a:rPr lang="en-US" sz="2000" dirty="0">
                <a:effectLst/>
                <a:latin typeface="Open Sans" panose="020B0606030504020204" pitchFamily="34" charset="0"/>
                <a:ea typeface="Open Sans" panose="020B0606030504020204" pitchFamily="34" charset="0"/>
                <a:cs typeface="Open Sans" panose="020B0606030504020204" pitchFamily="34" charset="0"/>
              </a:rPr>
              <a:t>, and H. </a:t>
            </a:r>
            <a:r>
              <a:rPr lang="en-US" sz="2000" dirty="0" err="1">
                <a:effectLst/>
                <a:latin typeface="Open Sans" panose="020B0606030504020204" pitchFamily="34" charset="0"/>
                <a:ea typeface="Open Sans" panose="020B0606030504020204" pitchFamily="34" charset="0"/>
                <a:cs typeface="Open Sans" panose="020B0606030504020204" pitchFamily="34" charset="0"/>
              </a:rPr>
              <a:t>Kolla</a:t>
            </a:r>
            <a:r>
              <a:rPr lang="en-US" sz="2000" dirty="0">
                <a:effectLst/>
                <a:latin typeface="Open Sans" panose="020B0606030504020204" pitchFamily="34" charset="0"/>
                <a:ea typeface="Open Sans" panose="020B0606030504020204" pitchFamily="34" charset="0"/>
                <a:cs typeface="Open Sans" panose="020B0606030504020204" pitchFamily="34" charset="0"/>
              </a:rPr>
              <a:t>, “A novel in situ machine learning framework for intelligent data capture and event detection,” in </a:t>
            </a:r>
            <a:r>
              <a:rPr lang="en-US" sz="1800" dirty="0">
                <a:effectLst/>
                <a:latin typeface="Open Sans" panose="020B0606030504020204" pitchFamily="34" charset="0"/>
                <a:ea typeface="Open Sans" panose="020B0606030504020204" pitchFamily="34" charset="0"/>
              </a:rPr>
              <a:t>in </a:t>
            </a:r>
            <a:r>
              <a:rPr lang="en-US" sz="1800" dirty="0">
                <a:solidFill>
                  <a:srgbClr val="333333"/>
                </a:solidFill>
                <a:effectLst/>
                <a:latin typeface="Open Sans" panose="020B0606030504020204" pitchFamily="34" charset="0"/>
                <a:ea typeface="Open Sans" panose="020B0606030504020204" pitchFamily="34" charset="0"/>
              </a:rPr>
              <a:t>Lecture Notes in Energy, vol 44. Springer</a:t>
            </a:r>
            <a:r>
              <a:rPr lang="en-US" sz="1800">
                <a:solidFill>
                  <a:srgbClr val="333333"/>
                </a:solidFill>
                <a:effectLst/>
                <a:latin typeface="Open Sans" panose="020B0606030504020204" pitchFamily="34" charset="0"/>
                <a:ea typeface="Open Sans" panose="020B0606030504020204" pitchFamily="34" charset="0"/>
              </a:rPr>
              <a:t>, Cham</a:t>
            </a:r>
            <a:r>
              <a:rPr lang="en-US" sz="2000">
                <a:effectLst/>
                <a:latin typeface="Open Sans" panose="020B0606030504020204" pitchFamily="34" charset="0"/>
                <a:ea typeface="Open Sans" panose="020B0606030504020204" pitchFamily="34" charset="0"/>
                <a:cs typeface="Open Sans" panose="020B0606030504020204" pitchFamily="34" charset="0"/>
              </a:rPr>
              <a:t>. </a:t>
            </a:r>
            <a:r>
              <a:rPr lang="en-US" sz="2000" dirty="0">
                <a:effectLst/>
                <a:latin typeface="Open Sans" panose="020B0606030504020204" pitchFamily="34" charset="0"/>
                <a:ea typeface="Open Sans" panose="020B0606030504020204" pitchFamily="34" charset="0"/>
                <a:cs typeface="Open Sans" panose="020B0606030504020204" pitchFamily="34" charset="0"/>
              </a:rPr>
              <a:t>January, 2023.</a:t>
            </a:r>
          </a:p>
          <a:p>
            <a:pPr marL="914400" lvl="1" indent="-457200">
              <a:spcBef>
                <a:spcPts val="800"/>
              </a:spcBef>
            </a:pPr>
            <a:r>
              <a:rPr lang="en-US" sz="2000" dirty="0">
                <a:latin typeface="Open Sans" panose="020B0606030504020204" pitchFamily="34" charset="0"/>
                <a:ea typeface="Open Sans" panose="020B0606030504020204" pitchFamily="34" charset="0"/>
                <a:cs typeface="Open Sans" panose="020B0606030504020204" pitchFamily="34" charset="0"/>
              </a:rPr>
              <a:t>A. </a:t>
            </a:r>
            <a:r>
              <a:rPr lang="en-US" sz="2000" dirty="0" err="1">
                <a:latin typeface="Open Sans" panose="020B0606030504020204" pitchFamily="34" charset="0"/>
                <a:ea typeface="Open Sans" panose="020B0606030504020204" pitchFamily="34" charset="0"/>
                <a:cs typeface="Open Sans" panose="020B0606030504020204" pitchFamily="34" charset="0"/>
              </a:rPr>
              <a:t>Konduri</a:t>
            </a:r>
            <a:r>
              <a:rPr lang="en-US" sz="2000" dirty="0">
                <a:latin typeface="Open Sans" panose="020B0606030504020204" pitchFamily="34" charset="0"/>
                <a:ea typeface="Open Sans" panose="020B0606030504020204" pitchFamily="34" charset="0"/>
                <a:cs typeface="Open Sans" panose="020B0606030504020204" pitchFamily="34" charset="0"/>
              </a:rPr>
              <a:t>, H. </a:t>
            </a:r>
            <a:r>
              <a:rPr lang="en-US" sz="2000" dirty="0" err="1">
                <a:latin typeface="Open Sans" panose="020B0606030504020204" pitchFamily="34" charset="0"/>
                <a:ea typeface="Open Sans" panose="020B0606030504020204" pitchFamily="34" charset="0"/>
                <a:cs typeface="Open Sans" panose="020B0606030504020204" pitchFamily="34" charset="0"/>
              </a:rPr>
              <a:t>Kolla</a:t>
            </a:r>
            <a:r>
              <a:rPr lang="en-US" sz="2000" dirty="0">
                <a:latin typeface="Open Sans" panose="020B0606030504020204" pitchFamily="34" charset="0"/>
                <a:ea typeface="Open Sans" panose="020B0606030504020204" pitchFamily="34" charset="0"/>
                <a:cs typeface="Open Sans" panose="020B0606030504020204" pitchFamily="34" charset="0"/>
              </a:rPr>
              <a:t>, W. P. </a:t>
            </a:r>
            <a:r>
              <a:rPr lang="en-US" sz="2000" dirty="0" err="1">
                <a:latin typeface="Open Sans" panose="020B0606030504020204" pitchFamily="34" charset="0"/>
                <a:ea typeface="Open Sans" panose="020B0606030504020204" pitchFamily="34" charset="0"/>
                <a:cs typeface="Open Sans" panose="020B0606030504020204" pitchFamily="34" charset="0"/>
              </a:rPr>
              <a:t>Kegelmeyer</a:t>
            </a:r>
            <a:r>
              <a:rPr lang="en-US" sz="2000" dirty="0">
                <a:latin typeface="Open Sans" panose="020B0606030504020204" pitchFamily="34" charset="0"/>
                <a:ea typeface="Open Sans" panose="020B0606030504020204" pitchFamily="34" charset="0"/>
                <a:cs typeface="Open Sans" panose="020B0606030504020204" pitchFamily="34" charset="0"/>
              </a:rPr>
              <a:t>, T. M. </a:t>
            </a:r>
            <a:r>
              <a:rPr lang="en-US" sz="2000" dirty="0" err="1">
                <a:latin typeface="Open Sans" panose="020B0606030504020204" pitchFamily="34" charset="0"/>
                <a:ea typeface="Open Sans" panose="020B0606030504020204" pitchFamily="34" charset="0"/>
                <a:cs typeface="Open Sans" panose="020B0606030504020204" pitchFamily="34" charset="0"/>
              </a:rPr>
              <a:t>Shead</a:t>
            </a:r>
            <a:r>
              <a:rPr lang="en-US" sz="2000" dirty="0">
                <a:latin typeface="Open Sans" panose="020B0606030504020204" pitchFamily="34" charset="0"/>
                <a:ea typeface="Open Sans" panose="020B0606030504020204" pitchFamily="34" charset="0"/>
                <a:cs typeface="Open Sans" panose="020B0606030504020204" pitchFamily="34" charset="0"/>
              </a:rPr>
              <a:t>, J. Ling, and W. L. Davis IV, “Anomaly detection in scientific data using joint statistical moments,” J. </a:t>
            </a:r>
            <a:r>
              <a:rPr lang="en-US" sz="2000" dirty="0" err="1">
                <a:latin typeface="Open Sans" panose="020B0606030504020204" pitchFamily="34" charset="0"/>
                <a:ea typeface="Open Sans" panose="020B0606030504020204" pitchFamily="34" charset="0"/>
                <a:cs typeface="Open Sans" panose="020B0606030504020204" pitchFamily="34" charset="0"/>
              </a:rPr>
              <a:t>Comput</a:t>
            </a:r>
            <a:r>
              <a:rPr lang="en-US" sz="2000" dirty="0">
                <a:latin typeface="Open Sans" panose="020B0606030504020204" pitchFamily="34" charset="0"/>
                <a:ea typeface="Open Sans" panose="020B0606030504020204" pitchFamily="34" charset="0"/>
                <a:cs typeface="Open Sans" panose="020B0606030504020204" pitchFamily="34" charset="0"/>
              </a:rPr>
              <a:t>. Phys., vol. 387, pp. 522–538, 2019.</a:t>
            </a:r>
          </a:p>
          <a:p>
            <a:pPr marL="914400" lvl="1" indent="-457200">
              <a:spcBef>
                <a:spcPts val="800"/>
              </a:spcBef>
            </a:pPr>
            <a:r>
              <a:rPr lang="en-US" sz="2000" dirty="0">
                <a:latin typeface="Open Sans" panose="020B0606030504020204" pitchFamily="34" charset="0"/>
                <a:ea typeface="Open Sans" panose="020B0606030504020204" pitchFamily="34" charset="0"/>
                <a:cs typeface="Open Sans" panose="020B0606030504020204" pitchFamily="34" charset="0"/>
              </a:rPr>
              <a:t>Julia Ling, W. </a:t>
            </a:r>
            <a:r>
              <a:rPr lang="en-US" sz="2000" dirty="0" err="1">
                <a:latin typeface="Open Sans" panose="020B0606030504020204" pitchFamily="34" charset="0"/>
                <a:ea typeface="Open Sans" panose="020B0606030504020204" pitchFamily="34" charset="0"/>
                <a:cs typeface="Open Sans" panose="020B0606030504020204" pitchFamily="34" charset="0"/>
              </a:rPr>
              <a:t>Kegelmeyer</a:t>
            </a:r>
            <a:r>
              <a:rPr lang="en-US" sz="2000" dirty="0">
                <a:latin typeface="Open Sans" panose="020B0606030504020204" pitchFamily="34" charset="0"/>
                <a:ea typeface="Open Sans" panose="020B0606030504020204" pitchFamily="34" charset="0"/>
                <a:cs typeface="Open Sans" panose="020B0606030504020204" pitchFamily="34" charset="0"/>
              </a:rPr>
              <a:t>, A. </a:t>
            </a:r>
            <a:r>
              <a:rPr lang="en-US" sz="2000" dirty="0" err="1">
                <a:latin typeface="Open Sans" panose="020B0606030504020204" pitchFamily="34" charset="0"/>
                <a:ea typeface="Open Sans" panose="020B0606030504020204" pitchFamily="34" charset="0"/>
                <a:cs typeface="Open Sans" panose="020B0606030504020204" pitchFamily="34" charset="0"/>
              </a:rPr>
              <a:t>Konduri</a:t>
            </a:r>
            <a:r>
              <a:rPr lang="en-US" sz="2000" dirty="0">
                <a:latin typeface="Open Sans" panose="020B0606030504020204" pitchFamily="34" charset="0"/>
                <a:ea typeface="Open Sans" panose="020B0606030504020204" pitchFamily="34" charset="0"/>
                <a:cs typeface="Open Sans" panose="020B0606030504020204" pitchFamily="34" charset="0"/>
              </a:rPr>
              <a:t>, H. </a:t>
            </a:r>
            <a:r>
              <a:rPr lang="en-US" sz="2000" dirty="0" err="1">
                <a:latin typeface="Open Sans" panose="020B0606030504020204" pitchFamily="34" charset="0"/>
                <a:ea typeface="Open Sans" panose="020B0606030504020204" pitchFamily="34" charset="0"/>
                <a:cs typeface="Open Sans" panose="020B0606030504020204" pitchFamily="34" charset="0"/>
              </a:rPr>
              <a:t>Kolla</a:t>
            </a:r>
            <a:r>
              <a:rPr lang="en-US" sz="2000" dirty="0">
                <a:latin typeface="Open Sans" panose="020B0606030504020204" pitchFamily="34" charset="0"/>
                <a:ea typeface="Open Sans" panose="020B0606030504020204" pitchFamily="34" charset="0"/>
                <a:cs typeface="Open Sans" panose="020B0606030504020204" pitchFamily="34" charset="0"/>
              </a:rPr>
              <a:t>, K. Reed, T. M. </a:t>
            </a:r>
            <a:r>
              <a:rPr lang="en-US" sz="2000" dirty="0" err="1">
                <a:latin typeface="Open Sans" panose="020B0606030504020204" pitchFamily="34" charset="0"/>
                <a:ea typeface="Open Sans" panose="020B0606030504020204" pitchFamily="34" charset="0"/>
                <a:cs typeface="Open Sans" panose="020B0606030504020204" pitchFamily="34" charset="0"/>
              </a:rPr>
              <a:t>Shead</a:t>
            </a:r>
            <a:r>
              <a:rPr lang="en-US" sz="2000" dirty="0">
                <a:latin typeface="Open Sans" panose="020B0606030504020204" pitchFamily="34" charset="0"/>
                <a:ea typeface="Open Sans" panose="020B0606030504020204" pitchFamily="34" charset="0"/>
                <a:cs typeface="Open Sans" panose="020B0606030504020204" pitchFamily="34" charset="0"/>
              </a:rPr>
              <a:t>, W. L. Davis IV. (2017). Using feature importance metrics to detect events of interest in scientific computing applications. 55-63.</a:t>
            </a:r>
          </a:p>
          <a:p>
            <a:pPr marL="457200" indent="-457200"/>
            <a:r>
              <a:rPr lang="en-US" sz="3600" dirty="0">
                <a:latin typeface="Open Sans" panose="020B0606030504020204" pitchFamily="34" charset="0"/>
                <a:ea typeface="Open Sans" panose="020B0606030504020204" pitchFamily="34" charset="0"/>
                <a:cs typeface="Open Sans" panose="020B0606030504020204" pitchFamily="34" charset="0"/>
              </a:rPr>
              <a:t>Presentations</a:t>
            </a:r>
          </a:p>
          <a:p>
            <a:pPr marL="914400" lvl="1" indent="-457200">
              <a:spcBef>
                <a:spcPts val="800"/>
              </a:spcBef>
            </a:pPr>
            <a:r>
              <a:rPr lang="en-US" sz="2000" dirty="0">
                <a:latin typeface="Open Sans" panose="020B0606030504020204" pitchFamily="34" charset="0"/>
                <a:ea typeface="Open Sans" panose="020B0606030504020204" pitchFamily="34" charset="0"/>
                <a:cs typeface="Open Sans" panose="020B0606030504020204" pitchFamily="34" charset="0"/>
              </a:rPr>
              <a:t>W. L. Davis IV, H. </a:t>
            </a:r>
            <a:r>
              <a:rPr lang="en-US" sz="2000" dirty="0" err="1">
                <a:latin typeface="Open Sans" panose="020B0606030504020204" pitchFamily="34" charset="0"/>
                <a:ea typeface="Open Sans" panose="020B0606030504020204" pitchFamily="34" charset="0"/>
                <a:cs typeface="Open Sans" panose="020B0606030504020204" pitchFamily="34" charset="0"/>
              </a:rPr>
              <a:t>Kolla</a:t>
            </a:r>
            <a:r>
              <a:rPr lang="en-US" sz="2000" dirty="0">
                <a:latin typeface="Open Sans" panose="020B0606030504020204" pitchFamily="34" charset="0"/>
                <a:ea typeface="Open Sans" panose="020B0606030504020204" pitchFamily="34" charset="0"/>
                <a:cs typeface="Open Sans" panose="020B0606030504020204" pitchFamily="34" charset="0"/>
              </a:rPr>
              <a:t>, I. </a:t>
            </a:r>
            <a:r>
              <a:rPr lang="en-US" sz="2000" dirty="0" err="1">
                <a:latin typeface="Open Sans" panose="020B0606030504020204" pitchFamily="34" charset="0"/>
                <a:ea typeface="Open Sans" panose="020B0606030504020204" pitchFamily="34" charset="0"/>
                <a:cs typeface="Open Sans" panose="020B0606030504020204" pitchFamily="34" charset="0"/>
              </a:rPr>
              <a:t>Tezaur</a:t>
            </a:r>
            <a:r>
              <a:rPr lang="en-US" sz="2000" dirty="0">
                <a:latin typeface="Open Sans" panose="020B0606030504020204" pitchFamily="34" charset="0"/>
                <a:ea typeface="Open Sans" panose="020B0606030504020204" pitchFamily="34" charset="0"/>
                <a:cs typeface="Open Sans" panose="020B0606030504020204" pitchFamily="34" charset="0"/>
              </a:rPr>
              <a:t>, and M. Carlson, “In‐situ machine learning (ISML) for climate simulation analysis and discovery,” in European Seminar on Computing (ESCO 2022), Pilsen, CZ, 2022.</a:t>
            </a:r>
          </a:p>
          <a:p>
            <a:pPr marL="914400" lvl="1" indent="-457200">
              <a:spcBef>
                <a:spcPts val="800"/>
              </a:spcBef>
            </a:pPr>
            <a:r>
              <a:rPr lang="en-US" sz="2000" dirty="0">
                <a:latin typeface="Open Sans" panose="020B0606030504020204" pitchFamily="34" charset="0"/>
                <a:ea typeface="Open Sans" panose="020B0606030504020204" pitchFamily="34" charset="0"/>
                <a:cs typeface="Open Sans" panose="020B0606030504020204" pitchFamily="34" charset="0"/>
              </a:rPr>
              <a:t>W. L. Davis IV, “In‐situ machine learning for intelligent data capture on </a:t>
            </a:r>
            <a:r>
              <a:rPr lang="en-US" sz="2000" dirty="0" err="1">
                <a:latin typeface="Open Sans" panose="020B0606030504020204" pitchFamily="34" charset="0"/>
                <a:ea typeface="Open Sans" panose="020B0606030504020204" pitchFamily="34" charset="0"/>
                <a:cs typeface="Open Sans" panose="020B0606030504020204" pitchFamily="34" charset="0"/>
              </a:rPr>
              <a:t>exascale</a:t>
            </a:r>
            <a:r>
              <a:rPr lang="en-US" sz="2000" dirty="0">
                <a:latin typeface="Open Sans" panose="020B0606030504020204" pitchFamily="34" charset="0"/>
                <a:ea typeface="Open Sans" panose="020B0606030504020204" pitchFamily="34" charset="0"/>
                <a:cs typeface="Open Sans" panose="020B0606030504020204" pitchFamily="34" charset="0"/>
              </a:rPr>
              <a:t> platforms,” Presentation, Platform for Advanced Scientific Computing (PASC) Conference, Geneva, Switzerland, 2021.</a:t>
            </a:r>
          </a:p>
          <a:p>
            <a:pPr marL="914400" lvl="1" indent="-457200">
              <a:spcBef>
                <a:spcPts val="800"/>
              </a:spcBef>
            </a:pPr>
            <a:r>
              <a:rPr lang="en-US" sz="2000" dirty="0">
                <a:latin typeface="Open Sans" panose="020B0606030504020204" pitchFamily="34" charset="0"/>
                <a:ea typeface="Open Sans" panose="020B0606030504020204" pitchFamily="34" charset="0"/>
                <a:cs typeface="Open Sans" panose="020B0606030504020204" pitchFamily="34" charset="0"/>
              </a:rPr>
              <a:t>W. L. Davis IV, “The potential of integrated machine learning algorithms for tropical cyclone detection in advanced climate modeling,” Poster Presentation, American Geophysical Union (AGU) Fall Conference, Washington, D.C., December, 2019. </a:t>
            </a:r>
          </a:p>
          <a:p>
            <a:pPr marL="457200" indent="-457200"/>
            <a:r>
              <a:rPr lang="en-US" sz="3600" dirty="0">
                <a:latin typeface="Open Sans" panose="020B0606030504020204" pitchFamily="34" charset="0"/>
                <a:ea typeface="Open Sans" panose="020B0606030504020204" pitchFamily="34" charset="0"/>
                <a:cs typeface="Open Sans" panose="020B0606030504020204" pitchFamily="34" charset="0"/>
              </a:rPr>
              <a:t>Other</a:t>
            </a:r>
          </a:p>
          <a:p>
            <a:pPr marL="914400" lvl="1" indent="-457200">
              <a:spcBef>
                <a:spcPts val="800"/>
              </a:spcBef>
            </a:pPr>
            <a:r>
              <a:rPr lang="en-US" sz="2000" dirty="0">
                <a:latin typeface="Open Sans" panose="020B0606030504020204" pitchFamily="34" charset="0"/>
                <a:ea typeface="Open Sans" panose="020B0606030504020204" pitchFamily="34" charset="0"/>
                <a:cs typeface="Open Sans" panose="020B0606030504020204" pitchFamily="34" charset="0"/>
              </a:rPr>
              <a:t>Open Source Software:	 </a:t>
            </a:r>
            <a:r>
              <a:rPr lang="en-US" sz="2000" dirty="0">
                <a:effectLst/>
                <a:latin typeface="Open Sans" panose="020B0606030504020204" pitchFamily="34" charset="0"/>
                <a:ea typeface="Open Sans" panose="020B0606030504020204" pitchFamily="34" charset="0"/>
                <a:cs typeface="Open Sans" panose="020B0606030504020204" pitchFamily="34" charset="0"/>
                <a:hlinkClick r:id="rId30"/>
              </a:rPr>
              <a:t>https://github.com/sandialabs/isml</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p>
            <a:pPr marL="914400" lvl="1" indent="-457200">
              <a:spcBef>
                <a:spcPts val="800"/>
              </a:spcBef>
            </a:pPr>
            <a:r>
              <a:rPr lang="en-US" sz="2000" dirty="0">
                <a:effectLst/>
                <a:latin typeface="Open Sans" panose="020B0606030504020204" pitchFamily="34" charset="0"/>
                <a:ea typeface="Open Sans" panose="020B0606030504020204" pitchFamily="34" charset="0"/>
                <a:cs typeface="Open Sans" panose="020B0606030504020204" pitchFamily="34" charset="0"/>
              </a:rPr>
              <a:t>Integral part of the CLDERA Grand Challenge LDRD, which seeks to discover source-to-impact pathways in climate simulations</a:t>
            </a:r>
          </a:p>
        </p:txBody>
      </p:sp>
    </p:spTree>
    <p:extLst>
      <p:ext uri="{BB962C8B-B14F-4D97-AF65-F5344CB8AC3E}">
        <p14:creationId xmlns:p14="http://schemas.microsoft.com/office/powerpoint/2010/main" val="3077620878"/>
      </p:ext>
    </p:extLst>
  </p:cSld>
  <p:clrMapOvr>
    <a:masterClrMapping/>
  </p:clrMapOvr>
</p:sld>
</file>

<file path=ppt/theme/theme1.xml><?xml version="1.0" encoding="utf-8"?>
<a:theme xmlns:a="http://schemas.openxmlformats.org/drawingml/2006/main" name="Office Theme">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33B0BD6101AF4FAFE734D37A4FF588" ma:contentTypeVersion="4" ma:contentTypeDescription="Create a new document." ma:contentTypeScope="" ma:versionID="e7c7111872f98050024fbb97bd66ee84">
  <xsd:schema xmlns:xsd="http://www.w3.org/2001/XMLSchema" xmlns:xs="http://www.w3.org/2001/XMLSchema" xmlns:p="http://schemas.microsoft.com/office/2006/metadata/properties" xmlns:ns2="7e5ae84f-5886-42f8-a38c-dc57fb048ccc" xmlns:ns3="b146aa47-7932-497c-a5e8-328e80bc2cb6" targetNamespace="http://schemas.microsoft.com/office/2006/metadata/properties" ma:root="true" ma:fieldsID="8fd89c1a104cc0f6a851b82c9651a385" ns2:_="" ns3:_="">
    <xsd:import namespace="7e5ae84f-5886-42f8-a38c-dc57fb048ccc"/>
    <xsd:import namespace="b146aa47-7932-497c-a5e8-328e80bc2cb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5ae84f-5886-42f8-a38c-dc57fb048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46aa47-7932-497c-a5e8-328e80bc2c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146aa47-7932-497c-a5e8-328e80bc2cb6">
      <UserInfo>
        <DisplayName>Adams, Jason Ross</DisplayName>
        <AccountId>50</AccountId>
        <AccountType/>
      </UserInfo>
      <UserInfo>
        <DisplayName>Acquesta, Erin</DisplayName>
        <AccountId>33</AccountId>
        <AccountType/>
      </UserInfo>
      <UserInfo>
        <DisplayName>Bennett, Janine Camille</DisplayName>
        <AccountId>9</AccountId>
        <AccountType/>
      </UserInfo>
      <UserInfo>
        <DisplayName>Smith, Matthew David</DisplayName>
        <AccountId>19</AccountId>
        <AccountType/>
      </UserInfo>
    </SharedWithUsers>
  </documentManagement>
</p:properties>
</file>

<file path=customXml/itemProps1.xml><?xml version="1.0" encoding="utf-8"?>
<ds:datastoreItem xmlns:ds="http://schemas.openxmlformats.org/officeDocument/2006/customXml" ds:itemID="{BFFBA2FE-654E-4A59-98D3-6A9B40A76F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5ae84f-5886-42f8-a38c-dc57fb048ccc"/>
    <ds:schemaRef ds:uri="b146aa47-7932-497c-a5e8-328e80bc2c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C47B12-E4BC-48A7-8B6C-946F31E19E12}">
  <ds:schemaRefs>
    <ds:schemaRef ds:uri="http://schemas.microsoft.com/sharepoint/v3/contenttype/forms"/>
  </ds:schemaRefs>
</ds:datastoreItem>
</file>

<file path=customXml/itemProps3.xml><?xml version="1.0" encoding="utf-8"?>
<ds:datastoreItem xmlns:ds="http://schemas.openxmlformats.org/officeDocument/2006/customXml" ds:itemID="{EFA778A9-2754-4D08-8D4F-DB9E88E5E5CD}">
  <ds:schemaRefs>
    <ds:schemaRef ds:uri="http://schemas.microsoft.com/office/2006/metadata/properties"/>
    <ds:schemaRef ds:uri="http://schemas.microsoft.com/office/infopath/2007/PartnerControls"/>
    <ds:schemaRef ds:uri="b146aa47-7932-497c-a5e8-328e80bc2cb6"/>
  </ds:schemaRefs>
</ds:datastoreItem>
</file>

<file path=docProps/app.xml><?xml version="1.0" encoding="utf-8"?>
<Properties xmlns="http://schemas.openxmlformats.org/officeDocument/2006/extended-properties" xmlns:vt="http://schemas.openxmlformats.org/officeDocument/2006/docPropsVTypes">
  <Template>Office Theme</Template>
  <TotalTime>16336</TotalTime>
  <Words>801</Words>
  <Application>Microsoft Macintosh PowerPoint</Application>
  <PresentationFormat>Custom</PresentationFormat>
  <Paragraphs>38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Gill Sans</vt:lpstr>
      <vt:lpstr>Open Sans</vt:lpstr>
      <vt:lpstr>Office Theme</vt:lpstr>
      <vt:lpstr>In-Situ Machine Learning for Intelligent Data Capture Warren L. Davis IV(wldavis@sandia.gov), Hemanth Kolla, Irina Tezaur, Max Carlson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up to two lines – 88pt Gill Sans Title up to two lines – 88pt Gill Sans</dc:title>
  <dc:creator>Microsoft Office User</dc:creator>
  <cp:lastModifiedBy>Davis, Warren Leon</cp:lastModifiedBy>
  <cp:revision>33</cp:revision>
  <dcterms:created xsi:type="dcterms:W3CDTF">2017-11-21T18:42:46Z</dcterms:created>
  <dcterms:modified xsi:type="dcterms:W3CDTF">2023-03-15T05:48:44Z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0x0101006833B0BD6101AF4FAFE734D37A4FF588</vt:lpwstr>
  </property>
</Properties>
</file>