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258" r:id="rId5"/>
  </p:sldIdLst>
  <p:sldSz cx="40233600" cy="32918400"/>
  <p:notesSz cx="6858000" cy="9144000"/>
  <p:defaultTextStyle>
    <a:defPPr>
      <a:defRPr lang="en-US"/>
    </a:defPPr>
    <a:lvl1pPr marL="0" algn="l" defTabSz="208990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1pPr>
    <a:lvl2pPr marL="2089900" algn="l" defTabSz="208990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2pPr>
    <a:lvl3pPr marL="4179801" algn="l" defTabSz="208990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3pPr>
    <a:lvl4pPr marL="6269701" algn="l" defTabSz="208990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4pPr>
    <a:lvl5pPr marL="8359602" algn="l" defTabSz="208990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5pPr>
    <a:lvl6pPr marL="10449501" algn="l" defTabSz="208990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6pPr>
    <a:lvl7pPr marL="12539403" algn="l" defTabSz="208990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7pPr>
    <a:lvl8pPr marL="14629302" algn="l" defTabSz="208990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8pPr>
    <a:lvl9pPr marL="16719203" algn="l" defTabSz="2089900" rtl="0" eaLnBrk="1" latinLnBrk="0" hangingPunct="1">
      <a:defRPr sz="8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126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708AAF"/>
    <a:srgbClr val="E2918B"/>
    <a:srgbClr val="DEF1CA"/>
    <a:srgbClr val="F6DEDC"/>
    <a:srgbClr val="D4DCE7"/>
    <a:srgbClr val="FFFFFF"/>
    <a:srgbClr val="3A1F6D"/>
    <a:srgbClr val="35A495"/>
    <a:srgbClr val="43A2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59" autoAdjust="0"/>
    <p:restoredTop sz="94660"/>
  </p:normalViewPr>
  <p:slideViewPr>
    <p:cSldViewPr snapToGrid="0" snapToObjects="1">
      <p:cViewPr>
        <p:scale>
          <a:sx n="150" d="100"/>
          <a:sy n="150" d="100"/>
        </p:scale>
        <p:origin x="144" y="-100"/>
      </p:cViewPr>
      <p:guideLst>
        <p:guide orient="horz" pos="10368"/>
        <p:guide pos="126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62079-06F6-4392-A8C5-DCCEFF060CA7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3500" y="685800"/>
            <a:ext cx="4191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F2083-7362-4ADA-84FC-9756AE934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7520" y="10226044"/>
            <a:ext cx="34198560" cy="7056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5040" y="18653760"/>
            <a:ext cx="2816352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09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1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29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39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49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59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69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79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B097-97D5-6145-9B56-D03ED8A31F8A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81E-4C90-0D4F-86F1-BC1B8AA7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21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B097-97D5-6145-9B56-D03ED8A31F8A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81E-4C90-0D4F-86F1-BC1B8AA7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76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08080" y="7033267"/>
            <a:ext cx="27157680" cy="1497939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5040" y="7033267"/>
            <a:ext cx="80802480" cy="1497939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B097-97D5-6145-9B56-D03ED8A31F8A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81E-4C90-0D4F-86F1-BC1B8AA7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3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B097-97D5-6145-9B56-D03ED8A31F8A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81E-4C90-0D4F-86F1-BC1B8AA7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7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8176" y="21153122"/>
            <a:ext cx="34198560" cy="6537960"/>
          </a:xfrm>
        </p:spPr>
        <p:txBody>
          <a:bodyPr anchor="t"/>
          <a:lstStyle>
            <a:lvl1pPr algn="l">
              <a:defRPr sz="149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8176" y="13952225"/>
            <a:ext cx="34198560" cy="7200897"/>
          </a:xfrm>
        </p:spPr>
        <p:txBody>
          <a:bodyPr anchor="b"/>
          <a:lstStyle>
            <a:lvl1pPr marL="0" indent="0">
              <a:buNone/>
              <a:defRPr sz="7527">
                <a:solidFill>
                  <a:schemeClr val="tx1">
                    <a:tint val="75000"/>
                  </a:schemeClr>
                </a:solidFill>
              </a:defRPr>
            </a:lvl1pPr>
            <a:lvl2pPr marL="1709964" indent="0">
              <a:buNone/>
              <a:defRPr sz="6791">
                <a:solidFill>
                  <a:schemeClr val="tx1">
                    <a:tint val="75000"/>
                  </a:schemeClr>
                </a:solidFill>
              </a:defRPr>
            </a:lvl2pPr>
            <a:lvl3pPr marL="3419927" indent="0">
              <a:buNone/>
              <a:defRPr sz="5973">
                <a:solidFill>
                  <a:schemeClr val="tx1">
                    <a:tint val="75000"/>
                  </a:schemeClr>
                </a:solidFill>
              </a:defRPr>
            </a:lvl3pPr>
            <a:lvl4pPr marL="5129891" indent="0">
              <a:buNone/>
              <a:defRPr sz="5236">
                <a:solidFill>
                  <a:schemeClr val="tx1">
                    <a:tint val="75000"/>
                  </a:schemeClr>
                </a:solidFill>
              </a:defRPr>
            </a:lvl4pPr>
            <a:lvl5pPr marL="6839854" indent="0">
              <a:buNone/>
              <a:defRPr sz="5236">
                <a:solidFill>
                  <a:schemeClr val="tx1">
                    <a:tint val="75000"/>
                  </a:schemeClr>
                </a:solidFill>
              </a:defRPr>
            </a:lvl5pPr>
            <a:lvl6pPr marL="8549816" indent="0">
              <a:buNone/>
              <a:defRPr sz="5236">
                <a:solidFill>
                  <a:schemeClr val="tx1">
                    <a:tint val="75000"/>
                  </a:schemeClr>
                </a:solidFill>
              </a:defRPr>
            </a:lvl6pPr>
            <a:lvl7pPr marL="10259780" indent="0">
              <a:buNone/>
              <a:defRPr sz="5236">
                <a:solidFill>
                  <a:schemeClr val="tx1">
                    <a:tint val="75000"/>
                  </a:schemeClr>
                </a:solidFill>
              </a:defRPr>
            </a:lvl7pPr>
            <a:lvl8pPr marL="11969743" indent="0">
              <a:buNone/>
              <a:defRPr sz="5236">
                <a:solidFill>
                  <a:schemeClr val="tx1">
                    <a:tint val="75000"/>
                  </a:schemeClr>
                </a:solidFill>
              </a:defRPr>
            </a:lvl8pPr>
            <a:lvl9pPr marL="13679708" indent="0">
              <a:buNone/>
              <a:defRPr sz="52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B097-97D5-6145-9B56-D03ED8A31F8A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81E-4C90-0D4F-86F1-BC1B8AA7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9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5040" y="40965121"/>
            <a:ext cx="53980080" cy="115862102"/>
          </a:xfrm>
        </p:spPr>
        <p:txBody>
          <a:bodyPr/>
          <a:lstStyle>
            <a:lvl1pPr>
              <a:defRPr sz="10473"/>
            </a:lvl1pPr>
            <a:lvl2pPr>
              <a:defRPr sz="8918"/>
            </a:lvl2pPr>
            <a:lvl3pPr>
              <a:defRPr sz="7527"/>
            </a:lvl3pPr>
            <a:lvl4pPr>
              <a:defRPr sz="6791"/>
            </a:lvl4pPr>
            <a:lvl5pPr>
              <a:defRPr sz="6791"/>
            </a:lvl5pPr>
            <a:lvl6pPr>
              <a:defRPr sz="6791"/>
            </a:lvl6pPr>
            <a:lvl7pPr>
              <a:defRPr sz="6791"/>
            </a:lvl7pPr>
            <a:lvl8pPr>
              <a:defRPr sz="6791"/>
            </a:lvl8pPr>
            <a:lvl9pPr>
              <a:defRPr sz="67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85680" y="40965121"/>
            <a:ext cx="53980080" cy="115862102"/>
          </a:xfrm>
        </p:spPr>
        <p:txBody>
          <a:bodyPr/>
          <a:lstStyle>
            <a:lvl1pPr>
              <a:defRPr sz="10473"/>
            </a:lvl1pPr>
            <a:lvl2pPr>
              <a:defRPr sz="8918"/>
            </a:lvl2pPr>
            <a:lvl3pPr>
              <a:defRPr sz="7527"/>
            </a:lvl3pPr>
            <a:lvl4pPr>
              <a:defRPr sz="6791"/>
            </a:lvl4pPr>
            <a:lvl5pPr>
              <a:defRPr sz="6791"/>
            </a:lvl5pPr>
            <a:lvl6pPr>
              <a:defRPr sz="6791"/>
            </a:lvl6pPr>
            <a:lvl7pPr>
              <a:defRPr sz="6791"/>
            </a:lvl7pPr>
            <a:lvl8pPr>
              <a:defRPr sz="6791"/>
            </a:lvl8pPr>
            <a:lvl9pPr>
              <a:defRPr sz="67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B097-97D5-6145-9B56-D03ED8A31F8A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81E-4C90-0D4F-86F1-BC1B8AA7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11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0" y="1318262"/>
            <a:ext cx="3621024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683" y="7368543"/>
            <a:ext cx="17776827" cy="3070858"/>
          </a:xfrm>
        </p:spPr>
        <p:txBody>
          <a:bodyPr anchor="b"/>
          <a:lstStyle>
            <a:lvl1pPr marL="0" indent="0">
              <a:buNone/>
              <a:defRPr sz="8918" b="1"/>
            </a:lvl1pPr>
            <a:lvl2pPr marL="1709964" indent="0">
              <a:buNone/>
              <a:defRPr sz="7527" b="1"/>
            </a:lvl2pPr>
            <a:lvl3pPr marL="3419927" indent="0">
              <a:buNone/>
              <a:defRPr sz="6791" b="1"/>
            </a:lvl3pPr>
            <a:lvl4pPr marL="5129891" indent="0">
              <a:buNone/>
              <a:defRPr sz="5973" b="1"/>
            </a:lvl4pPr>
            <a:lvl5pPr marL="6839854" indent="0">
              <a:buNone/>
              <a:defRPr sz="5973" b="1"/>
            </a:lvl5pPr>
            <a:lvl6pPr marL="8549816" indent="0">
              <a:buNone/>
              <a:defRPr sz="5973" b="1"/>
            </a:lvl6pPr>
            <a:lvl7pPr marL="10259780" indent="0">
              <a:buNone/>
              <a:defRPr sz="5973" b="1"/>
            </a:lvl7pPr>
            <a:lvl8pPr marL="11969743" indent="0">
              <a:buNone/>
              <a:defRPr sz="5973" b="1"/>
            </a:lvl8pPr>
            <a:lvl9pPr marL="13679708" indent="0">
              <a:buNone/>
              <a:defRPr sz="59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11683" y="10439401"/>
            <a:ext cx="17776827" cy="18966182"/>
          </a:xfrm>
        </p:spPr>
        <p:txBody>
          <a:bodyPr/>
          <a:lstStyle>
            <a:lvl1pPr>
              <a:defRPr sz="8918"/>
            </a:lvl1pPr>
            <a:lvl2pPr>
              <a:defRPr sz="7527"/>
            </a:lvl2pPr>
            <a:lvl3pPr>
              <a:defRPr sz="6791"/>
            </a:lvl3pPr>
            <a:lvl4pPr>
              <a:defRPr sz="5973"/>
            </a:lvl4pPr>
            <a:lvl5pPr>
              <a:defRPr sz="5973"/>
            </a:lvl5pPr>
            <a:lvl6pPr>
              <a:defRPr sz="5973"/>
            </a:lvl6pPr>
            <a:lvl7pPr>
              <a:defRPr sz="5973"/>
            </a:lvl7pPr>
            <a:lvl8pPr>
              <a:defRPr sz="5973"/>
            </a:lvl8pPr>
            <a:lvl9pPr>
              <a:defRPr sz="59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0438114" y="7368543"/>
            <a:ext cx="17783810" cy="3070858"/>
          </a:xfrm>
        </p:spPr>
        <p:txBody>
          <a:bodyPr anchor="b"/>
          <a:lstStyle>
            <a:lvl1pPr marL="0" indent="0">
              <a:buNone/>
              <a:defRPr sz="8918" b="1"/>
            </a:lvl1pPr>
            <a:lvl2pPr marL="1709964" indent="0">
              <a:buNone/>
              <a:defRPr sz="7527" b="1"/>
            </a:lvl2pPr>
            <a:lvl3pPr marL="3419927" indent="0">
              <a:buNone/>
              <a:defRPr sz="6791" b="1"/>
            </a:lvl3pPr>
            <a:lvl4pPr marL="5129891" indent="0">
              <a:buNone/>
              <a:defRPr sz="5973" b="1"/>
            </a:lvl4pPr>
            <a:lvl5pPr marL="6839854" indent="0">
              <a:buNone/>
              <a:defRPr sz="5973" b="1"/>
            </a:lvl5pPr>
            <a:lvl6pPr marL="8549816" indent="0">
              <a:buNone/>
              <a:defRPr sz="5973" b="1"/>
            </a:lvl6pPr>
            <a:lvl7pPr marL="10259780" indent="0">
              <a:buNone/>
              <a:defRPr sz="5973" b="1"/>
            </a:lvl7pPr>
            <a:lvl8pPr marL="11969743" indent="0">
              <a:buNone/>
              <a:defRPr sz="5973" b="1"/>
            </a:lvl8pPr>
            <a:lvl9pPr marL="13679708" indent="0">
              <a:buNone/>
              <a:defRPr sz="59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438114" y="10439401"/>
            <a:ext cx="17783810" cy="18966182"/>
          </a:xfrm>
        </p:spPr>
        <p:txBody>
          <a:bodyPr/>
          <a:lstStyle>
            <a:lvl1pPr>
              <a:defRPr sz="8918"/>
            </a:lvl1pPr>
            <a:lvl2pPr>
              <a:defRPr sz="7527"/>
            </a:lvl2pPr>
            <a:lvl3pPr>
              <a:defRPr sz="6791"/>
            </a:lvl3pPr>
            <a:lvl4pPr>
              <a:defRPr sz="5973"/>
            </a:lvl4pPr>
            <a:lvl5pPr>
              <a:defRPr sz="5973"/>
            </a:lvl5pPr>
            <a:lvl6pPr>
              <a:defRPr sz="5973"/>
            </a:lvl6pPr>
            <a:lvl7pPr>
              <a:defRPr sz="5973"/>
            </a:lvl7pPr>
            <a:lvl8pPr>
              <a:defRPr sz="5973"/>
            </a:lvl8pPr>
            <a:lvl9pPr>
              <a:defRPr sz="59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B097-97D5-6145-9B56-D03ED8A31F8A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81E-4C90-0D4F-86F1-BC1B8AA7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85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B097-97D5-6145-9B56-D03ED8A31F8A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81E-4C90-0D4F-86F1-BC1B8AA7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95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B097-97D5-6145-9B56-D03ED8A31F8A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81E-4C90-0D4F-86F1-BC1B8AA7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7" y="1310640"/>
            <a:ext cx="13236577" cy="5577840"/>
          </a:xfrm>
        </p:spPr>
        <p:txBody>
          <a:bodyPr anchor="b"/>
          <a:lstStyle>
            <a:lvl1pPr algn="l">
              <a:defRPr sz="752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0220" y="1310642"/>
            <a:ext cx="22491700" cy="28094943"/>
          </a:xfrm>
        </p:spPr>
        <p:txBody>
          <a:bodyPr/>
          <a:lstStyle>
            <a:lvl1pPr>
              <a:defRPr sz="12028"/>
            </a:lvl1pPr>
            <a:lvl2pPr>
              <a:defRPr sz="10473"/>
            </a:lvl2pPr>
            <a:lvl3pPr>
              <a:defRPr sz="8918"/>
            </a:lvl3pPr>
            <a:lvl4pPr>
              <a:defRPr sz="7527"/>
            </a:lvl4pPr>
            <a:lvl5pPr>
              <a:defRPr sz="7527"/>
            </a:lvl5pPr>
            <a:lvl6pPr>
              <a:defRPr sz="7527"/>
            </a:lvl6pPr>
            <a:lvl7pPr>
              <a:defRPr sz="7527"/>
            </a:lvl7pPr>
            <a:lvl8pPr>
              <a:defRPr sz="7527"/>
            </a:lvl8pPr>
            <a:lvl9pPr>
              <a:defRPr sz="75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1687" y="6888482"/>
            <a:ext cx="13236577" cy="22517103"/>
          </a:xfrm>
        </p:spPr>
        <p:txBody>
          <a:bodyPr/>
          <a:lstStyle>
            <a:lvl1pPr marL="0" indent="0">
              <a:buNone/>
              <a:defRPr sz="5236"/>
            </a:lvl1pPr>
            <a:lvl2pPr marL="1709964" indent="0">
              <a:buNone/>
              <a:defRPr sz="4500"/>
            </a:lvl2pPr>
            <a:lvl3pPr marL="3419927" indent="0">
              <a:buNone/>
              <a:defRPr sz="3682"/>
            </a:lvl3pPr>
            <a:lvl4pPr marL="5129891" indent="0">
              <a:buNone/>
              <a:defRPr sz="3355"/>
            </a:lvl4pPr>
            <a:lvl5pPr marL="6839854" indent="0">
              <a:buNone/>
              <a:defRPr sz="3355"/>
            </a:lvl5pPr>
            <a:lvl6pPr marL="8549816" indent="0">
              <a:buNone/>
              <a:defRPr sz="3355"/>
            </a:lvl6pPr>
            <a:lvl7pPr marL="10259780" indent="0">
              <a:buNone/>
              <a:defRPr sz="3355"/>
            </a:lvl7pPr>
            <a:lvl8pPr marL="11969743" indent="0">
              <a:buNone/>
              <a:defRPr sz="3355"/>
            </a:lvl8pPr>
            <a:lvl9pPr marL="13679708" indent="0">
              <a:buNone/>
              <a:defRPr sz="33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B097-97D5-6145-9B56-D03ED8A31F8A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81E-4C90-0D4F-86F1-BC1B8AA7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78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6067" y="23042880"/>
            <a:ext cx="24140160" cy="2720343"/>
          </a:xfrm>
        </p:spPr>
        <p:txBody>
          <a:bodyPr anchor="b"/>
          <a:lstStyle>
            <a:lvl1pPr algn="l">
              <a:defRPr sz="752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886067" y="2941320"/>
            <a:ext cx="24140160" cy="19751040"/>
          </a:xfrm>
        </p:spPr>
        <p:txBody>
          <a:bodyPr/>
          <a:lstStyle>
            <a:lvl1pPr marL="0" indent="0">
              <a:buNone/>
              <a:defRPr sz="12028"/>
            </a:lvl1pPr>
            <a:lvl2pPr marL="1709964" indent="0">
              <a:buNone/>
              <a:defRPr sz="10473"/>
            </a:lvl2pPr>
            <a:lvl3pPr marL="3419927" indent="0">
              <a:buNone/>
              <a:defRPr sz="8918"/>
            </a:lvl3pPr>
            <a:lvl4pPr marL="5129891" indent="0">
              <a:buNone/>
              <a:defRPr sz="7527"/>
            </a:lvl4pPr>
            <a:lvl5pPr marL="6839854" indent="0">
              <a:buNone/>
              <a:defRPr sz="7527"/>
            </a:lvl5pPr>
            <a:lvl6pPr marL="8549816" indent="0">
              <a:buNone/>
              <a:defRPr sz="7527"/>
            </a:lvl6pPr>
            <a:lvl7pPr marL="10259780" indent="0">
              <a:buNone/>
              <a:defRPr sz="7527"/>
            </a:lvl7pPr>
            <a:lvl8pPr marL="11969743" indent="0">
              <a:buNone/>
              <a:defRPr sz="7527"/>
            </a:lvl8pPr>
            <a:lvl9pPr marL="13679708" indent="0">
              <a:buNone/>
              <a:defRPr sz="752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86067" y="25763223"/>
            <a:ext cx="24140160" cy="3863337"/>
          </a:xfrm>
        </p:spPr>
        <p:txBody>
          <a:bodyPr/>
          <a:lstStyle>
            <a:lvl1pPr marL="0" indent="0">
              <a:buNone/>
              <a:defRPr sz="5236"/>
            </a:lvl1pPr>
            <a:lvl2pPr marL="1709964" indent="0">
              <a:buNone/>
              <a:defRPr sz="4500"/>
            </a:lvl2pPr>
            <a:lvl3pPr marL="3419927" indent="0">
              <a:buNone/>
              <a:defRPr sz="3682"/>
            </a:lvl3pPr>
            <a:lvl4pPr marL="5129891" indent="0">
              <a:buNone/>
              <a:defRPr sz="3355"/>
            </a:lvl4pPr>
            <a:lvl5pPr marL="6839854" indent="0">
              <a:buNone/>
              <a:defRPr sz="3355"/>
            </a:lvl5pPr>
            <a:lvl6pPr marL="8549816" indent="0">
              <a:buNone/>
              <a:defRPr sz="3355"/>
            </a:lvl6pPr>
            <a:lvl7pPr marL="10259780" indent="0">
              <a:buNone/>
              <a:defRPr sz="3355"/>
            </a:lvl7pPr>
            <a:lvl8pPr marL="11969743" indent="0">
              <a:buNone/>
              <a:defRPr sz="3355"/>
            </a:lvl8pPr>
            <a:lvl9pPr marL="13679708" indent="0">
              <a:buNone/>
              <a:defRPr sz="33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B097-97D5-6145-9B56-D03ED8A31F8A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81E-4C90-0D4F-86F1-BC1B8AA7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1680" y="1318262"/>
            <a:ext cx="36210240" cy="5486400"/>
          </a:xfrm>
          <a:prstGeom prst="rect">
            <a:avLst/>
          </a:prstGeom>
        </p:spPr>
        <p:txBody>
          <a:bodyPr vert="horz" lIns="417980" tIns="208989" rIns="417980" bIns="2089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680" y="7680963"/>
            <a:ext cx="36210240" cy="21724622"/>
          </a:xfrm>
          <a:prstGeom prst="rect">
            <a:avLst/>
          </a:prstGeom>
        </p:spPr>
        <p:txBody>
          <a:bodyPr vert="horz" lIns="417980" tIns="208989" rIns="417980" bIns="2089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11680" y="30510483"/>
            <a:ext cx="9387840" cy="1752600"/>
          </a:xfrm>
          <a:prstGeom prst="rect">
            <a:avLst/>
          </a:prstGeom>
        </p:spPr>
        <p:txBody>
          <a:bodyPr vert="horz" lIns="417980" tIns="208989" rIns="417980" bIns="208989" rtlCol="0" anchor="ctr"/>
          <a:lstStyle>
            <a:lvl1pPr algn="l">
              <a:defRPr sz="4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3B097-97D5-6145-9B56-D03ED8A31F8A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46480" y="30510483"/>
            <a:ext cx="12740640" cy="1752600"/>
          </a:xfrm>
          <a:prstGeom prst="rect">
            <a:avLst/>
          </a:prstGeom>
        </p:spPr>
        <p:txBody>
          <a:bodyPr vert="horz" lIns="417980" tIns="208989" rIns="417980" bIns="208989" rtlCol="0" anchor="ctr"/>
          <a:lstStyle>
            <a:lvl1pPr algn="ctr">
              <a:defRPr sz="4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34080" y="30510483"/>
            <a:ext cx="9387840" cy="1752600"/>
          </a:xfrm>
          <a:prstGeom prst="rect">
            <a:avLst/>
          </a:prstGeom>
        </p:spPr>
        <p:txBody>
          <a:bodyPr vert="horz" lIns="417980" tIns="208989" rIns="417980" bIns="208989" rtlCol="0" anchor="ctr"/>
          <a:lstStyle>
            <a:lvl1pPr algn="r">
              <a:defRPr sz="4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1F81E-4C90-0D4F-86F1-BC1B8AA7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3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709964" rtl="0" eaLnBrk="1" latinLnBrk="0" hangingPunct="1">
        <a:spcBef>
          <a:spcPct val="0"/>
        </a:spcBef>
        <a:buNone/>
        <a:defRPr sz="164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2472" indent="-1282472" algn="l" defTabSz="1709964" rtl="0" eaLnBrk="1" latinLnBrk="0" hangingPunct="1">
        <a:spcBef>
          <a:spcPct val="20000"/>
        </a:spcBef>
        <a:buFont typeface="Arial"/>
        <a:buChar char="•"/>
        <a:defRPr sz="12028" kern="1200">
          <a:solidFill>
            <a:schemeClr val="tx1"/>
          </a:solidFill>
          <a:latin typeface="+mn-lt"/>
          <a:ea typeface="+mn-ea"/>
          <a:cs typeface="+mn-cs"/>
        </a:defRPr>
      </a:lvl1pPr>
      <a:lvl2pPr marL="2778691" indent="-1068726" algn="l" defTabSz="1709964" rtl="0" eaLnBrk="1" latinLnBrk="0" hangingPunct="1">
        <a:spcBef>
          <a:spcPct val="20000"/>
        </a:spcBef>
        <a:buFont typeface="Arial"/>
        <a:buChar char="–"/>
        <a:defRPr sz="10473" kern="1200">
          <a:solidFill>
            <a:schemeClr val="tx1"/>
          </a:solidFill>
          <a:latin typeface="+mn-lt"/>
          <a:ea typeface="+mn-ea"/>
          <a:cs typeface="+mn-cs"/>
        </a:defRPr>
      </a:lvl2pPr>
      <a:lvl3pPr marL="4274908" indent="-854981" algn="l" defTabSz="1709964" rtl="0" eaLnBrk="1" latinLnBrk="0" hangingPunct="1">
        <a:spcBef>
          <a:spcPct val="20000"/>
        </a:spcBef>
        <a:buFont typeface="Arial"/>
        <a:buChar char="•"/>
        <a:defRPr sz="8918" kern="1200">
          <a:solidFill>
            <a:schemeClr val="tx1"/>
          </a:solidFill>
          <a:latin typeface="+mn-lt"/>
          <a:ea typeface="+mn-ea"/>
          <a:cs typeface="+mn-cs"/>
        </a:defRPr>
      </a:lvl3pPr>
      <a:lvl4pPr marL="5984873" indent="-854981" algn="l" defTabSz="1709964" rtl="0" eaLnBrk="1" latinLnBrk="0" hangingPunct="1">
        <a:spcBef>
          <a:spcPct val="20000"/>
        </a:spcBef>
        <a:buFont typeface="Arial"/>
        <a:buChar char="–"/>
        <a:defRPr sz="7527" kern="1200">
          <a:solidFill>
            <a:schemeClr val="tx1"/>
          </a:solidFill>
          <a:latin typeface="+mn-lt"/>
          <a:ea typeface="+mn-ea"/>
          <a:cs typeface="+mn-cs"/>
        </a:defRPr>
      </a:lvl4pPr>
      <a:lvl5pPr marL="7694836" indent="-854981" algn="l" defTabSz="1709964" rtl="0" eaLnBrk="1" latinLnBrk="0" hangingPunct="1">
        <a:spcBef>
          <a:spcPct val="20000"/>
        </a:spcBef>
        <a:buFont typeface="Arial"/>
        <a:buChar char="»"/>
        <a:defRPr sz="7527" kern="1200">
          <a:solidFill>
            <a:schemeClr val="tx1"/>
          </a:solidFill>
          <a:latin typeface="+mn-lt"/>
          <a:ea typeface="+mn-ea"/>
          <a:cs typeface="+mn-cs"/>
        </a:defRPr>
      </a:lvl5pPr>
      <a:lvl6pPr marL="9404799" indent="-854981" algn="l" defTabSz="1709964" rtl="0" eaLnBrk="1" latinLnBrk="0" hangingPunct="1">
        <a:spcBef>
          <a:spcPct val="20000"/>
        </a:spcBef>
        <a:buFont typeface="Arial"/>
        <a:buChar char="•"/>
        <a:defRPr sz="7527" kern="1200">
          <a:solidFill>
            <a:schemeClr val="tx1"/>
          </a:solidFill>
          <a:latin typeface="+mn-lt"/>
          <a:ea typeface="+mn-ea"/>
          <a:cs typeface="+mn-cs"/>
        </a:defRPr>
      </a:lvl6pPr>
      <a:lvl7pPr marL="11114762" indent="-854981" algn="l" defTabSz="1709964" rtl="0" eaLnBrk="1" latinLnBrk="0" hangingPunct="1">
        <a:spcBef>
          <a:spcPct val="20000"/>
        </a:spcBef>
        <a:buFont typeface="Arial"/>
        <a:buChar char="•"/>
        <a:defRPr sz="7527" kern="1200">
          <a:solidFill>
            <a:schemeClr val="tx1"/>
          </a:solidFill>
          <a:latin typeface="+mn-lt"/>
          <a:ea typeface="+mn-ea"/>
          <a:cs typeface="+mn-cs"/>
        </a:defRPr>
      </a:lvl7pPr>
      <a:lvl8pPr marL="12824725" indent="-854981" algn="l" defTabSz="1709964" rtl="0" eaLnBrk="1" latinLnBrk="0" hangingPunct="1">
        <a:spcBef>
          <a:spcPct val="20000"/>
        </a:spcBef>
        <a:buFont typeface="Arial"/>
        <a:buChar char="•"/>
        <a:defRPr sz="7527" kern="1200">
          <a:solidFill>
            <a:schemeClr val="tx1"/>
          </a:solidFill>
          <a:latin typeface="+mn-lt"/>
          <a:ea typeface="+mn-ea"/>
          <a:cs typeface="+mn-cs"/>
        </a:defRPr>
      </a:lvl8pPr>
      <a:lvl9pPr marL="14534689" indent="-854981" algn="l" defTabSz="1709964" rtl="0" eaLnBrk="1" latinLnBrk="0" hangingPunct="1">
        <a:spcBef>
          <a:spcPct val="20000"/>
        </a:spcBef>
        <a:buFont typeface="Arial"/>
        <a:buChar char="•"/>
        <a:defRPr sz="752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09964" rtl="0" eaLnBrk="1" latinLnBrk="0" hangingPunct="1">
        <a:defRPr sz="6791" kern="1200">
          <a:solidFill>
            <a:schemeClr val="tx1"/>
          </a:solidFill>
          <a:latin typeface="+mn-lt"/>
          <a:ea typeface="+mn-ea"/>
          <a:cs typeface="+mn-cs"/>
        </a:defRPr>
      </a:lvl1pPr>
      <a:lvl2pPr marL="1709964" algn="l" defTabSz="1709964" rtl="0" eaLnBrk="1" latinLnBrk="0" hangingPunct="1">
        <a:defRPr sz="6791" kern="1200">
          <a:solidFill>
            <a:schemeClr val="tx1"/>
          </a:solidFill>
          <a:latin typeface="+mn-lt"/>
          <a:ea typeface="+mn-ea"/>
          <a:cs typeface="+mn-cs"/>
        </a:defRPr>
      </a:lvl2pPr>
      <a:lvl3pPr marL="3419927" algn="l" defTabSz="1709964" rtl="0" eaLnBrk="1" latinLnBrk="0" hangingPunct="1">
        <a:defRPr sz="6791" kern="1200">
          <a:solidFill>
            <a:schemeClr val="tx1"/>
          </a:solidFill>
          <a:latin typeface="+mn-lt"/>
          <a:ea typeface="+mn-ea"/>
          <a:cs typeface="+mn-cs"/>
        </a:defRPr>
      </a:lvl3pPr>
      <a:lvl4pPr marL="5129891" algn="l" defTabSz="1709964" rtl="0" eaLnBrk="1" latinLnBrk="0" hangingPunct="1">
        <a:defRPr sz="6791" kern="1200">
          <a:solidFill>
            <a:schemeClr val="tx1"/>
          </a:solidFill>
          <a:latin typeface="+mn-lt"/>
          <a:ea typeface="+mn-ea"/>
          <a:cs typeface="+mn-cs"/>
        </a:defRPr>
      </a:lvl4pPr>
      <a:lvl5pPr marL="6839854" algn="l" defTabSz="1709964" rtl="0" eaLnBrk="1" latinLnBrk="0" hangingPunct="1">
        <a:defRPr sz="6791" kern="1200">
          <a:solidFill>
            <a:schemeClr val="tx1"/>
          </a:solidFill>
          <a:latin typeface="+mn-lt"/>
          <a:ea typeface="+mn-ea"/>
          <a:cs typeface="+mn-cs"/>
        </a:defRPr>
      </a:lvl5pPr>
      <a:lvl6pPr marL="8549816" algn="l" defTabSz="1709964" rtl="0" eaLnBrk="1" latinLnBrk="0" hangingPunct="1">
        <a:defRPr sz="6791" kern="1200">
          <a:solidFill>
            <a:schemeClr val="tx1"/>
          </a:solidFill>
          <a:latin typeface="+mn-lt"/>
          <a:ea typeface="+mn-ea"/>
          <a:cs typeface="+mn-cs"/>
        </a:defRPr>
      </a:lvl6pPr>
      <a:lvl7pPr marL="10259780" algn="l" defTabSz="1709964" rtl="0" eaLnBrk="1" latinLnBrk="0" hangingPunct="1">
        <a:defRPr sz="6791" kern="1200">
          <a:solidFill>
            <a:schemeClr val="tx1"/>
          </a:solidFill>
          <a:latin typeface="+mn-lt"/>
          <a:ea typeface="+mn-ea"/>
          <a:cs typeface="+mn-cs"/>
        </a:defRPr>
      </a:lvl7pPr>
      <a:lvl8pPr marL="11969743" algn="l" defTabSz="1709964" rtl="0" eaLnBrk="1" latinLnBrk="0" hangingPunct="1">
        <a:defRPr sz="6791" kern="1200">
          <a:solidFill>
            <a:schemeClr val="tx1"/>
          </a:solidFill>
          <a:latin typeface="+mn-lt"/>
          <a:ea typeface="+mn-ea"/>
          <a:cs typeface="+mn-cs"/>
        </a:defRPr>
      </a:lvl8pPr>
      <a:lvl9pPr marL="13679708" algn="l" defTabSz="1709964" rtl="0" eaLnBrk="1" latinLnBrk="0" hangingPunct="1">
        <a:defRPr sz="67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sv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sv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50" Type="http://schemas.openxmlformats.org/officeDocument/2006/relationships/image" Target="../media/image46.png"/><Relationship Id="rId63" Type="http://schemas.openxmlformats.org/officeDocument/2006/relationships/image" Target="../media/image55.jpg"/><Relationship Id="rId68" Type="http://schemas.openxmlformats.org/officeDocument/2006/relationships/image" Target="../media/image6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jpeg"/><Relationship Id="rId29" Type="http://schemas.openxmlformats.org/officeDocument/2006/relationships/image" Target="../media/image27.png"/><Relationship Id="rId41" Type="http://schemas.openxmlformats.org/officeDocument/2006/relationships/image" Target="../media/image39.emf"/><Relationship Id="rId6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3" Type="http://schemas.openxmlformats.org/officeDocument/2006/relationships/image" Target="../media/image49.emf"/><Relationship Id="rId58" Type="http://schemas.openxmlformats.org/officeDocument/2006/relationships/image" Target="../media/image53.png"/><Relationship Id="rId66" Type="http://schemas.openxmlformats.org/officeDocument/2006/relationships/image" Target="../media/image5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svg"/><Relationship Id="rId36" Type="http://schemas.openxmlformats.org/officeDocument/2006/relationships/image" Target="../media/image34.svg"/><Relationship Id="rId49" Type="http://schemas.openxmlformats.org/officeDocument/2006/relationships/image" Target="../media/image47.png"/><Relationship Id="rId57" Type="http://schemas.openxmlformats.org/officeDocument/2006/relationships/image" Target="../media/image52.png"/><Relationship Id="rId61" Type="http://schemas.openxmlformats.org/officeDocument/2006/relationships/image" Target="../media/image5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52" Type="http://schemas.openxmlformats.org/officeDocument/2006/relationships/image" Target="../media/image48.emf"/><Relationship Id="rId60" Type="http://schemas.openxmlformats.org/officeDocument/2006/relationships/image" Target="../media/image55.png"/><Relationship Id="rId65" Type="http://schemas.openxmlformats.org/officeDocument/2006/relationships/image" Target="../media/image58.jpe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sv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56" Type="http://schemas.openxmlformats.org/officeDocument/2006/relationships/image" Target="../media/image51.png"/><Relationship Id="rId64" Type="http://schemas.openxmlformats.org/officeDocument/2006/relationships/image" Target="../media/image57.png"/><Relationship Id="rId8" Type="http://schemas.microsoft.com/office/2007/relationships/hdphoto" Target="../media/hdphoto1.wdp"/><Relationship Id="rId51" Type="http://schemas.openxmlformats.org/officeDocument/2006/relationships/image" Target="../media/image47.emf"/><Relationship Id="rId3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svg"/><Relationship Id="rId46" Type="http://schemas.openxmlformats.org/officeDocument/2006/relationships/image" Target="../media/image44.png"/><Relationship Id="rId59" Type="http://schemas.openxmlformats.org/officeDocument/2006/relationships/image" Target="../media/image50.emf"/><Relationship Id="rId67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 175">
            <a:extLst>
              <a:ext uri="{FF2B5EF4-FFF2-40B4-BE49-F238E27FC236}">
                <a16:creationId xmlns:a16="http://schemas.microsoft.com/office/drawing/2014/main" id="{57575E2A-3445-408C-A359-3EA0CF75EAFA}"/>
              </a:ext>
            </a:extLst>
          </p:cNvPr>
          <p:cNvGrpSpPr/>
          <p:nvPr/>
        </p:nvGrpSpPr>
        <p:grpSpPr>
          <a:xfrm>
            <a:off x="4674017" y="-87587"/>
            <a:ext cx="34443395" cy="24258941"/>
            <a:chOff x="19359836" y="-15164174"/>
            <a:chExt cx="33827561" cy="24258941"/>
          </a:xfrm>
        </p:grpSpPr>
        <p:pic>
          <p:nvPicPr>
            <p:cNvPr id="107" name="Picture 106" descr="World Map Graphic_full.png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35A495">
                  <a:tint val="45000"/>
                  <a:satMod val="400000"/>
                </a:srgbClr>
              </a:duotone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9" t="19153" r="12913"/>
            <a:stretch/>
          </p:blipFill>
          <p:spPr>
            <a:xfrm>
              <a:off x="19363030" y="-15053714"/>
              <a:ext cx="33824367" cy="2414848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CC25F315-0DB2-497D-9A36-E4466D1A0809}"/>
                </a:ext>
              </a:extLst>
            </p:cNvPr>
            <p:cNvSpPr/>
            <p:nvPr/>
          </p:nvSpPr>
          <p:spPr>
            <a:xfrm>
              <a:off x="19359836" y="-15164174"/>
              <a:ext cx="33823857" cy="1603317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39000">
                  <a:schemeClr val="bg1">
                    <a:alpha val="60000"/>
                  </a:schemeClr>
                </a:gs>
                <a:gs pos="100000">
                  <a:srgbClr val="FFFFFF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933205"/>
            <a:ext cx="4676244" cy="31985195"/>
          </a:xfrm>
          <a:prstGeom prst="rect">
            <a:avLst/>
          </a:prstGeom>
          <a:gradFill>
            <a:gsLst>
              <a:gs pos="57000">
                <a:srgbClr val="3A1F6D"/>
              </a:gs>
              <a:gs pos="21000">
                <a:schemeClr val="accent4">
                  <a:lumMod val="40000"/>
                  <a:lumOff val="60000"/>
                </a:schemeClr>
              </a:gs>
              <a:gs pos="0">
                <a:schemeClr val="accent4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496" tIns="42748" rIns="85496" bIns="42748" anchor="ctr"/>
          <a:lstStyle/>
          <a:p>
            <a:pPr algn="ctr">
              <a:defRPr/>
            </a:pPr>
            <a:endParaRPr lang="en-US" sz="6791"/>
          </a:p>
        </p:txBody>
      </p:sp>
      <p:pic>
        <p:nvPicPr>
          <p:cNvPr id="7" name="Picture 6" descr="SNL_Stacked_Whit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616" y="31024847"/>
            <a:ext cx="4178490" cy="1606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 rot="16200000">
            <a:off x="23173904" y="15858696"/>
            <a:ext cx="32918401" cy="1201007"/>
            <a:chOff x="0" y="35352753"/>
            <a:chExt cx="27432000" cy="1223247"/>
          </a:xfrm>
        </p:grpSpPr>
        <p:sp>
          <p:nvSpPr>
            <p:cNvPr id="12" name="Rectangle 11"/>
            <p:cNvSpPr/>
            <p:nvPr/>
          </p:nvSpPr>
          <p:spPr>
            <a:xfrm>
              <a:off x="0" y="35658993"/>
              <a:ext cx="27432000" cy="917007"/>
            </a:xfrm>
            <a:prstGeom prst="rect">
              <a:avLst/>
            </a:prstGeom>
            <a:solidFill>
              <a:srgbClr val="3A1F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79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35352770"/>
              <a:ext cx="27432000" cy="229252"/>
            </a:xfrm>
            <a:prstGeom prst="rect">
              <a:avLst/>
            </a:prstGeom>
            <a:solidFill>
              <a:srgbClr val="35A49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 bwMode="auto">
          <a:xfrm>
            <a:off x="663291" y="1493077"/>
            <a:ext cx="2682086" cy="5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 descr="NNSAlogo_Black.jpg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 bwMode="auto">
          <a:xfrm>
            <a:off x="1041358" y="2157455"/>
            <a:ext cx="2110406" cy="62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93" descr="SNL_Mott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69021" y="25394012"/>
            <a:ext cx="2291553" cy="386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3A1E6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90" b="89202" l="4419" r="96061">
                        <a14:foregroundMark x1="4419" y1="36620" x2="4419" y2="36620"/>
                        <a14:foregroundMark x1="8165" y1="76995" x2="8165" y2="76995"/>
                        <a14:foregroundMark x1="16042" y1="47887" x2="16042" y2="47887"/>
                        <a14:foregroundMark x1="14505" y1="36620" x2="14505" y2="36620"/>
                        <a14:foregroundMark x1="11143" y1="22066" x2="11143" y2="22066"/>
                        <a14:foregroundMark x1="27666" y1="51174" x2="27666" y2="51174"/>
                        <a14:foregroundMark x1="35159" y1="69484" x2="35159" y2="69484"/>
                        <a14:foregroundMark x1="32181" y1="75117" x2="32181" y2="75117"/>
                        <a14:foregroundMark x1="30644" y1="69484" x2="30644" y2="69484"/>
                        <a14:foregroundMark x1="50144" y1="29577" x2="50144" y2="29577"/>
                        <a14:foregroundMark x1="53410" y1="59155" x2="53410" y2="59155"/>
                        <a14:foregroundMark x1="56484" y1="73239" x2="56484" y2="73239"/>
                        <a14:foregroundMark x1="44957" y1="68075" x2="44957" y2="68075"/>
                        <a14:foregroundMark x1="45725" y1="61033" x2="45725" y2="61033"/>
                        <a14:foregroundMark x1="44573" y1="57746" x2="44573" y2="57746"/>
                        <a14:foregroundMark x1="53314" y1="72300" x2="53314" y2="72300"/>
                        <a14:foregroundMark x1="53890" y1="67606" x2="53890" y2="67606"/>
                        <a14:foregroundMark x1="91451" y1="55399" x2="91451" y2="55399"/>
                        <a14:foregroundMark x1="96061" y1="42254" x2="96061" y2="42254"/>
                        <a14:foregroundMark x1="15754" y1="30986" x2="15754" y2="30986"/>
                        <a14:foregroundMark x1="9030" y1="19249" x2="9030" y2="19249"/>
                        <a14:foregroundMark x1="6436" y1="52582" x2="6436" y2="52582"/>
                        <a14:foregroundMark x1="7877" y1="50235" x2="7877" y2="50235"/>
                        <a14:foregroundMark x1="8742" y1="52582" x2="8742" y2="52582"/>
                        <a14:foregroundMark x1="8838" y1="52582" x2="8838" y2="525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5695" y="-48268"/>
            <a:ext cx="4928728" cy="1041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01290E-F9AB-5A51-64CB-B3CC232BE32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5" t="-14181"/>
          <a:stretch/>
        </p:blipFill>
        <p:spPr>
          <a:xfrm>
            <a:off x="222541" y="29317770"/>
            <a:ext cx="4303816" cy="113097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E32CD1-077D-26CF-D38F-2FAD94552E5B}"/>
              </a:ext>
            </a:extLst>
          </p:cNvPr>
          <p:cNvCxnSpPr/>
          <p:nvPr/>
        </p:nvCxnSpPr>
        <p:spPr>
          <a:xfrm>
            <a:off x="261456" y="30707693"/>
            <a:ext cx="41839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530C1C6-C3E7-4A49-A91F-140F19A26834}"/>
              </a:ext>
            </a:extLst>
          </p:cNvPr>
          <p:cNvSpPr txBox="1"/>
          <p:nvPr/>
        </p:nvSpPr>
        <p:spPr>
          <a:xfrm>
            <a:off x="7806283" y="1183815"/>
            <a:ext cx="20202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Leadership Team: Diana Bull, Kara Peterson, Laura </a:t>
            </a:r>
            <a:r>
              <a:rPr lang="en-US" sz="4400" dirty="0" err="1"/>
              <a:t>Swiler</a:t>
            </a:r>
            <a:r>
              <a:rPr lang="en-US" sz="4400" dirty="0"/>
              <a:t>, Lyndsay Shand, Irina </a:t>
            </a:r>
            <a:r>
              <a:rPr lang="en-US" sz="4400" dirty="0" err="1"/>
              <a:t>Tezaur</a:t>
            </a:r>
            <a:endParaRPr lang="en-US" sz="4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89081B-E172-4330-951A-0810A39A9DDD}"/>
              </a:ext>
            </a:extLst>
          </p:cNvPr>
          <p:cNvSpPr/>
          <p:nvPr/>
        </p:nvSpPr>
        <p:spPr>
          <a:xfrm>
            <a:off x="7832220" y="1776421"/>
            <a:ext cx="44198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00ACD9"/>
                </a:solidFill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sandia.gov</a:t>
            </a:r>
            <a:r>
              <a:rPr lang="en-US" sz="4000" dirty="0">
                <a:solidFill>
                  <a:srgbClr val="00ACD9"/>
                </a:solidFill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4000" dirty="0" err="1">
                <a:solidFill>
                  <a:srgbClr val="00ACD9"/>
                </a:solidFill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cldera</a:t>
            </a:r>
            <a:endParaRPr lang="en-US" sz="4000" dirty="0">
              <a:solidFill>
                <a:srgbClr val="00ACD9"/>
              </a:solidFill>
              <a:effectLst/>
              <a:latin typeface="Exo 2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9604BA-F382-46E4-9C4F-17232855B593}"/>
              </a:ext>
            </a:extLst>
          </p:cNvPr>
          <p:cNvSpPr txBox="1"/>
          <p:nvPr/>
        </p:nvSpPr>
        <p:spPr>
          <a:xfrm>
            <a:off x="6893594" y="27975"/>
            <a:ext cx="322515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00" b="1" dirty="0">
                <a:solidFill>
                  <a:srgbClr val="00A9D7"/>
                </a:solidFill>
                <a:latin typeface="Exo 2" panose="00000500000000000000" pitchFamily="2" charset="0"/>
              </a:rPr>
              <a:t>CLDERA – </a:t>
            </a:r>
            <a:r>
              <a:rPr lang="en-US" sz="7800" b="1" dirty="0" err="1">
                <a:solidFill>
                  <a:srgbClr val="00A9D7"/>
                </a:solidFill>
                <a:latin typeface="Exo 2" panose="00000500000000000000" pitchFamily="2" charset="0"/>
              </a:rPr>
              <a:t>CLimate</a:t>
            </a:r>
            <a:r>
              <a:rPr lang="en-US" sz="7800" b="1" dirty="0">
                <a:solidFill>
                  <a:srgbClr val="00A9D7"/>
                </a:solidFill>
                <a:latin typeface="Exo 2" panose="00000500000000000000" pitchFamily="2" charset="0"/>
              </a:rPr>
              <a:t> impact:   Determining Etiology </a:t>
            </a:r>
            <a:r>
              <a:rPr lang="en-US" sz="7800" b="1" dirty="0" err="1">
                <a:solidFill>
                  <a:srgbClr val="00A9D7"/>
                </a:solidFill>
                <a:latin typeface="Exo 2" panose="00000500000000000000" pitchFamily="2" charset="0"/>
              </a:rPr>
              <a:t>thRough</a:t>
            </a:r>
            <a:r>
              <a:rPr lang="en-US" sz="7800" b="1" dirty="0">
                <a:solidFill>
                  <a:srgbClr val="00A9D7"/>
                </a:solidFill>
                <a:latin typeface="Exo 2" panose="00000500000000000000" pitchFamily="2" charset="0"/>
              </a:rPr>
              <a:t> </a:t>
            </a:r>
            <a:r>
              <a:rPr lang="en-US" sz="7800" b="1" dirty="0" err="1">
                <a:solidFill>
                  <a:srgbClr val="00A9D7"/>
                </a:solidFill>
                <a:latin typeface="Exo 2" panose="00000500000000000000" pitchFamily="2" charset="0"/>
              </a:rPr>
              <a:t>pAthways</a:t>
            </a:r>
            <a:endParaRPr lang="en-US" sz="7800" b="1" dirty="0">
              <a:solidFill>
                <a:srgbClr val="00A9D7"/>
              </a:solidFill>
              <a:latin typeface="Exo 2" panose="000005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041CA4-80EC-4EB6-B7CA-F6C690A416FA}"/>
              </a:ext>
            </a:extLst>
          </p:cNvPr>
          <p:cNvGrpSpPr/>
          <p:nvPr/>
        </p:nvGrpSpPr>
        <p:grpSpPr>
          <a:xfrm>
            <a:off x="22321983" y="12778506"/>
            <a:ext cx="16516188" cy="4953528"/>
            <a:chOff x="5185417" y="17618164"/>
            <a:chExt cx="16516188" cy="495352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4B0ABDB-56AC-4A80-8D01-9387C990D88B}"/>
                </a:ext>
              </a:extLst>
            </p:cNvPr>
            <p:cNvSpPr/>
            <p:nvPr/>
          </p:nvSpPr>
          <p:spPr>
            <a:xfrm>
              <a:off x="5228980" y="20668615"/>
              <a:ext cx="10972800" cy="914235"/>
            </a:xfrm>
            <a:prstGeom prst="rect">
              <a:avLst/>
            </a:prstGeom>
            <a:solidFill>
              <a:srgbClr val="21748B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2494E51-40D2-43A9-87FC-8B7339E316AA}"/>
                </a:ext>
              </a:extLst>
            </p:cNvPr>
            <p:cNvSpPr/>
            <p:nvPr/>
          </p:nvSpPr>
          <p:spPr>
            <a:xfrm>
              <a:off x="5185417" y="18755144"/>
              <a:ext cx="10972800" cy="908743"/>
            </a:xfrm>
            <a:prstGeom prst="rect">
              <a:avLst/>
            </a:prstGeom>
            <a:solidFill>
              <a:srgbClr val="21748B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52">
              <a:extLst>
                <a:ext uri="{FF2B5EF4-FFF2-40B4-BE49-F238E27FC236}">
                  <a16:creationId xmlns:a16="http://schemas.microsoft.com/office/drawing/2014/main" id="{6C634A1F-BD25-4C3B-81A0-6CE876773A3D}"/>
                </a:ext>
              </a:extLst>
            </p:cNvPr>
            <p:cNvSpPr/>
            <p:nvPr/>
          </p:nvSpPr>
          <p:spPr>
            <a:xfrm>
              <a:off x="5216769" y="17618164"/>
              <a:ext cx="16459200" cy="1005840"/>
            </a:xfrm>
            <a:custGeom>
              <a:avLst/>
              <a:gdLst>
                <a:gd name="connsiteX0" fmla="*/ 0 w 2444334"/>
                <a:gd name="connsiteY0" fmla="*/ 0 h 488866"/>
                <a:gd name="connsiteX1" fmla="*/ 2444334 w 2444334"/>
                <a:gd name="connsiteY1" fmla="*/ 0 h 488866"/>
                <a:gd name="connsiteX2" fmla="*/ 2444334 w 2444334"/>
                <a:gd name="connsiteY2" fmla="*/ 488866 h 488866"/>
                <a:gd name="connsiteX3" fmla="*/ 0 w 2444334"/>
                <a:gd name="connsiteY3" fmla="*/ 488866 h 488866"/>
                <a:gd name="connsiteX4" fmla="*/ 0 w 2444334"/>
                <a:gd name="connsiteY4" fmla="*/ 0 h 48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334" h="488866">
                  <a:moveTo>
                    <a:pt x="0" y="0"/>
                  </a:moveTo>
                  <a:lnTo>
                    <a:pt x="2444334" y="0"/>
                  </a:lnTo>
                  <a:lnTo>
                    <a:pt x="2444334" y="488866"/>
                  </a:lnTo>
                  <a:lnTo>
                    <a:pt x="0" y="4888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748B"/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2 Semi Bold" panose="00000700000000000000" pitchFamily="2" charset="0"/>
                </a:rPr>
                <a:t>Energy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2 Semi Bold" panose="00000700000000000000" pitchFamily="2" charset="0"/>
                </a:rPr>
                <a:t>Exascale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2 Semi Bold" panose="00000700000000000000" pitchFamily="2" charset="0"/>
                </a:rPr>
                <a:t> Earth System Model (E3SM)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B1B3CC-D614-48FC-A203-AF04869AC26B}"/>
                </a:ext>
              </a:extLst>
            </p:cNvPr>
            <p:cNvSpPr/>
            <p:nvPr/>
          </p:nvSpPr>
          <p:spPr>
            <a:xfrm>
              <a:off x="5222884" y="18680996"/>
              <a:ext cx="109728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5"/>
                </a:spcAft>
              </a:pP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Prognostic Aerosol Modeling: </a:t>
              </a:r>
              <a:r>
                <a:rPr lang="en-US" sz="280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Simulate stratospheric volcanic aerosol in E3SM from SO</a:t>
              </a:r>
              <a:r>
                <a:rPr lang="en-US" sz="2800" baseline="-2500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2 </a:t>
              </a:r>
              <a:r>
                <a:rPr lang="en-US" sz="280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emissions. 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DBB3011-F460-417B-8DF5-5E35E6FDB255}"/>
                </a:ext>
              </a:extLst>
            </p:cNvPr>
            <p:cNvSpPr/>
            <p:nvPr/>
          </p:nvSpPr>
          <p:spPr>
            <a:xfrm>
              <a:off x="5229223" y="19663888"/>
              <a:ext cx="109728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Evaluate E3SM’s Stratosphere: 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Characterize biases and understand what physical processes can be captured.</a:t>
              </a:r>
              <a:endParaRPr lang="en-US" sz="2800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4C9364-0F2E-4DC5-A5F0-863406445358}"/>
                </a:ext>
              </a:extLst>
            </p:cNvPr>
            <p:cNvSpPr/>
            <p:nvPr/>
          </p:nvSpPr>
          <p:spPr>
            <a:xfrm>
              <a:off x="5217292" y="20621010"/>
              <a:ext cx="109728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Establish climate variability surrounding Mt. Pinatubo: 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Characterize signal-to-noise for detection &amp; attribution.</a:t>
              </a:r>
              <a:endParaRPr lang="en-US" sz="2800" dirty="0">
                <a:solidFill>
                  <a:schemeClr val="accent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20B175D-F8DC-41FD-A78C-6F7CD3C44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232832" y="18997767"/>
              <a:ext cx="5468773" cy="346276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F194ECA-C0E5-4047-A856-7791EB9CA8D0}"/>
                </a:ext>
              </a:extLst>
            </p:cNvPr>
            <p:cNvSpPr/>
            <p:nvPr/>
          </p:nvSpPr>
          <p:spPr>
            <a:xfrm>
              <a:off x="5252661" y="21617585"/>
              <a:ext cx="109728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Sensitivity Analyses: </a:t>
              </a:r>
              <a:r>
                <a:rPr lang="en-US" sz="280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Determine pathway robustness to altered:  eruption characteristics and model parameterizations. </a:t>
              </a:r>
              <a:endParaRPr lang="en-US" sz="2800" dirty="0">
                <a:solidFill>
                  <a:schemeClr val="accent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1" name="Freeform 52">
            <a:extLst>
              <a:ext uri="{FF2B5EF4-FFF2-40B4-BE49-F238E27FC236}">
                <a16:creationId xmlns:a16="http://schemas.microsoft.com/office/drawing/2014/main" id="{DEFEDF8E-4498-41C7-AD00-B54B341FE421}"/>
              </a:ext>
            </a:extLst>
          </p:cNvPr>
          <p:cNvSpPr/>
          <p:nvPr/>
        </p:nvSpPr>
        <p:spPr>
          <a:xfrm>
            <a:off x="4874036" y="18044941"/>
            <a:ext cx="11018520" cy="1005840"/>
          </a:xfrm>
          <a:custGeom>
            <a:avLst/>
            <a:gdLst>
              <a:gd name="connsiteX0" fmla="*/ 0 w 2444334"/>
              <a:gd name="connsiteY0" fmla="*/ 0 h 488866"/>
              <a:gd name="connsiteX1" fmla="*/ 2444334 w 2444334"/>
              <a:gd name="connsiteY1" fmla="*/ 0 h 488866"/>
              <a:gd name="connsiteX2" fmla="*/ 2444334 w 2444334"/>
              <a:gd name="connsiteY2" fmla="*/ 488866 h 488866"/>
              <a:gd name="connsiteX3" fmla="*/ 0 w 2444334"/>
              <a:gd name="connsiteY3" fmla="*/ 488866 h 488866"/>
              <a:gd name="connsiteX4" fmla="*/ 0 w 2444334"/>
              <a:gd name="connsiteY4" fmla="*/ 0 h 48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334" h="488866">
                <a:moveTo>
                  <a:pt x="0" y="0"/>
                </a:moveTo>
                <a:lnTo>
                  <a:pt x="2444334" y="0"/>
                </a:lnTo>
                <a:lnTo>
                  <a:pt x="2444334" y="488866"/>
                </a:lnTo>
                <a:lnTo>
                  <a:pt x="0" y="488866"/>
                </a:lnTo>
                <a:lnTo>
                  <a:pt x="0" y="0"/>
                </a:lnTo>
                <a:close/>
              </a:path>
            </a:pathLst>
          </a:custGeom>
          <a:solidFill>
            <a:srgbClr val="708AAF"/>
          </a:solidFill>
          <a:ln w="25400" cap="flat" cmpd="sng" algn="ctr">
            <a:solidFill>
              <a:srgbClr val="708AAF"/>
            </a:solidFill>
            <a:prstDash val="solid"/>
          </a:ln>
          <a:effectLst/>
        </p:spPr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 Semi Bold" panose="00000700000000000000" pitchFamily="2" charset="0"/>
              </a:rPr>
              <a:t>Simulated Pathways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296CFC3-1128-4184-B49B-32AC0F7EC1BF}"/>
              </a:ext>
            </a:extLst>
          </p:cNvPr>
          <p:cNvSpPr/>
          <p:nvPr/>
        </p:nvSpPr>
        <p:spPr>
          <a:xfrm>
            <a:off x="4908412" y="19066576"/>
            <a:ext cx="10972800" cy="954107"/>
          </a:xfrm>
          <a:prstGeom prst="rect">
            <a:avLst/>
          </a:prstGeom>
          <a:solidFill>
            <a:srgbClr val="D4DCE7"/>
          </a:solidFill>
        </p:spPr>
        <p:txBody>
          <a:bodyPr wrap="square">
            <a:spAutoFit/>
          </a:bodyPr>
          <a:lstStyle/>
          <a:p>
            <a:pPr>
              <a:spcAft>
                <a:spcPts val="125"/>
              </a:spcAft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Random Forest Regression (RFR): 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Generate feature pathway networks using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multi-variate RFR (full pairwise analysis of input features).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668B13F-5D07-4AB8-8814-AC27BCB62384}"/>
              </a:ext>
            </a:extLst>
          </p:cNvPr>
          <p:cNvSpPr/>
          <p:nvPr/>
        </p:nvSpPr>
        <p:spPr>
          <a:xfrm>
            <a:off x="4870689" y="22358082"/>
            <a:ext cx="11025983" cy="954107"/>
          </a:xfrm>
          <a:prstGeom prst="rect">
            <a:avLst/>
          </a:prstGeom>
          <a:solidFill>
            <a:srgbClr val="D4DCE7"/>
          </a:solidFill>
        </p:spPr>
        <p:txBody>
          <a:bodyPr wrap="square">
            <a:spAutoFit/>
          </a:bodyPr>
          <a:lstStyle/>
          <a:p>
            <a:pPr lvl="0" defTabSz="914400">
              <a:spcBef>
                <a:spcPts val="1400"/>
              </a:spcBef>
              <a:buClr>
                <a:srgbClr val="029EBE"/>
              </a:buClr>
              <a:defRPr/>
            </a:pP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Profiling: 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Dynamically trace pathways through the E3SM software as the software executes (in-situ).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9F88F23-6671-4C6E-B925-936D83BC7BEE}"/>
              </a:ext>
            </a:extLst>
          </p:cNvPr>
          <p:cNvSpPr/>
          <p:nvPr/>
        </p:nvSpPr>
        <p:spPr>
          <a:xfrm>
            <a:off x="4897559" y="25672769"/>
            <a:ext cx="10972800" cy="954107"/>
          </a:xfrm>
          <a:prstGeom prst="rect">
            <a:avLst/>
          </a:prstGeom>
          <a:solidFill>
            <a:srgbClr val="D4DCE7"/>
          </a:solidFill>
        </p:spPr>
        <p:txBody>
          <a:bodyPr wrap="square">
            <a:spAutoFit/>
          </a:bodyPr>
          <a:lstStyle/>
          <a:p>
            <a:pPr lvl="0" defTabSz="914400">
              <a:spcBef>
                <a:spcPts val="1400"/>
              </a:spcBef>
              <a:buClr>
                <a:srgbClr val="029EBE"/>
              </a:buClr>
              <a:defRPr/>
            </a:pP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Tracing: 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Add active and passive tracers to E3SM to enable model evaluation and pathway identification.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B281F91-AD9D-4575-9353-D5B1976185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4230" y="30310618"/>
            <a:ext cx="4484958" cy="22268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018C0EA-F2C7-49D5-AB37-3C4E852E33F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/>
          <a:stretch/>
        </p:blipFill>
        <p:spPr>
          <a:xfrm>
            <a:off x="10328728" y="30383512"/>
            <a:ext cx="4355548" cy="218804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DAFD2D4-7841-4172-BFAD-01126E28C9CB}"/>
              </a:ext>
            </a:extLst>
          </p:cNvPr>
          <p:cNvSpPr txBox="1"/>
          <p:nvPr/>
        </p:nvSpPr>
        <p:spPr>
          <a:xfrm>
            <a:off x="4974623" y="32500616"/>
            <a:ext cx="1041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Space-time varying cluster identification in response to Mt. Pinatubo source.  </a:t>
            </a:r>
          </a:p>
        </p:txBody>
      </p:sp>
      <p:sp>
        <p:nvSpPr>
          <p:cNvPr id="52" name="Freeform 53">
            <a:extLst>
              <a:ext uri="{FF2B5EF4-FFF2-40B4-BE49-F238E27FC236}">
                <a16:creationId xmlns:a16="http://schemas.microsoft.com/office/drawing/2014/main" id="{36CD3BAB-F39D-48EB-87B3-727AAA56B0F0}"/>
              </a:ext>
            </a:extLst>
          </p:cNvPr>
          <p:cNvSpPr/>
          <p:nvPr/>
        </p:nvSpPr>
        <p:spPr>
          <a:xfrm>
            <a:off x="16373354" y="18042313"/>
            <a:ext cx="11210544" cy="1005840"/>
          </a:xfrm>
          <a:custGeom>
            <a:avLst/>
            <a:gdLst>
              <a:gd name="connsiteX0" fmla="*/ 0 w 2715361"/>
              <a:gd name="connsiteY0" fmla="*/ 0 h 488866"/>
              <a:gd name="connsiteX1" fmla="*/ 2715361 w 2715361"/>
              <a:gd name="connsiteY1" fmla="*/ 0 h 488866"/>
              <a:gd name="connsiteX2" fmla="*/ 2715361 w 2715361"/>
              <a:gd name="connsiteY2" fmla="*/ 488866 h 488866"/>
              <a:gd name="connsiteX3" fmla="*/ 0 w 2715361"/>
              <a:gd name="connsiteY3" fmla="*/ 488866 h 488866"/>
              <a:gd name="connsiteX4" fmla="*/ 0 w 2715361"/>
              <a:gd name="connsiteY4" fmla="*/ 0 h 48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5361" h="488866">
                <a:moveTo>
                  <a:pt x="0" y="0"/>
                </a:moveTo>
                <a:lnTo>
                  <a:pt x="2715361" y="0"/>
                </a:lnTo>
                <a:lnTo>
                  <a:pt x="2715361" y="488866"/>
                </a:lnTo>
                <a:lnTo>
                  <a:pt x="0" y="488866"/>
                </a:lnTo>
                <a:lnTo>
                  <a:pt x="0" y="0"/>
                </a:lnTo>
                <a:close/>
              </a:path>
            </a:pathLst>
          </a:custGeom>
          <a:solidFill>
            <a:srgbClr val="E2918B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 Semi Bold" panose="00000700000000000000" pitchFamily="2" charset="0"/>
              </a:rPr>
              <a:t>Observed Pathways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07924E9-C7BF-439C-A55B-CF67DF8E38EE}"/>
              </a:ext>
            </a:extLst>
          </p:cNvPr>
          <p:cNvSpPr/>
          <p:nvPr/>
        </p:nvSpPr>
        <p:spPr>
          <a:xfrm>
            <a:off x="16375951" y="25077227"/>
            <a:ext cx="11210544" cy="1384995"/>
          </a:xfrm>
          <a:prstGeom prst="rect">
            <a:avLst/>
          </a:prstGeom>
          <a:solidFill>
            <a:srgbClr val="F6DEDC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Changepoint methods: 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Detecting significant climate shifts at both regional and global spatial scales using spatially-varying changepoint methods and functional time series methodologies.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319D64-A204-4611-A04D-50D4F9EE8E1D}"/>
              </a:ext>
            </a:extLst>
          </p:cNvPr>
          <p:cNvGrpSpPr/>
          <p:nvPr/>
        </p:nvGrpSpPr>
        <p:grpSpPr>
          <a:xfrm>
            <a:off x="5115803" y="4564539"/>
            <a:ext cx="9342487" cy="7586416"/>
            <a:chOff x="344344" y="6893040"/>
            <a:chExt cx="9342487" cy="7586416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9CAED8D-F809-4775-BAE8-94719141A02B}"/>
                </a:ext>
              </a:extLst>
            </p:cNvPr>
            <p:cNvSpPr txBox="1"/>
            <p:nvPr/>
          </p:nvSpPr>
          <p:spPr>
            <a:xfrm>
              <a:off x="449121" y="6893040"/>
              <a:ext cx="84271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528328"/>
              <a:r>
                <a:rPr lang="en-US" sz="4800" b="1" dirty="0">
                  <a:solidFill>
                    <a:srgbClr val="00ACD9"/>
                  </a:solidFill>
                  <a:latin typeface="Exo 2 Semi Bold" panose="00000700000000000000" pitchFamily="2" charset="0"/>
                </a:rPr>
                <a:t>NEED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97EAA30A-465D-4B02-ADEC-D45375121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68"/>
            <a:stretch/>
          </p:blipFill>
          <p:spPr>
            <a:xfrm>
              <a:off x="487913" y="9526799"/>
              <a:ext cx="5700812" cy="3262433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5F14D0B-A24B-443B-BE9D-8FAE1F756D2C}"/>
                </a:ext>
              </a:extLst>
            </p:cNvPr>
            <p:cNvSpPr txBox="1"/>
            <p:nvPr/>
          </p:nvSpPr>
          <p:spPr>
            <a:xfrm>
              <a:off x="344344" y="12731711"/>
              <a:ext cx="469653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Modified from:  http://www.thesourgrapevine.com/2019/11/the-ball-of-string-theory-for-learning.html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3324004-F5AD-4E5A-BA67-BA306AD209B5}"/>
                </a:ext>
              </a:extLst>
            </p:cNvPr>
            <p:cNvSpPr txBox="1"/>
            <p:nvPr/>
          </p:nvSpPr>
          <p:spPr>
            <a:xfrm>
              <a:off x="3699053" y="8896808"/>
              <a:ext cx="5987778" cy="1255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1200"/>
                </a:spcBef>
              </a:pPr>
              <a:r>
                <a:rPr lang="en-US" sz="280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Complex coupling between processes obscure the relationships between sources and downstream impacts.</a:t>
              </a:r>
              <a:endParaRPr lang="en-US" sz="28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3B05C62-614B-4ABE-B006-5A0A553C313F}"/>
                </a:ext>
              </a:extLst>
            </p:cNvPr>
            <p:cNvSpPr txBox="1"/>
            <p:nvPr/>
          </p:nvSpPr>
          <p:spPr>
            <a:xfrm>
              <a:off x="542468" y="7792012"/>
              <a:ext cx="8825455" cy="8679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Climatic impacts (like drought, flooding, or crop yield) are driving national security, legislative and legal foci.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68D749E-DF4A-4D07-BB02-0756B5A5BE5F}"/>
                </a:ext>
              </a:extLst>
            </p:cNvPr>
            <p:cNvSpPr txBox="1"/>
            <p:nvPr/>
          </p:nvSpPr>
          <p:spPr>
            <a:xfrm>
              <a:off x="4758519" y="10646660"/>
              <a:ext cx="4411068" cy="1643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</a:pPr>
              <a:r>
                <a:rPr lang="en-US" sz="2800" i="0" u="none" strike="noStrike" baseline="0" dirty="0"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Traditional attribution connects a source to a primary climate variable in a single step.</a:t>
              </a:r>
            </a:p>
          </p:txBody>
        </p:sp>
        <p:sp>
          <p:nvSpPr>
            <p:cNvPr id="103" name="Content Placeholder 22">
              <a:extLst>
                <a:ext uri="{FF2B5EF4-FFF2-40B4-BE49-F238E27FC236}">
                  <a16:creationId xmlns:a16="http://schemas.microsoft.com/office/drawing/2014/main" id="{D3F6889E-1444-48B9-AAA5-89FFDAE2FF91}"/>
                </a:ext>
              </a:extLst>
            </p:cNvPr>
            <p:cNvSpPr txBox="1">
              <a:spLocks/>
            </p:cNvSpPr>
            <p:nvPr/>
          </p:nvSpPr>
          <p:spPr>
            <a:xfrm>
              <a:off x="501159" y="13356701"/>
              <a:ext cx="8429898" cy="112275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800100" indent="-3429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257300" indent="-3429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573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1145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The technical challenge is to draw quantitative relationships in a multi-step attribution framework.  </a:t>
              </a:r>
              <a:endParaRPr lang="en-US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E4562C-75BB-41FA-8722-73F1161E4443}"/>
              </a:ext>
            </a:extLst>
          </p:cNvPr>
          <p:cNvGrpSpPr/>
          <p:nvPr/>
        </p:nvGrpSpPr>
        <p:grpSpPr>
          <a:xfrm>
            <a:off x="28117365" y="1319496"/>
            <a:ext cx="10659676" cy="839653"/>
            <a:chOff x="20210634" y="31152170"/>
            <a:chExt cx="10659676" cy="839653"/>
          </a:xfrm>
        </p:grpSpPr>
        <p:pic>
          <p:nvPicPr>
            <p:cNvPr id="108" name="Picture 10" descr="Columbia University logo Stock Photo - Alamy">
              <a:extLst>
                <a:ext uri="{FF2B5EF4-FFF2-40B4-BE49-F238E27FC236}">
                  <a16:creationId xmlns:a16="http://schemas.microsoft.com/office/drawing/2014/main" id="{CAF14AF4-0FF7-4460-8F14-F14F4F4808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26" b="35623"/>
            <a:stretch/>
          </p:blipFill>
          <p:spPr bwMode="auto">
            <a:xfrm>
              <a:off x="27601547" y="31168863"/>
              <a:ext cx="3268763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18" descr="Downloads | University Brand Guide | Texas A&amp;M University">
              <a:extLst>
                <a:ext uri="{FF2B5EF4-FFF2-40B4-BE49-F238E27FC236}">
                  <a16:creationId xmlns:a16="http://schemas.microsoft.com/office/drawing/2014/main" id="{5D118C81-90E5-438A-8042-D51FB827F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58" r="7101" b="9096"/>
            <a:stretch/>
          </p:blipFill>
          <p:spPr bwMode="auto">
            <a:xfrm>
              <a:off x="20210634" y="31152434"/>
              <a:ext cx="961191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14" descr="University logo and wordmark – Office of Strategic Marketing and Branding">
              <a:extLst>
                <a:ext uri="{FF2B5EF4-FFF2-40B4-BE49-F238E27FC236}">
                  <a16:creationId xmlns:a16="http://schemas.microsoft.com/office/drawing/2014/main" id="{55842689-6D5E-4876-9E70-1CED2E02A9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99" b="15646"/>
            <a:stretch/>
          </p:blipFill>
          <p:spPr bwMode="auto">
            <a:xfrm>
              <a:off x="24687430" y="31154967"/>
              <a:ext cx="2599560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12" descr="University of Michigan logo and symbol, meaning, history, PNG">
              <a:extLst>
                <a:ext uri="{FF2B5EF4-FFF2-40B4-BE49-F238E27FC236}">
                  <a16:creationId xmlns:a16="http://schemas.microsoft.com/office/drawing/2014/main" id="{0FF5C374-40D2-4804-9BC1-46BB6A5A5C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80" b="29039"/>
            <a:stretch/>
          </p:blipFill>
          <p:spPr bwMode="auto">
            <a:xfrm>
              <a:off x="21504994" y="31152170"/>
              <a:ext cx="3025157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3FFBAA20-B477-425E-A153-3D07A99145A1}"/>
              </a:ext>
            </a:extLst>
          </p:cNvPr>
          <p:cNvSpPr txBox="1"/>
          <p:nvPr/>
        </p:nvSpPr>
        <p:spPr>
          <a:xfrm>
            <a:off x="4922254" y="3116360"/>
            <a:ext cx="3608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28328"/>
            <a:r>
              <a:rPr lang="en-US" sz="5400" dirty="0">
                <a:solidFill>
                  <a:srgbClr val="00ACD9"/>
                </a:solidFill>
                <a:latin typeface="Exo 2 Semi Bold" panose="00000700000000000000" pitchFamily="2" charset="0"/>
              </a:rPr>
              <a:t>OVERVIEW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23AF702-0EDA-4A91-8D87-B4138C446135}"/>
              </a:ext>
            </a:extLst>
          </p:cNvPr>
          <p:cNvSpPr txBox="1"/>
          <p:nvPr/>
        </p:nvSpPr>
        <p:spPr>
          <a:xfrm>
            <a:off x="8977819" y="2666716"/>
            <a:ext cx="30076092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28328">
              <a:lnSpc>
                <a:spcPct val="90000"/>
              </a:lnSpc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CLDERA is enabling multi-step attribution in the climate by developing quantitative relationships between a climate forcing and its downstream impacts.</a:t>
            </a:r>
            <a:r>
              <a:rPr lang="en-US" sz="4400" dirty="0">
                <a:latin typeface="Calibri"/>
              </a:rPr>
              <a:t> CLDERA aims to improve climate risk assessments and decision-making through its transformation in approaches for climate attribution.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20C6F37-7195-460C-B397-08C3E47E7A5B}"/>
              </a:ext>
            </a:extLst>
          </p:cNvPr>
          <p:cNvGrpSpPr/>
          <p:nvPr/>
        </p:nvGrpSpPr>
        <p:grpSpPr>
          <a:xfrm>
            <a:off x="4979280" y="12798080"/>
            <a:ext cx="16521560" cy="4756523"/>
            <a:chOff x="5437818" y="12243814"/>
            <a:chExt cx="16521560" cy="4756523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C0F9698F-B195-493E-9D3A-2BB7F114A523}"/>
                </a:ext>
              </a:extLst>
            </p:cNvPr>
            <p:cNvGrpSpPr/>
            <p:nvPr/>
          </p:nvGrpSpPr>
          <p:grpSpPr>
            <a:xfrm>
              <a:off x="5492807" y="12243814"/>
              <a:ext cx="16459200" cy="2016939"/>
              <a:chOff x="5216769" y="17618164"/>
              <a:chExt cx="16459200" cy="2016939"/>
            </a:xfrm>
          </p:grpSpPr>
          <p:sp>
            <p:nvSpPr>
              <p:cNvPr id="117" name="Freeform 52">
                <a:extLst>
                  <a:ext uri="{FF2B5EF4-FFF2-40B4-BE49-F238E27FC236}">
                    <a16:creationId xmlns:a16="http://schemas.microsoft.com/office/drawing/2014/main" id="{511EF0BB-964E-44A7-8FAA-DDAC640ECD48}"/>
                  </a:ext>
                </a:extLst>
              </p:cNvPr>
              <p:cNvSpPr/>
              <p:nvPr/>
            </p:nvSpPr>
            <p:spPr>
              <a:xfrm>
                <a:off x="5216769" y="17618164"/>
                <a:ext cx="16459200" cy="1005840"/>
              </a:xfrm>
              <a:custGeom>
                <a:avLst/>
                <a:gdLst>
                  <a:gd name="connsiteX0" fmla="*/ 0 w 2444334"/>
                  <a:gd name="connsiteY0" fmla="*/ 0 h 488866"/>
                  <a:gd name="connsiteX1" fmla="*/ 2444334 w 2444334"/>
                  <a:gd name="connsiteY1" fmla="*/ 0 h 488866"/>
                  <a:gd name="connsiteX2" fmla="*/ 2444334 w 2444334"/>
                  <a:gd name="connsiteY2" fmla="*/ 488866 h 488866"/>
                  <a:gd name="connsiteX3" fmla="*/ 0 w 2444334"/>
                  <a:gd name="connsiteY3" fmla="*/ 488866 h 488866"/>
                  <a:gd name="connsiteX4" fmla="*/ 0 w 2444334"/>
                  <a:gd name="connsiteY4" fmla="*/ 0 h 488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4334" h="488866">
                    <a:moveTo>
                      <a:pt x="0" y="0"/>
                    </a:moveTo>
                    <a:lnTo>
                      <a:pt x="2444334" y="0"/>
                    </a:lnTo>
                    <a:lnTo>
                      <a:pt x="2444334" y="488866"/>
                    </a:lnTo>
                    <a:lnTo>
                      <a:pt x="0" y="4888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748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marL="0" marR="0" lvl="0" indent="0" algn="ctr" defTabSz="8001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Exo 2 Semi Bold" panose="00000700000000000000" pitchFamily="2" charset="0"/>
                  </a:rPr>
                  <a:t>Tiered Verification </a:t>
                </a: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8C86C09E-5B41-4F91-BB23-6C6300D0FC03}"/>
                  </a:ext>
                </a:extLst>
              </p:cNvPr>
              <p:cNvSpPr/>
              <p:nvPr/>
            </p:nvSpPr>
            <p:spPr>
              <a:xfrm>
                <a:off x="5222883" y="18680996"/>
                <a:ext cx="16453086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Develop data sets of increasing complexity with key characteristics of the multi-step attribution problem to explore sensitivities, establish viability, and prove usefulness of advanced methods/tools.</a:t>
                </a:r>
                <a:endParaRPr 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B9CFB94-3309-4235-B1F4-C66C402748F9}"/>
                </a:ext>
              </a:extLst>
            </p:cNvPr>
            <p:cNvGrpSpPr/>
            <p:nvPr/>
          </p:nvGrpSpPr>
          <p:grpSpPr>
            <a:xfrm>
              <a:off x="5437818" y="14138856"/>
              <a:ext cx="16521560" cy="2861481"/>
              <a:chOff x="47290" y="21072862"/>
              <a:chExt cx="16521560" cy="2861481"/>
            </a:xfrm>
          </p:grpSpPr>
          <p:sp>
            <p:nvSpPr>
              <p:cNvPr id="156" name="Arrow: Right 155">
                <a:extLst>
                  <a:ext uri="{FF2B5EF4-FFF2-40B4-BE49-F238E27FC236}">
                    <a16:creationId xmlns:a16="http://schemas.microsoft.com/office/drawing/2014/main" id="{E5296054-42AB-42C3-98BA-ED9EDC3D201B}"/>
                  </a:ext>
                </a:extLst>
              </p:cNvPr>
              <p:cNvSpPr/>
              <p:nvPr/>
            </p:nvSpPr>
            <p:spPr>
              <a:xfrm>
                <a:off x="312256" y="21072862"/>
                <a:ext cx="16256594" cy="1302355"/>
              </a:xfrm>
              <a:prstGeom prst="rightArrow">
                <a:avLst>
                  <a:gd name="adj1" fmla="val 50000"/>
                  <a:gd name="adj2" fmla="val 88159"/>
                </a:avLst>
              </a:prstGeom>
              <a:solidFill>
                <a:srgbClr val="00ACD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DA2CF85A-7E48-49D2-9183-08E08462FBAD}"/>
                  </a:ext>
                </a:extLst>
              </p:cNvPr>
              <p:cNvSpPr txBox="1"/>
              <p:nvPr/>
            </p:nvSpPr>
            <p:spPr>
              <a:xfrm>
                <a:off x="343983" y="21479418"/>
                <a:ext cx="15498475" cy="465559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Autofit/>
              </a:bodyPr>
              <a:lstStyle/>
              <a:p>
                <a:pPr algn="l"/>
                <a:r>
                  <a:rPr lang="en-US" sz="2800" dirty="0">
                    <a:solidFill>
                      <a:schemeClr val="bg1"/>
                    </a:solidFill>
                    <a:latin typeface="Exo 2" panose="00000500000000000000" pitchFamily="2" charset="0"/>
                  </a:rPr>
                  <a:t>Data &amp; Model complexity </a:t>
                </a:r>
                <a:r>
                  <a:rPr lang="en-US" sz="2400" dirty="0">
                    <a:solidFill>
                      <a:schemeClr val="bg1"/>
                    </a:solidFill>
                    <a:latin typeface="Exo 2" panose="00000500000000000000" pitchFamily="2" charset="0"/>
                  </a:rPr>
                  <a:t>(dimensionality of data, number &amp; interaction between processes, …) </a:t>
                </a:r>
              </a:p>
            </p:txBody>
          </p:sp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96135ABD-71AD-42D0-82D6-5140D748C7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t="2349"/>
              <a:stretch/>
            </p:blipFill>
            <p:spPr>
              <a:xfrm>
                <a:off x="5945943" y="22336094"/>
                <a:ext cx="1651178" cy="1436408"/>
              </a:xfrm>
              <a:prstGeom prst="rect">
                <a:avLst/>
              </a:prstGeom>
            </p:spPr>
          </p:pic>
          <p:pic>
            <p:nvPicPr>
              <p:cNvPr id="160" name="Picture 159">
                <a:extLst>
                  <a:ext uri="{FF2B5EF4-FFF2-40B4-BE49-F238E27FC236}">
                    <a16:creationId xmlns:a16="http://schemas.microsoft.com/office/drawing/2014/main" id="{EB1C751B-1DB2-4C35-A84B-AD7FE61AB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69149" y="22412681"/>
                <a:ext cx="1995350" cy="1159914"/>
              </a:xfrm>
              <a:prstGeom prst="rect">
                <a:avLst/>
              </a:prstGeom>
            </p:spPr>
          </p:pic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9F6992A9-22BD-4333-86DA-E4D03FEE87E3}"/>
                  </a:ext>
                </a:extLst>
              </p:cNvPr>
              <p:cNvSpPr txBox="1"/>
              <p:nvPr/>
            </p:nvSpPr>
            <p:spPr>
              <a:xfrm>
                <a:off x="8495309" y="21277241"/>
                <a:ext cx="914400" cy="91440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/>
              <a:p>
                <a:pPr algn="l"/>
                <a:endParaRPr lang="en-US" dirty="0"/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2A57D94F-F5F5-40DE-8F0A-A820ABAE6C6D}"/>
                  </a:ext>
                </a:extLst>
              </p:cNvPr>
              <p:cNvSpPr txBox="1"/>
              <p:nvPr/>
            </p:nvSpPr>
            <p:spPr>
              <a:xfrm>
                <a:off x="12554435" y="22358195"/>
                <a:ext cx="2543923" cy="1292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1588" algn="r"/>
                <a:r>
                  <a:rPr lang="en-US" sz="2600" dirty="0">
                    <a:ea typeface="Open Sans" panose="020B0606030504020204" pitchFamily="34" charset="0"/>
                    <a:cs typeface="Open Sans" panose="020B0606030504020204" pitchFamily="34" charset="0"/>
                  </a:rPr>
                  <a:t>Mt. Pinatubo in fully coupled climate model </a:t>
                </a: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88656421-4E6C-47D8-A03E-DA000B50380F}"/>
                  </a:ext>
                </a:extLst>
              </p:cNvPr>
              <p:cNvSpPr txBox="1"/>
              <p:nvPr/>
            </p:nvSpPr>
            <p:spPr>
              <a:xfrm>
                <a:off x="7789644" y="22324904"/>
                <a:ext cx="2120915" cy="1292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1588" algn="r"/>
                <a:r>
                  <a:rPr lang="en-US" sz="2600" dirty="0">
                    <a:ea typeface="Open Sans" panose="020B0606030504020204" pitchFamily="34" charset="0"/>
                    <a:cs typeface="Open Sans" panose="020B0606030504020204" pitchFamily="34" charset="0"/>
                  </a:rPr>
                  <a:t>Idealized atm.  + embedded pathways </a:t>
                </a: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9101B1A8-FD56-4126-A7EE-0F9D2F2081F9}"/>
                  </a:ext>
                </a:extLst>
              </p:cNvPr>
              <p:cNvSpPr txBox="1"/>
              <p:nvPr/>
            </p:nvSpPr>
            <p:spPr>
              <a:xfrm>
                <a:off x="3872465" y="22241572"/>
                <a:ext cx="2120915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1588" algn="r"/>
                <a:r>
                  <a:rPr lang="en-US" sz="2600" dirty="0">
                    <a:ea typeface="Open Sans" panose="020B0606030504020204" pitchFamily="34" charset="0"/>
                    <a:cs typeface="Open Sans" panose="020B0606030504020204" pitchFamily="34" charset="0"/>
                  </a:rPr>
                  <a:t>Gaussian Plume with prescribed winds </a:t>
                </a: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0436FB59-1606-4108-8CA3-AD5012D97755}"/>
                  </a:ext>
                </a:extLst>
              </p:cNvPr>
              <p:cNvSpPr txBox="1"/>
              <p:nvPr/>
            </p:nvSpPr>
            <p:spPr>
              <a:xfrm>
                <a:off x="47290" y="22523070"/>
                <a:ext cx="2022032" cy="892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1588" algn="r"/>
                <a:r>
                  <a:rPr lang="en-US" sz="2600" dirty="0">
                    <a:ea typeface="Open Sans" panose="020B0606030504020204" pitchFamily="34" charset="0"/>
                    <a:cs typeface="Open Sans" panose="020B0606030504020204" pitchFamily="34" charset="0"/>
                  </a:rPr>
                  <a:t>Synthetic Relationships</a:t>
                </a:r>
              </a:p>
            </p:txBody>
          </p:sp>
          <p:pic>
            <p:nvPicPr>
              <p:cNvPr id="167" name="Picture 166" descr="Smoke coming from it&#10;&#10;Description automatically generated">
                <a:extLst>
                  <a:ext uri="{FF2B5EF4-FFF2-40B4-BE49-F238E27FC236}">
                    <a16:creationId xmlns:a16="http://schemas.microsoft.com/office/drawing/2014/main" id="{B786ADDE-8FF4-4AC6-B458-8BD2E5368B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53950" y="22244506"/>
                <a:ext cx="1352344" cy="1507559"/>
              </a:xfrm>
              <a:prstGeom prst="rect">
                <a:avLst/>
              </a:prstGeom>
            </p:spPr>
          </p:pic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16D6510D-8E15-4BC4-94C1-A464A9A827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/>
              <a:srcRect t="1088" b="1"/>
              <a:stretch/>
            </p:blipFill>
            <p:spPr>
              <a:xfrm>
                <a:off x="9790493" y="22267449"/>
                <a:ext cx="2646266" cy="1464188"/>
              </a:xfrm>
              <a:prstGeom prst="rect">
                <a:avLst/>
              </a:prstGeom>
            </p:spPr>
          </p:pic>
        </p:grpSp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C90BB05C-3D75-41AE-BAD4-16B281FD2C5E}"/>
              </a:ext>
            </a:extLst>
          </p:cNvPr>
          <p:cNvSpPr txBox="1"/>
          <p:nvPr/>
        </p:nvSpPr>
        <p:spPr>
          <a:xfrm>
            <a:off x="0" y="951614"/>
            <a:ext cx="4676244" cy="571582"/>
          </a:xfrm>
          <a:prstGeom prst="rect">
            <a:avLst/>
          </a:prstGeom>
          <a:noFill/>
        </p:spPr>
        <p:txBody>
          <a:bodyPr wrap="square" lIns="78373" tIns="39187" rIns="78373" bIns="39187">
            <a:spAutoFit/>
          </a:bodyPr>
          <a:lstStyle/>
          <a:p>
            <a:pPr>
              <a:defRPr/>
            </a:pPr>
            <a:r>
              <a:rPr lang="en-US" sz="1200" baseline="30000" dirty="0">
                <a:solidFill>
                  <a:schemeClr val="bg2"/>
                </a:solidFill>
                <a:latin typeface="Arial" pitchFamily="-112" charset="0"/>
              </a:rPr>
              <a:t>Sandia National Laboratories is a </a:t>
            </a:r>
            <a:r>
              <a:rPr lang="en-US" sz="1200" baseline="30000" dirty="0" err="1">
                <a:solidFill>
                  <a:schemeClr val="bg2"/>
                </a:solidFill>
                <a:latin typeface="Arial" pitchFamily="-112" charset="0"/>
              </a:rPr>
              <a:t>multimission</a:t>
            </a:r>
            <a:r>
              <a:rPr lang="en-US" sz="1200" baseline="30000" dirty="0">
                <a:solidFill>
                  <a:schemeClr val="bg2"/>
                </a:solidFill>
                <a:latin typeface="Arial" pitchFamily="-112" charset="0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r>
              <a:rPr lang="en-US" sz="1200" baseline="30000">
                <a:solidFill>
                  <a:schemeClr val="bg2"/>
                </a:solidFill>
                <a:latin typeface="Arial" pitchFamily="-112" charset="0"/>
              </a:rPr>
              <a:t>SAND 2023-01553PE</a:t>
            </a:r>
            <a:endParaRPr lang="en-US" sz="1200" baseline="30000" dirty="0">
              <a:solidFill>
                <a:schemeClr val="bg2"/>
              </a:solidFill>
              <a:latin typeface="Arial" pitchFamily="-112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6735FF0D-E580-4246-85C0-A79FF1FAA021}"/>
              </a:ext>
            </a:extLst>
          </p:cNvPr>
          <p:cNvSpPr/>
          <p:nvPr/>
        </p:nvSpPr>
        <p:spPr>
          <a:xfrm>
            <a:off x="75606" y="8104472"/>
            <a:ext cx="4443984" cy="40464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123" tIns="32062" rIns="64123" bIns="32062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Sandia  Strengths</a:t>
            </a:r>
          </a:p>
          <a:p>
            <a:pPr marL="404813" indent="-112713" defTabSz="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Uncertainty Quantification</a:t>
            </a:r>
          </a:p>
          <a:p>
            <a:pPr marL="404813" indent="-112713" defTabSz="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Earth Systems Modeling</a:t>
            </a:r>
          </a:p>
          <a:p>
            <a:pPr marL="404813" indent="-112713" defTabSz="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Risk-Based Analysis for Complex Systems</a:t>
            </a:r>
          </a:p>
          <a:p>
            <a:pPr marL="404813" indent="-112713" defTabSz="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Atmospheric Sciences</a:t>
            </a:r>
          </a:p>
          <a:p>
            <a:pPr marL="404813" indent="-112713" defTabSz="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Remote Sensing</a:t>
            </a:r>
          </a:p>
          <a:p>
            <a:pPr marL="404813" indent="-112713" defTabSz="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Information Sciences</a:t>
            </a:r>
          </a:p>
          <a:p>
            <a:pPr algn="ctr"/>
            <a:endParaRPr lang="en-US" sz="982" dirty="0">
              <a:solidFill>
                <a:schemeClr val="bg1"/>
              </a:solidFill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DB5AADA2-2C0B-4421-8F78-89EE85F811E8}"/>
              </a:ext>
            </a:extLst>
          </p:cNvPr>
          <p:cNvSpPr/>
          <p:nvPr/>
        </p:nvSpPr>
        <p:spPr>
          <a:xfrm>
            <a:off x="-17296" y="5178513"/>
            <a:ext cx="4594933" cy="307238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123" tIns="32062" rIns="64123" bIns="32062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Centers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8900, 1400, 5500, 8700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supporting 42 team members</a:t>
            </a:r>
          </a:p>
        </p:txBody>
      </p:sp>
      <p:pic>
        <p:nvPicPr>
          <p:cNvPr id="189" name="Picture 188">
            <a:extLst>
              <a:ext uri="{FF2B5EF4-FFF2-40B4-BE49-F238E27FC236}">
                <a16:creationId xmlns:a16="http://schemas.microsoft.com/office/drawing/2014/main" id="{B68E8DD8-DE53-4985-B630-9AD55FF94B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2576" y="3056292"/>
            <a:ext cx="4674017" cy="2041967"/>
          </a:xfrm>
          <a:prstGeom prst="rect">
            <a:avLst/>
          </a:prstGeom>
        </p:spPr>
      </p:pic>
      <p:pic>
        <p:nvPicPr>
          <p:cNvPr id="199" name="Graphic 198">
            <a:extLst>
              <a:ext uri="{FF2B5EF4-FFF2-40B4-BE49-F238E27FC236}">
                <a16:creationId xmlns:a16="http://schemas.microsoft.com/office/drawing/2014/main" id="{2F0923A1-0E70-45A4-BD35-85EE478F02C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26656" t="24673" r="25604" b="17908"/>
          <a:stretch/>
        </p:blipFill>
        <p:spPr>
          <a:xfrm>
            <a:off x="4748402" y="22434"/>
            <a:ext cx="3254592" cy="3024867"/>
          </a:xfrm>
          <a:prstGeom prst="rect">
            <a:avLst/>
          </a:prstGeom>
        </p:spPr>
      </p:pic>
      <p:grpSp>
        <p:nvGrpSpPr>
          <p:cNvPr id="241" name="Group 240">
            <a:extLst>
              <a:ext uri="{FF2B5EF4-FFF2-40B4-BE49-F238E27FC236}">
                <a16:creationId xmlns:a16="http://schemas.microsoft.com/office/drawing/2014/main" id="{42C1F7D4-C2D8-4AAC-A9DF-5E60540409AA}"/>
              </a:ext>
            </a:extLst>
          </p:cNvPr>
          <p:cNvGrpSpPr/>
          <p:nvPr/>
        </p:nvGrpSpPr>
        <p:grpSpPr>
          <a:xfrm>
            <a:off x="28217973" y="4428928"/>
            <a:ext cx="10289709" cy="8450507"/>
            <a:chOff x="38378126" y="4408761"/>
            <a:chExt cx="10289709" cy="8450507"/>
          </a:xfrm>
        </p:grpSpPr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A029578D-A006-449B-8B1D-5E560762B519}"/>
                </a:ext>
              </a:extLst>
            </p:cNvPr>
            <p:cNvGrpSpPr/>
            <p:nvPr/>
          </p:nvGrpSpPr>
          <p:grpSpPr>
            <a:xfrm>
              <a:off x="39164876" y="10635294"/>
              <a:ext cx="8932943" cy="2223974"/>
              <a:chOff x="37818734" y="10619147"/>
              <a:chExt cx="8932943" cy="2223974"/>
            </a:xfrm>
          </p:grpSpPr>
          <p:pic>
            <p:nvPicPr>
              <p:cNvPr id="213" name="Graphic 212">
                <a:extLst>
                  <a:ext uri="{FF2B5EF4-FFF2-40B4-BE49-F238E27FC236}">
                    <a16:creationId xmlns:a16="http://schemas.microsoft.com/office/drawing/2014/main" id="{968A41E5-F97B-4F9B-A34E-C3C7484A8B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37818734" y="10619147"/>
                <a:ext cx="8932943" cy="1810715"/>
              </a:xfrm>
              <a:prstGeom prst="rect">
                <a:avLst/>
              </a:prstGeom>
            </p:spPr>
          </p:pic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1917415F-B2E6-4929-8F52-098EA040D309}"/>
                  </a:ext>
                </a:extLst>
              </p:cNvPr>
              <p:cNvSpPr txBox="1"/>
              <p:nvPr/>
            </p:nvSpPr>
            <p:spPr>
              <a:xfrm>
                <a:off x="37890582" y="11088795"/>
                <a:ext cx="878150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2600" b="1" i="1" kern="0" dirty="0">
                    <a:solidFill>
                      <a:schemeClr val="bg1"/>
                    </a:solidFill>
                    <a:cs typeface="Segoe UI" panose="020B0502040204020203" pitchFamily="34" charset="0"/>
                  </a:rPr>
                  <a:t>Beginning-to-end attribution in the climate system </a:t>
                </a:r>
              </a:p>
              <a:p>
                <a:pPr algn="ctr">
                  <a:defRPr/>
                </a:pPr>
                <a:r>
                  <a:rPr lang="en-US" sz="2500" i="1" kern="0" dirty="0">
                    <a:solidFill>
                      <a:schemeClr val="bg1"/>
                    </a:solidFill>
                    <a:cs typeface="Segoe UI" panose="020B0502040204020203" pitchFamily="34" charset="0"/>
                  </a:rPr>
                  <a:t>Tracing evolving chains of physical processes to enable attribution of climate impacts from a localized source. </a:t>
                </a:r>
              </a:p>
              <a:p>
                <a:endParaRPr lang="en-US" sz="2800" dirty="0"/>
              </a:p>
            </p:txBody>
          </p:sp>
        </p:grp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E003E1C7-8701-43E2-815D-373B82D1571C}"/>
                </a:ext>
              </a:extLst>
            </p:cNvPr>
            <p:cNvSpPr txBox="1"/>
            <p:nvPr/>
          </p:nvSpPr>
          <p:spPr>
            <a:xfrm>
              <a:off x="38378126" y="4799479"/>
              <a:ext cx="89777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528328"/>
              <a:r>
                <a:rPr lang="en-US" sz="2400" b="1" cap="all" dirty="0">
                  <a:solidFill>
                    <a:srgbClr val="00ACD9"/>
                  </a:solidFill>
                  <a:latin typeface="Exo 2 Semi Bold" panose="00000700000000000000" pitchFamily="2" charset="0"/>
                </a:rPr>
                <a:t>Outcomes </a:t>
              </a:r>
            </a:p>
          </p:txBody>
        </p:sp>
        <p:pic>
          <p:nvPicPr>
            <p:cNvPr id="228" name="Graphic 227">
              <a:extLst>
                <a:ext uri="{FF2B5EF4-FFF2-40B4-BE49-F238E27FC236}">
                  <a16:creationId xmlns:a16="http://schemas.microsoft.com/office/drawing/2014/main" id="{1A9FFD9F-F3B6-45CB-8A1B-571FCCAFF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39412262" y="4408761"/>
              <a:ext cx="8437173" cy="6791080"/>
            </a:xfrm>
            <a:prstGeom prst="rect">
              <a:avLst/>
            </a:prstGeom>
          </p:spPr>
        </p:pic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419CFD22-DACF-4447-ADDC-E9CC7DDF84AF}"/>
                </a:ext>
              </a:extLst>
            </p:cNvPr>
            <p:cNvGrpSpPr/>
            <p:nvPr/>
          </p:nvGrpSpPr>
          <p:grpSpPr>
            <a:xfrm>
              <a:off x="38509627" y="8517569"/>
              <a:ext cx="10158208" cy="1658975"/>
              <a:chOff x="3698272" y="2715815"/>
              <a:chExt cx="4789714" cy="760567"/>
            </a:xfrm>
          </p:grpSpPr>
          <p:pic>
            <p:nvPicPr>
              <p:cNvPr id="230" name="Graphic 229">
                <a:extLst>
                  <a:ext uri="{FF2B5EF4-FFF2-40B4-BE49-F238E27FC236}">
                    <a16:creationId xmlns:a16="http://schemas.microsoft.com/office/drawing/2014/main" id="{3E6E0F16-96C5-4B5E-941F-4AC17E79F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3712549" y="2717961"/>
                <a:ext cx="4765151" cy="747255"/>
              </a:xfrm>
              <a:prstGeom prst="rect">
                <a:avLst/>
              </a:prstGeom>
            </p:spPr>
          </p:pic>
          <p:pic>
            <p:nvPicPr>
              <p:cNvPr id="231" name="Graphic 230">
                <a:extLst>
                  <a:ext uri="{FF2B5EF4-FFF2-40B4-BE49-F238E27FC236}">
                    <a16:creationId xmlns:a16="http://schemas.microsoft.com/office/drawing/2014/main" id="{8AE9F1CD-6E37-4D79-8078-10BE7F566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3698272" y="2715815"/>
                <a:ext cx="4789714" cy="760567"/>
              </a:xfrm>
              <a:prstGeom prst="rect">
                <a:avLst/>
              </a:prstGeom>
            </p:spPr>
          </p:pic>
        </p:grp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CB9746DA-70F3-41B6-BE03-CD97FFA13C20}"/>
                </a:ext>
              </a:extLst>
            </p:cNvPr>
            <p:cNvSpPr txBox="1"/>
            <p:nvPr/>
          </p:nvSpPr>
          <p:spPr>
            <a:xfrm>
              <a:off x="38932355" y="8564949"/>
              <a:ext cx="9381770" cy="163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Aft>
                  <a:spcPts val="400"/>
                </a:spcAft>
                <a:defRPr/>
              </a:pPr>
              <a:r>
                <a:rPr lang="en-US" sz="2600" b="1" kern="0" dirty="0">
                  <a:solidFill>
                    <a:schemeClr val="accent1">
                      <a:lumMod val="50000"/>
                    </a:schemeClr>
                  </a:solidFill>
                  <a:cs typeface="Segoe UI" panose="020B0502040204020203" pitchFamily="34" charset="0"/>
                </a:rPr>
                <a:t>Attribution of source characteristics using inverse                optimization methods.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Segoe UI" panose="020B0502040204020203" pitchFamily="34" charset="0"/>
                </a:rPr>
                <a:t>Will provide credible methodology to deter unilateral                   development of climate interventions.</a:t>
              </a: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F7A3C8C1-3484-4322-B1C6-0D07AFC33FE4}"/>
                </a:ext>
              </a:extLst>
            </p:cNvPr>
            <p:cNvSpPr txBox="1"/>
            <p:nvPr/>
          </p:nvSpPr>
          <p:spPr>
            <a:xfrm>
              <a:off x="39105936" y="4553114"/>
              <a:ext cx="89777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528328"/>
              <a:r>
                <a:rPr lang="en-US" sz="4800" b="1" cap="all" dirty="0">
                  <a:solidFill>
                    <a:srgbClr val="00ACD9"/>
                  </a:solidFill>
                  <a:latin typeface="Exo 2 Semi Bold" panose="00000700000000000000" pitchFamily="2" charset="0"/>
                </a:rPr>
                <a:t>Outcomes</a:t>
              </a:r>
            </a:p>
          </p:txBody>
        </p: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FAAE540B-BEB5-44EC-8A10-7BFD0B3FC4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488892" y="5403404"/>
              <a:ext cx="10158984" cy="1626896"/>
              <a:chOff x="3701143" y="1247965"/>
              <a:chExt cx="4789714" cy="767042"/>
            </a:xfrm>
          </p:grpSpPr>
          <p:pic>
            <p:nvPicPr>
              <p:cNvPr id="235" name="Graphic 234">
                <a:extLst>
                  <a:ext uri="{FF2B5EF4-FFF2-40B4-BE49-F238E27FC236}">
                    <a16:creationId xmlns:a16="http://schemas.microsoft.com/office/drawing/2014/main" id="{5606488A-BE54-45BE-8A14-FB6AC48DB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p:blipFill>
            <p:spPr>
              <a:xfrm>
                <a:off x="3713424" y="1247965"/>
                <a:ext cx="4765151" cy="756280"/>
              </a:xfrm>
              <a:prstGeom prst="rect">
                <a:avLst/>
              </a:prstGeom>
            </p:spPr>
          </p:pic>
          <p:pic>
            <p:nvPicPr>
              <p:cNvPr id="236" name="Graphic 235">
                <a:extLst>
                  <a:ext uri="{FF2B5EF4-FFF2-40B4-BE49-F238E27FC236}">
                    <a16:creationId xmlns:a16="http://schemas.microsoft.com/office/drawing/2014/main" id="{8D91DD28-5E91-42CD-B0AC-4973EF1A9A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p:blipFill>
            <p:spPr>
              <a:xfrm>
                <a:off x="3701143" y="1253707"/>
                <a:ext cx="4789714" cy="761300"/>
              </a:xfrm>
              <a:prstGeom prst="rect">
                <a:avLst/>
              </a:prstGeom>
            </p:spPr>
          </p:pic>
        </p:grpSp>
        <p:pic>
          <p:nvPicPr>
            <p:cNvPr id="237" name="Graphic 236">
              <a:extLst>
                <a:ext uri="{FF2B5EF4-FFF2-40B4-BE49-F238E27FC236}">
                  <a16:creationId xmlns:a16="http://schemas.microsoft.com/office/drawing/2014/main" id="{C3867BB8-510F-4D4D-ACF6-7A36B4043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38481153" y="7127763"/>
              <a:ext cx="10184099" cy="1272095"/>
            </a:xfrm>
            <a:prstGeom prst="rect">
              <a:avLst/>
            </a:prstGeom>
          </p:spPr>
        </p:pic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FF90C2D9-172D-4F69-B73C-578E081A9B89}"/>
                </a:ext>
              </a:extLst>
            </p:cNvPr>
            <p:cNvSpPr txBox="1"/>
            <p:nvPr/>
          </p:nvSpPr>
          <p:spPr>
            <a:xfrm>
              <a:off x="38668762" y="5460093"/>
              <a:ext cx="9810391" cy="163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400"/>
                </a:spcAft>
                <a:defRPr/>
              </a:pPr>
              <a:r>
                <a:rPr lang="en-US" sz="2600" b="1" kern="0" dirty="0">
                  <a:solidFill>
                    <a:schemeClr val="accent1">
                      <a:lumMod val="50000"/>
                    </a:schemeClr>
                  </a:solidFill>
                  <a:cs typeface="Segoe UI" panose="020B0502040204020203" pitchFamily="34" charset="0"/>
                </a:rPr>
                <a:t>Tools to discover and represent pathways, and analyses to establish pathway robustness to changing conditions. </a:t>
              </a:r>
            </a:p>
            <a:p>
              <a:pPr algn="ctr">
                <a:lnSpc>
                  <a:spcPct val="90000"/>
                </a:lnSpc>
                <a:spcAft>
                  <a:spcPts val="400"/>
                </a:spcAft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Segoe UI" panose="020B0502040204020203" pitchFamily="34" charset="0"/>
                </a:rPr>
                <a:t>Cross-validation using simulated and observed pathways will                            inform areas for model improvement and new measurements.  </a:t>
              </a: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84B729BD-8EC5-44E3-B2B9-7C92887D713B}"/>
                </a:ext>
              </a:extLst>
            </p:cNvPr>
            <p:cNvSpPr txBox="1"/>
            <p:nvPr/>
          </p:nvSpPr>
          <p:spPr>
            <a:xfrm>
              <a:off x="38532724" y="7170919"/>
              <a:ext cx="10017103" cy="1243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  <a:spcAft>
                  <a:spcPts val="400"/>
                </a:spcAft>
                <a:defRPr/>
              </a:pPr>
              <a:r>
                <a:rPr lang="en-US" sz="2600" b="1" kern="0" dirty="0">
                  <a:solidFill>
                    <a:schemeClr val="accent1">
                      <a:lumMod val="50000"/>
                    </a:schemeClr>
                  </a:solidFill>
                  <a:cs typeface="Segoe UI" panose="020B0502040204020203" pitchFamily="34" charset="0"/>
                </a:rPr>
                <a:t>Contributory ranking of sources to an impact using pathways. </a:t>
              </a:r>
            </a:p>
            <a:p>
              <a:pPr lvl="0" algn="ctr">
                <a:lnSpc>
                  <a:spcPct val="90000"/>
                </a:lnSpc>
                <a:spcAft>
                  <a:spcPts val="400"/>
                </a:spcAft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cs typeface="Segoe UI" panose="020B0502040204020203" pitchFamily="34" charset="0"/>
                </a:rPr>
                <a:t>Capability enables robust risk analysis and offers the                                              potential to guide future climate actions. </a:t>
              </a:r>
            </a:p>
          </p:txBody>
        </p:sp>
      </p:grpSp>
      <p:sp>
        <p:nvSpPr>
          <p:cNvPr id="64" name="Freeform 54">
            <a:extLst>
              <a:ext uri="{FF2B5EF4-FFF2-40B4-BE49-F238E27FC236}">
                <a16:creationId xmlns:a16="http://schemas.microsoft.com/office/drawing/2014/main" id="{0D9F4AC9-3792-4B96-A171-42CC77BE054F}"/>
              </a:ext>
            </a:extLst>
          </p:cNvPr>
          <p:cNvSpPr/>
          <p:nvPr/>
        </p:nvSpPr>
        <p:spPr>
          <a:xfrm>
            <a:off x="27917563" y="18042003"/>
            <a:ext cx="11018520" cy="1005840"/>
          </a:xfrm>
          <a:custGeom>
            <a:avLst/>
            <a:gdLst>
              <a:gd name="connsiteX0" fmla="*/ 0 w 2557580"/>
              <a:gd name="connsiteY0" fmla="*/ 0 h 488866"/>
              <a:gd name="connsiteX1" fmla="*/ 2557580 w 2557580"/>
              <a:gd name="connsiteY1" fmla="*/ 0 h 488866"/>
              <a:gd name="connsiteX2" fmla="*/ 2557580 w 2557580"/>
              <a:gd name="connsiteY2" fmla="*/ 488866 h 488866"/>
              <a:gd name="connsiteX3" fmla="*/ 0 w 2557580"/>
              <a:gd name="connsiteY3" fmla="*/ 488866 h 488866"/>
              <a:gd name="connsiteX4" fmla="*/ 0 w 2557580"/>
              <a:gd name="connsiteY4" fmla="*/ 0 h 48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7580" h="488866">
                <a:moveTo>
                  <a:pt x="0" y="0"/>
                </a:moveTo>
                <a:lnTo>
                  <a:pt x="2557580" y="0"/>
                </a:lnTo>
                <a:lnTo>
                  <a:pt x="2557580" y="488866"/>
                </a:lnTo>
                <a:lnTo>
                  <a:pt x="0" y="488866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marR="0" lvl="0" indent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 Semi Bold" panose="00000700000000000000" pitchFamily="2" charset="0"/>
              </a:rPr>
              <a:t>Attribution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82D33D2-B724-4780-9A49-11D08FBAD8AD}"/>
              </a:ext>
            </a:extLst>
          </p:cNvPr>
          <p:cNvSpPr/>
          <p:nvPr/>
        </p:nvSpPr>
        <p:spPr>
          <a:xfrm>
            <a:off x="27926649" y="29069908"/>
            <a:ext cx="10972800" cy="1384995"/>
          </a:xfrm>
          <a:prstGeom prst="rect">
            <a:avLst/>
          </a:prstGeom>
          <a:solidFill>
            <a:srgbClr val="DEF1CA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Causal Modeling: 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Develop causal discovery method for spatially nonstationary and transient relationships; use directed graphs to represent causal networks.  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13B59388-875D-4C4E-A74A-53F0F3ACE07F}"/>
              </a:ext>
            </a:extLst>
          </p:cNvPr>
          <p:cNvPicPr>
            <a:picLocks noChangeAspect="1"/>
          </p:cNvPicPr>
          <p:nvPr/>
        </p:nvPicPr>
        <p:blipFill rotWithShape="1">
          <a:blip r:embed="rId39"/>
          <a:srcRect r="3467" b="13619"/>
          <a:stretch/>
        </p:blipFill>
        <p:spPr>
          <a:xfrm>
            <a:off x="27940749" y="25126165"/>
            <a:ext cx="5793713" cy="3706885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981F8083-E699-4627-BD8B-9815877D1FEF}"/>
              </a:ext>
            </a:extLst>
          </p:cNvPr>
          <p:cNvSpPr txBox="1"/>
          <p:nvPr/>
        </p:nvSpPr>
        <p:spPr>
          <a:xfrm>
            <a:off x="34050284" y="27357523"/>
            <a:ext cx="4664162" cy="762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Inverse optimization solution provides a close, uncertainty-quantified estimate even in the face of wind variability </a:t>
            </a:r>
          </a:p>
        </p:txBody>
      </p:sp>
      <p:pic>
        <p:nvPicPr>
          <p:cNvPr id="268" name="Picture 9" descr="THLD9GPsQ6Ojo6Ojo6Ojo6Ojo6c4x5HRKpo6Ojo6Ojo6Ojo6NzOqMbbDo6Ojo6Ojo6Ojo6OnMU3WDT0dHR0dHR0dHR0dGZo+gGm46Ojo6Ojo6Ojo6OzhxFN9h0dHR0dHR0dHR0dHTmKLrBpqOjo6Ojo6Ojo6OjM0fRDTYdHR0dHR0dHR0dHZ05im6w6ejo6Ojo6Ojo6OjozFH+P0yO++koc5bnAAAAAElFTkSuQmCC">
            <a:extLst>
              <a:ext uri="{FF2B5EF4-FFF2-40B4-BE49-F238E27FC236}">
                <a16:creationId xmlns:a16="http://schemas.microsoft.com/office/drawing/2014/main" id="{DE6A2E73-CF74-4B13-AA2A-EC57D9BFFE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8" t="38969" b="32844"/>
          <a:stretch/>
        </p:blipFill>
        <p:spPr bwMode="auto">
          <a:xfrm>
            <a:off x="27964632" y="21446250"/>
            <a:ext cx="2207467" cy="135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" name="Picture 9" descr="THLD9GPsQ6Ojo6Ojo6Ojo6Ojo6c4x5HRKpo6Ojo6Ojo6Ojo6NzOqMbbDo6Ojo6Ojo6Ojo6OnMU3WDT0dHR0dHR0dHR0dGZo+gGm46Ojo6Ojo6Ojo6OzhxFN9h0dHR0dHR0dHR0dHTmKLrBpqOjo6Ojo6Ojo6OjM0fRDTYdHR0dHR0dHR0dHZ05im6w6ejo6Ojo6Ojo6OjozFH+P0yO++koc5bnAAAAAElFTkSuQmCC">
            <a:extLst>
              <a:ext uri="{FF2B5EF4-FFF2-40B4-BE49-F238E27FC236}">
                <a16:creationId xmlns:a16="http://schemas.microsoft.com/office/drawing/2014/main" id="{295B6E6A-EDAE-4692-9EB3-F43EC8B4F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2" t="7510" r="17510"/>
          <a:stretch/>
        </p:blipFill>
        <p:spPr bwMode="auto">
          <a:xfrm>
            <a:off x="32673637" y="21084281"/>
            <a:ext cx="2514600" cy="237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" name="Picture 9" descr="THLD9GPsQ6Ojo6Ojo6Ojo6Ojo6c4x5HRKpo6Ojo6Ojo6Ojo6NzOqMbbDo6Ojo6Ojo6Ojo6OnMU3WDT0dHR0dHR0dHR0dGZo+gGm46Ojo6Ojo6Ojo6OzhxFN9h0dHR0dHR0dHR0dHTmKLrBpqOjo6Ojo6Ojo6OjM0fRDTYdHR0dHR0dHR0dHZ05im6w6ejo6Ojo6Ojo6OjozFH+P0yO++koc5bnAAAAAElFTkSuQmCC">
            <a:extLst>
              <a:ext uri="{FF2B5EF4-FFF2-40B4-BE49-F238E27FC236}">
                <a16:creationId xmlns:a16="http://schemas.microsoft.com/office/drawing/2014/main" id="{934DB5F4-9038-4299-A37D-CD9C290AB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6" r="59329"/>
          <a:stretch/>
        </p:blipFill>
        <p:spPr bwMode="auto">
          <a:xfrm>
            <a:off x="29829745" y="21085287"/>
            <a:ext cx="2676822" cy="234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" name="Content Placeholder 2">
            <a:extLst>
              <a:ext uri="{FF2B5EF4-FFF2-40B4-BE49-F238E27FC236}">
                <a16:creationId xmlns:a16="http://schemas.microsoft.com/office/drawing/2014/main" id="{361DA1D2-2AFF-4894-8E97-03C1A02EE01F}"/>
              </a:ext>
            </a:extLst>
          </p:cNvPr>
          <p:cNvSpPr txBox="1">
            <a:spLocks/>
          </p:cNvSpPr>
          <p:nvPr/>
        </p:nvSpPr>
        <p:spPr>
          <a:xfrm>
            <a:off x="30017809" y="20955251"/>
            <a:ext cx="2514600" cy="21588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8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  <a:latin typeface="+mn-lt"/>
              </a:rPr>
              <a:t>Traditional EOF</a:t>
            </a:r>
          </a:p>
        </p:txBody>
      </p:sp>
      <p:sp>
        <p:nvSpPr>
          <p:cNvPr id="272" name="Content Placeholder 2">
            <a:extLst>
              <a:ext uri="{FF2B5EF4-FFF2-40B4-BE49-F238E27FC236}">
                <a16:creationId xmlns:a16="http://schemas.microsoft.com/office/drawing/2014/main" id="{B9FE77B7-E373-4D11-809B-AF14D6FEE21A}"/>
              </a:ext>
            </a:extLst>
          </p:cNvPr>
          <p:cNvSpPr txBox="1">
            <a:spLocks/>
          </p:cNvSpPr>
          <p:nvPr/>
        </p:nvSpPr>
        <p:spPr>
          <a:xfrm>
            <a:off x="32700847" y="20938363"/>
            <a:ext cx="2582288" cy="27955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8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  <a:latin typeface="+mn-lt"/>
              </a:rPr>
              <a:t>Non-Negative EOF</a:t>
            </a:r>
          </a:p>
        </p:txBody>
      </p:sp>
      <p:pic>
        <p:nvPicPr>
          <p:cNvPr id="273" name="Picture 272">
            <a:extLst>
              <a:ext uri="{FF2B5EF4-FFF2-40B4-BE49-F238E27FC236}">
                <a16:creationId xmlns:a16="http://schemas.microsoft.com/office/drawing/2014/main" id="{7799D6BE-6050-4757-BEDB-6C79AE2476BA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0967667" y="26564980"/>
            <a:ext cx="3098581" cy="2209534"/>
          </a:xfrm>
          <a:prstGeom prst="rect">
            <a:avLst/>
          </a:prstGeom>
        </p:spPr>
      </p:pic>
      <p:sp>
        <p:nvSpPr>
          <p:cNvPr id="274" name="Rectangle 273">
            <a:extLst>
              <a:ext uri="{FF2B5EF4-FFF2-40B4-BE49-F238E27FC236}">
                <a16:creationId xmlns:a16="http://schemas.microsoft.com/office/drawing/2014/main" id="{8E4F4CC7-D5C2-4DCC-B452-7B131281C4F5}"/>
              </a:ext>
            </a:extLst>
          </p:cNvPr>
          <p:cNvSpPr/>
          <p:nvPr/>
        </p:nvSpPr>
        <p:spPr>
          <a:xfrm>
            <a:off x="24050829" y="26679475"/>
            <a:ext cx="3187611" cy="1293229"/>
          </a:xfrm>
          <a:prstGeom prst="rect">
            <a:avLst/>
          </a:prstGeom>
          <a:noFill/>
        </p:spPr>
        <p:txBody>
          <a:bodyPr wrap="square" lIns="61523" tIns="30761" rIns="61523" bIns="3076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152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Gill Sans" charset="0"/>
                <a:cs typeface="Calibri Light" panose="020F0302020204030204" pitchFamily="34" charset="0"/>
              </a:rPr>
              <a:t>Ten years of ERA5 reanalysis presented as a functional time series. Before and after Mt. Pinatubo eruption.</a:t>
            </a:r>
          </a:p>
        </p:txBody>
      </p:sp>
      <p:pic>
        <p:nvPicPr>
          <p:cNvPr id="275" name="Picture 274">
            <a:extLst>
              <a:ext uri="{FF2B5EF4-FFF2-40B4-BE49-F238E27FC236}">
                <a16:creationId xmlns:a16="http://schemas.microsoft.com/office/drawing/2014/main" id="{79CE177E-A4C5-4919-AA95-829C6C16DA05}"/>
              </a:ext>
            </a:extLst>
          </p:cNvPr>
          <p:cNvPicPr>
            <a:picLocks noChangeAspect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6"/>
          <a:stretch/>
        </p:blipFill>
        <p:spPr>
          <a:xfrm>
            <a:off x="16404295" y="30217314"/>
            <a:ext cx="6080440" cy="2605783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8F531C32-2138-4C9A-A959-4EC626B9FA34}"/>
              </a:ext>
            </a:extLst>
          </p:cNvPr>
          <p:cNvSpPr txBox="1"/>
          <p:nvPr/>
        </p:nvSpPr>
        <p:spPr>
          <a:xfrm>
            <a:off x="22852176" y="30649255"/>
            <a:ext cx="4703244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Application of (adjusted) permutation feature importance on echo state network trained on MERRA2 reanalysis data.</a:t>
            </a:r>
          </a:p>
          <a:p>
            <a:endParaRPr lang="en-US" sz="500" b="1" dirty="0"/>
          </a:p>
          <a:p>
            <a:r>
              <a:rPr lang="en-US" sz="2000" b="1" dirty="0"/>
              <a:t>Variable importance shows increased importance of AOD immediately following Pinatubo.</a:t>
            </a:r>
          </a:p>
        </p:txBody>
      </p: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3E3D8F6D-1181-4EAA-96AF-091639E70CD3}"/>
              </a:ext>
            </a:extLst>
          </p:cNvPr>
          <p:cNvGrpSpPr/>
          <p:nvPr/>
        </p:nvGrpSpPr>
        <p:grpSpPr>
          <a:xfrm>
            <a:off x="16346138" y="20042244"/>
            <a:ext cx="11262226" cy="1585880"/>
            <a:chOff x="16371539" y="20118447"/>
            <a:chExt cx="11262226" cy="1585880"/>
          </a:xfrm>
        </p:grpSpPr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6BACA6B7-61F6-4F24-90D2-B59101B614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" t="19578" r="44" b="20134"/>
            <a:stretch/>
          </p:blipFill>
          <p:spPr>
            <a:xfrm>
              <a:off x="16371539" y="20190017"/>
              <a:ext cx="3055694" cy="1500866"/>
            </a:xfrm>
            <a:prstGeom prst="rect">
              <a:avLst/>
            </a:prstGeom>
          </p:spPr>
        </p:pic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FFD2FE10-54DD-4843-BF28-E5EBB69EC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" t="17534" r="-2415" b="18113"/>
            <a:stretch/>
          </p:blipFill>
          <p:spPr>
            <a:xfrm>
              <a:off x="19108166" y="20159041"/>
              <a:ext cx="3025508" cy="1545286"/>
            </a:xfrm>
            <a:prstGeom prst="rect">
              <a:avLst/>
            </a:prstGeom>
          </p:spPr>
        </p:pic>
        <p:pic>
          <p:nvPicPr>
            <p:cNvPr id="280" name="Picture 279">
              <a:extLst>
                <a:ext uri="{FF2B5EF4-FFF2-40B4-BE49-F238E27FC236}">
                  <a16:creationId xmlns:a16="http://schemas.microsoft.com/office/drawing/2014/main" id="{0165A6FB-6686-4503-94D0-2EB7E149B2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5"/>
            <a:srcRect l="9797" r="10780"/>
            <a:stretch/>
          </p:blipFill>
          <p:spPr>
            <a:xfrm>
              <a:off x="21752395" y="20118447"/>
              <a:ext cx="2885814" cy="1561148"/>
            </a:xfrm>
            <a:prstGeom prst="rect">
              <a:avLst/>
            </a:prstGeom>
          </p:spPr>
        </p:pic>
        <p:pic>
          <p:nvPicPr>
            <p:cNvPr id="281" name="Picture 280">
              <a:extLst>
                <a:ext uri="{FF2B5EF4-FFF2-40B4-BE49-F238E27FC236}">
                  <a16:creationId xmlns:a16="http://schemas.microsoft.com/office/drawing/2014/main" id="{651DA4C6-802D-4201-8EBA-4FB48E9F0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/>
            <a:srcRect l="8780" r="9356"/>
            <a:stretch/>
          </p:blipFill>
          <p:spPr>
            <a:xfrm>
              <a:off x="24739244" y="20174899"/>
              <a:ext cx="2857257" cy="1499616"/>
            </a:xfrm>
            <a:prstGeom prst="rect">
              <a:avLst/>
            </a:prstGeom>
          </p:spPr>
        </p:pic>
        <p:sp>
          <p:nvSpPr>
            <p:cNvPr id="282" name="Content Placeholder 2">
              <a:extLst>
                <a:ext uri="{FF2B5EF4-FFF2-40B4-BE49-F238E27FC236}">
                  <a16:creationId xmlns:a16="http://schemas.microsoft.com/office/drawing/2014/main" id="{5DD6AC29-636C-41A7-BE13-4DBA1904CD56}"/>
                </a:ext>
              </a:extLst>
            </p:cNvPr>
            <p:cNvSpPr txBox="1">
              <a:spLocks/>
            </p:cNvSpPr>
            <p:nvPr/>
          </p:nvSpPr>
          <p:spPr>
            <a:xfrm>
              <a:off x="16554594" y="20892494"/>
              <a:ext cx="2514600" cy="21588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FontTx/>
                <a:buNone/>
                <a:defRPr sz="2800" b="0" i="0" kern="12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800100" indent="-3429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400" kern="1200">
                  <a:solidFill>
                    <a:schemeClr val="tx2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2pPr>
              <a:lvl3pPr marL="1257300" indent="-3429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000" kern="1200">
                  <a:solidFill>
                    <a:schemeClr val="tx2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3pPr>
              <a:lvl4pPr marL="1657350" indent="-2857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2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4pPr>
              <a:lvl5pPr marL="2114550" indent="-2857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Courier New" panose="02070309020205020404" pitchFamily="49" charset="0"/>
                <a:buChar char="o"/>
                <a:defRPr sz="1800" b="0" i="0" kern="12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latin typeface="+mn-lt"/>
                </a:rPr>
                <a:t>Ground Temp </a:t>
              </a:r>
              <a:r>
                <a:rPr lang="en-US" sz="2000" b="1" dirty="0" err="1">
                  <a:latin typeface="+mn-lt"/>
                </a:rPr>
                <a:t>Meas</a:t>
              </a:r>
              <a:endParaRPr lang="en-US" sz="2000" b="1" dirty="0">
                <a:latin typeface="+mn-lt"/>
              </a:endParaRPr>
            </a:p>
          </p:txBody>
        </p:sp>
        <p:sp>
          <p:nvSpPr>
            <p:cNvPr id="283" name="Content Placeholder 2">
              <a:extLst>
                <a:ext uri="{FF2B5EF4-FFF2-40B4-BE49-F238E27FC236}">
                  <a16:creationId xmlns:a16="http://schemas.microsoft.com/office/drawing/2014/main" id="{DF13DD95-64C7-4D1E-BA4F-0A70877983E9}"/>
                </a:ext>
              </a:extLst>
            </p:cNvPr>
            <p:cNvSpPr txBox="1">
              <a:spLocks/>
            </p:cNvSpPr>
            <p:nvPr/>
          </p:nvSpPr>
          <p:spPr>
            <a:xfrm>
              <a:off x="19347641" y="20888571"/>
              <a:ext cx="2514600" cy="21588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FontTx/>
                <a:buNone/>
                <a:defRPr sz="2800" b="0" i="0" kern="12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800100" indent="-3429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400" kern="1200">
                  <a:solidFill>
                    <a:schemeClr val="tx2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2pPr>
              <a:lvl3pPr marL="1257300" indent="-3429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000" kern="1200">
                  <a:solidFill>
                    <a:schemeClr val="tx2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3pPr>
              <a:lvl4pPr marL="1657350" indent="-2857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2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4pPr>
              <a:lvl5pPr marL="2114550" indent="-2857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Courier New" panose="02070309020205020404" pitchFamily="49" charset="0"/>
                <a:buChar char="o"/>
                <a:defRPr sz="1800" b="0" i="0" kern="12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latin typeface="+mn-lt"/>
                </a:rPr>
                <a:t>Satellite Temp </a:t>
              </a:r>
              <a:r>
                <a:rPr lang="en-US" sz="2000" b="1" dirty="0" err="1">
                  <a:latin typeface="+mn-lt"/>
                </a:rPr>
                <a:t>Meas</a:t>
              </a:r>
              <a:endParaRPr lang="en-US" sz="2000" b="1" dirty="0">
                <a:latin typeface="+mn-lt"/>
              </a:endParaRPr>
            </a:p>
          </p:txBody>
        </p:sp>
        <p:sp>
          <p:nvSpPr>
            <p:cNvPr id="284" name="Content Placeholder 2">
              <a:extLst>
                <a:ext uri="{FF2B5EF4-FFF2-40B4-BE49-F238E27FC236}">
                  <a16:creationId xmlns:a16="http://schemas.microsoft.com/office/drawing/2014/main" id="{60DC1DE2-56CB-49EA-80F9-E9B7FBE1A25F}"/>
                </a:ext>
              </a:extLst>
            </p:cNvPr>
            <p:cNvSpPr txBox="1">
              <a:spLocks/>
            </p:cNvSpPr>
            <p:nvPr/>
          </p:nvSpPr>
          <p:spPr>
            <a:xfrm>
              <a:off x="22013756" y="20896889"/>
              <a:ext cx="2514600" cy="21588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FontTx/>
                <a:buNone/>
                <a:defRPr sz="2800" b="0" i="0" kern="12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800100" indent="-3429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400" kern="1200">
                  <a:solidFill>
                    <a:schemeClr val="tx2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2pPr>
              <a:lvl3pPr marL="1257300" indent="-3429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000" kern="1200">
                  <a:solidFill>
                    <a:schemeClr val="tx2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3pPr>
              <a:lvl4pPr marL="1657350" indent="-2857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2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4pPr>
              <a:lvl5pPr marL="2114550" indent="-2857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Courier New" panose="02070309020205020404" pitchFamily="49" charset="0"/>
                <a:buChar char="o"/>
                <a:defRPr sz="1800" b="0" i="0" kern="12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latin typeface="+mn-lt"/>
                </a:rPr>
                <a:t>Fused Data</a:t>
              </a:r>
            </a:p>
          </p:txBody>
        </p:sp>
        <p:sp>
          <p:nvSpPr>
            <p:cNvPr id="285" name="Content Placeholder 2">
              <a:extLst>
                <a:ext uri="{FF2B5EF4-FFF2-40B4-BE49-F238E27FC236}">
                  <a16:creationId xmlns:a16="http://schemas.microsoft.com/office/drawing/2014/main" id="{04F14B63-2CC7-49A7-BE38-928C4B575C8D}"/>
                </a:ext>
              </a:extLst>
            </p:cNvPr>
            <p:cNvSpPr txBox="1">
              <a:spLocks/>
            </p:cNvSpPr>
            <p:nvPr/>
          </p:nvSpPr>
          <p:spPr>
            <a:xfrm>
              <a:off x="25057386" y="20888623"/>
              <a:ext cx="2514600" cy="21588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FontTx/>
                <a:buNone/>
                <a:defRPr sz="2800" b="0" i="0" kern="12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800100" indent="-3429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400" kern="1200">
                  <a:solidFill>
                    <a:schemeClr val="tx2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2pPr>
              <a:lvl3pPr marL="1257300" indent="-3429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000" kern="1200">
                  <a:solidFill>
                    <a:schemeClr val="tx2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3pPr>
              <a:lvl4pPr marL="1657350" indent="-2857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2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4pPr>
              <a:lvl5pPr marL="2114550" indent="-2857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Courier New" panose="02070309020205020404" pitchFamily="49" charset="0"/>
                <a:buChar char="o"/>
                <a:defRPr sz="1800" b="0" i="0" kern="12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latin typeface="+mn-lt"/>
                </a:rPr>
                <a:t>Error</a:t>
              </a:r>
            </a:p>
          </p:txBody>
        </p:sp>
        <p:pic>
          <p:nvPicPr>
            <p:cNvPr id="286" name="Picture 285">
              <a:extLst>
                <a:ext uri="{FF2B5EF4-FFF2-40B4-BE49-F238E27FC236}">
                  <a16:creationId xmlns:a16="http://schemas.microsoft.com/office/drawing/2014/main" id="{FB46514C-6D4A-4CBC-A4DE-994604F734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03" t="37758" r="1215" b="38922"/>
            <a:stretch/>
          </p:blipFill>
          <p:spPr>
            <a:xfrm>
              <a:off x="24278680" y="20331165"/>
              <a:ext cx="469758" cy="1129244"/>
            </a:xfrm>
            <a:prstGeom prst="rect">
              <a:avLst/>
            </a:prstGeom>
          </p:spPr>
        </p:pic>
        <p:pic>
          <p:nvPicPr>
            <p:cNvPr id="287" name="Picture 286">
              <a:extLst>
                <a:ext uri="{FF2B5EF4-FFF2-40B4-BE49-F238E27FC236}">
                  <a16:creationId xmlns:a16="http://schemas.microsoft.com/office/drawing/2014/main" id="{5406F5B7-F547-4C3A-A33A-7AA3278E5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/>
            <a:srcRect l="86214" t="34284" r="9356" b="35333"/>
            <a:stretch/>
          </p:blipFill>
          <p:spPr>
            <a:xfrm>
              <a:off x="27312141" y="20414717"/>
              <a:ext cx="321624" cy="947812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E5B8E02D-7B26-4192-B726-ECFEB4D9B615}"/>
              </a:ext>
            </a:extLst>
          </p:cNvPr>
          <p:cNvSpPr txBox="1"/>
          <p:nvPr/>
        </p:nvSpPr>
        <p:spPr>
          <a:xfrm>
            <a:off x="16369963" y="19047833"/>
            <a:ext cx="11210544" cy="954107"/>
          </a:xfrm>
          <a:prstGeom prst="rect">
            <a:avLst/>
          </a:prstGeom>
          <a:solidFill>
            <a:srgbClr val="F6DEDC"/>
          </a:solidFill>
        </p:spPr>
        <p:txBody>
          <a:bodyPr wrap="square" rtlCol="0">
            <a:spAutoFit/>
          </a:bodyPr>
          <a:lstStyle/>
          <a:p>
            <a:pPr lvl="0" defTabSz="914400">
              <a:buClr>
                <a:srgbClr val="029EBE"/>
              </a:buClr>
            </a:pP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Data Fusion: 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Fuse observational datasets to obtain near-real time measurements over complete space-time grid.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E322D0B-B5DF-48C2-8812-9742684E1243}"/>
              </a:ext>
            </a:extLst>
          </p:cNvPr>
          <p:cNvSpPr txBox="1"/>
          <p:nvPr/>
        </p:nvSpPr>
        <p:spPr>
          <a:xfrm>
            <a:off x="16396528" y="21728703"/>
            <a:ext cx="11210544" cy="954107"/>
          </a:xfrm>
          <a:prstGeom prst="rect">
            <a:avLst/>
          </a:prstGeom>
          <a:solidFill>
            <a:srgbClr val="F6DEDC"/>
          </a:solidFill>
        </p:spPr>
        <p:txBody>
          <a:bodyPr wrap="square" rtlCol="0">
            <a:spAutoFit/>
          </a:bodyPr>
          <a:lstStyle/>
          <a:p>
            <a:pPr lvl="0" defTabSz="914400">
              <a:buClr>
                <a:srgbClr val="029EBE"/>
              </a:buClr>
            </a:pP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Dynamic space-time models: 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Adopt space-time dynamic models to incorporate multiple nodes and establish correlations between nodes.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437DAC-2EB1-48CD-A633-A9124507AED4}"/>
              </a:ext>
            </a:extLst>
          </p:cNvPr>
          <p:cNvSpPr/>
          <p:nvPr/>
        </p:nvSpPr>
        <p:spPr>
          <a:xfrm>
            <a:off x="4906560" y="29351660"/>
            <a:ext cx="10972800" cy="954107"/>
          </a:xfrm>
          <a:prstGeom prst="rect">
            <a:avLst/>
          </a:prstGeom>
          <a:solidFill>
            <a:srgbClr val="D4DCE7"/>
          </a:solidFill>
        </p:spPr>
        <p:txBody>
          <a:bodyPr wrap="square">
            <a:spAutoFit/>
          </a:bodyPr>
          <a:lstStyle/>
          <a:p>
            <a:pPr defTabSz="914400">
              <a:spcBef>
                <a:spcPts val="1400"/>
              </a:spcBef>
              <a:buClr>
                <a:srgbClr val="029EBE"/>
              </a:buClr>
              <a:defRPr/>
            </a:pP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Signature-Based Clustering: 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Find &amp; track non-stationary variable clusters for use as features in pathway identification.</a:t>
            </a: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085C2403-F0E0-41E9-9A37-37132F3DAFE2}"/>
              </a:ext>
            </a:extLst>
          </p:cNvPr>
          <p:cNvSpPr txBox="1"/>
          <p:nvPr/>
        </p:nvSpPr>
        <p:spPr>
          <a:xfrm>
            <a:off x="23805617" y="28174756"/>
            <a:ext cx="32490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7" lvl="1">
              <a:spcBef>
                <a:spcPts val="200"/>
              </a:spcBef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Tucker, Yarger, Functional Changepoint Detection,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Environmetrics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1D99B8B2-7E82-4C68-93BB-1B6DFC0FE259}"/>
              </a:ext>
            </a:extLst>
          </p:cNvPr>
          <p:cNvSpPr txBox="1"/>
          <p:nvPr/>
        </p:nvSpPr>
        <p:spPr>
          <a:xfrm>
            <a:off x="33769058" y="28378107"/>
            <a:ext cx="54886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200"/>
              </a:spcBef>
            </a:pPr>
            <a:r>
              <a:rPr lang="en-US" sz="1400" dirty="0">
                <a:cs typeface="Cordia New" panose="020B0304020202020204" pitchFamily="34" charset="-34"/>
              </a:rPr>
              <a:t>Hart, Gulian, Manickam, Swiler. </a:t>
            </a:r>
            <a:r>
              <a:rPr lang="en-US" sz="1400" kern="1200" dirty="0">
                <a:solidFill>
                  <a:schemeClr val="dk1"/>
                </a:solidFill>
                <a:effectLst/>
                <a:ea typeface="+mn-ea"/>
                <a:cs typeface="Cordia New" panose="020B0304020202020204" pitchFamily="34" charset="-34"/>
              </a:rPr>
              <a:t>Solving High-dimensional inverse problems with auxiliary uncertainty via operator learning with limited data. Journal of Machine Learning for Modeling and Computing</a:t>
            </a:r>
            <a:endParaRPr lang="en-US" sz="1400" dirty="0">
              <a:cs typeface="Calibri" panose="020F0502020204030204" pitchFamily="34" charset="0"/>
            </a:endParaRPr>
          </a:p>
        </p:txBody>
      </p:sp>
      <p:sp>
        <p:nvSpPr>
          <p:cNvPr id="65" name="Content Placeholder 16">
            <a:extLst>
              <a:ext uri="{FF2B5EF4-FFF2-40B4-BE49-F238E27FC236}">
                <a16:creationId xmlns:a16="http://schemas.microsoft.com/office/drawing/2014/main" id="{E5C05D6D-E1DA-4C75-9BC1-CE09B89BA06D}"/>
              </a:ext>
            </a:extLst>
          </p:cNvPr>
          <p:cNvSpPr txBox="1">
            <a:spLocks/>
          </p:cNvSpPr>
          <p:nvPr/>
        </p:nvSpPr>
        <p:spPr>
          <a:xfrm>
            <a:off x="27936577" y="23695877"/>
            <a:ext cx="10972800" cy="1350056"/>
          </a:xfrm>
          <a:prstGeom prst="rect">
            <a:avLst/>
          </a:prstGeom>
          <a:solidFill>
            <a:srgbClr val="DEF1CA"/>
          </a:solidFill>
        </p:spPr>
        <p:txBody>
          <a:bodyPr/>
          <a:lstStyle>
            <a:lvl1pPr marL="685800" indent="-685800" algn="l" defTabSz="2743200" rtl="0" eaLnBrk="1" latinLnBrk="0" hangingPunct="1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  <a:defRPr sz="8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Inverse Optimization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Identify source characteristics by developing deep operator neural networks (DONNs) to model parts of E3SM for PDE-constrained optimization.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5D7AA368-5B10-4B13-BC63-F202B3DD5C03}"/>
              </a:ext>
            </a:extLst>
          </p:cNvPr>
          <p:cNvSpPr txBox="1"/>
          <p:nvPr/>
        </p:nvSpPr>
        <p:spPr>
          <a:xfrm>
            <a:off x="27923100" y="23375949"/>
            <a:ext cx="108536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200"/>
              </a:spcBef>
            </a:pPr>
            <a:r>
              <a:rPr lang="en-US" sz="1400" dirty="0">
                <a:cs typeface="Cordia New" panose="020B0304020202020204" pitchFamily="34" charset="-34"/>
              </a:rPr>
              <a:t>Weylandt, Swiler.  Beyond PCA:  Additional Dimension Reduction Techniques to Consider for Climate Data.  To be submitted.</a:t>
            </a:r>
            <a:endParaRPr lang="en-US" sz="1400" dirty="0">
              <a:cs typeface="Calibri" panose="020F0502020204030204" pitchFamily="34" charset="0"/>
            </a:endParaRPr>
          </a:p>
        </p:txBody>
      </p:sp>
      <p:pic>
        <p:nvPicPr>
          <p:cNvPr id="296" name="Picture 21" descr="Chart, histogram&#10;&#10;Description automatically generated">
            <a:extLst>
              <a:ext uri="{FF2B5EF4-FFF2-40B4-BE49-F238E27FC236}">
                <a16:creationId xmlns:a16="http://schemas.microsoft.com/office/drawing/2014/main" id="{B391FC93-AEBE-4153-9BC5-EE9FF6B16EB4}"/>
              </a:ext>
            </a:extLst>
          </p:cNvPr>
          <p:cNvPicPr>
            <a:picLocks noChangeAspect="1"/>
          </p:cNvPicPr>
          <p:nvPr/>
        </p:nvPicPr>
        <p:blipFill rotWithShape="1">
          <a:blip r:embed="rId47"/>
          <a:srcRect l="2244" t="11167" r="8696" b="-182"/>
          <a:stretch/>
        </p:blipFill>
        <p:spPr>
          <a:xfrm>
            <a:off x="4884859" y="26632716"/>
            <a:ext cx="3555977" cy="27409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8" name="TextBox 297">
                <a:extLst>
                  <a:ext uri="{FF2B5EF4-FFF2-40B4-BE49-F238E27FC236}">
                    <a16:creationId xmlns:a16="http://schemas.microsoft.com/office/drawing/2014/main" id="{3ACD29E8-9C5A-4355-B4CE-10CD300378FE}"/>
                  </a:ext>
                </a:extLst>
              </p:cNvPr>
              <p:cNvSpPr txBox="1"/>
              <p:nvPr/>
            </p:nvSpPr>
            <p:spPr>
              <a:xfrm>
                <a:off x="11090679" y="26931694"/>
                <a:ext cx="4130217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tx1"/>
                    </a:solidFill>
                    <a:ea typeface="Open Sans Light"/>
                    <a:cs typeface="Open Sans Light"/>
                  </a:rPr>
                  <a:t>10-year mean Age of Air in Spectral Element </a:t>
                </a:r>
                <a:r>
                  <a:rPr lang="en-US" sz="2000" b="1" dirty="0" err="1">
                    <a:solidFill>
                      <a:schemeClr val="tx1"/>
                    </a:solidFill>
                    <a:ea typeface="Open Sans Light"/>
                    <a:cs typeface="Open Sans Light"/>
                  </a:rPr>
                  <a:t>dycore</a:t>
                </a:r>
                <a:r>
                  <a:rPr lang="en-US" sz="2000" b="1" dirty="0">
                    <a:solidFill>
                      <a:schemeClr val="tx1"/>
                    </a:solidFill>
                    <a:ea typeface="Open Sans Light"/>
                    <a:cs typeface="Open Sans Light"/>
                  </a:rPr>
                  <a:t> (2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Open Sans Light"/>
                      </a:rPr>
                      <m:t>°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ea typeface="Open Sans Light"/>
                    <a:cs typeface="Open Sans Light"/>
                  </a:rPr>
                  <a:t>) with idealized climate. Steep gradients in age (in years) imply barrier to mixing (e.g. strong polar jets shown in color)</a:t>
                </a:r>
              </a:p>
              <a:p>
                <a:r>
                  <a:rPr lang="en-US" sz="2000" b="1" dirty="0">
                    <a:solidFill>
                      <a:schemeClr val="tx1"/>
                    </a:solidFill>
                    <a:ea typeface="Open Sans Light"/>
                    <a:cs typeface="Open Sans Light"/>
                  </a:rPr>
                  <a:t> </a:t>
                </a:r>
              </a:p>
            </p:txBody>
          </p:sp>
        </mc:Choice>
        <mc:Fallback xmlns="">
          <p:sp>
            <p:nvSpPr>
              <p:cNvPr id="298" name="TextBox 297">
                <a:extLst>
                  <a:ext uri="{FF2B5EF4-FFF2-40B4-BE49-F238E27FC236}">
                    <a16:creationId xmlns:a16="http://schemas.microsoft.com/office/drawing/2014/main" id="{3ACD29E8-9C5A-4355-B4CE-10CD30037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0679" y="26931694"/>
                <a:ext cx="4130217" cy="1938992"/>
              </a:xfrm>
              <a:prstGeom prst="rect">
                <a:avLst/>
              </a:prstGeom>
              <a:blipFill>
                <a:blip r:embed="rId49"/>
                <a:stretch>
                  <a:fillRect l="-1475" t="-1887" r="-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9" name="TextBox 298">
            <a:extLst>
              <a:ext uri="{FF2B5EF4-FFF2-40B4-BE49-F238E27FC236}">
                <a16:creationId xmlns:a16="http://schemas.microsoft.com/office/drawing/2014/main" id="{30443DDD-AE01-4C47-B729-D2B78F61E6F9}"/>
              </a:ext>
            </a:extLst>
          </p:cNvPr>
          <p:cNvSpPr txBox="1"/>
          <p:nvPr/>
        </p:nvSpPr>
        <p:spPr>
          <a:xfrm>
            <a:off x="8386853" y="26739885"/>
            <a:ext cx="24740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Trebuchet MS" panose="020B0603020202020204" pitchFamily="34" charset="0"/>
                <a:ea typeface="Open Sans Light"/>
                <a:cs typeface="Open Sans Light"/>
              </a:rPr>
              <a:t>oldest air (years)</a:t>
            </a:r>
            <a:br>
              <a:rPr lang="en-US" sz="1200" dirty="0">
                <a:latin typeface="Trebuchet MS" panose="020B0603020202020204" pitchFamily="34" charset="0"/>
                <a:ea typeface="Open Sans Light"/>
                <a:cs typeface="Open Sans Light"/>
              </a:rPr>
            </a:br>
            <a:r>
              <a:rPr lang="en-US" sz="1200" dirty="0">
                <a:latin typeface="Trebuchet MS" panose="020B0603020202020204" pitchFamily="34" charset="0"/>
                <a:ea typeface="Open Sans Light"/>
                <a:cs typeface="Open Sans Light"/>
              </a:rPr>
              <a:t>polar stratosphere</a:t>
            </a:r>
            <a:br>
              <a:rPr lang="en-US" sz="1200" dirty="0">
                <a:latin typeface="Trebuchet MS" panose="020B0603020202020204" pitchFamily="34" charset="0"/>
                <a:ea typeface="Open Sans Light"/>
                <a:cs typeface="Open Sans Light"/>
              </a:rPr>
            </a:br>
            <a:endParaRPr lang="en-US" sz="1200" dirty="0">
              <a:latin typeface="Trebuchet MS" panose="020B0603020202020204" pitchFamily="34" charset="0"/>
              <a:ea typeface="Open Sans Light"/>
              <a:cs typeface="Open Sans Light"/>
            </a:endParaRP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9B9332F8-DD89-4AD5-B49A-B050E50F732A}"/>
              </a:ext>
            </a:extLst>
          </p:cNvPr>
          <p:cNvSpPr txBox="1"/>
          <p:nvPr/>
        </p:nvSpPr>
        <p:spPr>
          <a:xfrm>
            <a:off x="8235194" y="28534880"/>
            <a:ext cx="24740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Trebuchet MS" panose="020B0603020202020204" pitchFamily="34" charset="0"/>
                <a:ea typeface="Open Sans Light"/>
                <a:cs typeface="Open Sans Light"/>
              </a:rPr>
              <a:t>Youngest air (years)                                 near tropical tropopause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E4DE94-FA12-478A-8ECC-8D4FF6DBF423}"/>
              </a:ext>
            </a:extLst>
          </p:cNvPr>
          <p:cNvGrpSpPr/>
          <p:nvPr/>
        </p:nvGrpSpPr>
        <p:grpSpPr>
          <a:xfrm>
            <a:off x="4918136" y="23348647"/>
            <a:ext cx="3204637" cy="2151468"/>
            <a:chOff x="4918136" y="23501047"/>
            <a:chExt cx="3204637" cy="2151468"/>
          </a:xfrm>
        </p:grpSpPr>
        <p:pic>
          <p:nvPicPr>
            <p:cNvPr id="302" name="Picture 301">
              <a:extLst>
                <a:ext uri="{FF2B5EF4-FFF2-40B4-BE49-F238E27FC236}">
                  <a16:creationId xmlns:a16="http://schemas.microsoft.com/office/drawing/2014/main" id="{9236F729-92CE-4EE0-B255-69C61B488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/>
            <a:srcRect r="27054"/>
            <a:stretch/>
          </p:blipFill>
          <p:spPr>
            <a:xfrm>
              <a:off x="4918136" y="23501047"/>
              <a:ext cx="3138799" cy="2151468"/>
            </a:xfrm>
            <a:prstGeom prst="rect">
              <a:avLst/>
            </a:prstGeom>
          </p:spPr>
        </p:pic>
        <p:sp>
          <p:nvSpPr>
            <p:cNvPr id="303" name="Star: 4 Points 302">
              <a:extLst>
                <a:ext uri="{FF2B5EF4-FFF2-40B4-BE49-F238E27FC236}">
                  <a16:creationId xmlns:a16="http://schemas.microsoft.com/office/drawing/2014/main" id="{90DCB11B-4958-449C-82F8-EACC08B335CE}"/>
                </a:ext>
              </a:extLst>
            </p:cNvPr>
            <p:cNvSpPr/>
            <p:nvPr/>
          </p:nvSpPr>
          <p:spPr>
            <a:xfrm>
              <a:off x="7455010" y="24336458"/>
              <a:ext cx="150201" cy="153832"/>
            </a:xfrm>
            <a:prstGeom prst="star4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8ADB3A7C-AD76-48F8-87E6-1F79A005C423}"/>
                </a:ext>
              </a:extLst>
            </p:cNvPr>
            <p:cNvSpPr txBox="1"/>
            <p:nvPr/>
          </p:nvSpPr>
          <p:spPr>
            <a:xfrm>
              <a:off x="6289468" y="24436946"/>
              <a:ext cx="1833305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b="1" dirty="0">
                  <a:solidFill>
                    <a:srgbClr val="FFFF00"/>
                  </a:solidFill>
                  <a:ea typeface="Open Sans Light"/>
                  <a:cs typeface="Open Sans Light"/>
                </a:rPr>
                <a:t>Eruption in idealized model on day 90</a:t>
              </a:r>
              <a:br>
                <a:rPr lang="en-US" sz="1200" dirty="0">
                  <a:solidFill>
                    <a:srgbClr val="FFFF00"/>
                  </a:solidFill>
                  <a:latin typeface="Trebuchet MS" panose="020B0603020202020204" pitchFamily="34" charset="0"/>
                  <a:ea typeface="Open Sans Light"/>
                  <a:cs typeface="Open Sans Light"/>
                </a:rPr>
              </a:br>
              <a:endParaRPr lang="en-US" sz="1200" dirty="0">
                <a:solidFill>
                  <a:srgbClr val="FFFF00"/>
                </a:solidFill>
                <a:latin typeface="Trebuchet MS" panose="020B0603020202020204" pitchFamily="34" charset="0"/>
                <a:ea typeface="Open Sans Light"/>
                <a:cs typeface="Open Sans Light"/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60B373-0357-4637-96C4-278249029045}"/>
              </a:ext>
            </a:extLst>
          </p:cNvPr>
          <p:cNvCxnSpPr>
            <a:cxnSpLocks/>
          </p:cNvCxnSpPr>
          <p:nvPr/>
        </p:nvCxnSpPr>
        <p:spPr>
          <a:xfrm flipV="1">
            <a:off x="7832220" y="23580154"/>
            <a:ext cx="913308" cy="25457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394BB3-C08A-4575-A971-4A974BAC3606}"/>
              </a:ext>
            </a:extLst>
          </p:cNvPr>
          <p:cNvGrpSpPr/>
          <p:nvPr/>
        </p:nvGrpSpPr>
        <p:grpSpPr>
          <a:xfrm>
            <a:off x="8745528" y="23268574"/>
            <a:ext cx="6935712" cy="2266014"/>
            <a:chOff x="8745528" y="23420974"/>
            <a:chExt cx="6935712" cy="2266014"/>
          </a:xfrm>
        </p:grpSpPr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F2D07A26-7EE1-4356-84F4-A420BC7E6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" t="28532" r="5440" b="31310"/>
            <a:stretch/>
          </p:blipFill>
          <p:spPr>
            <a:xfrm>
              <a:off x="8745528" y="25238932"/>
              <a:ext cx="5373113" cy="448056"/>
            </a:xfrm>
            <a:prstGeom prst="rect">
              <a:avLst/>
            </a:prstGeom>
          </p:spPr>
        </p:pic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CB920570-C2A8-4D85-AE3F-F3570C0E05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1" t="29711" r="7250" b="31200"/>
            <a:stretch/>
          </p:blipFill>
          <p:spPr>
            <a:xfrm>
              <a:off x="8786276" y="24735165"/>
              <a:ext cx="4278188" cy="448056"/>
            </a:xfrm>
            <a:prstGeom prst="rect">
              <a:avLst/>
            </a:prstGeom>
          </p:spPr>
        </p:pic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C263EDAD-4F07-4C38-BB40-945C4403D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93" t="30216" r="17592" b="33236"/>
            <a:stretch/>
          </p:blipFill>
          <p:spPr>
            <a:xfrm>
              <a:off x="8804455" y="23732554"/>
              <a:ext cx="1122774" cy="4114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2" name="TextBox 181">
                  <a:extLst>
                    <a:ext uri="{FF2B5EF4-FFF2-40B4-BE49-F238E27FC236}">
                      <a16:creationId xmlns:a16="http://schemas.microsoft.com/office/drawing/2014/main" id="{849750FF-75AA-42EB-9B2A-28A0C7F8DB70}"/>
                    </a:ext>
                  </a:extLst>
                </p:cNvPr>
                <p:cNvSpPr txBox="1"/>
                <p:nvPr/>
              </p:nvSpPr>
              <p:spPr>
                <a:xfrm>
                  <a:off x="14011911" y="23826417"/>
                  <a:ext cx="1585908" cy="286873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noAutofit/>
                </a:bodyPr>
                <a:lstStyle/>
                <a:p>
                  <a:pPr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solidFill>
                              <a:srgbClr val="3C3C3C"/>
                            </a:solidFill>
                            <a:latin typeface="Cambria Math" panose="02040503050406030204" pitchFamily="18" charset="0"/>
                          </a:rPr>
                          <m:t>106≤</m:t>
                        </m:r>
                        <m:r>
                          <a:rPr lang="en-US" sz="1800" i="1" smtClean="0">
                            <a:solidFill>
                              <a:srgbClr val="3C3C3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800" i="1" smtClean="0">
                            <a:solidFill>
                              <a:srgbClr val="3C3C3C"/>
                            </a:solidFill>
                            <a:latin typeface="Cambria Math" panose="02040503050406030204" pitchFamily="18" charset="0"/>
                          </a:rPr>
                          <m:t>&lt;112</m:t>
                        </m:r>
                      </m:oMath>
                    </m:oMathPara>
                  </a14:m>
                  <a:endParaRPr lang="en-US" sz="1800" dirty="0">
                    <a:solidFill>
                      <a:srgbClr val="3C3C3C"/>
                    </a:solidFill>
                    <a:latin typeface="Open Sans Light"/>
                  </a:endParaRPr>
                </a:p>
              </p:txBody>
            </p:sp>
          </mc:Choice>
          <mc:Fallback xmlns="">
            <p:sp>
              <p:nvSpPr>
                <p:cNvPr id="182" name="TextBox 181">
                  <a:extLst>
                    <a:ext uri="{FF2B5EF4-FFF2-40B4-BE49-F238E27FC236}">
                      <a16:creationId xmlns:a16="http://schemas.microsoft.com/office/drawing/2014/main" id="{849750FF-75AA-42EB-9B2A-28A0C7F8DB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11911" y="23826417"/>
                  <a:ext cx="1585908" cy="286873"/>
                </a:xfrm>
                <a:prstGeom prst="rect">
                  <a:avLst/>
                </a:prstGeom>
                <a:blipFill>
                  <a:blip r:embed="rId56"/>
                  <a:stretch>
                    <a:fillRect l="-1154" r="-1154" b="-63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B73F717F-225E-4281-9CDD-077BE98013CF}"/>
                    </a:ext>
                  </a:extLst>
                </p:cNvPr>
                <p:cNvSpPr txBox="1"/>
                <p:nvPr/>
              </p:nvSpPr>
              <p:spPr>
                <a:xfrm>
                  <a:off x="13986121" y="24306079"/>
                  <a:ext cx="1695119" cy="344876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noAutofit/>
                </a:bodyPr>
                <a:lstStyle/>
                <a:p>
                  <a:pPr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solidFill>
                              <a:srgbClr val="3C3C3C"/>
                            </a:solidFill>
                            <a:latin typeface="Cambria Math" panose="02040503050406030204" pitchFamily="18" charset="0"/>
                          </a:rPr>
                          <m:t>112≤</m:t>
                        </m:r>
                        <m:r>
                          <a:rPr lang="en-US" sz="1800" i="1" smtClean="0">
                            <a:solidFill>
                              <a:srgbClr val="3C3C3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800" i="1" smtClean="0">
                            <a:solidFill>
                              <a:srgbClr val="3C3C3C"/>
                            </a:solidFill>
                            <a:latin typeface="Cambria Math" panose="02040503050406030204" pitchFamily="18" charset="0"/>
                          </a:rPr>
                          <m:t>&lt;114</m:t>
                        </m:r>
                      </m:oMath>
                    </m:oMathPara>
                  </a14:m>
                  <a:endParaRPr lang="en-US" sz="1800" dirty="0">
                    <a:solidFill>
                      <a:srgbClr val="3C3C3C"/>
                    </a:solidFill>
                    <a:latin typeface="Open Sans Light"/>
                  </a:endParaRPr>
                </a:p>
              </p:txBody>
            </p:sp>
          </mc:Choice>
          <mc:Fallback xmlns=""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B73F717F-225E-4281-9CDD-077BE98013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86121" y="24306079"/>
                  <a:ext cx="1695119" cy="344876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5" name="TextBox 184">
                  <a:extLst>
                    <a:ext uri="{FF2B5EF4-FFF2-40B4-BE49-F238E27FC236}">
                      <a16:creationId xmlns:a16="http://schemas.microsoft.com/office/drawing/2014/main" id="{B7B1C196-9D8F-44BF-AFE7-BC84FD0DA5E4}"/>
                    </a:ext>
                  </a:extLst>
                </p:cNvPr>
                <p:cNvSpPr txBox="1"/>
                <p:nvPr/>
              </p:nvSpPr>
              <p:spPr>
                <a:xfrm>
                  <a:off x="14072067" y="24794327"/>
                  <a:ext cx="1596995" cy="289480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noAutofit/>
                </a:bodyPr>
                <a:lstStyle/>
                <a:p>
                  <a:pPr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solidFill>
                              <a:srgbClr val="3C3C3C"/>
                            </a:solidFill>
                            <a:latin typeface="Cambria Math" panose="02040503050406030204" pitchFamily="18" charset="0"/>
                          </a:rPr>
                          <m:t>114≤</m:t>
                        </m:r>
                        <m:r>
                          <a:rPr lang="en-US" sz="1800" i="1" smtClean="0">
                            <a:solidFill>
                              <a:srgbClr val="3C3C3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800" i="1" smtClean="0">
                            <a:solidFill>
                              <a:srgbClr val="3C3C3C"/>
                            </a:solidFill>
                            <a:latin typeface="Cambria Math" panose="02040503050406030204" pitchFamily="18" charset="0"/>
                          </a:rPr>
                          <m:t>&lt;145</m:t>
                        </m:r>
                      </m:oMath>
                    </m:oMathPara>
                  </a14:m>
                  <a:endParaRPr lang="en-US" sz="1800" dirty="0">
                    <a:solidFill>
                      <a:srgbClr val="3C3C3C"/>
                    </a:solidFill>
                    <a:latin typeface="Open Sans Light"/>
                  </a:endParaRPr>
                </a:p>
              </p:txBody>
            </p:sp>
          </mc:Choice>
          <mc:Fallback xmlns="">
            <p:sp>
              <p:nvSpPr>
                <p:cNvPr id="185" name="TextBox 184">
                  <a:extLst>
                    <a:ext uri="{FF2B5EF4-FFF2-40B4-BE49-F238E27FC236}">
                      <a16:creationId xmlns:a16="http://schemas.microsoft.com/office/drawing/2014/main" id="{B7B1C196-9D8F-44BF-AFE7-BC84FD0DA5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72067" y="24794327"/>
                  <a:ext cx="1596995" cy="289480"/>
                </a:xfrm>
                <a:prstGeom prst="rect">
                  <a:avLst/>
                </a:prstGeom>
                <a:blipFill>
                  <a:blip r:embed="rId58"/>
                  <a:stretch>
                    <a:fillRect l="-382" r="-1145"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1235567D-B1EB-411E-A660-43A98517C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2" t="31945" r="9841" b="31507"/>
            <a:stretch/>
          </p:blipFill>
          <p:spPr>
            <a:xfrm>
              <a:off x="8745528" y="24203528"/>
              <a:ext cx="2871335" cy="44742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E97EBD60-9E42-4E57-BC28-E20AC989638D}"/>
                    </a:ext>
                  </a:extLst>
                </p:cNvPr>
                <p:cNvSpPr txBox="1"/>
                <p:nvPr/>
              </p:nvSpPr>
              <p:spPr>
                <a:xfrm>
                  <a:off x="14204285" y="25263845"/>
                  <a:ext cx="1162067" cy="274476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no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&gt;145</m:t>
                        </m:r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E97EBD60-9E42-4E57-BC28-E20AC98963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04285" y="25263845"/>
                  <a:ext cx="1162067" cy="274476"/>
                </a:xfrm>
                <a:prstGeom prst="rect">
                  <a:avLst/>
                </a:prstGeom>
                <a:blipFill>
                  <a:blip r:embed="rId60"/>
                  <a:stretch>
                    <a:fillRect l="-6283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B6A8405C-B864-4EB0-BDD4-712168BDBD54}"/>
                </a:ext>
              </a:extLst>
            </p:cNvPr>
            <p:cNvSpPr txBox="1"/>
            <p:nvPr/>
          </p:nvSpPr>
          <p:spPr>
            <a:xfrm>
              <a:off x="8804455" y="23420974"/>
              <a:ext cx="565383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tx1"/>
                  </a:solidFill>
                  <a:ea typeface="Open Sans Light"/>
                  <a:cs typeface="Open Sans Light"/>
                </a:rPr>
                <a:t>N. Temperate Band Response in profiling tool</a:t>
              </a:r>
            </a:p>
          </p:txBody>
        </p:sp>
      </p:grpSp>
      <p:sp>
        <p:nvSpPr>
          <p:cNvPr id="193" name="TextBox 192">
            <a:extLst>
              <a:ext uri="{FF2B5EF4-FFF2-40B4-BE49-F238E27FC236}">
                <a16:creationId xmlns:a16="http://schemas.microsoft.com/office/drawing/2014/main" id="{9D2B262C-C135-49D9-ACC8-07D38AE7884E}"/>
              </a:ext>
            </a:extLst>
          </p:cNvPr>
          <p:cNvSpPr txBox="1"/>
          <p:nvPr/>
        </p:nvSpPr>
        <p:spPr>
          <a:xfrm>
            <a:off x="35263808" y="21407930"/>
            <a:ext cx="37066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+mn-lt"/>
              </a:rPr>
              <a:t>The </a:t>
            </a:r>
            <a:r>
              <a:rPr lang="en-US" sz="2000" b="1" dirty="0" err="1">
                <a:latin typeface="+mn-lt"/>
              </a:rPr>
              <a:t>lat</a:t>
            </a:r>
            <a:r>
              <a:rPr lang="en-US" sz="2000" b="1" dirty="0">
                <a:latin typeface="+mn-lt"/>
              </a:rPr>
              <a:t>/</a:t>
            </a:r>
            <a:r>
              <a:rPr lang="en-US" sz="2000" b="1" dirty="0" err="1">
                <a:latin typeface="+mn-lt"/>
              </a:rPr>
              <a:t>lon</a:t>
            </a:r>
            <a:r>
              <a:rPr lang="en-US" sz="2000" b="1" dirty="0">
                <a:latin typeface="+mn-lt"/>
              </a:rPr>
              <a:t> components are averaged per pressure level so that only a 2-D signal (pressure, time) is used in the PCA analysis</a:t>
            </a:r>
            <a:endParaRPr lang="en-US" sz="2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CE0B65-53E1-4A93-98A5-B7E35D57396E}"/>
              </a:ext>
            </a:extLst>
          </p:cNvPr>
          <p:cNvGrpSpPr/>
          <p:nvPr/>
        </p:nvGrpSpPr>
        <p:grpSpPr>
          <a:xfrm>
            <a:off x="4719205" y="20073614"/>
            <a:ext cx="10853890" cy="2502959"/>
            <a:chOff x="4693805" y="20162514"/>
            <a:chExt cx="10853890" cy="2502959"/>
          </a:xfrm>
        </p:grpSpPr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69B1F5B6-EF95-4194-9C7C-54C09F171CBD}"/>
                </a:ext>
              </a:extLst>
            </p:cNvPr>
            <p:cNvGrpSpPr/>
            <p:nvPr/>
          </p:nvGrpSpPr>
          <p:grpSpPr>
            <a:xfrm>
              <a:off x="5121903" y="20484880"/>
              <a:ext cx="2626421" cy="986769"/>
              <a:chOff x="1032552" y="3430886"/>
              <a:chExt cx="2626421" cy="986769"/>
            </a:xfrm>
          </p:grpSpPr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2B4A6D3D-37C4-47E8-85D9-9AF3EA468ADB}"/>
                  </a:ext>
                </a:extLst>
              </p:cNvPr>
              <p:cNvSpPr/>
              <p:nvPr/>
            </p:nvSpPr>
            <p:spPr>
              <a:xfrm>
                <a:off x="1032552" y="3447718"/>
                <a:ext cx="2138350" cy="885163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D447F158-91C9-4EE0-B84C-CAFDE8ABDE4C}"/>
                      </a:ext>
                    </a:extLst>
                  </p:cNvPr>
                  <p:cNvSpPr txBox="1"/>
                  <p:nvPr/>
                </p:nvSpPr>
                <p:spPr>
                  <a:xfrm>
                    <a:off x="1061007" y="3430886"/>
                    <a:ext cx="2597966" cy="986769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162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162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162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162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sub>
                          </m:sSub>
                        </m:oMath>
                      </m:oMathPara>
                    </a14:m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62A"/>
                      </a:solidFill>
                      <a:effectLst/>
                      <a:uLnTx/>
                      <a:uFillTx/>
                      <a:latin typeface="Open Sans Light"/>
                    </a:endParaRP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162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162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162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162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=0.5</m:t>
                        </m:r>
                        <m:sSub>
                          <m:sSubPr>
                            <m:ctrlP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162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162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162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162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162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+0.2</m:t>
                        </m:r>
                        <m:sSub>
                          <m:sSubPr>
                            <m:ctrlP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162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162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162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162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162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a14:m>
                    <a:r>
                      <a: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4162A"/>
                        </a:solidFill>
                        <a:effectLst/>
                        <a:uLnTx/>
                        <a:uFillTx/>
                        <a:latin typeface="Open Sans Light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162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4162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0" lang="en-US" sz="14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162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4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162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kumimoji="0" lang="en-US" sz="14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4162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</m:oMath>
                    </a14:m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62A"/>
                      </a:solidFill>
                      <a:effectLst/>
                      <a:uLnTx/>
                      <a:uFillTx/>
                      <a:latin typeface="Open Sans Light"/>
                    </a:endParaRP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162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=−0.5</m:t>
                          </m:r>
                          <m:sSub>
                            <m:sSubPr>
                              <m:ctrlP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kumimoji="0" 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162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162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162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162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sub>
                          </m:sSub>
                        </m:oMath>
                      </m:oMathPara>
                    </a14:m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62A"/>
                      </a:solidFill>
                      <a:effectLst/>
                      <a:uLnTx/>
                      <a:uFillTx/>
                      <a:latin typeface="Open Sans Light"/>
                    </a:endParaRP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kumimoji="0" 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162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=0.3</m:t>
                          </m:r>
                          <m:sSub>
                            <m:sSubPr>
                              <m:ctrlP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kumimoji="0" 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162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+0.5</m:t>
                          </m:r>
                          <m:sSub>
                            <m:sSubPr>
                              <m:ctrlP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kumimoji="0" 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162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162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162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162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4162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sub>
                          </m:sSub>
                        </m:oMath>
                      </m:oMathPara>
                    </a14:m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62A"/>
                      </a:solidFill>
                      <a:effectLst/>
                      <a:uLnTx/>
                      <a:uFillTx/>
                      <a:latin typeface="Open Sans Light"/>
                    </a:endParaRP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62A"/>
                      </a:solidFill>
                      <a:effectLst/>
                      <a:uLnTx/>
                      <a:uFillTx/>
                      <a:latin typeface="Open Sans Light"/>
                    </a:endParaRPr>
                  </a:p>
                </p:txBody>
              </p:sp>
            </mc:Choice>
            <mc:Fallback xmlns=""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D447F158-91C9-4EE0-B84C-CAFDE8ABDE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1007" y="3430886"/>
                    <a:ext cx="2597966" cy="986769"/>
                  </a:xfrm>
                  <a:prstGeom prst="rect">
                    <a:avLst/>
                  </a:prstGeom>
                  <a:blipFill>
                    <a:blip r:embed="rId61"/>
                    <a:stretch>
                      <a:fillRect b="-185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C116A8C5-BE96-40B3-BEED-5DDA135474EF}"/>
                </a:ext>
              </a:extLst>
            </p:cNvPr>
            <p:cNvSpPr txBox="1"/>
            <p:nvPr/>
          </p:nvSpPr>
          <p:spPr>
            <a:xfrm>
              <a:off x="11564530" y="20946936"/>
              <a:ext cx="19291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000" b="1" dirty="0">
                  <a:solidFill>
                    <a:srgbClr val="04162A"/>
                  </a:solidFill>
                </a:rPr>
                <a:t>RFR Feature Pathway Graph</a:t>
              </a:r>
            </a:p>
          </p:txBody>
        </p:sp>
        <p:pic>
          <p:nvPicPr>
            <p:cNvPr id="215" name="Picture 214">
              <a:extLst>
                <a:ext uri="{FF2B5EF4-FFF2-40B4-BE49-F238E27FC236}">
                  <a16:creationId xmlns:a16="http://schemas.microsoft.com/office/drawing/2014/main" id="{77E573B6-FC70-4B6C-907C-238FF60F0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2"/>
            <a:srcRect l="2568" t="5634" r="6378" b="5399"/>
            <a:stretch/>
          </p:blipFill>
          <p:spPr>
            <a:xfrm>
              <a:off x="13409345" y="20188267"/>
              <a:ext cx="2138350" cy="2089328"/>
            </a:xfrm>
            <a:prstGeom prst="rect">
              <a:avLst/>
            </a:prstGeom>
          </p:spPr>
        </p:pic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276250FF-5E81-44FF-AE60-5D538613B3CA}"/>
                </a:ext>
              </a:extLst>
            </p:cNvPr>
            <p:cNvSpPr txBox="1"/>
            <p:nvPr/>
          </p:nvSpPr>
          <p:spPr>
            <a:xfrm>
              <a:off x="4693805" y="21449469"/>
              <a:ext cx="28714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000" b="1" dirty="0">
                  <a:solidFill>
                    <a:srgbClr val="04162A"/>
                  </a:solidFill>
                </a:rPr>
                <a:t>Synthetic Dataset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59DA8307-CDA2-4493-8055-F502ED4DB15D}"/>
                </a:ext>
              </a:extLst>
            </p:cNvPr>
            <p:cNvSpPr txBox="1"/>
            <p:nvPr/>
          </p:nvSpPr>
          <p:spPr>
            <a:xfrm>
              <a:off x="7458839" y="20946936"/>
              <a:ext cx="2088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000" b="1" dirty="0">
                  <a:solidFill>
                    <a:srgbClr val="04162A"/>
                  </a:solidFill>
                </a:rPr>
                <a:t>Feature</a:t>
              </a:r>
            </a:p>
            <a:p>
              <a:pPr algn="ctr" defTabSz="914400"/>
              <a:r>
                <a:rPr lang="en-US" sz="2000" b="1" dirty="0" err="1">
                  <a:solidFill>
                    <a:srgbClr val="04162A"/>
                  </a:solidFill>
                </a:rPr>
                <a:t>Importances</a:t>
              </a:r>
              <a:endParaRPr lang="en-US" sz="2000" b="1" dirty="0">
                <a:solidFill>
                  <a:srgbClr val="04162A"/>
                </a:solidFill>
              </a:endParaRPr>
            </a:p>
          </p:txBody>
        </p:sp>
        <p:pic>
          <p:nvPicPr>
            <p:cNvPr id="218" name="Picture 217">
              <a:extLst>
                <a:ext uri="{FF2B5EF4-FFF2-40B4-BE49-F238E27FC236}">
                  <a16:creationId xmlns:a16="http://schemas.microsoft.com/office/drawing/2014/main" id="{BAA2AD4D-95FA-4CA1-A2C7-F5D913ED7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4800" y="20162514"/>
              <a:ext cx="1887937" cy="1877895"/>
            </a:xfrm>
            <a:prstGeom prst="rect">
              <a:avLst/>
            </a:prstGeom>
          </p:spPr>
        </p:pic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B6C97CC3-2834-458D-9ADD-34EBB2B53E88}"/>
                </a:ext>
              </a:extLst>
            </p:cNvPr>
            <p:cNvSpPr txBox="1"/>
            <p:nvPr/>
          </p:nvSpPr>
          <p:spPr>
            <a:xfrm rot="5400000">
              <a:off x="9799460" y="21396672"/>
              <a:ext cx="1256695" cy="128090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400"/>
              <a:r>
                <a:rPr lang="en-US" sz="3200" b="1" dirty="0">
                  <a:solidFill>
                    <a:srgbClr val="324259"/>
                  </a:solidFill>
                  <a:latin typeface="Open Sans Light"/>
                </a:rPr>
                <a:t>…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B1C755-3F0B-4F41-BD43-EEC21BE77488}"/>
              </a:ext>
            </a:extLst>
          </p:cNvPr>
          <p:cNvGrpSpPr/>
          <p:nvPr/>
        </p:nvGrpSpPr>
        <p:grpSpPr>
          <a:xfrm>
            <a:off x="14630456" y="4567290"/>
            <a:ext cx="13278318" cy="7404743"/>
            <a:chOff x="14630456" y="4567290"/>
            <a:chExt cx="13278318" cy="7404743"/>
          </a:xfrm>
        </p:grpSpPr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2F27E246-E908-46AF-AFC7-F6B1AF867109}"/>
                </a:ext>
              </a:extLst>
            </p:cNvPr>
            <p:cNvGrpSpPr/>
            <p:nvPr/>
          </p:nvGrpSpPr>
          <p:grpSpPr>
            <a:xfrm>
              <a:off x="14630456" y="4567290"/>
              <a:ext cx="13278318" cy="7102245"/>
              <a:chOff x="14630456" y="4567290"/>
              <a:chExt cx="13278318" cy="7102245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92AC274-0349-4110-BA55-498E2462A335}"/>
                  </a:ext>
                </a:extLst>
              </p:cNvPr>
              <p:cNvGrpSpPr/>
              <p:nvPr/>
            </p:nvGrpSpPr>
            <p:grpSpPr>
              <a:xfrm>
                <a:off x="14630456" y="4567290"/>
                <a:ext cx="13278318" cy="7102245"/>
                <a:chOff x="-1662897" y="10981443"/>
                <a:chExt cx="13278318" cy="7102245"/>
              </a:xfrm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4AB075B-7B72-4B85-9C6E-1E8D62474DE3}"/>
                    </a:ext>
                  </a:extLst>
                </p:cNvPr>
                <p:cNvSpPr/>
                <p:nvPr/>
              </p:nvSpPr>
              <p:spPr>
                <a:xfrm>
                  <a:off x="-1662897" y="11842647"/>
                  <a:ext cx="13278318" cy="9541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1528328"/>
                  <a:r>
                    <a:rPr lang="en-US" sz="2800" dirty="0">
                      <a:latin typeface="Calibri"/>
                    </a:rPr>
                    <a:t>Develop quantitative representations of the pathway, e.g. the </a:t>
                  </a:r>
                  <a:r>
                    <a:rPr lang="en-US" sz="2800" dirty="0" err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spatio</a:t>
                  </a:r>
                  <a:r>
                    <a:rPr lang="en-US" sz="28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-temporally evolving chain of physical processes,</a:t>
                  </a:r>
                  <a:r>
                    <a:rPr lang="en-US" sz="2800" dirty="0">
                      <a:latin typeface="Calibri"/>
                    </a:rPr>
                    <a:t> between a source and its downstream impacts.  </a:t>
                  </a:r>
                </a:p>
              </p:txBody>
            </p:sp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C7F8A896-40B3-4B79-AB54-5BA6A0938E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515725" y="12966256"/>
                  <a:ext cx="6692030" cy="5117432"/>
                </a:xfrm>
                <a:prstGeom prst="rect">
                  <a:avLst/>
                </a:prstGeom>
                <a:solidFill>
                  <a:schemeClr val="bg1">
                    <a:alpha val="70000"/>
                  </a:schemeClr>
                </a:solidFill>
              </p:spPr>
            </p:pic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9A870070-5BAD-4B0F-9B33-1564E0600BA1}"/>
                    </a:ext>
                  </a:extLst>
                </p:cNvPr>
                <p:cNvSpPr txBox="1"/>
                <p:nvPr/>
              </p:nvSpPr>
              <p:spPr>
                <a:xfrm>
                  <a:off x="449121" y="10981443"/>
                  <a:ext cx="8977766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528328"/>
                  <a:r>
                    <a:rPr lang="en-US" sz="4800" b="1" dirty="0">
                      <a:solidFill>
                        <a:srgbClr val="00ACD9"/>
                      </a:solidFill>
                      <a:latin typeface="Exo 2 Semi Bold" panose="00000700000000000000" pitchFamily="2" charset="0"/>
                    </a:rPr>
                    <a:t>APPROACH</a:t>
                  </a:r>
                </a:p>
              </p:txBody>
            </p:sp>
          </p:grp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FDD513F6-E58B-4CF4-81FC-A4B8E2CDFC47}"/>
                  </a:ext>
                </a:extLst>
              </p:cNvPr>
              <p:cNvSpPr/>
              <p:nvPr/>
            </p:nvSpPr>
            <p:spPr>
              <a:xfrm>
                <a:off x="15164022" y="6488086"/>
                <a:ext cx="5486937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528328"/>
                <a:r>
                  <a:rPr lang="en-US" sz="2600" dirty="0">
                    <a:latin typeface="Calibri"/>
                  </a:rPr>
                  <a:t>Pathways combine multiple variables to strengthen the connection between source and impact.</a:t>
                </a:r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0F3D2929-5DC1-480D-B590-76546A920AB8}"/>
                  </a:ext>
                </a:extLst>
              </p:cNvPr>
              <p:cNvSpPr/>
              <p:nvPr/>
            </p:nvSpPr>
            <p:spPr>
              <a:xfrm>
                <a:off x="15187298" y="8023271"/>
                <a:ext cx="5366945" cy="1692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528328"/>
                <a:r>
                  <a:rPr lang="en-US" sz="2600" dirty="0">
                    <a:latin typeface="Calibri"/>
                  </a:rPr>
                  <a:t>Pathways enable new methods to </a:t>
                </a:r>
              </a:p>
              <a:p>
                <a:pPr marL="457200" indent="-165100" defTabSz="1528328">
                  <a:buFont typeface="Arial" panose="020B0604020202020204" pitchFamily="34" charset="0"/>
                  <a:buChar char="•"/>
                </a:pPr>
                <a:r>
                  <a:rPr lang="en-US" sz="2600" dirty="0">
                    <a:latin typeface="Calibri"/>
                  </a:rPr>
                  <a:t>address variability </a:t>
                </a:r>
              </a:p>
              <a:p>
                <a:pPr marL="457200" indent="-165100" defTabSz="1528328">
                  <a:buFont typeface="Arial" panose="020B0604020202020204" pitchFamily="34" charset="0"/>
                  <a:buChar char="•"/>
                </a:pPr>
                <a:r>
                  <a:rPr lang="en-US" sz="2600" dirty="0">
                    <a:latin typeface="Calibri"/>
                  </a:rPr>
                  <a:t>rank source importance</a:t>
                </a:r>
              </a:p>
              <a:p>
                <a:pPr marL="457200" indent="-165100" defTabSz="1528328">
                  <a:buFont typeface="Arial" panose="020B0604020202020204" pitchFamily="34" charset="0"/>
                  <a:buChar char="•"/>
                </a:pPr>
                <a:r>
                  <a:rPr lang="en-US" sz="2600" dirty="0">
                    <a:latin typeface="Calibri"/>
                  </a:rPr>
                  <a:t>constrain attribution approaches </a:t>
                </a:r>
              </a:p>
            </p:txBody>
          </p:sp>
        </p:grp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2ED5BA36-0848-496A-A048-EC0D15B9ED7C}"/>
                </a:ext>
              </a:extLst>
            </p:cNvPr>
            <p:cNvSpPr txBox="1"/>
            <p:nvPr/>
          </p:nvSpPr>
          <p:spPr>
            <a:xfrm>
              <a:off x="14702217" y="10156151"/>
              <a:ext cx="6197520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528328"/>
              <a:r>
                <a:rPr lang="en-US" sz="2800" dirty="0">
                  <a:latin typeface="Calibri"/>
                </a:rPr>
                <a:t>Demonstrate computational approaches on </a:t>
              </a:r>
              <a:r>
                <a:rPr lang="en-US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simulations and observations of the 1991 eruption of Mt. Pinatubo in the Philippines</a:t>
              </a:r>
              <a:endParaRPr lang="en-US" sz="2800" dirty="0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D4C79114-B866-4CF9-A0C2-1DF9FA09AB2A}"/>
              </a:ext>
            </a:extLst>
          </p:cNvPr>
          <p:cNvSpPr/>
          <p:nvPr/>
        </p:nvSpPr>
        <p:spPr>
          <a:xfrm>
            <a:off x="27937194" y="19044854"/>
            <a:ext cx="10972800" cy="1815882"/>
          </a:xfrm>
          <a:prstGeom prst="rect">
            <a:avLst/>
          </a:prstGeom>
          <a:solidFill>
            <a:srgbClr val="DEF1CA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Enhanced Fingerprinting: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Investigate advanced principal component analyses (tensor based, non-negative, etc.) and employ multiple nodes in the pathway to sharpen the signal-to-noise ratios and enable downstream impact attribution.</a:t>
            </a:r>
          </a:p>
        </p:txBody>
      </p:sp>
      <p:pic>
        <p:nvPicPr>
          <p:cNvPr id="221" name="Picture 220">
            <a:extLst>
              <a:ext uri="{FF2B5EF4-FFF2-40B4-BE49-F238E27FC236}">
                <a16:creationId xmlns:a16="http://schemas.microsoft.com/office/drawing/2014/main" id="{2B269A7B-2496-4E5C-A57C-C07C21D73BBD}"/>
              </a:ext>
            </a:extLst>
          </p:cNvPr>
          <p:cNvPicPr>
            <a:picLocks noChangeAspect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65" b="64689"/>
          <a:stretch/>
        </p:blipFill>
        <p:spPr>
          <a:xfrm>
            <a:off x="28871204" y="30819397"/>
            <a:ext cx="2323484" cy="1581009"/>
          </a:xfrm>
          <a:prstGeom prst="rect">
            <a:avLst/>
          </a:prstGeom>
        </p:spPr>
      </p:pic>
      <p:pic>
        <p:nvPicPr>
          <p:cNvPr id="222" name="Picture 221">
            <a:extLst>
              <a:ext uri="{FF2B5EF4-FFF2-40B4-BE49-F238E27FC236}">
                <a16:creationId xmlns:a16="http://schemas.microsoft.com/office/drawing/2014/main" id="{352B72AA-645A-410B-9258-3F126FBB9E37}"/>
              </a:ext>
            </a:extLst>
          </p:cNvPr>
          <p:cNvPicPr>
            <a:picLocks noChangeAspect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47846" r="1589"/>
          <a:stretch/>
        </p:blipFill>
        <p:spPr>
          <a:xfrm>
            <a:off x="31386689" y="30452254"/>
            <a:ext cx="7163666" cy="2287706"/>
          </a:xfrm>
          <a:prstGeom prst="rect">
            <a:avLst/>
          </a:prstGeom>
        </p:spPr>
      </p:pic>
      <p:sp>
        <p:nvSpPr>
          <p:cNvPr id="246" name="Content Placeholder 2">
            <a:extLst>
              <a:ext uri="{FF2B5EF4-FFF2-40B4-BE49-F238E27FC236}">
                <a16:creationId xmlns:a16="http://schemas.microsoft.com/office/drawing/2014/main" id="{49625FCF-7D9E-4573-BBBB-2E545CC62C8A}"/>
              </a:ext>
            </a:extLst>
          </p:cNvPr>
          <p:cNvSpPr txBox="1">
            <a:spLocks/>
          </p:cNvSpPr>
          <p:nvPr/>
        </p:nvSpPr>
        <p:spPr>
          <a:xfrm>
            <a:off x="16983436" y="22683054"/>
            <a:ext cx="375143" cy="3768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8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latin typeface="+mn-lt"/>
            </a:endParaRPr>
          </a:p>
        </p:txBody>
      </p:sp>
      <p:sp>
        <p:nvSpPr>
          <p:cNvPr id="251" name="Content Placeholder 2">
            <a:extLst>
              <a:ext uri="{FF2B5EF4-FFF2-40B4-BE49-F238E27FC236}">
                <a16:creationId xmlns:a16="http://schemas.microsoft.com/office/drawing/2014/main" id="{E79687DC-A880-4130-91E7-C4AB1F0B31DD}"/>
              </a:ext>
            </a:extLst>
          </p:cNvPr>
          <p:cNvSpPr txBox="1">
            <a:spLocks/>
          </p:cNvSpPr>
          <p:nvPr/>
        </p:nvSpPr>
        <p:spPr>
          <a:xfrm>
            <a:off x="25136038" y="22675616"/>
            <a:ext cx="288846" cy="2591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8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latin typeface="+mn-lt"/>
            </a:endParaRPr>
          </a:p>
        </p:txBody>
      </p:sp>
      <p:sp>
        <p:nvSpPr>
          <p:cNvPr id="252" name="Content Placeholder 2">
            <a:extLst>
              <a:ext uri="{FF2B5EF4-FFF2-40B4-BE49-F238E27FC236}">
                <a16:creationId xmlns:a16="http://schemas.microsoft.com/office/drawing/2014/main" id="{77488192-B951-4FCE-8930-83883B129442}"/>
              </a:ext>
            </a:extLst>
          </p:cNvPr>
          <p:cNvSpPr txBox="1">
            <a:spLocks/>
          </p:cNvSpPr>
          <p:nvPr/>
        </p:nvSpPr>
        <p:spPr>
          <a:xfrm>
            <a:off x="25754602" y="22693085"/>
            <a:ext cx="288847" cy="2591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8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latin typeface="+mn-lt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31FCAB48-89BB-4E9A-A67B-0B9149CB5FC7}"/>
              </a:ext>
            </a:extLst>
          </p:cNvPr>
          <p:cNvSpPr/>
          <p:nvPr/>
        </p:nvSpPr>
        <p:spPr>
          <a:xfrm>
            <a:off x="27902317" y="18027341"/>
            <a:ext cx="11018520" cy="14809033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CB16F436-37F3-41F0-B361-1E82293434CD}"/>
              </a:ext>
            </a:extLst>
          </p:cNvPr>
          <p:cNvSpPr/>
          <p:nvPr/>
        </p:nvSpPr>
        <p:spPr>
          <a:xfrm>
            <a:off x="4878153" y="18040295"/>
            <a:ext cx="11018520" cy="14809033"/>
          </a:xfrm>
          <a:prstGeom prst="rect">
            <a:avLst/>
          </a:prstGeom>
          <a:noFill/>
          <a:ln w="38100">
            <a:solidFill>
              <a:srgbClr val="708A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6C531-D571-DF60-6B8B-A90D236282C8}"/>
              </a:ext>
            </a:extLst>
          </p:cNvPr>
          <p:cNvPicPr>
            <a:picLocks noChangeAspect="1"/>
          </p:cNvPicPr>
          <p:nvPr/>
        </p:nvPicPr>
        <p:blipFill rotWithShape="1">
          <a:blip r:embed="rId66"/>
          <a:srcRect l="7804" t="6631" r="5434" b="54303"/>
          <a:stretch/>
        </p:blipFill>
        <p:spPr>
          <a:xfrm>
            <a:off x="18007243" y="22741540"/>
            <a:ext cx="3623668" cy="1604780"/>
          </a:xfrm>
          <a:prstGeom prst="rect">
            <a:avLst/>
          </a:prstGeom>
        </p:spPr>
      </p:pic>
      <p:sp>
        <p:nvSpPr>
          <p:cNvPr id="173" name="Rectangle 172">
            <a:extLst>
              <a:ext uri="{FF2B5EF4-FFF2-40B4-BE49-F238E27FC236}">
                <a16:creationId xmlns:a16="http://schemas.microsoft.com/office/drawing/2014/main" id="{D5F8ACB3-36F2-4813-AA17-F4D9B1593C0E}"/>
              </a:ext>
            </a:extLst>
          </p:cNvPr>
          <p:cNvSpPr/>
          <p:nvPr/>
        </p:nvSpPr>
        <p:spPr>
          <a:xfrm>
            <a:off x="95250" y="12628075"/>
            <a:ext cx="4443984" cy="40464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123" tIns="32062" rIns="64123" bIns="32062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CLDERA Positions SNL  for Roles in Climate Security </a:t>
            </a:r>
          </a:p>
          <a:p>
            <a:pPr marL="404813" indent="-112713" defTabSz="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Advancing climate science</a:t>
            </a:r>
          </a:p>
          <a:p>
            <a:pPr marL="404813" indent="-112713" defTabSz="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Analyzing climate impacts</a:t>
            </a:r>
          </a:p>
          <a:p>
            <a:pPr marL="404813" indent="-112713" defTabSz="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Motivating sound climate actions </a:t>
            </a:r>
          </a:p>
          <a:p>
            <a:pPr algn="ctr"/>
            <a:endParaRPr lang="en-US" sz="982" dirty="0">
              <a:solidFill>
                <a:schemeClr val="bg1"/>
              </a:solidFill>
            </a:endParaRPr>
          </a:p>
        </p:txBody>
      </p:sp>
      <p:pic>
        <p:nvPicPr>
          <p:cNvPr id="174" name="Picture 173">
            <a:extLst>
              <a:ext uri="{FF2B5EF4-FFF2-40B4-BE49-F238E27FC236}">
                <a16:creationId xmlns:a16="http://schemas.microsoft.com/office/drawing/2014/main" id="{1EB90A44-2477-40E4-936C-750C848EB6E4}"/>
              </a:ext>
            </a:extLst>
          </p:cNvPr>
          <p:cNvPicPr>
            <a:picLocks noChangeAspect="1"/>
          </p:cNvPicPr>
          <p:nvPr/>
        </p:nvPicPr>
        <p:blipFill rotWithShape="1">
          <a:blip r:embed="rId66"/>
          <a:srcRect l="4169" t="50727" r="5710" b="2052"/>
          <a:stretch/>
        </p:blipFill>
        <p:spPr>
          <a:xfrm>
            <a:off x="23444656" y="22749308"/>
            <a:ext cx="3399405" cy="1751892"/>
          </a:xfrm>
          <a:prstGeom prst="rect">
            <a:avLst/>
          </a:prstGeom>
        </p:spPr>
      </p:pic>
      <p:sp>
        <p:nvSpPr>
          <p:cNvPr id="183" name="Content Placeholder 2">
            <a:extLst>
              <a:ext uri="{FF2B5EF4-FFF2-40B4-BE49-F238E27FC236}">
                <a16:creationId xmlns:a16="http://schemas.microsoft.com/office/drawing/2014/main" id="{54AD1AD4-9BDC-41D2-9E48-1C71B1BE5A8F}"/>
              </a:ext>
            </a:extLst>
          </p:cNvPr>
          <p:cNvSpPr txBox="1">
            <a:spLocks/>
          </p:cNvSpPr>
          <p:nvPr/>
        </p:nvSpPr>
        <p:spPr>
          <a:xfrm>
            <a:off x="16568165" y="22688365"/>
            <a:ext cx="2514600" cy="2158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8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+mn-lt"/>
              </a:rPr>
              <a:t>Observed Data </a:t>
            </a:r>
          </a:p>
        </p:txBody>
      </p:sp>
      <p:sp>
        <p:nvSpPr>
          <p:cNvPr id="190" name="Content Placeholder 2">
            <a:extLst>
              <a:ext uri="{FF2B5EF4-FFF2-40B4-BE49-F238E27FC236}">
                <a16:creationId xmlns:a16="http://schemas.microsoft.com/office/drawing/2014/main" id="{693AA3FC-CA2A-4094-8456-56DB7E20B508}"/>
              </a:ext>
            </a:extLst>
          </p:cNvPr>
          <p:cNvSpPr txBox="1">
            <a:spLocks/>
          </p:cNvSpPr>
          <p:nvPr/>
        </p:nvSpPr>
        <p:spPr>
          <a:xfrm>
            <a:off x="22108273" y="22697226"/>
            <a:ext cx="2514600" cy="2158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8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+mn-lt"/>
              </a:rPr>
              <a:t>Modeled Data </a:t>
            </a: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2280B391-45DC-4B0A-B40C-911C78B98F76}"/>
              </a:ext>
            </a:extLst>
          </p:cNvPr>
          <p:cNvGrpSpPr/>
          <p:nvPr/>
        </p:nvGrpSpPr>
        <p:grpSpPr>
          <a:xfrm>
            <a:off x="16441303" y="26439888"/>
            <a:ext cx="4333145" cy="2637775"/>
            <a:chOff x="16441303" y="26507624"/>
            <a:chExt cx="4333145" cy="263777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6F3A881-7D6C-4F28-8C85-E51906554071}"/>
                </a:ext>
              </a:extLst>
            </p:cNvPr>
            <p:cNvGrpSpPr/>
            <p:nvPr/>
          </p:nvGrpSpPr>
          <p:grpSpPr>
            <a:xfrm>
              <a:off x="16486131" y="26722957"/>
              <a:ext cx="4288317" cy="2422442"/>
              <a:chOff x="16479487" y="26586080"/>
              <a:chExt cx="4288317" cy="2422442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04E9C186-1398-46B5-BEA3-73D2C681DC00}"/>
                  </a:ext>
                </a:extLst>
              </p:cNvPr>
              <p:cNvGrpSpPr/>
              <p:nvPr/>
            </p:nvGrpSpPr>
            <p:grpSpPr>
              <a:xfrm>
                <a:off x="16479487" y="26922229"/>
                <a:ext cx="4007594" cy="2086293"/>
                <a:chOff x="8139494" y="2515383"/>
                <a:chExt cx="4007594" cy="2086293"/>
              </a:xfrm>
            </p:grpSpPr>
            <p:grpSp>
              <p:nvGrpSpPr>
                <p:cNvPr id="195" name="Group 194">
                  <a:extLst>
                    <a:ext uri="{FF2B5EF4-FFF2-40B4-BE49-F238E27FC236}">
                      <a16:creationId xmlns:a16="http://schemas.microsoft.com/office/drawing/2014/main" id="{7BA494A4-D8A0-4812-8811-6BE8F553A511}"/>
                    </a:ext>
                  </a:extLst>
                </p:cNvPr>
                <p:cNvGrpSpPr/>
                <p:nvPr/>
              </p:nvGrpSpPr>
              <p:grpSpPr>
                <a:xfrm>
                  <a:off x="8139494" y="2515383"/>
                  <a:ext cx="4007594" cy="1553916"/>
                  <a:chOff x="8139494" y="2515383"/>
                  <a:chExt cx="4007594" cy="1553916"/>
                </a:xfrm>
              </p:grpSpPr>
              <p:pic>
                <p:nvPicPr>
                  <p:cNvPr id="202" name="Picture 201">
                    <a:extLst>
                      <a:ext uri="{FF2B5EF4-FFF2-40B4-BE49-F238E27FC236}">
                        <a16:creationId xmlns:a16="http://schemas.microsoft.com/office/drawing/2014/main" id="{21EE7D2E-20BD-4AC4-B2D3-1926D24250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7"/>
                  <a:srcRect l="1770" t="-357" r="50025" b="357"/>
                  <a:stretch/>
                </p:blipFill>
                <p:spPr>
                  <a:xfrm>
                    <a:off x="10175940" y="2515383"/>
                    <a:ext cx="1971148" cy="1455896"/>
                  </a:xfrm>
                  <a:prstGeom prst="rect">
                    <a:avLst/>
                  </a:prstGeom>
                </p:spPr>
              </p:pic>
              <p:pic>
                <p:nvPicPr>
                  <p:cNvPr id="203" name="Picture 202">
                    <a:extLst>
                      <a:ext uri="{FF2B5EF4-FFF2-40B4-BE49-F238E27FC236}">
                        <a16:creationId xmlns:a16="http://schemas.microsoft.com/office/drawing/2014/main" id="{A82C72B1-AE91-4BA8-8397-C5A091AD94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7"/>
                  <a:srcRect l="51479"/>
                  <a:stretch/>
                </p:blipFill>
                <p:spPr>
                  <a:xfrm>
                    <a:off x="8139494" y="2524848"/>
                    <a:ext cx="1917294" cy="1406904"/>
                  </a:xfrm>
                  <a:prstGeom prst="rect">
                    <a:avLst/>
                  </a:prstGeom>
                </p:spPr>
              </p:pic>
              <p:sp>
                <p:nvSpPr>
                  <p:cNvPr id="204" name="TextBox 203">
                    <a:extLst>
                      <a:ext uri="{FF2B5EF4-FFF2-40B4-BE49-F238E27FC236}">
                        <a16:creationId xmlns:a16="http://schemas.microsoft.com/office/drawing/2014/main" id="{1BD969B6-6D13-404E-9A9A-7229A7447326}"/>
                      </a:ext>
                    </a:extLst>
                  </p:cNvPr>
                  <p:cNvSpPr txBox="1"/>
                  <p:nvPr/>
                </p:nvSpPr>
                <p:spPr>
                  <a:xfrm>
                    <a:off x="8231637" y="3873259"/>
                    <a:ext cx="1674874" cy="196040"/>
                  </a:xfrm>
                  <a:prstGeom prst="rect">
                    <a:avLst/>
                  </a:prstGeom>
                  <a:noFill/>
                </p:spPr>
                <p:txBody>
                  <a:bodyPr vert="horz" wrap="square" lIns="91440" tIns="45720" rIns="91440" bIns="45720" rtlCol="0">
                    <a:noAutofit/>
                  </a:bodyPr>
                  <a:lstStyle/>
                  <a:p>
                    <a:pPr algn="ctr"/>
                    <a:r>
                      <a:rPr lang="en-US" sz="1100" dirty="0">
                        <a:latin typeface="Calibri" panose="020F0502020204030204" pitchFamily="34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Test Statistic</a:t>
                    </a:r>
                  </a:p>
                </p:txBody>
              </p:sp>
            </p:grp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2024F60D-E15B-4F57-8851-6C34AEF9F3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987477" y="2756231"/>
                  <a:ext cx="0" cy="109728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21F8A840-C49B-4E1D-983F-7D9FF485D5E0}"/>
                    </a:ext>
                  </a:extLst>
                </p:cNvPr>
                <p:cNvSpPr txBox="1"/>
                <p:nvPr/>
              </p:nvSpPr>
              <p:spPr>
                <a:xfrm>
                  <a:off x="9207383" y="3992815"/>
                  <a:ext cx="1931028" cy="608861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>
                  <a:noAutofit/>
                </a:bodyPr>
                <a:lstStyle/>
                <a:p>
                  <a:pPr algn="l"/>
                  <a:r>
                    <a:rPr lang="en-US" sz="1800" dirty="0">
                      <a:solidFill>
                        <a:srgbClr val="00B05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True changepoint</a:t>
                  </a:r>
                </a:p>
              </p:txBody>
            </p:sp>
          </p:grp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72F87731-78CD-4A13-B655-85D88D0A46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343095" y="27145212"/>
                <a:ext cx="0" cy="1097280"/>
              </a:xfrm>
              <a:prstGeom prst="line">
                <a:avLst/>
              </a:prstGeom>
              <a:ln w="1270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D2F3BA5F-58E6-4051-8FE2-EA25F6E489E7}"/>
                  </a:ext>
                </a:extLst>
              </p:cNvPr>
              <p:cNvSpPr txBox="1"/>
              <p:nvPr/>
            </p:nvSpPr>
            <p:spPr>
              <a:xfrm>
                <a:off x="18549683" y="28294101"/>
                <a:ext cx="1674874" cy="196040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>
                <a:noAutofit/>
              </a:bodyPr>
              <a:lstStyle/>
              <a:p>
                <a:pPr algn="ctr"/>
                <a:r>
                  <a:rPr lang="en-US" sz="11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Test Statistic</a:t>
                </a:r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658FF0F8-B36F-4C6A-9CFB-B42582A4DA10}"/>
                  </a:ext>
                </a:extLst>
              </p:cNvPr>
              <p:cNvSpPr txBox="1"/>
              <p:nvPr/>
            </p:nvSpPr>
            <p:spPr>
              <a:xfrm>
                <a:off x="16556446" y="26586080"/>
                <a:ext cx="1931028" cy="608861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/>
              <a:p>
                <a:pPr algn="l"/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SoA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Changepoint </a:t>
                </a:r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CC09FCF0-5A63-490B-B89E-E2E3D90CC8DA}"/>
                  </a:ext>
                </a:extLst>
              </p:cNvPr>
              <p:cNvSpPr txBox="1"/>
              <p:nvPr/>
            </p:nvSpPr>
            <p:spPr>
              <a:xfrm>
                <a:off x="18355506" y="26606037"/>
                <a:ext cx="2412298" cy="608861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/>
              <a:p>
                <a:pPr algn="l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Functional Changepoint </a:t>
                </a:r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9C6AF547-7228-4FE3-A835-3AEFC21AD248}"/>
                </a:ext>
              </a:extLst>
            </p:cNvPr>
            <p:cNvSpPr txBox="1"/>
            <p:nvPr/>
          </p:nvSpPr>
          <p:spPr>
            <a:xfrm>
              <a:off x="16441303" y="26507624"/>
              <a:ext cx="4246997" cy="2748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/>
              <a:r>
                <a:rPr lang="en-U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Synthetic Data </a:t>
              </a:r>
            </a:p>
          </p:txBody>
        </p:sp>
      </p:grp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9B8E5404-5B49-4B78-8669-4725D66643A2}"/>
              </a:ext>
            </a:extLst>
          </p:cNvPr>
          <p:cNvSpPr txBox="1">
            <a:spLocks/>
          </p:cNvSpPr>
          <p:nvPr/>
        </p:nvSpPr>
        <p:spPr>
          <a:xfrm>
            <a:off x="16559885" y="24298636"/>
            <a:ext cx="10813255" cy="9181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8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Synthetically modeled spatial evolution at time t using radial basis functions;                                                                      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Can estimate spatially-varying dependence between multiple variables through basis coefficients</a:t>
            </a:r>
          </a:p>
        </p:txBody>
      </p:sp>
      <p:cxnSp>
        <p:nvCxnSpPr>
          <p:cNvPr id="245" name="Straight Arrow Connector 244">
            <a:extLst>
              <a:ext uri="{FF2B5EF4-FFF2-40B4-BE49-F238E27FC236}">
                <a16:creationId xmlns:a16="http://schemas.microsoft.com/office/drawing/2014/main" id="{DA886B4B-C01A-46D3-BB10-E872F20D7472}"/>
              </a:ext>
            </a:extLst>
          </p:cNvPr>
          <p:cNvCxnSpPr>
            <a:cxnSpLocks/>
          </p:cNvCxnSpPr>
          <p:nvPr/>
        </p:nvCxnSpPr>
        <p:spPr>
          <a:xfrm flipH="1" flipV="1">
            <a:off x="17378199" y="28204220"/>
            <a:ext cx="600862" cy="33501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E168F8E5-7D2E-48CD-8421-BD11F1532461}"/>
              </a:ext>
            </a:extLst>
          </p:cNvPr>
          <p:cNvCxnSpPr>
            <a:cxnSpLocks/>
          </p:cNvCxnSpPr>
          <p:nvPr/>
        </p:nvCxnSpPr>
        <p:spPr>
          <a:xfrm flipV="1">
            <a:off x="18831909" y="28216226"/>
            <a:ext cx="457413" cy="32300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Arrow Connector 255">
            <a:extLst>
              <a:ext uri="{FF2B5EF4-FFF2-40B4-BE49-F238E27FC236}">
                <a16:creationId xmlns:a16="http://schemas.microsoft.com/office/drawing/2014/main" id="{F7F83729-F86F-4591-A561-D8A4B54DADB6}"/>
              </a:ext>
            </a:extLst>
          </p:cNvPr>
          <p:cNvCxnSpPr>
            <a:cxnSpLocks/>
          </p:cNvCxnSpPr>
          <p:nvPr/>
        </p:nvCxnSpPr>
        <p:spPr>
          <a:xfrm flipH="1">
            <a:off x="7490259" y="27002947"/>
            <a:ext cx="914400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7" name="Straight Arrow Connector 256">
            <a:extLst>
              <a:ext uri="{FF2B5EF4-FFF2-40B4-BE49-F238E27FC236}">
                <a16:creationId xmlns:a16="http://schemas.microsoft.com/office/drawing/2014/main" id="{7F223BE5-45B9-40EF-A0CE-52CD638C4FC3}"/>
              </a:ext>
            </a:extLst>
          </p:cNvPr>
          <p:cNvCxnSpPr>
            <a:cxnSpLocks/>
          </p:cNvCxnSpPr>
          <p:nvPr/>
        </p:nvCxnSpPr>
        <p:spPr>
          <a:xfrm flipH="1">
            <a:off x="7756525" y="28627388"/>
            <a:ext cx="541338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8" name="TextBox 257">
            <a:extLst>
              <a:ext uri="{FF2B5EF4-FFF2-40B4-BE49-F238E27FC236}">
                <a16:creationId xmlns:a16="http://schemas.microsoft.com/office/drawing/2014/main" id="{50EACF51-D6CB-4417-9E17-64B90A3A49F1}"/>
              </a:ext>
            </a:extLst>
          </p:cNvPr>
          <p:cNvSpPr txBox="1"/>
          <p:nvPr/>
        </p:nvSpPr>
        <p:spPr>
          <a:xfrm>
            <a:off x="16649374" y="30533469"/>
            <a:ext cx="2453859" cy="60886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Importance of AOD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814226CE-91EB-4FD7-B1F3-B32143CBBD22}"/>
              </a:ext>
            </a:extLst>
          </p:cNvPr>
          <p:cNvSpPr txBox="1"/>
          <p:nvPr/>
        </p:nvSpPr>
        <p:spPr>
          <a:xfrm>
            <a:off x="16649374" y="31629452"/>
            <a:ext cx="4365070" cy="60886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Importance of Stratospheric Temperature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D73E3932-D948-4D2F-8C2A-CA1A9397FA8A}"/>
              </a:ext>
            </a:extLst>
          </p:cNvPr>
          <p:cNvSpPr txBox="1"/>
          <p:nvPr/>
        </p:nvSpPr>
        <p:spPr>
          <a:xfrm>
            <a:off x="19418758" y="30242665"/>
            <a:ext cx="1135485" cy="3135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Eruption</a:t>
            </a:r>
          </a:p>
        </p:txBody>
      </p: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8F110FA2-72B4-43BC-B051-4202F6102732}"/>
              </a:ext>
            </a:extLst>
          </p:cNvPr>
          <p:cNvCxnSpPr>
            <a:cxnSpLocks/>
          </p:cNvCxnSpPr>
          <p:nvPr/>
        </p:nvCxnSpPr>
        <p:spPr>
          <a:xfrm>
            <a:off x="20223968" y="30556238"/>
            <a:ext cx="174421" cy="21014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3" name="Picture 262">
            <a:extLst>
              <a:ext uri="{FF2B5EF4-FFF2-40B4-BE49-F238E27FC236}">
                <a16:creationId xmlns:a16="http://schemas.microsoft.com/office/drawing/2014/main" id="{62778497-3A77-416D-BAE0-1F0128096BF3}"/>
              </a:ext>
            </a:extLst>
          </p:cNvPr>
          <p:cNvPicPr>
            <a:picLocks noChangeAspect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0" t="93246" r="33070" b="2379"/>
          <a:stretch/>
        </p:blipFill>
        <p:spPr>
          <a:xfrm>
            <a:off x="20402009" y="30314701"/>
            <a:ext cx="2531961" cy="16811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F0F9730F-9577-4D9B-9B1B-29C8BD23A9D1}"/>
              </a:ext>
            </a:extLst>
          </p:cNvPr>
          <p:cNvSpPr txBox="1"/>
          <p:nvPr/>
        </p:nvSpPr>
        <p:spPr>
          <a:xfrm>
            <a:off x="16371236" y="28857913"/>
            <a:ext cx="11210544" cy="1384995"/>
          </a:xfrm>
          <a:prstGeom prst="rect">
            <a:avLst/>
          </a:prstGeom>
          <a:solidFill>
            <a:srgbClr val="F6DEDC"/>
          </a:solidFill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Explainable Echo State Networks (ESNs):  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Develop explainable (permutation feature importance) and interpretable methods to quantify relationships between pathway nodes as modeled by recurrent neural networks.</a:t>
            </a: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0C07684A-1261-42E5-A1BD-360CAD96455B}"/>
              </a:ext>
            </a:extLst>
          </p:cNvPr>
          <p:cNvSpPr/>
          <p:nvPr/>
        </p:nvSpPr>
        <p:spPr>
          <a:xfrm>
            <a:off x="16353430" y="18022595"/>
            <a:ext cx="11247120" cy="14809033"/>
          </a:xfrm>
          <a:prstGeom prst="rect">
            <a:avLst/>
          </a:prstGeom>
          <a:noFill/>
          <a:ln w="38100">
            <a:solidFill>
              <a:srgbClr val="E2918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0" name="Picture 239">
            <a:extLst>
              <a:ext uri="{FF2B5EF4-FFF2-40B4-BE49-F238E27FC236}">
                <a16:creationId xmlns:a16="http://schemas.microsoft.com/office/drawing/2014/main" id="{4B1545DA-B4B8-47A5-8CC1-0AA730A852EB}"/>
              </a:ext>
            </a:extLst>
          </p:cNvPr>
          <p:cNvPicPr>
            <a:picLocks noChangeAspect="1"/>
          </p:cNvPicPr>
          <p:nvPr/>
        </p:nvPicPr>
        <p:blipFill rotWithShape="1">
          <a:blip r:embed="rId68"/>
          <a:srcRect r="51750"/>
          <a:stretch/>
        </p:blipFill>
        <p:spPr>
          <a:xfrm>
            <a:off x="33690028" y="25203940"/>
            <a:ext cx="2683337" cy="2080099"/>
          </a:xfrm>
          <a:prstGeom prst="rect">
            <a:avLst/>
          </a:prstGeom>
        </p:spPr>
      </p:pic>
      <p:pic>
        <p:nvPicPr>
          <p:cNvPr id="247" name="Picture 246">
            <a:extLst>
              <a:ext uri="{FF2B5EF4-FFF2-40B4-BE49-F238E27FC236}">
                <a16:creationId xmlns:a16="http://schemas.microsoft.com/office/drawing/2014/main" id="{8D2DAB4C-19E2-4BDC-B1DF-ABA4930894DF}"/>
              </a:ext>
            </a:extLst>
          </p:cNvPr>
          <p:cNvPicPr>
            <a:picLocks noChangeAspect="1"/>
          </p:cNvPicPr>
          <p:nvPr/>
        </p:nvPicPr>
        <p:blipFill rotWithShape="1">
          <a:blip r:embed="rId68"/>
          <a:srcRect l="54523" r="1524"/>
          <a:stretch/>
        </p:blipFill>
        <p:spPr>
          <a:xfrm>
            <a:off x="36448936" y="25222466"/>
            <a:ext cx="2423160" cy="20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55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38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EEB44C2872E409953E6A1A52058A2" ma:contentTypeVersion="2" ma:contentTypeDescription="Create a new document." ma:contentTypeScope="" ma:versionID="88654657e62a61fbaf0dc8027ca46d0d">
  <xsd:schema xmlns:xsd="http://www.w3.org/2001/XMLSchema" xmlns:xs="http://www.w3.org/2001/XMLSchema" xmlns:p="http://schemas.microsoft.com/office/2006/metadata/properties" xmlns:ns2="be433da2-cb70-45ee-82d2-8f0121d79c17" targetNamespace="http://schemas.microsoft.com/office/2006/metadata/properties" ma:root="true" ma:fieldsID="3f8c5ab8d389d362de079b13eeccd590" ns2:_="">
    <xsd:import namespace="be433da2-cb70-45ee-82d2-8f0121d79c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433da2-cb70-45ee-82d2-8f0121d79c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09962B-E4E2-4A42-9580-A52FA79F81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433da2-cb70-45ee-82d2-8f0121d79c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2C5B53-0290-4AD9-8584-2D1390BC9D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02F9BB-D4BF-4D87-81A4-95564199ED7F}">
  <ds:schemaRefs>
    <ds:schemaRef ds:uri="http://purl.org/dc/elements/1.1/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be433da2-cb70-45ee-82d2-8f0121d79c1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13111</TotalTime>
  <Words>1156</Words>
  <Application>Microsoft Office PowerPoint</Application>
  <PresentationFormat>Custom</PresentationFormat>
  <Paragraphs>118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Cambria Math</vt:lpstr>
      <vt:lpstr>Exo 2</vt:lpstr>
      <vt:lpstr>Exo 2 Semi Bold</vt:lpstr>
      <vt:lpstr>Open Sans Light</vt:lpstr>
      <vt:lpstr>Trebuchet MS</vt:lpstr>
      <vt:lpstr>Office Theme</vt:lpstr>
      <vt:lpstr>PowerPoint Presentation</vt:lpstr>
    </vt:vector>
  </TitlesOfParts>
  <Company>Sandia National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Vittitow, Michael P</dc:creator>
  <cp:lastModifiedBy>Bull, Diana L</cp:lastModifiedBy>
  <cp:revision>122</cp:revision>
  <dcterms:created xsi:type="dcterms:W3CDTF">2011-10-19T23:31:14Z</dcterms:created>
  <dcterms:modified xsi:type="dcterms:W3CDTF">2023-04-04T16:31:37Z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0x0101008DCEEB44C2872E409953E6A1A52058A2</vt:lpwstr>
  </property>
</Properties>
</file>