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2" r:id="rId1"/>
  </p:sldMasterIdLst>
  <p:notesMasterIdLst>
    <p:notesMasterId r:id="rId41"/>
  </p:notesMasterIdLst>
  <p:handoutMasterIdLst>
    <p:handoutMasterId r:id="rId42"/>
  </p:handoutMasterIdLst>
  <p:sldIdLst>
    <p:sldId id="256" r:id="rId2"/>
    <p:sldId id="1831" r:id="rId3"/>
    <p:sldId id="546" r:id="rId4"/>
    <p:sldId id="1861" r:id="rId5"/>
    <p:sldId id="1863" r:id="rId6"/>
    <p:sldId id="1854" r:id="rId7"/>
    <p:sldId id="1858" r:id="rId8"/>
    <p:sldId id="432" r:id="rId9"/>
    <p:sldId id="441" r:id="rId10"/>
    <p:sldId id="1806" r:id="rId11"/>
    <p:sldId id="1825" r:id="rId12"/>
    <p:sldId id="1807" r:id="rId13"/>
    <p:sldId id="1804" r:id="rId14"/>
    <p:sldId id="1805" r:id="rId15"/>
    <p:sldId id="1842" r:id="rId16"/>
    <p:sldId id="1843" r:id="rId17"/>
    <p:sldId id="1844" r:id="rId18"/>
    <p:sldId id="1859" r:id="rId19"/>
    <p:sldId id="1851" r:id="rId20"/>
    <p:sldId id="1836" r:id="rId21"/>
    <p:sldId id="1857" r:id="rId22"/>
    <p:sldId id="436" r:id="rId23"/>
    <p:sldId id="1840" r:id="rId24"/>
    <p:sldId id="1845" r:id="rId25"/>
    <p:sldId id="1846" r:id="rId26"/>
    <p:sldId id="1847" r:id="rId27"/>
    <p:sldId id="1860" r:id="rId28"/>
    <p:sldId id="1818" r:id="rId29"/>
    <p:sldId id="1862" r:id="rId30"/>
    <p:sldId id="1864" r:id="rId31"/>
    <p:sldId id="1849" r:id="rId32"/>
    <p:sldId id="1819" r:id="rId33"/>
    <p:sldId id="1852" r:id="rId34"/>
    <p:sldId id="1833" r:id="rId35"/>
    <p:sldId id="1837" r:id="rId36"/>
    <p:sldId id="1853" r:id="rId37"/>
    <p:sldId id="1839" r:id="rId38"/>
    <p:sldId id="373" r:id="rId39"/>
    <p:sldId id="1850" r:id="rId40"/>
  </p:sldIdLst>
  <p:sldSz cx="12192000" cy="6858000"/>
  <p:notesSz cx="6858000" cy="9144000"/>
  <p:embeddedFontLst>
    <p:embeddedFont>
      <p:font typeface="ＭＳ Ｐゴシック" panose="020B0600070205080204" pitchFamily="34" charset="-128"/>
      <p:regular r:id="rId43"/>
    </p:embeddedFont>
    <p:embeddedFont>
      <p:font typeface="Garamond" panose="02020404030301010803" pitchFamily="18" charset="0"/>
      <p:regular r:id="rId44"/>
      <p:bold r:id="rId45"/>
      <p:italic r:id="rId46"/>
    </p:embeddedFont>
    <p:embeddedFont>
      <p:font typeface="Trebuchet MS" panose="020B0603020202020204" pitchFamily="34" charset="0"/>
      <p:regular r:id="rId47"/>
      <p:bold r:id="rId48"/>
      <p:italic r:id="rId49"/>
      <p:boldItalic r:id="rId50"/>
    </p:embeddedFont>
    <p:embeddedFont>
      <p:font typeface="Calibri" panose="020F0502020204030204" pitchFamily="34" charset="0"/>
      <p:regular r:id="rId51"/>
      <p:bold r:id="rId52"/>
      <p:italic r:id="rId53"/>
      <p:boldItalic r:id="rId54"/>
    </p:embeddedFont>
    <p:embeddedFont>
      <p:font typeface="Open Sans bold" panose="020B0604020202020204" charset="0"/>
      <p:regular r:id="rId55"/>
      <p:bold r:id="rId56"/>
      <p:italic r:id="rId57"/>
      <p:boldItalic r:id="rId58"/>
    </p:embeddedFont>
    <p:embeddedFont>
      <p:font typeface="Cambria Math" panose="02040503050406030204" pitchFamily="18" charset="0"/>
      <p:regular r:id="rId59"/>
    </p:embeddedFont>
    <p:embeddedFont>
      <p:font typeface="Open Sans Light" panose="020B0604020202020204" charset="0"/>
      <p:regular r:id="rId60"/>
      <p:italic r:id="rId61"/>
    </p:embeddedFont>
    <p:embeddedFont>
      <p:font typeface="Open Sans" panose="020B0604020202020204" charset="0"/>
      <p:regular r:id="rId62"/>
      <p:bold r:id="rId63"/>
      <p:italic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278F097-0A73-434B-97FE-ED3B8A0EF645}">
          <p14:sldIdLst>
            <p14:sldId id="256"/>
            <p14:sldId id="1831"/>
            <p14:sldId id="546"/>
            <p14:sldId id="1861"/>
            <p14:sldId id="1863"/>
            <p14:sldId id="1854"/>
            <p14:sldId id="1858"/>
            <p14:sldId id="432"/>
            <p14:sldId id="441"/>
            <p14:sldId id="1806"/>
            <p14:sldId id="1825"/>
            <p14:sldId id="1807"/>
            <p14:sldId id="1804"/>
            <p14:sldId id="1805"/>
            <p14:sldId id="1842"/>
            <p14:sldId id="1843"/>
            <p14:sldId id="1844"/>
            <p14:sldId id="1859"/>
            <p14:sldId id="1851"/>
            <p14:sldId id="1836"/>
            <p14:sldId id="1857"/>
            <p14:sldId id="436"/>
            <p14:sldId id="1840"/>
            <p14:sldId id="1845"/>
            <p14:sldId id="1846"/>
            <p14:sldId id="1847"/>
            <p14:sldId id="1860"/>
            <p14:sldId id="1818"/>
            <p14:sldId id="1862"/>
            <p14:sldId id="1864"/>
            <p14:sldId id="1849"/>
            <p14:sldId id="1819"/>
            <p14:sldId id="1852"/>
            <p14:sldId id="1833"/>
            <p14:sldId id="1837"/>
            <p14:sldId id="1853"/>
            <p14:sldId id="1839"/>
            <p14:sldId id="373"/>
            <p14:sldId id="1850"/>
          </p14:sldIdLst>
        </p14:section>
        <p14:section name="About" id="{7D1F2A88-9EF1-C940-B849-EE7D1949366C}">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99"/>
    <a:srgbClr val="FFFFCC"/>
    <a:srgbClr val="1A315D"/>
    <a:srgbClr val="339A2E"/>
    <a:srgbClr val="00ACD5"/>
    <a:srgbClr val="00AFDD"/>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04" autoAdjust="0"/>
    <p:restoredTop sz="82844" autoAdjust="0"/>
  </p:normalViewPr>
  <p:slideViewPr>
    <p:cSldViewPr snapToGrid="0" showGuides="1">
      <p:cViewPr varScale="1">
        <p:scale>
          <a:sx n="57" d="100"/>
          <a:sy n="57" d="100"/>
        </p:scale>
        <p:origin x="652" y="36"/>
      </p:cViewPr>
      <p:guideLst/>
    </p:cSldViewPr>
  </p:slideViewPr>
  <p:notesTextViewPr>
    <p:cViewPr>
      <p:scale>
        <a:sx n="3" d="2"/>
        <a:sy n="3" d="2"/>
      </p:scale>
      <p:origin x="0" y="0"/>
    </p:cViewPr>
  </p:notesTextViewPr>
  <p:notesViewPr>
    <p:cSldViewPr snapToGrid="0" showGuides="1">
      <p:cViewPr varScale="1">
        <p:scale>
          <a:sx n="84" d="100"/>
          <a:sy n="84" d="100"/>
        </p:scale>
        <p:origin x="2752" y="1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font" Target="fonts/font21.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61"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openxmlformats.org/officeDocument/2006/relationships/font" Target="fonts/font20.fntdata"/></Relationships>
</file>

<file path=ppt/charts/_rels/chart1.xml.rels><?xml version="1.0" encoding="UTF-8" standalone="yes"?>
<Relationships xmlns="http://schemas.openxmlformats.org/package/2006/relationships"><Relationship Id="rId3" Type="http://schemas.openxmlformats.org/officeDocument/2006/relationships/oleObject" Target="file:///C:\Users\mperego\Downloads\results%20(4).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Assembly Time</a:t>
            </a:r>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5915849475870734"/>
          <c:y val="0.24782168584067182"/>
          <c:w val="0.70403168929037241"/>
          <c:h val="0.49795897008201079"/>
        </c:manualLayout>
      </c:layout>
      <c:lineChart>
        <c:grouping val="standard"/>
        <c:varyColors val="0"/>
        <c:ser>
          <c:idx val="0"/>
          <c:order val="0"/>
          <c:tx>
            <c:v>CPU</c:v>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'Assembly Timeline'!$C$7:$C$10</c:f>
              <c:numCache>
                <c:formatCode>General</c:formatCode>
                <c:ptCount val="4"/>
                <c:pt idx="0">
                  <c:v>2018</c:v>
                </c:pt>
                <c:pt idx="1">
                  <c:v>2019</c:v>
                </c:pt>
                <c:pt idx="2">
                  <c:v>2020</c:v>
                </c:pt>
                <c:pt idx="3">
                  <c:v>2021</c:v>
                </c:pt>
              </c:numCache>
            </c:numRef>
          </c:cat>
          <c:val>
            <c:numRef>
              <c:f>'Assembly Timeline'!$F$7:$F$10</c:f>
              <c:numCache>
                <c:formatCode>General</c:formatCode>
                <c:ptCount val="4"/>
                <c:pt idx="0">
                  <c:v>54.596400000000003</c:v>
                </c:pt>
                <c:pt idx="1">
                  <c:v>39.224899999999998</c:v>
                </c:pt>
                <c:pt idx="2">
                  <c:v>35.228000000000002</c:v>
                </c:pt>
                <c:pt idx="3">
                  <c:v>30.573399999999999</c:v>
                </c:pt>
              </c:numCache>
            </c:numRef>
          </c:val>
          <c:smooth val="0"/>
          <c:extLst>
            <c:ext xmlns:c16="http://schemas.microsoft.com/office/drawing/2014/chart" uri="{C3380CC4-5D6E-409C-BE32-E72D297353CC}">
              <c16:uniqueId val="{00000000-CB48-486A-9B16-CDDD3624FFF5}"/>
            </c:ext>
          </c:extLst>
        </c:ser>
        <c:ser>
          <c:idx val="1"/>
          <c:order val="1"/>
          <c:tx>
            <c:v>GPU</c:v>
          </c:tx>
          <c:spPr>
            <a:ln w="28575" cap="rnd">
              <a:solidFill>
                <a:schemeClr val="accent2"/>
              </a:solidFill>
              <a:round/>
            </a:ln>
            <a:effectLst/>
          </c:spPr>
          <c:marker>
            <c:symbol val="circle"/>
            <c:size val="5"/>
            <c:spPr>
              <a:solidFill>
                <a:schemeClr val="accent2"/>
              </a:solidFill>
              <a:ln w="9525">
                <a:solidFill>
                  <a:schemeClr val="accent2"/>
                </a:solidFill>
              </a:ln>
              <a:effectLst/>
            </c:spPr>
          </c:marker>
          <c:val>
            <c:numRef>
              <c:f>'Assembly Timeline'!$F$25:$F$28</c:f>
              <c:numCache>
                <c:formatCode>General</c:formatCode>
                <c:ptCount val="4"/>
                <c:pt idx="0">
                  <c:v>113.95699999999999</c:v>
                </c:pt>
                <c:pt idx="1">
                  <c:v>74.563599999999994</c:v>
                </c:pt>
                <c:pt idx="2">
                  <c:v>35.648299999999999</c:v>
                </c:pt>
                <c:pt idx="3">
                  <c:v>4.0870899999999999</c:v>
                </c:pt>
              </c:numCache>
            </c:numRef>
          </c:val>
          <c:smooth val="0"/>
          <c:extLst>
            <c:ext xmlns:c16="http://schemas.microsoft.com/office/drawing/2014/chart" uri="{C3380CC4-5D6E-409C-BE32-E72D297353CC}">
              <c16:uniqueId val="{00000001-CB48-486A-9B16-CDDD3624FFF5}"/>
            </c:ext>
          </c:extLst>
        </c:ser>
        <c:dLbls>
          <c:showLegendKey val="0"/>
          <c:showVal val="0"/>
          <c:showCatName val="0"/>
          <c:showSerName val="0"/>
          <c:showPercent val="0"/>
          <c:showBubbleSize val="0"/>
        </c:dLbls>
        <c:hiLowLines>
          <c:spPr>
            <a:ln w="9525" cap="flat" cmpd="sng" algn="ctr">
              <a:solidFill>
                <a:schemeClr val="bg1">
                  <a:lumMod val="85000"/>
                </a:schemeClr>
              </a:solidFill>
              <a:round/>
            </a:ln>
            <a:effectLst/>
          </c:spPr>
        </c:hiLowLines>
        <c:marker val="1"/>
        <c:smooth val="0"/>
        <c:axId val="573159888"/>
        <c:axId val="573161200"/>
      </c:lineChart>
      <c:catAx>
        <c:axId val="573159888"/>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Calendar Year</a:t>
                </a:r>
              </a:p>
            </c:rich>
          </c:tx>
          <c:layout>
            <c:manualLayout>
              <c:xMode val="edge"/>
              <c:yMode val="edge"/>
              <c:x val="0.42386261533259262"/>
              <c:y val="0.8394502089108020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73161200"/>
        <c:crosses val="autoZero"/>
        <c:auto val="1"/>
        <c:lblAlgn val="ctr"/>
        <c:lblOffset val="100"/>
        <c:noMultiLvlLbl val="0"/>
      </c:catAx>
      <c:valAx>
        <c:axId val="573161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Wall-clock Time (s)</a:t>
                </a:r>
              </a:p>
            </c:rich>
          </c:tx>
          <c:layout>
            <c:manualLayout>
              <c:xMode val="edge"/>
              <c:yMode val="edge"/>
              <c:x val="2.7777777777777776E-2"/>
              <c:y val="0.26091936424613588"/>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73159888"/>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25400">
      <a:solidFill>
        <a:schemeClr val="accent2">
          <a:lumMod val="75000"/>
        </a:schemeClr>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FB90B6-D4C4-4BBB-8287-5E8D7A9A4D91}" type="doc">
      <dgm:prSet loTypeId="urn:microsoft.com/office/officeart/2005/8/layout/hierarchy3" loCatId="list" qsTypeId="urn:microsoft.com/office/officeart/2005/8/quickstyle/simple5" qsCatId="simple" csTypeId="urn:microsoft.com/office/officeart/2005/8/colors/accent1_2" csCatId="accent1" phldr="1"/>
      <dgm:spPr/>
      <dgm:t>
        <a:bodyPr/>
        <a:lstStyle/>
        <a:p>
          <a:endParaRPr lang="en-US"/>
        </a:p>
      </dgm:t>
    </dgm:pt>
    <dgm:pt modelId="{0A8A01EC-5079-4BA5-82A0-EFA885DCEDFF}">
      <dgm:prSet phldrT="[Text]"/>
      <dgm:spPr/>
      <dgm:t>
        <a:bodyPr/>
        <a:lstStyle/>
        <a:p>
          <a:r>
            <a:rPr lang="en-US" dirty="0">
              <a:latin typeface="Trebuchet MS" panose="020B0603020202020204" pitchFamily="34" charset="0"/>
            </a:rPr>
            <a:t>Applications</a:t>
          </a:r>
        </a:p>
      </dgm:t>
    </dgm:pt>
    <dgm:pt modelId="{070CB324-B5BE-4D8B-86E2-A5639A6EDB02}" type="parTrans" cxnId="{4BFC6E4D-B9BF-4233-B300-BBC6EA2882B1}">
      <dgm:prSet/>
      <dgm:spPr/>
      <dgm:t>
        <a:bodyPr/>
        <a:lstStyle/>
        <a:p>
          <a:endParaRPr lang="en-US"/>
        </a:p>
      </dgm:t>
    </dgm:pt>
    <dgm:pt modelId="{F501B16C-29FE-41B2-B84B-62043D94A06E}" type="sibTrans" cxnId="{4BFC6E4D-B9BF-4233-B300-BBC6EA2882B1}">
      <dgm:prSet/>
      <dgm:spPr/>
      <dgm:t>
        <a:bodyPr/>
        <a:lstStyle/>
        <a:p>
          <a:endParaRPr lang="en-US"/>
        </a:p>
      </dgm:t>
    </dgm:pt>
    <dgm:pt modelId="{12E5CAA7-A2E4-402A-B332-6DEC3BC7FF60}">
      <dgm:prSet phldrT="[Text]" custT="1"/>
      <dgm:spPr/>
      <dgm:t>
        <a:bodyPr/>
        <a:lstStyle/>
        <a:p>
          <a:r>
            <a:rPr lang="en-US" sz="1600" b="1" u="none" dirty="0">
              <a:solidFill>
                <a:srgbClr val="0070C0"/>
              </a:solidFill>
              <a:latin typeface="Trebuchet MS" panose="020B0603020202020204" pitchFamily="34" charset="0"/>
            </a:rPr>
            <a:t>E3SM + MALI</a:t>
          </a:r>
        </a:p>
        <a:p>
          <a:endParaRPr lang="en-US" sz="1600" b="1" u="none" dirty="0">
            <a:solidFill>
              <a:srgbClr val="0070C0"/>
            </a:solidFill>
            <a:latin typeface="Trebuchet MS" panose="020B0603020202020204" pitchFamily="34" charset="0"/>
          </a:endParaRPr>
        </a:p>
        <a:p>
          <a:endParaRPr lang="en-US" sz="1600" b="1" u="none" dirty="0">
            <a:solidFill>
              <a:srgbClr val="0070C0"/>
            </a:solidFill>
            <a:latin typeface="Trebuchet MS" panose="020B0603020202020204" pitchFamily="34" charset="0"/>
          </a:endParaRPr>
        </a:p>
        <a:p>
          <a:endParaRPr lang="en-US" sz="1600" b="1" u="none" dirty="0">
            <a:solidFill>
              <a:srgbClr val="0070C0"/>
            </a:solidFill>
            <a:latin typeface="Trebuchet MS" panose="020B0603020202020204" pitchFamily="34" charset="0"/>
          </a:endParaRPr>
        </a:p>
        <a:p>
          <a:endParaRPr lang="en-US" sz="1600" b="1" u="none" dirty="0">
            <a:solidFill>
              <a:srgbClr val="0070C0"/>
            </a:solidFill>
            <a:latin typeface="Trebuchet MS" panose="020B0603020202020204" pitchFamily="34" charset="0"/>
          </a:endParaRPr>
        </a:p>
      </dgm:t>
    </dgm:pt>
    <dgm:pt modelId="{740FA58B-A8AA-43CB-876F-EC026495B8BC}" type="parTrans" cxnId="{1E8CAF62-7E32-4ECD-88D3-7D396810A8A1}">
      <dgm:prSet/>
      <dgm:spPr/>
      <dgm:t>
        <a:bodyPr/>
        <a:lstStyle/>
        <a:p>
          <a:endParaRPr lang="en-US"/>
        </a:p>
      </dgm:t>
    </dgm:pt>
    <dgm:pt modelId="{490B14A4-9ADC-4C2D-B013-387573C40CB4}" type="sibTrans" cxnId="{1E8CAF62-7E32-4ECD-88D3-7D396810A8A1}">
      <dgm:prSet/>
      <dgm:spPr/>
      <dgm:t>
        <a:bodyPr/>
        <a:lstStyle/>
        <a:p>
          <a:endParaRPr lang="en-US"/>
        </a:p>
      </dgm:t>
    </dgm:pt>
    <dgm:pt modelId="{C8867B45-A446-453F-B15E-C38C646818C2}">
      <dgm:prSet phldrT="[Text]" custT="1"/>
      <dgm:spPr/>
      <dgm:t>
        <a:bodyPr/>
        <a:lstStyle/>
        <a:p>
          <a:r>
            <a:rPr lang="en-US" sz="1600" b="0" u="none" dirty="0">
              <a:solidFill>
                <a:srgbClr val="0070C0"/>
              </a:solidFill>
              <a:latin typeface="Trebuchet MS" panose="020B0603020202020204" pitchFamily="34" charset="0"/>
            </a:rPr>
            <a:t>MALI-standalone</a:t>
          </a:r>
          <a:endParaRPr lang="en-US" sz="1100" b="0" u="none" dirty="0">
            <a:solidFill>
              <a:srgbClr val="0070C0"/>
            </a:solidFill>
            <a:latin typeface="Trebuchet MS" panose="020B0603020202020204" pitchFamily="34" charset="0"/>
          </a:endParaRPr>
        </a:p>
        <a:p>
          <a:endParaRPr lang="en-US" sz="1100" b="0" u="none" dirty="0">
            <a:solidFill>
              <a:srgbClr val="0070C0"/>
            </a:solidFill>
            <a:latin typeface="Trebuchet MS" panose="020B0603020202020204" pitchFamily="34" charset="0"/>
          </a:endParaRPr>
        </a:p>
        <a:p>
          <a:endParaRPr lang="en-US" sz="1100" b="0" u="none" dirty="0">
            <a:solidFill>
              <a:srgbClr val="0070C0"/>
            </a:solidFill>
            <a:latin typeface="Trebuchet MS" panose="020B0603020202020204" pitchFamily="34" charset="0"/>
          </a:endParaRPr>
        </a:p>
        <a:p>
          <a:endParaRPr lang="en-US" sz="1100" b="0" u="none" dirty="0">
            <a:solidFill>
              <a:srgbClr val="0070C0"/>
            </a:solidFill>
            <a:latin typeface="Trebuchet MS" panose="020B0603020202020204" pitchFamily="34" charset="0"/>
          </a:endParaRPr>
        </a:p>
        <a:p>
          <a:endParaRPr lang="en-US" sz="1100" b="0" u="none" dirty="0">
            <a:solidFill>
              <a:srgbClr val="0070C0"/>
            </a:solidFill>
            <a:latin typeface="Trebuchet MS" panose="020B0603020202020204" pitchFamily="34" charset="0"/>
          </a:endParaRPr>
        </a:p>
        <a:p>
          <a:endParaRPr lang="en-US" sz="1100" b="0" u="none" dirty="0">
            <a:solidFill>
              <a:srgbClr val="0070C0"/>
            </a:solidFill>
            <a:latin typeface="Trebuchet MS" panose="020B0603020202020204" pitchFamily="34" charset="0"/>
          </a:endParaRPr>
        </a:p>
        <a:p>
          <a:endParaRPr lang="en-US" sz="1100" b="0" u="none" dirty="0">
            <a:solidFill>
              <a:srgbClr val="0070C0"/>
            </a:solidFill>
            <a:latin typeface="Trebuchet MS" panose="020B0603020202020204" pitchFamily="34" charset="0"/>
          </a:endParaRPr>
        </a:p>
      </dgm:t>
    </dgm:pt>
    <dgm:pt modelId="{3D7710F7-9C1A-4041-96F7-75DA74C794D4}" type="parTrans" cxnId="{A80C29EC-CCBE-4792-BE88-BF8DB718390C}">
      <dgm:prSet/>
      <dgm:spPr/>
      <dgm:t>
        <a:bodyPr/>
        <a:lstStyle/>
        <a:p>
          <a:endParaRPr lang="en-US"/>
        </a:p>
      </dgm:t>
    </dgm:pt>
    <dgm:pt modelId="{CCEAA2D1-DD68-436A-9E78-9CCD30261430}" type="sibTrans" cxnId="{A80C29EC-CCBE-4792-BE88-BF8DB718390C}">
      <dgm:prSet/>
      <dgm:spPr/>
      <dgm:t>
        <a:bodyPr/>
        <a:lstStyle/>
        <a:p>
          <a:endParaRPr lang="en-US"/>
        </a:p>
      </dgm:t>
    </dgm:pt>
    <dgm:pt modelId="{DC53F436-BC81-4DD8-ABC6-4FDD8201B76F}">
      <dgm:prSet phldrT="[Text]"/>
      <dgm:spPr/>
      <dgm:t>
        <a:bodyPr/>
        <a:lstStyle/>
        <a:p>
          <a:r>
            <a:rPr lang="en-US" dirty="0">
              <a:latin typeface="Trebuchet MS" panose="020B0603020202020204" pitchFamily="34" charset="0"/>
            </a:rPr>
            <a:t>DOE </a:t>
          </a:r>
          <a:r>
            <a:rPr lang="en-US" dirty="0" err="1">
              <a:latin typeface="Trebuchet MS" panose="020B0603020202020204" pitchFamily="34" charset="0"/>
            </a:rPr>
            <a:t>Exascale</a:t>
          </a:r>
          <a:endParaRPr lang="en-US" dirty="0">
            <a:latin typeface="Trebuchet MS" panose="020B0603020202020204" pitchFamily="34" charset="0"/>
          </a:endParaRPr>
        </a:p>
      </dgm:t>
    </dgm:pt>
    <dgm:pt modelId="{DAA30024-3E67-4488-B7B1-D3EE249252D5}" type="parTrans" cxnId="{B5206C4D-B70A-4665-AD97-23D6E0D271CA}">
      <dgm:prSet/>
      <dgm:spPr/>
      <dgm:t>
        <a:bodyPr/>
        <a:lstStyle/>
        <a:p>
          <a:endParaRPr lang="en-US"/>
        </a:p>
      </dgm:t>
    </dgm:pt>
    <dgm:pt modelId="{4F68048E-1048-44A3-8319-22894B42BB2C}" type="sibTrans" cxnId="{B5206C4D-B70A-4665-AD97-23D6E0D271CA}">
      <dgm:prSet/>
      <dgm:spPr/>
      <dgm:t>
        <a:bodyPr/>
        <a:lstStyle/>
        <a:p>
          <a:endParaRPr lang="en-US"/>
        </a:p>
      </dgm:t>
    </dgm:pt>
    <dgm:pt modelId="{F6BFFCDF-0EB4-4717-8E63-512CEA235AC8}">
      <dgm:prSet phldrT="[Text]" custT="1"/>
      <dgm:spPr/>
      <dgm:t>
        <a:bodyPr/>
        <a:lstStyle/>
        <a:p>
          <a:r>
            <a:rPr lang="en-US" sz="1600" b="1" u="none" dirty="0">
              <a:solidFill>
                <a:srgbClr val="0070C0"/>
              </a:solidFill>
              <a:latin typeface="Trebuchet MS" panose="020B0603020202020204" pitchFamily="34" charset="0"/>
            </a:rPr>
            <a:t>NERSC Perlmutter</a:t>
          </a:r>
        </a:p>
        <a:p>
          <a:endParaRPr lang="en-US" sz="1600" u="none" dirty="0">
            <a:solidFill>
              <a:srgbClr val="0070C0"/>
            </a:solidFill>
            <a:latin typeface="Trebuchet MS" panose="020B0603020202020204" pitchFamily="34" charset="0"/>
          </a:endParaRPr>
        </a:p>
        <a:p>
          <a:endParaRPr lang="en-US" sz="1600" u="none" dirty="0">
            <a:solidFill>
              <a:srgbClr val="0070C0"/>
            </a:solidFill>
            <a:latin typeface="Trebuchet MS" panose="020B0603020202020204" pitchFamily="34" charset="0"/>
          </a:endParaRPr>
        </a:p>
        <a:p>
          <a:endParaRPr lang="en-US" sz="1600" u="none" dirty="0">
            <a:solidFill>
              <a:srgbClr val="0070C0"/>
            </a:solidFill>
            <a:latin typeface="Trebuchet MS" panose="020B0603020202020204" pitchFamily="34" charset="0"/>
          </a:endParaRPr>
        </a:p>
      </dgm:t>
    </dgm:pt>
    <dgm:pt modelId="{2743A180-7516-4EFD-8135-3FCDC14A933D}" type="parTrans" cxnId="{12AD0E03-6B8D-4DBE-9722-2D2421771E41}">
      <dgm:prSet/>
      <dgm:spPr/>
      <dgm:t>
        <a:bodyPr/>
        <a:lstStyle/>
        <a:p>
          <a:endParaRPr lang="en-US"/>
        </a:p>
      </dgm:t>
    </dgm:pt>
    <dgm:pt modelId="{4D1D3BFF-5A83-497A-9564-6051B723A595}" type="sibTrans" cxnId="{12AD0E03-6B8D-4DBE-9722-2D2421771E41}">
      <dgm:prSet/>
      <dgm:spPr/>
      <dgm:t>
        <a:bodyPr/>
        <a:lstStyle/>
        <a:p>
          <a:endParaRPr lang="en-US"/>
        </a:p>
      </dgm:t>
    </dgm:pt>
    <dgm:pt modelId="{7CC96890-D17A-4A9C-BB98-45ECD0557EBE}">
      <dgm:prSet phldrT="[Text]" custT="1"/>
      <dgm:spPr/>
      <dgm:t>
        <a:bodyPr/>
        <a:lstStyle/>
        <a:p>
          <a:r>
            <a:rPr lang="en-US" sz="1600" b="1" u="none" dirty="0">
              <a:solidFill>
                <a:srgbClr val="0070C0"/>
              </a:solidFill>
              <a:latin typeface="Trebuchet MS" panose="020B0603020202020204" pitchFamily="34" charset="0"/>
            </a:rPr>
            <a:t>OLCF Frontier</a:t>
          </a:r>
          <a:endParaRPr lang="en-US" sz="1100" b="1" u="none" dirty="0">
            <a:solidFill>
              <a:srgbClr val="0070C0"/>
            </a:solidFill>
            <a:latin typeface="Trebuchet MS" panose="020B0603020202020204" pitchFamily="34" charset="0"/>
          </a:endParaRPr>
        </a:p>
        <a:p>
          <a:endParaRPr lang="en-US" sz="1100" b="1" u="none" dirty="0">
            <a:solidFill>
              <a:srgbClr val="0070C0"/>
            </a:solidFill>
            <a:latin typeface="Trebuchet MS" panose="020B0603020202020204" pitchFamily="34" charset="0"/>
          </a:endParaRPr>
        </a:p>
        <a:p>
          <a:endParaRPr lang="en-US" sz="1100" b="1" u="none" dirty="0">
            <a:solidFill>
              <a:srgbClr val="0070C0"/>
            </a:solidFill>
            <a:latin typeface="Trebuchet MS" panose="020B0603020202020204" pitchFamily="34" charset="0"/>
          </a:endParaRPr>
        </a:p>
        <a:p>
          <a:endParaRPr lang="en-US" sz="1100" b="1" u="none" dirty="0">
            <a:solidFill>
              <a:srgbClr val="0070C0"/>
            </a:solidFill>
            <a:latin typeface="Trebuchet MS" panose="020B0603020202020204" pitchFamily="34" charset="0"/>
          </a:endParaRPr>
        </a:p>
        <a:p>
          <a:endParaRPr lang="en-US" sz="1100" b="1" u="none" dirty="0">
            <a:solidFill>
              <a:srgbClr val="0070C0"/>
            </a:solidFill>
            <a:latin typeface="Trebuchet MS" panose="020B0603020202020204" pitchFamily="34" charset="0"/>
          </a:endParaRPr>
        </a:p>
      </dgm:t>
    </dgm:pt>
    <dgm:pt modelId="{6774016F-AE54-48BB-BA07-1B7F293B7ECF}" type="parTrans" cxnId="{122904A4-157D-42ED-A6EF-6BCCCFE68C19}">
      <dgm:prSet/>
      <dgm:spPr/>
      <dgm:t>
        <a:bodyPr/>
        <a:lstStyle/>
        <a:p>
          <a:endParaRPr lang="en-US"/>
        </a:p>
      </dgm:t>
    </dgm:pt>
    <dgm:pt modelId="{CDDCDB19-A179-417D-8DC6-E23AA733FDEB}" type="sibTrans" cxnId="{122904A4-157D-42ED-A6EF-6BCCCFE68C19}">
      <dgm:prSet/>
      <dgm:spPr/>
      <dgm:t>
        <a:bodyPr/>
        <a:lstStyle/>
        <a:p>
          <a:endParaRPr lang="en-US"/>
        </a:p>
      </dgm:t>
    </dgm:pt>
    <dgm:pt modelId="{5E53480E-D33D-4316-B771-D868D42DF3F0}">
      <dgm:prSet phldrT="[Text]" custT="1"/>
      <dgm:spPr/>
      <dgm:t>
        <a:bodyPr/>
        <a:lstStyle/>
        <a:p>
          <a:r>
            <a:rPr lang="en-US" sz="1600" b="1" u="none" dirty="0">
              <a:solidFill>
                <a:srgbClr val="0070C0"/>
              </a:solidFill>
              <a:latin typeface="Trebuchet MS" panose="020B0603020202020204" pitchFamily="34" charset="0"/>
            </a:rPr>
            <a:t>ALCF Aurora</a:t>
          </a:r>
          <a:endParaRPr lang="en-US" sz="1100" b="1" u="none" dirty="0">
            <a:solidFill>
              <a:srgbClr val="0070C0"/>
            </a:solidFill>
            <a:latin typeface="Trebuchet MS" panose="020B0603020202020204" pitchFamily="34" charset="0"/>
          </a:endParaRPr>
        </a:p>
        <a:p>
          <a:endParaRPr lang="en-US" sz="1100" b="1" u="none" dirty="0">
            <a:solidFill>
              <a:srgbClr val="0070C0"/>
            </a:solidFill>
            <a:latin typeface="Trebuchet MS" panose="020B0603020202020204" pitchFamily="34" charset="0"/>
          </a:endParaRPr>
        </a:p>
        <a:p>
          <a:endParaRPr lang="en-US" sz="1100" b="1" u="none" dirty="0">
            <a:solidFill>
              <a:srgbClr val="0070C0"/>
            </a:solidFill>
            <a:latin typeface="Trebuchet MS" panose="020B0603020202020204" pitchFamily="34" charset="0"/>
          </a:endParaRPr>
        </a:p>
        <a:p>
          <a:endParaRPr lang="en-US" sz="1100" b="1" u="none" dirty="0">
            <a:solidFill>
              <a:srgbClr val="0070C0"/>
            </a:solidFill>
            <a:latin typeface="Trebuchet MS" panose="020B0603020202020204" pitchFamily="34" charset="0"/>
          </a:endParaRPr>
        </a:p>
        <a:p>
          <a:endParaRPr lang="en-US" sz="1100" b="1" u="none" dirty="0">
            <a:solidFill>
              <a:srgbClr val="0070C0"/>
            </a:solidFill>
            <a:latin typeface="Trebuchet MS" panose="020B0603020202020204" pitchFamily="34" charset="0"/>
          </a:endParaRPr>
        </a:p>
      </dgm:t>
    </dgm:pt>
    <dgm:pt modelId="{600074B5-4335-40A8-9B73-10FF95FF3985}" type="parTrans" cxnId="{9971FBD9-93E0-4570-9C68-F684C3DFAC67}">
      <dgm:prSet/>
      <dgm:spPr/>
      <dgm:t>
        <a:bodyPr/>
        <a:lstStyle/>
        <a:p>
          <a:endParaRPr lang="en-US"/>
        </a:p>
      </dgm:t>
    </dgm:pt>
    <dgm:pt modelId="{0F4A59BA-66E7-4033-A387-8FA2E2BF676B}" type="sibTrans" cxnId="{9971FBD9-93E0-4570-9C68-F684C3DFAC67}">
      <dgm:prSet/>
      <dgm:spPr/>
      <dgm:t>
        <a:bodyPr/>
        <a:lstStyle/>
        <a:p>
          <a:endParaRPr lang="en-US"/>
        </a:p>
      </dgm:t>
    </dgm:pt>
    <dgm:pt modelId="{F57B191B-775E-48B6-BDFB-45C28BDAA760}">
      <dgm:prSet phldrT="[Text]"/>
      <dgm:spPr/>
      <dgm:t>
        <a:bodyPr/>
        <a:lstStyle/>
        <a:p>
          <a:r>
            <a:rPr lang="en-US" dirty="0">
              <a:latin typeface="Trebuchet MS" panose="020B0603020202020204" pitchFamily="34" charset="0"/>
            </a:rPr>
            <a:t>Performance</a:t>
          </a:r>
        </a:p>
      </dgm:t>
    </dgm:pt>
    <dgm:pt modelId="{992DF4A8-BB4B-4A08-B5F5-BAE2DD1DEBE1}" type="parTrans" cxnId="{E75F92E4-E049-424F-8151-0DAF79D56437}">
      <dgm:prSet/>
      <dgm:spPr/>
      <dgm:t>
        <a:bodyPr/>
        <a:lstStyle/>
        <a:p>
          <a:endParaRPr lang="en-US"/>
        </a:p>
      </dgm:t>
    </dgm:pt>
    <dgm:pt modelId="{7B19CEA2-B860-4C42-ADE0-7DA65853223C}" type="sibTrans" cxnId="{E75F92E4-E049-424F-8151-0DAF79D56437}">
      <dgm:prSet/>
      <dgm:spPr/>
      <dgm:t>
        <a:bodyPr/>
        <a:lstStyle/>
        <a:p>
          <a:endParaRPr lang="en-US"/>
        </a:p>
      </dgm:t>
    </dgm:pt>
    <dgm:pt modelId="{A8DBAE1F-7530-47E9-B9D8-3FE41159FD32}">
      <dgm:prSet phldrT="[Text]" custT="1"/>
      <dgm:spPr/>
      <dgm:t>
        <a:bodyPr/>
        <a:lstStyle/>
        <a:p>
          <a:r>
            <a:rPr lang="en-US" sz="1600" b="1" u="none" dirty="0">
              <a:solidFill>
                <a:srgbClr val="0070C0"/>
              </a:solidFill>
              <a:latin typeface="Trebuchet MS" panose="020B0603020202020204" pitchFamily="34" charset="0"/>
            </a:rPr>
            <a:t>Algorithmic improvements</a:t>
          </a:r>
        </a:p>
        <a:p>
          <a:endParaRPr lang="en-US" sz="1600" b="1" u="none" dirty="0">
            <a:solidFill>
              <a:srgbClr val="0070C0"/>
            </a:solidFill>
            <a:latin typeface="Trebuchet MS" panose="020B0603020202020204" pitchFamily="34" charset="0"/>
          </a:endParaRPr>
        </a:p>
        <a:p>
          <a:endParaRPr lang="en-US" sz="1600" b="1" u="none" dirty="0">
            <a:solidFill>
              <a:srgbClr val="0070C0"/>
            </a:solidFill>
            <a:latin typeface="Trebuchet MS" panose="020B0603020202020204" pitchFamily="34" charset="0"/>
          </a:endParaRPr>
        </a:p>
        <a:p>
          <a:endParaRPr lang="en-US" sz="1600" b="1" u="none" dirty="0">
            <a:solidFill>
              <a:srgbClr val="0070C0"/>
            </a:solidFill>
            <a:latin typeface="Trebuchet MS" panose="020B0603020202020204" pitchFamily="34" charset="0"/>
          </a:endParaRPr>
        </a:p>
        <a:p>
          <a:endParaRPr lang="en-US" sz="1600" b="1" u="none" dirty="0">
            <a:solidFill>
              <a:srgbClr val="0070C0"/>
            </a:solidFill>
            <a:latin typeface="Trebuchet MS" panose="020B0603020202020204" pitchFamily="34" charset="0"/>
          </a:endParaRPr>
        </a:p>
      </dgm:t>
    </dgm:pt>
    <dgm:pt modelId="{7F7DBC76-8174-453F-AC61-FB3A7D3CB441}" type="parTrans" cxnId="{78F98941-66B5-4418-A2E1-17CC52F177F2}">
      <dgm:prSet/>
      <dgm:spPr/>
      <dgm:t>
        <a:bodyPr/>
        <a:lstStyle/>
        <a:p>
          <a:endParaRPr lang="en-US"/>
        </a:p>
      </dgm:t>
    </dgm:pt>
    <dgm:pt modelId="{1CD23A69-561A-49F1-9BAB-4D67CAAA442E}" type="sibTrans" cxnId="{78F98941-66B5-4418-A2E1-17CC52F177F2}">
      <dgm:prSet/>
      <dgm:spPr/>
      <dgm:t>
        <a:bodyPr/>
        <a:lstStyle/>
        <a:p>
          <a:endParaRPr lang="en-US"/>
        </a:p>
      </dgm:t>
    </dgm:pt>
    <dgm:pt modelId="{53FBED3D-7226-43B9-8B19-85E0D8AF7871}">
      <dgm:prSet phldrT="[Text]" custT="1"/>
      <dgm:spPr/>
      <dgm:t>
        <a:bodyPr/>
        <a:lstStyle/>
        <a:p>
          <a:r>
            <a:rPr lang="en-US" sz="1600" b="1" u="none" dirty="0">
              <a:solidFill>
                <a:srgbClr val="0070C0"/>
              </a:solidFill>
            </a:rPr>
            <a:t>Performance Optimization</a:t>
          </a:r>
        </a:p>
        <a:p>
          <a:endParaRPr lang="en-US" sz="1600" b="1" u="none" dirty="0">
            <a:solidFill>
              <a:srgbClr val="0070C0"/>
            </a:solidFill>
          </a:endParaRPr>
        </a:p>
        <a:p>
          <a:endParaRPr lang="en-US" sz="1600" b="1" u="none" dirty="0">
            <a:solidFill>
              <a:srgbClr val="0070C0"/>
            </a:solidFill>
          </a:endParaRPr>
        </a:p>
        <a:p>
          <a:endParaRPr lang="en-US" sz="1600" b="1" u="none" dirty="0">
            <a:solidFill>
              <a:srgbClr val="0070C0"/>
            </a:solidFill>
          </a:endParaRPr>
        </a:p>
        <a:p>
          <a:endParaRPr lang="en-US" sz="1600" b="1" u="none" dirty="0">
            <a:solidFill>
              <a:srgbClr val="0070C0"/>
            </a:solidFill>
          </a:endParaRPr>
        </a:p>
      </dgm:t>
    </dgm:pt>
    <dgm:pt modelId="{EE6C1358-B157-4DDA-9641-800C77A800B8}" type="parTrans" cxnId="{D6B1452B-0C72-4EC0-AD29-DD283C07F207}">
      <dgm:prSet/>
      <dgm:spPr/>
      <dgm:t>
        <a:bodyPr/>
        <a:lstStyle/>
        <a:p>
          <a:endParaRPr lang="en-US"/>
        </a:p>
      </dgm:t>
    </dgm:pt>
    <dgm:pt modelId="{5BFF61B6-F7CC-4BCE-9F0B-8BD1F8AE8650}" type="sibTrans" cxnId="{D6B1452B-0C72-4EC0-AD29-DD283C07F207}">
      <dgm:prSet/>
      <dgm:spPr/>
      <dgm:t>
        <a:bodyPr/>
        <a:lstStyle/>
        <a:p>
          <a:endParaRPr lang="en-US"/>
        </a:p>
      </dgm:t>
    </dgm:pt>
    <dgm:pt modelId="{B580A232-3D3A-4056-89F7-17A63BD9117A}" type="pres">
      <dgm:prSet presAssocID="{2AFB90B6-D4C4-4BBB-8287-5E8D7A9A4D91}" presName="diagram" presStyleCnt="0">
        <dgm:presLayoutVars>
          <dgm:chPref val="1"/>
          <dgm:dir/>
          <dgm:animOne val="branch"/>
          <dgm:animLvl val="lvl"/>
          <dgm:resizeHandles/>
        </dgm:presLayoutVars>
      </dgm:prSet>
      <dgm:spPr/>
      <dgm:t>
        <a:bodyPr/>
        <a:lstStyle/>
        <a:p>
          <a:endParaRPr lang="en-US"/>
        </a:p>
      </dgm:t>
    </dgm:pt>
    <dgm:pt modelId="{9898D69A-0D03-48BA-B0B3-C75613F3BAA3}" type="pres">
      <dgm:prSet presAssocID="{0A8A01EC-5079-4BA5-82A0-EFA885DCEDFF}" presName="root" presStyleCnt="0"/>
      <dgm:spPr/>
    </dgm:pt>
    <dgm:pt modelId="{03808A1D-FA80-4C2F-80C3-8ADEA7A7C81A}" type="pres">
      <dgm:prSet presAssocID="{0A8A01EC-5079-4BA5-82A0-EFA885DCEDFF}" presName="rootComposite" presStyleCnt="0"/>
      <dgm:spPr/>
    </dgm:pt>
    <dgm:pt modelId="{6A6689ED-BCC3-4100-98C7-8ABCBBBFC516}" type="pres">
      <dgm:prSet presAssocID="{0A8A01EC-5079-4BA5-82A0-EFA885DCEDFF}" presName="rootText" presStyleLbl="node1" presStyleIdx="0" presStyleCnt="3"/>
      <dgm:spPr/>
      <dgm:t>
        <a:bodyPr/>
        <a:lstStyle/>
        <a:p>
          <a:endParaRPr lang="en-US"/>
        </a:p>
      </dgm:t>
    </dgm:pt>
    <dgm:pt modelId="{79684526-14A4-4151-ADFD-7828F96EDD78}" type="pres">
      <dgm:prSet presAssocID="{0A8A01EC-5079-4BA5-82A0-EFA885DCEDFF}" presName="rootConnector" presStyleLbl="node1" presStyleIdx="0" presStyleCnt="3"/>
      <dgm:spPr/>
      <dgm:t>
        <a:bodyPr/>
        <a:lstStyle/>
        <a:p>
          <a:endParaRPr lang="en-US"/>
        </a:p>
      </dgm:t>
    </dgm:pt>
    <dgm:pt modelId="{3541D1DC-370F-49BB-BC79-D48D96B17B8B}" type="pres">
      <dgm:prSet presAssocID="{0A8A01EC-5079-4BA5-82A0-EFA885DCEDFF}" presName="childShape" presStyleCnt="0"/>
      <dgm:spPr/>
    </dgm:pt>
    <dgm:pt modelId="{4993CFE0-376A-4428-8795-DE82A721184D}" type="pres">
      <dgm:prSet presAssocID="{740FA58B-A8AA-43CB-876F-EC026495B8BC}" presName="Name13" presStyleLbl="parChTrans1D2" presStyleIdx="0" presStyleCnt="7"/>
      <dgm:spPr/>
      <dgm:t>
        <a:bodyPr/>
        <a:lstStyle/>
        <a:p>
          <a:endParaRPr lang="en-US"/>
        </a:p>
      </dgm:t>
    </dgm:pt>
    <dgm:pt modelId="{69805179-38CB-47B4-838B-A993DC7B4CD8}" type="pres">
      <dgm:prSet presAssocID="{12E5CAA7-A2E4-402A-B332-6DEC3BC7FF60}" presName="childText" presStyleLbl="bgAcc1" presStyleIdx="0" presStyleCnt="7" custScaleX="198380" custScaleY="211605">
        <dgm:presLayoutVars>
          <dgm:bulletEnabled val="1"/>
        </dgm:presLayoutVars>
      </dgm:prSet>
      <dgm:spPr/>
      <dgm:t>
        <a:bodyPr/>
        <a:lstStyle/>
        <a:p>
          <a:endParaRPr lang="en-US"/>
        </a:p>
      </dgm:t>
    </dgm:pt>
    <dgm:pt modelId="{30AA2392-1D80-41C5-B4D4-E80175D19BAE}" type="pres">
      <dgm:prSet presAssocID="{3D7710F7-9C1A-4041-96F7-75DA74C794D4}" presName="Name13" presStyleLbl="parChTrans1D2" presStyleIdx="1" presStyleCnt="7"/>
      <dgm:spPr/>
      <dgm:t>
        <a:bodyPr/>
        <a:lstStyle/>
        <a:p>
          <a:endParaRPr lang="en-US"/>
        </a:p>
      </dgm:t>
    </dgm:pt>
    <dgm:pt modelId="{850CCB85-6105-4BC2-B8DE-E53165264F28}" type="pres">
      <dgm:prSet presAssocID="{C8867B45-A446-453F-B15E-C38C646818C2}" presName="childText" presStyleLbl="bgAcc1" presStyleIdx="1" presStyleCnt="7" custScaleX="198380" custScaleY="211605">
        <dgm:presLayoutVars>
          <dgm:bulletEnabled val="1"/>
        </dgm:presLayoutVars>
      </dgm:prSet>
      <dgm:spPr/>
      <dgm:t>
        <a:bodyPr/>
        <a:lstStyle/>
        <a:p>
          <a:endParaRPr lang="en-US"/>
        </a:p>
      </dgm:t>
    </dgm:pt>
    <dgm:pt modelId="{80D567FF-1E41-456B-9529-2C282D96F20B}" type="pres">
      <dgm:prSet presAssocID="{DC53F436-BC81-4DD8-ABC6-4FDD8201B76F}" presName="root" presStyleCnt="0"/>
      <dgm:spPr/>
    </dgm:pt>
    <dgm:pt modelId="{81F449FB-18E8-4828-8AB4-31EB60E5CA33}" type="pres">
      <dgm:prSet presAssocID="{DC53F436-BC81-4DD8-ABC6-4FDD8201B76F}" presName="rootComposite" presStyleCnt="0"/>
      <dgm:spPr/>
    </dgm:pt>
    <dgm:pt modelId="{979732FB-4E16-40BD-AA87-D1B25EF35ECD}" type="pres">
      <dgm:prSet presAssocID="{DC53F436-BC81-4DD8-ABC6-4FDD8201B76F}" presName="rootText" presStyleLbl="node1" presStyleIdx="1" presStyleCnt="3" custScaleX="107214"/>
      <dgm:spPr/>
      <dgm:t>
        <a:bodyPr/>
        <a:lstStyle/>
        <a:p>
          <a:endParaRPr lang="en-US"/>
        </a:p>
      </dgm:t>
    </dgm:pt>
    <dgm:pt modelId="{820C7F97-03EC-4983-9779-D93D6A2D0F05}" type="pres">
      <dgm:prSet presAssocID="{DC53F436-BC81-4DD8-ABC6-4FDD8201B76F}" presName="rootConnector" presStyleLbl="node1" presStyleIdx="1" presStyleCnt="3"/>
      <dgm:spPr/>
      <dgm:t>
        <a:bodyPr/>
        <a:lstStyle/>
        <a:p>
          <a:endParaRPr lang="en-US"/>
        </a:p>
      </dgm:t>
    </dgm:pt>
    <dgm:pt modelId="{5840C048-9C2C-42CD-ABBD-09E2FE84EC3B}" type="pres">
      <dgm:prSet presAssocID="{DC53F436-BC81-4DD8-ABC6-4FDD8201B76F}" presName="childShape" presStyleCnt="0"/>
      <dgm:spPr/>
    </dgm:pt>
    <dgm:pt modelId="{CBC496BC-6A58-4CE7-9629-A913E4839E8B}" type="pres">
      <dgm:prSet presAssocID="{2743A180-7516-4EFD-8135-3FCDC14A933D}" presName="Name13" presStyleLbl="parChTrans1D2" presStyleIdx="2" presStyleCnt="7"/>
      <dgm:spPr/>
      <dgm:t>
        <a:bodyPr/>
        <a:lstStyle/>
        <a:p>
          <a:endParaRPr lang="en-US"/>
        </a:p>
      </dgm:t>
    </dgm:pt>
    <dgm:pt modelId="{45428766-DCB6-445D-96D4-62EECFAF78F6}" type="pres">
      <dgm:prSet presAssocID="{F6BFFCDF-0EB4-4717-8E63-512CEA235AC8}" presName="childText" presStyleLbl="bgAcc1" presStyleIdx="2" presStyleCnt="7" custScaleX="202111" custScaleY="160932">
        <dgm:presLayoutVars>
          <dgm:bulletEnabled val="1"/>
        </dgm:presLayoutVars>
      </dgm:prSet>
      <dgm:spPr/>
      <dgm:t>
        <a:bodyPr/>
        <a:lstStyle/>
        <a:p>
          <a:endParaRPr lang="en-US"/>
        </a:p>
      </dgm:t>
    </dgm:pt>
    <dgm:pt modelId="{810463C2-8E17-4DE9-B398-EEB1CACC84E4}" type="pres">
      <dgm:prSet presAssocID="{6774016F-AE54-48BB-BA07-1B7F293B7ECF}" presName="Name13" presStyleLbl="parChTrans1D2" presStyleIdx="3" presStyleCnt="7"/>
      <dgm:spPr/>
      <dgm:t>
        <a:bodyPr/>
        <a:lstStyle/>
        <a:p>
          <a:endParaRPr lang="en-US"/>
        </a:p>
      </dgm:t>
    </dgm:pt>
    <dgm:pt modelId="{EFAC2478-BD2E-4B29-ADBA-76D2AB306C31}" type="pres">
      <dgm:prSet presAssocID="{7CC96890-D17A-4A9C-BB98-45ECD0557EBE}" presName="childText" presStyleLbl="bgAcc1" presStyleIdx="3" presStyleCnt="7" custScaleX="201165" custScaleY="159934">
        <dgm:presLayoutVars>
          <dgm:bulletEnabled val="1"/>
        </dgm:presLayoutVars>
      </dgm:prSet>
      <dgm:spPr/>
      <dgm:t>
        <a:bodyPr/>
        <a:lstStyle/>
        <a:p>
          <a:endParaRPr lang="en-US"/>
        </a:p>
      </dgm:t>
    </dgm:pt>
    <dgm:pt modelId="{9EF93149-78F3-4708-9B1A-4BDBF9B15E48}" type="pres">
      <dgm:prSet presAssocID="{600074B5-4335-40A8-9B73-10FF95FF3985}" presName="Name13" presStyleLbl="parChTrans1D2" presStyleIdx="4" presStyleCnt="7"/>
      <dgm:spPr/>
      <dgm:t>
        <a:bodyPr/>
        <a:lstStyle/>
        <a:p>
          <a:endParaRPr lang="en-US"/>
        </a:p>
      </dgm:t>
    </dgm:pt>
    <dgm:pt modelId="{2DF7BF51-6CAA-48AF-860A-25C06CC90BD3}" type="pres">
      <dgm:prSet presAssocID="{5E53480E-D33D-4316-B771-D868D42DF3F0}" presName="childText" presStyleLbl="bgAcc1" presStyleIdx="4" presStyleCnt="7" custScaleX="201165" custScaleY="160371">
        <dgm:presLayoutVars>
          <dgm:bulletEnabled val="1"/>
        </dgm:presLayoutVars>
      </dgm:prSet>
      <dgm:spPr/>
      <dgm:t>
        <a:bodyPr/>
        <a:lstStyle/>
        <a:p>
          <a:endParaRPr lang="en-US"/>
        </a:p>
      </dgm:t>
    </dgm:pt>
    <dgm:pt modelId="{76B39C94-E9B1-4CE3-AC7D-3F5822863038}" type="pres">
      <dgm:prSet presAssocID="{F57B191B-775E-48B6-BDFB-45C28BDAA760}" presName="root" presStyleCnt="0"/>
      <dgm:spPr/>
    </dgm:pt>
    <dgm:pt modelId="{CC6F3AE7-1707-41F6-BBA5-7C4EEFC22D83}" type="pres">
      <dgm:prSet presAssocID="{F57B191B-775E-48B6-BDFB-45C28BDAA760}" presName="rootComposite" presStyleCnt="0"/>
      <dgm:spPr/>
    </dgm:pt>
    <dgm:pt modelId="{10A35703-055E-457B-9E9F-5273B8C4A7D4}" type="pres">
      <dgm:prSet presAssocID="{F57B191B-775E-48B6-BDFB-45C28BDAA760}" presName="rootText" presStyleLbl="node1" presStyleIdx="2" presStyleCnt="3"/>
      <dgm:spPr/>
      <dgm:t>
        <a:bodyPr/>
        <a:lstStyle/>
        <a:p>
          <a:endParaRPr lang="en-US"/>
        </a:p>
      </dgm:t>
    </dgm:pt>
    <dgm:pt modelId="{915C8F4D-86AD-4453-95BC-7979373B5D82}" type="pres">
      <dgm:prSet presAssocID="{F57B191B-775E-48B6-BDFB-45C28BDAA760}" presName="rootConnector" presStyleLbl="node1" presStyleIdx="2" presStyleCnt="3"/>
      <dgm:spPr/>
      <dgm:t>
        <a:bodyPr/>
        <a:lstStyle/>
        <a:p>
          <a:endParaRPr lang="en-US"/>
        </a:p>
      </dgm:t>
    </dgm:pt>
    <dgm:pt modelId="{197CC3BC-7434-4E15-8684-FD65E227EAD1}" type="pres">
      <dgm:prSet presAssocID="{F57B191B-775E-48B6-BDFB-45C28BDAA760}" presName="childShape" presStyleCnt="0"/>
      <dgm:spPr/>
    </dgm:pt>
    <dgm:pt modelId="{C0051EA8-EB09-4039-8288-01167635422A}" type="pres">
      <dgm:prSet presAssocID="{7F7DBC76-8174-453F-AC61-FB3A7D3CB441}" presName="Name13" presStyleLbl="parChTrans1D2" presStyleIdx="5" presStyleCnt="7"/>
      <dgm:spPr/>
      <dgm:t>
        <a:bodyPr/>
        <a:lstStyle/>
        <a:p>
          <a:endParaRPr lang="en-US"/>
        </a:p>
      </dgm:t>
    </dgm:pt>
    <dgm:pt modelId="{45AC69A9-FC6E-4CE4-A7F1-1AB6A39F8195}" type="pres">
      <dgm:prSet presAssocID="{A8DBAE1F-7530-47E9-B9D8-3FE41159FD32}" presName="childText" presStyleLbl="bgAcc1" presStyleIdx="5" presStyleCnt="7" custScaleX="198380" custScaleY="211605">
        <dgm:presLayoutVars>
          <dgm:bulletEnabled val="1"/>
        </dgm:presLayoutVars>
      </dgm:prSet>
      <dgm:spPr/>
      <dgm:t>
        <a:bodyPr/>
        <a:lstStyle/>
        <a:p>
          <a:endParaRPr lang="en-US"/>
        </a:p>
      </dgm:t>
    </dgm:pt>
    <dgm:pt modelId="{CF680A21-9E94-44B4-9630-ED86E24FA40F}" type="pres">
      <dgm:prSet presAssocID="{EE6C1358-B157-4DDA-9641-800C77A800B8}" presName="Name13" presStyleLbl="parChTrans1D2" presStyleIdx="6" presStyleCnt="7"/>
      <dgm:spPr/>
      <dgm:t>
        <a:bodyPr/>
        <a:lstStyle/>
        <a:p>
          <a:endParaRPr lang="en-US"/>
        </a:p>
      </dgm:t>
    </dgm:pt>
    <dgm:pt modelId="{55CAF0F1-243C-4F0C-81E5-93829350D684}" type="pres">
      <dgm:prSet presAssocID="{53FBED3D-7226-43B9-8B19-85E0D8AF7871}" presName="childText" presStyleLbl="bgAcc1" presStyleIdx="6" presStyleCnt="7" custScaleX="198380" custScaleY="211605">
        <dgm:presLayoutVars>
          <dgm:bulletEnabled val="1"/>
        </dgm:presLayoutVars>
      </dgm:prSet>
      <dgm:spPr/>
      <dgm:t>
        <a:bodyPr/>
        <a:lstStyle/>
        <a:p>
          <a:endParaRPr lang="en-US"/>
        </a:p>
      </dgm:t>
    </dgm:pt>
  </dgm:ptLst>
  <dgm:cxnLst>
    <dgm:cxn modelId="{E381B37A-48B3-4F5E-8381-0AD6531160CF}" type="presOf" srcId="{0A8A01EC-5079-4BA5-82A0-EFA885DCEDFF}" destId="{79684526-14A4-4151-ADFD-7828F96EDD78}" srcOrd="1" destOrd="0" presId="urn:microsoft.com/office/officeart/2005/8/layout/hierarchy3"/>
    <dgm:cxn modelId="{5D4EC0B3-A20A-424F-909F-E11EED2D6DBB}" type="presOf" srcId="{F57B191B-775E-48B6-BDFB-45C28BDAA760}" destId="{10A35703-055E-457B-9E9F-5273B8C4A7D4}" srcOrd="0" destOrd="0" presId="urn:microsoft.com/office/officeart/2005/8/layout/hierarchy3"/>
    <dgm:cxn modelId="{5545EA91-A3A8-46DD-BAD7-F644645C1B96}" type="presOf" srcId="{DC53F436-BC81-4DD8-ABC6-4FDD8201B76F}" destId="{820C7F97-03EC-4983-9779-D93D6A2D0F05}" srcOrd="1" destOrd="0" presId="urn:microsoft.com/office/officeart/2005/8/layout/hierarchy3"/>
    <dgm:cxn modelId="{6ECC0383-F0E9-4E44-8358-C94084D8FBF5}" type="presOf" srcId="{C8867B45-A446-453F-B15E-C38C646818C2}" destId="{850CCB85-6105-4BC2-B8DE-E53165264F28}" srcOrd="0" destOrd="0" presId="urn:microsoft.com/office/officeart/2005/8/layout/hierarchy3"/>
    <dgm:cxn modelId="{122904A4-157D-42ED-A6EF-6BCCCFE68C19}" srcId="{DC53F436-BC81-4DD8-ABC6-4FDD8201B76F}" destId="{7CC96890-D17A-4A9C-BB98-45ECD0557EBE}" srcOrd="1" destOrd="0" parTransId="{6774016F-AE54-48BB-BA07-1B7F293B7ECF}" sibTransId="{CDDCDB19-A179-417D-8DC6-E23AA733FDEB}"/>
    <dgm:cxn modelId="{21EECCC0-2AE4-40B8-A779-22E63BF842C4}" type="presOf" srcId="{3D7710F7-9C1A-4041-96F7-75DA74C794D4}" destId="{30AA2392-1D80-41C5-B4D4-E80175D19BAE}" srcOrd="0" destOrd="0" presId="urn:microsoft.com/office/officeart/2005/8/layout/hierarchy3"/>
    <dgm:cxn modelId="{15743D5F-6C3D-4B3D-9ABC-D21B1E5BC9C0}" type="presOf" srcId="{DC53F436-BC81-4DD8-ABC6-4FDD8201B76F}" destId="{979732FB-4E16-40BD-AA87-D1B25EF35ECD}" srcOrd="0" destOrd="0" presId="urn:microsoft.com/office/officeart/2005/8/layout/hierarchy3"/>
    <dgm:cxn modelId="{E75F92E4-E049-424F-8151-0DAF79D56437}" srcId="{2AFB90B6-D4C4-4BBB-8287-5E8D7A9A4D91}" destId="{F57B191B-775E-48B6-BDFB-45C28BDAA760}" srcOrd="2" destOrd="0" parTransId="{992DF4A8-BB4B-4A08-B5F5-BAE2DD1DEBE1}" sibTransId="{7B19CEA2-B860-4C42-ADE0-7DA65853223C}"/>
    <dgm:cxn modelId="{FF4B3420-0D2C-4837-8B8B-2FDD6C4822C2}" type="presOf" srcId="{53FBED3D-7226-43B9-8B19-85E0D8AF7871}" destId="{55CAF0F1-243C-4F0C-81E5-93829350D684}" srcOrd="0" destOrd="0" presId="urn:microsoft.com/office/officeart/2005/8/layout/hierarchy3"/>
    <dgm:cxn modelId="{78F98941-66B5-4418-A2E1-17CC52F177F2}" srcId="{F57B191B-775E-48B6-BDFB-45C28BDAA760}" destId="{A8DBAE1F-7530-47E9-B9D8-3FE41159FD32}" srcOrd="0" destOrd="0" parTransId="{7F7DBC76-8174-453F-AC61-FB3A7D3CB441}" sibTransId="{1CD23A69-561A-49F1-9BAB-4D67CAAA442E}"/>
    <dgm:cxn modelId="{AB653B37-0DD2-4552-BA01-92CAC8D9DE9F}" type="presOf" srcId="{2AFB90B6-D4C4-4BBB-8287-5E8D7A9A4D91}" destId="{B580A232-3D3A-4056-89F7-17A63BD9117A}" srcOrd="0" destOrd="0" presId="urn:microsoft.com/office/officeart/2005/8/layout/hierarchy3"/>
    <dgm:cxn modelId="{84AFA209-CE26-4497-837B-E122D970F877}" type="presOf" srcId="{5E53480E-D33D-4316-B771-D868D42DF3F0}" destId="{2DF7BF51-6CAA-48AF-860A-25C06CC90BD3}" srcOrd="0" destOrd="0" presId="urn:microsoft.com/office/officeart/2005/8/layout/hierarchy3"/>
    <dgm:cxn modelId="{753D6361-9B8C-462D-B307-83641C331CAD}" type="presOf" srcId="{6774016F-AE54-48BB-BA07-1B7F293B7ECF}" destId="{810463C2-8E17-4DE9-B398-EEB1CACC84E4}" srcOrd="0" destOrd="0" presId="urn:microsoft.com/office/officeart/2005/8/layout/hierarchy3"/>
    <dgm:cxn modelId="{12AD0E03-6B8D-4DBE-9722-2D2421771E41}" srcId="{DC53F436-BC81-4DD8-ABC6-4FDD8201B76F}" destId="{F6BFFCDF-0EB4-4717-8E63-512CEA235AC8}" srcOrd="0" destOrd="0" parTransId="{2743A180-7516-4EFD-8135-3FCDC14A933D}" sibTransId="{4D1D3BFF-5A83-497A-9564-6051B723A595}"/>
    <dgm:cxn modelId="{664769BE-383C-4329-8EE6-9A13B3A2ED34}" type="presOf" srcId="{12E5CAA7-A2E4-402A-B332-6DEC3BC7FF60}" destId="{69805179-38CB-47B4-838B-A993DC7B4CD8}" srcOrd="0" destOrd="0" presId="urn:microsoft.com/office/officeart/2005/8/layout/hierarchy3"/>
    <dgm:cxn modelId="{7A597F13-3A28-4433-BAC8-EB5A962C96CE}" type="presOf" srcId="{EE6C1358-B157-4DDA-9641-800C77A800B8}" destId="{CF680A21-9E94-44B4-9630-ED86E24FA40F}" srcOrd="0" destOrd="0" presId="urn:microsoft.com/office/officeart/2005/8/layout/hierarchy3"/>
    <dgm:cxn modelId="{4BFC6E4D-B9BF-4233-B300-BBC6EA2882B1}" srcId="{2AFB90B6-D4C4-4BBB-8287-5E8D7A9A4D91}" destId="{0A8A01EC-5079-4BA5-82A0-EFA885DCEDFF}" srcOrd="0" destOrd="0" parTransId="{070CB324-B5BE-4D8B-86E2-A5639A6EDB02}" sibTransId="{F501B16C-29FE-41B2-B84B-62043D94A06E}"/>
    <dgm:cxn modelId="{60757F61-9D94-4153-BAB0-C55E0BCAF14C}" type="presOf" srcId="{0A8A01EC-5079-4BA5-82A0-EFA885DCEDFF}" destId="{6A6689ED-BCC3-4100-98C7-8ABCBBBFC516}" srcOrd="0" destOrd="0" presId="urn:microsoft.com/office/officeart/2005/8/layout/hierarchy3"/>
    <dgm:cxn modelId="{D6B1452B-0C72-4EC0-AD29-DD283C07F207}" srcId="{F57B191B-775E-48B6-BDFB-45C28BDAA760}" destId="{53FBED3D-7226-43B9-8B19-85E0D8AF7871}" srcOrd="1" destOrd="0" parTransId="{EE6C1358-B157-4DDA-9641-800C77A800B8}" sibTransId="{5BFF61B6-F7CC-4BCE-9F0B-8BD1F8AE8650}"/>
    <dgm:cxn modelId="{9EDD2585-44DC-49B0-8AB7-F4216E0BD51F}" type="presOf" srcId="{2743A180-7516-4EFD-8135-3FCDC14A933D}" destId="{CBC496BC-6A58-4CE7-9629-A913E4839E8B}" srcOrd="0" destOrd="0" presId="urn:microsoft.com/office/officeart/2005/8/layout/hierarchy3"/>
    <dgm:cxn modelId="{B5206C4D-B70A-4665-AD97-23D6E0D271CA}" srcId="{2AFB90B6-D4C4-4BBB-8287-5E8D7A9A4D91}" destId="{DC53F436-BC81-4DD8-ABC6-4FDD8201B76F}" srcOrd="1" destOrd="0" parTransId="{DAA30024-3E67-4488-B7B1-D3EE249252D5}" sibTransId="{4F68048E-1048-44A3-8319-22894B42BB2C}"/>
    <dgm:cxn modelId="{C4D3A0C5-3C2F-4341-B38A-CC91C1B35FBD}" type="presOf" srcId="{7F7DBC76-8174-453F-AC61-FB3A7D3CB441}" destId="{C0051EA8-EB09-4039-8288-01167635422A}" srcOrd="0" destOrd="0" presId="urn:microsoft.com/office/officeart/2005/8/layout/hierarchy3"/>
    <dgm:cxn modelId="{9B8D420C-357F-4FE0-85FC-27250EF0C9F6}" type="presOf" srcId="{F6BFFCDF-0EB4-4717-8E63-512CEA235AC8}" destId="{45428766-DCB6-445D-96D4-62EECFAF78F6}" srcOrd="0" destOrd="0" presId="urn:microsoft.com/office/officeart/2005/8/layout/hierarchy3"/>
    <dgm:cxn modelId="{1E8CAF62-7E32-4ECD-88D3-7D396810A8A1}" srcId="{0A8A01EC-5079-4BA5-82A0-EFA885DCEDFF}" destId="{12E5CAA7-A2E4-402A-B332-6DEC3BC7FF60}" srcOrd="0" destOrd="0" parTransId="{740FA58B-A8AA-43CB-876F-EC026495B8BC}" sibTransId="{490B14A4-9ADC-4C2D-B013-387573C40CB4}"/>
    <dgm:cxn modelId="{533C2F02-5A16-4589-960F-BCB7CC3FCDE1}" type="presOf" srcId="{740FA58B-A8AA-43CB-876F-EC026495B8BC}" destId="{4993CFE0-376A-4428-8795-DE82A721184D}" srcOrd="0" destOrd="0" presId="urn:microsoft.com/office/officeart/2005/8/layout/hierarchy3"/>
    <dgm:cxn modelId="{049F79B6-10E6-4232-8831-C9D770A19EA8}" type="presOf" srcId="{F57B191B-775E-48B6-BDFB-45C28BDAA760}" destId="{915C8F4D-86AD-4453-95BC-7979373B5D82}" srcOrd="1" destOrd="0" presId="urn:microsoft.com/office/officeart/2005/8/layout/hierarchy3"/>
    <dgm:cxn modelId="{9971FBD9-93E0-4570-9C68-F684C3DFAC67}" srcId="{DC53F436-BC81-4DD8-ABC6-4FDD8201B76F}" destId="{5E53480E-D33D-4316-B771-D868D42DF3F0}" srcOrd="2" destOrd="0" parTransId="{600074B5-4335-40A8-9B73-10FF95FF3985}" sibTransId="{0F4A59BA-66E7-4033-A387-8FA2E2BF676B}"/>
    <dgm:cxn modelId="{C61B4DA9-DD1B-455F-A3E4-56BEDACD2695}" type="presOf" srcId="{7CC96890-D17A-4A9C-BB98-45ECD0557EBE}" destId="{EFAC2478-BD2E-4B29-ADBA-76D2AB306C31}" srcOrd="0" destOrd="0" presId="urn:microsoft.com/office/officeart/2005/8/layout/hierarchy3"/>
    <dgm:cxn modelId="{A80C29EC-CCBE-4792-BE88-BF8DB718390C}" srcId="{0A8A01EC-5079-4BA5-82A0-EFA885DCEDFF}" destId="{C8867B45-A446-453F-B15E-C38C646818C2}" srcOrd="1" destOrd="0" parTransId="{3D7710F7-9C1A-4041-96F7-75DA74C794D4}" sibTransId="{CCEAA2D1-DD68-436A-9E78-9CCD30261430}"/>
    <dgm:cxn modelId="{64A3650B-25B6-42C7-8346-A54F1B3DB27A}" type="presOf" srcId="{A8DBAE1F-7530-47E9-B9D8-3FE41159FD32}" destId="{45AC69A9-FC6E-4CE4-A7F1-1AB6A39F8195}" srcOrd="0" destOrd="0" presId="urn:microsoft.com/office/officeart/2005/8/layout/hierarchy3"/>
    <dgm:cxn modelId="{1D54D7F9-72E3-4728-9F5D-F89AB033B249}" type="presOf" srcId="{600074B5-4335-40A8-9B73-10FF95FF3985}" destId="{9EF93149-78F3-4708-9B1A-4BDBF9B15E48}" srcOrd="0" destOrd="0" presId="urn:microsoft.com/office/officeart/2005/8/layout/hierarchy3"/>
    <dgm:cxn modelId="{9FF36502-2658-4946-B0F4-AD06060A8B78}" type="presParOf" srcId="{B580A232-3D3A-4056-89F7-17A63BD9117A}" destId="{9898D69A-0D03-48BA-B0B3-C75613F3BAA3}" srcOrd="0" destOrd="0" presId="urn:microsoft.com/office/officeart/2005/8/layout/hierarchy3"/>
    <dgm:cxn modelId="{D34C626F-4197-49D7-94BB-34B59D32A62D}" type="presParOf" srcId="{9898D69A-0D03-48BA-B0B3-C75613F3BAA3}" destId="{03808A1D-FA80-4C2F-80C3-8ADEA7A7C81A}" srcOrd="0" destOrd="0" presId="urn:microsoft.com/office/officeart/2005/8/layout/hierarchy3"/>
    <dgm:cxn modelId="{FF259AB8-D804-47AD-B1BC-6677003092CE}" type="presParOf" srcId="{03808A1D-FA80-4C2F-80C3-8ADEA7A7C81A}" destId="{6A6689ED-BCC3-4100-98C7-8ABCBBBFC516}" srcOrd="0" destOrd="0" presId="urn:microsoft.com/office/officeart/2005/8/layout/hierarchy3"/>
    <dgm:cxn modelId="{39AAE9D1-6D54-467B-ADB3-3E75D930780F}" type="presParOf" srcId="{03808A1D-FA80-4C2F-80C3-8ADEA7A7C81A}" destId="{79684526-14A4-4151-ADFD-7828F96EDD78}" srcOrd="1" destOrd="0" presId="urn:microsoft.com/office/officeart/2005/8/layout/hierarchy3"/>
    <dgm:cxn modelId="{7ED9D804-4381-40AF-B893-E6B11B8EAD45}" type="presParOf" srcId="{9898D69A-0D03-48BA-B0B3-C75613F3BAA3}" destId="{3541D1DC-370F-49BB-BC79-D48D96B17B8B}" srcOrd="1" destOrd="0" presId="urn:microsoft.com/office/officeart/2005/8/layout/hierarchy3"/>
    <dgm:cxn modelId="{43752080-F1BD-413E-AA58-D07E8846DA35}" type="presParOf" srcId="{3541D1DC-370F-49BB-BC79-D48D96B17B8B}" destId="{4993CFE0-376A-4428-8795-DE82A721184D}" srcOrd="0" destOrd="0" presId="urn:microsoft.com/office/officeart/2005/8/layout/hierarchy3"/>
    <dgm:cxn modelId="{A6DE3699-2A0A-43A4-8EC8-EE48A2D8A3F2}" type="presParOf" srcId="{3541D1DC-370F-49BB-BC79-D48D96B17B8B}" destId="{69805179-38CB-47B4-838B-A993DC7B4CD8}" srcOrd="1" destOrd="0" presId="urn:microsoft.com/office/officeart/2005/8/layout/hierarchy3"/>
    <dgm:cxn modelId="{C5156A96-F686-4F37-80DA-9EC94CAD1166}" type="presParOf" srcId="{3541D1DC-370F-49BB-BC79-D48D96B17B8B}" destId="{30AA2392-1D80-41C5-B4D4-E80175D19BAE}" srcOrd="2" destOrd="0" presId="urn:microsoft.com/office/officeart/2005/8/layout/hierarchy3"/>
    <dgm:cxn modelId="{EAE34A1D-0572-47E9-9E89-0C68A123CA1A}" type="presParOf" srcId="{3541D1DC-370F-49BB-BC79-D48D96B17B8B}" destId="{850CCB85-6105-4BC2-B8DE-E53165264F28}" srcOrd="3" destOrd="0" presId="urn:microsoft.com/office/officeart/2005/8/layout/hierarchy3"/>
    <dgm:cxn modelId="{017C7C87-04A3-4906-AFA3-35AE9484B079}" type="presParOf" srcId="{B580A232-3D3A-4056-89F7-17A63BD9117A}" destId="{80D567FF-1E41-456B-9529-2C282D96F20B}" srcOrd="1" destOrd="0" presId="urn:microsoft.com/office/officeart/2005/8/layout/hierarchy3"/>
    <dgm:cxn modelId="{D04EF9F4-8CE8-4FE7-B6AD-3DBD5BEB4F2B}" type="presParOf" srcId="{80D567FF-1E41-456B-9529-2C282D96F20B}" destId="{81F449FB-18E8-4828-8AB4-31EB60E5CA33}" srcOrd="0" destOrd="0" presId="urn:microsoft.com/office/officeart/2005/8/layout/hierarchy3"/>
    <dgm:cxn modelId="{731249BC-03CF-4E8B-8107-0C529223875A}" type="presParOf" srcId="{81F449FB-18E8-4828-8AB4-31EB60E5CA33}" destId="{979732FB-4E16-40BD-AA87-D1B25EF35ECD}" srcOrd="0" destOrd="0" presId="urn:microsoft.com/office/officeart/2005/8/layout/hierarchy3"/>
    <dgm:cxn modelId="{FD34309A-EAEF-4B21-959C-ED351169BF59}" type="presParOf" srcId="{81F449FB-18E8-4828-8AB4-31EB60E5CA33}" destId="{820C7F97-03EC-4983-9779-D93D6A2D0F05}" srcOrd="1" destOrd="0" presId="urn:microsoft.com/office/officeart/2005/8/layout/hierarchy3"/>
    <dgm:cxn modelId="{F8FCC87B-CFDE-4424-BE74-F588C1C58D50}" type="presParOf" srcId="{80D567FF-1E41-456B-9529-2C282D96F20B}" destId="{5840C048-9C2C-42CD-ABBD-09E2FE84EC3B}" srcOrd="1" destOrd="0" presId="urn:microsoft.com/office/officeart/2005/8/layout/hierarchy3"/>
    <dgm:cxn modelId="{401F2B22-E93E-48B2-8F89-D20A10573773}" type="presParOf" srcId="{5840C048-9C2C-42CD-ABBD-09E2FE84EC3B}" destId="{CBC496BC-6A58-4CE7-9629-A913E4839E8B}" srcOrd="0" destOrd="0" presId="urn:microsoft.com/office/officeart/2005/8/layout/hierarchy3"/>
    <dgm:cxn modelId="{17E48F23-66E4-4AB5-AA93-977F797B38DF}" type="presParOf" srcId="{5840C048-9C2C-42CD-ABBD-09E2FE84EC3B}" destId="{45428766-DCB6-445D-96D4-62EECFAF78F6}" srcOrd="1" destOrd="0" presId="urn:microsoft.com/office/officeart/2005/8/layout/hierarchy3"/>
    <dgm:cxn modelId="{13B1A4CA-4425-4680-9CE1-991B5B026E61}" type="presParOf" srcId="{5840C048-9C2C-42CD-ABBD-09E2FE84EC3B}" destId="{810463C2-8E17-4DE9-B398-EEB1CACC84E4}" srcOrd="2" destOrd="0" presId="urn:microsoft.com/office/officeart/2005/8/layout/hierarchy3"/>
    <dgm:cxn modelId="{AF785C87-F6CC-444A-A27C-DDAF271EF2B1}" type="presParOf" srcId="{5840C048-9C2C-42CD-ABBD-09E2FE84EC3B}" destId="{EFAC2478-BD2E-4B29-ADBA-76D2AB306C31}" srcOrd="3" destOrd="0" presId="urn:microsoft.com/office/officeart/2005/8/layout/hierarchy3"/>
    <dgm:cxn modelId="{1ED490AA-410E-479E-916C-5F20B6B551B3}" type="presParOf" srcId="{5840C048-9C2C-42CD-ABBD-09E2FE84EC3B}" destId="{9EF93149-78F3-4708-9B1A-4BDBF9B15E48}" srcOrd="4" destOrd="0" presId="urn:microsoft.com/office/officeart/2005/8/layout/hierarchy3"/>
    <dgm:cxn modelId="{98918BF6-7B5D-444A-8941-2D5954851417}" type="presParOf" srcId="{5840C048-9C2C-42CD-ABBD-09E2FE84EC3B}" destId="{2DF7BF51-6CAA-48AF-860A-25C06CC90BD3}" srcOrd="5" destOrd="0" presId="urn:microsoft.com/office/officeart/2005/8/layout/hierarchy3"/>
    <dgm:cxn modelId="{0D6C6790-EE91-472B-8AC3-16F56AFE7837}" type="presParOf" srcId="{B580A232-3D3A-4056-89F7-17A63BD9117A}" destId="{76B39C94-E9B1-4CE3-AC7D-3F5822863038}" srcOrd="2" destOrd="0" presId="urn:microsoft.com/office/officeart/2005/8/layout/hierarchy3"/>
    <dgm:cxn modelId="{3F82273A-757D-4B48-9E24-BD4B47151D4F}" type="presParOf" srcId="{76B39C94-E9B1-4CE3-AC7D-3F5822863038}" destId="{CC6F3AE7-1707-41F6-BBA5-7C4EEFC22D83}" srcOrd="0" destOrd="0" presId="urn:microsoft.com/office/officeart/2005/8/layout/hierarchy3"/>
    <dgm:cxn modelId="{A3482B9D-675D-4719-8D09-D850DB7F8769}" type="presParOf" srcId="{CC6F3AE7-1707-41F6-BBA5-7C4EEFC22D83}" destId="{10A35703-055E-457B-9E9F-5273B8C4A7D4}" srcOrd="0" destOrd="0" presId="urn:microsoft.com/office/officeart/2005/8/layout/hierarchy3"/>
    <dgm:cxn modelId="{CA61F992-1EAD-46FC-9C1D-2225DF6B9AE5}" type="presParOf" srcId="{CC6F3AE7-1707-41F6-BBA5-7C4EEFC22D83}" destId="{915C8F4D-86AD-4453-95BC-7979373B5D82}" srcOrd="1" destOrd="0" presId="urn:microsoft.com/office/officeart/2005/8/layout/hierarchy3"/>
    <dgm:cxn modelId="{D4201AAA-0F0F-4AFF-8D35-5961FFEB8FE8}" type="presParOf" srcId="{76B39C94-E9B1-4CE3-AC7D-3F5822863038}" destId="{197CC3BC-7434-4E15-8684-FD65E227EAD1}" srcOrd="1" destOrd="0" presId="urn:microsoft.com/office/officeart/2005/8/layout/hierarchy3"/>
    <dgm:cxn modelId="{F4AC1280-85E8-42B7-9656-DB3E9FF199D8}" type="presParOf" srcId="{197CC3BC-7434-4E15-8684-FD65E227EAD1}" destId="{C0051EA8-EB09-4039-8288-01167635422A}" srcOrd="0" destOrd="0" presId="urn:microsoft.com/office/officeart/2005/8/layout/hierarchy3"/>
    <dgm:cxn modelId="{E5E48059-CA0B-4442-8FAF-82F12F2CDB60}" type="presParOf" srcId="{197CC3BC-7434-4E15-8684-FD65E227EAD1}" destId="{45AC69A9-FC6E-4CE4-A7F1-1AB6A39F8195}" srcOrd="1" destOrd="0" presId="urn:microsoft.com/office/officeart/2005/8/layout/hierarchy3"/>
    <dgm:cxn modelId="{18C62751-D761-40C7-8BC2-3E5A2691E813}" type="presParOf" srcId="{197CC3BC-7434-4E15-8684-FD65E227EAD1}" destId="{CF680A21-9E94-44B4-9630-ED86E24FA40F}" srcOrd="2" destOrd="0" presId="urn:microsoft.com/office/officeart/2005/8/layout/hierarchy3"/>
    <dgm:cxn modelId="{954CA5BB-9324-41C0-8A8F-FBF90F2AFF1D}" type="presParOf" srcId="{197CC3BC-7434-4E15-8684-FD65E227EAD1}" destId="{55CAF0F1-243C-4F0C-81E5-93829350D684}" srcOrd="3" destOrd="0" presId="urn:microsoft.com/office/officeart/2005/8/layout/hierarchy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6689ED-BCC3-4100-98C7-8ABCBBBFC516}">
      <dsp:nvSpPr>
        <dsp:cNvPr id="0" name=""/>
        <dsp:cNvSpPr/>
      </dsp:nvSpPr>
      <dsp:spPr>
        <a:xfrm>
          <a:off x="788147" y="698"/>
          <a:ext cx="1696592" cy="84829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dirty="0">
              <a:latin typeface="Trebuchet MS" panose="020B0603020202020204" pitchFamily="34" charset="0"/>
            </a:rPr>
            <a:t>Applications</a:t>
          </a:r>
        </a:p>
      </dsp:txBody>
      <dsp:txXfrm>
        <a:off x="812993" y="25544"/>
        <a:ext cx="1646900" cy="798604"/>
      </dsp:txXfrm>
    </dsp:sp>
    <dsp:sp modelId="{4993CFE0-376A-4428-8795-DE82A721184D}">
      <dsp:nvSpPr>
        <dsp:cNvPr id="0" name=""/>
        <dsp:cNvSpPr/>
      </dsp:nvSpPr>
      <dsp:spPr>
        <a:xfrm>
          <a:off x="957806" y="848994"/>
          <a:ext cx="169659" cy="1109592"/>
        </a:xfrm>
        <a:custGeom>
          <a:avLst/>
          <a:gdLst/>
          <a:ahLst/>
          <a:cxnLst/>
          <a:rect l="0" t="0" r="0" b="0"/>
          <a:pathLst>
            <a:path>
              <a:moveTo>
                <a:pt x="0" y="0"/>
              </a:moveTo>
              <a:lnTo>
                <a:pt x="0" y="1109592"/>
              </a:lnTo>
              <a:lnTo>
                <a:pt x="169659" y="11095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805179-38CB-47B4-838B-A993DC7B4CD8}">
      <dsp:nvSpPr>
        <dsp:cNvPr id="0" name=""/>
        <dsp:cNvSpPr/>
      </dsp:nvSpPr>
      <dsp:spPr>
        <a:xfrm>
          <a:off x="1127466" y="1061068"/>
          <a:ext cx="2692560" cy="179503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b="1" u="none" kern="1200" dirty="0">
              <a:solidFill>
                <a:srgbClr val="0070C0"/>
              </a:solidFill>
              <a:latin typeface="Trebuchet MS" panose="020B0603020202020204" pitchFamily="34" charset="0"/>
            </a:rPr>
            <a:t>E3SM + MALI</a:t>
          </a:r>
        </a:p>
        <a:p>
          <a:pPr lvl="0" algn="ctr" defTabSz="711200">
            <a:lnSpc>
              <a:spcPct val="90000"/>
            </a:lnSpc>
            <a:spcBef>
              <a:spcPct val="0"/>
            </a:spcBef>
            <a:spcAft>
              <a:spcPct val="35000"/>
            </a:spcAft>
          </a:pPr>
          <a:endParaRPr lang="en-US" sz="1600" b="1" u="none" kern="1200" dirty="0">
            <a:solidFill>
              <a:srgbClr val="0070C0"/>
            </a:solidFill>
            <a:latin typeface="Trebuchet MS" panose="020B0603020202020204" pitchFamily="34" charset="0"/>
          </a:endParaRPr>
        </a:p>
        <a:p>
          <a:pPr lvl="0" algn="ctr" defTabSz="711200">
            <a:lnSpc>
              <a:spcPct val="90000"/>
            </a:lnSpc>
            <a:spcBef>
              <a:spcPct val="0"/>
            </a:spcBef>
            <a:spcAft>
              <a:spcPct val="35000"/>
            </a:spcAft>
          </a:pPr>
          <a:endParaRPr lang="en-US" sz="1600" b="1" u="none" kern="1200" dirty="0">
            <a:solidFill>
              <a:srgbClr val="0070C0"/>
            </a:solidFill>
            <a:latin typeface="Trebuchet MS" panose="020B0603020202020204" pitchFamily="34" charset="0"/>
          </a:endParaRPr>
        </a:p>
        <a:p>
          <a:pPr lvl="0" algn="ctr" defTabSz="711200">
            <a:lnSpc>
              <a:spcPct val="90000"/>
            </a:lnSpc>
            <a:spcBef>
              <a:spcPct val="0"/>
            </a:spcBef>
            <a:spcAft>
              <a:spcPct val="35000"/>
            </a:spcAft>
          </a:pPr>
          <a:endParaRPr lang="en-US" sz="1600" b="1" u="none" kern="1200" dirty="0">
            <a:solidFill>
              <a:srgbClr val="0070C0"/>
            </a:solidFill>
            <a:latin typeface="Trebuchet MS" panose="020B0603020202020204" pitchFamily="34" charset="0"/>
          </a:endParaRPr>
        </a:p>
        <a:p>
          <a:pPr lvl="0" algn="ctr" defTabSz="711200">
            <a:lnSpc>
              <a:spcPct val="90000"/>
            </a:lnSpc>
            <a:spcBef>
              <a:spcPct val="0"/>
            </a:spcBef>
            <a:spcAft>
              <a:spcPct val="35000"/>
            </a:spcAft>
          </a:pPr>
          <a:endParaRPr lang="en-US" sz="1600" b="1" u="none" kern="1200" dirty="0">
            <a:solidFill>
              <a:srgbClr val="0070C0"/>
            </a:solidFill>
            <a:latin typeface="Trebuchet MS" panose="020B0603020202020204" pitchFamily="34" charset="0"/>
          </a:endParaRPr>
        </a:p>
      </dsp:txBody>
      <dsp:txXfrm>
        <a:off x="1180041" y="1113643"/>
        <a:ext cx="2587410" cy="1689887"/>
      </dsp:txXfrm>
    </dsp:sp>
    <dsp:sp modelId="{30AA2392-1D80-41C5-B4D4-E80175D19BAE}">
      <dsp:nvSpPr>
        <dsp:cNvPr id="0" name=""/>
        <dsp:cNvSpPr/>
      </dsp:nvSpPr>
      <dsp:spPr>
        <a:xfrm>
          <a:off x="957806" y="848994"/>
          <a:ext cx="169659" cy="3116704"/>
        </a:xfrm>
        <a:custGeom>
          <a:avLst/>
          <a:gdLst/>
          <a:ahLst/>
          <a:cxnLst/>
          <a:rect l="0" t="0" r="0" b="0"/>
          <a:pathLst>
            <a:path>
              <a:moveTo>
                <a:pt x="0" y="0"/>
              </a:moveTo>
              <a:lnTo>
                <a:pt x="0" y="3116704"/>
              </a:lnTo>
              <a:lnTo>
                <a:pt x="169659" y="311670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0CCB85-6105-4BC2-B8DE-E53165264F28}">
      <dsp:nvSpPr>
        <dsp:cNvPr id="0" name=""/>
        <dsp:cNvSpPr/>
      </dsp:nvSpPr>
      <dsp:spPr>
        <a:xfrm>
          <a:off x="1127466" y="3068180"/>
          <a:ext cx="2692560" cy="179503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b="0" u="none" kern="1200" dirty="0">
              <a:solidFill>
                <a:srgbClr val="0070C0"/>
              </a:solidFill>
              <a:latin typeface="Trebuchet MS" panose="020B0603020202020204" pitchFamily="34" charset="0"/>
            </a:rPr>
            <a:t>MALI-standalone</a:t>
          </a:r>
          <a:endParaRPr lang="en-US" sz="1100" b="0" u="none" kern="1200" dirty="0">
            <a:solidFill>
              <a:srgbClr val="0070C0"/>
            </a:solidFill>
            <a:latin typeface="Trebuchet MS" panose="020B0603020202020204" pitchFamily="34" charset="0"/>
          </a:endParaRPr>
        </a:p>
        <a:p>
          <a:pPr lvl="0" algn="ctr" defTabSz="711200">
            <a:lnSpc>
              <a:spcPct val="90000"/>
            </a:lnSpc>
            <a:spcBef>
              <a:spcPct val="0"/>
            </a:spcBef>
            <a:spcAft>
              <a:spcPct val="35000"/>
            </a:spcAft>
          </a:pPr>
          <a:endParaRPr lang="en-US" sz="1100" b="0" u="none" kern="1200" dirty="0">
            <a:solidFill>
              <a:srgbClr val="0070C0"/>
            </a:solidFill>
            <a:latin typeface="Trebuchet MS" panose="020B0603020202020204" pitchFamily="34" charset="0"/>
          </a:endParaRPr>
        </a:p>
        <a:p>
          <a:pPr lvl="0" algn="ctr" defTabSz="711200">
            <a:lnSpc>
              <a:spcPct val="90000"/>
            </a:lnSpc>
            <a:spcBef>
              <a:spcPct val="0"/>
            </a:spcBef>
            <a:spcAft>
              <a:spcPct val="35000"/>
            </a:spcAft>
          </a:pPr>
          <a:endParaRPr lang="en-US" sz="1100" b="0" u="none" kern="1200" dirty="0">
            <a:solidFill>
              <a:srgbClr val="0070C0"/>
            </a:solidFill>
            <a:latin typeface="Trebuchet MS" panose="020B0603020202020204" pitchFamily="34" charset="0"/>
          </a:endParaRPr>
        </a:p>
        <a:p>
          <a:pPr lvl="0" algn="ctr" defTabSz="711200">
            <a:lnSpc>
              <a:spcPct val="90000"/>
            </a:lnSpc>
            <a:spcBef>
              <a:spcPct val="0"/>
            </a:spcBef>
            <a:spcAft>
              <a:spcPct val="35000"/>
            </a:spcAft>
          </a:pPr>
          <a:endParaRPr lang="en-US" sz="1100" b="0" u="none" kern="1200" dirty="0">
            <a:solidFill>
              <a:srgbClr val="0070C0"/>
            </a:solidFill>
            <a:latin typeface="Trebuchet MS" panose="020B0603020202020204" pitchFamily="34" charset="0"/>
          </a:endParaRPr>
        </a:p>
        <a:p>
          <a:pPr lvl="0" algn="ctr" defTabSz="711200">
            <a:lnSpc>
              <a:spcPct val="90000"/>
            </a:lnSpc>
            <a:spcBef>
              <a:spcPct val="0"/>
            </a:spcBef>
            <a:spcAft>
              <a:spcPct val="35000"/>
            </a:spcAft>
          </a:pPr>
          <a:endParaRPr lang="en-US" sz="1100" b="0" u="none" kern="1200" dirty="0">
            <a:solidFill>
              <a:srgbClr val="0070C0"/>
            </a:solidFill>
            <a:latin typeface="Trebuchet MS" panose="020B0603020202020204" pitchFamily="34" charset="0"/>
          </a:endParaRPr>
        </a:p>
        <a:p>
          <a:pPr lvl="0" algn="ctr" defTabSz="711200">
            <a:lnSpc>
              <a:spcPct val="90000"/>
            </a:lnSpc>
            <a:spcBef>
              <a:spcPct val="0"/>
            </a:spcBef>
            <a:spcAft>
              <a:spcPct val="35000"/>
            </a:spcAft>
          </a:pPr>
          <a:endParaRPr lang="en-US" sz="1100" b="0" u="none" kern="1200" dirty="0">
            <a:solidFill>
              <a:srgbClr val="0070C0"/>
            </a:solidFill>
            <a:latin typeface="Trebuchet MS" panose="020B0603020202020204" pitchFamily="34" charset="0"/>
          </a:endParaRPr>
        </a:p>
        <a:p>
          <a:pPr lvl="0" algn="ctr" defTabSz="711200">
            <a:lnSpc>
              <a:spcPct val="90000"/>
            </a:lnSpc>
            <a:spcBef>
              <a:spcPct val="0"/>
            </a:spcBef>
            <a:spcAft>
              <a:spcPct val="35000"/>
            </a:spcAft>
          </a:pPr>
          <a:endParaRPr lang="en-US" sz="1100" b="0" u="none" kern="1200" dirty="0">
            <a:solidFill>
              <a:srgbClr val="0070C0"/>
            </a:solidFill>
            <a:latin typeface="Trebuchet MS" panose="020B0603020202020204" pitchFamily="34" charset="0"/>
          </a:endParaRPr>
        </a:p>
      </dsp:txBody>
      <dsp:txXfrm>
        <a:off x="1180041" y="3120755"/>
        <a:ext cx="2587410" cy="1689887"/>
      </dsp:txXfrm>
    </dsp:sp>
    <dsp:sp modelId="{979732FB-4E16-40BD-AA87-D1B25EF35ECD}">
      <dsp:nvSpPr>
        <dsp:cNvPr id="0" name=""/>
        <dsp:cNvSpPr/>
      </dsp:nvSpPr>
      <dsp:spPr>
        <a:xfrm>
          <a:off x="3880378" y="698"/>
          <a:ext cx="1818984" cy="84829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dirty="0">
              <a:latin typeface="Trebuchet MS" panose="020B0603020202020204" pitchFamily="34" charset="0"/>
            </a:rPr>
            <a:t>DOE </a:t>
          </a:r>
          <a:r>
            <a:rPr lang="en-US" sz="2100" kern="1200" dirty="0" err="1">
              <a:latin typeface="Trebuchet MS" panose="020B0603020202020204" pitchFamily="34" charset="0"/>
            </a:rPr>
            <a:t>Exascale</a:t>
          </a:r>
          <a:endParaRPr lang="en-US" sz="2100" kern="1200" dirty="0">
            <a:latin typeface="Trebuchet MS" panose="020B0603020202020204" pitchFamily="34" charset="0"/>
          </a:endParaRPr>
        </a:p>
      </dsp:txBody>
      <dsp:txXfrm>
        <a:off x="3905224" y="25544"/>
        <a:ext cx="1769292" cy="798604"/>
      </dsp:txXfrm>
    </dsp:sp>
    <dsp:sp modelId="{CBC496BC-6A58-4CE7-9629-A913E4839E8B}">
      <dsp:nvSpPr>
        <dsp:cNvPr id="0" name=""/>
        <dsp:cNvSpPr/>
      </dsp:nvSpPr>
      <dsp:spPr>
        <a:xfrm>
          <a:off x="4062276" y="848994"/>
          <a:ext cx="181898" cy="894664"/>
        </a:xfrm>
        <a:custGeom>
          <a:avLst/>
          <a:gdLst/>
          <a:ahLst/>
          <a:cxnLst/>
          <a:rect l="0" t="0" r="0" b="0"/>
          <a:pathLst>
            <a:path>
              <a:moveTo>
                <a:pt x="0" y="0"/>
              </a:moveTo>
              <a:lnTo>
                <a:pt x="0" y="894664"/>
              </a:lnTo>
              <a:lnTo>
                <a:pt x="181898" y="8946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428766-DCB6-445D-96D4-62EECFAF78F6}">
      <dsp:nvSpPr>
        <dsp:cNvPr id="0" name=""/>
        <dsp:cNvSpPr/>
      </dsp:nvSpPr>
      <dsp:spPr>
        <a:xfrm>
          <a:off x="4244175" y="1061068"/>
          <a:ext cx="2743200" cy="136518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b="1" u="none" kern="1200" dirty="0">
              <a:solidFill>
                <a:srgbClr val="0070C0"/>
              </a:solidFill>
              <a:latin typeface="Trebuchet MS" panose="020B0603020202020204" pitchFamily="34" charset="0"/>
            </a:rPr>
            <a:t>NERSC Perlmutter</a:t>
          </a:r>
        </a:p>
        <a:p>
          <a:pPr lvl="0" algn="ctr" defTabSz="711200">
            <a:lnSpc>
              <a:spcPct val="90000"/>
            </a:lnSpc>
            <a:spcBef>
              <a:spcPct val="0"/>
            </a:spcBef>
            <a:spcAft>
              <a:spcPct val="35000"/>
            </a:spcAft>
          </a:pPr>
          <a:endParaRPr lang="en-US" sz="1600" u="none" kern="1200" dirty="0">
            <a:solidFill>
              <a:srgbClr val="0070C0"/>
            </a:solidFill>
            <a:latin typeface="Trebuchet MS" panose="020B0603020202020204" pitchFamily="34" charset="0"/>
          </a:endParaRPr>
        </a:p>
        <a:p>
          <a:pPr lvl="0" algn="ctr" defTabSz="711200">
            <a:lnSpc>
              <a:spcPct val="90000"/>
            </a:lnSpc>
            <a:spcBef>
              <a:spcPct val="0"/>
            </a:spcBef>
            <a:spcAft>
              <a:spcPct val="35000"/>
            </a:spcAft>
          </a:pPr>
          <a:endParaRPr lang="en-US" sz="1600" u="none" kern="1200" dirty="0">
            <a:solidFill>
              <a:srgbClr val="0070C0"/>
            </a:solidFill>
            <a:latin typeface="Trebuchet MS" panose="020B0603020202020204" pitchFamily="34" charset="0"/>
          </a:endParaRPr>
        </a:p>
        <a:p>
          <a:pPr lvl="0" algn="ctr" defTabSz="711200">
            <a:lnSpc>
              <a:spcPct val="90000"/>
            </a:lnSpc>
            <a:spcBef>
              <a:spcPct val="0"/>
            </a:spcBef>
            <a:spcAft>
              <a:spcPct val="35000"/>
            </a:spcAft>
          </a:pPr>
          <a:endParaRPr lang="en-US" sz="1600" u="none" kern="1200" dirty="0">
            <a:solidFill>
              <a:srgbClr val="0070C0"/>
            </a:solidFill>
            <a:latin typeface="Trebuchet MS" panose="020B0603020202020204" pitchFamily="34" charset="0"/>
          </a:endParaRPr>
        </a:p>
      </dsp:txBody>
      <dsp:txXfrm>
        <a:off x="4284160" y="1101053"/>
        <a:ext cx="2663230" cy="1285210"/>
      </dsp:txXfrm>
    </dsp:sp>
    <dsp:sp modelId="{810463C2-8E17-4DE9-B398-EEB1CACC84E4}">
      <dsp:nvSpPr>
        <dsp:cNvPr id="0" name=""/>
        <dsp:cNvSpPr/>
      </dsp:nvSpPr>
      <dsp:spPr>
        <a:xfrm>
          <a:off x="4062276" y="848994"/>
          <a:ext cx="181898" cy="2467685"/>
        </a:xfrm>
        <a:custGeom>
          <a:avLst/>
          <a:gdLst/>
          <a:ahLst/>
          <a:cxnLst/>
          <a:rect l="0" t="0" r="0" b="0"/>
          <a:pathLst>
            <a:path>
              <a:moveTo>
                <a:pt x="0" y="0"/>
              </a:moveTo>
              <a:lnTo>
                <a:pt x="0" y="2467685"/>
              </a:lnTo>
              <a:lnTo>
                <a:pt x="181898" y="24676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AC2478-BD2E-4B29-ADBA-76D2AB306C31}">
      <dsp:nvSpPr>
        <dsp:cNvPr id="0" name=""/>
        <dsp:cNvSpPr/>
      </dsp:nvSpPr>
      <dsp:spPr>
        <a:xfrm>
          <a:off x="4244175" y="2638323"/>
          <a:ext cx="2730360" cy="135671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b="1" u="none" kern="1200" dirty="0">
              <a:solidFill>
                <a:srgbClr val="0070C0"/>
              </a:solidFill>
              <a:latin typeface="Trebuchet MS" panose="020B0603020202020204" pitchFamily="34" charset="0"/>
            </a:rPr>
            <a:t>OLCF Frontier</a:t>
          </a:r>
          <a:endParaRPr lang="en-US" sz="1100" b="1" u="none" kern="1200" dirty="0">
            <a:solidFill>
              <a:srgbClr val="0070C0"/>
            </a:solidFill>
            <a:latin typeface="Trebuchet MS" panose="020B0603020202020204" pitchFamily="34" charset="0"/>
          </a:endParaRPr>
        </a:p>
        <a:p>
          <a:pPr lvl="0" algn="ctr" defTabSz="711200">
            <a:lnSpc>
              <a:spcPct val="90000"/>
            </a:lnSpc>
            <a:spcBef>
              <a:spcPct val="0"/>
            </a:spcBef>
            <a:spcAft>
              <a:spcPct val="35000"/>
            </a:spcAft>
          </a:pPr>
          <a:endParaRPr lang="en-US" sz="1100" b="1" u="none" kern="1200" dirty="0">
            <a:solidFill>
              <a:srgbClr val="0070C0"/>
            </a:solidFill>
            <a:latin typeface="Trebuchet MS" panose="020B0603020202020204" pitchFamily="34" charset="0"/>
          </a:endParaRPr>
        </a:p>
        <a:p>
          <a:pPr lvl="0" algn="ctr" defTabSz="711200">
            <a:lnSpc>
              <a:spcPct val="90000"/>
            </a:lnSpc>
            <a:spcBef>
              <a:spcPct val="0"/>
            </a:spcBef>
            <a:spcAft>
              <a:spcPct val="35000"/>
            </a:spcAft>
          </a:pPr>
          <a:endParaRPr lang="en-US" sz="1100" b="1" u="none" kern="1200" dirty="0">
            <a:solidFill>
              <a:srgbClr val="0070C0"/>
            </a:solidFill>
            <a:latin typeface="Trebuchet MS" panose="020B0603020202020204" pitchFamily="34" charset="0"/>
          </a:endParaRPr>
        </a:p>
        <a:p>
          <a:pPr lvl="0" algn="ctr" defTabSz="711200">
            <a:lnSpc>
              <a:spcPct val="90000"/>
            </a:lnSpc>
            <a:spcBef>
              <a:spcPct val="0"/>
            </a:spcBef>
            <a:spcAft>
              <a:spcPct val="35000"/>
            </a:spcAft>
          </a:pPr>
          <a:endParaRPr lang="en-US" sz="1100" b="1" u="none" kern="1200" dirty="0">
            <a:solidFill>
              <a:srgbClr val="0070C0"/>
            </a:solidFill>
            <a:latin typeface="Trebuchet MS" panose="020B0603020202020204" pitchFamily="34" charset="0"/>
          </a:endParaRPr>
        </a:p>
        <a:p>
          <a:pPr lvl="0" algn="ctr" defTabSz="711200">
            <a:lnSpc>
              <a:spcPct val="90000"/>
            </a:lnSpc>
            <a:spcBef>
              <a:spcPct val="0"/>
            </a:spcBef>
            <a:spcAft>
              <a:spcPct val="35000"/>
            </a:spcAft>
          </a:pPr>
          <a:endParaRPr lang="en-US" sz="1100" b="1" u="none" kern="1200" dirty="0">
            <a:solidFill>
              <a:srgbClr val="0070C0"/>
            </a:solidFill>
            <a:latin typeface="Trebuchet MS" panose="020B0603020202020204" pitchFamily="34" charset="0"/>
          </a:endParaRPr>
        </a:p>
      </dsp:txBody>
      <dsp:txXfrm>
        <a:off x="4283912" y="2678060"/>
        <a:ext cx="2650886" cy="1277240"/>
      </dsp:txXfrm>
    </dsp:sp>
    <dsp:sp modelId="{9EF93149-78F3-4708-9B1A-4BDBF9B15E48}">
      <dsp:nvSpPr>
        <dsp:cNvPr id="0" name=""/>
        <dsp:cNvSpPr/>
      </dsp:nvSpPr>
      <dsp:spPr>
        <a:xfrm>
          <a:off x="4062276" y="848994"/>
          <a:ext cx="181898" cy="4038327"/>
        </a:xfrm>
        <a:custGeom>
          <a:avLst/>
          <a:gdLst/>
          <a:ahLst/>
          <a:cxnLst/>
          <a:rect l="0" t="0" r="0" b="0"/>
          <a:pathLst>
            <a:path>
              <a:moveTo>
                <a:pt x="0" y="0"/>
              </a:moveTo>
              <a:lnTo>
                <a:pt x="0" y="4038327"/>
              </a:lnTo>
              <a:lnTo>
                <a:pt x="181898" y="40383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F7BF51-6CAA-48AF-860A-25C06CC90BD3}">
      <dsp:nvSpPr>
        <dsp:cNvPr id="0" name=""/>
        <dsp:cNvSpPr/>
      </dsp:nvSpPr>
      <dsp:spPr>
        <a:xfrm>
          <a:off x="4244175" y="4207111"/>
          <a:ext cx="2730360" cy="136042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b="1" u="none" kern="1200" dirty="0">
              <a:solidFill>
                <a:srgbClr val="0070C0"/>
              </a:solidFill>
              <a:latin typeface="Trebuchet MS" panose="020B0603020202020204" pitchFamily="34" charset="0"/>
            </a:rPr>
            <a:t>ALCF Aurora</a:t>
          </a:r>
          <a:endParaRPr lang="en-US" sz="1100" b="1" u="none" kern="1200" dirty="0">
            <a:solidFill>
              <a:srgbClr val="0070C0"/>
            </a:solidFill>
            <a:latin typeface="Trebuchet MS" panose="020B0603020202020204" pitchFamily="34" charset="0"/>
          </a:endParaRPr>
        </a:p>
        <a:p>
          <a:pPr lvl="0" algn="ctr" defTabSz="711200">
            <a:lnSpc>
              <a:spcPct val="90000"/>
            </a:lnSpc>
            <a:spcBef>
              <a:spcPct val="0"/>
            </a:spcBef>
            <a:spcAft>
              <a:spcPct val="35000"/>
            </a:spcAft>
          </a:pPr>
          <a:endParaRPr lang="en-US" sz="1100" b="1" u="none" kern="1200" dirty="0">
            <a:solidFill>
              <a:srgbClr val="0070C0"/>
            </a:solidFill>
            <a:latin typeface="Trebuchet MS" panose="020B0603020202020204" pitchFamily="34" charset="0"/>
          </a:endParaRPr>
        </a:p>
        <a:p>
          <a:pPr lvl="0" algn="ctr" defTabSz="711200">
            <a:lnSpc>
              <a:spcPct val="90000"/>
            </a:lnSpc>
            <a:spcBef>
              <a:spcPct val="0"/>
            </a:spcBef>
            <a:spcAft>
              <a:spcPct val="35000"/>
            </a:spcAft>
          </a:pPr>
          <a:endParaRPr lang="en-US" sz="1100" b="1" u="none" kern="1200" dirty="0">
            <a:solidFill>
              <a:srgbClr val="0070C0"/>
            </a:solidFill>
            <a:latin typeface="Trebuchet MS" panose="020B0603020202020204" pitchFamily="34" charset="0"/>
          </a:endParaRPr>
        </a:p>
        <a:p>
          <a:pPr lvl="0" algn="ctr" defTabSz="711200">
            <a:lnSpc>
              <a:spcPct val="90000"/>
            </a:lnSpc>
            <a:spcBef>
              <a:spcPct val="0"/>
            </a:spcBef>
            <a:spcAft>
              <a:spcPct val="35000"/>
            </a:spcAft>
          </a:pPr>
          <a:endParaRPr lang="en-US" sz="1100" b="1" u="none" kern="1200" dirty="0">
            <a:solidFill>
              <a:srgbClr val="0070C0"/>
            </a:solidFill>
            <a:latin typeface="Trebuchet MS" panose="020B0603020202020204" pitchFamily="34" charset="0"/>
          </a:endParaRPr>
        </a:p>
        <a:p>
          <a:pPr lvl="0" algn="ctr" defTabSz="711200">
            <a:lnSpc>
              <a:spcPct val="90000"/>
            </a:lnSpc>
            <a:spcBef>
              <a:spcPct val="0"/>
            </a:spcBef>
            <a:spcAft>
              <a:spcPct val="35000"/>
            </a:spcAft>
          </a:pPr>
          <a:endParaRPr lang="en-US" sz="1100" b="1" u="none" kern="1200" dirty="0">
            <a:solidFill>
              <a:srgbClr val="0070C0"/>
            </a:solidFill>
            <a:latin typeface="Trebuchet MS" panose="020B0603020202020204" pitchFamily="34" charset="0"/>
          </a:endParaRPr>
        </a:p>
      </dsp:txBody>
      <dsp:txXfrm>
        <a:off x="4284020" y="4246956"/>
        <a:ext cx="2650670" cy="1280731"/>
      </dsp:txXfrm>
    </dsp:sp>
    <dsp:sp modelId="{10A35703-055E-457B-9E9F-5273B8C4A7D4}">
      <dsp:nvSpPr>
        <dsp:cNvPr id="0" name=""/>
        <dsp:cNvSpPr/>
      </dsp:nvSpPr>
      <dsp:spPr>
        <a:xfrm>
          <a:off x="7072205" y="698"/>
          <a:ext cx="1696592" cy="84829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dirty="0">
              <a:latin typeface="Trebuchet MS" panose="020B0603020202020204" pitchFamily="34" charset="0"/>
            </a:rPr>
            <a:t>Performance</a:t>
          </a:r>
        </a:p>
      </dsp:txBody>
      <dsp:txXfrm>
        <a:off x="7097051" y="25544"/>
        <a:ext cx="1646900" cy="798604"/>
      </dsp:txXfrm>
    </dsp:sp>
    <dsp:sp modelId="{C0051EA8-EB09-4039-8288-01167635422A}">
      <dsp:nvSpPr>
        <dsp:cNvPr id="0" name=""/>
        <dsp:cNvSpPr/>
      </dsp:nvSpPr>
      <dsp:spPr>
        <a:xfrm>
          <a:off x="7241864" y="848994"/>
          <a:ext cx="169659" cy="1109592"/>
        </a:xfrm>
        <a:custGeom>
          <a:avLst/>
          <a:gdLst/>
          <a:ahLst/>
          <a:cxnLst/>
          <a:rect l="0" t="0" r="0" b="0"/>
          <a:pathLst>
            <a:path>
              <a:moveTo>
                <a:pt x="0" y="0"/>
              </a:moveTo>
              <a:lnTo>
                <a:pt x="0" y="1109592"/>
              </a:lnTo>
              <a:lnTo>
                <a:pt x="169659" y="11095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AC69A9-FC6E-4CE4-A7F1-1AB6A39F8195}">
      <dsp:nvSpPr>
        <dsp:cNvPr id="0" name=""/>
        <dsp:cNvSpPr/>
      </dsp:nvSpPr>
      <dsp:spPr>
        <a:xfrm>
          <a:off x="7411523" y="1061068"/>
          <a:ext cx="2692560" cy="179503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b="1" u="none" kern="1200" dirty="0">
              <a:solidFill>
                <a:srgbClr val="0070C0"/>
              </a:solidFill>
              <a:latin typeface="Trebuchet MS" panose="020B0603020202020204" pitchFamily="34" charset="0"/>
            </a:rPr>
            <a:t>Algorithmic improvements</a:t>
          </a:r>
        </a:p>
        <a:p>
          <a:pPr lvl="0" algn="ctr" defTabSz="711200">
            <a:lnSpc>
              <a:spcPct val="90000"/>
            </a:lnSpc>
            <a:spcBef>
              <a:spcPct val="0"/>
            </a:spcBef>
            <a:spcAft>
              <a:spcPct val="35000"/>
            </a:spcAft>
          </a:pPr>
          <a:endParaRPr lang="en-US" sz="1600" b="1" u="none" kern="1200" dirty="0">
            <a:solidFill>
              <a:srgbClr val="0070C0"/>
            </a:solidFill>
            <a:latin typeface="Trebuchet MS" panose="020B0603020202020204" pitchFamily="34" charset="0"/>
          </a:endParaRPr>
        </a:p>
        <a:p>
          <a:pPr lvl="0" algn="ctr" defTabSz="711200">
            <a:lnSpc>
              <a:spcPct val="90000"/>
            </a:lnSpc>
            <a:spcBef>
              <a:spcPct val="0"/>
            </a:spcBef>
            <a:spcAft>
              <a:spcPct val="35000"/>
            </a:spcAft>
          </a:pPr>
          <a:endParaRPr lang="en-US" sz="1600" b="1" u="none" kern="1200" dirty="0">
            <a:solidFill>
              <a:srgbClr val="0070C0"/>
            </a:solidFill>
            <a:latin typeface="Trebuchet MS" panose="020B0603020202020204" pitchFamily="34" charset="0"/>
          </a:endParaRPr>
        </a:p>
        <a:p>
          <a:pPr lvl="0" algn="ctr" defTabSz="711200">
            <a:lnSpc>
              <a:spcPct val="90000"/>
            </a:lnSpc>
            <a:spcBef>
              <a:spcPct val="0"/>
            </a:spcBef>
            <a:spcAft>
              <a:spcPct val="35000"/>
            </a:spcAft>
          </a:pPr>
          <a:endParaRPr lang="en-US" sz="1600" b="1" u="none" kern="1200" dirty="0">
            <a:solidFill>
              <a:srgbClr val="0070C0"/>
            </a:solidFill>
            <a:latin typeface="Trebuchet MS" panose="020B0603020202020204" pitchFamily="34" charset="0"/>
          </a:endParaRPr>
        </a:p>
        <a:p>
          <a:pPr lvl="0" algn="ctr" defTabSz="711200">
            <a:lnSpc>
              <a:spcPct val="90000"/>
            </a:lnSpc>
            <a:spcBef>
              <a:spcPct val="0"/>
            </a:spcBef>
            <a:spcAft>
              <a:spcPct val="35000"/>
            </a:spcAft>
          </a:pPr>
          <a:endParaRPr lang="en-US" sz="1600" b="1" u="none" kern="1200" dirty="0">
            <a:solidFill>
              <a:srgbClr val="0070C0"/>
            </a:solidFill>
            <a:latin typeface="Trebuchet MS" panose="020B0603020202020204" pitchFamily="34" charset="0"/>
          </a:endParaRPr>
        </a:p>
      </dsp:txBody>
      <dsp:txXfrm>
        <a:off x="7464098" y="1113643"/>
        <a:ext cx="2587410" cy="1689887"/>
      </dsp:txXfrm>
    </dsp:sp>
    <dsp:sp modelId="{CF680A21-9E94-44B4-9630-ED86E24FA40F}">
      <dsp:nvSpPr>
        <dsp:cNvPr id="0" name=""/>
        <dsp:cNvSpPr/>
      </dsp:nvSpPr>
      <dsp:spPr>
        <a:xfrm>
          <a:off x="7241864" y="848994"/>
          <a:ext cx="169659" cy="3116704"/>
        </a:xfrm>
        <a:custGeom>
          <a:avLst/>
          <a:gdLst/>
          <a:ahLst/>
          <a:cxnLst/>
          <a:rect l="0" t="0" r="0" b="0"/>
          <a:pathLst>
            <a:path>
              <a:moveTo>
                <a:pt x="0" y="0"/>
              </a:moveTo>
              <a:lnTo>
                <a:pt x="0" y="3116704"/>
              </a:lnTo>
              <a:lnTo>
                <a:pt x="169659" y="311670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CAF0F1-243C-4F0C-81E5-93829350D684}">
      <dsp:nvSpPr>
        <dsp:cNvPr id="0" name=""/>
        <dsp:cNvSpPr/>
      </dsp:nvSpPr>
      <dsp:spPr>
        <a:xfrm>
          <a:off x="7411523" y="3068180"/>
          <a:ext cx="2692560" cy="179503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b="1" u="none" kern="1200" dirty="0">
              <a:solidFill>
                <a:srgbClr val="0070C0"/>
              </a:solidFill>
            </a:rPr>
            <a:t>Performance Optimization</a:t>
          </a:r>
        </a:p>
        <a:p>
          <a:pPr lvl="0" algn="ctr" defTabSz="711200">
            <a:lnSpc>
              <a:spcPct val="90000"/>
            </a:lnSpc>
            <a:spcBef>
              <a:spcPct val="0"/>
            </a:spcBef>
            <a:spcAft>
              <a:spcPct val="35000"/>
            </a:spcAft>
          </a:pPr>
          <a:endParaRPr lang="en-US" sz="1600" b="1" u="none" kern="1200" dirty="0">
            <a:solidFill>
              <a:srgbClr val="0070C0"/>
            </a:solidFill>
          </a:endParaRPr>
        </a:p>
        <a:p>
          <a:pPr lvl="0" algn="ctr" defTabSz="711200">
            <a:lnSpc>
              <a:spcPct val="90000"/>
            </a:lnSpc>
            <a:spcBef>
              <a:spcPct val="0"/>
            </a:spcBef>
            <a:spcAft>
              <a:spcPct val="35000"/>
            </a:spcAft>
          </a:pPr>
          <a:endParaRPr lang="en-US" sz="1600" b="1" u="none" kern="1200" dirty="0">
            <a:solidFill>
              <a:srgbClr val="0070C0"/>
            </a:solidFill>
          </a:endParaRPr>
        </a:p>
        <a:p>
          <a:pPr lvl="0" algn="ctr" defTabSz="711200">
            <a:lnSpc>
              <a:spcPct val="90000"/>
            </a:lnSpc>
            <a:spcBef>
              <a:spcPct val="0"/>
            </a:spcBef>
            <a:spcAft>
              <a:spcPct val="35000"/>
            </a:spcAft>
          </a:pPr>
          <a:endParaRPr lang="en-US" sz="1600" b="1" u="none" kern="1200" dirty="0">
            <a:solidFill>
              <a:srgbClr val="0070C0"/>
            </a:solidFill>
          </a:endParaRPr>
        </a:p>
        <a:p>
          <a:pPr lvl="0" algn="ctr" defTabSz="711200">
            <a:lnSpc>
              <a:spcPct val="90000"/>
            </a:lnSpc>
            <a:spcBef>
              <a:spcPct val="0"/>
            </a:spcBef>
            <a:spcAft>
              <a:spcPct val="35000"/>
            </a:spcAft>
          </a:pPr>
          <a:endParaRPr lang="en-US" sz="1600" b="1" u="none" kern="1200" dirty="0">
            <a:solidFill>
              <a:srgbClr val="0070C0"/>
            </a:solidFill>
          </a:endParaRPr>
        </a:p>
      </dsp:txBody>
      <dsp:txXfrm>
        <a:off x="7464098" y="3120755"/>
        <a:ext cx="2587410" cy="168988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Open Sans" panose="020B0606030504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712B77-F7E2-4D68-A9CB-41B8CCDC9B29}" type="datetimeFigureOut">
              <a:rPr lang="en-US" smtClean="0">
                <a:latin typeface="Open Sans" panose="020B0606030504020204" pitchFamily="34" charset="0"/>
              </a:rPr>
              <a:t>3/1/2023</a:t>
            </a:fld>
            <a:endParaRPr lang="en-US" dirty="0">
              <a:latin typeface="Open Sans" panose="020B0606030504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Open Sans" panose="020B0606030504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C23351-3FB3-4478-AE7D-BEC670948232}" type="slidenum">
              <a:rPr lang="en-US" smtClean="0">
                <a:latin typeface="Open Sans" panose="020B0606030504020204" pitchFamily="34" charset="0"/>
              </a:rPr>
              <a:t>‹#›</a:t>
            </a:fld>
            <a:endParaRPr lang="en-US" dirty="0">
              <a:latin typeface="Open Sans" panose="020B0606030504020204" pitchFamily="34" charset="0"/>
            </a:endParaRPr>
          </a:p>
        </p:txBody>
      </p:sp>
    </p:spTree>
    <p:extLst>
      <p:ext uri="{BB962C8B-B14F-4D97-AF65-F5344CB8AC3E}">
        <p14:creationId xmlns:p14="http://schemas.microsoft.com/office/powerpoint/2010/main" val="39106458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896A8DF4-6A87-4F69-8212-F0A65870B2F2}" type="datetimeFigureOut">
              <a:rPr lang="en-US" smtClean="0"/>
              <a:pPr/>
              <a:t>3/1/2023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E21A7267-269F-4D26-9F96-B6358A06B982}" type="slidenum">
              <a:rPr lang="en-US" smtClean="0"/>
              <a:pPr/>
              <a:t>‹#›</a:t>
            </a:fld>
            <a:endParaRPr lang="en-US" dirty="0"/>
          </a:p>
        </p:txBody>
      </p:sp>
    </p:spTree>
    <p:extLst>
      <p:ext uri="{BB962C8B-B14F-4D97-AF65-F5344CB8AC3E}">
        <p14:creationId xmlns:p14="http://schemas.microsoft.com/office/powerpoint/2010/main" val="3410717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a:lvl2pPr marL="457200" algn="l" defTabSz="914400" rtl="0" eaLnBrk="1" latinLnBrk="0" hangingPunct="1">
      <a:defRPr sz="1200" b="0" i="0" kern="1200">
        <a:solidFill>
          <a:schemeClr val="tx1"/>
        </a:solidFill>
        <a:latin typeface="Open Sans" panose="020B0606030504020204" pitchFamily="34" charset="0"/>
        <a:ea typeface="+mn-ea"/>
        <a:cs typeface="+mn-cs"/>
      </a:defRPr>
    </a:lvl2pPr>
    <a:lvl3pPr marL="914400" algn="l" defTabSz="914400" rtl="0" eaLnBrk="1" latinLnBrk="0" hangingPunct="1">
      <a:defRPr sz="1200" b="0" i="0" kern="1200">
        <a:solidFill>
          <a:schemeClr val="tx1"/>
        </a:solidFill>
        <a:latin typeface="Open Sans" panose="020B0606030504020204" pitchFamily="34" charset="0"/>
        <a:ea typeface="+mn-ea"/>
        <a:cs typeface="+mn-cs"/>
      </a:defRPr>
    </a:lvl3pPr>
    <a:lvl4pPr marL="1371600" algn="l" defTabSz="914400" rtl="0" eaLnBrk="1" latinLnBrk="0" hangingPunct="1">
      <a:defRPr sz="1200" b="0" i="0" kern="1200">
        <a:solidFill>
          <a:schemeClr val="tx1"/>
        </a:solidFill>
        <a:latin typeface="Open Sans" panose="020B0606030504020204" pitchFamily="34" charset="0"/>
        <a:ea typeface="+mn-ea"/>
        <a:cs typeface="+mn-cs"/>
      </a:defRPr>
    </a:lvl4pPr>
    <a:lvl5pPr marL="1828800" algn="l" defTabSz="914400" rtl="0" eaLnBrk="1" latinLnBrk="0" hangingPunct="1">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add anyone else?  Kim?</a:t>
            </a:r>
          </a:p>
        </p:txBody>
      </p:sp>
      <p:sp>
        <p:nvSpPr>
          <p:cNvPr id="4" name="Slide Number Placeholder 3"/>
          <p:cNvSpPr>
            <a:spLocks noGrp="1"/>
          </p:cNvSpPr>
          <p:nvPr>
            <p:ph type="sldNum" sz="quarter" idx="5"/>
          </p:nvPr>
        </p:nvSpPr>
        <p:spPr/>
        <p:txBody>
          <a:bodyPr/>
          <a:lstStyle/>
          <a:p>
            <a:fld id="{E21A7267-269F-4D26-9F96-B6358A06B982}" type="slidenum">
              <a:rPr lang="en-US" smtClean="0"/>
              <a:t>1</a:t>
            </a:fld>
            <a:endParaRPr lang="en-US"/>
          </a:p>
        </p:txBody>
      </p:sp>
    </p:spTree>
    <p:extLst>
      <p:ext uri="{BB962C8B-B14F-4D97-AF65-F5344CB8AC3E}">
        <p14:creationId xmlns:p14="http://schemas.microsoft.com/office/powerpoint/2010/main" val="3850189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10</a:t>
            </a:fld>
            <a:endParaRPr lang="en-US" dirty="0"/>
          </a:p>
        </p:txBody>
      </p:sp>
    </p:spTree>
    <p:extLst>
      <p:ext uri="{BB962C8B-B14F-4D97-AF65-F5344CB8AC3E}">
        <p14:creationId xmlns:p14="http://schemas.microsoft.com/office/powerpoint/2010/main" val="3048804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11</a:t>
            </a:fld>
            <a:endParaRPr lang="en-US" dirty="0"/>
          </a:p>
        </p:txBody>
      </p:sp>
    </p:spTree>
    <p:extLst>
      <p:ext uri="{BB962C8B-B14F-4D97-AF65-F5344CB8AC3E}">
        <p14:creationId xmlns:p14="http://schemas.microsoft.com/office/powerpoint/2010/main" val="3194036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12</a:t>
            </a:fld>
            <a:endParaRPr lang="en-US" dirty="0"/>
          </a:p>
        </p:txBody>
      </p:sp>
    </p:spTree>
    <p:extLst>
      <p:ext uri="{BB962C8B-B14F-4D97-AF65-F5344CB8AC3E}">
        <p14:creationId xmlns:p14="http://schemas.microsoft.com/office/powerpoint/2010/main" val="3220274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13</a:t>
            </a:fld>
            <a:endParaRPr lang="en-US" dirty="0"/>
          </a:p>
        </p:txBody>
      </p:sp>
    </p:spTree>
    <p:extLst>
      <p:ext uri="{BB962C8B-B14F-4D97-AF65-F5344CB8AC3E}">
        <p14:creationId xmlns:p14="http://schemas.microsoft.com/office/powerpoint/2010/main" val="1034579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14</a:t>
            </a:fld>
            <a:endParaRPr lang="en-US" dirty="0"/>
          </a:p>
        </p:txBody>
      </p:sp>
    </p:spTree>
    <p:extLst>
      <p:ext uri="{BB962C8B-B14F-4D97-AF65-F5344CB8AC3E}">
        <p14:creationId xmlns:p14="http://schemas.microsoft.com/office/powerpoint/2010/main" val="1339672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 is this good test case to look at?</a:t>
            </a:r>
          </a:p>
        </p:txBody>
      </p:sp>
      <p:sp>
        <p:nvSpPr>
          <p:cNvPr id="4" name="Slide Number Placeholder 3"/>
          <p:cNvSpPr>
            <a:spLocks noGrp="1"/>
          </p:cNvSpPr>
          <p:nvPr>
            <p:ph type="sldNum" sz="quarter" idx="5"/>
          </p:nvPr>
        </p:nvSpPr>
        <p:spPr/>
        <p:txBody>
          <a:bodyPr/>
          <a:lstStyle/>
          <a:p>
            <a:fld id="{E21A7267-269F-4D26-9F96-B6358A06B982}" type="slidenum">
              <a:rPr lang="en-US" smtClean="0"/>
              <a:pPr/>
              <a:t>15</a:t>
            </a:fld>
            <a:endParaRPr lang="en-US" dirty="0"/>
          </a:p>
        </p:txBody>
      </p:sp>
    </p:spTree>
    <p:extLst>
      <p:ext uri="{BB962C8B-B14F-4D97-AF65-F5344CB8AC3E}">
        <p14:creationId xmlns:p14="http://schemas.microsoft.com/office/powerpoint/2010/main" val="567148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800" b="0" dirty="0">
                <a:latin typeface="+mn-lt"/>
              </a:rPr>
              <a:t>Q: is this best result to include?  Is this best way to present it?  </a:t>
            </a:r>
          </a:p>
          <a:p>
            <a:pPr marL="0" indent="0">
              <a:buFont typeface="Arial" panose="020B0604020202020204" pitchFamily="34" charset="0"/>
              <a:buNone/>
            </a:pPr>
            <a:r>
              <a:rPr lang="en-US" sz="800" b="0" dirty="0">
                <a:latin typeface="+mn-lt"/>
              </a:rPr>
              <a:t>Q: are these CPU times for both FEA and linear solve?  </a:t>
            </a:r>
          </a:p>
          <a:p>
            <a:pPr marL="0" marR="0">
              <a:spcBef>
                <a:spcPts val="0"/>
              </a:spcBef>
              <a:spcAft>
                <a:spcPts val="0"/>
              </a:spcAft>
            </a:pPr>
            <a:r>
              <a:rPr lang="en-US" sz="800" b="0" dirty="0">
                <a:latin typeface="+mn-lt"/>
              </a:rPr>
              <a:t>- </a:t>
            </a:r>
            <a:r>
              <a:rPr lang="en-US" sz="1800" dirty="0">
                <a:solidFill>
                  <a:srgbClr val="000000"/>
                </a:solidFill>
                <a:effectLst/>
                <a:latin typeface="Calibri" panose="020F0502020204030204" pitchFamily="34" charset="0"/>
                <a:ea typeface="Times New Roman" panose="02020603050405020304" pitchFamily="18" charset="0"/>
              </a:rPr>
              <a:t>It is the "</a:t>
            </a:r>
            <a:r>
              <a:rPr lang="en-US" sz="1800" dirty="0" err="1">
                <a:solidFill>
                  <a:srgbClr val="000000"/>
                </a:solidFill>
                <a:effectLst/>
                <a:latin typeface="Calibri" panose="020F0502020204030204" pitchFamily="34" charset="0"/>
                <a:ea typeface="Times New Roman" panose="02020603050405020304" pitchFamily="18" charset="0"/>
              </a:rPr>
              <a:t>Piro</a:t>
            </a:r>
            <a:r>
              <a:rPr lang="en-US" sz="1800" dirty="0">
                <a:solidFill>
                  <a:srgbClr val="000000"/>
                </a:solidFill>
                <a:effectLst/>
                <a:latin typeface="Calibri" panose="020F0502020204030204" pitchFamily="34" charset="0"/>
                <a:ea typeface="Times New Roman" panose="02020603050405020304" pitchFamily="18" charset="0"/>
              </a:rPr>
              <a:t>::</a:t>
            </a:r>
            <a:r>
              <a:rPr lang="en-US" sz="1800" dirty="0" err="1">
                <a:solidFill>
                  <a:srgbClr val="000000"/>
                </a:solidFill>
                <a:effectLst/>
                <a:latin typeface="Calibri" panose="020F0502020204030204" pitchFamily="34" charset="0"/>
                <a:ea typeface="Times New Roman" panose="02020603050405020304" pitchFamily="18" charset="0"/>
              </a:rPr>
              <a:t>NOXSolver</a:t>
            </a:r>
            <a:r>
              <a:rPr lang="en-US" sz="1800" dirty="0">
                <a:solidFill>
                  <a:srgbClr val="000000"/>
                </a:solidFill>
                <a:effectLst/>
                <a:latin typeface="Calibri" panose="020F0502020204030204" pitchFamily="34" charset="0"/>
                <a:ea typeface="Times New Roman" panose="02020603050405020304" pitchFamily="18" charset="0"/>
              </a:rPr>
              <a:t>::</a:t>
            </a:r>
            <a:r>
              <a:rPr lang="en-US" sz="1800" dirty="0" err="1">
                <a:solidFill>
                  <a:srgbClr val="000000"/>
                </a:solidFill>
                <a:effectLst/>
                <a:latin typeface="Calibri" panose="020F0502020204030204" pitchFamily="34" charset="0"/>
                <a:ea typeface="Times New Roman" panose="02020603050405020304" pitchFamily="18" charset="0"/>
              </a:rPr>
              <a:t>evalModelImpl</a:t>
            </a:r>
            <a:r>
              <a:rPr lang="en-US" sz="1800" dirty="0">
                <a:solidFill>
                  <a:srgbClr val="000000"/>
                </a:solidFill>
                <a:effectLst/>
                <a:latin typeface="Calibri" panose="020F0502020204030204" pitchFamily="34" charset="0"/>
                <a:ea typeface="Times New Roman" panose="02020603050405020304" pitchFamily="18" charset="0"/>
              </a:rPr>
              <a:t>::solve:" timer. So "Total Time" without "Setup Time" or you could think of it as "Fill Time" + "Preconditioner Construction" + "Linear Solver" time. Yes, it includes the assembly and the linear solver. It also includes the nonlinear solver but that's pretty negligible.</a:t>
            </a:r>
            <a:endParaRPr lang="en-US" sz="800" b="0" dirty="0">
              <a:latin typeface="+mn-lt"/>
            </a:endParaRPr>
          </a:p>
          <a:p>
            <a:pPr marL="0" indent="0">
              <a:buFont typeface="Arial" panose="020B0604020202020204" pitchFamily="34" charset="0"/>
              <a:buNone/>
            </a:pPr>
            <a:r>
              <a:rPr lang="en-US" sz="800" b="0" dirty="0">
                <a:latin typeface="+mn-lt"/>
              </a:rPr>
              <a:t>Q: why no power9 + summit results for 256 node case?</a:t>
            </a:r>
          </a:p>
          <a:p>
            <a:pPr marL="0" marR="0">
              <a:spcBef>
                <a:spcPts val="0"/>
              </a:spcBef>
              <a:spcAft>
                <a:spcPts val="0"/>
              </a:spcAft>
            </a:pPr>
            <a:r>
              <a:rPr lang="en-US" sz="800" b="0" dirty="0">
                <a:latin typeface="+mn-lt"/>
              </a:rPr>
              <a:t>-  </a:t>
            </a:r>
            <a:r>
              <a:rPr lang="en-US" sz="1800" dirty="0">
                <a:solidFill>
                  <a:srgbClr val="000000"/>
                </a:solidFill>
                <a:effectLst/>
                <a:latin typeface="Calibri" panose="020F0502020204030204" pitchFamily="34" charset="0"/>
                <a:ea typeface="Times New Roman" panose="02020603050405020304" pitchFamily="18" charset="0"/>
              </a:rPr>
              <a:t>There was either some mesh decomp issues or I/O issues with Populate Mesh (similar to what is happening on Perlmutter). This was a &gt;10k rank case which seems to have issues (same thing happened on Cori). We probably need to figure out a better workflow (i.e. try to decompose, populate, run the sim all in one go and hope the performance isn't as bad anymore) or switch to an </a:t>
            </a:r>
            <a:r>
              <a:rPr lang="en-US" sz="1800" dirty="0" err="1">
                <a:solidFill>
                  <a:srgbClr val="000000"/>
                </a:solidFill>
                <a:effectLst/>
                <a:latin typeface="Calibri" panose="020F0502020204030204" pitchFamily="34" charset="0"/>
                <a:ea typeface="Times New Roman" panose="02020603050405020304" pitchFamily="18" charset="0"/>
              </a:rPr>
              <a:t>openmp</a:t>
            </a:r>
            <a:r>
              <a:rPr lang="en-US" sz="1800" dirty="0">
                <a:solidFill>
                  <a:srgbClr val="000000"/>
                </a:solidFill>
                <a:effectLst/>
                <a:latin typeface="Calibri" panose="020F0502020204030204" pitchFamily="34" charset="0"/>
                <a:ea typeface="Times New Roman" panose="02020603050405020304" pitchFamily="18" charset="0"/>
              </a:rPr>
              <a:t> build.</a:t>
            </a:r>
            <a:endParaRPr lang="en-US" sz="1800" dirty="0">
              <a:effectLst/>
              <a:latin typeface="Calibri" panose="020F0502020204030204" pitchFamily="34" charset="0"/>
              <a:ea typeface="Calibri" panose="020F0502020204030204" pitchFamily="34" charset="0"/>
            </a:endParaRPr>
          </a:p>
          <a:p>
            <a:pPr marL="0" indent="0">
              <a:buFont typeface="Arial" panose="020B0604020202020204" pitchFamily="34" charset="0"/>
              <a:buNone/>
            </a:pPr>
            <a:endParaRPr lang="en-US" sz="800" b="0" dirty="0">
              <a:latin typeface="+mn-lt"/>
            </a:endParaRPr>
          </a:p>
          <a:p>
            <a:pPr marL="0" indent="0">
              <a:buFont typeface="Arial" panose="020B0604020202020204" pitchFamily="34" charset="0"/>
              <a:buNone/>
            </a:pPr>
            <a:r>
              <a:rPr lang="en-US" sz="800" b="0" dirty="0" err="1">
                <a:latin typeface="+mn-lt"/>
              </a:rPr>
              <a:t>Outdatee</a:t>
            </a:r>
            <a:r>
              <a:rPr lang="en-US" sz="800" b="0" dirty="0">
                <a:latin typeface="+mn-lt"/>
              </a:rPr>
              <a:t> results…  CPU scaling should look better.  GPU would look not so good.</a:t>
            </a:r>
          </a:p>
          <a:p>
            <a:pPr marL="0" indent="0">
              <a:buFont typeface="Arial" panose="020B0604020202020204" pitchFamily="34" charset="0"/>
              <a:buNone/>
            </a:pPr>
            <a:endParaRPr lang="en-US" sz="800" b="0" dirty="0">
              <a:latin typeface="+mn-lt"/>
            </a:endParaRPr>
          </a:p>
          <a:p>
            <a:pPr marL="0" indent="0">
              <a:buFont typeface="Arial" panose="020B0604020202020204" pitchFamily="34" charset="0"/>
              <a:buNone/>
            </a:pPr>
            <a:r>
              <a:rPr lang="en-US" sz="800" b="0" dirty="0">
                <a:latin typeface="+mn-lt"/>
              </a:rPr>
              <a:t>Areas to improve</a:t>
            </a:r>
          </a:p>
          <a:p>
            <a:pPr marL="800100" lvl="1" indent="-342900">
              <a:buFont typeface="Wingdings" panose="05000000000000000000" pitchFamily="2" charset="2"/>
              <a:buChar char="Ø"/>
            </a:pPr>
            <a:r>
              <a:rPr lang="en-US" sz="800" b="0" dirty="0">
                <a:latin typeface="+mn-lt"/>
              </a:rPr>
              <a:t>Assembly on CPU – 40-60% of total time</a:t>
            </a:r>
          </a:p>
          <a:p>
            <a:pPr marL="800100" lvl="1" indent="-342900">
              <a:buFont typeface="Wingdings" panose="05000000000000000000" pitchFamily="2" charset="2"/>
              <a:buChar char="Ø"/>
            </a:pPr>
            <a:r>
              <a:rPr lang="en-US" sz="800" b="0" dirty="0">
                <a:latin typeface="+mn-lt"/>
              </a:rPr>
              <a:t>Solver on GPU – 80-90% of total time</a:t>
            </a:r>
          </a:p>
          <a:p>
            <a:endParaRPr lang="en-US" b="0"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16</a:t>
            </a:fld>
            <a:endParaRPr lang="en-US" dirty="0"/>
          </a:p>
        </p:txBody>
      </p:sp>
    </p:spTree>
    <p:extLst>
      <p:ext uri="{BB962C8B-B14F-4D97-AF65-F5344CB8AC3E}">
        <p14:creationId xmlns:p14="http://schemas.microsoft.com/office/powerpoint/2010/main" val="1614747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17</a:t>
            </a:fld>
            <a:endParaRPr lang="en-US" dirty="0"/>
          </a:p>
        </p:txBody>
      </p:sp>
    </p:spTree>
    <p:extLst>
      <p:ext uri="{BB962C8B-B14F-4D97-AF65-F5344CB8AC3E}">
        <p14:creationId xmlns:p14="http://schemas.microsoft.com/office/powerpoint/2010/main" val="573497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18</a:t>
            </a:fld>
            <a:endParaRPr lang="en-US" dirty="0"/>
          </a:p>
        </p:txBody>
      </p:sp>
    </p:spTree>
    <p:extLst>
      <p:ext uri="{BB962C8B-B14F-4D97-AF65-F5344CB8AC3E}">
        <p14:creationId xmlns:p14="http://schemas.microsoft.com/office/powerpoint/2010/main" val="4070830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1755467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a:t>
            </a:fld>
            <a:endParaRPr lang="en-US" dirty="0"/>
          </a:p>
        </p:txBody>
      </p:sp>
    </p:spTree>
    <p:extLst>
      <p:ext uri="{BB962C8B-B14F-4D97-AF65-F5344CB8AC3E}">
        <p14:creationId xmlns:p14="http://schemas.microsoft.com/office/powerpoint/2010/main" val="1498871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10086659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The two figures bellow are associated to a Monte Carlo simulation for UQ of a heat problem.</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The image on the left represents the actual Python script that generates the samples, loops over the samples and evaluates Albany for each of them and stores the results into an array.</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The code is not meant to be readable in the slide; the main motivations to illustrate it here is to say that the code is very concise and does not need any recompilation of C++ code; it is therefore very time efficient for the user to write it like this.</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The second image ( on the right ) represents wall-clock time of the code on the left (with interface) vs a sequence of calls to the Albany executable directly (without interface).</a:t>
            </a:r>
            <a:br>
              <a:rPr lang="en-US" sz="1800" dirty="0">
                <a:solidFill>
                  <a:srgbClr val="000000"/>
                </a:solidFill>
                <a:effectLst/>
                <a:latin typeface="Calibri" panose="020F0502020204030204" pitchFamily="34" charset="0"/>
                <a:ea typeface="Calibri" panose="020F0502020204030204" pitchFamily="34" charset="0"/>
              </a:rPr>
            </a:br>
            <a:r>
              <a:rPr lang="en-US" sz="1800" dirty="0">
                <a:solidFill>
                  <a:srgbClr val="000000"/>
                </a:solidFill>
                <a:effectLst/>
                <a:latin typeface="Calibri" panose="020F0502020204030204" pitchFamily="34" charset="0"/>
                <a:ea typeface="Calibri" panose="020F0502020204030204" pitchFamily="34" charset="0"/>
              </a:rPr>
              <a:t>The approach with the interface is faster as you don't need to go through the setup phase of Albany for every sample; you can generate the mesh once, allocate the memory once, and reuse them for every sample.</a:t>
            </a:r>
            <a:endParaRPr lang="en-US" sz="1800" dirty="0">
              <a:effectLst/>
              <a:latin typeface="Calibri" panose="020F0502020204030204" pitchFamily="34" charset="0"/>
              <a:ea typeface="Calibri" panose="020F0502020204030204" pitchFamily="34" charset="0"/>
            </a:endParaRPr>
          </a:p>
          <a:p>
            <a:r>
              <a:rPr lang="en-US" sz="1800" dirty="0">
                <a:solidFill>
                  <a:srgbClr val="000000"/>
                </a:solidFill>
                <a:effectLst/>
                <a:latin typeface="Calibri" panose="020F0502020204030204" pitchFamily="34" charset="0"/>
                <a:ea typeface="Calibri" panose="020F0502020204030204" pitchFamily="34" charset="0"/>
              </a:rPr>
              <a:t>It would be feasible to do the same in C++ directly (and get equivalent performance) </a:t>
            </a:r>
            <a:r>
              <a:rPr lang="en-US" sz="1800" b="1" dirty="0">
                <a:solidFill>
                  <a:srgbClr val="000000"/>
                </a:solidFill>
                <a:effectLst/>
                <a:latin typeface="Calibri" panose="020F0502020204030204" pitchFamily="34" charset="0"/>
                <a:ea typeface="Calibri" panose="020F0502020204030204" pitchFamily="34" charset="0"/>
              </a:rPr>
              <a:t>but</a:t>
            </a:r>
            <a:r>
              <a:rPr lang="en-US" sz="1800" dirty="0">
                <a:solidFill>
                  <a:srgbClr val="000000"/>
                </a:solidFill>
                <a:effectLst/>
                <a:latin typeface="Calibri" panose="020F0502020204030204" pitchFamily="34" charset="0"/>
                <a:ea typeface="Calibri" panose="020F0502020204030204" pitchFamily="34" charset="0"/>
              </a:rPr>
              <a:t> that would require to write a new C++ main function and compile it.</a:t>
            </a:r>
            <a:br>
              <a:rPr lang="en-US" sz="1800" dirty="0">
                <a:solidFill>
                  <a:srgbClr val="000000"/>
                </a:solidFill>
                <a:effectLst/>
                <a:latin typeface="Calibri" panose="020F0502020204030204" pitchFamily="34" charset="0"/>
                <a:ea typeface="Calibri" panose="020F0502020204030204" pitchFamily="34" charset="0"/>
              </a:rPr>
            </a:br>
            <a:r>
              <a:rPr lang="en-US" sz="1800" dirty="0">
                <a:solidFill>
                  <a:srgbClr val="000000"/>
                </a:solidFill>
                <a:effectLst/>
                <a:latin typeface="Calibri" panose="020F0502020204030204" pitchFamily="34" charset="0"/>
                <a:ea typeface="Calibri" panose="020F0502020204030204" pitchFamily="34" charset="0"/>
              </a:rPr>
              <a:t/>
            </a:r>
            <a:br>
              <a:rPr lang="en-US" sz="1800" dirty="0">
                <a:solidFill>
                  <a:srgbClr val="000000"/>
                </a:solidFill>
                <a:effectLst/>
                <a:latin typeface="Calibri" panose="020F0502020204030204" pitchFamily="34" charset="0"/>
                <a:ea typeface="Calibri" panose="020F0502020204030204" pitchFamily="34" charset="0"/>
              </a:rPr>
            </a:br>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21</a:t>
            </a:fld>
            <a:endParaRPr lang="en-US" dirty="0"/>
          </a:p>
        </p:txBody>
      </p:sp>
    </p:spTree>
    <p:extLst>
      <p:ext uri="{BB962C8B-B14F-4D97-AF65-F5344CB8AC3E}">
        <p14:creationId xmlns:p14="http://schemas.microsoft.com/office/powerpoint/2010/main" val="1498871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 generalized likelihood ratio test is used</a:t>
                </a:r>
              </a:p>
              <a:p>
                <a:pPr marL="726929" lvl="1" indent="-342900">
                  <a:buFont typeface="Arial" panose="020B0604020202020204" pitchFamily="34" charset="0"/>
                  <a:buChar char="•"/>
                </a:pPr>
                <a:r>
                  <a:rPr lang="en-US" dirty="0"/>
                  <a:t>Null hypothesis – </a:t>
                </a:r>
                <a14:m>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e>
                      <m:sub>
                        <m: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sSubSup>
                  </m:oMath>
                </a14:m>
                <a:r>
                  <a:rPr lang="en-US" dirty="0"/>
                  <a:t> belongs to a single distribution</a:t>
                </a:r>
              </a:p>
              <a:p>
                <a:pPr marL="726929" lvl="1" indent="-342900">
                  <a:buFont typeface="Arial" panose="020B0604020202020204" pitchFamily="34" charset="0"/>
                  <a:buChar char="•"/>
                </a:pPr>
                <a:r>
                  <a:rPr lang="en-US" dirty="0"/>
                  <a:t>Alternate hypothesis – there exists some </a:t>
                </a:r>
                <a14:m>
                  <m:oMath xmlns:m="http://schemas.openxmlformats.org/officeDocument/2006/math">
                    <m:r>
                      <a:rPr lang="en-US" i="1" smtClean="0">
                        <a:latin typeface="Cambria Math" panose="02040503050406030204" pitchFamily="18" charset="0"/>
                        <a:sym typeface="Symbol" panose="05050102010706020507" pitchFamily="18" charset="2"/>
                      </a:rPr>
                      <m:t></m:t>
                    </m:r>
                    <m:r>
                      <a:rPr lang="en-US" i="1">
                        <a:latin typeface="Cambria Math" panose="02040503050406030204" pitchFamily="18" charset="0"/>
                      </a:rPr>
                      <m:t> </m:t>
                    </m:r>
                  </m:oMath>
                </a14:m>
                <a:r>
                  <a:rPr lang="en-US" dirty="0"/>
                  <a:t>such that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e>
                      <m:sub>
                        <m: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ea typeface="Cambria Math" panose="02040503050406030204" pitchFamily="18" charset="0"/>
                            <a:sym typeface="Symbol" panose="05050102010706020507" pitchFamily="18" charset="2"/>
                          </a:rPr>
                          <m:t>𝜈</m:t>
                        </m:r>
                        <m:r>
                          <a:rPr lang="en-US" b="0" i="1" smtClean="0">
                            <a:latin typeface="Cambria Math" panose="02040503050406030204" pitchFamily="18" charset="0"/>
                            <a:ea typeface="Cambria Math" panose="02040503050406030204" pitchFamily="18" charset="0"/>
                            <a:sym typeface="Symbol" panose="05050102010706020507" pitchFamily="18" charset="2"/>
                          </a:rPr>
                          <m:t>−1</m:t>
                        </m:r>
                      </m:sup>
                    </m:sSubSup>
                  </m:oMath>
                </a14:m>
                <a:r>
                  <a:rPr lang="en-US" dirty="0"/>
                  <a:t> and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e>
                      <m:sub>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𝜈</m:t>
                        </m:r>
                      </m:sub>
                      <m:sup>
                        <m:r>
                          <a:rPr lang="en-US" b="0" i="1" smtClean="0">
                            <a:latin typeface="Cambria Math" panose="02040503050406030204" pitchFamily="18" charset="0"/>
                          </a:rPr>
                          <m:t>𝑛</m:t>
                        </m:r>
                      </m:sup>
                    </m:sSubSup>
                  </m:oMath>
                </a14:m>
                <a:r>
                  <a:rPr lang="en-US" dirty="0"/>
                  <a:t> are separate distributions</a:t>
                </a:r>
              </a:p>
              <a:p>
                <a:endParaRPr lang="en-US" dirty="0"/>
              </a:p>
            </p:txBody>
          </p:sp>
        </mc:Choice>
        <mc:Fallback xmlns="">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 generalized likelihood ratio test is used</a:t>
                </a:r>
              </a:p>
              <a:p>
                <a:pPr marL="726929" lvl="1" indent="-342900">
                  <a:buFont typeface="Arial" panose="020B0604020202020204" pitchFamily="34" charset="0"/>
                  <a:buChar char="•"/>
                </a:pPr>
                <a:r>
                  <a:rPr lang="en-US" dirty="0"/>
                  <a:t>Null hypothesis – </a:t>
                </a:r>
                <a:r>
                  <a:rPr lang="en-US" i="0">
                    <a:latin typeface="Cambria Math" panose="02040503050406030204" pitchFamily="18" charset="0"/>
                  </a:rPr>
                  <a:t>〖</a:t>
                </a:r>
                <a:r>
                  <a:rPr lang="en-US" b="0" i="0">
                    <a:latin typeface="Cambria Math" panose="02040503050406030204" pitchFamily="18" charset="0"/>
                  </a:rPr>
                  <a:t>{𝑥}〗_(𝑖=1)^𝑛</a:t>
                </a:r>
                <a:r>
                  <a:rPr lang="en-US" dirty="0"/>
                  <a:t> belongs to a single distribution</a:t>
                </a:r>
              </a:p>
              <a:p>
                <a:pPr marL="726929" lvl="1" indent="-342900">
                  <a:buFont typeface="Arial" panose="020B0604020202020204" pitchFamily="34" charset="0"/>
                  <a:buChar char="•"/>
                </a:pPr>
                <a:r>
                  <a:rPr lang="en-US" dirty="0"/>
                  <a:t>Alternate hypothesis – there exists some </a:t>
                </a:r>
                <a:r>
                  <a:rPr lang="en-US" i="0">
                    <a:latin typeface="Cambria Math" panose="02040503050406030204" pitchFamily="18" charset="0"/>
                    <a:sym typeface="Symbol" panose="05050102010706020507" pitchFamily="18" charset="2"/>
                  </a:rPr>
                  <a:t></a:t>
                </a:r>
                <a:r>
                  <a:rPr lang="en-US" i="0">
                    <a:latin typeface="Cambria Math" panose="02040503050406030204" pitchFamily="18" charset="0"/>
                  </a:rPr>
                  <a:t> </a:t>
                </a:r>
                <a:r>
                  <a:rPr lang="en-US" dirty="0"/>
                  <a:t>such that </a:t>
                </a:r>
                <a:r>
                  <a:rPr lang="en-US" i="0">
                    <a:latin typeface="Cambria Math" panose="02040503050406030204" pitchFamily="18" charset="0"/>
                  </a:rPr>
                  <a:t>〖{𝑥}〗_(𝑖=1)^(</a:t>
                </a:r>
                <a:r>
                  <a:rPr lang="en-US" i="0">
                    <a:latin typeface="Cambria Math" panose="02040503050406030204" pitchFamily="18" charset="0"/>
                    <a:ea typeface="Cambria Math" panose="02040503050406030204" pitchFamily="18" charset="0"/>
                    <a:sym typeface="Symbol" panose="05050102010706020507" pitchFamily="18" charset="2"/>
                  </a:rPr>
                  <a:t>𝜈</a:t>
                </a:r>
                <a:r>
                  <a:rPr lang="en-US" b="0" i="0">
                    <a:latin typeface="Cambria Math" panose="02040503050406030204" pitchFamily="18" charset="0"/>
                    <a:ea typeface="Cambria Math" panose="02040503050406030204" pitchFamily="18" charset="0"/>
                    <a:sym typeface="Symbol" panose="05050102010706020507" pitchFamily="18" charset="2"/>
                  </a:rPr>
                  <a:t>−1)</a:t>
                </a:r>
                <a:r>
                  <a:rPr lang="en-US" dirty="0"/>
                  <a:t> and </a:t>
                </a:r>
                <a:r>
                  <a:rPr lang="en-US" b="0" i="0">
                    <a:latin typeface="Cambria Math" panose="02040503050406030204" pitchFamily="18" charset="0"/>
                  </a:rPr>
                  <a:t>〖{𝑥}〗_(𝑖=</a:t>
                </a:r>
                <a:r>
                  <a:rPr lang="en-US" b="0" i="0">
                    <a:latin typeface="Cambria Math" panose="02040503050406030204" pitchFamily="18" charset="0"/>
                    <a:ea typeface="Cambria Math" panose="02040503050406030204" pitchFamily="18" charset="0"/>
                  </a:rPr>
                  <a:t>𝜈)^</a:t>
                </a:r>
                <a:r>
                  <a:rPr lang="en-US" b="0" i="0">
                    <a:latin typeface="Cambria Math" panose="02040503050406030204" pitchFamily="18" charset="0"/>
                  </a:rPr>
                  <a:t>𝑛</a:t>
                </a:r>
                <a:r>
                  <a:rPr lang="en-US" dirty="0"/>
                  <a:t> are separate distributions</a:t>
                </a:r>
              </a:p>
              <a:p>
                <a:endParaRPr lang="en-US" dirty="0"/>
              </a:p>
            </p:txBody>
          </p:sp>
        </mc:Fallback>
      </mc:AlternateContent>
      <p:sp>
        <p:nvSpPr>
          <p:cNvPr id="4" name="Slide Number Placeholder 3"/>
          <p:cNvSpPr>
            <a:spLocks noGrp="1"/>
          </p:cNvSpPr>
          <p:nvPr>
            <p:ph type="sldNum" sz="quarter" idx="5"/>
          </p:nvPr>
        </p:nvSpPr>
        <p:spPr/>
        <p:txBody>
          <a:bodyPr/>
          <a:lstStyle/>
          <a:p>
            <a:fld id="{E21A7267-269F-4D26-9F96-B6358A06B982}" type="slidenum">
              <a:rPr lang="en-US" smtClean="0"/>
              <a:pPr/>
              <a:t>23</a:t>
            </a:fld>
            <a:endParaRPr lang="en-US" dirty="0"/>
          </a:p>
        </p:txBody>
      </p:sp>
    </p:spTree>
    <p:extLst>
      <p:ext uri="{BB962C8B-B14F-4D97-AF65-F5344CB8AC3E}">
        <p14:creationId xmlns:p14="http://schemas.microsoft.com/office/powerpoint/2010/main" val="26776684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 generalized likelihood ratio test is used</a:t>
                </a:r>
              </a:p>
              <a:p>
                <a:pPr marL="726929" lvl="1" indent="-342900">
                  <a:buFont typeface="Arial" panose="020B0604020202020204" pitchFamily="34" charset="0"/>
                  <a:buChar char="•"/>
                </a:pPr>
                <a:r>
                  <a:rPr lang="en-US" dirty="0"/>
                  <a:t>Null hypothesis – </a:t>
                </a:r>
                <a:r>
                  <a:rPr lang="en-US" i="0">
                    <a:latin typeface="Cambria Math" panose="02040503050406030204" pitchFamily="18" charset="0"/>
                  </a:rPr>
                  <a:t>〖</a:t>
                </a:r>
                <a:r>
                  <a:rPr lang="en-US" b="0" i="0">
                    <a:latin typeface="Cambria Math" panose="02040503050406030204" pitchFamily="18" charset="0"/>
                  </a:rPr>
                  <a:t>{𝑥}〗_(𝑖=1)^𝑛</a:t>
                </a:r>
                <a:r>
                  <a:rPr lang="en-US" dirty="0"/>
                  <a:t> belongs to a single distribution</a:t>
                </a:r>
              </a:p>
              <a:p>
                <a:pPr marL="726929" lvl="1" indent="-342900">
                  <a:buFont typeface="Arial" panose="020B0604020202020204" pitchFamily="34" charset="0"/>
                  <a:buChar char="•"/>
                </a:pPr>
                <a:r>
                  <a:rPr lang="en-US" dirty="0"/>
                  <a:t>Alternate hypothesis – there exists some </a:t>
                </a:r>
                <a:r>
                  <a:rPr lang="en-US" i="0">
                    <a:latin typeface="Cambria Math" panose="02040503050406030204" pitchFamily="18" charset="0"/>
                    <a:sym typeface="Symbol" panose="05050102010706020507" pitchFamily="18" charset="2"/>
                  </a:rPr>
                  <a:t></a:t>
                </a:r>
                <a:r>
                  <a:rPr lang="en-US" i="0">
                    <a:latin typeface="Cambria Math" panose="02040503050406030204" pitchFamily="18" charset="0"/>
                  </a:rPr>
                  <a:t> </a:t>
                </a:r>
                <a:r>
                  <a:rPr lang="en-US" dirty="0"/>
                  <a:t>such that </a:t>
                </a:r>
                <a:r>
                  <a:rPr lang="en-US" i="0">
                    <a:latin typeface="Cambria Math" panose="02040503050406030204" pitchFamily="18" charset="0"/>
                  </a:rPr>
                  <a:t>〖{𝑥}〗_(𝑖=1)^(</a:t>
                </a:r>
                <a:r>
                  <a:rPr lang="en-US" i="0">
                    <a:latin typeface="Cambria Math" panose="02040503050406030204" pitchFamily="18" charset="0"/>
                    <a:ea typeface="Cambria Math" panose="02040503050406030204" pitchFamily="18" charset="0"/>
                    <a:sym typeface="Symbol" panose="05050102010706020507" pitchFamily="18" charset="2"/>
                  </a:rPr>
                  <a:t>𝜈</a:t>
                </a:r>
                <a:r>
                  <a:rPr lang="en-US" b="0" i="0">
                    <a:latin typeface="Cambria Math" panose="02040503050406030204" pitchFamily="18" charset="0"/>
                    <a:ea typeface="Cambria Math" panose="02040503050406030204" pitchFamily="18" charset="0"/>
                    <a:sym typeface="Symbol" panose="05050102010706020507" pitchFamily="18" charset="2"/>
                  </a:rPr>
                  <a:t>−1)</a:t>
                </a:r>
                <a:r>
                  <a:rPr lang="en-US" dirty="0"/>
                  <a:t> and </a:t>
                </a:r>
                <a:r>
                  <a:rPr lang="en-US" b="0" i="0">
                    <a:latin typeface="Cambria Math" panose="02040503050406030204" pitchFamily="18" charset="0"/>
                  </a:rPr>
                  <a:t>〖{𝑥}〗_(𝑖=</a:t>
                </a:r>
                <a:r>
                  <a:rPr lang="en-US" b="0" i="0">
                    <a:latin typeface="Cambria Math" panose="02040503050406030204" pitchFamily="18" charset="0"/>
                    <a:ea typeface="Cambria Math" panose="02040503050406030204" pitchFamily="18" charset="0"/>
                  </a:rPr>
                  <a:t>𝜈)^</a:t>
                </a:r>
                <a:r>
                  <a:rPr lang="en-US" b="0" i="0">
                    <a:latin typeface="Cambria Math" panose="02040503050406030204" pitchFamily="18" charset="0"/>
                  </a:rPr>
                  <a:t>𝑛</a:t>
                </a:r>
                <a:r>
                  <a:rPr lang="en-US" dirty="0"/>
                  <a:t> are separate distributions</a:t>
                </a:r>
              </a:p>
              <a:p>
                <a:endParaRPr lang="en-US" dirty="0"/>
              </a:p>
            </p:txBody>
          </p:sp>
        </mc:Fallback>
      </mc:AlternateContent>
      <p:sp>
        <p:nvSpPr>
          <p:cNvPr id="4" name="Slide Number Placeholder 3"/>
          <p:cNvSpPr>
            <a:spLocks noGrp="1"/>
          </p:cNvSpPr>
          <p:nvPr>
            <p:ph type="sldNum" sz="quarter" idx="5"/>
          </p:nvPr>
        </p:nvSpPr>
        <p:spPr/>
        <p:txBody>
          <a:bodyPr/>
          <a:lstStyle/>
          <a:p>
            <a:fld id="{E21A7267-269F-4D26-9F96-B6358A06B982}" type="slidenum">
              <a:rPr lang="en-US" smtClean="0"/>
              <a:pPr/>
              <a:t>24</a:t>
            </a:fld>
            <a:endParaRPr lang="en-US" dirty="0"/>
          </a:p>
        </p:txBody>
      </p:sp>
    </p:spTree>
    <p:extLst>
      <p:ext uri="{BB962C8B-B14F-4D97-AF65-F5344CB8AC3E}">
        <p14:creationId xmlns:p14="http://schemas.microsoft.com/office/powerpoint/2010/main" val="3207796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 generalized likelihood ratio test is used</a:t>
                </a:r>
              </a:p>
              <a:p>
                <a:pPr marL="726929" lvl="1" indent="-342900">
                  <a:buFont typeface="Arial" panose="020B0604020202020204" pitchFamily="34" charset="0"/>
                  <a:buChar char="•"/>
                </a:pPr>
                <a:r>
                  <a:rPr lang="en-US" dirty="0"/>
                  <a:t>Null hypothesis – </a:t>
                </a:r>
                <a:r>
                  <a:rPr lang="en-US" i="0">
                    <a:latin typeface="Cambria Math" panose="02040503050406030204" pitchFamily="18" charset="0"/>
                  </a:rPr>
                  <a:t>〖</a:t>
                </a:r>
                <a:r>
                  <a:rPr lang="en-US" b="0" i="0">
                    <a:latin typeface="Cambria Math" panose="02040503050406030204" pitchFamily="18" charset="0"/>
                  </a:rPr>
                  <a:t>{𝑥}〗_(𝑖=1)^𝑛</a:t>
                </a:r>
                <a:r>
                  <a:rPr lang="en-US" dirty="0"/>
                  <a:t> belongs to a single distribution</a:t>
                </a:r>
              </a:p>
              <a:p>
                <a:pPr marL="726929" lvl="1" indent="-342900">
                  <a:buFont typeface="Arial" panose="020B0604020202020204" pitchFamily="34" charset="0"/>
                  <a:buChar char="•"/>
                </a:pPr>
                <a:r>
                  <a:rPr lang="en-US" dirty="0"/>
                  <a:t>Alternate hypothesis – there exists some </a:t>
                </a:r>
                <a:r>
                  <a:rPr lang="en-US" i="0">
                    <a:latin typeface="Cambria Math" panose="02040503050406030204" pitchFamily="18" charset="0"/>
                    <a:sym typeface="Symbol" panose="05050102010706020507" pitchFamily="18" charset="2"/>
                  </a:rPr>
                  <a:t></a:t>
                </a:r>
                <a:r>
                  <a:rPr lang="en-US" i="0">
                    <a:latin typeface="Cambria Math" panose="02040503050406030204" pitchFamily="18" charset="0"/>
                  </a:rPr>
                  <a:t> </a:t>
                </a:r>
                <a:r>
                  <a:rPr lang="en-US" dirty="0"/>
                  <a:t>such that </a:t>
                </a:r>
                <a:r>
                  <a:rPr lang="en-US" i="0">
                    <a:latin typeface="Cambria Math" panose="02040503050406030204" pitchFamily="18" charset="0"/>
                  </a:rPr>
                  <a:t>〖{𝑥}〗_(𝑖=1)^(</a:t>
                </a:r>
                <a:r>
                  <a:rPr lang="en-US" i="0">
                    <a:latin typeface="Cambria Math" panose="02040503050406030204" pitchFamily="18" charset="0"/>
                    <a:ea typeface="Cambria Math" panose="02040503050406030204" pitchFamily="18" charset="0"/>
                    <a:sym typeface="Symbol" panose="05050102010706020507" pitchFamily="18" charset="2"/>
                  </a:rPr>
                  <a:t>𝜈</a:t>
                </a:r>
                <a:r>
                  <a:rPr lang="en-US" b="0" i="0">
                    <a:latin typeface="Cambria Math" panose="02040503050406030204" pitchFamily="18" charset="0"/>
                    <a:ea typeface="Cambria Math" panose="02040503050406030204" pitchFamily="18" charset="0"/>
                    <a:sym typeface="Symbol" panose="05050102010706020507" pitchFamily="18" charset="2"/>
                  </a:rPr>
                  <a:t>−1)</a:t>
                </a:r>
                <a:r>
                  <a:rPr lang="en-US" dirty="0"/>
                  <a:t> and </a:t>
                </a:r>
                <a:r>
                  <a:rPr lang="en-US" b="0" i="0">
                    <a:latin typeface="Cambria Math" panose="02040503050406030204" pitchFamily="18" charset="0"/>
                  </a:rPr>
                  <a:t>〖{𝑥}〗_(𝑖=</a:t>
                </a:r>
                <a:r>
                  <a:rPr lang="en-US" b="0" i="0">
                    <a:latin typeface="Cambria Math" panose="02040503050406030204" pitchFamily="18" charset="0"/>
                    <a:ea typeface="Cambria Math" panose="02040503050406030204" pitchFamily="18" charset="0"/>
                  </a:rPr>
                  <a:t>𝜈)^</a:t>
                </a:r>
                <a:r>
                  <a:rPr lang="en-US" b="0" i="0">
                    <a:latin typeface="Cambria Math" panose="02040503050406030204" pitchFamily="18" charset="0"/>
                  </a:rPr>
                  <a:t>𝑛</a:t>
                </a:r>
                <a:r>
                  <a:rPr lang="en-US" dirty="0"/>
                  <a:t> are separate distributions</a:t>
                </a:r>
              </a:p>
              <a:p>
                <a:endParaRPr lang="en-US" dirty="0"/>
              </a:p>
            </p:txBody>
          </p:sp>
        </mc:Fallback>
      </mc:AlternateContent>
      <p:sp>
        <p:nvSpPr>
          <p:cNvPr id="4" name="Slide Number Placeholder 3"/>
          <p:cNvSpPr>
            <a:spLocks noGrp="1"/>
          </p:cNvSpPr>
          <p:nvPr>
            <p:ph type="sldNum" sz="quarter" idx="5"/>
          </p:nvPr>
        </p:nvSpPr>
        <p:spPr/>
        <p:txBody>
          <a:bodyPr/>
          <a:lstStyle/>
          <a:p>
            <a:fld id="{E21A7267-269F-4D26-9F96-B6358A06B982}" type="slidenum">
              <a:rPr lang="en-US" smtClean="0"/>
              <a:pPr/>
              <a:t>25</a:t>
            </a:fld>
            <a:endParaRPr lang="en-US" dirty="0"/>
          </a:p>
        </p:txBody>
      </p:sp>
    </p:spTree>
    <p:extLst>
      <p:ext uri="{BB962C8B-B14F-4D97-AF65-F5344CB8AC3E}">
        <p14:creationId xmlns:p14="http://schemas.microsoft.com/office/powerpoint/2010/main" val="2359572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 need to understand what this is showing, esp. left figure.</a:t>
            </a:r>
          </a:p>
          <a:p>
            <a:endParaRPr lang="en-US" dirty="0"/>
          </a:p>
          <a:p>
            <a:r>
              <a:rPr lang="en-US" dirty="0"/>
              <a:t>Function evaluation = Albany run </a:t>
            </a:r>
          </a:p>
          <a:p>
            <a:r>
              <a:rPr lang="en-US" dirty="0"/>
              <a:t>MCMC: uniformly sampling search space -&gt; random search.  What Carolyn did.  Pretty sure uniform sampling (Carolyn)</a:t>
            </a:r>
          </a:p>
          <a:p>
            <a:r>
              <a:rPr lang="en-US" dirty="0"/>
              <a:t>LHC: like uniform sampling but fills space better.  Also random search. </a:t>
            </a:r>
          </a:p>
          <a:p>
            <a:r>
              <a:rPr lang="en-US" dirty="0" err="1"/>
              <a:t>GPTune</a:t>
            </a:r>
            <a:r>
              <a:rPr lang="en-US" dirty="0"/>
              <a:t>: 2 phases.  1</a:t>
            </a:r>
            <a:r>
              <a:rPr lang="en-US" baseline="30000" dirty="0"/>
              <a:t>st</a:t>
            </a:r>
            <a:r>
              <a:rPr lang="en-US" dirty="0"/>
              <a:t> phase is like random search, then fit Gaussian model to predict where good place to search for min/max is.  1</a:t>
            </a:r>
            <a:r>
              <a:rPr lang="en-US" baseline="30000" dirty="0"/>
              <a:t>st</a:t>
            </a:r>
            <a:r>
              <a:rPr lang="en-US" dirty="0"/>
              <a:t> phase: exploration phase.  2</a:t>
            </a:r>
            <a:r>
              <a:rPr lang="en-US" baseline="30000" dirty="0"/>
              <a:t>nd</a:t>
            </a:r>
            <a:r>
              <a:rPr lang="en-US" dirty="0"/>
              <a:t> phase: exploitation phase.</a:t>
            </a:r>
          </a:p>
        </p:txBody>
      </p:sp>
      <p:sp>
        <p:nvSpPr>
          <p:cNvPr id="4" name="Slide Number Placeholder 3"/>
          <p:cNvSpPr>
            <a:spLocks noGrp="1"/>
          </p:cNvSpPr>
          <p:nvPr>
            <p:ph type="sldNum" sz="quarter" idx="5"/>
          </p:nvPr>
        </p:nvSpPr>
        <p:spPr/>
        <p:txBody>
          <a:bodyPr/>
          <a:lstStyle/>
          <a:p>
            <a:fld id="{E21A7267-269F-4D26-9F96-B6358A06B982}" type="slidenum">
              <a:rPr lang="en-US" smtClean="0"/>
              <a:pPr/>
              <a:t>26</a:t>
            </a:fld>
            <a:endParaRPr lang="en-US" dirty="0"/>
          </a:p>
        </p:txBody>
      </p:sp>
    </p:spTree>
    <p:extLst>
      <p:ext uri="{BB962C8B-B14F-4D97-AF65-F5344CB8AC3E}">
        <p14:creationId xmlns:p14="http://schemas.microsoft.com/office/powerpoint/2010/main" val="2764419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27</a:t>
            </a:fld>
            <a:endParaRPr lang="en-US" dirty="0"/>
          </a:p>
        </p:txBody>
      </p:sp>
    </p:spTree>
    <p:extLst>
      <p:ext uri="{BB962C8B-B14F-4D97-AF65-F5344CB8AC3E}">
        <p14:creationId xmlns:p14="http://schemas.microsoft.com/office/powerpoint/2010/main" val="9420430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28</a:t>
            </a:fld>
            <a:endParaRPr lang="en-US" dirty="0"/>
          </a:p>
        </p:txBody>
      </p:sp>
    </p:spTree>
    <p:extLst>
      <p:ext uri="{BB962C8B-B14F-4D97-AF65-F5344CB8AC3E}">
        <p14:creationId xmlns:p14="http://schemas.microsoft.com/office/powerpoint/2010/main" val="26935004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31</a:t>
            </a:fld>
            <a:endParaRPr lang="en-US" dirty="0"/>
          </a:p>
        </p:txBody>
      </p:sp>
    </p:spTree>
    <p:extLst>
      <p:ext uri="{BB962C8B-B14F-4D97-AF65-F5344CB8AC3E}">
        <p14:creationId xmlns:p14="http://schemas.microsoft.com/office/powerpoint/2010/main" val="2118654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36</a:t>
            </a:fld>
            <a:endParaRPr lang="en-US" dirty="0"/>
          </a:p>
        </p:txBody>
      </p:sp>
    </p:spTree>
    <p:extLst>
      <p:ext uri="{BB962C8B-B14F-4D97-AF65-F5344CB8AC3E}">
        <p14:creationId xmlns:p14="http://schemas.microsoft.com/office/powerpoint/2010/main" val="3867785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9154227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add ref. to Mauro’s talk?</a:t>
            </a:r>
          </a:p>
          <a:p>
            <a:r>
              <a:rPr lang="en-US" dirty="0"/>
              <a:t>Q: how much did we rely on </a:t>
            </a:r>
            <a:r>
              <a:rPr lang="en-US" dirty="0" err="1"/>
              <a:t>Trilinos</a:t>
            </a:r>
            <a:r>
              <a:rPr lang="en-US" dirty="0"/>
              <a:t> people to develop/improve stuff?</a:t>
            </a:r>
          </a:p>
        </p:txBody>
      </p:sp>
      <p:sp>
        <p:nvSpPr>
          <p:cNvPr id="4" name="Slide Number Placeholder 3"/>
          <p:cNvSpPr>
            <a:spLocks noGrp="1"/>
          </p:cNvSpPr>
          <p:nvPr>
            <p:ph type="sldNum" sz="quarter" idx="5"/>
          </p:nvPr>
        </p:nvSpPr>
        <p:spPr/>
        <p:txBody>
          <a:bodyPr/>
          <a:lstStyle/>
          <a:p>
            <a:fld id="{E21A7267-269F-4D26-9F96-B6358A06B982}" type="slidenum">
              <a:rPr lang="en-US" smtClean="0"/>
              <a:pPr/>
              <a:t>37</a:t>
            </a:fld>
            <a:endParaRPr lang="en-US" dirty="0"/>
          </a:p>
        </p:txBody>
      </p:sp>
    </p:spTree>
    <p:extLst>
      <p:ext uri="{BB962C8B-B14F-4D97-AF65-F5344CB8AC3E}">
        <p14:creationId xmlns:p14="http://schemas.microsoft.com/office/powerpoint/2010/main" val="13675397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39</a:t>
            </a:fld>
            <a:endParaRPr lang="en-US" dirty="0"/>
          </a:p>
        </p:txBody>
      </p:sp>
    </p:spTree>
    <p:extLst>
      <p:ext uri="{BB962C8B-B14F-4D97-AF65-F5344CB8AC3E}">
        <p14:creationId xmlns:p14="http://schemas.microsoft.com/office/powerpoint/2010/main" val="1887674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4</a:t>
            </a:fld>
            <a:endParaRPr lang="en-US" dirty="0"/>
          </a:p>
        </p:txBody>
      </p:sp>
    </p:spTree>
    <p:extLst>
      <p:ext uri="{BB962C8B-B14F-4D97-AF65-F5344CB8AC3E}">
        <p14:creationId xmlns:p14="http://schemas.microsoft.com/office/powerpoint/2010/main" val="1504543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5</a:t>
            </a:fld>
            <a:endParaRPr lang="en-US" dirty="0"/>
          </a:p>
        </p:txBody>
      </p:sp>
    </p:spTree>
    <p:extLst>
      <p:ext uri="{BB962C8B-B14F-4D97-AF65-F5344CB8AC3E}">
        <p14:creationId xmlns:p14="http://schemas.microsoft.com/office/powerpoint/2010/main" val="2665825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6</a:t>
            </a:fld>
            <a:endParaRPr lang="en-US" dirty="0"/>
          </a:p>
        </p:txBody>
      </p:sp>
    </p:spTree>
    <p:extLst>
      <p:ext uri="{BB962C8B-B14F-4D97-AF65-F5344CB8AC3E}">
        <p14:creationId xmlns:p14="http://schemas.microsoft.com/office/powerpoint/2010/main" val="3618732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7</a:t>
            </a:fld>
            <a:endParaRPr lang="en-US" dirty="0"/>
          </a:p>
        </p:txBody>
      </p:sp>
    </p:spTree>
    <p:extLst>
      <p:ext uri="{BB962C8B-B14F-4D97-AF65-F5344CB8AC3E}">
        <p14:creationId xmlns:p14="http://schemas.microsoft.com/office/powerpoint/2010/main" val="2755875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8</a:t>
            </a:fld>
            <a:endParaRPr lang="en-US" dirty="0"/>
          </a:p>
        </p:txBody>
      </p:sp>
    </p:spTree>
    <p:extLst>
      <p:ext uri="{BB962C8B-B14F-4D97-AF65-F5344CB8AC3E}">
        <p14:creationId xmlns:p14="http://schemas.microsoft.com/office/powerpoint/2010/main" val="4063301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FIXME: add pictures??</a:t>
            </a:r>
          </a:p>
        </p:txBody>
      </p:sp>
      <p:sp>
        <p:nvSpPr>
          <p:cNvPr id="4" name="Header Placeholder 3"/>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34289917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90600" y="1575115"/>
            <a:ext cx="6165850" cy="1317382"/>
          </a:xfrm>
        </p:spPr>
        <p:txBody>
          <a:bodyPr anchor="b">
            <a:normAutofit/>
          </a:bodyPr>
          <a:lstStyle>
            <a:lvl1pPr algn="l">
              <a:defRPr sz="36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990599" y="3719997"/>
            <a:ext cx="5243147" cy="667120"/>
          </a:xfrm>
          <a:prstGeom prst="rect">
            <a:avLst/>
          </a:prstGeom>
        </p:spPr>
        <p:txBody>
          <a:bodyPr anchor="ctr">
            <a:noAutofit/>
          </a:bodyPr>
          <a:lstStyle>
            <a:lvl1pPr marL="0" indent="0" algn="l">
              <a:buNone/>
              <a:defRPr sz="1600" b="0" spc="0">
                <a:solidFill>
                  <a:schemeClr val="tx2">
                    <a:lumMod val="40000"/>
                    <a:lumOff val="60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PRESENTER OR AUTHOR NAMES</a:t>
            </a:r>
          </a:p>
        </p:txBody>
      </p:sp>
      <p:sp>
        <p:nvSpPr>
          <p:cNvPr id="27" name="Text Placeholder 26">
            <a:extLst>
              <a:ext uri="{FF2B5EF4-FFF2-40B4-BE49-F238E27FC236}">
                <a16:creationId xmlns:a16="http://schemas.microsoft.com/office/drawing/2014/main" id="{62ED528D-5375-6147-9677-05F4F59A3A33}"/>
              </a:ext>
            </a:extLst>
          </p:cNvPr>
          <p:cNvSpPr>
            <a:spLocks noGrp="1"/>
          </p:cNvSpPr>
          <p:nvPr>
            <p:ph type="body" sz="quarter" idx="10" hasCustomPrompt="1"/>
          </p:nvPr>
        </p:nvSpPr>
        <p:spPr>
          <a:xfrm>
            <a:off x="990600" y="3015777"/>
            <a:ext cx="6165850" cy="378587"/>
          </a:xfrm>
          <a:prstGeom prst="rect">
            <a:avLst/>
          </a:prstGeom>
        </p:spPr>
        <p:txBody>
          <a:bodyPr>
            <a:normAutofit/>
          </a:bodyPr>
          <a:lstStyle>
            <a:lvl1pPr marL="0" indent="0">
              <a:buNone/>
              <a:defRPr sz="2000">
                <a:solidFill>
                  <a:schemeClr val="bg2"/>
                </a:solidFill>
              </a:defRPr>
            </a:lvl1pPr>
          </a:lstStyle>
          <a:p>
            <a:pPr lvl="0"/>
            <a:r>
              <a:rPr lang="en-US" dirty="0"/>
              <a:t>Click to add subtitle</a:t>
            </a:r>
          </a:p>
        </p:txBody>
      </p:sp>
      <p:sp>
        <p:nvSpPr>
          <p:cNvPr id="20" name="Text Placeholder 24">
            <a:extLst>
              <a:ext uri="{FF2B5EF4-FFF2-40B4-BE49-F238E27FC236}">
                <a16:creationId xmlns:a16="http://schemas.microsoft.com/office/drawing/2014/main" id="{58F7247A-244D-6A48-BBB7-15233E751B35}"/>
              </a:ext>
            </a:extLst>
          </p:cNvPr>
          <p:cNvSpPr>
            <a:spLocks noGrp="1"/>
          </p:cNvSpPr>
          <p:nvPr>
            <p:ph type="body" sz="quarter" idx="15" hasCustomPrompt="1"/>
          </p:nvPr>
        </p:nvSpPr>
        <p:spPr>
          <a:xfrm>
            <a:off x="2588669" y="6296999"/>
            <a:ext cx="1828800" cy="136525"/>
          </a:xfrm>
          <a:prstGeom prst="rect">
            <a:avLst/>
          </a:prstGeom>
        </p:spPr>
        <p:txBody>
          <a:bodyPr lIns="0" tIns="0" rIns="0" bIns="0">
            <a:normAutofit/>
          </a:bodyPr>
          <a:lstStyle>
            <a:lvl1pPr marL="0" indent="0" algn="ctr">
              <a:buNone/>
              <a:defRPr sz="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SAND XXXX-XXXX P</a:t>
            </a:r>
          </a:p>
        </p:txBody>
      </p:sp>
      <p:sp>
        <p:nvSpPr>
          <p:cNvPr id="22" name="Text Placeholder 4">
            <a:extLst>
              <a:ext uri="{FF2B5EF4-FFF2-40B4-BE49-F238E27FC236}">
                <a16:creationId xmlns:a16="http://schemas.microsoft.com/office/drawing/2014/main" id="{28DA6BE7-D5D1-5C4B-8879-A66353A8517F}"/>
              </a:ext>
            </a:extLst>
          </p:cNvPr>
          <p:cNvSpPr>
            <a:spLocks noGrp="1"/>
          </p:cNvSpPr>
          <p:nvPr>
            <p:ph type="body" sz="quarter" idx="22" hasCustomPrompt="1"/>
          </p:nvPr>
        </p:nvSpPr>
        <p:spPr>
          <a:xfrm>
            <a:off x="990600" y="4509920"/>
            <a:ext cx="4297393" cy="667120"/>
          </a:xfrm>
          <a:prstGeom prst="rect">
            <a:avLst/>
          </a:prstGeom>
        </p:spPr>
        <p:txBody>
          <a:bodyPr lIns="0" tIns="0" rIns="0" bIns="0"/>
          <a:lstStyle>
            <a:lvl1pPr>
              <a:buFontTx/>
              <a:buNone/>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DATE, LOCATION, OR ADDITIONAL CONTENT</a:t>
            </a:r>
          </a:p>
        </p:txBody>
      </p:sp>
      <p:pic>
        <p:nvPicPr>
          <p:cNvPr id="15" name="Picture 14">
            <a:extLst>
              <a:ext uri="{FF2B5EF4-FFF2-40B4-BE49-F238E27FC236}">
                <a16:creationId xmlns:a16="http://schemas.microsoft.com/office/drawing/2014/main" id="{4503A6FD-C173-A64C-B254-829092777B4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4288" r="-3731"/>
          <a:stretch/>
        </p:blipFill>
        <p:spPr>
          <a:xfrm>
            <a:off x="966239" y="479998"/>
            <a:ext cx="1271441" cy="492365"/>
          </a:xfrm>
          <a:prstGeom prst="rect">
            <a:avLst/>
          </a:prstGeom>
        </p:spPr>
      </p:pic>
      <p:sp>
        <p:nvSpPr>
          <p:cNvPr id="16" name="TextBox 15">
            <a:extLst>
              <a:ext uri="{FF2B5EF4-FFF2-40B4-BE49-F238E27FC236}">
                <a16:creationId xmlns:a16="http://schemas.microsoft.com/office/drawing/2014/main" id="{AC12122B-590E-9045-872C-38970E3FF20E}"/>
              </a:ext>
            </a:extLst>
          </p:cNvPr>
          <p:cNvSpPr txBox="1"/>
          <p:nvPr userDrawn="1"/>
        </p:nvSpPr>
        <p:spPr>
          <a:xfrm>
            <a:off x="912699" y="1056087"/>
            <a:ext cx="4710777" cy="307777"/>
          </a:xfrm>
          <a:prstGeom prst="rect">
            <a:avLst/>
          </a:prstGeom>
          <a:noFill/>
        </p:spPr>
        <p:txBody>
          <a:bodyPr wrap="none" rtlCol="0">
            <a:spAutoFit/>
          </a:bodyPr>
          <a:lstStyle/>
          <a:p>
            <a:r>
              <a:rPr lang="en-US" sz="1400" spc="150" baseline="0" dirty="0">
                <a:solidFill>
                  <a:schemeClr val="bg1"/>
                </a:solidFill>
                <a:latin typeface="+mj-lt"/>
              </a:rPr>
              <a:t>Exceptional service in the national interest</a:t>
            </a:r>
          </a:p>
        </p:txBody>
      </p:sp>
      <p:sp>
        <p:nvSpPr>
          <p:cNvPr id="19" name="TextBox 18">
            <a:extLst>
              <a:ext uri="{FF2B5EF4-FFF2-40B4-BE49-F238E27FC236}">
                <a16:creationId xmlns:a16="http://schemas.microsoft.com/office/drawing/2014/main" id="{1D369985-FB39-5049-971A-8BBBC56F2C4E}"/>
              </a:ext>
            </a:extLst>
          </p:cNvPr>
          <p:cNvSpPr txBox="1"/>
          <p:nvPr userDrawn="1"/>
        </p:nvSpPr>
        <p:spPr>
          <a:xfrm>
            <a:off x="5287993" y="6307251"/>
            <a:ext cx="5642358" cy="491225"/>
          </a:xfrm>
          <a:prstGeom prst="rect">
            <a:avLst/>
          </a:prstGeom>
          <a:noFill/>
        </p:spPr>
        <p:txBody>
          <a:bodyPr wrap="square" rtlCol="0">
            <a:spAutoFit/>
          </a:bodyPr>
          <a:lstStyle/>
          <a:p>
            <a:pPr algn="r">
              <a:lnSpc>
                <a:spcPct val="110000"/>
              </a:lnSpc>
            </a:pPr>
            <a:r>
              <a:rPr lang="en-US" sz="800" b="0" i="0" kern="1200" dirty="0">
                <a:solidFill>
                  <a:schemeClr val="bg2">
                    <a:lumMod val="50000"/>
                  </a:schemeClr>
                </a:solidFill>
                <a:effectLst/>
                <a:latin typeface="Open Sans" panose="020B0606030504020204" pitchFamily="34" charset="0"/>
                <a:ea typeface="+mn-ea"/>
                <a:cs typeface="+mn-cs"/>
              </a:rPr>
              <a:t>Sandia National Laboratories is a </a:t>
            </a:r>
            <a:r>
              <a:rPr lang="en-US" sz="800" b="0" i="0" kern="1200" dirty="0" err="1">
                <a:solidFill>
                  <a:schemeClr val="bg2">
                    <a:lumMod val="50000"/>
                  </a:schemeClr>
                </a:solidFill>
                <a:effectLst/>
                <a:latin typeface="Open Sans" panose="020B0606030504020204" pitchFamily="34" charset="0"/>
                <a:ea typeface="+mn-ea"/>
                <a:cs typeface="+mn-cs"/>
              </a:rPr>
              <a:t>multimission</a:t>
            </a:r>
            <a:r>
              <a:rPr lang="en-US" sz="800" b="0" i="0" kern="1200" dirty="0">
                <a:solidFill>
                  <a:schemeClr val="bg2">
                    <a:lumMod val="50000"/>
                  </a:schemeClr>
                </a:solidFill>
                <a:effectLst/>
                <a:latin typeface="Open Sans" panose="020B0606030504020204" pitchFamily="34" charset="0"/>
                <a:ea typeface="+mn-ea"/>
                <a:cs typeface="+mn-cs"/>
              </a:rPr>
              <a:t> laboratory managed and operated by National Technology and Engineering Solutions of Sandia LLC, a wholly owned subsidiary of Honeywell International Inc. for the U.S. Department of Energy’s National Nuclear Security Administration under contract DE-NA0003525. </a:t>
            </a:r>
            <a:endParaRPr lang="en-US" sz="800" b="0" i="0" dirty="0">
              <a:solidFill>
                <a:schemeClr val="bg2">
                  <a:lumMod val="50000"/>
                </a:schemeClr>
              </a:solidFill>
              <a:latin typeface="Open Sans" panose="020B0606030504020204" pitchFamily="34" charset="0"/>
            </a:endParaRPr>
          </a:p>
        </p:txBody>
      </p:sp>
      <p:pic>
        <p:nvPicPr>
          <p:cNvPr id="21" name="Picture 20">
            <a:extLst>
              <a:ext uri="{FF2B5EF4-FFF2-40B4-BE49-F238E27FC236}">
                <a16:creationId xmlns:a16="http://schemas.microsoft.com/office/drawing/2014/main" id="{5ADC7756-6766-FF46-BFDC-7CBCF88C2FB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965815" y="6362720"/>
            <a:ext cx="654939" cy="159193"/>
          </a:xfrm>
          <a:prstGeom prst="rect">
            <a:avLst/>
          </a:prstGeom>
        </p:spPr>
      </p:pic>
      <p:pic>
        <p:nvPicPr>
          <p:cNvPr id="23" name="Picture 22">
            <a:extLst>
              <a:ext uri="{FF2B5EF4-FFF2-40B4-BE49-F238E27FC236}">
                <a16:creationId xmlns:a16="http://schemas.microsoft.com/office/drawing/2014/main" id="{1B5135D8-0C79-D249-B01D-F828C9075378}"/>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1052075" y="6609587"/>
            <a:ext cx="463192" cy="134533"/>
          </a:xfrm>
          <a:prstGeom prst="rect">
            <a:avLst/>
          </a:prstGeom>
        </p:spPr>
      </p:pic>
    </p:spTree>
    <p:extLst>
      <p:ext uri="{BB962C8B-B14F-4D97-AF65-F5344CB8AC3E}">
        <p14:creationId xmlns:p14="http://schemas.microsoft.com/office/powerpoint/2010/main" val="18093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88423" y="2066192"/>
            <a:ext cx="3868616" cy="2795954"/>
          </a:xfrm>
        </p:spPr>
        <p:txBody>
          <a:bodyPr anchor="ctr">
            <a:normAutofit/>
          </a:bodyPr>
          <a:lstStyle>
            <a:lvl1pPr algn="ctr">
              <a:defRPr sz="4000">
                <a:solidFill>
                  <a:schemeClr val="bg1"/>
                </a:solidFill>
              </a:defRPr>
            </a:lvl1pPr>
          </a:lstStyle>
          <a:p>
            <a:r>
              <a:rPr lang="en-US" dirty="0"/>
              <a:t>CLICK TO ADD TITLE</a:t>
            </a:r>
          </a:p>
        </p:txBody>
      </p:sp>
    </p:spTree>
    <p:extLst>
      <p:ext uri="{BB962C8B-B14F-4D97-AF65-F5344CB8AC3E}">
        <p14:creationId xmlns:p14="http://schemas.microsoft.com/office/powerpoint/2010/main" val="415352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31985" y="2919047"/>
            <a:ext cx="4598377" cy="1767254"/>
          </a:xfrm>
        </p:spPr>
        <p:txBody>
          <a:bodyPr anchor="ctr">
            <a:normAutofit/>
          </a:bodyPr>
          <a:lstStyle>
            <a:lvl1pPr algn="l">
              <a:defRPr sz="3600">
                <a:solidFill>
                  <a:schemeClr val="bg1"/>
                </a:solidFill>
              </a:defRPr>
            </a:lvl1pPr>
          </a:lstStyle>
          <a:p>
            <a:r>
              <a:rPr lang="en-US" dirty="0"/>
              <a:t>CLICK TO ADD TITLE</a:t>
            </a:r>
          </a:p>
        </p:txBody>
      </p:sp>
    </p:spTree>
    <p:extLst>
      <p:ext uri="{BB962C8B-B14F-4D97-AF65-F5344CB8AC3E}">
        <p14:creationId xmlns:p14="http://schemas.microsoft.com/office/powerpoint/2010/main" val="387136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627ED-C799-AA4A-BA7C-2FFFBEA251A4}"/>
              </a:ext>
            </a:extLst>
          </p:cNvPr>
          <p:cNvSpPr>
            <a:spLocks noGrp="1"/>
          </p:cNvSpPr>
          <p:nvPr>
            <p:ph type="title" hasCustomPrompt="1"/>
          </p:nvPr>
        </p:nvSpPr>
        <p:spPr/>
        <p:txBody>
          <a:bodyPr/>
          <a:lstStyle/>
          <a:p>
            <a:r>
              <a:rPr lang="en-US" dirty="0"/>
              <a:t>TITLE AND CONTENT - Click to add title</a:t>
            </a:r>
          </a:p>
        </p:txBody>
      </p:sp>
      <p:sp>
        <p:nvSpPr>
          <p:cNvPr id="3" name="Slide Number Placeholder 2">
            <a:extLst>
              <a:ext uri="{FF2B5EF4-FFF2-40B4-BE49-F238E27FC236}">
                <a16:creationId xmlns:a16="http://schemas.microsoft.com/office/drawing/2014/main" id="{87D4B9F0-F682-C847-A4A4-C8832F0065E1}"/>
              </a:ext>
            </a:extLst>
          </p:cNvPr>
          <p:cNvSpPr>
            <a:spLocks noGrp="1"/>
          </p:cNvSpPr>
          <p:nvPr>
            <p:ph type="sldNum" sz="quarter" idx="10"/>
          </p:nvPr>
        </p:nvSpPr>
        <p:spPr/>
        <p:txBody>
          <a:bodyPr/>
          <a:lstStyle/>
          <a:p>
            <a:fld id="{4FAB73BC-B049-4115-A692-8D63A059BFB8}" type="slidenum">
              <a:rPr lang="en-US" smtClean="0"/>
              <a:pPr/>
              <a:t>‹#›</a:t>
            </a:fld>
            <a:endParaRPr lang="en-US" dirty="0"/>
          </a:p>
        </p:txBody>
      </p:sp>
      <p:sp>
        <p:nvSpPr>
          <p:cNvPr id="5" name="Content Placeholder 4">
            <a:extLst>
              <a:ext uri="{FF2B5EF4-FFF2-40B4-BE49-F238E27FC236}">
                <a16:creationId xmlns:a16="http://schemas.microsoft.com/office/drawing/2014/main" id="{BAC6C40D-F7AE-5D42-B2A9-60C9F62ADE8A}"/>
              </a:ext>
            </a:extLst>
          </p:cNvPr>
          <p:cNvSpPr>
            <a:spLocks noGrp="1"/>
          </p:cNvSpPr>
          <p:nvPr>
            <p:ph sz="quarter" idx="11" hasCustomPrompt="1"/>
          </p:nvPr>
        </p:nvSpPr>
        <p:spPr>
          <a:xfrm>
            <a:off x="647700" y="1409700"/>
            <a:ext cx="11049000" cy="4610100"/>
          </a:xfrm>
        </p:spPr>
        <p:txBody>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879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nd_Double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a:defRPr/>
            </a:lvl1pPr>
          </a:lstStyle>
          <a:p>
            <a:r>
              <a:rPr lang="en-US" dirty="0"/>
              <a:t>TITLE AND DOUBLE CONTENT - CLICK TO ADD TITLE</a:t>
            </a:r>
          </a:p>
        </p:txBody>
      </p:sp>
      <p:sp>
        <p:nvSpPr>
          <p:cNvPr id="3" name="Content Placeholder 2"/>
          <p:cNvSpPr>
            <a:spLocks noGrp="1"/>
          </p:cNvSpPr>
          <p:nvPr>
            <p:ph idx="1" hasCustomPrompt="1"/>
          </p:nvPr>
        </p:nvSpPr>
        <p:spPr>
          <a:xfrm>
            <a:off x="647700" y="1409701"/>
            <a:ext cx="5212412" cy="4610100"/>
          </a:xfrm>
          <a:prstGeom prst="rect">
            <a:avLst/>
          </a:prstGeom>
        </p:spPr>
        <p:txBody>
          <a:bodyPr/>
          <a:lstStyle>
            <a:lvl1pPr>
              <a:lnSpc>
                <a:spcPct val="100000"/>
              </a:lnSpc>
              <a:buFontTx/>
              <a:buNone/>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Courier New" panose="02070309020205020404" pitchFamily="49" charset="0"/>
              <a:buChar char="o"/>
              <a:defRPr>
                <a:latin typeface="Open Sans" panose="020B0606030504020204" pitchFamily="34" charset="0"/>
              </a:defRPr>
            </a:lvl2pPr>
            <a:lvl3pPr>
              <a:lnSpc>
                <a:spcPct val="100000"/>
              </a:lnSpc>
              <a:buFont typeface="Courier New" panose="02070309020205020404" pitchFamily="49" charset="0"/>
              <a:buChar char="o"/>
              <a:defRPr>
                <a:latin typeface="Open Sans" panose="020B0606030504020204" pitchFamily="34" charset="0"/>
              </a:defRPr>
            </a:lvl3pPr>
            <a:lvl4pPr>
              <a:lnSpc>
                <a:spcPct val="100000"/>
              </a:lnSpc>
              <a:buFont typeface="Courier New" panose="02070309020205020404" pitchFamily="49" charset="0"/>
              <a:buChar char="o"/>
              <a:defRPr>
                <a:latin typeface="Open Sans" panose="020B0606030504020204" pitchFamily="34" charset="0"/>
              </a:defRPr>
            </a:lvl4pPr>
            <a:lvl5pPr>
              <a:lnSpc>
                <a:spcPct val="100000"/>
              </a:lnSpc>
              <a:buFont typeface="Courier New" panose="02070309020205020404" pitchFamily="49" charset="0"/>
              <a:buChar char="o"/>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
        <p:nvSpPr>
          <p:cNvPr id="6" name="Content Placeholder 2">
            <a:extLst>
              <a:ext uri="{FF2B5EF4-FFF2-40B4-BE49-F238E27FC236}">
                <a16:creationId xmlns:a16="http://schemas.microsoft.com/office/drawing/2014/main" id="{5D970262-8623-2B46-A712-FEE93CC93EDE}"/>
              </a:ext>
            </a:extLst>
          </p:cNvPr>
          <p:cNvSpPr>
            <a:spLocks noGrp="1"/>
          </p:cNvSpPr>
          <p:nvPr>
            <p:ph idx="10" hasCustomPrompt="1"/>
          </p:nvPr>
        </p:nvSpPr>
        <p:spPr>
          <a:xfrm>
            <a:off x="6331888" y="1409700"/>
            <a:ext cx="5364812" cy="4610101"/>
          </a:xfrm>
          <a:prstGeom prst="rect">
            <a:avLst/>
          </a:prstGeom>
        </p:spPr>
        <p:txBody>
          <a:bodyPr/>
          <a:lstStyle>
            <a:lvl1pPr>
              <a:lnSpc>
                <a:spcPct val="100000"/>
              </a:lnSpc>
              <a:buFontTx/>
              <a:buNone/>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Wingdings" pitchFamily="2" charset="2"/>
              <a:buChar char="§"/>
              <a:defRPr>
                <a:latin typeface="Open Sans" panose="020B0606030504020204" pitchFamily="34" charset="0"/>
              </a:defRPr>
            </a:lvl2pPr>
            <a:lvl3pPr>
              <a:lnSpc>
                <a:spcPct val="100000"/>
              </a:lnSpc>
              <a:buFont typeface="Wingdings" pitchFamily="2" charset="2"/>
              <a:buChar char="§"/>
              <a:defRPr>
                <a:latin typeface="Open Sans" panose="020B0606030504020204" pitchFamily="34" charset="0"/>
              </a:defRPr>
            </a:lvl3pPr>
            <a:lvl4pPr>
              <a:lnSpc>
                <a:spcPct val="100000"/>
              </a:lnSpc>
              <a:buFont typeface="Wingdings" pitchFamily="2" charset="2"/>
              <a:buChar char="§"/>
              <a:defRPr>
                <a:latin typeface="Open Sans" panose="020B0606030504020204" pitchFamily="34" charset="0"/>
              </a:defRPr>
            </a:lvl4pPr>
            <a:lvl5pPr>
              <a:lnSpc>
                <a:spcPct val="100000"/>
              </a:lnSpc>
              <a:buFont typeface="Wingdings" pitchFamily="2" charset="2"/>
              <a:buChar cha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
        <p:nvSpPr>
          <p:cNvPr id="8" name="Slide Number Placeholder 5">
            <a:extLst>
              <a:ext uri="{FF2B5EF4-FFF2-40B4-BE49-F238E27FC236}">
                <a16:creationId xmlns:a16="http://schemas.microsoft.com/office/drawing/2014/main" id="{1CF5FC13-FF8A-8C4E-BA9B-B1FED8AA82E4}"/>
              </a:ext>
            </a:extLst>
          </p:cNvPr>
          <p:cNvSpPr>
            <a:spLocks noGrp="1"/>
          </p:cNvSpPr>
          <p:nvPr>
            <p:ph type="sldNum" sz="quarter" idx="4"/>
          </p:nvPr>
        </p:nvSpPr>
        <p:spPr>
          <a:xfrm>
            <a:off x="11702562" y="6471387"/>
            <a:ext cx="489438" cy="365125"/>
          </a:xfrm>
          <a:prstGeom prst="rect">
            <a:avLst/>
          </a:prstGeom>
        </p:spPr>
        <p:txBody>
          <a:bodyPr vert="horz" lIns="0" tIns="0" rIns="0" bIns="0" rtlCol="0" anchor="ctr"/>
          <a:lstStyle>
            <a:lvl1pPr algn="ctr">
              <a:defRPr sz="1400">
                <a:solidFill>
                  <a:srgbClr val="FF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244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a:defRPr/>
            </a:lvl1pPr>
          </a:lstStyle>
          <a:p>
            <a:r>
              <a:rPr lang="en-US" dirty="0"/>
              <a:t>TITLE ONLY - CLICK TO ADD TITLE</a:t>
            </a:r>
          </a:p>
        </p:txBody>
      </p:sp>
      <p:sp>
        <p:nvSpPr>
          <p:cNvPr id="5" name="Slide Number Placeholder 5">
            <a:extLst>
              <a:ext uri="{FF2B5EF4-FFF2-40B4-BE49-F238E27FC236}">
                <a16:creationId xmlns:a16="http://schemas.microsoft.com/office/drawing/2014/main" id="{6E97028B-705D-5846-9BF6-441624A3FB9D}"/>
              </a:ext>
            </a:extLst>
          </p:cNvPr>
          <p:cNvSpPr>
            <a:spLocks noGrp="1"/>
          </p:cNvSpPr>
          <p:nvPr>
            <p:ph type="sldNum" sz="quarter" idx="4"/>
          </p:nvPr>
        </p:nvSpPr>
        <p:spPr>
          <a:xfrm>
            <a:off x="11702562" y="6471387"/>
            <a:ext cx="489438" cy="365125"/>
          </a:xfrm>
          <a:prstGeom prst="rect">
            <a:avLst/>
          </a:prstGeom>
        </p:spPr>
        <p:txBody>
          <a:bodyPr vert="horz" lIns="0" tIns="0" rIns="0" bIns="0" rtlCol="0" anchor="ctr"/>
          <a:lstStyle>
            <a:lvl1pPr algn="ctr">
              <a:defRPr sz="1400">
                <a:solidFill>
                  <a:srgbClr val="FF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0032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B71B262-AC2E-494D-B366-04431A29FCBF}"/>
              </a:ext>
            </a:extLst>
          </p:cNvPr>
          <p:cNvSpPr>
            <a:spLocks noGrp="1"/>
          </p:cNvSpPr>
          <p:nvPr>
            <p:ph type="sldNum" sz="quarter" idx="4"/>
          </p:nvPr>
        </p:nvSpPr>
        <p:spPr>
          <a:xfrm>
            <a:off x="11702562" y="6471387"/>
            <a:ext cx="489438" cy="365125"/>
          </a:xfrm>
          <a:prstGeom prst="rect">
            <a:avLst/>
          </a:prstGeom>
        </p:spPr>
        <p:txBody>
          <a:bodyPr vert="horz" lIns="0" tIns="0" rIns="0" bIns="0" rtlCol="0" anchor="ctr"/>
          <a:lstStyle>
            <a:lvl1pPr algn="ctr">
              <a:defRPr sz="1400">
                <a:solidFill>
                  <a:srgbClr val="FF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807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a:defRPr sz="3600"/>
            </a:lvl1pPr>
          </a:lstStyle>
          <a:p>
            <a:r>
              <a:rPr lang="en-US" dirty="0"/>
              <a:t>Click to edit master title style</a:t>
            </a:r>
          </a:p>
        </p:txBody>
      </p:sp>
      <p:sp>
        <p:nvSpPr>
          <p:cNvPr id="3" name="Content Placeholder 2"/>
          <p:cNvSpPr>
            <a:spLocks noGrp="1"/>
          </p:cNvSpPr>
          <p:nvPr>
            <p:ph idx="1"/>
          </p:nvPr>
        </p:nvSpPr>
        <p:spPr>
          <a:xfrm>
            <a:off x="720648" y="1429234"/>
            <a:ext cx="10058400" cy="4709100"/>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EDF9367-8E19-584D-AFFE-3EFBBA0295C7}" type="datetime1">
              <a:rPr lang="en-US" smtClean="0"/>
              <a:t>3/1/2023</a:t>
            </a:fld>
            <a:endParaRPr lang="en-US" dirty="0"/>
          </a:p>
        </p:txBody>
      </p:sp>
      <p:sp>
        <p:nvSpPr>
          <p:cNvPr id="5" name="Footer Placeholder 4"/>
          <p:cNvSpPr>
            <a:spLocks noGrp="1"/>
          </p:cNvSpPr>
          <p:nvPr>
            <p:ph type="ftr" sz="quarter" idx="11"/>
          </p:nvPr>
        </p:nvSpPr>
        <p:spPr/>
        <p:txBody>
          <a:bodyPr/>
          <a:lstStyle>
            <a:lvl1pPr>
              <a:defRPr>
                <a:solidFill>
                  <a:schemeClr val="bg2">
                    <a:lumMod val="25000"/>
                  </a:schemeClr>
                </a:solidFill>
              </a:defRPr>
            </a:lvl1p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extLst>
      <p:ext uri="{BB962C8B-B14F-4D97-AF65-F5344CB8AC3E}">
        <p14:creationId xmlns:p14="http://schemas.microsoft.com/office/powerpoint/2010/main" val="341274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B535C3D4-B14E-194D-A22F-ABBD9D7BE7F7}" type="datetime1">
              <a:rPr lang="en-US" smtClean="0"/>
              <a:pPr/>
              <a:t>3/1/2023</a:t>
            </a:fld>
            <a:endParaRPr lang="en-US" dirty="0"/>
          </a:p>
        </p:txBody>
      </p:sp>
      <p:sp>
        <p:nvSpPr>
          <p:cNvPr id="5"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dirty="0"/>
          </a:p>
        </p:txBody>
      </p:sp>
    </p:spTree>
    <p:extLst>
      <p:ext uri="{BB962C8B-B14F-4D97-AF65-F5344CB8AC3E}">
        <p14:creationId xmlns:p14="http://schemas.microsoft.com/office/powerpoint/2010/main" val="2240407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0200" y="261257"/>
            <a:ext cx="10096500" cy="774779"/>
          </a:xfrm>
          <a:prstGeom prst="rect">
            <a:avLst/>
          </a:prstGeom>
        </p:spPr>
        <p:txBody>
          <a:bodyPr vert="horz" lIns="0" tIns="0" rIns="0" bIns="0" rtlCol="0" anchor="ctr">
            <a:normAutofit/>
          </a:bodyPr>
          <a:lstStyle/>
          <a:p>
            <a:r>
              <a:rPr lang="en-US" dirty="0"/>
              <a:t>CLICK TO EDIT MASTER TITLE STYLE</a:t>
            </a:r>
          </a:p>
        </p:txBody>
      </p:sp>
      <p:sp>
        <p:nvSpPr>
          <p:cNvPr id="9" name="Text Placeholder 2">
            <a:extLst>
              <a:ext uri="{FF2B5EF4-FFF2-40B4-BE49-F238E27FC236}">
                <a16:creationId xmlns:a16="http://schemas.microsoft.com/office/drawing/2014/main" id="{CAC4959A-AD2F-9049-854D-6985DFCF4E46}"/>
              </a:ext>
            </a:extLst>
          </p:cNvPr>
          <p:cNvSpPr>
            <a:spLocks noGrp="1"/>
          </p:cNvSpPr>
          <p:nvPr>
            <p:ph type="body" idx="1"/>
          </p:nvPr>
        </p:nvSpPr>
        <p:spPr>
          <a:xfrm>
            <a:off x="654222" y="1429233"/>
            <a:ext cx="11042478" cy="4590567"/>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17C06173-326E-C842-95A0-26D69A4B9AFD}"/>
              </a:ext>
            </a:extLst>
          </p:cNvPr>
          <p:cNvSpPr>
            <a:spLocks noGrp="1"/>
          </p:cNvSpPr>
          <p:nvPr>
            <p:ph type="sldNum" sz="quarter" idx="4"/>
          </p:nvPr>
        </p:nvSpPr>
        <p:spPr>
          <a:xfrm>
            <a:off x="11702562" y="6471387"/>
            <a:ext cx="489438" cy="365125"/>
          </a:xfrm>
          <a:prstGeom prst="rect">
            <a:avLst/>
          </a:prstGeom>
        </p:spPr>
        <p:txBody>
          <a:bodyPr vert="horz" lIns="0" tIns="0" rIns="0" bIns="0" rtlCol="0" anchor="ctr"/>
          <a:lstStyle>
            <a:lvl1pPr algn="ctr">
              <a:defRPr sz="1400" b="0" i="0">
                <a:solidFill>
                  <a:srgbClr val="FFFFFF"/>
                </a:solidFill>
                <a:latin typeface="Open Sans" panose="020B0606030504020204"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90262625"/>
      </p:ext>
    </p:extLst>
  </p:cSld>
  <p:clrMap bg1="lt1" tx1="dk1" bg2="lt2" tx2="dk2" accent1="accent1" accent2="accent2" accent3="accent3" accent4="accent4" accent5="accent5" accent6="accent6" hlink="hlink" folHlink="folHlink"/>
  <p:sldLayoutIdLst>
    <p:sldLayoutId id="2147483752" r:id="rId1"/>
    <p:sldLayoutId id="2147483733" r:id="rId2"/>
    <p:sldLayoutId id="2147483758" r:id="rId3"/>
    <p:sldLayoutId id="2147483763" r:id="rId4"/>
    <p:sldLayoutId id="2147483760" r:id="rId5"/>
    <p:sldLayoutId id="2147483761" r:id="rId6"/>
    <p:sldLayoutId id="2147483762" r:id="rId7"/>
    <p:sldLayoutId id="2147483767" r:id="rId8"/>
    <p:sldLayoutId id="2147483768"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70.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2.jpg"/><Relationship Id="rId5" Type="http://schemas.openxmlformats.org/officeDocument/2006/relationships/hyperlink" Target="https://github.com/kokkos/kokkos" TargetMode="External"/><Relationship Id="rId10" Type="http://schemas.microsoft.com/office/2007/relationships/hdphoto" Target="../media/hdphoto4.wdp"/><Relationship Id="rId4" Type="http://schemas.openxmlformats.org/officeDocument/2006/relationships/image" Target="../media/image37.jpe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50.png"/></Relationships>
</file>

<file path=ppt/slides/_rels/slide12.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80.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2.png"/><Relationship Id="rId7" Type="http://schemas.microsoft.com/office/2007/relationships/hdphoto" Target="../media/hdphoto6.wdp"/><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1.png"/><Relationship Id="rId5" Type="http://schemas.microsoft.com/office/2007/relationships/hdphoto" Target="../media/hdphoto5.wdp"/><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s://arxiv.org/abs/2204.04321"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https://github.com/sandialabs/Albany" TargetMode="External"/><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s://github.com/sandialabs/Albany" TargetMode="External"/><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12.jp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hyperlink" Target="https://github.com/trilinos/Trilinos" TargetMode="Externa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hyperlink" Target="https://github.com/sandialabs/LCM" TargetMode="External"/><Relationship Id="rId3" Type="http://schemas.openxmlformats.org/officeDocument/2006/relationships/image" Target="../media/image15.png"/><Relationship Id="rId7" Type="http://schemas.openxmlformats.org/officeDocument/2006/relationships/hyperlink" Target="https://github.com/sandialabs/Albany/tags" TargetMode="External"/><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hyperlink" Target="https://github.com/sandialabs/Albany" TargetMode="External"/><Relationship Id="rId11" Type="http://schemas.openxmlformats.org/officeDocument/2006/relationships/hyperlink" Target="https://github.com/E3SM-Project/spack.git" TargetMode="External"/><Relationship Id="rId5" Type="http://schemas.microsoft.com/office/2007/relationships/hdphoto" Target="../media/hdphoto2.wdp"/><Relationship Id="rId10" Type="http://schemas.openxmlformats.org/officeDocument/2006/relationships/image" Target="../media/image13.png"/><Relationship Id="rId4" Type="http://schemas.openxmlformats.org/officeDocument/2006/relationships/image" Target="../media/image16.png"/><Relationship Id="rId9" Type="http://schemas.openxmlformats.org/officeDocument/2006/relationships/hyperlink" Target="https://github.com/scorec/albany"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9.xml"/><Relationship Id="rId5" Type="http://schemas.openxmlformats.org/officeDocument/2006/relationships/hyperlink" Target="https://github.com/sandialabs/Albany" TargetMode="Externa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7" Type="http://schemas.microsoft.com/office/2007/relationships/hdphoto" Target="../media/hdphoto7.wdp"/><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jpg"/><Relationship Id="rId4" Type="http://schemas.openxmlformats.org/officeDocument/2006/relationships/hyperlink" Target="https://ikalash.github.io/"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7" Type="http://schemas.microsoft.com/office/2007/relationships/hdphoto" Target="../media/hdphoto7.wdp"/><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microsoft.com/office/2007/relationships/hdphoto" Target="../media/hdphoto7.wdp"/><Relationship Id="rId5" Type="http://schemas.openxmlformats.org/officeDocument/2006/relationships/image" Target="../media/image56.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microsoft.com/office/2007/relationships/hdphoto" Target="../media/hdphoto7.wdp"/><Relationship Id="rId5" Type="http://schemas.openxmlformats.org/officeDocument/2006/relationships/image" Target="../media/image56.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s://sites.google.com/view/grande-cares/home" TargetMode="External"/><Relationship Id="rId7" Type="http://schemas.openxmlformats.org/officeDocument/2006/relationships/image" Target="../media/image66.png"/><Relationship Id="rId2" Type="http://schemas.openxmlformats.org/officeDocument/2006/relationships/image" Target="../media/image64.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65.jfif"/><Relationship Id="rId10" Type="http://schemas.openxmlformats.org/officeDocument/2006/relationships/image" Target="../media/image69.png"/><Relationship Id="rId4" Type="http://schemas.openxmlformats.org/officeDocument/2006/relationships/hyperlink" Target="https://www.utep.edu/newsfeed/2023/utep-receives-1.25m-grant-from-doe-to-produce-pipeline-of-scientists-and-engineers.html" TargetMode="External"/><Relationship Id="rId9" Type="http://schemas.openxmlformats.org/officeDocument/2006/relationships/image" Target="../media/image68.png"/></Relationships>
</file>

<file path=ppt/slides/_rels/slide3.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4.png"/><Relationship Id="rId7" Type="http://schemas.openxmlformats.org/officeDocument/2006/relationships/image" Target="../media/image13.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image" Target="../media/image25.png"/><Relationship Id="rId1" Type="http://schemas.openxmlformats.org/officeDocument/2006/relationships/slideLayout" Target="../slideLayouts/slideLayout9.xml"/><Relationship Id="rId6" Type="http://schemas.microsoft.com/office/2007/relationships/hdphoto" Target="../media/hdphoto2.wdp"/><Relationship Id="rId11" Type="http://schemas.openxmlformats.org/officeDocument/2006/relationships/image" Target="../media/image20.png"/><Relationship Id="rId5" Type="http://schemas.openxmlformats.org/officeDocument/2006/relationships/image" Target="../media/image16.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 Id="rId1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 Id="rId5" Type="http://schemas.openxmlformats.org/officeDocument/2006/relationships/hyperlink" Target="https://www.computer.org/digital-library/magazines/cs/future-research-software-engineer" TargetMode="Externa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github.com/MALI-Dev/E3SM" TargetMode="External"/><Relationship Id="rId7"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hyperlink" Target="https://github.com/trilinos/Trilinos" TargetMode="External"/><Relationship Id="rId4" Type="http://schemas.openxmlformats.org/officeDocument/2006/relationships/hyperlink" Target="https://github.com/sandialabs/Albany" TargetMode="External"/><Relationship Id="rId9" Type="http://schemas.openxmlformats.org/officeDocument/2006/relationships/image" Target="../media/image81.png"/></Relationships>
</file>

<file path=ppt/slides/_rels/slide35.xml.rels><?xml version="1.0" encoding="UTF-8" standalone="yes"?>
<Relationships xmlns="http://schemas.openxmlformats.org/package/2006/relationships"><Relationship Id="rId8" Type="http://schemas.openxmlformats.org/officeDocument/2006/relationships/image" Target="../media/image340.png"/><Relationship Id="rId3" Type="http://schemas.openxmlformats.org/officeDocument/2006/relationships/image" Target="../media/image290.png"/><Relationship Id="rId7" Type="http://schemas.openxmlformats.org/officeDocument/2006/relationships/image" Target="../media/image330.png"/><Relationship Id="rId12"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8.xml"/><Relationship Id="rId6" Type="http://schemas.openxmlformats.org/officeDocument/2006/relationships/image" Target="../media/image320.png"/><Relationship Id="rId11" Type="http://schemas.openxmlformats.org/officeDocument/2006/relationships/image" Target="../media/image370.PNG"/><Relationship Id="rId5" Type="http://schemas.openxmlformats.org/officeDocument/2006/relationships/image" Target="../media/image310.png"/><Relationship Id="rId10" Type="http://schemas.openxmlformats.org/officeDocument/2006/relationships/image" Target="../media/image360.png"/><Relationship Id="rId4" Type="http://schemas.openxmlformats.org/officeDocument/2006/relationships/image" Target="../media/image300.png"/><Relationship Id="rId9" Type="http://schemas.openxmlformats.org/officeDocument/2006/relationships/image" Target="../media/image350.pn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86.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700.png"/><Relationship Id="rId7"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89.jpg"/><Relationship Id="rId5" Type="http://schemas.openxmlformats.org/officeDocument/2006/relationships/image" Target="../media/image88.jpeg"/><Relationship Id="rId4" Type="http://schemas.openxmlformats.org/officeDocument/2006/relationships/image" Target="../media/image87.png"/><Relationship Id="rId9" Type="http://schemas.openxmlformats.org/officeDocument/2006/relationships/image" Target="../media/image91.jpeg"/></Relationships>
</file>

<file path=ppt/slides/_rels/slide38.xml.rels><?xml version="1.0" encoding="UTF-8" standalone="yes"?>
<Relationships xmlns="http://schemas.openxmlformats.org/package/2006/relationships"><Relationship Id="rId8" Type="http://schemas.openxmlformats.org/officeDocument/2006/relationships/image" Target="../media/image93.png"/><Relationship Id="rId13" Type="http://schemas.microsoft.com/office/2007/relationships/hdphoto" Target="../media/hdphoto9.wdp"/><Relationship Id="rId18" Type="http://schemas.openxmlformats.org/officeDocument/2006/relationships/image" Target="../media/image76.png"/><Relationship Id="rId3" Type="http://schemas.openxmlformats.org/officeDocument/2006/relationships/diagramLayout" Target="../diagrams/layout1.xml"/><Relationship Id="rId7" Type="http://schemas.openxmlformats.org/officeDocument/2006/relationships/image" Target="../media/image92.png"/><Relationship Id="rId12" Type="http://schemas.openxmlformats.org/officeDocument/2006/relationships/image" Target="../media/image95.png"/><Relationship Id="rId17" Type="http://schemas.openxmlformats.org/officeDocument/2006/relationships/image" Target="../media/image98.jpg"/><Relationship Id="rId2" Type="http://schemas.openxmlformats.org/officeDocument/2006/relationships/diagramData" Target="../diagrams/data1.xml"/><Relationship Id="rId16" Type="http://schemas.openxmlformats.org/officeDocument/2006/relationships/image" Target="../media/image97.png"/><Relationship Id="rId1" Type="http://schemas.openxmlformats.org/officeDocument/2006/relationships/slideLayout" Target="../slideLayouts/slideLayout8.xml"/><Relationship Id="rId6" Type="http://schemas.microsoft.com/office/2007/relationships/diagramDrawing" Target="../diagrams/drawing1.xml"/><Relationship Id="rId11" Type="http://schemas.openxmlformats.org/officeDocument/2006/relationships/image" Target="../media/image30.jpeg"/><Relationship Id="rId5" Type="http://schemas.openxmlformats.org/officeDocument/2006/relationships/diagramColors" Target="../diagrams/colors1.xml"/><Relationship Id="rId15" Type="http://schemas.microsoft.com/office/2007/relationships/hdphoto" Target="../media/hdphoto10.wdp"/><Relationship Id="rId10" Type="http://schemas.microsoft.com/office/2007/relationships/hdphoto" Target="../media/hdphoto8.wdp"/><Relationship Id="rId4" Type="http://schemas.openxmlformats.org/officeDocument/2006/relationships/diagramQuickStyle" Target="../diagrams/quickStyle1.xml"/><Relationship Id="rId9" Type="http://schemas.openxmlformats.org/officeDocument/2006/relationships/image" Target="../media/image94.png"/><Relationship Id="rId14" Type="http://schemas.openxmlformats.org/officeDocument/2006/relationships/image" Target="../media/image96.png"/></Relationships>
</file>

<file path=ppt/slides/_rels/slide3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100.jpe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tiff"/></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tif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5.jpeg"/><Relationship Id="rId5" Type="http://schemas.openxmlformats.org/officeDocument/2006/relationships/hyperlink" Target="https://github.com/trilinos/Trilinos" TargetMode="Externa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5454-E631-0C49-B851-199442D65EBC}"/>
              </a:ext>
            </a:extLst>
          </p:cNvPr>
          <p:cNvSpPr>
            <a:spLocks noGrp="1"/>
          </p:cNvSpPr>
          <p:nvPr>
            <p:ph type="ctrTitle"/>
          </p:nvPr>
        </p:nvSpPr>
        <p:spPr>
          <a:xfrm>
            <a:off x="990598" y="1544265"/>
            <a:ext cx="6486647" cy="1453578"/>
          </a:xfrm>
        </p:spPr>
        <p:txBody>
          <a:bodyPr>
            <a:noAutofit/>
          </a:bodyPr>
          <a:lstStyle/>
          <a:p>
            <a:r>
              <a:rPr lang="en-US" sz="2800" dirty="0">
                <a:latin typeface="Trebuchet MS" panose="020B0603020202020204" pitchFamily="34" charset="0"/>
              </a:rPr>
              <a:t>Achieving and maintaining performance and performance portability within the Albany multi-physics code: perspectives &amp; tools</a:t>
            </a:r>
          </a:p>
        </p:txBody>
      </p:sp>
      <p:sp>
        <p:nvSpPr>
          <p:cNvPr id="3" name="Subtitle 2">
            <a:extLst>
              <a:ext uri="{FF2B5EF4-FFF2-40B4-BE49-F238E27FC236}">
                <a16:creationId xmlns:a16="http://schemas.microsoft.com/office/drawing/2014/main" id="{8318A7CD-3FDD-FB43-B4BD-D5CBF7DB5428}"/>
              </a:ext>
            </a:extLst>
          </p:cNvPr>
          <p:cNvSpPr>
            <a:spLocks noGrp="1"/>
          </p:cNvSpPr>
          <p:nvPr>
            <p:ph type="subTitle" idx="1"/>
          </p:nvPr>
        </p:nvSpPr>
        <p:spPr>
          <a:xfrm>
            <a:off x="990598" y="3389961"/>
            <a:ext cx="5638801" cy="667120"/>
          </a:xfrm>
        </p:spPr>
        <p:txBody>
          <a:bodyPr/>
          <a:lstStyle/>
          <a:p>
            <a:r>
              <a:rPr lang="en-US" dirty="0">
                <a:solidFill>
                  <a:schemeClr val="bg1"/>
                </a:solidFill>
                <a:latin typeface="Trebuchet MS" panose="020B0603020202020204" pitchFamily="34" charset="0"/>
              </a:rPr>
              <a:t>Irina Tezaur</a:t>
            </a:r>
            <a:r>
              <a:rPr lang="en-US" baseline="30000" dirty="0">
                <a:solidFill>
                  <a:schemeClr val="bg1"/>
                </a:solidFill>
                <a:latin typeface="Trebuchet MS" panose="020B0603020202020204" pitchFamily="34" charset="0"/>
              </a:rPr>
              <a:t>1</a:t>
            </a:r>
            <a:r>
              <a:rPr lang="en-US" dirty="0">
                <a:solidFill>
                  <a:schemeClr val="bg1"/>
                </a:solidFill>
                <a:latin typeface="Trebuchet MS" panose="020B0603020202020204" pitchFamily="34" charset="0"/>
              </a:rPr>
              <a:t>, Max Carlson</a:t>
            </a:r>
            <a:r>
              <a:rPr lang="en-US" baseline="30000" dirty="0">
                <a:solidFill>
                  <a:schemeClr val="bg1"/>
                </a:solidFill>
                <a:latin typeface="Trebuchet MS" panose="020B0603020202020204" pitchFamily="34" charset="0"/>
              </a:rPr>
              <a:t>1</a:t>
            </a:r>
            <a:r>
              <a:rPr lang="en-US" dirty="0">
                <a:solidFill>
                  <a:schemeClr val="bg1"/>
                </a:solidFill>
                <a:latin typeface="Trebuchet MS" panose="020B0603020202020204" pitchFamily="34" charset="0"/>
              </a:rPr>
              <a:t>, Jerry Watkins</a:t>
            </a:r>
            <a:r>
              <a:rPr lang="en-US" baseline="30000" dirty="0">
                <a:solidFill>
                  <a:schemeClr val="bg1"/>
                </a:solidFill>
                <a:latin typeface="Trebuchet MS" panose="020B0603020202020204" pitchFamily="34" charset="0"/>
              </a:rPr>
              <a:t>1</a:t>
            </a:r>
            <a:r>
              <a:rPr lang="en-US" dirty="0">
                <a:solidFill>
                  <a:schemeClr val="bg1"/>
                </a:solidFill>
                <a:latin typeface="Trebuchet MS" panose="020B0603020202020204" pitchFamily="34" charset="0"/>
              </a:rPr>
              <a:t>, Mauro Perego</a:t>
            </a:r>
            <a:r>
              <a:rPr lang="en-US" baseline="30000" dirty="0">
                <a:solidFill>
                  <a:schemeClr val="bg1"/>
                </a:solidFill>
                <a:latin typeface="Trebuchet MS" panose="020B0603020202020204" pitchFamily="34" charset="0"/>
              </a:rPr>
              <a:t>1</a:t>
            </a:r>
            <a:r>
              <a:rPr lang="en-US" dirty="0">
                <a:solidFill>
                  <a:schemeClr val="bg1"/>
                </a:solidFill>
                <a:latin typeface="Trebuchet MS" panose="020B0603020202020204" pitchFamily="34" charset="0"/>
              </a:rPr>
              <a:t>, Kyle Shan</a:t>
            </a:r>
            <a:r>
              <a:rPr lang="en-US" baseline="30000" dirty="0">
                <a:solidFill>
                  <a:schemeClr val="bg1"/>
                </a:solidFill>
                <a:latin typeface="Trebuchet MS" panose="020B0603020202020204" pitchFamily="34" charset="0"/>
              </a:rPr>
              <a:t>2</a:t>
            </a:r>
            <a:r>
              <a:rPr lang="en-US" dirty="0">
                <a:solidFill>
                  <a:schemeClr val="bg1"/>
                </a:solidFill>
                <a:latin typeface="Trebuchet MS" panose="020B0603020202020204" pitchFamily="34" charset="0"/>
              </a:rPr>
              <a:t>, Carolyn Kao</a:t>
            </a:r>
            <a:r>
              <a:rPr lang="en-US" baseline="30000" dirty="0">
                <a:solidFill>
                  <a:schemeClr val="bg1"/>
                </a:solidFill>
                <a:latin typeface="Trebuchet MS" panose="020B0603020202020204" pitchFamily="34" charset="0"/>
              </a:rPr>
              <a:t>3</a:t>
            </a:r>
            <a:r>
              <a:rPr lang="en-US" dirty="0">
                <a:solidFill>
                  <a:schemeClr val="bg1"/>
                </a:solidFill>
                <a:latin typeface="Trebuchet MS" panose="020B0603020202020204" pitchFamily="34" charset="0"/>
              </a:rPr>
              <a:t>, Kim Liegeois</a:t>
            </a:r>
            <a:r>
              <a:rPr lang="en-US" baseline="30000" dirty="0">
                <a:solidFill>
                  <a:schemeClr val="bg1"/>
                </a:solidFill>
                <a:latin typeface="Trebuchet MS" panose="020B0603020202020204" pitchFamily="34" charset="0"/>
              </a:rPr>
              <a:t>1</a:t>
            </a:r>
          </a:p>
          <a:p>
            <a:endParaRPr lang="en-US" sz="200" baseline="30000" dirty="0">
              <a:solidFill>
                <a:schemeClr val="bg1"/>
              </a:solidFill>
              <a:latin typeface="Trebuchet MS" panose="020B0603020202020204" pitchFamily="34" charset="0"/>
            </a:endParaRPr>
          </a:p>
          <a:p>
            <a:pPr>
              <a:spcBef>
                <a:spcPts val="0"/>
              </a:spcBef>
            </a:pPr>
            <a:r>
              <a:rPr lang="en-US" baseline="30000" dirty="0">
                <a:solidFill>
                  <a:schemeClr val="bg1"/>
                </a:solidFill>
                <a:latin typeface="Trebuchet MS" panose="020B0603020202020204" pitchFamily="34" charset="0"/>
              </a:rPr>
              <a:t>1</a:t>
            </a:r>
            <a:r>
              <a:rPr lang="en-US" dirty="0">
                <a:solidFill>
                  <a:schemeClr val="bg1"/>
                </a:solidFill>
                <a:latin typeface="Trebuchet MS" panose="020B0603020202020204" pitchFamily="34" charset="0"/>
              </a:rPr>
              <a:t> </a:t>
            </a:r>
            <a:r>
              <a:rPr lang="en-US" sz="1400" dirty="0">
                <a:solidFill>
                  <a:schemeClr val="bg1"/>
                </a:solidFill>
                <a:latin typeface="Trebuchet MS" panose="020B0603020202020204" pitchFamily="34" charset="0"/>
              </a:rPr>
              <a:t>Sandia National Laboratories, Livermore, CA, USA.</a:t>
            </a:r>
          </a:p>
          <a:p>
            <a:pPr>
              <a:spcBef>
                <a:spcPts val="0"/>
              </a:spcBef>
            </a:pPr>
            <a:r>
              <a:rPr lang="en-US" sz="1400" baseline="30000" dirty="0">
                <a:solidFill>
                  <a:schemeClr val="bg1"/>
                </a:solidFill>
                <a:latin typeface="Trebuchet MS" panose="020B0603020202020204" pitchFamily="34" charset="0"/>
              </a:rPr>
              <a:t>2  </a:t>
            </a:r>
            <a:r>
              <a:rPr lang="en-US" sz="1400" dirty="0">
                <a:solidFill>
                  <a:schemeClr val="bg1"/>
                </a:solidFill>
                <a:latin typeface="Trebuchet MS" panose="020B0603020202020204" pitchFamily="34" charset="0"/>
              </a:rPr>
              <a:t>Micron Technology, Boise, ID, USA.</a:t>
            </a:r>
          </a:p>
          <a:p>
            <a:pPr>
              <a:spcBef>
                <a:spcPts val="0"/>
              </a:spcBef>
            </a:pPr>
            <a:r>
              <a:rPr lang="en-US" sz="1400" baseline="30000" dirty="0">
                <a:solidFill>
                  <a:schemeClr val="bg1"/>
                </a:solidFill>
                <a:latin typeface="Trebuchet MS" panose="020B0603020202020204" pitchFamily="34" charset="0"/>
              </a:rPr>
              <a:t>3</a:t>
            </a:r>
            <a:r>
              <a:rPr lang="en-US" sz="1400" dirty="0">
                <a:solidFill>
                  <a:schemeClr val="bg1"/>
                </a:solidFill>
                <a:latin typeface="Trebuchet MS" panose="020B0603020202020204" pitchFamily="34" charset="0"/>
              </a:rPr>
              <a:t> TSMC, Hsinchu City, Taiwan.</a:t>
            </a:r>
          </a:p>
        </p:txBody>
      </p:sp>
      <p:sp>
        <p:nvSpPr>
          <p:cNvPr id="5" name="Text Placeholder 4">
            <a:extLst>
              <a:ext uri="{FF2B5EF4-FFF2-40B4-BE49-F238E27FC236}">
                <a16:creationId xmlns:a16="http://schemas.microsoft.com/office/drawing/2014/main" id="{4A2DB523-95ED-4242-AA40-A0776B732484}"/>
              </a:ext>
            </a:extLst>
          </p:cNvPr>
          <p:cNvSpPr>
            <a:spLocks noGrp="1"/>
          </p:cNvSpPr>
          <p:nvPr>
            <p:ph type="body" sz="quarter" idx="15"/>
          </p:nvPr>
        </p:nvSpPr>
        <p:spPr/>
        <p:txBody>
          <a:bodyPr>
            <a:noAutofit/>
          </a:bodyPr>
          <a:lstStyle/>
          <a:p>
            <a:r>
              <a:rPr lang="en-US" sz="1400" b="0" dirty="0">
                <a:latin typeface="Trebuchet MS" panose="020B0603020202020204" pitchFamily="34" charset="0"/>
              </a:rPr>
              <a:t>SAND2023-12634C</a:t>
            </a:r>
          </a:p>
        </p:txBody>
      </p:sp>
      <p:sp>
        <p:nvSpPr>
          <p:cNvPr id="6" name="Text Placeholder 5">
            <a:extLst>
              <a:ext uri="{FF2B5EF4-FFF2-40B4-BE49-F238E27FC236}">
                <a16:creationId xmlns:a16="http://schemas.microsoft.com/office/drawing/2014/main" id="{603075C1-36FC-1C41-91E6-BC59A3F2AF39}"/>
              </a:ext>
            </a:extLst>
          </p:cNvPr>
          <p:cNvSpPr>
            <a:spLocks noGrp="1"/>
          </p:cNvSpPr>
          <p:nvPr>
            <p:ph type="body" sz="quarter" idx="22"/>
          </p:nvPr>
        </p:nvSpPr>
        <p:spPr>
          <a:xfrm>
            <a:off x="990600" y="4509920"/>
            <a:ext cx="4812890" cy="667120"/>
          </a:xfrm>
        </p:spPr>
        <p:txBody>
          <a:bodyPr/>
          <a:lstStyle/>
          <a:p>
            <a:r>
              <a:rPr lang="en-US" dirty="0">
                <a:latin typeface="Trebuchet MS" panose="020B0603020202020204" pitchFamily="34" charset="0"/>
              </a:rPr>
              <a:t>SIAM CS&amp;E 2023, Amsterdam, Netherlands.</a:t>
            </a:r>
          </a:p>
          <a:p>
            <a:r>
              <a:rPr lang="en-US" dirty="0">
                <a:latin typeface="Trebuchet MS" panose="020B0603020202020204" pitchFamily="34" charset="0"/>
              </a:rPr>
              <a:t>February 26 – March 3, 2023</a:t>
            </a:r>
          </a:p>
        </p:txBody>
      </p:sp>
      <p:sp>
        <p:nvSpPr>
          <p:cNvPr id="33" name="TextBox 32">
            <a:extLst>
              <a:ext uri="{FF2B5EF4-FFF2-40B4-BE49-F238E27FC236}">
                <a16:creationId xmlns:a16="http://schemas.microsoft.com/office/drawing/2014/main" id="{13E54DF6-4A33-0F44-BFF9-3FDCAA65F7F8}"/>
              </a:ext>
            </a:extLst>
          </p:cNvPr>
          <p:cNvSpPr txBox="1"/>
          <p:nvPr/>
        </p:nvSpPr>
        <p:spPr>
          <a:xfrm>
            <a:off x="3438144" y="3596640"/>
            <a:ext cx="0" cy="0"/>
          </a:xfrm>
          <a:prstGeom prst="rect">
            <a:avLst/>
          </a:prstGeom>
        </p:spPr>
        <p:txBody>
          <a:bodyPr vert="horz" wrap="none" lIns="91440" tIns="45720" rIns="91440" bIns="45720" rtlCol="0">
            <a:noAutofit/>
          </a:bodyPr>
          <a:lstStyle/>
          <a:p>
            <a:pPr algn="l"/>
            <a:endParaRPr lang="en-US" dirty="0">
              <a:latin typeface="Open Sans" panose="020B0606030504020204" pitchFamily="34" charset="0"/>
            </a:endParaRPr>
          </a:p>
        </p:txBody>
      </p:sp>
    </p:spTree>
    <p:extLst>
      <p:ext uri="{BB962C8B-B14F-4D97-AF65-F5344CB8AC3E}">
        <p14:creationId xmlns:p14="http://schemas.microsoft.com/office/powerpoint/2010/main" val="218172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itle 12">
                <a:extLst>
                  <a:ext uri="{FF2B5EF4-FFF2-40B4-BE49-F238E27FC236}">
                    <a16:creationId xmlns:a16="http://schemas.microsoft.com/office/drawing/2014/main" id="{28903DDA-7189-7C4B-8C3C-58042A748310}"/>
                  </a:ext>
                </a:extLst>
              </p:cNvPr>
              <p:cNvSpPr>
                <a:spLocks noGrp="1"/>
              </p:cNvSpPr>
              <p:nvPr>
                <p:ph type="title"/>
              </p:nvPr>
            </p:nvSpPr>
            <p:spPr/>
            <p:txBody>
              <a:bodyPr>
                <a:normAutofit fontScale="90000"/>
              </a:bodyPr>
              <a:lstStyle/>
              <a:p>
                <a:r>
                  <a:rPr lang="en-US" sz="3600" dirty="0">
                    <a:solidFill>
                      <a:srgbClr val="0070C0"/>
                    </a:solidFill>
                    <a:latin typeface="Trebuchet MS" panose="020B0603020202020204" pitchFamily="34" charset="0"/>
                  </a:rPr>
                  <a:t>Albany Supporting Tools: </a:t>
                </a:r>
                <a:r>
                  <a:rPr lang="en-US" sz="3600" dirty="0" err="1">
                    <a:solidFill>
                      <a:srgbClr val="0070C0"/>
                    </a:solidFill>
                    <a:latin typeface="Trebuchet MS" panose="020B0603020202020204" pitchFamily="34" charset="0"/>
                  </a:rPr>
                  <a:t>Kokkos</a:t>
                </a:r>
                <a:r>
                  <a:rPr lang="en-US" sz="3600" dirty="0">
                    <a:solidFill>
                      <a:srgbClr val="0070C0"/>
                    </a:solidFill>
                    <a:latin typeface="Trebuchet MS" panose="020B0603020202020204" pitchFamily="34" charset="0"/>
                  </a:rPr>
                  <a:t> </a:t>
                </a:r>
                <a14:m>
                  <m:oMath xmlns:m="http://schemas.openxmlformats.org/officeDocument/2006/math">
                    <m:r>
                      <a:rPr lang="en-US" sz="3600" i="1" dirty="0" smtClean="0">
                        <a:solidFill>
                          <a:srgbClr val="0070C0"/>
                        </a:solidFill>
                        <a:latin typeface="Cambria Math" panose="02040503050406030204" pitchFamily="18" charset="0"/>
                      </a:rPr>
                      <m:t>–</m:t>
                    </m:r>
                  </m:oMath>
                </a14:m>
                <a:r>
                  <a:rPr lang="en-US" sz="3600" dirty="0">
                    <a:solidFill>
                      <a:srgbClr val="0070C0"/>
                    </a:solidFill>
                    <a:latin typeface="Trebuchet MS" panose="020B0603020202020204" pitchFamily="34" charset="0"/>
                  </a:rPr>
                  <a:t> Performance Portability</a:t>
                </a:r>
              </a:p>
            </p:txBody>
          </p:sp>
        </mc:Choice>
        <mc:Fallback xmlns="">
          <p:sp>
            <p:nvSpPr>
              <p:cNvPr id="13" name="Title 12">
                <a:extLst>
                  <a:ext uri="{FF2B5EF4-FFF2-40B4-BE49-F238E27FC236}">
                    <a16:creationId xmlns:a16="http://schemas.microsoft.com/office/drawing/2014/main" id="{28903DDA-7189-7C4B-8C3C-58042A748310}"/>
                  </a:ext>
                </a:extLst>
              </p:cNvPr>
              <p:cNvSpPr>
                <a:spLocks noGrp="1" noRot="1" noChangeAspect="1" noMove="1" noResize="1" noEditPoints="1" noAdjustHandles="1" noChangeArrowheads="1" noChangeShapeType="1" noTextEdit="1"/>
              </p:cNvSpPr>
              <p:nvPr>
                <p:ph type="title"/>
              </p:nvPr>
            </p:nvSpPr>
            <p:spPr>
              <a:blipFill>
                <a:blip r:embed="rId3"/>
                <a:stretch>
                  <a:fillRect l="-2476" t="-29134" b="-3858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10</a:t>
            </a:fld>
            <a:endParaRPr lang="en-US" dirty="0"/>
          </a:p>
        </p:txBody>
      </p:sp>
      <p:sp>
        <p:nvSpPr>
          <p:cNvPr id="2" name="TextBox 1">
            <a:extLst>
              <a:ext uri="{FF2B5EF4-FFF2-40B4-BE49-F238E27FC236}">
                <a16:creationId xmlns:a16="http://schemas.microsoft.com/office/drawing/2014/main" id="{89363B87-664B-431E-83B4-59D8D064FBC1}"/>
              </a:ext>
            </a:extLst>
          </p:cNvPr>
          <p:cNvSpPr txBox="1"/>
          <p:nvPr/>
        </p:nvSpPr>
        <p:spPr>
          <a:xfrm>
            <a:off x="877529" y="1106129"/>
            <a:ext cx="9837174" cy="4748981"/>
          </a:xfrm>
          <a:prstGeom prst="rect">
            <a:avLst/>
          </a:prstGeom>
        </p:spPr>
        <p:txBody>
          <a:bodyPr vert="horz" wrap="square" lIns="91440" tIns="45720" rIns="91440" bIns="45720" rtlCol="0">
            <a:noAutofit/>
          </a:bodyPr>
          <a:lstStyle/>
          <a:p>
            <a:pPr algn="l"/>
            <a:endParaRPr lang="en-US" dirty="0"/>
          </a:p>
        </p:txBody>
      </p:sp>
      <p:sp>
        <p:nvSpPr>
          <p:cNvPr id="5" name="Text Placeholder 3">
            <a:extLst>
              <a:ext uri="{FF2B5EF4-FFF2-40B4-BE49-F238E27FC236}">
                <a16:creationId xmlns:a16="http://schemas.microsoft.com/office/drawing/2014/main" id="{8E1A6970-83DB-422A-B326-A24933867B98}"/>
              </a:ext>
            </a:extLst>
          </p:cNvPr>
          <p:cNvSpPr txBox="1">
            <a:spLocks/>
          </p:cNvSpPr>
          <p:nvPr/>
        </p:nvSpPr>
        <p:spPr>
          <a:xfrm>
            <a:off x="470687" y="1799705"/>
            <a:ext cx="7384839" cy="2922589"/>
          </a:xfrm>
          <a:prstGeom prst="rect">
            <a:avLst/>
          </a:prstGeom>
        </p:spPr>
        <p:txBody>
          <a:bodyPr vert="horz" lIns="0" tIns="0" rIns="0" bIns="0" rtlCol="0" anchor="ctr"/>
          <a:lstStyle>
            <a:defPPr>
              <a:defRPr lang="en-US"/>
            </a:defPPr>
            <a:lvl1pPr marL="0" algn="ctr" defTabSz="914400" rtl="0" eaLnBrk="1" latinLnBrk="0" hangingPunct="1">
              <a:defRPr sz="1400" b="0" i="0" kern="1200">
                <a:solidFill>
                  <a:srgbClr val="FFFFFF"/>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200" b="1" dirty="0">
                <a:solidFill>
                  <a:schemeClr val="tx1"/>
                </a:solidFill>
                <a:latin typeface="Trebuchet MS" panose="020B0603020202020204" pitchFamily="34" charset="0"/>
              </a:rPr>
              <a:t>Kokkos</a:t>
            </a:r>
            <a:r>
              <a:rPr lang="en-US" sz="2200" baseline="30000" dirty="0">
                <a:solidFill>
                  <a:schemeClr val="tx1"/>
                </a:solidFill>
                <a:latin typeface="Trebuchet MS" panose="020B0603020202020204" pitchFamily="34" charset="0"/>
              </a:rPr>
              <a:t>1</a:t>
            </a:r>
            <a:r>
              <a:rPr lang="en-US" sz="2200" b="1" dirty="0">
                <a:solidFill>
                  <a:schemeClr val="tx1"/>
                </a:solidFill>
                <a:latin typeface="Trebuchet MS" panose="020B0603020202020204" pitchFamily="34" charset="0"/>
              </a:rPr>
              <a:t> </a:t>
            </a:r>
            <a:r>
              <a:rPr lang="en-US" sz="2200" dirty="0">
                <a:solidFill>
                  <a:schemeClr val="tx1"/>
                </a:solidFill>
                <a:latin typeface="Trebuchet MS" panose="020B0603020202020204" pitchFamily="34" charset="0"/>
              </a:rPr>
              <a:t>is a C++ library that provides </a:t>
            </a:r>
            <a:r>
              <a:rPr lang="en-US" sz="2200" b="1" dirty="0">
                <a:solidFill>
                  <a:schemeClr val="tx1"/>
                </a:solidFill>
                <a:latin typeface="Trebuchet MS" panose="020B0603020202020204" pitchFamily="34" charset="0"/>
              </a:rPr>
              <a:t>performance portability</a:t>
            </a:r>
            <a:r>
              <a:rPr lang="en-US" sz="2200" dirty="0">
                <a:solidFill>
                  <a:schemeClr val="tx1"/>
                </a:solidFill>
                <a:latin typeface="Trebuchet MS" panose="020B0603020202020204" pitchFamily="34" charset="0"/>
              </a:rPr>
              <a:t> across multiple </a:t>
            </a:r>
            <a:r>
              <a:rPr lang="en-US" sz="2200" b="1" dirty="0">
                <a:solidFill>
                  <a:schemeClr val="tx1"/>
                </a:solidFill>
                <a:latin typeface="Trebuchet MS" panose="020B0603020202020204" pitchFamily="34" charset="0"/>
              </a:rPr>
              <a:t>shared memory </a:t>
            </a:r>
            <a:r>
              <a:rPr lang="en-US" sz="2200" dirty="0">
                <a:solidFill>
                  <a:schemeClr val="tx1"/>
                </a:solidFill>
                <a:latin typeface="Trebuchet MS" panose="020B0603020202020204" pitchFamily="34" charset="0"/>
              </a:rPr>
              <a:t>computing architectures via </a:t>
            </a:r>
            <a:r>
              <a:rPr lang="en-US" sz="2200" b="1" dirty="0">
                <a:solidFill>
                  <a:schemeClr val="tx1"/>
                </a:solidFill>
                <a:latin typeface="Trebuchet MS" panose="020B0603020202020204" pitchFamily="34" charset="0"/>
              </a:rPr>
              <a:t>MPI+X programming model</a:t>
            </a:r>
          </a:p>
          <a:p>
            <a:pPr marL="342900" indent="-342900" algn="l">
              <a:buFont typeface="Arial" panose="020B0604020202020204" pitchFamily="34" charset="0"/>
              <a:buChar char="•"/>
            </a:pPr>
            <a:endParaRPr lang="en-US" sz="200" dirty="0">
              <a:solidFill>
                <a:schemeClr val="tx1"/>
              </a:solidFill>
              <a:latin typeface="Trebuchet MS" panose="020B0603020202020204" pitchFamily="34" charset="0"/>
            </a:endParaRPr>
          </a:p>
          <a:p>
            <a:pPr marL="726929" lvl="1" indent="-342900">
              <a:buFont typeface="Wingdings" panose="05000000000000000000" pitchFamily="2" charset="2"/>
              <a:buChar char="Ø"/>
            </a:pPr>
            <a:r>
              <a:rPr lang="en-US" sz="2200" b="1" i="1" dirty="0">
                <a:latin typeface="Trebuchet MS" panose="020B0603020202020204" pitchFamily="34" charset="0"/>
              </a:rPr>
              <a:t>Examples:</a:t>
            </a:r>
            <a:r>
              <a:rPr lang="en-US" sz="2200" dirty="0">
                <a:latin typeface="Trebuchet MS" panose="020B0603020202020204" pitchFamily="34" charset="0"/>
              </a:rPr>
              <a:t> Multicore CPU, NVIDIA GPU, Intel KNL and much more…</a:t>
            </a:r>
          </a:p>
          <a:p>
            <a:pPr marL="726929" lvl="1" indent="-342900">
              <a:buFont typeface="Wingdings" panose="05000000000000000000" pitchFamily="2" charset="2"/>
              <a:buChar char="Ø"/>
            </a:pPr>
            <a:endParaRPr lang="en-US" sz="400" dirty="0">
              <a:latin typeface="Trebuchet MS" panose="020B0603020202020204" pitchFamily="34" charset="0"/>
            </a:endParaRPr>
          </a:p>
          <a:p>
            <a:pPr marL="342900" indent="-342900" algn="l">
              <a:buFont typeface="Arial" panose="020B0604020202020204" pitchFamily="34" charset="0"/>
              <a:buChar char="•"/>
            </a:pPr>
            <a:r>
              <a:rPr lang="en-US" sz="2200" dirty="0">
                <a:solidFill>
                  <a:schemeClr val="tx1"/>
                </a:solidFill>
                <a:latin typeface="Trebuchet MS" panose="020B0603020202020204" pitchFamily="34" charset="0"/>
              </a:rPr>
              <a:t>Abstract </a:t>
            </a:r>
            <a:r>
              <a:rPr lang="en-US" sz="2200" b="1" dirty="0">
                <a:solidFill>
                  <a:schemeClr val="tx1"/>
                </a:solidFill>
                <a:latin typeface="Trebuchet MS" panose="020B0603020202020204" pitchFamily="34" charset="0"/>
              </a:rPr>
              <a:t>data layouts </a:t>
            </a:r>
            <a:r>
              <a:rPr lang="en-US" sz="2200" dirty="0">
                <a:solidFill>
                  <a:schemeClr val="tx1"/>
                </a:solidFill>
                <a:latin typeface="Trebuchet MS" panose="020B0603020202020204" pitchFamily="34" charset="0"/>
              </a:rPr>
              <a:t>and</a:t>
            </a:r>
            <a:r>
              <a:rPr lang="en-US" sz="2200" b="1" dirty="0">
                <a:solidFill>
                  <a:schemeClr val="tx1"/>
                </a:solidFill>
                <a:latin typeface="Trebuchet MS" panose="020B0603020202020204" pitchFamily="34" charset="0"/>
              </a:rPr>
              <a:t> hardware features </a:t>
            </a:r>
            <a:r>
              <a:rPr lang="en-US" sz="2200" dirty="0">
                <a:solidFill>
                  <a:schemeClr val="tx1"/>
                </a:solidFill>
                <a:latin typeface="Trebuchet MS" panose="020B0603020202020204" pitchFamily="34" charset="0"/>
              </a:rPr>
              <a:t>for optimal performance on </a:t>
            </a:r>
            <a:r>
              <a:rPr lang="en-US" sz="2200" b="1" dirty="0">
                <a:solidFill>
                  <a:schemeClr val="tx1"/>
                </a:solidFill>
                <a:latin typeface="Trebuchet MS" panose="020B0603020202020204" pitchFamily="34" charset="0"/>
              </a:rPr>
              <a:t>current</a:t>
            </a:r>
            <a:r>
              <a:rPr lang="en-US" sz="2200" dirty="0">
                <a:solidFill>
                  <a:schemeClr val="tx1"/>
                </a:solidFill>
                <a:latin typeface="Trebuchet MS" panose="020B0603020202020204" pitchFamily="34" charset="0"/>
              </a:rPr>
              <a:t> and </a:t>
            </a:r>
            <a:r>
              <a:rPr lang="en-US" sz="2200" b="1" dirty="0">
                <a:solidFill>
                  <a:schemeClr val="tx1"/>
                </a:solidFill>
                <a:latin typeface="Trebuchet MS" panose="020B0603020202020204" pitchFamily="34" charset="0"/>
              </a:rPr>
              <a:t>future</a:t>
            </a:r>
            <a:r>
              <a:rPr lang="en-US" sz="2200" dirty="0">
                <a:solidFill>
                  <a:schemeClr val="tx1"/>
                </a:solidFill>
                <a:latin typeface="Trebuchet MS" panose="020B0603020202020204" pitchFamily="34" charset="0"/>
              </a:rPr>
              <a:t> architectures</a:t>
            </a:r>
          </a:p>
          <a:p>
            <a:pPr marL="342900" indent="-342900" algn="l">
              <a:buFont typeface="Arial" panose="020B0604020202020204" pitchFamily="34" charset="0"/>
              <a:buChar char="•"/>
            </a:pPr>
            <a:endParaRPr lang="en-US" sz="400" dirty="0">
              <a:solidFill>
                <a:schemeClr val="tx1"/>
              </a:solidFill>
              <a:latin typeface="Trebuchet MS" panose="020B0603020202020204" pitchFamily="34" charset="0"/>
            </a:endParaRPr>
          </a:p>
          <a:p>
            <a:pPr marL="342900" indent="-342900" algn="l">
              <a:buFont typeface="Arial" panose="020B0604020202020204" pitchFamily="34" charset="0"/>
              <a:buChar char="•"/>
            </a:pPr>
            <a:r>
              <a:rPr lang="en-US" sz="2200" dirty="0">
                <a:solidFill>
                  <a:schemeClr val="tx1"/>
                </a:solidFill>
                <a:latin typeface="Trebuchet MS" panose="020B0603020202020204" pitchFamily="34" charset="0"/>
              </a:rPr>
              <a:t>Allows researchers to focus on </a:t>
            </a:r>
            <a:r>
              <a:rPr lang="en-US" sz="2200" b="1" dirty="0">
                <a:solidFill>
                  <a:schemeClr val="tx1"/>
                </a:solidFill>
                <a:latin typeface="Trebuchet MS" panose="020B0603020202020204" pitchFamily="34" charset="0"/>
              </a:rPr>
              <a:t>application </a:t>
            </a:r>
            <a:r>
              <a:rPr lang="en-US" sz="2200" dirty="0">
                <a:solidFill>
                  <a:schemeClr val="tx1"/>
                </a:solidFill>
                <a:latin typeface="Trebuchet MS" panose="020B0603020202020204" pitchFamily="34" charset="0"/>
              </a:rPr>
              <a:t>or</a:t>
            </a:r>
            <a:r>
              <a:rPr lang="en-US" sz="2200" b="1" dirty="0">
                <a:solidFill>
                  <a:schemeClr val="tx1"/>
                </a:solidFill>
                <a:latin typeface="Trebuchet MS" panose="020B0603020202020204" pitchFamily="34" charset="0"/>
              </a:rPr>
              <a:t> algorithmic development</a:t>
            </a:r>
            <a:r>
              <a:rPr lang="en-US" sz="2200" dirty="0">
                <a:solidFill>
                  <a:schemeClr val="tx1"/>
                </a:solidFill>
                <a:latin typeface="Trebuchet MS" panose="020B0603020202020204" pitchFamily="34" charset="0"/>
              </a:rPr>
              <a:t> instead of </a:t>
            </a:r>
            <a:r>
              <a:rPr lang="en-US" sz="2200" b="1" dirty="0">
                <a:solidFill>
                  <a:schemeClr val="tx1"/>
                </a:solidFill>
                <a:latin typeface="Trebuchet MS" panose="020B0603020202020204" pitchFamily="34" charset="0"/>
              </a:rPr>
              <a:t>architecture specific programming</a:t>
            </a:r>
          </a:p>
        </p:txBody>
      </p:sp>
      <p:sp>
        <p:nvSpPr>
          <p:cNvPr id="6" name="TextBox 5">
            <a:extLst>
              <a:ext uri="{FF2B5EF4-FFF2-40B4-BE49-F238E27FC236}">
                <a16:creationId xmlns:a16="http://schemas.microsoft.com/office/drawing/2014/main" id="{02C5FEAE-20B3-4875-AB37-B8DC036F1D09}"/>
              </a:ext>
            </a:extLst>
          </p:cNvPr>
          <p:cNvSpPr txBox="1">
            <a:spLocks noChangeArrowheads="1"/>
          </p:cNvSpPr>
          <p:nvPr/>
        </p:nvSpPr>
        <p:spPr bwMode="auto">
          <a:xfrm>
            <a:off x="1021641" y="5459068"/>
            <a:ext cx="10416042" cy="769441"/>
          </a:xfrm>
          <a:prstGeom prst="rect">
            <a:avLst/>
          </a:prstGeom>
          <a:noFill/>
          <a:ln w="28575">
            <a:solidFill>
              <a:srgbClr val="0070C0"/>
            </a:solid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a:r>
              <a:rPr lang="en-US" altLang="en-US" sz="2200" b="0" dirty="0">
                <a:latin typeface="Trebuchet MS" panose="020B0603020202020204" pitchFamily="34" charset="0"/>
              </a:rPr>
              <a:t>With </a:t>
            </a:r>
            <a:r>
              <a:rPr lang="en-US" altLang="en-US" sz="2200" dirty="0" err="1">
                <a:latin typeface="Trebuchet MS" panose="020B0603020202020204" pitchFamily="34" charset="0"/>
              </a:rPr>
              <a:t>Kokkos</a:t>
            </a:r>
            <a:r>
              <a:rPr lang="en-US" altLang="en-US" sz="2200" b="0" dirty="0">
                <a:latin typeface="Trebuchet MS" panose="020B0603020202020204" pitchFamily="34" charset="0"/>
              </a:rPr>
              <a:t>, you write an algorithm </a:t>
            </a:r>
            <a:r>
              <a:rPr lang="en-US" altLang="en-US" sz="2200" b="1" dirty="0">
                <a:solidFill>
                  <a:srgbClr val="0070C0"/>
                </a:solidFill>
                <a:latin typeface="Trebuchet MS" panose="020B0603020202020204" pitchFamily="34" charset="0"/>
              </a:rPr>
              <a:t>once</a:t>
            </a:r>
            <a:r>
              <a:rPr lang="en-US" altLang="en-US" sz="2200" b="0" dirty="0">
                <a:latin typeface="Trebuchet MS" panose="020B0603020202020204" pitchFamily="34" charset="0"/>
              </a:rPr>
              <a:t> for multiple </a:t>
            </a:r>
            <a:r>
              <a:rPr lang="en-US" altLang="en-US" sz="2200" dirty="0">
                <a:latin typeface="Trebuchet MS" panose="020B0603020202020204" pitchFamily="34" charset="0"/>
              </a:rPr>
              <a:t>hardware architectures. </a:t>
            </a:r>
            <a:r>
              <a:rPr lang="en-US" altLang="en-US" sz="2200" b="1" dirty="0">
                <a:solidFill>
                  <a:srgbClr val="0070C0"/>
                </a:solidFill>
                <a:latin typeface="Trebuchet MS" panose="020B0603020202020204" pitchFamily="34" charset="0"/>
              </a:rPr>
              <a:t>Template parameters </a:t>
            </a:r>
            <a:r>
              <a:rPr lang="en-US" altLang="en-US" sz="2200" b="0" dirty="0">
                <a:latin typeface="Trebuchet MS" panose="020B0603020202020204" pitchFamily="34" charset="0"/>
              </a:rPr>
              <a:t>are used to get </a:t>
            </a:r>
            <a:r>
              <a:rPr lang="en-US" altLang="en-US" sz="2200" b="1" dirty="0">
                <a:solidFill>
                  <a:srgbClr val="0070C0"/>
                </a:solidFill>
                <a:latin typeface="Trebuchet MS" panose="020B0603020202020204" pitchFamily="34" charset="0"/>
              </a:rPr>
              <a:t>hardware specific features</a:t>
            </a:r>
            <a:r>
              <a:rPr lang="en-US" altLang="en-US" sz="2200" dirty="0">
                <a:latin typeface="Trebuchet MS" panose="020B0603020202020204" pitchFamily="34" charset="0"/>
              </a:rPr>
              <a:t>.</a:t>
            </a:r>
            <a:endParaRPr lang="en-US" altLang="en-US" sz="2200" b="0" dirty="0">
              <a:latin typeface="Trebuchet MS" panose="020B0603020202020204" pitchFamily="34" charset="0"/>
            </a:endParaRPr>
          </a:p>
        </p:txBody>
      </p:sp>
      <p:pic>
        <p:nvPicPr>
          <p:cNvPr id="11" name="Picture 2" descr="Image result for summit supercomputer">
            <a:extLst>
              <a:ext uri="{FF2B5EF4-FFF2-40B4-BE49-F238E27FC236}">
                <a16:creationId xmlns:a16="http://schemas.microsoft.com/office/drawing/2014/main" id="{9858C6A9-72D1-44D5-A410-9BC7954F61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49744" y="3369440"/>
            <a:ext cx="3208882" cy="16044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D212A24-0783-4F07-845D-B106C89D67BC}"/>
              </a:ext>
            </a:extLst>
          </p:cNvPr>
          <p:cNvSpPr txBox="1"/>
          <p:nvPr/>
        </p:nvSpPr>
        <p:spPr>
          <a:xfrm>
            <a:off x="793390" y="6470700"/>
            <a:ext cx="5318202" cy="485775"/>
          </a:xfrm>
          <a:prstGeom prst="rect">
            <a:avLst/>
          </a:prstGeom>
        </p:spPr>
        <p:txBody>
          <a:bodyPr vert="horz" wrap="square" lIns="91440" tIns="45720" rIns="91440" bIns="45720" rtlCol="0">
            <a:noAutofit/>
          </a:bodyPr>
          <a:lstStyle/>
          <a:p>
            <a:pPr algn="l"/>
            <a:r>
              <a:rPr lang="en-US" sz="1600" baseline="30000" dirty="0">
                <a:latin typeface="Trebuchet MS" panose="020B0603020202020204" pitchFamily="34" charset="0"/>
              </a:rPr>
              <a:t>1 </a:t>
            </a:r>
            <a:r>
              <a:rPr lang="en-US" sz="1600" dirty="0">
                <a:latin typeface="Trebuchet MS" panose="020B0603020202020204" pitchFamily="34" charset="0"/>
                <a:hlinkClick r:id="rId5"/>
              </a:rPr>
              <a:t>https://github.com/kokkos/kokkos</a:t>
            </a:r>
            <a:r>
              <a:rPr lang="en-US" sz="1600" dirty="0">
                <a:latin typeface="Trebuchet MS" panose="020B0603020202020204" pitchFamily="34" charset="0"/>
              </a:rPr>
              <a:t>. </a:t>
            </a:r>
          </a:p>
        </p:txBody>
      </p:sp>
      <p:pic>
        <p:nvPicPr>
          <p:cNvPr id="8" name="Picture 7">
            <a:extLst>
              <a:ext uri="{FF2B5EF4-FFF2-40B4-BE49-F238E27FC236}">
                <a16:creationId xmlns:a16="http://schemas.microsoft.com/office/drawing/2014/main" id="{ED4DBD78-CD57-4457-B366-7AC1F7A0E6A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904333" y="5175138"/>
            <a:ext cx="1293915" cy="969596"/>
          </a:xfrm>
          <a:prstGeom prst="rect">
            <a:avLst/>
          </a:prstGeom>
        </p:spPr>
      </p:pic>
      <p:pic>
        <p:nvPicPr>
          <p:cNvPr id="9" name="Picture 8">
            <a:extLst>
              <a:ext uri="{FF2B5EF4-FFF2-40B4-BE49-F238E27FC236}">
                <a16:creationId xmlns:a16="http://schemas.microsoft.com/office/drawing/2014/main" id="{0A844323-9F6E-4DE3-9DC3-FC2D0575F4F8}"/>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5625" b="97188" l="2057" r="99743">
                        <a14:foregroundMark x1="7712" y1="55313" x2="7712" y2="55313"/>
                        <a14:foregroundMark x1="25193" y1="79688" x2="25193" y2="79688"/>
                        <a14:foregroundMark x1="17481" y1="71875" x2="17481" y2="71875"/>
                        <a14:foregroundMark x1="10026" y1="65625" x2="25193" y2="82188"/>
                        <a14:foregroundMark x1="32905" y1="86875" x2="2057" y2="58750"/>
                        <a14:foregroundMark x1="32648" y1="92813" x2="32648" y2="92813"/>
                        <a14:foregroundMark x1="37275" y1="97188" x2="37275" y2="97188"/>
                        <a14:foregroundMark x1="36761" y1="90938" x2="36761" y2="90938"/>
                        <a14:foregroundMark x1="74807" y1="5625" x2="74807" y2="5625"/>
                        <a14:foregroundMark x1="95630" y1="18125" x2="95630" y2="18125"/>
                        <a14:foregroundMark x1="99743" y1="19063" x2="99743" y2="19063"/>
                        <a14:foregroundMark x1="40617" y1="43750" x2="40617" y2="43750"/>
                        <a14:foregroundMark x1="41645" y1="44688" x2="41645" y2="44688"/>
                        <a14:backgroundMark x1="2828" y1="62813" x2="2828" y2="62813"/>
                        <a14:backgroundMark x1="99486" y1="26250" x2="99486" y2="26250"/>
                      </a14:backgroundRemoval>
                    </a14:imgEffect>
                  </a14:imgLayer>
                </a14:imgProps>
              </a:ext>
              <a:ext uri="{28A0092B-C50C-407E-A947-70E740481C1C}">
                <a14:useLocalDpi xmlns:a14="http://schemas.microsoft.com/office/drawing/2010/main" val="0"/>
              </a:ext>
            </a:extLst>
          </a:blip>
          <a:stretch>
            <a:fillRect/>
          </a:stretch>
        </p:blipFill>
        <p:spPr>
          <a:xfrm>
            <a:off x="34264" y="5427591"/>
            <a:ext cx="987377" cy="812239"/>
          </a:xfrm>
          <a:prstGeom prst="rect">
            <a:avLst/>
          </a:prstGeom>
        </p:spPr>
      </p:pic>
      <p:pic>
        <p:nvPicPr>
          <p:cNvPr id="10" name="Picture 9">
            <a:extLst>
              <a:ext uri="{FF2B5EF4-FFF2-40B4-BE49-F238E27FC236}">
                <a16:creationId xmlns:a16="http://schemas.microsoft.com/office/drawing/2014/main" id="{EBEAADD9-D056-42D1-93AA-E7AA7FDEEBC2}"/>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5778" b="94222" l="10000" r="90000">
                        <a14:foregroundMark x1="40000" y1="24889" x2="40000" y2="24889"/>
                        <a14:foregroundMark x1="74667" y1="58222" x2="74667" y2="58222"/>
                        <a14:foregroundMark x1="80333" y1="53333" x2="80333" y2="53333"/>
                        <a14:foregroundMark x1="49333" y1="56889" x2="49333" y2="56889"/>
                        <a14:foregroundMark x1="37333" y1="5778" x2="37333" y2="5778"/>
                        <a14:foregroundMark x1="73333" y1="84444" x2="73333" y2="84444"/>
                        <a14:foregroundMark x1="68333" y1="94222" x2="68333" y2="94222"/>
                      </a14:backgroundRemoval>
                    </a14:imgEffect>
                  </a14:imgLayer>
                </a14:imgProps>
              </a:ext>
              <a:ext uri="{28A0092B-C50C-407E-A947-70E740481C1C}">
                <a14:useLocalDpi xmlns:a14="http://schemas.microsoft.com/office/drawing/2010/main" val="0"/>
              </a:ext>
            </a:extLst>
          </a:blip>
          <a:stretch>
            <a:fillRect/>
          </a:stretch>
        </p:blipFill>
        <p:spPr>
          <a:xfrm>
            <a:off x="376125" y="5632601"/>
            <a:ext cx="1033039" cy="774779"/>
          </a:xfrm>
          <a:prstGeom prst="rect">
            <a:avLst/>
          </a:prstGeom>
        </p:spPr>
      </p:pic>
      <p:sp>
        <p:nvSpPr>
          <p:cNvPr id="7" name="TextBox 6">
            <a:extLst>
              <a:ext uri="{FF2B5EF4-FFF2-40B4-BE49-F238E27FC236}">
                <a16:creationId xmlns:a16="http://schemas.microsoft.com/office/drawing/2014/main" id="{4A3A85C1-E34F-4E7D-BDEE-373EF91B623B}"/>
              </a:ext>
            </a:extLst>
          </p:cNvPr>
          <p:cNvSpPr txBox="1"/>
          <p:nvPr/>
        </p:nvSpPr>
        <p:spPr>
          <a:xfrm>
            <a:off x="8211671" y="1036037"/>
            <a:ext cx="3621741" cy="2091212"/>
          </a:xfrm>
          <a:prstGeom prst="rect">
            <a:avLst/>
          </a:prstGeom>
          <a:ln w="28575">
            <a:solidFill>
              <a:srgbClr val="0070C0"/>
            </a:solidFill>
          </a:ln>
        </p:spPr>
        <p:txBody>
          <a:bodyPr vert="horz" wrap="square" lIns="91440" tIns="45720" rIns="91440" bIns="45720" rtlCol="0">
            <a:noAutofit/>
          </a:bodyPr>
          <a:lstStyle/>
          <a:p>
            <a:pPr algn="l"/>
            <a:r>
              <a:rPr lang="en-US" sz="1600" b="1" i="1" dirty="0">
                <a:solidFill>
                  <a:srgbClr val="0070C0"/>
                </a:solidFill>
                <a:latin typeface="Trebuchet MS" panose="020B0603020202020204" pitchFamily="34" charset="0"/>
              </a:rPr>
              <a:t>Pros: </a:t>
            </a:r>
          </a:p>
          <a:p>
            <a:pPr algn="l"/>
            <a:endParaRPr lang="en-US" sz="400" b="1" i="1" dirty="0">
              <a:solidFill>
                <a:srgbClr val="0070C0"/>
              </a:solidFill>
              <a:latin typeface="Trebuchet MS" panose="020B0603020202020204" pitchFamily="34" charset="0"/>
            </a:endParaRPr>
          </a:p>
          <a:p>
            <a:pPr marL="285750" indent="-285750" algn="l">
              <a:buFont typeface="Arial" panose="020B0604020202020204" pitchFamily="34" charset="0"/>
              <a:buChar char="•"/>
            </a:pPr>
            <a:r>
              <a:rPr lang="en-US" sz="1600" dirty="0">
                <a:latin typeface="Trebuchet MS" panose="020B0603020202020204" pitchFamily="34" charset="0"/>
              </a:rPr>
              <a:t>Same code runs on diff. platforms</a:t>
            </a:r>
          </a:p>
          <a:p>
            <a:pPr marL="285750" indent="-285750" algn="l">
              <a:buFont typeface="Arial" panose="020B0604020202020204" pitchFamily="34" charset="0"/>
              <a:buChar char="•"/>
            </a:pPr>
            <a:endParaRPr lang="en-US" sz="400" dirty="0">
              <a:latin typeface="Trebuchet MS" panose="020B0603020202020204" pitchFamily="34" charset="0"/>
            </a:endParaRPr>
          </a:p>
          <a:p>
            <a:pPr marL="285750" indent="-285750" algn="l">
              <a:buFont typeface="Arial" panose="020B0604020202020204" pitchFamily="34" charset="0"/>
              <a:buChar char="•"/>
            </a:pPr>
            <a:r>
              <a:rPr lang="en-US" sz="1600" dirty="0">
                <a:latin typeface="Trebuchet MS" panose="020B0603020202020204" pitchFamily="34" charset="0"/>
              </a:rPr>
              <a:t>Code is “future-proof”</a:t>
            </a:r>
          </a:p>
          <a:p>
            <a:pPr marL="285750" indent="-285750" algn="l">
              <a:buFont typeface="Arial" panose="020B0604020202020204" pitchFamily="34" charset="0"/>
              <a:buChar char="•"/>
            </a:pPr>
            <a:endParaRPr lang="en-US" sz="400" dirty="0">
              <a:latin typeface="Trebuchet MS" panose="020B0603020202020204" pitchFamily="34" charset="0"/>
            </a:endParaRPr>
          </a:p>
          <a:p>
            <a:pPr marL="285750" indent="-285750">
              <a:buFont typeface="Arial" panose="020B0604020202020204" pitchFamily="34" charset="0"/>
              <a:buChar char="•"/>
            </a:pPr>
            <a:r>
              <a:rPr lang="en-US" sz="1600" dirty="0">
                <a:latin typeface="Trebuchet MS" panose="020B0603020202020204" pitchFamily="34" charset="0"/>
              </a:rPr>
              <a:t>Forces you to write better code</a:t>
            </a:r>
          </a:p>
          <a:p>
            <a:pPr marL="285750" indent="-285750" algn="l">
              <a:buFont typeface="Arial" panose="020B0604020202020204" pitchFamily="34" charset="0"/>
              <a:buChar char="•"/>
            </a:pPr>
            <a:endParaRPr lang="en-US" sz="400" dirty="0">
              <a:latin typeface="Trebuchet MS" panose="020B0603020202020204" pitchFamily="34" charset="0"/>
            </a:endParaRPr>
          </a:p>
          <a:p>
            <a:pPr algn="l"/>
            <a:r>
              <a:rPr lang="en-US" sz="1600" b="1" i="1" dirty="0">
                <a:solidFill>
                  <a:srgbClr val="0070C0"/>
                </a:solidFill>
                <a:latin typeface="Trebuchet MS" panose="020B0603020202020204" pitchFamily="34" charset="0"/>
              </a:rPr>
              <a:t>Cons: </a:t>
            </a:r>
            <a:r>
              <a:rPr lang="en-US" sz="1600" dirty="0">
                <a:latin typeface="Trebuchet MS" panose="020B0603020202020204" pitchFamily="34" charset="0"/>
              </a:rPr>
              <a:t>better performance may be possible with architecture-specific optimizations</a:t>
            </a:r>
          </a:p>
          <a:p>
            <a:pPr algn="l"/>
            <a:endParaRPr lang="en-US" sz="1600" dirty="0">
              <a:latin typeface="Trebuchet MS" panose="020B0603020202020204" pitchFamily="34" charset="0"/>
            </a:endParaRPr>
          </a:p>
        </p:txBody>
      </p:sp>
    </p:spTree>
    <p:extLst>
      <p:ext uri="{BB962C8B-B14F-4D97-AF65-F5344CB8AC3E}">
        <p14:creationId xmlns:p14="http://schemas.microsoft.com/office/powerpoint/2010/main" val="231165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itle 12">
                <a:extLst>
                  <a:ext uri="{FF2B5EF4-FFF2-40B4-BE49-F238E27FC236}">
                    <a16:creationId xmlns:a16="http://schemas.microsoft.com/office/drawing/2014/main" id="{28903DDA-7189-7C4B-8C3C-58042A748310}"/>
                  </a:ext>
                </a:extLst>
              </p:cNvPr>
              <p:cNvSpPr>
                <a:spLocks noGrp="1"/>
              </p:cNvSpPr>
              <p:nvPr>
                <p:ph type="title"/>
              </p:nvPr>
            </p:nvSpPr>
            <p:spPr>
              <a:xfrm>
                <a:off x="1600200" y="261257"/>
                <a:ext cx="8572500" cy="811641"/>
              </a:xfrm>
            </p:spPr>
            <p:txBody>
              <a:bodyPr>
                <a:normAutofit fontScale="90000"/>
              </a:bodyPr>
              <a:lstStyle/>
              <a:p>
                <a:r>
                  <a:rPr lang="en-US" sz="3600" dirty="0">
                    <a:solidFill>
                      <a:srgbClr val="0070C0"/>
                    </a:solidFill>
                    <a:latin typeface="Trebuchet MS" panose="020B0603020202020204" pitchFamily="34" charset="0"/>
                  </a:rPr>
                  <a:t>Albany Supporting Tools: Phalanx Evaluator </a:t>
                </a:r>
                <a14:m>
                  <m:oMath xmlns:m="http://schemas.openxmlformats.org/officeDocument/2006/math">
                    <m:r>
                      <a:rPr lang="en-US" sz="3600" i="1" dirty="0" smtClean="0">
                        <a:solidFill>
                          <a:srgbClr val="0070C0"/>
                        </a:solidFill>
                        <a:latin typeface="Cambria Math" panose="02040503050406030204" pitchFamily="18" charset="0"/>
                      </a:rPr>
                      <m:t>–</m:t>
                    </m:r>
                  </m:oMath>
                </a14:m>
                <a:r>
                  <a:rPr lang="en-US" sz="3600" dirty="0">
                    <a:solidFill>
                      <a:srgbClr val="0070C0"/>
                    </a:solidFill>
                    <a:latin typeface="Trebuchet MS" panose="020B0603020202020204" pitchFamily="34" charset="0"/>
                  </a:rPr>
                  <a:t> Templated Phalanx Node </a:t>
                </a:r>
              </a:p>
            </p:txBody>
          </p:sp>
        </mc:Choice>
        <mc:Fallback xmlns="">
          <p:sp>
            <p:nvSpPr>
              <p:cNvPr id="13" name="Title 12">
                <a:extLst>
                  <a:ext uri="{FF2B5EF4-FFF2-40B4-BE49-F238E27FC236}">
                    <a16:creationId xmlns:a16="http://schemas.microsoft.com/office/drawing/2014/main" id="{28903DDA-7189-7C4B-8C3C-58042A748310}"/>
                  </a:ext>
                </a:extLst>
              </p:cNvPr>
              <p:cNvSpPr>
                <a:spLocks noGrp="1" noRot="1" noChangeAspect="1" noMove="1" noResize="1" noEditPoints="1" noAdjustHandles="1" noChangeArrowheads="1" noChangeShapeType="1" noTextEdit="1"/>
              </p:cNvSpPr>
              <p:nvPr>
                <p:ph type="title"/>
              </p:nvPr>
            </p:nvSpPr>
            <p:spPr>
              <a:xfrm>
                <a:off x="1600200" y="261257"/>
                <a:ext cx="8572500" cy="811641"/>
              </a:xfrm>
              <a:blipFill>
                <a:blip r:embed="rId3"/>
                <a:stretch>
                  <a:fillRect l="-2916" t="-25564" b="-3458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11</a:t>
            </a:fld>
            <a:endParaRPr lang="en-US" dirty="0"/>
          </a:p>
        </p:txBody>
      </p:sp>
      <p:sp>
        <p:nvSpPr>
          <p:cNvPr id="2" name="TextBox 1">
            <a:extLst>
              <a:ext uri="{FF2B5EF4-FFF2-40B4-BE49-F238E27FC236}">
                <a16:creationId xmlns:a16="http://schemas.microsoft.com/office/drawing/2014/main" id="{89363B87-664B-431E-83B4-59D8D064FBC1}"/>
              </a:ext>
            </a:extLst>
          </p:cNvPr>
          <p:cNvSpPr txBox="1"/>
          <p:nvPr/>
        </p:nvSpPr>
        <p:spPr>
          <a:xfrm>
            <a:off x="877529" y="1106129"/>
            <a:ext cx="9837174" cy="4748981"/>
          </a:xfrm>
          <a:prstGeom prst="rect">
            <a:avLst/>
          </a:prstGeom>
        </p:spPr>
        <p:txBody>
          <a:bodyPr vert="horz" wrap="square" lIns="91440" tIns="45720" rIns="91440" bIns="45720" rtlCol="0">
            <a:noAutofit/>
          </a:bodyPr>
          <a:lstStyle/>
          <a:p>
            <a:pPr algn="l"/>
            <a:endParaRPr lang="en-US" dirty="0"/>
          </a:p>
        </p:txBody>
      </p:sp>
      <mc:AlternateContent xmlns:mc="http://schemas.openxmlformats.org/markup-compatibility/2006" xmlns:a14="http://schemas.microsoft.com/office/drawing/2010/main">
        <mc:Choice Requires="a14">
          <p:sp>
            <p:nvSpPr>
              <p:cNvPr id="5" name="Text Placeholder 3">
                <a:extLst>
                  <a:ext uri="{FF2B5EF4-FFF2-40B4-BE49-F238E27FC236}">
                    <a16:creationId xmlns:a16="http://schemas.microsoft.com/office/drawing/2014/main" id="{98B6B0BE-862A-4EE6-8410-A0B31305D27F}"/>
                  </a:ext>
                </a:extLst>
              </p:cNvPr>
              <p:cNvSpPr txBox="1">
                <a:spLocks/>
              </p:cNvSpPr>
              <p:nvPr/>
            </p:nvSpPr>
            <p:spPr>
              <a:xfrm>
                <a:off x="238226" y="1244772"/>
                <a:ext cx="5821604" cy="5351971"/>
              </a:xfrm>
              <a:prstGeom prst="rect">
                <a:avLst/>
              </a:prstGeom>
            </p:spPr>
            <p:txBody>
              <a:bodyPr vert="horz" lIns="0" tIns="45720" rIns="0" bIns="45720" rtlCol="0">
                <a:normAutofit fontScale="92500"/>
              </a:bodyPr>
              <a:lstStyle>
                <a:lvl1pPr marL="0" indent="0"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2400" kern="1200">
                    <a:solidFill>
                      <a:schemeClr val="tx1"/>
                    </a:solidFill>
                    <a:latin typeface="Calibri" panose="020F0502020204030204" pitchFamily="34" charset="0"/>
                    <a:ea typeface="Garamond" charset="0"/>
                    <a:cs typeface="Calibri" panose="020F0502020204030204" pitchFamily="34"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2000" kern="1200">
                    <a:solidFill>
                      <a:schemeClr val="tx1"/>
                    </a:solidFill>
                    <a:latin typeface="Calibri" panose="020F0502020204030204" pitchFamily="34" charset="0"/>
                    <a:ea typeface="Garamond" charset="0"/>
                    <a:cs typeface="Calibri" panose="020F0502020204030204" pitchFamily="34"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600" kern="1200">
                    <a:solidFill>
                      <a:schemeClr val="tx1"/>
                    </a:solidFill>
                    <a:latin typeface="Calibri" panose="020F0502020204030204" pitchFamily="34" charset="0"/>
                    <a:ea typeface="Garamond" charset="0"/>
                    <a:cs typeface="Calibri" panose="020F0502020204030204" pitchFamily="34"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600" kern="1200">
                    <a:solidFill>
                      <a:schemeClr val="tx1"/>
                    </a:solidFill>
                    <a:latin typeface="Calibri" panose="020F0502020204030204" pitchFamily="34" charset="0"/>
                    <a:ea typeface="Garamond" charset="0"/>
                    <a:cs typeface="Calibri" panose="020F0502020204030204" pitchFamily="34"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600" kern="1200">
                    <a:solidFill>
                      <a:schemeClr val="tx1"/>
                    </a:solidFill>
                    <a:latin typeface="Calibri" panose="020F0502020204030204" pitchFamily="34" charset="0"/>
                    <a:ea typeface="Garamond" charset="0"/>
                    <a:cs typeface="Calibri" panose="020F050202020403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buClr>
                    <a:schemeClr val="tx1"/>
                  </a:buClr>
                  <a:buFont typeface="Arial" panose="020B0604020202020204" pitchFamily="34" charset="0"/>
                  <a:buChar char="•"/>
                </a:pPr>
                <a:r>
                  <a:rPr lang="en-US" dirty="0">
                    <a:latin typeface="Trebuchet MS" panose="020B0603020202020204" pitchFamily="34" charset="0"/>
                  </a:rPr>
                  <a:t>A Phalanx node (</a:t>
                </a:r>
                <a:r>
                  <a:rPr lang="en-US" b="1" dirty="0">
                    <a:latin typeface="Trebuchet MS" panose="020B0603020202020204" pitchFamily="34" charset="0"/>
                  </a:rPr>
                  <a:t>evaluator</a:t>
                </a:r>
                <a:r>
                  <a:rPr lang="en-US" dirty="0">
                    <a:latin typeface="Trebuchet MS" panose="020B0603020202020204" pitchFamily="34" charset="0"/>
                  </a:rPr>
                  <a:t>) is constructed as a C++ class</a:t>
                </a:r>
              </a:p>
              <a:p>
                <a:pPr marL="342900" indent="-342900">
                  <a:buClr>
                    <a:schemeClr val="tx1"/>
                  </a:buClr>
                  <a:buFont typeface="Arial" panose="020B0604020202020204" pitchFamily="34" charset="0"/>
                  <a:buChar char="•"/>
                </a:pPr>
                <a:r>
                  <a:rPr lang="en-US" dirty="0">
                    <a:latin typeface="Trebuchet MS" panose="020B0603020202020204" pitchFamily="34" charset="0"/>
                  </a:rPr>
                  <a:t>Each evaluator is templated on an </a:t>
                </a:r>
                <a:r>
                  <a:rPr lang="en-US" b="1" dirty="0">
                    <a:latin typeface="Trebuchet MS" panose="020B0603020202020204" pitchFamily="34" charset="0"/>
                  </a:rPr>
                  <a:t>evaluation type </a:t>
                </a:r>
                <a:r>
                  <a:rPr lang="en-US" dirty="0">
                    <a:latin typeface="Trebuchet MS" panose="020B0603020202020204" pitchFamily="34" charset="0"/>
                  </a:rPr>
                  <a:t>(e.g., residual, Jacobian)</a:t>
                </a:r>
              </a:p>
              <a:p>
                <a:pPr marL="342900" indent="-342900">
                  <a:buClr>
                    <a:schemeClr val="tx1"/>
                  </a:buClr>
                  <a:buFont typeface="Arial" panose="020B0604020202020204" pitchFamily="34" charset="0"/>
                  <a:buChar char="•"/>
                </a:pPr>
                <a:r>
                  <a:rPr lang="en-US" dirty="0">
                    <a:latin typeface="Trebuchet MS" panose="020B0603020202020204" pitchFamily="34" charset="0"/>
                  </a:rPr>
                  <a:t>The evaluation type is used to determine the </a:t>
                </a:r>
                <a:r>
                  <a:rPr lang="en-US" b="1" dirty="0">
                    <a:latin typeface="Trebuchet MS" panose="020B0603020202020204" pitchFamily="34" charset="0"/>
                  </a:rPr>
                  <a:t>data type </a:t>
                </a:r>
                <a:r>
                  <a:rPr lang="en-US" dirty="0">
                    <a:latin typeface="Trebuchet MS" panose="020B0603020202020204" pitchFamily="34" charset="0"/>
                  </a:rPr>
                  <a:t>(e.g., double, </a:t>
                </a:r>
                <a:r>
                  <a:rPr lang="en-US" dirty="0" err="1">
                    <a:latin typeface="Trebuchet MS" panose="020B0603020202020204" pitchFamily="34" charset="0"/>
                  </a:rPr>
                  <a:t>Sacado</a:t>
                </a:r>
                <a:r>
                  <a:rPr lang="en-US" dirty="0">
                    <a:latin typeface="Trebuchet MS" panose="020B0603020202020204" pitchFamily="34" charset="0"/>
                  </a:rPr>
                  <a:t> data types)</a:t>
                </a:r>
              </a:p>
              <a:p>
                <a:pPr marL="342900" indent="-342900">
                  <a:buClr>
                    <a:schemeClr val="bg1"/>
                  </a:buClr>
                  <a:buFont typeface="Arial" panose="020B0604020202020204" pitchFamily="34" charset="0"/>
                  <a:buChar char="•"/>
                </a:pPr>
                <a:r>
                  <a:rPr lang="en-US" dirty="0">
                    <a:solidFill>
                      <a:schemeClr val="bg1"/>
                    </a:solidFill>
                    <a:latin typeface="Trebuchet MS" panose="020B0603020202020204" pitchFamily="34" charset="0"/>
                  </a:rPr>
                  <a:t>Kokkos </a:t>
                </a:r>
                <a:r>
                  <a:rPr lang="en-US" b="1" dirty="0" err="1">
                    <a:solidFill>
                      <a:schemeClr val="bg1"/>
                    </a:solidFill>
                    <a:latin typeface="Trebuchet MS" panose="020B0603020202020204" pitchFamily="34" charset="0"/>
                  </a:rPr>
                  <a:t>RangePolicy</a:t>
                </a:r>
                <a:r>
                  <a:rPr lang="en-US" dirty="0">
                    <a:solidFill>
                      <a:schemeClr val="bg1"/>
                    </a:solidFill>
                    <a:latin typeface="Trebuchet MS" panose="020B0603020202020204" pitchFamily="34" charset="0"/>
                  </a:rPr>
                  <a:t> is used to parallelize over </a:t>
                </a:r>
                <a:r>
                  <a:rPr lang="en-US" b="1" dirty="0">
                    <a:solidFill>
                      <a:schemeClr val="bg1"/>
                    </a:solidFill>
                    <a:latin typeface="Trebuchet MS" panose="020B0603020202020204" pitchFamily="34" charset="0"/>
                  </a:rPr>
                  <a:t>cells</a:t>
                </a:r>
                <a:r>
                  <a:rPr lang="en-US" dirty="0">
                    <a:solidFill>
                      <a:schemeClr val="bg1"/>
                    </a:solidFill>
                    <a:latin typeface="Trebuchet MS" panose="020B0603020202020204" pitchFamily="34" charset="0"/>
                  </a:rPr>
                  <a:t> over an </a:t>
                </a:r>
                <a:r>
                  <a:rPr lang="en-US" b="1" dirty="0">
                    <a:solidFill>
                      <a:schemeClr val="bg1"/>
                    </a:solidFill>
                    <a:latin typeface="Trebuchet MS" panose="020B0603020202020204" pitchFamily="34" charset="0"/>
                  </a:rPr>
                  <a:t>Execution Space</a:t>
                </a:r>
                <a:r>
                  <a:rPr lang="en-US" dirty="0">
                    <a:solidFill>
                      <a:schemeClr val="bg1"/>
                    </a:solidFill>
                    <a:latin typeface="Trebuchet MS" panose="020B0603020202020204" pitchFamily="34" charset="0"/>
                  </a:rPr>
                  <a:t> (e.g., Serial, OpenMP, CUDA)</a:t>
                </a:r>
              </a:p>
              <a:p>
                <a:pPr marL="342900" indent="-342900">
                  <a:buClr>
                    <a:schemeClr val="bg1"/>
                  </a:buClr>
                  <a:buFont typeface="Arial" panose="020B0604020202020204" pitchFamily="34" charset="0"/>
                  <a:buChar char="•"/>
                </a:pPr>
                <a:r>
                  <a:rPr lang="en-US" dirty="0">
                    <a:solidFill>
                      <a:schemeClr val="bg1"/>
                    </a:solidFill>
                    <a:latin typeface="Trebuchet MS" panose="020B0603020202020204" pitchFamily="34" charset="0"/>
                  </a:rPr>
                  <a:t>Inline </a:t>
                </a:r>
                <a:r>
                  <a:rPr lang="en-US" b="1" dirty="0" err="1">
                    <a:solidFill>
                      <a:schemeClr val="bg1"/>
                    </a:solidFill>
                    <a:latin typeface="Trebuchet MS" panose="020B0603020202020204" pitchFamily="34" charset="0"/>
                  </a:rPr>
                  <a:t>functors</a:t>
                </a:r>
                <a:r>
                  <a:rPr lang="en-US" dirty="0">
                    <a:solidFill>
                      <a:schemeClr val="bg1"/>
                    </a:solidFill>
                    <a:latin typeface="Trebuchet MS" panose="020B0603020202020204" pitchFamily="34" charset="0"/>
                  </a:rPr>
                  <a:t> are used as kernels</a:t>
                </a:r>
              </a:p>
              <a:p>
                <a:pPr marL="342900" indent="-342900">
                  <a:buClr>
                    <a:schemeClr val="bg1"/>
                  </a:buClr>
                  <a:buFont typeface="Arial" panose="020B0604020202020204" pitchFamily="34" charset="0"/>
                  <a:buChar char="•"/>
                </a:pPr>
                <a:r>
                  <a:rPr lang="en-US" dirty="0" err="1">
                    <a:solidFill>
                      <a:schemeClr val="bg1"/>
                    </a:solidFill>
                    <a:latin typeface="Trebuchet MS" panose="020B0603020202020204" pitchFamily="34" charset="0"/>
                  </a:rPr>
                  <a:t>MDField</a:t>
                </a:r>
                <a:r>
                  <a:rPr lang="en-US" dirty="0">
                    <a:solidFill>
                      <a:schemeClr val="bg1"/>
                    </a:solidFill>
                    <a:latin typeface="Trebuchet MS" panose="020B0603020202020204" pitchFamily="34" charset="0"/>
                  </a:rPr>
                  <a:t> data layouts</a:t>
                </a:r>
              </a:p>
              <a:p>
                <a:pPr marL="726929" lvl="1" indent="-342900">
                  <a:buClr>
                    <a:schemeClr val="bg1"/>
                  </a:buClr>
                  <a:buFont typeface="Wingdings" panose="05000000000000000000" pitchFamily="2" charset="2"/>
                  <a:buChar char="Ø"/>
                </a:pPr>
                <a:r>
                  <a:rPr lang="en-US" dirty="0">
                    <a:solidFill>
                      <a:schemeClr val="bg1"/>
                    </a:solidFill>
                    <a:latin typeface="Trebuchet MS" panose="020B0603020202020204" pitchFamily="34" charset="0"/>
                  </a:rPr>
                  <a:t>Serial/OpenMP </a:t>
                </a:r>
                <a14:m>
                  <m:oMath xmlns:m="http://schemas.openxmlformats.org/officeDocument/2006/math">
                    <m:r>
                      <a:rPr lang="en-US" i="1" dirty="0" smtClean="0">
                        <a:solidFill>
                          <a:schemeClr val="bg1"/>
                        </a:solidFill>
                        <a:latin typeface="Cambria Math" panose="02040503050406030204" pitchFamily="18" charset="0"/>
                      </a:rPr>
                      <m:t>–</m:t>
                    </m:r>
                  </m:oMath>
                </a14:m>
                <a:r>
                  <a:rPr lang="en-US" dirty="0">
                    <a:solidFill>
                      <a:schemeClr val="bg1"/>
                    </a:solidFill>
                    <a:latin typeface="Trebuchet MS" panose="020B0603020202020204" pitchFamily="34" charset="0"/>
                  </a:rPr>
                  <a:t> </a:t>
                </a:r>
                <a:r>
                  <a:rPr lang="en-US" b="1" dirty="0" err="1">
                    <a:solidFill>
                      <a:schemeClr val="bg1"/>
                    </a:solidFill>
                    <a:latin typeface="Trebuchet MS" panose="020B0603020202020204" pitchFamily="34" charset="0"/>
                  </a:rPr>
                  <a:t>LayoutRight</a:t>
                </a:r>
                <a:r>
                  <a:rPr lang="en-US" dirty="0">
                    <a:solidFill>
                      <a:schemeClr val="bg1"/>
                    </a:solidFill>
                    <a:latin typeface="Trebuchet MS" panose="020B0603020202020204" pitchFamily="34" charset="0"/>
                  </a:rPr>
                  <a:t> (row-major)</a:t>
                </a:r>
              </a:p>
              <a:p>
                <a:pPr marL="726929" lvl="1" indent="-342900">
                  <a:buClr>
                    <a:schemeClr val="bg1"/>
                  </a:buClr>
                  <a:buFont typeface="Wingdings" panose="05000000000000000000" pitchFamily="2" charset="2"/>
                  <a:buChar char="Ø"/>
                </a:pPr>
                <a:r>
                  <a:rPr lang="en-US" dirty="0">
                    <a:solidFill>
                      <a:schemeClr val="bg1"/>
                    </a:solidFill>
                    <a:latin typeface="Trebuchet MS" panose="020B0603020202020204" pitchFamily="34" charset="0"/>
                  </a:rPr>
                  <a:t>CUDA </a:t>
                </a:r>
                <a14:m>
                  <m:oMath xmlns:m="http://schemas.openxmlformats.org/officeDocument/2006/math">
                    <m:r>
                      <a:rPr lang="en-US" i="1" dirty="0" smtClean="0">
                        <a:solidFill>
                          <a:schemeClr val="bg1"/>
                        </a:solidFill>
                        <a:latin typeface="Cambria Math" panose="02040503050406030204" pitchFamily="18" charset="0"/>
                      </a:rPr>
                      <m:t>–</m:t>
                    </m:r>
                  </m:oMath>
                </a14:m>
                <a:r>
                  <a:rPr lang="en-US" dirty="0">
                    <a:solidFill>
                      <a:schemeClr val="bg1"/>
                    </a:solidFill>
                    <a:latin typeface="Trebuchet MS" panose="020B0603020202020204" pitchFamily="34" charset="0"/>
                  </a:rPr>
                  <a:t> </a:t>
                </a:r>
                <a:r>
                  <a:rPr lang="en-US" b="1" dirty="0" err="1">
                    <a:solidFill>
                      <a:schemeClr val="bg1"/>
                    </a:solidFill>
                    <a:latin typeface="Trebuchet MS" panose="020B0603020202020204" pitchFamily="34" charset="0"/>
                  </a:rPr>
                  <a:t>LayoutLeft</a:t>
                </a:r>
                <a:r>
                  <a:rPr lang="en-US" dirty="0">
                    <a:solidFill>
                      <a:schemeClr val="bg1"/>
                    </a:solidFill>
                    <a:latin typeface="Trebuchet MS" panose="020B0603020202020204" pitchFamily="34" charset="0"/>
                  </a:rPr>
                  <a:t> (col-major)</a:t>
                </a:r>
              </a:p>
            </p:txBody>
          </p:sp>
        </mc:Choice>
        <mc:Fallback xmlns="">
          <p:sp>
            <p:nvSpPr>
              <p:cNvPr id="5" name="Text Placeholder 3">
                <a:extLst>
                  <a:ext uri="{FF2B5EF4-FFF2-40B4-BE49-F238E27FC236}">
                    <a16:creationId xmlns:a16="http://schemas.microsoft.com/office/drawing/2014/main" id="{98B6B0BE-862A-4EE6-8410-A0B31305D27F}"/>
                  </a:ext>
                </a:extLst>
              </p:cNvPr>
              <p:cNvSpPr txBox="1">
                <a:spLocks noRot="1" noChangeAspect="1" noMove="1" noResize="1" noEditPoints="1" noAdjustHandles="1" noChangeArrowheads="1" noChangeShapeType="1" noTextEdit="1"/>
              </p:cNvSpPr>
              <p:nvPr/>
            </p:nvSpPr>
            <p:spPr>
              <a:xfrm>
                <a:off x="238226" y="1244772"/>
                <a:ext cx="5821604" cy="5351971"/>
              </a:xfrm>
              <a:prstGeom prst="rect">
                <a:avLst/>
              </a:prstGeom>
              <a:blipFill>
                <a:blip r:embed="rId4"/>
                <a:stretch>
                  <a:fillRect l="-2723" t="-1481" r="-628"/>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5600A65F-DDD5-4823-94CE-E2676978262F}"/>
              </a:ext>
            </a:extLst>
          </p:cNvPr>
          <p:cNvGrpSpPr/>
          <p:nvPr/>
        </p:nvGrpSpPr>
        <p:grpSpPr>
          <a:xfrm>
            <a:off x="6132172" y="1422764"/>
            <a:ext cx="5821604" cy="4995985"/>
            <a:chOff x="6132172" y="1311447"/>
            <a:chExt cx="5821604" cy="4995985"/>
          </a:xfrm>
        </p:grpSpPr>
        <p:sp>
          <p:nvSpPr>
            <p:cNvPr id="7" name="Text Placeholder 3">
              <a:extLst>
                <a:ext uri="{FF2B5EF4-FFF2-40B4-BE49-F238E27FC236}">
                  <a16:creationId xmlns:a16="http://schemas.microsoft.com/office/drawing/2014/main" id="{23EC53BD-A1B7-42A1-B922-4C103036E2EE}"/>
                </a:ext>
              </a:extLst>
            </p:cNvPr>
            <p:cNvSpPr txBox="1">
              <a:spLocks/>
            </p:cNvSpPr>
            <p:nvPr/>
          </p:nvSpPr>
          <p:spPr>
            <a:xfrm>
              <a:off x="6329177" y="1392446"/>
              <a:ext cx="5624599" cy="4759969"/>
            </a:xfrm>
            <a:prstGeom prst="rect">
              <a:avLst/>
            </a:prstGeom>
            <a:ln>
              <a:noFill/>
            </a:ln>
          </p:spPr>
          <p:txBody>
            <a:bodyPr vert="horz" lIns="0" tIns="0" rIns="0" bIns="0" rtlCol="0" anchor="ctr">
              <a:normAutofit fontScale="70000" lnSpcReduction="20000"/>
            </a:bodyPr>
            <a:lstStyle>
              <a:defPPr>
                <a:defRPr lang="en-US"/>
              </a:defPPr>
              <a:lvl1pPr marL="0" algn="ctr" defTabSz="914400" rtl="0" eaLnBrk="1" latinLnBrk="0" hangingPunct="1">
                <a:defRPr sz="1400" b="0" i="0" kern="1200">
                  <a:solidFill>
                    <a:srgbClr val="FFFFFF"/>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82880">
                <a:lnSpc>
                  <a:spcPct val="120000"/>
                </a:lnSpc>
              </a:pPr>
              <a:r>
                <a:rPr lang="en-US" dirty="0">
                  <a:solidFill>
                    <a:schemeClr val="bg1"/>
                  </a:solidFill>
                  <a:latin typeface="Courier New" panose="02070309020205020404" pitchFamily="49" charset="0"/>
                  <a:cs typeface="Courier New" panose="02070309020205020404" pitchFamily="49" charset="0"/>
                </a:rPr>
                <a:t>typedef </a:t>
              </a:r>
              <a:r>
                <a:rPr lang="en-US" dirty="0" err="1">
                  <a:solidFill>
                    <a:schemeClr val="bg1"/>
                  </a:solidFill>
                  <a:latin typeface="Courier New" panose="02070309020205020404" pitchFamily="49" charset="0"/>
                  <a:cs typeface="Courier New" panose="02070309020205020404" pitchFamily="49" charset="0"/>
                </a:rPr>
                <a:t>Kokkos</a:t>
              </a:r>
              <a:r>
                <a:rPr lang="en-US" dirty="0">
                  <a:solidFill>
                    <a:schemeClr val="bg1"/>
                  </a:solidFill>
                  <a:latin typeface="Courier New" panose="02070309020205020404" pitchFamily="49" charset="0"/>
                  <a:cs typeface="Courier New" panose="02070309020205020404" pitchFamily="49" charset="0"/>
                </a:rPr>
                <a:t>::CUDA Execution Space; </a:t>
              </a:r>
            </a:p>
            <a:p>
              <a:pPr algn="l" defTabSz="182880">
                <a:lnSpc>
                  <a:spcPct val="120000"/>
                </a:lnSpc>
              </a:pPr>
              <a:endParaRPr lang="en-US" dirty="0">
                <a:solidFill>
                  <a:schemeClr val="bg1"/>
                </a:solidFill>
                <a:latin typeface="Courier New" panose="02070309020205020404" pitchFamily="49" charset="0"/>
                <a:cs typeface="Courier New" panose="02070309020205020404" pitchFamily="49" charset="0"/>
              </a:endParaRPr>
            </a:p>
            <a:p>
              <a:pPr algn="l" defTabSz="182880">
                <a:lnSpc>
                  <a:spcPct val="120000"/>
                </a:lnSpc>
              </a:pPr>
              <a:r>
                <a:rPr lang="en-US" dirty="0">
                  <a:solidFill>
                    <a:schemeClr val="bg1"/>
                  </a:solidFill>
                  <a:latin typeface="Courier New" panose="02070309020205020404" pitchFamily="49" charset="0"/>
                  <a:cs typeface="Courier New" panose="02070309020205020404" pitchFamily="49" charset="0"/>
                </a:rPr>
                <a:t>template</a:t>
              </a:r>
              <a:r>
                <a:rPr lang="en-US" b="1" dirty="0">
                  <a:solidFill>
                    <a:schemeClr val="bg1"/>
                  </a:solidFill>
                  <a:latin typeface="Courier New" panose="02070309020205020404" pitchFamily="49" charset="0"/>
                  <a:cs typeface="Courier New" panose="02070309020205020404" pitchFamily="49" charset="0"/>
                </a:rPr>
                <a:t>&lt;</a:t>
              </a:r>
              <a:r>
                <a:rPr lang="en-US" dirty="0" err="1">
                  <a:solidFill>
                    <a:schemeClr val="bg1"/>
                  </a:solidFill>
                  <a:latin typeface="Courier New" panose="02070309020205020404" pitchFamily="49" charset="0"/>
                  <a:cs typeface="Courier New" panose="02070309020205020404" pitchFamily="49" charset="0"/>
                </a:rPr>
                <a:t>typename</a:t>
              </a:r>
              <a:r>
                <a:rPr lang="en-US" dirty="0">
                  <a:solidFill>
                    <a:schemeClr val="bg1"/>
                  </a:solidFill>
                  <a:latin typeface="Courier New" panose="02070309020205020404" pitchFamily="49" charset="0"/>
                  <a:cs typeface="Courier New" panose="02070309020205020404" pitchFamily="49" charset="0"/>
                </a:rPr>
                <a:t> </a:t>
              </a:r>
              <a:r>
                <a:rPr lang="en-US" dirty="0" err="1">
                  <a:solidFill>
                    <a:schemeClr val="bg1"/>
                  </a:solidFill>
                  <a:latin typeface="Courier New" panose="02070309020205020404" pitchFamily="49" charset="0"/>
                  <a:cs typeface="Courier New" panose="02070309020205020404" pitchFamily="49" charset="0"/>
                </a:rPr>
                <a:t>EvalT</a:t>
              </a:r>
              <a:r>
                <a:rPr lang="en-US" b="1" dirty="0">
                  <a:solidFill>
                    <a:schemeClr val="bg1"/>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a:t>
              </a:r>
              <a:r>
                <a:rPr lang="en-US" dirty="0" err="1">
                  <a:solidFill>
                    <a:schemeClr val="bg1"/>
                  </a:solidFill>
                  <a:latin typeface="Courier New" panose="02070309020205020404" pitchFamily="49" charset="0"/>
                  <a:cs typeface="Courier New" panose="02070309020205020404" pitchFamily="49" charset="0"/>
                </a:rPr>
                <a:t>typename</a:t>
              </a:r>
              <a:r>
                <a:rPr lang="en-US" dirty="0">
                  <a:solidFill>
                    <a:schemeClr val="bg1"/>
                  </a:solidFill>
                  <a:latin typeface="Courier New" panose="02070309020205020404" pitchFamily="49" charset="0"/>
                  <a:cs typeface="Courier New" panose="02070309020205020404" pitchFamily="49" charset="0"/>
                </a:rPr>
                <a:t> Traits</a:t>
              </a:r>
              <a:r>
                <a:rPr lang="en-US" b="1" dirty="0">
                  <a:solidFill>
                    <a:schemeClr val="bg1"/>
                  </a:solidFill>
                  <a:latin typeface="Courier New" panose="02070309020205020404" pitchFamily="49" charset="0"/>
                  <a:cs typeface="Courier New" panose="02070309020205020404" pitchFamily="49" charset="0"/>
                </a:rPr>
                <a:t>&gt;</a:t>
              </a:r>
              <a:r>
                <a:rPr lang="en-US" dirty="0">
                  <a:solidFill>
                    <a:schemeClr val="bg1"/>
                  </a:solidFill>
                  <a:latin typeface="Courier New" panose="02070309020205020404" pitchFamily="49" charset="0"/>
                  <a:cs typeface="Courier New" panose="02070309020205020404" pitchFamily="49" charset="0"/>
                </a:rPr>
                <a:t> </a:t>
              </a:r>
            </a:p>
            <a:p>
              <a:pPr algn="l" defTabSz="182880">
                <a:lnSpc>
                  <a:spcPct val="120000"/>
                </a:lnSpc>
              </a:pPr>
              <a:r>
                <a:rPr lang="en-US" dirty="0">
                  <a:solidFill>
                    <a:schemeClr val="bg1"/>
                  </a:solidFill>
                  <a:latin typeface="Courier New" panose="02070309020205020404" pitchFamily="49" charset="0"/>
                  <a:cs typeface="Courier New" panose="02070309020205020404" pitchFamily="49" charset="0"/>
                </a:rPr>
                <a:t>void </a:t>
              </a:r>
              <a:r>
                <a:rPr lang="en-US" dirty="0" err="1">
                  <a:solidFill>
                    <a:schemeClr val="bg1"/>
                  </a:solidFill>
                  <a:latin typeface="Courier New" panose="02070309020205020404" pitchFamily="49" charset="0"/>
                  <a:cs typeface="Courier New" panose="02070309020205020404" pitchFamily="49" charset="0"/>
                </a:rPr>
                <a:t>StokesFOResid</a:t>
              </a:r>
              <a:r>
                <a:rPr lang="en-US" b="1" dirty="0">
                  <a:solidFill>
                    <a:schemeClr val="bg1"/>
                  </a:solidFill>
                  <a:latin typeface="Courier New" panose="02070309020205020404" pitchFamily="49" charset="0"/>
                  <a:cs typeface="Courier New" panose="02070309020205020404" pitchFamily="49" charset="0"/>
                </a:rPr>
                <a:t>&lt;</a:t>
              </a:r>
              <a:r>
                <a:rPr lang="en-US" dirty="0" err="1">
                  <a:solidFill>
                    <a:schemeClr val="bg1"/>
                  </a:solidFill>
                  <a:latin typeface="Courier New" panose="02070309020205020404" pitchFamily="49" charset="0"/>
                  <a:cs typeface="Courier New" panose="02070309020205020404" pitchFamily="49" charset="0"/>
                </a:rPr>
                <a:t>EvalT</a:t>
              </a:r>
              <a:r>
                <a:rPr lang="en-US" b="1" dirty="0">
                  <a:solidFill>
                    <a:schemeClr val="bg1"/>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Traits</a:t>
              </a:r>
              <a:r>
                <a:rPr lang="en-US" b="1" dirty="0">
                  <a:solidFill>
                    <a:schemeClr val="bg1"/>
                  </a:solidFill>
                  <a:latin typeface="Courier New" panose="02070309020205020404" pitchFamily="49" charset="0"/>
                  <a:cs typeface="Courier New" panose="02070309020205020404" pitchFamily="49" charset="0"/>
                </a:rPr>
                <a:t>&gt;::</a:t>
              </a:r>
              <a:r>
                <a:rPr lang="en-US" dirty="0">
                  <a:solidFill>
                    <a:schemeClr val="bg1"/>
                  </a:solidFill>
                  <a:latin typeface="Courier New" panose="02070309020205020404" pitchFamily="49" charset="0"/>
                  <a:cs typeface="Courier New" panose="02070309020205020404" pitchFamily="49" charset="0"/>
                </a:rPr>
                <a:t> </a:t>
              </a:r>
            </a:p>
            <a:p>
              <a:pPr algn="l" defTabSz="182880">
                <a:lnSpc>
                  <a:spcPct val="120000"/>
                </a:lnSpc>
              </a:pPr>
              <a:r>
                <a:rPr lang="en-US" dirty="0" err="1">
                  <a:solidFill>
                    <a:schemeClr val="bg1"/>
                  </a:solidFill>
                  <a:latin typeface="Courier New" panose="02070309020205020404" pitchFamily="49" charset="0"/>
                  <a:cs typeface="Courier New" panose="02070309020205020404" pitchFamily="49" charset="0"/>
                </a:rPr>
                <a:t>evaluateFields</a:t>
              </a:r>
              <a:r>
                <a:rPr lang="en-US" b="1" dirty="0">
                  <a:solidFill>
                    <a:schemeClr val="bg1"/>
                  </a:solidFill>
                  <a:latin typeface="Courier New" panose="02070309020205020404" pitchFamily="49" charset="0"/>
                  <a:cs typeface="Courier New" panose="02070309020205020404" pitchFamily="49" charset="0"/>
                </a:rPr>
                <a:t>(</a:t>
              </a:r>
              <a:r>
                <a:rPr lang="en-US" dirty="0" err="1">
                  <a:solidFill>
                    <a:schemeClr val="bg1"/>
                  </a:solidFill>
                  <a:latin typeface="Courier New" panose="02070309020205020404" pitchFamily="49" charset="0"/>
                  <a:cs typeface="Courier New" panose="02070309020205020404" pitchFamily="49" charset="0"/>
                </a:rPr>
                <a:t>typename</a:t>
              </a:r>
              <a:r>
                <a:rPr lang="en-US" dirty="0">
                  <a:solidFill>
                    <a:schemeClr val="bg1"/>
                  </a:solidFill>
                  <a:latin typeface="Courier New" panose="02070309020205020404" pitchFamily="49" charset="0"/>
                  <a:cs typeface="Courier New" panose="02070309020205020404" pitchFamily="49" charset="0"/>
                </a:rPr>
                <a:t> Traits</a:t>
              </a:r>
              <a:r>
                <a:rPr lang="en-US" b="1" dirty="0">
                  <a:solidFill>
                    <a:schemeClr val="bg1"/>
                  </a:solidFill>
                  <a:latin typeface="Courier New" panose="02070309020205020404" pitchFamily="49" charset="0"/>
                  <a:cs typeface="Courier New" panose="02070309020205020404" pitchFamily="49" charset="0"/>
                </a:rPr>
                <a:t>::</a:t>
              </a:r>
              <a:r>
                <a:rPr lang="en-US" dirty="0" err="1">
                  <a:solidFill>
                    <a:schemeClr val="bg1"/>
                  </a:solidFill>
                  <a:latin typeface="Courier New" panose="02070309020205020404" pitchFamily="49" charset="0"/>
                  <a:cs typeface="Courier New" panose="02070309020205020404" pitchFamily="49" charset="0"/>
                </a:rPr>
                <a:t>EvalData</a:t>
              </a:r>
              <a:r>
                <a:rPr lang="en-US" dirty="0">
                  <a:solidFill>
                    <a:schemeClr val="bg1"/>
                  </a:solidFill>
                  <a:latin typeface="Courier New" panose="02070309020205020404" pitchFamily="49" charset="0"/>
                  <a:cs typeface="Courier New" panose="02070309020205020404" pitchFamily="49" charset="0"/>
                </a:rPr>
                <a:t> </a:t>
              </a:r>
              <a:r>
                <a:rPr lang="en-US" dirty="0" err="1">
                  <a:solidFill>
                    <a:schemeClr val="bg1"/>
                  </a:solidFill>
                  <a:latin typeface="Courier New" panose="02070309020205020404" pitchFamily="49" charset="0"/>
                  <a:cs typeface="Courier New" panose="02070309020205020404" pitchFamily="49" charset="0"/>
                </a:rPr>
                <a:t>workset</a:t>
              </a:r>
              <a:r>
                <a:rPr lang="en-US" b="1" dirty="0">
                  <a:solidFill>
                    <a:schemeClr val="bg1"/>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a:t>
              </a:r>
              <a:r>
                <a:rPr lang="en-US" b="1" dirty="0">
                  <a:solidFill>
                    <a:schemeClr val="bg1"/>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a:t>
              </a:r>
            </a:p>
            <a:p>
              <a:pPr algn="l" defTabSz="182880">
                <a:lnSpc>
                  <a:spcPct val="120000"/>
                </a:lnSpc>
              </a:pPr>
              <a:r>
                <a:rPr lang="en-US" dirty="0">
                  <a:solidFill>
                    <a:schemeClr val="bg1"/>
                  </a:solidFill>
                  <a:latin typeface="Courier New" panose="02070309020205020404" pitchFamily="49" charset="0"/>
                  <a:cs typeface="Courier New" panose="02070309020205020404" pitchFamily="49" charset="0"/>
                </a:rPr>
                <a:t>	</a:t>
              </a:r>
              <a:r>
                <a:rPr lang="en-US" dirty="0" err="1">
                  <a:solidFill>
                    <a:schemeClr val="bg1"/>
                  </a:solidFill>
                  <a:latin typeface="Courier New" panose="02070309020205020404" pitchFamily="49" charset="0"/>
                  <a:cs typeface="Courier New" panose="02070309020205020404" pitchFamily="49" charset="0"/>
                </a:rPr>
                <a:t>Kokkos</a:t>
              </a:r>
              <a:r>
                <a:rPr lang="en-US" b="1" dirty="0">
                  <a:solidFill>
                    <a:schemeClr val="bg1"/>
                  </a:solidFill>
                  <a:latin typeface="Courier New" panose="02070309020205020404" pitchFamily="49" charset="0"/>
                  <a:cs typeface="Courier New" panose="02070309020205020404" pitchFamily="49" charset="0"/>
                </a:rPr>
                <a:t>::</a:t>
              </a:r>
              <a:r>
                <a:rPr lang="en-US" dirty="0" err="1">
                  <a:solidFill>
                    <a:schemeClr val="bg1"/>
                  </a:solidFill>
                  <a:latin typeface="Courier New" panose="02070309020205020404" pitchFamily="49" charset="0"/>
                  <a:cs typeface="Courier New" panose="02070309020205020404" pitchFamily="49" charset="0"/>
                </a:rPr>
                <a:t>parallel_for</a:t>
              </a:r>
              <a:r>
                <a:rPr lang="en-US" b="1" dirty="0">
                  <a:solidFill>
                    <a:schemeClr val="bg1"/>
                  </a:solidFill>
                  <a:latin typeface="Courier New" panose="02070309020205020404" pitchFamily="49" charset="0"/>
                  <a:cs typeface="Courier New" panose="02070309020205020404" pitchFamily="49" charset="0"/>
                </a:rPr>
                <a:t>(</a:t>
              </a:r>
            </a:p>
            <a:p>
              <a:pPr algn="l" defTabSz="182880">
                <a:lnSpc>
                  <a:spcPct val="120000"/>
                </a:lnSpc>
              </a:pPr>
              <a:r>
                <a:rPr lang="en-US" b="1" dirty="0">
                  <a:solidFill>
                    <a:schemeClr val="bg1"/>
                  </a:solidFill>
                  <a:latin typeface="Courier New" panose="02070309020205020404" pitchFamily="49" charset="0"/>
                  <a:cs typeface="Courier New" panose="02070309020205020404" pitchFamily="49" charset="0"/>
                </a:rPr>
                <a:t>			</a:t>
              </a:r>
              <a:r>
                <a:rPr lang="en-US" dirty="0" err="1">
                  <a:solidFill>
                    <a:schemeClr val="bg1"/>
                  </a:solidFill>
                  <a:latin typeface="Courier New" panose="02070309020205020404" pitchFamily="49" charset="0"/>
                  <a:cs typeface="Courier New" panose="02070309020205020404" pitchFamily="49" charset="0"/>
                </a:rPr>
                <a:t>Kokkos</a:t>
              </a:r>
              <a:r>
                <a:rPr lang="en-US" dirty="0">
                  <a:solidFill>
                    <a:schemeClr val="bg1"/>
                  </a:solidFill>
                  <a:latin typeface="Courier New" panose="02070309020205020404" pitchFamily="49" charset="0"/>
                  <a:cs typeface="Courier New" panose="02070309020205020404" pitchFamily="49" charset="0"/>
                </a:rPr>
                <a:t>::</a:t>
              </a:r>
              <a:r>
                <a:rPr lang="en-US" dirty="0" err="1">
                  <a:solidFill>
                    <a:schemeClr val="bg1"/>
                  </a:solidFill>
                  <a:latin typeface="Courier New" panose="02070309020205020404" pitchFamily="49" charset="0"/>
                  <a:cs typeface="Courier New" panose="02070309020205020404" pitchFamily="49" charset="0"/>
                </a:rPr>
                <a:t>RangePolicy</a:t>
              </a:r>
              <a:r>
                <a:rPr lang="en-US" dirty="0">
                  <a:solidFill>
                    <a:schemeClr val="bg1"/>
                  </a:solidFill>
                  <a:latin typeface="Courier New" panose="02070309020205020404" pitchFamily="49" charset="0"/>
                  <a:cs typeface="Courier New" panose="02070309020205020404" pitchFamily="49" charset="0"/>
                </a:rPr>
                <a:t>&lt;</a:t>
              </a:r>
              <a:r>
                <a:rPr lang="en-US" dirty="0" err="1">
                  <a:solidFill>
                    <a:schemeClr val="bg1"/>
                  </a:solidFill>
                  <a:latin typeface="Courier New" panose="02070309020205020404" pitchFamily="49" charset="0"/>
                  <a:cs typeface="Courier New" panose="02070309020205020404" pitchFamily="49" charset="0"/>
                </a:rPr>
                <a:t>ExeSpace</a:t>
              </a:r>
              <a:r>
                <a:rPr lang="en-US" dirty="0">
                  <a:solidFill>
                    <a:schemeClr val="bg1"/>
                  </a:solidFill>
                  <a:latin typeface="Courier New" panose="02070309020205020404" pitchFamily="49" charset="0"/>
                  <a:cs typeface="Courier New" panose="02070309020205020404" pitchFamily="49" charset="0"/>
                </a:rPr>
                <a:t>&gt;</a:t>
              </a:r>
              <a:r>
                <a:rPr lang="en-US" b="1" dirty="0">
                  <a:solidFill>
                    <a:schemeClr val="bg1"/>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0</a:t>
              </a:r>
              <a:r>
                <a:rPr lang="en-US" b="1" dirty="0">
                  <a:solidFill>
                    <a:schemeClr val="bg1"/>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workset</a:t>
              </a:r>
              <a:r>
                <a:rPr lang="en-US" b="1" dirty="0">
                  <a:solidFill>
                    <a:schemeClr val="bg1"/>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numCells</a:t>
              </a:r>
              <a:r>
                <a:rPr lang="en-US" b="1" dirty="0">
                  <a:solidFill>
                    <a:schemeClr val="bg1"/>
                  </a:solidFill>
                  <a:latin typeface="Courier New" panose="02070309020205020404" pitchFamily="49" charset="0"/>
                  <a:cs typeface="Courier New" panose="02070309020205020404" pitchFamily="49" charset="0"/>
                </a:rPr>
                <a:t>),</a:t>
              </a:r>
            </a:p>
            <a:p>
              <a:pPr algn="l" defTabSz="182880">
                <a:lnSpc>
                  <a:spcPct val="120000"/>
                </a:lnSpc>
              </a:pPr>
              <a:r>
                <a:rPr lang="en-US" b="1" dirty="0">
                  <a:solidFill>
                    <a:schemeClr val="bg1"/>
                  </a:solidFill>
                  <a:latin typeface="Courier New" panose="02070309020205020404" pitchFamily="49" charset="0"/>
                  <a:cs typeface="Courier New" panose="02070309020205020404" pitchFamily="49" charset="0"/>
                </a:rPr>
                <a:t>			*this);</a:t>
              </a:r>
              <a:r>
                <a:rPr lang="en-US" dirty="0">
                  <a:solidFill>
                    <a:schemeClr val="bg1"/>
                  </a:solidFill>
                  <a:latin typeface="Courier New" panose="02070309020205020404" pitchFamily="49" charset="0"/>
                  <a:cs typeface="Courier New" panose="02070309020205020404" pitchFamily="49" charset="0"/>
                </a:rPr>
                <a:t> </a:t>
              </a:r>
            </a:p>
            <a:p>
              <a:pPr algn="l" defTabSz="182880">
                <a:lnSpc>
                  <a:spcPct val="120000"/>
                </a:lnSpc>
              </a:pPr>
              <a:r>
                <a:rPr lang="en-US" b="1" dirty="0">
                  <a:solidFill>
                    <a:schemeClr val="bg1"/>
                  </a:solidFill>
                  <a:latin typeface="Courier New" panose="02070309020205020404" pitchFamily="49" charset="0"/>
                  <a:cs typeface="Courier New" panose="02070309020205020404" pitchFamily="49" charset="0"/>
                </a:rPr>
                <a:t>}</a:t>
              </a:r>
              <a:endParaRPr lang="en-US" dirty="0">
                <a:solidFill>
                  <a:schemeClr val="bg1"/>
                </a:solidFill>
                <a:latin typeface="Courier New" panose="02070309020205020404" pitchFamily="49" charset="0"/>
                <a:cs typeface="Courier New" panose="02070309020205020404" pitchFamily="49" charset="0"/>
              </a:endParaRPr>
            </a:p>
            <a:p>
              <a:pPr algn="l" defTabSz="182880">
                <a:lnSpc>
                  <a:spcPct val="120000"/>
                </a:lnSpc>
              </a:pPr>
              <a:endParaRPr lang="en-US" dirty="0">
                <a:latin typeface="Courier New" panose="02070309020205020404" pitchFamily="49" charset="0"/>
                <a:cs typeface="Courier New" panose="02070309020205020404" pitchFamily="49" charset="0"/>
              </a:endParaRPr>
            </a:p>
            <a:p>
              <a:pPr algn="l" defTabSz="182880">
                <a:lnSpc>
                  <a:spcPct val="120000"/>
                </a:lnSpc>
              </a:pPr>
              <a:r>
                <a:rPr lang="en-US" dirty="0">
                  <a:solidFill>
                    <a:srgbClr val="8000FF"/>
                  </a:solidFill>
                  <a:latin typeface="Courier New" panose="02070309020205020404" pitchFamily="49" charset="0"/>
                  <a:cs typeface="Courier New" panose="02070309020205020404" pitchFamily="49" charset="0"/>
                </a:rPr>
                <a:t>template</a:t>
              </a:r>
              <a:r>
                <a:rPr lang="en-US" b="1" dirty="0">
                  <a:solidFill>
                    <a:srgbClr val="000080"/>
                  </a:solidFill>
                  <a:latin typeface="Courier New" panose="02070309020205020404" pitchFamily="49" charset="0"/>
                  <a:cs typeface="Courier New" panose="02070309020205020404" pitchFamily="49" charset="0"/>
                </a:rPr>
                <a:t>&lt;</a:t>
              </a:r>
              <a:r>
                <a:rPr lang="en-US" dirty="0" err="1">
                  <a:solidFill>
                    <a:srgbClr val="8000FF"/>
                  </a:solidFill>
                  <a:latin typeface="Courier New" panose="02070309020205020404" pitchFamily="49" charset="0"/>
                  <a:cs typeface="Courier New" panose="02070309020205020404" pitchFamily="49" charset="0"/>
                </a:rPr>
                <a:t>typename</a:t>
              </a:r>
              <a:r>
                <a:rPr lang="en-US" dirty="0">
                  <a:solidFill>
                    <a:srgbClr val="000000"/>
                  </a:solidFill>
                  <a:latin typeface="Courier New" panose="02070309020205020404" pitchFamily="49" charset="0"/>
                  <a:cs typeface="Courier New" panose="02070309020205020404" pitchFamily="49" charset="0"/>
                </a:rPr>
                <a:t> </a:t>
              </a:r>
              <a:r>
                <a:rPr lang="en-US" dirty="0" err="1">
                  <a:solidFill>
                    <a:srgbClr val="000000"/>
                  </a:solidFill>
                  <a:latin typeface="Courier New" panose="02070309020205020404" pitchFamily="49" charset="0"/>
                  <a:cs typeface="Courier New" panose="02070309020205020404" pitchFamily="49" charset="0"/>
                </a:rPr>
                <a:t>EvalT</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r>
                <a:rPr lang="en-US" dirty="0" err="1">
                  <a:solidFill>
                    <a:srgbClr val="8000FF"/>
                  </a:solidFill>
                  <a:latin typeface="Courier New" panose="02070309020205020404" pitchFamily="49" charset="0"/>
                  <a:cs typeface="Courier New" panose="02070309020205020404" pitchFamily="49" charset="0"/>
                </a:rPr>
                <a:t>typename</a:t>
              </a:r>
              <a:r>
                <a:rPr lang="en-US" dirty="0">
                  <a:solidFill>
                    <a:srgbClr val="000000"/>
                  </a:solidFill>
                  <a:latin typeface="Courier New" panose="02070309020205020404" pitchFamily="49" charset="0"/>
                  <a:cs typeface="Courier New" panose="02070309020205020404" pitchFamily="49" charset="0"/>
                </a:rPr>
                <a:t> Traits</a:t>
              </a:r>
              <a:r>
                <a:rPr lang="en-US" b="1" dirty="0">
                  <a:solidFill>
                    <a:srgbClr val="000080"/>
                  </a:solidFill>
                  <a:latin typeface="Courier New" panose="02070309020205020404" pitchFamily="49" charset="0"/>
                  <a:cs typeface="Courier New" panose="02070309020205020404" pitchFamily="49" charset="0"/>
                </a:rPr>
                <a:t>&gt;</a:t>
              </a:r>
              <a:r>
                <a:rPr lang="en-US" dirty="0">
                  <a:solidFill>
                    <a:srgbClr val="000000"/>
                  </a:solidFill>
                  <a:latin typeface="Courier New" panose="02070309020205020404" pitchFamily="49" charset="0"/>
                  <a:cs typeface="Courier New" panose="02070309020205020404" pitchFamily="49" charset="0"/>
                </a:rPr>
                <a:t> </a:t>
              </a:r>
            </a:p>
            <a:p>
              <a:pPr algn="l" defTabSz="182880">
                <a:lnSpc>
                  <a:spcPct val="120000"/>
                </a:lnSpc>
              </a:pPr>
              <a:r>
                <a:rPr lang="en-US" dirty="0">
                  <a:solidFill>
                    <a:schemeClr val="bg1"/>
                  </a:solidFill>
                  <a:latin typeface="Courier New" panose="02070309020205020404" pitchFamily="49" charset="0"/>
                  <a:cs typeface="Courier New" panose="02070309020205020404" pitchFamily="49" charset="0"/>
                </a:rPr>
                <a:t>KOKKOS_INLINE_FUNCTION </a:t>
              </a:r>
            </a:p>
            <a:p>
              <a:pPr algn="l" defTabSz="182880">
                <a:lnSpc>
                  <a:spcPct val="120000"/>
                </a:lnSpc>
              </a:pPr>
              <a:r>
                <a:rPr lang="en-US" dirty="0">
                  <a:solidFill>
                    <a:srgbClr val="8000FF"/>
                  </a:solidFill>
                  <a:latin typeface="Courier New" panose="02070309020205020404" pitchFamily="49" charset="0"/>
                  <a:cs typeface="Courier New" panose="02070309020205020404" pitchFamily="49" charset="0"/>
                </a:rPr>
                <a:t>void</a:t>
              </a:r>
              <a:r>
                <a:rPr lang="en-US" dirty="0">
                  <a:solidFill>
                    <a:srgbClr val="000000"/>
                  </a:solidFill>
                  <a:latin typeface="Courier New" panose="02070309020205020404" pitchFamily="49" charset="0"/>
                  <a:cs typeface="Courier New" panose="02070309020205020404" pitchFamily="49" charset="0"/>
                </a:rPr>
                <a:t> </a:t>
              </a:r>
              <a:r>
                <a:rPr lang="en-US" dirty="0" err="1">
                  <a:solidFill>
                    <a:srgbClr val="000000"/>
                  </a:solidFill>
                  <a:latin typeface="Courier New" panose="02070309020205020404" pitchFamily="49" charset="0"/>
                  <a:cs typeface="Courier New" panose="02070309020205020404" pitchFamily="49" charset="0"/>
                </a:rPr>
                <a:t>StokesFOResid</a:t>
              </a:r>
              <a:r>
                <a:rPr lang="en-US" b="1" dirty="0">
                  <a:solidFill>
                    <a:srgbClr val="000080"/>
                  </a:solidFill>
                  <a:latin typeface="Courier New" panose="02070309020205020404" pitchFamily="49" charset="0"/>
                  <a:cs typeface="Courier New" panose="02070309020205020404" pitchFamily="49" charset="0"/>
                </a:rPr>
                <a:t>&lt;</a:t>
              </a:r>
              <a:r>
                <a:rPr lang="en-US" dirty="0" err="1">
                  <a:solidFill>
                    <a:srgbClr val="000000"/>
                  </a:solidFill>
                  <a:latin typeface="Courier New" panose="02070309020205020404" pitchFamily="49" charset="0"/>
                  <a:cs typeface="Courier New" panose="02070309020205020404" pitchFamily="49" charset="0"/>
                </a:rPr>
                <a:t>EvalT</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Traits</a:t>
              </a:r>
              <a:r>
                <a:rPr lang="en-US" b="1" dirty="0">
                  <a:solidFill>
                    <a:srgbClr val="000080"/>
                  </a:solidFill>
                  <a:latin typeface="Courier New" panose="02070309020205020404" pitchFamily="49" charset="0"/>
                  <a:cs typeface="Courier New" panose="02070309020205020404" pitchFamily="49" charset="0"/>
                </a:rPr>
                <a:t>&gt;::</a:t>
              </a:r>
              <a:r>
                <a:rPr lang="en-US" dirty="0">
                  <a:solidFill>
                    <a:srgbClr val="000000"/>
                  </a:solidFill>
                  <a:latin typeface="Courier New" panose="02070309020205020404" pitchFamily="49" charset="0"/>
                  <a:cs typeface="Courier New" panose="02070309020205020404" pitchFamily="49" charset="0"/>
                </a:rPr>
                <a:t> </a:t>
              </a:r>
            </a:p>
            <a:p>
              <a:pPr algn="l" defTabSz="182880">
                <a:lnSpc>
                  <a:spcPct val="120000"/>
                </a:lnSpc>
              </a:pPr>
              <a:r>
                <a:rPr lang="en-US" b="1" dirty="0">
                  <a:solidFill>
                    <a:srgbClr val="0000FF"/>
                  </a:solidFill>
                  <a:latin typeface="Courier New" panose="02070309020205020404" pitchFamily="49" charset="0"/>
                  <a:cs typeface="Courier New" panose="02070309020205020404" pitchFamily="49" charset="0"/>
                </a:rPr>
                <a:t>operator</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8000FF"/>
                  </a:solidFill>
                  <a:latin typeface="Courier New" panose="02070309020205020404" pitchFamily="49" charset="0"/>
                  <a:cs typeface="Courier New" panose="02070309020205020404" pitchFamily="49" charset="0"/>
                </a:rPr>
                <a:t>const</a:t>
              </a:r>
              <a:r>
                <a:rPr lang="en-US" dirty="0">
                  <a:solidFill>
                    <a:srgbClr val="000000"/>
                  </a:solidFill>
                  <a:latin typeface="Courier New" panose="02070309020205020404" pitchFamily="49" charset="0"/>
                  <a:cs typeface="Courier New" panose="02070309020205020404" pitchFamily="49" charset="0"/>
                </a:rPr>
                <a:t> </a:t>
              </a:r>
              <a:r>
                <a:rPr lang="en-US" dirty="0">
                  <a:solidFill>
                    <a:srgbClr val="8000FF"/>
                  </a:solidFill>
                  <a:latin typeface="Courier New" panose="02070309020205020404" pitchFamily="49" charset="0"/>
                  <a:cs typeface="Courier New" panose="02070309020205020404" pitchFamily="49" charset="0"/>
                </a:rPr>
                <a:t>int</a:t>
              </a:r>
              <a:r>
                <a:rPr lang="en-US" b="1" dirty="0">
                  <a:solidFill>
                    <a:srgbClr val="000080"/>
                  </a:solidFill>
                  <a:latin typeface="Courier New" panose="02070309020205020404" pitchFamily="49" charset="0"/>
                  <a:cs typeface="Courier New" panose="02070309020205020404" pitchFamily="49" charset="0"/>
                </a:rPr>
                <a:t>&amp;</a:t>
              </a:r>
              <a:r>
                <a:rPr lang="en-US" dirty="0">
                  <a:solidFill>
                    <a:srgbClr val="000000"/>
                  </a:solidFill>
                  <a:latin typeface="Courier New" panose="02070309020205020404" pitchFamily="49" charset="0"/>
                  <a:cs typeface="Courier New" panose="02070309020205020404" pitchFamily="49" charset="0"/>
                </a:rPr>
                <a:t> cell</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r>
                <a:rPr lang="en-US" dirty="0">
                  <a:solidFill>
                    <a:srgbClr val="8000FF"/>
                  </a:solidFill>
                  <a:latin typeface="Courier New" panose="02070309020205020404" pitchFamily="49" charset="0"/>
                  <a:cs typeface="Courier New" panose="02070309020205020404" pitchFamily="49" charset="0"/>
                </a:rPr>
                <a:t>const</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p>
            <a:p>
              <a:pPr algn="l" defTabSz="182880">
                <a:lnSpc>
                  <a:spcPct val="120000"/>
                </a:lnSpc>
              </a:pPr>
              <a:r>
                <a:rPr lang="en-US" b="1" dirty="0">
                  <a:solidFill>
                    <a:srgbClr val="0000FF"/>
                  </a:solidFill>
                  <a:latin typeface="Courier New" panose="02070309020205020404" pitchFamily="49" charset="0"/>
                  <a:cs typeface="Courier New" panose="02070309020205020404" pitchFamily="49" charset="0"/>
                </a:rPr>
                <a:t>  for </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8000FF"/>
                  </a:solidFill>
                  <a:latin typeface="Courier New" panose="02070309020205020404" pitchFamily="49" charset="0"/>
                  <a:cs typeface="Courier New" panose="02070309020205020404" pitchFamily="49" charset="0"/>
                </a:rPr>
                <a:t>int</a:t>
              </a:r>
              <a:r>
                <a:rPr lang="en-US" dirty="0">
                  <a:solidFill>
                    <a:srgbClr val="000000"/>
                  </a:solidFill>
                  <a:latin typeface="Courier New" panose="02070309020205020404" pitchFamily="49" charset="0"/>
                  <a:cs typeface="Courier New" panose="02070309020205020404" pitchFamily="49" charset="0"/>
                </a:rPr>
                <a:t> cell</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FF8000"/>
                  </a:solidFill>
                  <a:latin typeface="Courier New" panose="02070309020205020404" pitchFamily="49" charset="0"/>
                  <a:cs typeface="Courier New" panose="02070309020205020404" pitchFamily="49" charset="0"/>
                </a:rPr>
                <a:t>0</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cell </a:t>
              </a:r>
              <a:r>
                <a:rPr lang="en-US" b="1" dirty="0">
                  <a:solidFill>
                    <a:srgbClr val="000080"/>
                  </a:solidFill>
                  <a:latin typeface="Courier New" panose="02070309020205020404" pitchFamily="49" charset="0"/>
                  <a:cs typeface="Courier New" panose="02070309020205020404" pitchFamily="49" charset="0"/>
                </a:rPr>
                <a:t>&lt;</a:t>
              </a:r>
              <a:r>
                <a:rPr lang="en-US" dirty="0">
                  <a:solidFill>
                    <a:srgbClr val="000000"/>
                  </a:solidFill>
                  <a:latin typeface="Courier New" panose="02070309020205020404" pitchFamily="49" charset="0"/>
                  <a:cs typeface="Courier New" panose="02070309020205020404" pitchFamily="49" charset="0"/>
                </a:rPr>
                <a:t> </a:t>
              </a:r>
              <a:r>
                <a:rPr lang="en-US" dirty="0" err="1">
                  <a:solidFill>
                    <a:srgbClr val="000000"/>
                  </a:solidFill>
                  <a:latin typeface="Courier New" panose="02070309020205020404" pitchFamily="49" charset="0"/>
                  <a:cs typeface="Courier New" panose="02070309020205020404" pitchFamily="49" charset="0"/>
                </a:rPr>
                <a:t>numCells</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cell</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p>
            <a:p>
              <a:pPr algn="l" defTabSz="182880">
                <a:lnSpc>
                  <a:spcPct val="120000"/>
                </a:lnSpc>
              </a:pPr>
              <a:r>
                <a:rPr lang="en-US" b="1" dirty="0">
                  <a:solidFill>
                    <a:srgbClr val="0000FF"/>
                  </a:solidFill>
                  <a:latin typeface="Courier New" panose="02070309020205020404" pitchFamily="49" charset="0"/>
                  <a:cs typeface="Courier New" panose="02070309020205020404" pitchFamily="49" charset="0"/>
                </a:rPr>
                <a:t>  	  for</a:t>
              </a:r>
              <a:r>
                <a:rPr lang="en-US" dirty="0">
                  <a:solidFill>
                    <a:srgbClr val="000000"/>
                  </a:solidFill>
                  <a:latin typeface="Courier New" panose="02070309020205020404" pitchFamily="49" charset="0"/>
                  <a:cs typeface="Courier New" panose="02070309020205020404" pitchFamily="49" charset="0"/>
                </a:rPr>
                <a:t> </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8000FF"/>
                  </a:solidFill>
                  <a:latin typeface="Courier New" panose="02070309020205020404" pitchFamily="49" charset="0"/>
                  <a:cs typeface="Courier New" panose="02070309020205020404" pitchFamily="49" charset="0"/>
                </a:rPr>
                <a:t>int</a:t>
              </a:r>
              <a:r>
                <a:rPr lang="en-US" dirty="0">
                  <a:solidFill>
                    <a:srgbClr val="000000"/>
                  </a:solidFill>
                  <a:latin typeface="Courier New" panose="02070309020205020404" pitchFamily="49" charset="0"/>
                  <a:cs typeface="Courier New" panose="02070309020205020404" pitchFamily="49" charset="0"/>
                </a:rPr>
                <a:t> node</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FF8000"/>
                  </a:solidFill>
                  <a:latin typeface="Courier New" panose="02070309020205020404" pitchFamily="49" charset="0"/>
                  <a:cs typeface="Courier New" panose="02070309020205020404" pitchFamily="49" charset="0"/>
                </a:rPr>
                <a:t>0</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node </a:t>
              </a:r>
              <a:r>
                <a:rPr lang="en-US" b="1" dirty="0">
                  <a:solidFill>
                    <a:srgbClr val="000080"/>
                  </a:solidFill>
                  <a:latin typeface="Courier New" panose="02070309020205020404" pitchFamily="49" charset="0"/>
                  <a:cs typeface="Courier New" panose="02070309020205020404" pitchFamily="49" charset="0"/>
                </a:rPr>
                <a:t>&lt; </a:t>
              </a:r>
              <a:r>
                <a:rPr lang="en-US" dirty="0" err="1">
                  <a:solidFill>
                    <a:srgbClr val="000000"/>
                  </a:solidFill>
                  <a:latin typeface="Courier New" panose="02070309020205020404" pitchFamily="49" charset="0"/>
                  <a:cs typeface="Courier New" panose="02070309020205020404" pitchFamily="49" charset="0"/>
                </a:rPr>
                <a:t>numNodes</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node</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p>
            <a:p>
              <a:pPr algn="l" defTabSz="182880">
                <a:lnSpc>
                  <a:spcPct val="120000"/>
                </a:lnSpc>
              </a:pPr>
              <a:r>
                <a:rPr lang="en-US" dirty="0">
                  <a:solidFill>
                    <a:srgbClr val="000000"/>
                  </a:solidFill>
                  <a:latin typeface="Courier New" panose="02070309020205020404" pitchFamily="49" charset="0"/>
                  <a:cs typeface="Courier New" panose="02070309020205020404" pitchFamily="49" charset="0"/>
                </a:rPr>
                <a:t>		  Residual</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cell</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node</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FF8000"/>
                  </a:solidFill>
                  <a:latin typeface="Courier New" panose="02070309020205020404" pitchFamily="49" charset="0"/>
                  <a:cs typeface="Courier New" panose="02070309020205020404" pitchFamily="49" charset="0"/>
                </a:rPr>
                <a:t>0</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FF8000"/>
                  </a:solidFill>
                  <a:latin typeface="Courier New" panose="02070309020205020404" pitchFamily="49" charset="0"/>
                  <a:cs typeface="Courier New" panose="02070309020205020404" pitchFamily="49" charset="0"/>
                </a:rPr>
                <a:t>0.</a:t>
              </a:r>
              <a:r>
                <a:rPr lang="en-US" b="1" dirty="0">
                  <a:solidFill>
                    <a:srgbClr val="000080"/>
                  </a:solidFill>
                  <a:latin typeface="Courier New" panose="02070309020205020404" pitchFamily="49" charset="0"/>
                  <a:cs typeface="Courier New" panose="02070309020205020404" pitchFamily="49" charset="0"/>
                </a:rPr>
                <a:t>;</a:t>
              </a:r>
              <a:endParaRPr lang="en-US" dirty="0">
                <a:solidFill>
                  <a:srgbClr val="000000"/>
                </a:solidFill>
                <a:latin typeface="Courier New" panose="02070309020205020404" pitchFamily="49" charset="0"/>
                <a:cs typeface="Courier New" panose="02070309020205020404" pitchFamily="49" charset="0"/>
              </a:endParaRPr>
            </a:p>
            <a:p>
              <a:pPr algn="l" defTabSz="182880">
                <a:lnSpc>
                  <a:spcPct val="120000"/>
                </a:lnSpc>
              </a:pPr>
              <a:r>
                <a:rPr lang="en-US" b="1" dirty="0">
                  <a:solidFill>
                    <a:srgbClr val="000080"/>
                  </a:solidFill>
                  <a:latin typeface="Courier New" panose="02070309020205020404" pitchFamily="49" charset="0"/>
                  <a:cs typeface="Courier New" panose="02070309020205020404" pitchFamily="49" charset="0"/>
                </a:rPr>
                <a:t>	  } </a:t>
              </a:r>
            </a:p>
            <a:p>
              <a:pPr algn="l" defTabSz="182880">
                <a:lnSpc>
                  <a:spcPct val="120000"/>
                </a:lnSpc>
              </a:pPr>
              <a:r>
                <a:rPr lang="en-US" b="1" dirty="0">
                  <a:solidFill>
                    <a:srgbClr val="000080"/>
                  </a:solidFill>
                  <a:latin typeface="Courier New" panose="02070309020205020404" pitchFamily="49" charset="0"/>
                  <a:cs typeface="Courier New" panose="02070309020205020404" pitchFamily="49" charset="0"/>
                </a:rPr>
                <a:t>  }</a:t>
              </a:r>
              <a:r>
                <a:rPr lang="en-US" dirty="0">
                  <a:solidFill>
                    <a:srgbClr val="000000"/>
                  </a:solidFill>
                  <a:latin typeface="Courier New" panose="02070309020205020404" pitchFamily="49" charset="0"/>
                  <a:cs typeface="Courier New" panose="02070309020205020404" pitchFamily="49" charset="0"/>
                </a:rPr>
                <a:t> </a:t>
              </a:r>
            </a:p>
            <a:p>
              <a:pPr algn="l" defTabSz="182880">
                <a:lnSpc>
                  <a:spcPct val="120000"/>
                </a:lnSpc>
              </a:pPr>
              <a:r>
                <a:rPr lang="en-US" b="1" dirty="0">
                  <a:solidFill>
                    <a:srgbClr val="0000FF"/>
                  </a:solidFill>
                  <a:latin typeface="Courier New" panose="02070309020205020404" pitchFamily="49" charset="0"/>
                  <a:cs typeface="Courier New" panose="02070309020205020404" pitchFamily="49" charset="0"/>
                </a:rPr>
                <a:t>	for </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8000FF"/>
                  </a:solidFill>
                  <a:latin typeface="Courier New" panose="02070309020205020404" pitchFamily="49" charset="0"/>
                  <a:cs typeface="Courier New" panose="02070309020205020404" pitchFamily="49" charset="0"/>
                </a:rPr>
                <a:t>int</a:t>
              </a:r>
              <a:r>
                <a:rPr lang="en-US" dirty="0">
                  <a:solidFill>
                    <a:srgbClr val="000000"/>
                  </a:solidFill>
                  <a:latin typeface="Courier New" panose="02070309020205020404" pitchFamily="49" charset="0"/>
                  <a:cs typeface="Courier New" panose="02070309020205020404" pitchFamily="49" charset="0"/>
                </a:rPr>
                <a:t> cell</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FF8000"/>
                  </a:solidFill>
                  <a:latin typeface="Courier New" panose="02070309020205020404" pitchFamily="49" charset="0"/>
                  <a:cs typeface="Courier New" panose="02070309020205020404" pitchFamily="49" charset="0"/>
                </a:rPr>
                <a:t>0</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cell </a:t>
              </a:r>
              <a:r>
                <a:rPr lang="en-US" b="1" dirty="0">
                  <a:solidFill>
                    <a:srgbClr val="000080"/>
                  </a:solidFill>
                  <a:latin typeface="Courier New" panose="02070309020205020404" pitchFamily="49" charset="0"/>
                  <a:cs typeface="Courier New" panose="02070309020205020404" pitchFamily="49" charset="0"/>
                </a:rPr>
                <a:t>&lt;</a:t>
              </a:r>
              <a:r>
                <a:rPr lang="en-US" dirty="0">
                  <a:solidFill>
                    <a:srgbClr val="000000"/>
                  </a:solidFill>
                  <a:latin typeface="Courier New" panose="02070309020205020404" pitchFamily="49" charset="0"/>
                  <a:cs typeface="Courier New" panose="02070309020205020404" pitchFamily="49" charset="0"/>
                </a:rPr>
                <a:t> </a:t>
              </a:r>
              <a:r>
                <a:rPr lang="en-US" dirty="0" err="1">
                  <a:solidFill>
                    <a:srgbClr val="000000"/>
                  </a:solidFill>
                  <a:latin typeface="Courier New" panose="02070309020205020404" pitchFamily="49" charset="0"/>
                  <a:cs typeface="Courier New" panose="02070309020205020404" pitchFamily="49" charset="0"/>
                </a:rPr>
                <a:t>numCells</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cell</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endParaRPr lang="en-US" b="1" dirty="0">
                <a:solidFill>
                  <a:srgbClr val="0000FF"/>
                </a:solidFill>
                <a:latin typeface="Courier New" panose="02070309020205020404" pitchFamily="49" charset="0"/>
                <a:cs typeface="Courier New" panose="02070309020205020404" pitchFamily="49" charset="0"/>
              </a:endParaRPr>
            </a:p>
            <a:p>
              <a:pPr algn="l" defTabSz="182880">
                <a:lnSpc>
                  <a:spcPct val="120000"/>
                </a:lnSpc>
              </a:pPr>
              <a:r>
                <a:rPr lang="en-US" b="1" dirty="0">
                  <a:solidFill>
                    <a:srgbClr val="0000FF"/>
                  </a:solidFill>
                  <a:latin typeface="Courier New" panose="02070309020205020404" pitchFamily="49" charset="0"/>
                  <a:cs typeface="Courier New" panose="02070309020205020404" pitchFamily="49" charset="0"/>
                </a:rPr>
                <a:t>	  for</a:t>
              </a:r>
              <a:r>
                <a:rPr lang="en-US" dirty="0">
                  <a:solidFill>
                    <a:srgbClr val="000000"/>
                  </a:solidFill>
                  <a:latin typeface="Courier New" panose="02070309020205020404" pitchFamily="49" charset="0"/>
                  <a:cs typeface="Courier New" panose="02070309020205020404" pitchFamily="49" charset="0"/>
                </a:rPr>
                <a:t> </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8000FF"/>
                  </a:solidFill>
                  <a:latin typeface="Courier New" panose="02070309020205020404" pitchFamily="49" charset="0"/>
                  <a:cs typeface="Courier New" panose="02070309020205020404" pitchFamily="49" charset="0"/>
                </a:rPr>
                <a:t>int</a:t>
              </a:r>
              <a:r>
                <a:rPr lang="en-US" dirty="0">
                  <a:solidFill>
                    <a:srgbClr val="000000"/>
                  </a:solidFill>
                  <a:latin typeface="Courier New" panose="02070309020205020404" pitchFamily="49" charset="0"/>
                  <a:cs typeface="Courier New" panose="02070309020205020404" pitchFamily="49" charset="0"/>
                </a:rPr>
                <a:t> node</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FF8000"/>
                  </a:solidFill>
                  <a:latin typeface="Courier New" panose="02070309020205020404" pitchFamily="49" charset="0"/>
                  <a:cs typeface="Courier New" panose="02070309020205020404" pitchFamily="49" charset="0"/>
                </a:rPr>
                <a:t>0</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node </a:t>
              </a:r>
              <a:r>
                <a:rPr lang="en-US" b="1" dirty="0">
                  <a:solidFill>
                    <a:srgbClr val="000080"/>
                  </a:solidFill>
                  <a:latin typeface="Courier New" panose="02070309020205020404" pitchFamily="49" charset="0"/>
                  <a:cs typeface="Courier New" panose="02070309020205020404" pitchFamily="49" charset="0"/>
                </a:rPr>
                <a:t>&lt;</a:t>
              </a:r>
              <a:r>
                <a:rPr lang="en-US" dirty="0">
                  <a:solidFill>
                    <a:srgbClr val="000000"/>
                  </a:solidFill>
                  <a:latin typeface="Courier New" panose="02070309020205020404" pitchFamily="49" charset="0"/>
                  <a:cs typeface="Courier New" panose="02070309020205020404" pitchFamily="49" charset="0"/>
                </a:rPr>
                <a:t> </a:t>
              </a:r>
              <a:r>
                <a:rPr lang="en-US" dirty="0" err="1">
                  <a:solidFill>
                    <a:srgbClr val="000000"/>
                  </a:solidFill>
                  <a:latin typeface="Courier New" panose="02070309020205020404" pitchFamily="49" charset="0"/>
                  <a:cs typeface="Courier New" panose="02070309020205020404" pitchFamily="49" charset="0"/>
                </a:rPr>
                <a:t>numNodes</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node</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p>
            <a:p>
              <a:pPr algn="l" defTabSz="182880">
                <a:lnSpc>
                  <a:spcPct val="120000"/>
                </a:lnSpc>
              </a:pPr>
              <a:r>
                <a:rPr lang="en-US" b="1" dirty="0">
                  <a:solidFill>
                    <a:srgbClr val="0000FF"/>
                  </a:solidFill>
                  <a:latin typeface="Courier New" panose="02070309020205020404" pitchFamily="49" charset="0"/>
                  <a:cs typeface="Courier New" panose="02070309020205020404" pitchFamily="49" charset="0"/>
                </a:rPr>
                <a:t>		  for</a:t>
              </a:r>
              <a:r>
                <a:rPr lang="en-US" dirty="0">
                  <a:solidFill>
                    <a:srgbClr val="000000"/>
                  </a:solidFill>
                  <a:latin typeface="Courier New" panose="02070309020205020404" pitchFamily="49" charset="0"/>
                  <a:cs typeface="Courier New" panose="02070309020205020404" pitchFamily="49" charset="0"/>
                </a:rPr>
                <a:t> </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8000FF"/>
                  </a:solidFill>
                  <a:latin typeface="Courier New" panose="02070309020205020404" pitchFamily="49" charset="0"/>
                  <a:cs typeface="Courier New" panose="02070309020205020404" pitchFamily="49" charset="0"/>
                </a:rPr>
                <a:t>int</a:t>
              </a:r>
              <a:r>
                <a:rPr lang="en-US" dirty="0">
                  <a:solidFill>
                    <a:srgbClr val="000000"/>
                  </a:solidFill>
                  <a:latin typeface="Courier New" panose="02070309020205020404" pitchFamily="49" charset="0"/>
                  <a:cs typeface="Courier New" panose="02070309020205020404" pitchFamily="49" charset="0"/>
                </a:rPr>
                <a:t> </a:t>
              </a:r>
              <a:r>
                <a:rPr lang="en-US" dirty="0" err="1">
                  <a:solidFill>
                    <a:srgbClr val="000000"/>
                  </a:solidFill>
                  <a:latin typeface="Courier New" panose="02070309020205020404" pitchFamily="49" charset="0"/>
                  <a:cs typeface="Courier New" panose="02070309020205020404" pitchFamily="49" charset="0"/>
                </a:rPr>
                <a:t>qp</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FF8000"/>
                  </a:solidFill>
                  <a:latin typeface="Courier New" panose="02070309020205020404" pitchFamily="49" charset="0"/>
                  <a:cs typeface="Courier New" panose="02070309020205020404" pitchFamily="49" charset="0"/>
                </a:rPr>
                <a:t>0</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r>
                <a:rPr lang="en-US" dirty="0" err="1">
                  <a:solidFill>
                    <a:srgbClr val="000000"/>
                  </a:solidFill>
                  <a:latin typeface="Courier New" panose="02070309020205020404" pitchFamily="49" charset="0"/>
                  <a:cs typeface="Courier New" panose="02070309020205020404" pitchFamily="49" charset="0"/>
                </a:rPr>
                <a:t>qp</a:t>
              </a:r>
              <a:r>
                <a:rPr lang="en-US" dirty="0">
                  <a:solidFill>
                    <a:srgbClr val="000000"/>
                  </a:solidFill>
                  <a:latin typeface="Courier New" panose="02070309020205020404" pitchFamily="49" charset="0"/>
                  <a:cs typeface="Courier New" panose="02070309020205020404" pitchFamily="49" charset="0"/>
                </a:rPr>
                <a:t> </a:t>
              </a:r>
              <a:r>
                <a:rPr lang="en-US" b="1" dirty="0">
                  <a:solidFill>
                    <a:srgbClr val="000080"/>
                  </a:solidFill>
                  <a:latin typeface="Courier New" panose="02070309020205020404" pitchFamily="49" charset="0"/>
                  <a:cs typeface="Courier New" panose="02070309020205020404" pitchFamily="49" charset="0"/>
                </a:rPr>
                <a:t>&lt;</a:t>
              </a:r>
              <a:r>
                <a:rPr lang="en-US" dirty="0">
                  <a:solidFill>
                    <a:srgbClr val="000000"/>
                  </a:solidFill>
                  <a:latin typeface="Courier New" panose="02070309020205020404" pitchFamily="49" charset="0"/>
                  <a:cs typeface="Courier New" panose="02070309020205020404" pitchFamily="49" charset="0"/>
                </a:rPr>
                <a:t> </a:t>
              </a:r>
              <a:r>
                <a:rPr lang="en-US" dirty="0" err="1">
                  <a:solidFill>
                    <a:srgbClr val="000000"/>
                  </a:solidFill>
                  <a:latin typeface="Courier New" panose="02070309020205020404" pitchFamily="49" charset="0"/>
                  <a:cs typeface="Courier New" panose="02070309020205020404" pitchFamily="49" charset="0"/>
                </a:rPr>
                <a:t>numQPs</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r>
                <a:rPr lang="en-US" b="1" dirty="0">
                  <a:solidFill>
                    <a:srgbClr val="000080"/>
                  </a:solidFill>
                  <a:latin typeface="Courier New" panose="02070309020205020404" pitchFamily="49" charset="0"/>
                  <a:cs typeface="Courier New" panose="02070309020205020404" pitchFamily="49" charset="0"/>
                </a:rPr>
                <a:t>++</a:t>
              </a:r>
              <a:r>
                <a:rPr lang="en-US" dirty="0" err="1">
                  <a:solidFill>
                    <a:srgbClr val="000000"/>
                  </a:solidFill>
                  <a:latin typeface="Courier New" panose="02070309020205020404" pitchFamily="49" charset="0"/>
                  <a:cs typeface="Courier New" panose="02070309020205020404" pitchFamily="49" charset="0"/>
                </a:rPr>
                <a:t>qp</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p>
            <a:p>
              <a:pPr algn="l" defTabSz="182880">
                <a:lnSpc>
                  <a:spcPct val="120000"/>
                </a:lnSpc>
              </a:pPr>
              <a:r>
                <a:rPr lang="en-US" dirty="0">
                  <a:solidFill>
                    <a:srgbClr val="000000"/>
                  </a:solidFill>
                  <a:latin typeface="Courier New" panose="02070309020205020404" pitchFamily="49" charset="0"/>
                  <a:cs typeface="Courier New" panose="02070309020205020404" pitchFamily="49" charset="0"/>
                </a:rPr>
                <a:t>			  Residual</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cell</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node</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FF8000"/>
                  </a:solidFill>
                  <a:latin typeface="Courier New" panose="02070309020205020404" pitchFamily="49" charset="0"/>
                  <a:cs typeface="Courier New" panose="02070309020205020404" pitchFamily="49" charset="0"/>
                </a:rPr>
                <a:t>0</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p>
            <a:p>
              <a:pPr algn="l" defTabSz="182880">
                <a:lnSpc>
                  <a:spcPct val="120000"/>
                </a:lnSpc>
              </a:pPr>
              <a:r>
                <a:rPr lang="en-US" dirty="0">
                  <a:solidFill>
                    <a:srgbClr val="000000"/>
                  </a:solidFill>
                  <a:latin typeface="Courier New" panose="02070309020205020404" pitchFamily="49" charset="0"/>
                  <a:cs typeface="Courier New" panose="02070309020205020404" pitchFamily="49" charset="0"/>
                </a:rPr>
                <a:t>					</a:t>
              </a:r>
              <a:r>
                <a:rPr lang="en-US" dirty="0" err="1">
                  <a:solidFill>
                    <a:srgbClr val="000000"/>
                  </a:solidFill>
                  <a:latin typeface="Courier New" panose="02070309020205020404" pitchFamily="49" charset="0"/>
                  <a:cs typeface="Courier New" panose="02070309020205020404" pitchFamily="49" charset="0"/>
                </a:rPr>
                <a:t>Ugrad</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cell</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qp</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FF8000"/>
                  </a:solidFill>
                  <a:latin typeface="Courier New" panose="02070309020205020404" pitchFamily="49" charset="0"/>
                  <a:cs typeface="Courier New" panose="02070309020205020404" pitchFamily="49" charset="0"/>
                </a:rPr>
                <a:t>0</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FF8000"/>
                  </a:solidFill>
                  <a:latin typeface="Courier New" panose="02070309020205020404" pitchFamily="49" charset="0"/>
                  <a:cs typeface="Courier New" panose="02070309020205020404" pitchFamily="49" charset="0"/>
                </a:rPr>
                <a:t>0</a:t>
              </a:r>
              <a:r>
                <a:rPr lang="en-US" b="1" dirty="0">
                  <a:solidFill>
                    <a:srgbClr val="000080"/>
                  </a:solidFill>
                  <a:latin typeface="Courier New" panose="02070309020205020404" pitchFamily="49" charset="0"/>
                  <a:cs typeface="Courier New" panose="02070309020205020404" pitchFamily="49" charset="0"/>
                </a:rPr>
                <a:t>)*</a:t>
              </a:r>
              <a:r>
                <a:rPr lang="en-US" dirty="0" err="1">
                  <a:solidFill>
                    <a:srgbClr val="000000"/>
                  </a:solidFill>
                  <a:latin typeface="Courier New" panose="02070309020205020404" pitchFamily="49" charset="0"/>
                  <a:cs typeface="Courier New" panose="02070309020205020404" pitchFamily="49" charset="0"/>
                </a:rPr>
                <a:t>wGradBF</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cell</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node</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qp</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FF8000"/>
                  </a:solidFill>
                  <a:latin typeface="Courier New" panose="02070309020205020404" pitchFamily="49" charset="0"/>
                  <a:cs typeface="Courier New" panose="02070309020205020404" pitchFamily="49" charset="0"/>
                </a:rPr>
                <a:t>0</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p>
            <a:p>
              <a:pPr algn="l" defTabSz="182880">
                <a:lnSpc>
                  <a:spcPct val="120000"/>
                </a:lnSpc>
              </a:pPr>
              <a:r>
                <a:rPr lang="en-US" dirty="0">
                  <a:solidFill>
                    <a:srgbClr val="000000"/>
                  </a:solidFill>
                  <a:latin typeface="Courier New" panose="02070309020205020404" pitchFamily="49" charset="0"/>
                  <a:cs typeface="Courier New" panose="02070309020205020404" pitchFamily="49" charset="0"/>
                </a:rPr>
                <a:t>					</a:t>
              </a:r>
              <a:r>
                <a:rPr lang="en-US" dirty="0" err="1">
                  <a:solidFill>
                    <a:srgbClr val="000000"/>
                  </a:solidFill>
                  <a:latin typeface="Courier New" panose="02070309020205020404" pitchFamily="49" charset="0"/>
                  <a:cs typeface="Courier New" panose="02070309020205020404" pitchFamily="49" charset="0"/>
                </a:rPr>
                <a:t>Ugrad</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cell</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qp</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FF8000"/>
                  </a:solidFill>
                  <a:latin typeface="Courier New" panose="02070309020205020404" pitchFamily="49" charset="0"/>
                  <a:cs typeface="Courier New" panose="02070309020205020404" pitchFamily="49" charset="0"/>
                </a:rPr>
                <a:t>0</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FF8000"/>
                  </a:solidFill>
                  <a:latin typeface="Courier New" panose="02070309020205020404" pitchFamily="49" charset="0"/>
                  <a:cs typeface="Courier New" panose="02070309020205020404" pitchFamily="49" charset="0"/>
                </a:rPr>
                <a:t>1</a:t>
              </a:r>
              <a:r>
                <a:rPr lang="en-US" b="1" dirty="0">
                  <a:solidFill>
                    <a:srgbClr val="000080"/>
                  </a:solidFill>
                  <a:latin typeface="Courier New" panose="02070309020205020404" pitchFamily="49" charset="0"/>
                  <a:cs typeface="Courier New" panose="02070309020205020404" pitchFamily="49" charset="0"/>
                </a:rPr>
                <a:t>)*</a:t>
              </a:r>
              <a:r>
                <a:rPr lang="en-US" dirty="0" err="1">
                  <a:solidFill>
                    <a:srgbClr val="000000"/>
                  </a:solidFill>
                  <a:latin typeface="Courier New" panose="02070309020205020404" pitchFamily="49" charset="0"/>
                  <a:cs typeface="Courier New" panose="02070309020205020404" pitchFamily="49" charset="0"/>
                </a:rPr>
                <a:t>wGradBF</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cell</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node</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qp</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FF8000"/>
                  </a:solidFill>
                  <a:latin typeface="Courier New" panose="02070309020205020404" pitchFamily="49" charset="0"/>
                  <a:cs typeface="Courier New" panose="02070309020205020404" pitchFamily="49" charset="0"/>
                </a:rPr>
                <a:t>1</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p>
            <a:p>
              <a:pPr algn="l" defTabSz="182880">
                <a:lnSpc>
                  <a:spcPct val="120000"/>
                </a:lnSpc>
              </a:pPr>
              <a:r>
                <a:rPr lang="en-US" dirty="0">
                  <a:solidFill>
                    <a:srgbClr val="000000"/>
                  </a:solidFill>
                  <a:latin typeface="Courier New" panose="02070309020205020404" pitchFamily="49" charset="0"/>
                  <a:cs typeface="Courier New" panose="02070309020205020404" pitchFamily="49" charset="0"/>
                </a:rPr>
                <a:t>					force</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cell</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qp</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FF8000"/>
                  </a:solidFill>
                  <a:latin typeface="Courier New" panose="02070309020205020404" pitchFamily="49" charset="0"/>
                  <a:cs typeface="Courier New" panose="02070309020205020404" pitchFamily="49" charset="0"/>
                </a:rPr>
                <a:t>0</a:t>
              </a:r>
              <a:r>
                <a:rPr lang="en-US" b="1" dirty="0">
                  <a:solidFill>
                    <a:srgbClr val="000080"/>
                  </a:solidFill>
                  <a:latin typeface="Courier New" panose="02070309020205020404" pitchFamily="49" charset="0"/>
                  <a:cs typeface="Courier New" panose="02070309020205020404" pitchFamily="49" charset="0"/>
                </a:rPr>
                <a:t>)*</a:t>
              </a:r>
              <a:r>
                <a:rPr lang="en-US" dirty="0" err="1">
                  <a:solidFill>
                    <a:srgbClr val="000000"/>
                  </a:solidFill>
                  <a:latin typeface="Courier New" panose="02070309020205020404" pitchFamily="49" charset="0"/>
                  <a:cs typeface="Courier New" panose="02070309020205020404" pitchFamily="49" charset="0"/>
                </a:rPr>
                <a:t>wBF</a:t>
              </a:r>
              <a:r>
                <a:rPr lang="en-US" b="1" dirty="0">
                  <a:solidFill>
                    <a:srgbClr val="000080"/>
                  </a:solidFill>
                  <a:latin typeface="Courier New" panose="02070309020205020404" pitchFamily="49" charset="0"/>
                  <a:cs typeface="Courier New" panose="02070309020205020404" pitchFamily="49" charset="0"/>
                </a:rPr>
                <a:t>(</a:t>
              </a:r>
              <a:r>
                <a:rPr lang="en-US" dirty="0" err="1">
                  <a:solidFill>
                    <a:srgbClr val="000000"/>
                  </a:solidFill>
                  <a:latin typeface="Courier New" panose="02070309020205020404" pitchFamily="49" charset="0"/>
                  <a:cs typeface="Courier New" panose="02070309020205020404" pitchFamily="49" charset="0"/>
                </a:rPr>
                <a:t>cell</a:t>
              </a:r>
              <a:r>
                <a:rPr lang="en-US" b="1" dirty="0" err="1">
                  <a:solidFill>
                    <a:srgbClr val="000080"/>
                  </a:solidFill>
                  <a:latin typeface="Courier New" panose="02070309020205020404" pitchFamily="49" charset="0"/>
                  <a:cs typeface="Courier New" panose="02070309020205020404" pitchFamily="49" charset="0"/>
                </a:rPr>
                <a:t>,</a:t>
              </a:r>
              <a:r>
                <a:rPr lang="en-US" dirty="0" err="1">
                  <a:solidFill>
                    <a:srgbClr val="000000"/>
                  </a:solidFill>
                  <a:latin typeface="Courier New" panose="02070309020205020404" pitchFamily="49" charset="0"/>
                  <a:cs typeface="Courier New" panose="02070309020205020404" pitchFamily="49" charset="0"/>
                </a:rPr>
                <a:t>node</a:t>
              </a:r>
              <a:r>
                <a:rPr lang="en-US" b="1" dirty="0" err="1">
                  <a:solidFill>
                    <a:srgbClr val="000080"/>
                  </a:solidFill>
                  <a:latin typeface="Courier New" panose="02070309020205020404" pitchFamily="49" charset="0"/>
                  <a:cs typeface="Courier New" panose="02070309020205020404" pitchFamily="49" charset="0"/>
                </a:rPr>
                <a:t>,</a:t>
              </a:r>
              <a:r>
                <a:rPr lang="en-US" dirty="0" err="1">
                  <a:solidFill>
                    <a:srgbClr val="000000"/>
                  </a:solidFill>
                  <a:latin typeface="Courier New" panose="02070309020205020404" pitchFamily="49" charset="0"/>
                  <a:cs typeface="Courier New" panose="02070309020205020404" pitchFamily="49" charset="0"/>
                </a:rPr>
                <a:t>qp</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p>
            <a:p>
              <a:pPr algn="l" defTabSz="182880">
                <a:lnSpc>
                  <a:spcPct val="120000"/>
                </a:lnSpc>
              </a:pPr>
              <a:r>
                <a:rPr lang="en-US" b="1" dirty="0">
                  <a:solidFill>
                    <a:srgbClr val="000080"/>
                  </a:solidFill>
                  <a:latin typeface="Courier New" panose="02070309020205020404" pitchFamily="49" charset="0"/>
                  <a:cs typeface="Courier New" panose="02070309020205020404" pitchFamily="49" charset="0"/>
                </a:rPr>
                <a:t>		  } 	</a:t>
              </a:r>
            </a:p>
            <a:p>
              <a:pPr algn="l" defTabSz="182880">
                <a:lnSpc>
                  <a:spcPct val="120000"/>
                </a:lnSpc>
              </a:pPr>
              <a:r>
                <a:rPr lang="en-US" b="1" dirty="0">
                  <a:solidFill>
                    <a:srgbClr val="000080"/>
                  </a:solidFill>
                  <a:latin typeface="Courier New" panose="02070309020205020404" pitchFamily="49" charset="0"/>
                  <a:cs typeface="Courier New" panose="02070309020205020404" pitchFamily="49" charset="0"/>
                </a:rPr>
                <a:t>    }</a:t>
              </a:r>
              <a:r>
                <a:rPr lang="en-US" dirty="0">
                  <a:solidFill>
                    <a:srgbClr val="000000"/>
                  </a:solidFill>
                  <a:latin typeface="Courier New" panose="02070309020205020404" pitchFamily="49" charset="0"/>
                  <a:cs typeface="Courier New" panose="02070309020205020404" pitchFamily="49" charset="0"/>
                </a:rPr>
                <a:t> </a:t>
              </a:r>
            </a:p>
            <a:p>
              <a:pPr algn="l" defTabSz="182880">
                <a:lnSpc>
                  <a:spcPct val="120000"/>
                </a:lnSpc>
              </a:pPr>
              <a:r>
                <a:rPr lang="en-US" b="1" dirty="0">
                  <a:solidFill>
                    <a:srgbClr val="000080"/>
                  </a:solidFill>
                  <a:latin typeface="Courier New" panose="02070309020205020404" pitchFamily="49" charset="0"/>
                  <a:cs typeface="Courier New" panose="02070309020205020404" pitchFamily="49" charset="0"/>
                </a:rPr>
                <a:t>	}</a:t>
              </a:r>
              <a:r>
                <a:rPr lang="en-US" dirty="0">
                  <a:solidFill>
                    <a:srgbClr val="000000"/>
                  </a:solidFill>
                  <a:latin typeface="Courier New" panose="02070309020205020404" pitchFamily="49" charset="0"/>
                  <a:cs typeface="Courier New" panose="02070309020205020404" pitchFamily="49" charset="0"/>
                </a:rPr>
                <a:t> </a:t>
              </a:r>
            </a:p>
            <a:p>
              <a:pPr algn="l" defTabSz="182880">
                <a:lnSpc>
                  <a:spcPct val="120000"/>
                </a:lnSpc>
              </a:pPr>
              <a:r>
                <a:rPr lang="en-US" b="1" dirty="0">
                  <a:solidFill>
                    <a:srgbClr val="000080"/>
                  </a:solidFill>
                  <a:latin typeface="Courier New" panose="02070309020205020404" pitchFamily="49" charset="0"/>
                  <a:cs typeface="Courier New" panose="02070309020205020404" pitchFamily="49" charset="0"/>
                </a:rPr>
                <a:t>}</a:t>
              </a:r>
              <a:endParaRPr lang="en-US" dirty="0">
                <a:latin typeface="Courier New" panose="02070309020205020404" pitchFamily="49" charset="0"/>
                <a:cs typeface="Courier New" panose="02070309020205020404" pitchFamily="49" charset="0"/>
              </a:endParaRPr>
            </a:p>
          </p:txBody>
        </p:sp>
        <p:sp>
          <p:nvSpPr>
            <p:cNvPr id="3" name="Rectangle 2">
              <a:extLst>
                <a:ext uri="{FF2B5EF4-FFF2-40B4-BE49-F238E27FC236}">
                  <a16:creationId xmlns:a16="http://schemas.microsoft.com/office/drawing/2014/main" id="{3831CEEF-B206-4247-A239-AB25CF92006F}"/>
                </a:ext>
              </a:extLst>
            </p:cNvPr>
            <p:cNvSpPr/>
            <p:nvPr/>
          </p:nvSpPr>
          <p:spPr>
            <a:xfrm>
              <a:off x="6132172" y="1311447"/>
              <a:ext cx="5821604" cy="499598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8053C332-E81A-4749-B89A-E746A609CD4D}"/>
              </a:ext>
            </a:extLst>
          </p:cNvPr>
          <p:cNvSpPr txBox="1"/>
          <p:nvPr/>
        </p:nvSpPr>
        <p:spPr>
          <a:xfrm>
            <a:off x="9493624" y="824754"/>
            <a:ext cx="2208938" cy="1183340"/>
          </a:xfrm>
          <a:prstGeom prst="rect">
            <a:avLst/>
          </a:prstGeom>
          <a:solidFill>
            <a:schemeClr val="bg1"/>
          </a:solidFill>
          <a:ln w="28575">
            <a:solidFill>
              <a:srgbClr val="0070C0"/>
            </a:solidFill>
          </a:ln>
        </p:spPr>
        <p:txBody>
          <a:bodyPr vert="horz" wrap="square" lIns="91440" tIns="45720" rIns="91440" bIns="45720" rtlCol="0">
            <a:noAutofit/>
          </a:bodyPr>
          <a:lstStyle/>
          <a:p>
            <a:pPr algn="l"/>
            <a:r>
              <a:rPr lang="en-US" sz="1600" b="1" i="1" dirty="0">
                <a:solidFill>
                  <a:srgbClr val="0070C0"/>
                </a:solidFill>
                <a:latin typeface="Trebuchet MS" panose="020B0603020202020204" pitchFamily="34" charset="0"/>
              </a:rPr>
              <a:t>Pros:</a:t>
            </a:r>
            <a:endParaRPr lang="en-US" sz="400" b="1" i="1" dirty="0">
              <a:solidFill>
                <a:srgbClr val="0070C0"/>
              </a:solidFill>
              <a:latin typeface="Trebuchet MS" panose="020B0603020202020204" pitchFamily="34" charset="0"/>
            </a:endParaRPr>
          </a:p>
          <a:p>
            <a:pPr algn="l"/>
            <a:r>
              <a:rPr lang="en-US" sz="400" b="1" i="1" dirty="0">
                <a:solidFill>
                  <a:srgbClr val="0070C0"/>
                </a:solidFill>
                <a:latin typeface="Trebuchet MS" panose="020B0603020202020204" pitchFamily="34" charset="0"/>
              </a:rPr>
              <a:t> </a:t>
            </a:r>
          </a:p>
          <a:p>
            <a:pPr marL="285750" indent="-285750" algn="l">
              <a:buFont typeface="Arial" panose="020B0604020202020204" pitchFamily="34" charset="0"/>
              <a:buChar char="•"/>
            </a:pPr>
            <a:r>
              <a:rPr lang="en-US" sz="1600" dirty="0">
                <a:latin typeface="Trebuchet MS" panose="020B0603020202020204" pitchFamily="34" charset="0"/>
              </a:rPr>
              <a:t>Easy to implement new physics</a:t>
            </a:r>
          </a:p>
          <a:p>
            <a:pPr marL="285750" indent="-285750" algn="l">
              <a:buFont typeface="Arial" panose="020B0604020202020204" pitchFamily="34" charset="0"/>
              <a:buChar char="•"/>
            </a:pPr>
            <a:endParaRPr lang="en-US" sz="200" dirty="0">
              <a:latin typeface="Trebuchet MS" panose="020B0603020202020204" pitchFamily="34" charset="0"/>
            </a:endParaRPr>
          </a:p>
          <a:p>
            <a:pPr marL="285750" indent="-285750" algn="l">
              <a:buFont typeface="Arial" panose="020B0604020202020204" pitchFamily="34" charset="0"/>
              <a:buChar char="•"/>
            </a:pPr>
            <a:r>
              <a:rPr lang="en-US" sz="1600" dirty="0">
                <a:solidFill>
                  <a:schemeClr val="bg1"/>
                </a:solidFill>
                <a:latin typeface="Trebuchet MS" panose="020B0603020202020204" pitchFamily="34" charset="0"/>
              </a:rPr>
              <a:t>Easy to </a:t>
            </a:r>
            <a:r>
              <a:rPr lang="en-US" sz="1600" dirty="0" err="1">
                <a:solidFill>
                  <a:schemeClr val="bg1"/>
                </a:solidFill>
                <a:latin typeface="Trebuchet MS" panose="020B0603020202020204" pitchFamily="34" charset="0"/>
              </a:rPr>
              <a:t>Kokkos-ize</a:t>
            </a:r>
            <a:endParaRPr lang="en-US" sz="16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5453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itle 12">
                <a:extLst>
                  <a:ext uri="{FF2B5EF4-FFF2-40B4-BE49-F238E27FC236}">
                    <a16:creationId xmlns:a16="http://schemas.microsoft.com/office/drawing/2014/main" id="{28903DDA-7189-7C4B-8C3C-58042A748310}"/>
                  </a:ext>
                </a:extLst>
              </p:cNvPr>
              <p:cNvSpPr>
                <a:spLocks noGrp="1"/>
              </p:cNvSpPr>
              <p:nvPr>
                <p:ph type="title"/>
              </p:nvPr>
            </p:nvSpPr>
            <p:spPr>
              <a:xfrm>
                <a:off x="1600200" y="261257"/>
                <a:ext cx="8572500" cy="811641"/>
              </a:xfrm>
            </p:spPr>
            <p:txBody>
              <a:bodyPr>
                <a:normAutofit fontScale="90000"/>
              </a:bodyPr>
              <a:lstStyle/>
              <a:p>
                <a:r>
                  <a:rPr lang="en-US" sz="3600" dirty="0">
                    <a:solidFill>
                      <a:srgbClr val="0070C0"/>
                    </a:solidFill>
                    <a:latin typeface="Trebuchet MS" panose="020B0603020202020204" pitchFamily="34" charset="0"/>
                  </a:rPr>
                  <a:t>Albany Supporting Tools: Phalanx Evaluator </a:t>
                </a:r>
                <a14:m>
                  <m:oMath xmlns:m="http://schemas.openxmlformats.org/officeDocument/2006/math">
                    <m:r>
                      <a:rPr lang="en-US" sz="3600" i="1" dirty="0" smtClean="0">
                        <a:solidFill>
                          <a:srgbClr val="0070C0"/>
                        </a:solidFill>
                        <a:latin typeface="Cambria Math" panose="02040503050406030204" pitchFamily="18" charset="0"/>
                      </a:rPr>
                      <m:t>–</m:t>
                    </m:r>
                  </m:oMath>
                </a14:m>
                <a:r>
                  <a:rPr lang="en-US" sz="3600" dirty="0">
                    <a:solidFill>
                      <a:srgbClr val="0070C0"/>
                    </a:solidFill>
                    <a:latin typeface="Trebuchet MS" panose="020B0603020202020204" pitchFamily="34" charset="0"/>
                  </a:rPr>
                  <a:t> Templated Phalanx Node </a:t>
                </a:r>
              </a:p>
            </p:txBody>
          </p:sp>
        </mc:Choice>
        <mc:Fallback xmlns="">
          <p:sp>
            <p:nvSpPr>
              <p:cNvPr id="13" name="Title 12">
                <a:extLst>
                  <a:ext uri="{FF2B5EF4-FFF2-40B4-BE49-F238E27FC236}">
                    <a16:creationId xmlns:a16="http://schemas.microsoft.com/office/drawing/2014/main" id="{28903DDA-7189-7C4B-8C3C-58042A748310}"/>
                  </a:ext>
                </a:extLst>
              </p:cNvPr>
              <p:cNvSpPr>
                <a:spLocks noGrp="1" noRot="1" noChangeAspect="1" noMove="1" noResize="1" noEditPoints="1" noAdjustHandles="1" noChangeArrowheads="1" noChangeShapeType="1" noTextEdit="1"/>
              </p:cNvSpPr>
              <p:nvPr>
                <p:ph type="title"/>
              </p:nvPr>
            </p:nvSpPr>
            <p:spPr>
              <a:xfrm>
                <a:off x="1600200" y="261257"/>
                <a:ext cx="8572500" cy="811641"/>
              </a:xfrm>
              <a:blipFill>
                <a:blip r:embed="rId3"/>
                <a:stretch>
                  <a:fillRect l="-2916" t="-25564" b="-3458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12</a:t>
            </a:fld>
            <a:endParaRPr lang="en-US" dirty="0"/>
          </a:p>
        </p:txBody>
      </p:sp>
      <p:sp>
        <p:nvSpPr>
          <p:cNvPr id="2" name="TextBox 1">
            <a:extLst>
              <a:ext uri="{FF2B5EF4-FFF2-40B4-BE49-F238E27FC236}">
                <a16:creationId xmlns:a16="http://schemas.microsoft.com/office/drawing/2014/main" id="{89363B87-664B-431E-83B4-59D8D064FBC1}"/>
              </a:ext>
            </a:extLst>
          </p:cNvPr>
          <p:cNvSpPr txBox="1"/>
          <p:nvPr/>
        </p:nvSpPr>
        <p:spPr>
          <a:xfrm>
            <a:off x="877529" y="1106129"/>
            <a:ext cx="9837174" cy="4748981"/>
          </a:xfrm>
          <a:prstGeom prst="rect">
            <a:avLst/>
          </a:prstGeom>
        </p:spPr>
        <p:txBody>
          <a:bodyPr vert="horz" wrap="square" lIns="91440" tIns="45720" rIns="91440" bIns="45720" rtlCol="0">
            <a:noAutofit/>
          </a:bodyPr>
          <a:lstStyle/>
          <a:p>
            <a:pPr algn="l"/>
            <a:endParaRPr lang="en-US" dirty="0"/>
          </a:p>
        </p:txBody>
      </p:sp>
      <mc:AlternateContent xmlns:mc="http://schemas.openxmlformats.org/markup-compatibility/2006" xmlns:a14="http://schemas.microsoft.com/office/drawing/2010/main">
        <mc:Choice Requires="a14">
          <p:sp>
            <p:nvSpPr>
              <p:cNvPr id="5" name="Text Placeholder 3">
                <a:extLst>
                  <a:ext uri="{FF2B5EF4-FFF2-40B4-BE49-F238E27FC236}">
                    <a16:creationId xmlns:a16="http://schemas.microsoft.com/office/drawing/2014/main" id="{98B6B0BE-862A-4EE6-8410-A0B31305D27F}"/>
                  </a:ext>
                </a:extLst>
              </p:cNvPr>
              <p:cNvSpPr txBox="1">
                <a:spLocks/>
              </p:cNvSpPr>
              <p:nvPr/>
            </p:nvSpPr>
            <p:spPr>
              <a:xfrm>
                <a:off x="238226" y="1244772"/>
                <a:ext cx="5821604" cy="5351971"/>
              </a:xfrm>
              <a:prstGeom prst="rect">
                <a:avLst/>
              </a:prstGeom>
            </p:spPr>
            <p:txBody>
              <a:bodyPr vert="horz" lIns="0" tIns="45720" rIns="0" bIns="45720" rtlCol="0">
                <a:normAutofit fontScale="92500"/>
              </a:bodyPr>
              <a:lstStyle>
                <a:lvl1pPr marL="0" indent="0"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2400" kern="1200">
                    <a:solidFill>
                      <a:schemeClr val="tx1"/>
                    </a:solidFill>
                    <a:latin typeface="Calibri" panose="020F0502020204030204" pitchFamily="34" charset="0"/>
                    <a:ea typeface="Garamond" charset="0"/>
                    <a:cs typeface="Calibri" panose="020F0502020204030204" pitchFamily="34"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2000" kern="1200">
                    <a:solidFill>
                      <a:schemeClr val="tx1"/>
                    </a:solidFill>
                    <a:latin typeface="Calibri" panose="020F0502020204030204" pitchFamily="34" charset="0"/>
                    <a:ea typeface="Garamond" charset="0"/>
                    <a:cs typeface="Calibri" panose="020F0502020204030204" pitchFamily="34"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600" kern="1200">
                    <a:solidFill>
                      <a:schemeClr val="tx1"/>
                    </a:solidFill>
                    <a:latin typeface="Calibri" panose="020F0502020204030204" pitchFamily="34" charset="0"/>
                    <a:ea typeface="Garamond" charset="0"/>
                    <a:cs typeface="Calibri" panose="020F0502020204030204" pitchFamily="34"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600" kern="1200">
                    <a:solidFill>
                      <a:schemeClr val="tx1"/>
                    </a:solidFill>
                    <a:latin typeface="Calibri" panose="020F0502020204030204" pitchFamily="34" charset="0"/>
                    <a:ea typeface="Garamond" charset="0"/>
                    <a:cs typeface="Calibri" panose="020F0502020204030204" pitchFamily="34"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600" kern="1200">
                    <a:solidFill>
                      <a:schemeClr val="tx1"/>
                    </a:solidFill>
                    <a:latin typeface="Calibri" panose="020F0502020204030204" pitchFamily="34" charset="0"/>
                    <a:ea typeface="Garamond" charset="0"/>
                    <a:cs typeface="Calibri" panose="020F050202020403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buClr>
                    <a:schemeClr val="tx1"/>
                  </a:buClr>
                  <a:buFont typeface="Arial" panose="020B0604020202020204" pitchFamily="34" charset="0"/>
                  <a:buChar char="•"/>
                </a:pPr>
                <a:r>
                  <a:rPr lang="en-US" dirty="0">
                    <a:latin typeface="Trebuchet MS" panose="020B0603020202020204" pitchFamily="34" charset="0"/>
                  </a:rPr>
                  <a:t>A Phalanx node (</a:t>
                </a:r>
                <a:r>
                  <a:rPr lang="en-US" b="1" dirty="0">
                    <a:latin typeface="Trebuchet MS" panose="020B0603020202020204" pitchFamily="34" charset="0"/>
                  </a:rPr>
                  <a:t>evaluator</a:t>
                </a:r>
                <a:r>
                  <a:rPr lang="en-US" dirty="0">
                    <a:latin typeface="Trebuchet MS" panose="020B0603020202020204" pitchFamily="34" charset="0"/>
                  </a:rPr>
                  <a:t>) is constructed as a C++ class</a:t>
                </a:r>
              </a:p>
              <a:p>
                <a:pPr marL="342900" indent="-342900">
                  <a:buClr>
                    <a:schemeClr val="tx1"/>
                  </a:buClr>
                  <a:buFont typeface="Arial" panose="020B0604020202020204" pitchFamily="34" charset="0"/>
                  <a:buChar char="•"/>
                </a:pPr>
                <a:r>
                  <a:rPr lang="en-US" dirty="0">
                    <a:latin typeface="Trebuchet MS" panose="020B0603020202020204" pitchFamily="34" charset="0"/>
                  </a:rPr>
                  <a:t>Each evaluator is templated on an </a:t>
                </a:r>
                <a:r>
                  <a:rPr lang="en-US" b="1" dirty="0">
                    <a:latin typeface="Trebuchet MS" panose="020B0603020202020204" pitchFamily="34" charset="0"/>
                  </a:rPr>
                  <a:t>evaluation type </a:t>
                </a:r>
                <a:r>
                  <a:rPr lang="en-US" dirty="0">
                    <a:latin typeface="Trebuchet MS" panose="020B0603020202020204" pitchFamily="34" charset="0"/>
                  </a:rPr>
                  <a:t>(e.g., residual, Jacobian)</a:t>
                </a:r>
              </a:p>
              <a:p>
                <a:pPr marL="342900" indent="-342900">
                  <a:buClr>
                    <a:schemeClr val="tx1"/>
                  </a:buClr>
                  <a:buFont typeface="Arial" panose="020B0604020202020204" pitchFamily="34" charset="0"/>
                  <a:buChar char="•"/>
                </a:pPr>
                <a:r>
                  <a:rPr lang="en-US" dirty="0">
                    <a:latin typeface="Trebuchet MS" panose="020B0603020202020204" pitchFamily="34" charset="0"/>
                  </a:rPr>
                  <a:t>The evaluation type is used to determine the </a:t>
                </a:r>
                <a:r>
                  <a:rPr lang="en-US" b="1" dirty="0">
                    <a:latin typeface="Trebuchet MS" panose="020B0603020202020204" pitchFamily="34" charset="0"/>
                  </a:rPr>
                  <a:t>data type </a:t>
                </a:r>
                <a:r>
                  <a:rPr lang="en-US" dirty="0">
                    <a:latin typeface="Trebuchet MS" panose="020B0603020202020204" pitchFamily="34" charset="0"/>
                  </a:rPr>
                  <a:t>(e.g., double, </a:t>
                </a:r>
                <a:r>
                  <a:rPr lang="en-US" dirty="0" err="1">
                    <a:latin typeface="Trebuchet MS" panose="020B0603020202020204" pitchFamily="34" charset="0"/>
                  </a:rPr>
                  <a:t>Sacado</a:t>
                </a:r>
                <a:r>
                  <a:rPr lang="en-US" dirty="0">
                    <a:latin typeface="Trebuchet MS" panose="020B0603020202020204" pitchFamily="34" charset="0"/>
                  </a:rPr>
                  <a:t> data types)</a:t>
                </a:r>
              </a:p>
              <a:p>
                <a:pPr marL="342900" indent="-342900">
                  <a:buClr>
                    <a:schemeClr val="tx1"/>
                  </a:buClr>
                  <a:buFont typeface="Arial" panose="020B0604020202020204" pitchFamily="34" charset="0"/>
                  <a:buChar char="•"/>
                </a:pPr>
                <a:r>
                  <a:rPr lang="en-US" dirty="0" err="1">
                    <a:latin typeface="Trebuchet MS" panose="020B0603020202020204" pitchFamily="34" charset="0"/>
                  </a:rPr>
                  <a:t>Kokkos</a:t>
                </a:r>
                <a:r>
                  <a:rPr lang="en-US" dirty="0">
                    <a:latin typeface="Trebuchet MS" panose="020B0603020202020204" pitchFamily="34" charset="0"/>
                  </a:rPr>
                  <a:t> </a:t>
                </a:r>
                <a:r>
                  <a:rPr lang="en-US" b="1" dirty="0" err="1">
                    <a:latin typeface="Trebuchet MS" panose="020B0603020202020204" pitchFamily="34" charset="0"/>
                  </a:rPr>
                  <a:t>RangePolicy</a:t>
                </a:r>
                <a:r>
                  <a:rPr lang="en-US" dirty="0">
                    <a:latin typeface="Trebuchet MS" panose="020B0603020202020204" pitchFamily="34" charset="0"/>
                  </a:rPr>
                  <a:t> is used to parallelize over </a:t>
                </a:r>
                <a:r>
                  <a:rPr lang="en-US" b="1" dirty="0">
                    <a:latin typeface="Trebuchet MS" panose="020B0603020202020204" pitchFamily="34" charset="0"/>
                  </a:rPr>
                  <a:t>cells</a:t>
                </a:r>
                <a:r>
                  <a:rPr lang="en-US" dirty="0">
                    <a:latin typeface="Trebuchet MS" panose="020B0603020202020204" pitchFamily="34" charset="0"/>
                  </a:rPr>
                  <a:t> over an </a:t>
                </a:r>
                <a:r>
                  <a:rPr lang="en-US" b="1" dirty="0">
                    <a:latin typeface="Trebuchet MS" panose="020B0603020202020204" pitchFamily="34" charset="0"/>
                  </a:rPr>
                  <a:t>Execution Space</a:t>
                </a:r>
                <a:r>
                  <a:rPr lang="en-US" dirty="0">
                    <a:latin typeface="Trebuchet MS" panose="020B0603020202020204" pitchFamily="34" charset="0"/>
                  </a:rPr>
                  <a:t> (e.g., Serial, OpenMP, CUDA)</a:t>
                </a:r>
              </a:p>
              <a:p>
                <a:pPr marL="342900" indent="-342900">
                  <a:buClr>
                    <a:schemeClr val="tx1"/>
                  </a:buClr>
                  <a:buFont typeface="Arial" panose="020B0604020202020204" pitchFamily="34" charset="0"/>
                  <a:buChar char="•"/>
                </a:pPr>
                <a:r>
                  <a:rPr lang="en-US" dirty="0">
                    <a:latin typeface="Trebuchet MS" panose="020B0603020202020204" pitchFamily="34" charset="0"/>
                  </a:rPr>
                  <a:t>Inline </a:t>
                </a:r>
                <a:r>
                  <a:rPr lang="en-US" b="1" dirty="0" err="1">
                    <a:latin typeface="Trebuchet MS" panose="020B0603020202020204" pitchFamily="34" charset="0"/>
                  </a:rPr>
                  <a:t>functors</a:t>
                </a:r>
                <a:r>
                  <a:rPr lang="en-US" dirty="0">
                    <a:latin typeface="Trebuchet MS" panose="020B0603020202020204" pitchFamily="34" charset="0"/>
                  </a:rPr>
                  <a:t> are used as kernels</a:t>
                </a:r>
              </a:p>
              <a:p>
                <a:pPr marL="342900" indent="-342900">
                  <a:buClr>
                    <a:schemeClr val="tx1"/>
                  </a:buClr>
                  <a:buFont typeface="Arial" panose="020B0604020202020204" pitchFamily="34" charset="0"/>
                  <a:buChar char="•"/>
                </a:pPr>
                <a:r>
                  <a:rPr lang="en-US" dirty="0" err="1">
                    <a:latin typeface="Trebuchet MS" panose="020B0603020202020204" pitchFamily="34" charset="0"/>
                  </a:rPr>
                  <a:t>MDField</a:t>
                </a:r>
                <a:r>
                  <a:rPr lang="en-US" dirty="0">
                    <a:latin typeface="Trebuchet MS" panose="020B0603020202020204" pitchFamily="34" charset="0"/>
                  </a:rPr>
                  <a:t> data layouts</a:t>
                </a:r>
              </a:p>
              <a:p>
                <a:pPr marL="726929" lvl="1" indent="-342900">
                  <a:buClr>
                    <a:schemeClr val="tx1"/>
                  </a:buClr>
                  <a:buFont typeface="Wingdings" panose="05000000000000000000" pitchFamily="2" charset="2"/>
                  <a:buChar char="Ø"/>
                </a:pPr>
                <a:r>
                  <a:rPr lang="en-US" dirty="0">
                    <a:latin typeface="Trebuchet MS" panose="020B0603020202020204" pitchFamily="34" charset="0"/>
                  </a:rPr>
                  <a:t>Serial/OpenMP </a:t>
                </a:r>
                <a14:m>
                  <m:oMath xmlns:m="http://schemas.openxmlformats.org/officeDocument/2006/math">
                    <m:r>
                      <a:rPr lang="en-US" i="1" dirty="0" smtClean="0">
                        <a:latin typeface="Cambria Math" panose="02040503050406030204" pitchFamily="18" charset="0"/>
                      </a:rPr>
                      <m:t>–</m:t>
                    </m:r>
                  </m:oMath>
                </a14:m>
                <a:r>
                  <a:rPr lang="en-US" dirty="0">
                    <a:latin typeface="Trebuchet MS" panose="020B0603020202020204" pitchFamily="34" charset="0"/>
                  </a:rPr>
                  <a:t> </a:t>
                </a:r>
                <a:r>
                  <a:rPr lang="en-US" b="1" dirty="0" err="1">
                    <a:latin typeface="Trebuchet MS" panose="020B0603020202020204" pitchFamily="34" charset="0"/>
                  </a:rPr>
                  <a:t>LayoutRight</a:t>
                </a:r>
                <a:r>
                  <a:rPr lang="en-US" dirty="0">
                    <a:latin typeface="Trebuchet MS" panose="020B0603020202020204" pitchFamily="34" charset="0"/>
                  </a:rPr>
                  <a:t> (row-major)</a:t>
                </a:r>
              </a:p>
              <a:p>
                <a:pPr marL="726929" lvl="1" indent="-342900">
                  <a:buClr>
                    <a:schemeClr val="tx1"/>
                  </a:buClr>
                  <a:buFont typeface="Wingdings" panose="05000000000000000000" pitchFamily="2" charset="2"/>
                  <a:buChar char="Ø"/>
                </a:pPr>
                <a:r>
                  <a:rPr lang="en-US" dirty="0">
                    <a:latin typeface="Trebuchet MS" panose="020B0603020202020204" pitchFamily="34" charset="0"/>
                  </a:rPr>
                  <a:t>CUDA </a:t>
                </a:r>
                <a14:m>
                  <m:oMath xmlns:m="http://schemas.openxmlformats.org/officeDocument/2006/math">
                    <m:r>
                      <a:rPr lang="en-US" i="1" dirty="0" smtClean="0">
                        <a:latin typeface="Cambria Math" panose="02040503050406030204" pitchFamily="18" charset="0"/>
                      </a:rPr>
                      <m:t>–</m:t>
                    </m:r>
                  </m:oMath>
                </a14:m>
                <a:r>
                  <a:rPr lang="en-US" dirty="0">
                    <a:latin typeface="Trebuchet MS" panose="020B0603020202020204" pitchFamily="34" charset="0"/>
                  </a:rPr>
                  <a:t> </a:t>
                </a:r>
                <a:r>
                  <a:rPr lang="en-US" b="1" dirty="0" err="1">
                    <a:latin typeface="Trebuchet MS" panose="020B0603020202020204" pitchFamily="34" charset="0"/>
                  </a:rPr>
                  <a:t>LayoutLeft</a:t>
                </a:r>
                <a:r>
                  <a:rPr lang="en-US" dirty="0">
                    <a:latin typeface="Trebuchet MS" panose="020B0603020202020204" pitchFamily="34" charset="0"/>
                  </a:rPr>
                  <a:t> (col-major)</a:t>
                </a:r>
              </a:p>
            </p:txBody>
          </p:sp>
        </mc:Choice>
        <mc:Fallback xmlns="">
          <p:sp>
            <p:nvSpPr>
              <p:cNvPr id="5" name="Text Placeholder 3">
                <a:extLst>
                  <a:ext uri="{FF2B5EF4-FFF2-40B4-BE49-F238E27FC236}">
                    <a16:creationId xmlns:a16="http://schemas.microsoft.com/office/drawing/2014/main" id="{98B6B0BE-862A-4EE6-8410-A0B31305D27F}"/>
                  </a:ext>
                </a:extLst>
              </p:cNvPr>
              <p:cNvSpPr txBox="1">
                <a:spLocks noRot="1" noChangeAspect="1" noMove="1" noResize="1" noEditPoints="1" noAdjustHandles="1" noChangeArrowheads="1" noChangeShapeType="1" noTextEdit="1"/>
              </p:cNvSpPr>
              <p:nvPr/>
            </p:nvSpPr>
            <p:spPr>
              <a:xfrm>
                <a:off x="238226" y="1244772"/>
                <a:ext cx="5821604" cy="5351971"/>
              </a:xfrm>
              <a:prstGeom prst="rect">
                <a:avLst/>
              </a:prstGeom>
              <a:blipFill>
                <a:blip r:embed="rId4"/>
                <a:stretch>
                  <a:fillRect l="-2723" t="-1481" r="-628"/>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5600A65F-DDD5-4823-94CE-E2676978262F}"/>
              </a:ext>
            </a:extLst>
          </p:cNvPr>
          <p:cNvGrpSpPr/>
          <p:nvPr/>
        </p:nvGrpSpPr>
        <p:grpSpPr>
          <a:xfrm>
            <a:off x="6132172" y="1422764"/>
            <a:ext cx="5821604" cy="4995985"/>
            <a:chOff x="6132172" y="1311447"/>
            <a:chExt cx="5821604" cy="4995985"/>
          </a:xfrm>
        </p:grpSpPr>
        <p:sp>
          <p:nvSpPr>
            <p:cNvPr id="7" name="Text Placeholder 3">
              <a:extLst>
                <a:ext uri="{FF2B5EF4-FFF2-40B4-BE49-F238E27FC236}">
                  <a16:creationId xmlns:a16="http://schemas.microsoft.com/office/drawing/2014/main" id="{23EC53BD-A1B7-42A1-B922-4C103036E2EE}"/>
                </a:ext>
              </a:extLst>
            </p:cNvPr>
            <p:cNvSpPr txBox="1">
              <a:spLocks/>
            </p:cNvSpPr>
            <p:nvPr/>
          </p:nvSpPr>
          <p:spPr>
            <a:xfrm>
              <a:off x="6329177" y="1392446"/>
              <a:ext cx="5624599" cy="4759969"/>
            </a:xfrm>
            <a:prstGeom prst="rect">
              <a:avLst/>
            </a:prstGeom>
            <a:ln>
              <a:noFill/>
            </a:ln>
          </p:spPr>
          <p:txBody>
            <a:bodyPr vert="horz" lIns="0" tIns="0" rIns="0" bIns="0" rtlCol="0" anchor="ctr">
              <a:normAutofit fontScale="70000" lnSpcReduction="20000"/>
            </a:bodyPr>
            <a:lstStyle>
              <a:defPPr>
                <a:defRPr lang="en-US"/>
              </a:defPPr>
              <a:lvl1pPr marL="0" algn="ctr" defTabSz="914400" rtl="0" eaLnBrk="1" latinLnBrk="0" hangingPunct="1">
                <a:defRPr sz="1400" b="0" i="0" kern="1200">
                  <a:solidFill>
                    <a:srgbClr val="FFFFFF"/>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82880">
                <a:lnSpc>
                  <a:spcPct val="120000"/>
                </a:lnSpc>
              </a:pPr>
              <a:r>
                <a:rPr lang="en-US" dirty="0">
                  <a:solidFill>
                    <a:srgbClr val="8000FF"/>
                  </a:solidFill>
                  <a:latin typeface="Courier New" panose="02070309020205020404" pitchFamily="49" charset="0"/>
                  <a:cs typeface="Courier New" panose="02070309020205020404" pitchFamily="49" charset="0"/>
                </a:rPr>
                <a:t>typedef </a:t>
              </a:r>
              <a:r>
                <a:rPr lang="en-US" dirty="0" err="1">
                  <a:solidFill>
                    <a:schemeClr val="tx1"/>
                  </a:solidFill>
                  <a:latin typeface="Courier New" panose="02070309020205020404" pitchFamily="49" charset="0"/>
                  <a:cs typeface="Courier New" panose="02070309020205020404" pitchFamily="49" charset="0"/>
                </a:rPr>
                <a:t>Kokkos</a:t>
              </a:r>
              <a:r>
                <a:rPr lang="en-US" dirty="0">
                  <a:solidFill>
                    <a:schemeClr val="tx1"/>
                  </a:solidFill>
                  <a:latin typeface="Courier New" panose="02070309020205020404" pitchFamily="49" charset="0"/>
                  <a:cs typeface="Courier New" panose="02070309020205020404" pitchFamily="49" charset="0"/>
                </a:rPr>
                <a:t>::CUDA </a:t>
              </a:r>
              <a:r>
                <a:rPr lang="en-US" dirty="0" err="1">
                  <a:solidFill>
                    <a:schemeClr val="tx1"/>
                  </a:solidFill>
                  <a:latin typeface="Courier New" panose="02070309020205020404" pitchFamily="49" charset="0"/>
                  <a:cs typeface="Courier New" panose="02070309020205020404" pitchFamily="49" charset="0"/>
                </a:rPr>
                <a:t>ExeSpace</a:t>
              </a:r>
              <a:r>
                <a:rPr lang="en-US" dirty="0">
                  <a:solidFill>
                    <a:srgbClr val="8000FF"/>
                  </a:solidFill>
                  <a:latin typeface="Courier New" panose="02070309020205020404" pitchFamily="49" charset="0"/>
                  <a:cs typeface="Courier New" panose="02070309020205020404" pitchFamily="49" charset="0"/>
                </a:rPr>
                <a:t>; </a:t>
              </a:r>
            </a:p>
            <a:p>
              <a:pPr algn="l" defTabSz="182880">
                <a:lnSpc>
                  <a:spcPct val="120000"/>
                </a:lnSpc>
              </a:pPr>
              <a:endParaRPr lang="en-US" dirty="0">
                <a:solidFill>
                  <a:srgbClr val="8000FF"/>
                </a:solidFill>
                <a:latin typeface="Courier New" panose="02070309020205020404" pitchFamily="49" charset="0"/>
                <a:cs typeface="Courier New" panose="02070309020205020404" pitchFamily="49" charset="0"/>
              </a:endParaRPr>
            </a:p>
            <a:p>
              <a:pPr algn="l" defTabSz="182880">
                <a:lnSpc>
                  <a:spcPct val="120000"/>
                </a:lnSpc>
              </a:pPr>
              <a:r>
                <a:rPr lang="en-US" dirty="0">
                  <a:solidFill>
                    <a:srgbClr val="8000FF"/>
                  </a:solidFill>
                  <a:latin typeface="Courier New" panose="02070309020205020404" pitchFamily="49" charset="0"/>
                  <a:cs typeface="Courier New" panose="02070309020205020404" pitchFamily="49" charset="0"/>
                </a:rPr>
                <a:t>template</a:t>
              </a:r>
              <a:r>
                <a:rPr lang="en-US" b="1" dirty="0">
                  <a:solidFill>
                    <a:srgbClr val="000080"/>
                  </a:solidFill>
                  <a:latin typeface="Courier New" panose="02070309020205020404" pitchFamily="49" charset="0"/>
                  <a:cs typeface="Courier New" panose="02070309020205020404" pitchFamily="49" charset="0"/>
                </a:rPr>
                <a:t>&lt;</a:t>
              </a:r>
              <a:r>
                <a:rPr lang="en-US" dirty="0" err="1">
                  <a:solidFill>
                    <a:srgbClr val="8000FF"/>
                  </a:solidFill>
                  <a:latin typeface="Courier New" panose="02070309020205020404" pitchFamily="49" charset="0"/>
                  <a:cs typeface="Courier New" panose="02070309020205020404" pitchFamily="49" charset="0"/>
                </a:rPr>
                <a:t>typename</a:t>
              </a:r>
              <a:r>
                <a:rPr lang="en-US" dirty="0">
                  <a:solidFill>
                    <a:srgbClr val="000000"/>
                  </a:solidFill>
                  <a:latin typeface="Courier New" panose="02070309020205020404" pitchFamily="49" charset="0"/>
                  <a:cs typeface="Courier New" panose="02070309020205020404" pitchFamily="49" charset="0"/>
                </a:rPr>
                <a:t> </a:t>
              </a:r>
              <a:r>
                <a:rPr lang="en-US" dirty="0" err="1">
                  <a:solidFill>
                    <a:srgbClr val="000000"/>
                  </a:solidFill>
                  <a:latin typeface="Courier New" panose="02070309020205020404" pitchFamily="49" charset="0"/>
                  <a:cs typeface="Courier New" panose="02070309020205020404" pitchFamily="49" charset="0"/>
                </a:rPr>
                <a:t>EvalT</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r>
                <a:rPr lang="en-US" dirty="0" err="1">
                  <a:solidFill>
                    <a:srgbClr val="8000FF"/>
                  </a:solidFill>
                  <a:latin typeface="Courier New" panose="02070309020205020404" pitchFamily="49" charset="0"/>
                  <a:cs typeface="Courier New" panose="02070309020205020404" pitchFamily="49" charset="0"/>
                </a:rPr>
                <a:t>typename</a:t>
              </a:r>
              <a:r>
                <a:rPr lang="en-US" dirty="0">
                  <a:solidFill>
                    <a:srgbClr val="000000"/>
                  </a:solidFill>
                  <a:latin typeface="Courier New" panose="02070309020205020404" pitchFamily="49" charset="0"/>
                  <a:cs typeface="Courier New" panose="02070309020205020404" pitchFamily="49" charset="0"/>
                </a:rPr>
                <a:t> Traits</a:t>
              </a:r>
              <a:r>
                <a:rPr lang="en-US" b="1" dirty="0">
                  <a:solidFill>
                    <a:srgbClr val="000080"/>
                  </a:solidFill>
                  <a:latin typeface="Courier New" panose="02070309020205020404" pitchFamily="49" charset="0"/>
                  <a:cs typeface="Courier New" panose="02070309020205020404" pitchFamily="49" charset="0"/>
                </a:rPr>
                <a:t>&gt;</a:t>
              </a:r>
              <a:r>
                <a:rPr lang="en-US" dirty="0">
                  <a:solidFill>
                    <a:srgbClr val="000000"/>
                  </a:solidFill>
                  <a:latin typeface="Courier New" panose="02070309020205020404" pitchFamily="49" charset="0"/>
                  <a:cs typeface="Courier New" panose="02070309020205020404" pitchFamily="49" charset="0"/>
                </a:rPr>
                <a:t> </a:t>
              </a:r>
            </a:p>
            <a:p>
              <a:pPr algn="l" defTabSz="182880">
                <a:lnSpc>
                  <a:spcPct val="120000"/>
                </a:lnSpc>
              </a:pPr>
              <a:r>
                <a:rPr lang="en-US" dirty="0">
                  <a:solidFill>
                    <a:srgbClr val="8000FF"/>
                  </a:solidFill>
                  <a:latin typeface="Courier New" panose="02070309020205020404" pitchFamily="49" charset="0"/>
                  <a:cs typeface="Courier New" panose="02070309020205020404" pitchFamily="49" charset="0"/>
                </a:rPr>
                <a:t>void</a:t>
              </a:r>
              <a:r>
                <a:rPr lang="en-US" dirty="0">
                  <a:solidFill>
                    <a:srgbClr val="000000"/>
                  </a:solidFill>
                  <a:latin typeface="Courier New" panose="02070309020205020404" pitchFamily="49" charset="0"/>
                  <a:cs typeface="Courier New" panose="02070309020205020404" pitchFamily="49" charset="0"/>
                </a:rPr>
                <a:t> </a:t>
              </a:r>
              <a:r>
                <a:rPr lang="en-US" dirty="0" err="1">
                  <a:solidFill>
                    <a:srgbClr val="000000"/>
                  </a:solidFill>
                  <a:latin typeface="Courier New" panose="02070309020205020404" pitchFamily="49" charset="0"/>
                  <a:cs typeface="Courier New" panose="02070309020205020404" pitchFamily="49" charset="0"/>
                </a:rPr>
                <a:t>StokesFOResid</a:t>
              </a:r>
              <a:r>
                <a:rPr lang="en-US" b="1" dirty="0">
                  <a:solidFill>
                    <a:srgbClr val="000080"/>
                  </a:solidFill>
                  <a:latin typeface="Courier New" panose="02070309020205020404" pitchFamily="49" charset="0"/>
                  <a:cs typeface="Courier New" panose="02070309020205020404" pitchFamily="49" charset="0"/>
                </a:rPr>
                <a:t>&lt;</a:t>
              </a:r>
              <a:r>
                <a:rPr lang="en-US" dirty="0" err="1">
                  <a:solidFill>
                    <a:srgbClr val="000000"/>
                  </a:solidFill>
                  <a:latin typeface="Courier New" panose="02070309020205020404" pitchFamily="49" charset="0"/>
                  <a:cs typeface="Courier New" panose="02070309020205020404" pitchFamily="49" charset="0"/>
                </a:rPr>
                <a:t>EvalT</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Traits</a:t>
              </a:r>
              <a:r>
                <a:rPr lang="en-US" b="1" dirty="0">
                  <a:solidFill>
                    <a:srgbClr val="000080"/>
                  </a:solidFill>
                  <a:latin typeface="Courier New" panose="02070309020205020404" pitchFamily="49" charset="0"/>
                  <a:cs typeface="Courier New" panose="02070309020205020404" pitchFamily="49" charset="0"/>
                </a:rPr>
                <a:t>&gt;::</a:t>
              </a:r>
              <a:r>
                <a:rPr lang="en-US" dirty="0">
                  <a:solidFill>
                    <a:srgbClr val="000000"/>
                  </a:solidFill>
                  <a:latin typeface="Courier New" panose="02070309020205020404" pitchFamily="49" charset="0"/>
                  <a:cs typeface="Courier New" panose="02070309020205020404" pitchFamily="49" charset="0"/>
                </a:rPr>
                <a:t> </a:t>
              </a:r>
            </a:p>
            <a:p>
              <a:pPr algn="l" defTabSz="182880">
                <a:lnSpc>
                  <a:spcPct val="120000"/>
                </a:lnSpc>
              </a:pPr>
              <a:r>
                <a:rPr lang="en-US" dirty="0" err="1">
                  <a:solidFill>
                    <a:srgbClr val="000000"/>
                  </a:solidFill>
                  <a:latin typeface="Courier New" panose="02070309020205020404" pitchFamily="49" charset="0"/>
                  <a:cs typeface="Courier New" panose="02070309020205020404" pitchFamily="49" charset="0"/>
                </a:rPr>
                <a:t>evaluateFields</a:t>
              </a:r>
              <a:r>
                <a:rPr lang="en-US" b="1" dirty="0">
                  <a:solidFill>
                    <a:srgbClr val="000080"/>
                  </a:solidFill>
                  <a:latin typeface="Courier New" panose="02070309020205020404" pitchFamily="49" charset="0"/>
                  <a:cs typeface="Courier New" panose="02070309020205020404" pitchFamily="49" charset="0"/>
                </a:rPr>
                <a:t>(</a:t>
              </a:r>
              <a:r>
                <a:rPr lang="en-US" dirty="0" err="1">
                  <a:solidFill>
                    <a:srgbClr val="8000FF"/>
                  </a:solidFill>
                  <a:latin typeface="Courier New" panose="02070309020205020404" pitchFamily="49" charset="0"/>
                  <a:cs typeface="Courier New" panose="02070309020205020404" pitchFamily="49" charset="0"/>
                </a:rPr>
                <a:t>typename</a:t>
              </a:r>
              <a:r>
                <a:rPr lang="en-US" dirty="0">
                  <a:solidFill>
                    <a:srgbClr val="000000"/>
                  </a:solidFill>
                  <a:latin typeface="Courier New" panose="02070309020205020404" pitchFamily="49" charset="0"/>
                  <a:cs typeface="Courier New" panose="02070309020205020404" pitchFamily="49" charset="0"/>
                </a:rPr>
                <a:t> Traits</a:t>
              </a:r>
              <a:r>
                <a:rPr lang="en-US" b="1" dirty="0">
                  <a:solidFill>
                    <a:srgbClr val="000080"/>
                  </a:solidFill>
                  <a:latin typeface="Courier New" panose="02070309020205020404" pitchFamily="49" charset="0"/>
                  <a:cs typeface="Courier New" panose="02070309020205020404" pitchFamily="49" charset="0"/>
                </a:rPr>
                <a:t>::</a:t>
              </a:r>
              <a:r>
                <a:rPr lang="en-US" dirty="0" err="1">
                  <a:solidFill>
                    <a:srgbClr val="000000"/>
                  </a:solidFill>
                  <a:latin typeface="Courier New" panose="02070309020205020404" pitchFamily="49" charset="0"/>
                  <a:cs typeface="Courier New" panose="02070309020205020404" pitchFamily="49" charset="0"/>
                </a:rPr>
                <a:t>EvalData</a:t>
              </a:r>
              <a:r>
                <a:rPr lang="en-US" dirty="0">
                  <a:solidFill>
                    <a:srgbClr val="000000"/>
                  </a:solidFill>
                  <a:latin typeface="Courier New" panose="02070309020205020404" pitchFamily="49" charset="0"/>
                  <a:cs typeface="Courier New" panose="02070309020205020404" pitchFamily="49" charset="0"/>
                </a:rPr>
                <a:t> </a:t>
              </a:r>
              <a:r>
                <a:rPr lang="en-US" dirty="0" err="1">
                  <a:solidFill>
                    <a:srgbClr val="000000"/>
                  </a:solidFill>
                  <a:latin typeface="Courier New" panose="02070309020205020404" pitchFamily="49" charset="0"/>
                  <a:cs typeface="Courier New" panose="02070309020205020404" pitchFamily="49" charset="0"/>
                </a:rPr>
                <a:t>workset</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p>
            <a:p>
              <a:pPr algn="l" defTabSz="182880">
                <a:lnSpc>
                  <a:spcPct val="120000"/>
                </a:lnSpc>
              </a:pPr>
              <a:r>
                <a:rPr lang="en-US" dirty="0">
                  <a:solidFill>
                    <a:srgbClr val="000000"/>
                  </a:solidFill>
                  <a:latin typeface="Courier New" panose="02070309020205020404" pitchFamily="49" charset="0"/>
                  <a:cs typeface="Courier New" panose="02070309020205020404" pitchFamily="49" charset="0"/>
                </a:rPr>
                <a:t>	</a:t>
              </a:r>
              <a:r>
                <a:rPr lang="en-US" dirty="0" err="1">
                  <a:solidFill>
                    <a:srgbClr val="000000"/>
                  </a:solidFill>
                  <a:latin typeface="Courier New" panose="02070309020205020404" pitchFamily="49" charset="0"/>
                  <a:cs typeface="Courier New" panose="02070309020205020404" pitchFamily="49" charset="0"/>
                </a:rPr>
                <a:t>Kokkos</a:t>
              </a:r>
              <a:r>
                <a:rPr lang="en-US" b="1" dirty="0">
                  <a:solidFill>
                    <a:srgbClr val="000080"/>
                  </a:solidFill>
                  <a:latin typeface="Courier New" panose="02070309020205020404" pitchFamily="49" charset="0"/>
                  <a:cs typeface="Courier New" panose="02070309020205020404" pitchFamily="49" charset="0"/>
                </a:rPr>
                <a:t>::</a:t>
              </a:r>
              <a:r>
                <a:rPr lang="en-US" dirty="0" err="1">
                  <a:solidFill>
                    <a:srgbClr val="000000"/>
                  </a:solidFill>
                  <a:latin typeface="Courier New" panose="02070309020205020404" pitchFamily="49" charset="0"/>
                  <a:cs typeface="Courier New" panose="02070309020205020404" pitchFamily="49" charset="0"/>
                </a:rPr>
                <a:t>parallel_for</a:t>
              </a:r>
              <a:r>
                <a:rPr lang="en-US" b="1" dirty="0">
                  <a:solidFill>
                    <a:srgbClr val="000080"/>
                  </a:solidFill>
                  <a:latin typeface="Courier New" panose="02070309020205020404" pitchFamily="49" charset="0"/>
                  <a:cs typeface="Courier New" panose="02070309020205020404" pitchFamily="49" charset="0"/>
                </a:rPr>
                <a:t>(</a:t>
              </a:r>
            </a:p>
            <a:p>
              <a:pPr algn="l" defTabSz="182880">
                <a:lnSpc>
                  <a:spcPct val="120000"/>
                </a:lnSpc>
              </a:pPr>
              <a:r>
                <a:rPr lang="en-US" b="1" dirty="0">
                  <a:solidFill>
                    <a:srgbClr val="000080"/>
                  </a:solidFill>
                  <a:latin typeface="Courier New" panose="02070309020205020404" pitchFamily="49" charset="0"/>
                  <a:cs typeface="Courier New" panose="02070309020205020404" pitchFamily="49" charset="0"/>
                </a:rPr>
                <a:t>			</a:t>
              </a:r>
              <a:r>
                <a:rPr lang="en-US" dirty="0" err="1">
                  <a:solidFill>
                    <a:srgbClr val="000000"/>
                  </a:solidFill>
                  <a:latin typeface="Courier New" panose="02070309020205020404" pitchFamily="49" charset="0"/>
                  <a:cs typeface="Courier New" panose="02070309020205020404" pitchFamily="49" charset="0"/>
                </a:rPr>
                <a:t>Kokkos</a:t>
              </a:r>
              <a:r>
                <a:rPr lang="en-US" dirty="0">
                  <a:solidFill>
                    <a:srgbClr val="000000"/>
                  </a:solidFill>
                  <a:latin typeface="Courier New" panose="02070309020205020404" pitchFamily="49" charset="0"/>
                  <a:cs typeface="Courier New" panose="02070309020205020404" pitchFamily="49" charset="0"/>
                </a:rPr>
                <a:t>::</a:t>
              </a:r>
              <a:r>
                <a:rPr lang="en-US" dirty="0" err="1">
                  <a:solidFill>
                    <a:srgbClr val="000000"/>
                  </a:solidFill>
                  <a:latin typeface="Courier New" panose="02070309020205020404" pitchFamily="49" charset="0"/>
                  <a:cs typeface="Courier New" panose="02070309020205020404" pitchFamily="49" charset="0"/>
                </a:rPr>
                <a:t>RangePolicy</a:t>
              </a:r>
              <a:r>
                <a:rPr lang="en-US" dirty="0">
                  <a:solidFill>
                    <a:srgbClr val="000000"/>
                  </a:solidFill>
                  <a:latin typeface="Courier New" panose="02070309020205020404" pitchFamily="49" charset="0"/>
                  <a:cs typeface="Courier New" panose="02070309020205020404" pitchFamily="49" charset="0"/>
                </a:rPr>
                <a:t>&lt;</a:t>
              </a:r>
              <a:r>
                <a:rPr lang="en-US" dirty="0" err="1">
                  <a:solidFill>
                    <a:srgbClr val="000000"/>
                  </a:solidFill>
                  <a:latin typeface="Courier New" panose="02070309020205020404" pitchFamily="49" charset="0"/>
                  <a:cs typeface="Courier New" panose="02070309020205020404" pitchFamily="49" charset="0"/>
                </a:rPr>
                <a:t>ExeSpace</a:t>
              </a:r>
              <a:r>
                <a:rPr lang="en-US" dirty="0">
                  <a:solidFill>
                    <a:srgbClr val="000000"/>
                  </a:solidFill>
                  <a:latin typeface="Courier New" panose="02070309020205020404" pitchFamily="49" charset="0"/>
                  <a:cs typeface="Courier New" panose="02070309020205020404" pitchFamily="49" charset="0"/>
                </a:rPr>
                <a:t>&gt;</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FF8000"/>
                  </a:solidFill>
                  <a:latin typeface="Courier New" panose="02070309020205020404" pitchFamily="49" charset="0"/>
                  <a:cs typeface="Courier New" panose="02070309020205020404" pitchFamily="49" charset="0"/>
                </a:rPr>
                <a:t>0</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workset</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numCells</a:t>
              </a:r>
              <a:r>
                <a:rPr lang="en-US" b="1" dirty="0">
                  <a:solidFill>
                    <a:srgbClr val="000080"/>
                  </a:solidFill>
                  <a:latin typeface="Courier New" panose="02070309020205020404" pitchFamily="49" charset="0"/>
                  <a:cs typeface="Courier New" panose="02070309020205020404" pitchFamily="49" charset="0"/>
                </a:rPr>
                <a:t>),</a:t>
              </a:r>
            </a:p>
            <a:p>
              <a:pPr algn="l" defTabSz="182880">
                <a:lnSpc>
                  <a:spcPct val="120000"/>
                </a:lnSpc>
              </a:pPr>
              <a:r>
                <a:rPr lang="en-US" b="1" dirty="0">
                  <a:solidFill>
                    <a:srgbClr val="000080"/>
                  </a:solidFill>
                  <a:latin typeface="Courier New" panose="02070309020205020404" pitchFamily="49" charset="0"/>
                  <a:cs typeface="Courier New" panose="02070309020205020404" pitchFamily="49" charset="0"/>
                </a:rPr>
                <a:t>			*</a:t>
              </a:r>
              <a:r>
                <a:rPr lang="en-US" b="1" dirty="0">
                  <a:solidFill>
                    <a:srgbClr val="0000FF"/>
                  </a:solidFill>
                  <a:latin typeface="Courier New" panose="02070309020205020404" pitchFamily="49" charset="0"/>
                  <a:cs typeface="Courier New" panose="02070309020205020404" pitchFamily="49" charset="0"/>
                </a:rPr>
                <a:t>this</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p>
            <a:p>
              <a:pPr algn="l" defTabSz="182880">
                <a:lnSpc>
                  <a:spcPct val="120000"/>
                </a:lnSpc>
              </a:pPr>
              <a:r>
                <a:rPr lang="en-US" b="1" dirty="0">
                  <a:solidFill>
                    <a:srgbClr val="000080"/>
                  </a:solidFill>
                  <a:latin typeface="Courier New" panose="02070309020205020404" pitchFamily="49" charset="0"/>
                  <a:cs typeface="Courier New" panose="02070309020205020404" pitchFamily="49" charset="0"/>
                </a:rPr>
                <a:t>}</a:t>
              </a:r>
              <a:endParaRPr lang="en-US" dirty="0">
                <a:latin typeface="Courier New" panose="02070309020205020404" pitchFamily="49" charset="0"/>
                <a:cs typeface="Courier New" panose="02070309020205020404" pitchFamily="49" charset="0"/>
              </a:endParaRPr>
            </a:p>
            <a:p>
              <a:pPr algn="l" defTabSz="182880">
                <a:lnSpc>
                  <a:spcPct val="120000"/>
                </a:lnSpc>
              </a:pPr>
              <a:endParaRPr lang="en-US" dirty="0">
                <a:latin typeface="Courier New" panose="02070309020205020404" pitchFamily="49" charset="0"/>
                <a:cs typeface="Courier New" panose="02070309020205020404" pitchFamily="49" charset="0"/>
              </a:endParaRPr>
            </a:p>
            <a:p>
              <a:pPr algn="l" defTabSz="182880">
                <a:lnSpc>
                  <a:spcPct val="120000"/>
                </a:lnSpc>
              </a:pPr>
              <a:r>
                <a:rPr lang="en-US" dirty="0">
                  <a:solidFill>
                    <a:srgbClr val="8000FF"/>
                  </a:solidFill>
                  <a:latin typeface="Courier New" panose="02070309020205020404" pitchFamily="49" charset="0"/>
                  <a:cs typeface="Courier New" panose="02070309020205020404" pitchFamily="49" charset="0"/>
                </a:rPr>
                <a:t>template</a:t>
              </a:r>
              <a:r>
                <a:rPr lang="en-US" b="1" dirty="0">
                  <a:solidFill>
                    <a:srgbClr val="000080"/>
                  </a:solidFill>
                  <a:latin typeface="Courier New" panose="02070309020205020404" pitchFamily="49" charset="0"/>
                  <a:cs typeface="Courier New" panose="02070309020205020404" pitchFamily="49" charset="0"/>
                </a:rPr>
                <a:t>&lt;</a:t>
              </a:r>
              <a:r>
                <a:rPr lang="en-US" dirty="0" err="1">
                  <a:solidFill>
                    <a:srgbClr val="8000FF"/>
                  </a:solidFill>
                  <a:latin typeface="Courier New" panose="02070309020205020404" pitchFamily="49" charset="0"/>
                  <a:cs typeface="Courier New" panose="02070309020205020404" pitchFamily="49" charset="0"/>
                </a:rPr>
                <a:t>typename</a:t>
              </a:r>
              <a:r>
                <a:rPr lang="en-US" dirty="0">
                  <a:solidFill>
                    <a:srgbClr val="000000"/>
                  </a:solidFill>
                  <a:latin typeface="Courier New" panose="02070309020205020404" pitchFamily="49" charset="0"/>
                  <a:cs typeface="Courier New" panose="02070309020205020404" pitchFamily="49" charset="0"/>
                </a:rPr>
                <a:t> </a:t>
              </a:r>
              <a:r>
                <a:rPr lang="en-US" dirty="0" err="1">
                  <a:solidFill>
                    <a:srgbClr val="000000"/>
                  </a:solidFill>
                  <a:latin typeface="Courier New" panose="02070309020205020404" pitchFamily="49" charset="0"/>
                  <a:cs typeface="Courier New" panose="02070309020205020404" pitchFamily="49" charset="0"/>
                </a:rPr>
                <a:t>EvalT</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r>
                <a:rPr lang="en-US" dirty="0" err="1">
                  <a:solidFill>
                    <a:srgbClr val="8000FF"/>
                  </a:solidFill>
                  <a:latin typeface="Courier New" panose="02070309020205020404" pitchFamily="49" charset="0"/>
                  <a:cs typeface="Courier New" panose="02070309020205020404" pitchFamily="49" charset="0"/>
                </a:rPr>
                <a:t>typename</a:t>
              </a:r>
              <a:r>
                <a:rPr lang="en-US" dirty="0">
                  <a:solidFill>
                    <a:srgbClr val="000000"/>
                  </a:solidFill>
                  <a:latin typeface="Courier New" panose="02070309020205020404" pitchFamily="49" charset="0"/>
                  <a:cs typeface="Courier New" panose="02070309020205020404" pitchFamily="49" charset="0"/>
                </a:rPr>
                <a:t> Traits</a:t>
              </a:r>
              <a:r>
                <a:rPr lang="en-US" b="1" dirty="0">
                  <a:solidFill>
                    <a:srgbClr val="000080"/>
                  </a:solidFill>
                  <a:latin typeface="Courier New" panose="02070309020205020404" pitchFamily="49" charset="0"/>
                  <a:cs typeface="Courier New" panose="02070309020205020404" pitchFamily="49" charset="0"/>
                </a:rPr>
                <a:t>&gt;</a:t>
              </a:r>
              <a:r>
                <a:rPr lang="en-US" dirty="0">
                  <a:solidFill>
                    <a:srgbClr val="000000"/>
                  </a:solidFill>
                  <a:latin typeface="Courier New" panose="02070309020205020404" pitchFamily="49" charset="0"/>
                  <a:cs typeface="Courier New" panose="02070309020205020404" pitchFamily="49" charset="0"/>
                </a:rPr>
                <a:t> </a:t>
              </a:r>
            </a:p>
            <a:p>
              <a:pPr algn="l" defTabSz="182880">
                <a:lnSpc>
                  <a:spcPct val="120000"/>
                </a:lnSpc>
              </a:pPr>
              <a:r>
                <a:rPr lang="en-US" dirty="0">
                  <a:solidFill>
                    <a:srgbClr val="000000"/>
                  </a:solidFill>
                  <a:latin typeface="Courier New" panose="02070309020205020404" pitchFamily="49" charset="0"/>
                  <a:cs typeface="Courier New" panose="02070309020205020404" pitchFamily="49" charset="0"/>
                </a:rPr>
                <a:t>KOKKOS_INLINE_FUNCTION </a:t>
              </a:r>
            </a:p>
            <a:p>
              <a:pPr algn="l" defTabSz="182880">
                <a:lnSpc>
                  <a:spcPct val="120000"/>
                </a:lnSpc>
              </a:pPr>
              <a:r>
                <a:rPr lang="en-US" dirty="0">
                  <a:solidFill>
                    <a:srgbClr val="8000FF"/>
                  </a:solidFill>
                  <a:latin typeface="Courier New" panose="02070309020205020404" pitchFamily="49" charset="0"/>
                  <a:cs typeface="Courier New" panose="02070309020205020404" pitchFamily="49" charset="0"/>
                </a:rPr>
                <a:t>void</a:t>
              </a:r>
              <a:r>
                <a:rPr lang="en-US" dirty="0">
                  <a:solidFill>
                    <a:srgbClr val="000000"/>
                  </a:solidFill>
                  <a:latin typeface="Courier New" panose="02070309020205020404" pitchFamily="49" charset="0"/>
                  <a:cs typeface="Courier New" panose="02070309020205020404" pitchFamily="49" charset="0"/>
                </a:rPr>
                <a:t> </a:t>
              </a:r>
              <a:r>
                <a:rPr lang="en-US" dirty="0" err="1">
                  <a:solidFill>
                    <a:srgbClr val="000000"/>
                  </a:solidFill>
                  <a:latin typeface="Courier New" panose="02070309020205020404" pitchFamily="49" charset="0"/>
                  <a:cs typeface="Courier New" panose="02070309020205020404" pitchFamily="49" charset="0"/>
                </a:rPr>
                <a:t>StokesFOResid</a:t>
              </a:r>
              <a:r>
                <a:rPr lang="en-US" b="1" dirty="0">
                  <a:solidFill>
                    <a:srgbClr val="000080"/>
                  </a:solidFill>
                  <a:latin typeface="Courier New" panose="02070309020205020404" pitchFamily="49" charset="0"/>
                  <a:cs typeface="Courier New" panose="02070309020205020404" pitchFamily="49" charset="0"/>
                </a:rPr>
                <a:t>&lt;</a:t>
              </a:r>
              <a:r>
                <a:rPr lang="en-US" dirty="0" err="1">
                  <a:solidFill>
                    <a:srgbClr val="000000"/>
                  </a:solidFill>
                  <a:latin typeface="Courier New" panose="02070309020205020404" pitchFamily="49" charset="0"/>
                  <a:cs typeface="Courier New" panose="02070309020205020404" pitchFamily="49" charset="0"/>
                </a:rPr>
                <a:t>EvalT</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Traits</a:t>
              </a:r>
              <a:r>
                <a:rPr lang="en-US" b="1" dirty="0">
                  <a:solidFill>
                    <a:srgbClr val="000080"/>
                  </a:solidFill>
                  <a:latin typeface="Courier New" panose="02070309020205020404" pitchFamily="49" charset="0"/>
                  <a:cs typeface="Courier New" panose="02070309020205020404" pitchFamily="49" charset="0"/>
                </a:rPr>
                <a:t>&gt;::</a:t>
              </a:r>
              <a:r>
                <a:rPr lang="en-US" dirty="0">
                  <a:solidFill>
                    <a:srgbClr val="000000"/>
                  </a:solidFill>
                  <a:latin typeface="Courier New" panose="02070309020205020404" pitchFamily="49" charset="0"/>
                  <a:cs typeface="Courier New" panose="02070309020205020404" pitchFamily="49" charset="0"/>
                </a:rPr>
                <a:t> </a:t>
              </a:r>
            </a:p>
            <a:p>
              <a:pPr algn="l" defTabSz="182880">
                <a:lnSpc>
                  <a:spcPct val="120000"/>
                </a:lnSpc>
              </a:pPr>
              <a:r>
                <a:rPr lang="en-US" b="1" dirty="0">
                  <a:solidFill>
                    <a:srgbClr val="0000FF"/>
                  </a:solidFill>
                  <a:latin typeface="Courier New" panose="02070309020205020404" pitchFamily="49" charset="0"/>
                  <a:cs typeface="Courier New" panose="02070309020205020404" pitchFamily="49" charset="0"/>
                </a:rPr>
                <a:t>operator</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8000FF"/>
                  </a:solidFill>
                  <a:latin typeface="Courier New" panose="02070309020205020404" pitchFamily="49" charset="0"/>
                  <a:cs typeface="Courier New" panose="02070309020205020404" pitchFamily="49" charset="0"/>
                </a:rPr>
                <a:t>const</a:t>
              </a:r>
              <a:r>
                <a:rPr lang="en-US" dirty="0">
                  <a:solidFill>
                    <a:srgbClr val="000000"/>
                  </a:solidFill>
                  <a:latin typeface="Courier New" panose="02070309020205020404" pitchFamily="49" charset="0"/>
                  <a:cs typeface="Courier New" panose="02070309020205020404" pitchFamily="49" charset="0"/>
                </a:rPr>
                <a:t> </a:t>
              </a:r>
              <a:r>
                <a:rPr lang="en-US" dirty="0">
                  <a:solidFill>
                    <a:srgbClr val="8000FF"/>
                  </a:solidFill>
                  <a:latin typeface="Courier New" panose="02070309020205020404" pitchFamily="49" charset="0"/>
                  <a:cs typeface="Courier New" panose="02070309020205020404" pitchFamily="49" charset="0"/>
                </a:rPr>
                <a:t>int</a:t>
              </a:r>
              <a:r>
                <a:rPr lang="en-US" b="1" dirty="0">
                  <a:solidFill>
                    <a:srgbClr val="000080"/>
                  </a:solidFill>
                  <a:latin typeface="Courier New" panose="02070309020205020404" pitchFamily="49" charset="0"/>
                  <a:cs typeface="Courier New" panose="02070309020205020404" pitchFamily="49" charset="0"/>
                </a:rPr>
                <a:t>&amp;</a:t>
              </a:r>
              <a:r>
                <a:rPr lang="en-US" dirty="0">
                  <a:solidFill>
                    <a:srgbClr val="000000"/>
                  </a:solidFill>
                  <a:latin typeface="Courier New" panose="02070309020205020404" pitchFamily="49" charset="0"/>
                  <a:cs typeface="Courier New" panose="02070309020205020404" pitchFamily="49" charset="0"/>
                </a:rPr>
                <a:t> cell</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r>
                <a:rPr lang="en-US" dirty="0">
                  <a:solidFill>
                    <a:srgbClr val="8000FF"/>
                  </a:solidFill>
                  <a:latin typeface="Courier New" panose="02070309020205020404" pitchFamily="49" charset="0"/>
                  <a:cs typeface="Courier New" panose="02070309020205020404" pitchFamily="49" charset="0"/>
                </a:rPr>
                <a:t>const</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p>
            <a:p>
              <a:pPr algn="l" defTabSz="182880">
                <a:lnSpc>
                  <a:spcPct val="120000"/>
                </a:lnSpc>
              </a:pPr>
              <a:r>
                <a:rPr lang="en-US" b="1" strike="sngStrike" dirty="0">
                  <a:solidFill>
                    <a:schemeClr val="tx1"/>
                  </a:solidFill>
                  <a:latin typeface="Courier New" panose="02070309020205020404" pitchFamily="49" charset="0"/>
                  <a:cs typeface="Courier New" panose="02070309020205020404" pitchFamily="49" charset="0"/>
                </a:rPr>
                <a:t>  for (</a:t>
              </a:r>
              <a:r>
                <a:rPr lang="en-US" strike="sngStrike" dirty="0">
                  <a:solidFill>
                    <a:schemeClr val="tx1"/>
                  </a:solidFill>
                  <a:latin typeface="Courier New" panose="02070309020205020404" pitchFamily="49" charset="0"/>
                  <a:cs typeface="Courier New" panose="02070309020205020404" pitchFamily="49" charset="0"/>
                </a:rPr>
                <a:t>int cell</a:t>
              </a:r>
              <a:r>
                <a:rPr lang="en-US" b="1" strike="sngStrike" dirty="0">
                  <a:solidFill>
                    <a:schemeClr val="tx1"/>
                  </a:solidFill>
                  <a:latin typeface="Courier New" panose="02070309020205020404" pitchFamily="49" charset="0"/>
                  <a:cs typeface="Courier New" panose="02070309020205020404" pitchFamily="49" charset="0"/>
                </a:rPr>
                <a:t>=</a:t>
              </a:r>
              <a:r>
                <a:rPr lang="en-US" strike="sngStrike" dirty="0">
                  <a:solidFill>
                    <a:schemeClr val="tx1"/>
                  </a:solidFill>
                  <a:latin typeface="Courier New" panose="02070309020205020404" pitchFamily="49" charset="0"/>
                  <a:cs typeface="Courier New" panose="02070309020205020404" pitchFamily="49" charset="0"/>
                </a:rPr>
                <a:t>0</a:t>
              </a:r>
              <a:r>
                <a:rPr lang="en-US" b="1" strike="sngStrike" dirty="0">
                  <a:solidFill>
                    <a:schemeClr val="tx1"/>
                  </a:solidFill>
                  <a:latin typeface="Courier New" panose="02070309020205020404" pitchFamily="49" charset="0"/>
                  <a:cs typeface="Courier New" panose="02070309020205020404" pitchFamily="49" charset="0"/>
                </a:rPr>
                <a:t>;</a:t>
              </a:r>
              <a:r>
                <a:rPr lang="en-US" strike="sngStrike" dirty="0">
                  <a:solidFill>
                    <a:schemeClr val="tx1"/>
                  </a:solidFill>
                  <a:latin typeface="Courier New" panose="02070309020205020404" pitchFamily="49" charset="0"/>
                  <a:cs typeface="Courier New" panose="02070309020205020404" pitchFamily="49" charset="0"/>
                </a:rPr>
                <a:t> cell </a:t>
              </a:r>
              <a:r>
                <a:rPr lang="en-US" b="1" strike="sngStrike" dirty="0">
                  <a:solidFill>
                    <a:schemeClr val="tx1"/>
                  </a:solidFill>
                  <a:latin typeface="Courier New" panose="02070309020205020404" pitchFamily="49" charset="0"/>
                  <a:cs typeface="Courier New" panose="02070309020205020404" pitchFamily="49" charset="0"/>
                </a:rPr>
                <a:t>&lt;</a:t>
              </a:r>
              <a:r>
                <a:rPr lang="en-US" strike="sngStrike" dirty="0">
                  <a:solidFill>
                    <a:schemeClr val="tx1"/>
                  </a:solidFill>
                  <a:latin typeface="Courier New" panose="02070309020205020404" pitchFamily="49" charset="0"/>
                  <a:cs typeface="Courier New" panose="02070309020205020404" pitchFamily="49" charset="0"/>
                </a:rPr>
                <a:t> </a:t>
              </a:r>
              <a:r>
                <a:rPr lang="en-US" strike="sngStrike" dirty="0" err="1">
                  <a:solidFill>
                    <a:schemeClr val="tx1"/>
                  </a:solidFill>
                  <a:latin typeface="Courier New" panose="02070309020205020404" pitchFamily="49" charset="0"/>
                  <a:cs typeface="Courier New" panose="02070309020205020404" pitchFamily="49" charset="0"/>
                </a:rPr>
                <a:t>numCells</a:t>
              </a:r>
              <a:r>
                <a:rPr lang="en-US" b="1" strike="sngStrike" dirty="0">
                  <a:solidFill>
                    <a:schemeClr val="tx1"/>
                  </a:solidFill>
                  <a:latin typeface="Courier New" panose="02070309020205020404" pitchFamily="49" charset="0"/>
                  <a:cs typeface="Courier New" panose="02070309020205020404" pitchFamily="49" charset="0"/>
                </a:rPr>
                <a:t>;</a:t>
              </a:r>
              <a:r>
                <a:rPr lang="en-US" strike="sngStrike" dirty="0">
                  <a:solidFill>
                    <a:schemeClr val="tx1"/>
                  </a:solidFill>
                  <a:latin typeface="Courier New" panose="02070309020205020404" pitchFamily="49" charset="0"/>
                  <a:cs typeface="Courier New" panose="02070309020205020404" pitchFamily="49" charset="0"/>
                </a:rPr>
                <a:t> cell</a:t>
              </a:r>
              <a:r>
                <a:rPr lang="en-US" b="1" strike="sngStrike" dirty="0">
                  <a:solidFill>
                    <a:schemeClr val="tx1"/>
                  </a:solidFill>
                  <a:latin typeface="Courier New" panose="02070309020205020404" pitchFamily="49" charset="0"/>
                  <a:cs typeface="Courier New" panose="02070309020205020404" pitchFamily="49" charset="0"/>
                </a:rPr>
                <a:t>++)</a:t>
              </a:r>
              <a:r>
                <a:rPr lang="en-US" strike="sngStrike" dirty="0">
                  <a:solidFill>
                    <a:schemeClr val="tx1"/>
                  </a:solidFill>
                  <a:latin typeface="Courier New" panose="02070309020205020404" pitchFamily="49" charset="0"/>
                  <a:cs typeface="Courier New" panose="02070309020205020404" pitchFamily="49" charset="0"/>
                </a:rPr>
                <a:t> </a:t>
              </a:r>
              <a:r>
                <a:rPr lang="en-US" b="1" strike="sngStrike" dirty="0">
                  <a:solidFill>
                    <a:schemeClr val="tx1"/>
                  </a:solidFill>
                  <a:latin typeface="Courier New" panose="02070309020205020404" pitchFamily="49" charset="0"/>
                  <a:cs typeface="Courier New" panose="02070309020205020404" pitchFamily="49" charset="0"/>
                </a:rPr>
                <a:t>{</a:t>
              </a:r>
              <a:r>
                <a:rPr lang="en-US" strike="sngStrike" dirty="0">
                  <a:solidFill>
                    <a:schemeClr val="tx1"/>
                  </a:solidFill>
                  <a:latin typeface="Courier New" panose="02070309020205020404" pitchFamily="49" charset="0"/>
                  <a:cs typeface="Courier New" panose="02070309020205020404" pitchFamily="49" charset="0"/>
                </a:rPr>
                <a:t> </a:t>
              </a:r>
            </a:p>
            <a:p>
              <a:pPr algn="l" defTabSz="182880">
                <a:lnSpc>
                  <a:spcPct val="120000"/>
                </a:lnSpc>
              </a:pPr>
              <a:r>
                <a:rPr lang="en-US" b="1" dirty="0">
                  <a:solidFill>
                    <a:srgbClr val="0000FF"/>
                  </a:solidFill>
                  <a:latin typeface="Courier New" panose="02070309020205020404" pitchFamily="49" charset="0"/>
                  <a:cs typeface="Courier New" panose="02070309020205020404" pitchFamily="49" charset="0"/>
                </a:rPr>
                <a:t>  	  for</a:t>
              </a:r>
              <a:r>
                <a:rPr lang="en-US" dirty="0">
                  <a:solidFill>
                    <a:srgbClr val="000000"/>
                  </a:solidFill>
                  <a:latin typeface="Courier New" panose="02070309020205020404" pitchFamily="49" charset="0"/>
                  <a:cs typeface="Courier New" panose="02070309020205020404" pitchFamily="49" charset="0"/>
                </a:rPr>
                <a:t> </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8000FF"/>
                  </a:solidFill>
                  <a:latin typeface="Courier New" panose="02070309020205020404" pitchFamily="49" charset="0"/>
                  <a:cs typeface="Courier New" panose="02070309020205020404" pitchFamily="49" charset="0"/>
                </a:rPr>
                <a:t>int</a:t>
              </a:r>
              <a:r>
                <a:rPr lang="en-US" dirty="0">
                  <a:solidFill>
                    <a:srgbClr val="000000"/>
                  </a:solidFill>
                  <a:latin typeface="Courier New" panose="02070309020205020404" pitchFamily="49" charset="0"/>
                  <a:cs typeface="Courier New" panose="02070309020205020404" pitchFamily="49" charset="0"/>
                </a:rPr>
                <a:t> node</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FF8000"/>
                  </a:solidFill>
                  <a:latin typeface="Courier New" panose="02070309020205020404" pitchFamily="49" charset="0"/>
                  <a:cs typeface="Courier New" panose="02070309020205020404" pitchFamily="49" charset="0"/>
                </a:rPr>
                <a:t>0</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node </a:t>
              </a:r>
              <a:r>
                <a:rPr lang="en-US" b="1" dirty="0">
                  <a:solidFill>
                    <a:srgbClr val="000080"/>
                  </a:solidFill>
                  <a:latin typeface="Courier New" panose="02070309020205020404" pitchFamily="49" charset="0"/>
                  <a:cs typeface="Courier New" panose="02070309020205020404" pitchFamily="49" charset="0"/>
                </a:rPr>
                <a:t>&lt; </a:t>
              </a:r>
              <a:r>
                <a:rPr lang="en-US" dirty="0" err="1">
                  <a:solidFill>
                    <a:srgbClr val="000000"/>
                  </a:solidFill>
                  <a:latin typeface="Courier New" panose="02070309020205020404" pitchFamily="49" charset="0"/>
                  <a:cs typeface="Courier New" panose="02070309020205020404" pitchFamily="49" charset="0"/>
                </a:rPr>
                <a:t>numNodes</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node</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p>
            <a:p>
              <a:pPr algn="l" defTabSz="182880">
                <a:lnSpc>
                  <a:spcPct val="120000"/>
                </a:lnSpc>
              </a:pPr>
              <a:r>
                <a:rPr lang="en-US" dirty="0">
                  <a:solidFill>
                    <a:srgbClr val="000000"/>
                  </a:solidFill>
                  <a:latin typeface="Courier New" panose="02070309020205020404" pitchFamily="49" charset="0"/>
                  <a:cs typeface="Courier New" panose="02070309020205020404" pitchFamily="49" charset="0"/>
                </a:rPr>
                <a:t>		  Residual</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cell</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node</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FF8000"/>
                  </a:solidFill>
                  <a:latin typeface="Courier New" panose="02070309020205020404" pitchFamily="49" charset="0"/>
                  <a:cs typeface="Courier New" panose="02070309020205020404" pitchFamily="49" charset="0"/>
                </a:rPr>
                <a:t>0</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FF8000"/>
                  </a:solidFill>
                  <a:latin typeface="Courier New" panose="02070309020205020404" pitchFamily="49" charset="0"/>
                  <a:cs typeface="Courier New" panose="02070309020205020404" pitchFamily="49" charset="0"/>
                </a:rPr>
                <a:t>0.</a:t>
              </a:r>
              <a:r>
                <a:rPr lang="en-US" b="1" dirty="0">
                  <a:solidFill>
                    <a:srgbClr val="000080"/>
                  </a:solidFill>
                  <a:latin typeface="Courier New" panose="02070309020205020404" pitchFamily="49" charset="0"/>
                  <a:cs typeface="Courier New" panose="02070309020205020404" pitchFamily="49" charset="0"/>
                </a:rPr>
                <a:t>;</a:t>
              </a:r>
              <a:endParaRPr lang="en-US" dirty="0">
                <a:solidFill>
                  <a:srgbClr val="000000"/>
                </a:solidFill>
                <a:latin typeface="Courier New" panose="02070309020205020404" pitchFamily="49" charset="0"/>
                <a:cs typeface="Courier New" panose="02070309020205020404" pitchFamily="49" charset="0"/>
              </a:endParaRPr>
            </a:p>
            <a:p>
              <a:pPr algn="l" defTabSz="182880">
                <a:lnSpc>
                  <a:spcPct val="120000"/>
                </a:lnSpc>
              </a:pPr>
              <a:r>
                <a:rPr lang="en-US" b="1" dirty="0">
                  <a:solidFill>
                    <a:srgbClr val="000080"/>
                  </a:solidFill>
                  <a:latin typeface="Courier New" panose="02070309020205020404" pitchFamily="49" charset="0"/>
                  <a:cs typeface="Courier New" panose="02070309020205020404" pitchFamily="49" charset="0"/>
                </a:rPr>
                <a:t>	  } </a:t>
              </a:r>
            </a:p>
            <a:p>
              <a:pPr algn="l" defTabSz="182880">
                <a:lnSpc>
                  <a:spcPct val="120000"/>
                </a:lnSpc>
              </a:pPr>
              <a:r>
                <a:rPr lang="en-US" b="1" strike="sngStrike" dirty="0">
                  <a:solidFill>
                    <a:schemeClr val="tx1"/>
                  </a:solidFill>
                  <a:latin typeface="Courier New" panose="02070309020205020404" pitchFamily="49" charset="0"/>
                  <a:cs typeface="Courier New" panose="02070309020205020404" pitchFamily="49" charset="0"/>
                </a:rPr>
                <a:t>  }</a:t>
              </a:r>
              <a:r>
                <a:rPr lang="en-US" strike="sngStrike" dirty="0">
                  <a:solidFill>
                    <a:schemeClr val="tx1"/>
                  </a:solidFill>
                  <a:latin typeface="Courier New" panose="02070309020205020404" pitchFamily="49" charset="0"/>
                  <a:cs typeface="Courier New" panose="02070309020205020404" pitchFamily="49" charset="0"/>
                </a:rPr>
                <a:t> </a:t>
              </a:r>
            </a:p>
            <a:p>
              <a:pPr algn="l" defTabSz="182880">
                <a:lnSpc>
                  <a:spcPct val="120000"/>
                </a:lnSpc>
              </a:pPr>
              <a:r>
                <a:rPr lang="en-US" b="1" strike="sngStrike" dirty="0">
                  <a:solidFill>
                    <a:schemeClr val="tx1"/>
                  </a:solidFill>
                  <a:latin typeface="Courier New" panose="02070309020205020404" pitchFamily="49" charset="0"/>
                  <a:cs typeface="Courier New" panose="02070309020205020404" pitchFamily="49" charset="0"/>
                </a:rPr>
                <a:t>	for (</a:t>
              </a:r>
              <a:r>
                <a:rPr lang="en-US" strike="sngStrike" dirty="0">
                  <a:solidFill>
                    <a:schemeClr val="tx1"/>
                  </a:solidFill>
                  <a:latin typeface="Courier New" panose="02070309020205020404" pitchFamily="49" charset="0"/>
                  <a:cs typeface="Courier New" panose="02070309020205020404" pitchFamily="49" charset="0"/>
                </a:rPr>
                <a:t>int cell</a:t>
              </a:r>
              <a:r>
                <a:rPr lang="en-US" b="1" strike="sngStrike" dirty="0">
                  <a:solidFill>
                    <a:schemeClr val="tx1"/>
                  </a:solidFill>
                  <a:latin typeface="Courier New" panose="02070309020205020404" pitchFamily="49" charset="0"/>
                  <a:cs typeface="Courier New" panose="02070309020205020404" pitchFamily="49" charset="0"/>
                </a:rPr>
                <a:t>=</a:t>
              </a:r>
              <a:r>
                <a:rPr lang="en-US" strike="sngStrike" dirty="0">
                  <a:solidFill>
                    <a:schemeClr val="tx1"/>
                  </a:solidFill>
                  <a:latin typeface="Courier New" panose="02070309020205020404" pitchFamily="49" charset="0"/>
                  <a:cs typeface="Courier New" panose="02070309020205020404" pitchFamily="49" charset="0"/>
                </a:rPr>
                <a:t>0</a:t>
              </a:r>
              <a:r>
                <a:rPr lang="en-US" b="1" strike="sngStrike" dirty="0">
                  <a:solidFill>
                    <a:schemeClr val="tx1"/>
                  </a:solidFill>
                  <a:latin typeface="Courier New" panose="02070309020205020404" pitchFamily="49" charset="0"/>
                  <a:cs typeface="Courier New" panose="02070309020205020404" pitchFamily="49" charset="0"/>
                </a:rPr>
                <a:t>;</a:t>
              </a:r>
              <a:r>
                <a:rPr lang="en-US" strike="sngStrike" dirty="0">
                  <a:solidFill>
                    <a:schemeClr val="tx1"/>
                  </a:solidFill>
                  <a:latin typeface="Courier New" panose="02070309020205020404" pitchFamily="49" charset="0"/>
                  <a:cs typeface="Courier New" panose="02070309020205020404" pitchFamily="49" charset="0"/>
                </a:rPr>
                <a:t> cell </a:t>
              </a:r>
              <a:r>
                <a:rPr lang="en-US" b="1" strike="sngStrike" dirty="0">
                  <a:solidFill>
                    <a:schemeClr val="tx1"/>
                  </a:solidFill>
                  <a:latin typeface="Courier New" panose="02070309020205020404" pitchFamily="49" charset="0"/>
                  <a:cs typeface="Courier New" panose="02070309020205020404" pitchFamily="49" charset="0"/>
                </a:rPr>
                <a:t>&lt;</a:t>
              </a:r>
              <a:r>
                <a:rPr lang="en-US" strike="sngStrike" dirty="0">
                  <a:solidFill>
                    <a:schemeClr val="tx1"/>
                  </a:solidFill>
                  <a:latin typeface="Courier New" panose="02070309020205020404" pitchFamily="49" charset="0"/>
                  <a:cs typeface="Courier New" panose="02070309020205020404" pitchFamily="49" charset="0"/>
                </a:rPr>
                <a:t> </a:t>
              </a:r>
              <a:r>
                <a:rPr lang="en-US" strike="sngStrike" dirty="0" err="1">
                  <a:solidFill>
                    <a:schemeClr val="tx1"/>
                  </a:solidFill>
                  <a:latin typeface="Courier New" panose="02070309020205020404" pitchFamily="49" charset="0"/>
                  <a:cs typeface="Courier New" panose="02070309020205020404" pitchFamily="49" charset="0"/>
                </a:rPr>
                <a:t>numCells</a:t>
              </a:r>
              <a:r>
                <a:rPr lang="en-US" b="1" strike="sngStrike" dirty="0">
                  <a:solidFill>
                    <a:schemeClr val="tx1"/>
                  </a:solidFill>
                  <a:latin typeface="Courier New" panose="02070309020205020404" pitchFamily="49" charset="0"/>
                  <a:cs typeface="Courier New" panose="02070309020205020404" pitchFamily="49" charset="0"/>
                </a:rPr>
                <a:t>;</a:t>
              </a:r>
              <a:r>
                <a:rPr lang="en-US" strike="sngStrike" dirty="0">
                  <a:solidFill>
                    <a:schemeClr val="tx1"/>
                  </a:solidFill>
                  <a:latin typeface="Courier New" panose="02070309020205020404" pitchFamily="49" charset="0"/>
                  <a:cs typeface="Courier New" panose="02070309020205020404" pitchFamily="49" charset="0"/>
                </a:rPr>
                <a:t> cell</a:t>
              </a:r>
              <a:r>
                <a:rPr lang="en-US" b="1" strike="sngStrike" dirty="0">
                  <a:solidFill>
                    <a:schemeClr val="tx1"/>
                  </a:solidFill>
                  <a:latin typeface="Courier New" panose="02070309020205020404" pitchFamily="49" charset="0"/>
                  <a:cs typeface="Courier New" panose="02070309020205020404" pitchFamily="49" charset="0"/>
                </a:rPr>
                <a:t>++)</a:t>
              </a:r>
              <a:r>
                <a:rPr lang="en-US" strike="sngStrike" dirty="0">
                  <a:solidFill>
                    <a:schemeClr val="tx1"/>
                  </a:solidFill>
                  <a:latin typeface="Courier New" panose="02070309020205020404" pitchFamily="49" charset="0"/>
                  <a:cs typeface="Courier New" panose="02070309020205020404" pitchFamily="49" charset="0"/>
                </a:rPr>
                <a:t> </a:t>
              </a:r>
              <a:r>
                <a:rPr lang="en-US" b="1" strike="sngStrike" dirty="0">
                  <a:solidFill>
                    <a:schemeClr val="tx1"/>
                  </a:solidFill>
                  <a:latin typeface="Courier New" panose="02070309020205020404" pitchFamily="49" charset="0"/>
                  <a:cs typeface="Courier New" panose="02070309020205020404" pitchFamily="49" charset="0"/>
                </a:rPr>
                <a:t>{</a:t>
              </a:r>
              <a:r>
                <a:rPr lang="en-US" strike="sngStrike" dirty="0">
                  <a:solidFill>
                    <a:schemeClr val="tx1"/>
                  </a:solidFill>
                  <a:latin typeface="Courier New" panose="02070309020205020404" pitchFamily="49" charset="0"/>
                  <a:cs typeface="Courier New" panose="02070309020205020404" pitchFamily="49" charset="0"/>
                </a:rPr>
                <a:t> </a:t>
              </a:r>
              <a:endParaRPr lang="en-US" b="1" strike="sngStrike" dirty="0">
                <a:solidFill>
                  <a:schemeClr val="tx1"/>
                </a:solidFill>
                <a:latin typeface="Courier New" panose="02070309020205020404" pitchFamily="49" charset="0"/>
                <a:cs typeface="Courier New" panose="02070309020205020404" pitchFamily="49" charset="0"/>
              </a:endParaRPr>
            </a:p>
            <a:p>
              <a:pPr algn="l" defTabSz="182880">
                <a:lnSpc>
                  <a:spcPct val="120000"/>
                </a:lnSpc>
              </a:pPr>
              <a:r>
                <a:rPr lang="en-US" b="1" dirty="0">
                  <a:solidFill>
                    <a:srgbClr val="0000FF"/>
                  </a:solidFill>
                  <a:latin typeface="Courier New" panose="02070309020205020404" pitchFamily="49" charset="0"/>
                  <a:cs typeface="Courier New" panose="02070309020205020404" pitchFamily="49" charset="0"/>
                </a:rPr>
                <a:t>	  for</a:t>
              </a:r>
              <a:r>
                <a:rPr lang="en-US" dirty="0">
                  <a:solidFill>
                    <a:srgbClr val="000000"/>
                  </a:solidFill>
                  <a:latin typeface="Courier New" panose="02070309020205020404" pitchFamily="49" charset="0"/>
                  <a:cs typeface="Courier New" panose="02070309020205020404" pitchFamily="49" charset="0"/>
                </a:rPr>
                <a:t> </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8000FF"/>
                  </a:solidFill>
                  <a:latin typeface="Courier New" panose="02070309020205020404" pitchFamily="49" charset="0"/>
                  <a:cs typeface="Courier New" panose="02070309020205020404" pitchFamily="49" charset="0"/>
                </a:rPr>
                <a:t>int</a:t>
              </a:r>
              <a:r>
                <a:rPr lang="en-US" dirty="0">
                  <a:solidFill>
                    <a:srgbClr val="000000"/>
                  </a:solidFill>
                  <a:latin typeface="Courier New" panose="02070309020205020404" pitchFamily="49" charset="0"/>
                  <a:cs typeface="Courier New" panose="02070309020205020404" pitchFamily="49" charset="0"/>
                </a:rPr>
                <a:t> node</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FF8000"/>
                  </a:solidFill>
                  <a:latin typeface="Courier New" panose="02070309020205020404" pitchFamily="49" charset="0"/>
                  <a:cs typeface="Courier New" panose="02070309020205020404" pitchFamily="49" charset="0"/>
                </a:rPr>
                <a:t>0</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node </a:t>
              </a:r>
              <a:r>
                <a:rPr lang="en-US" b="1" dirty="0">
                  <a:solidFill>
                    <a:srgbClr val="000080"/>
                  </a:solidFill>
                  <a:latin typeface="Courier New" panose="02070309020205020404" pitchFamily="49" charset="0"/>
                  <a:cs typeface="Courier New" panose="02070309020205020404" pitchFamily="49" charset="0"/>
                </a:rPr>
                <a:t>&lt;</a:t>
              </a:r>
              <a:r>
                <a:rPr lang="en-US" dirty="0">
                  <a:solidFill>
                    <a:srgbClr val="000000"/>
                  </a:solidFill>
                  <a:latin typeface="Courier New" panose="02070309020205020404" pitchFamily="49" charset="0"/>
                  <a:cs typeface="Courier New" panose="02070309020205020404" pitchFamily="49" charset="0"/>
                </a:rPr>
                <a:t> </a:t>
              </a:r>
              <a:r>
                <a:rPr lang="en-US" dirty="0" err="1">
                  <a:solidFill>
                    <a:srgbClr val="000000"/>
                  </a:solidFill>
                  <a:latin typeface="Courier New" panose="02070309020205020404" pitchFamily="49" charset="0"/>
                  <a:cs typeface="Courier New" panose="02070309020205020404" pitchFamily="49" charset="0"/>
                </a:rPr>
                <a:t>numNodes</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node</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p>
            <a:p>
              <a:pPr algn="l" defTabSz="182880">
                <a:lnSpc>
                  <a:spcPct val="120000"/>
                </a:lnSpc>
              </a:pPr>
              <a:r>
                <a:rPr lang="en-US" b="1" dirty="0">
                  <a:solidFill>
                    <a:srgbClr val="0000FF"/>
                  </a:solidFill>
                  <a:latin typeface="Courier New" panose="02070309020205020404" pitchFamily="49" charset="0"/>
                  <a:cs typeface="Courier New" panose="02070309020205020404" pitchFamily="49" charset="0"/>
                </a:rPr>
                <a:t>		  for</a:t>
              </a:r>
              <a:r>
                <a:rPr lang="en-US" dirty="0">
                  <a:solidFill>
                    <a:srgbClr val="000000"/>
                  </a:solidFill>
                  <a:latin typeface="Courier New" panose="02070309020205020404" pitchFamily="49" charset="0"/>
                  <a:cs typeface="Courier New" panose="02070309020205020404" pitchFamily="49" charset="0"/>
                </a:rPr>
                <a:t> </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8000FF"/>
                  </a:solidFill>
                  <a:latin typeface="Courier New" panose="02070309020205020404" pitchFamily="49" charset="0"/>
                  <a:cs typeface="Courier New" panose="02070309020205020404" pitchFamily="49" charset="0"/>
                </a:rPr>
                <a:t>int</a:t>
              </a:r>
              <a:r>
                <a:rPr lang="en-US" dirty="0">
                  <a:solidFill>
                    <a:srgbClr val="000000"/>
                  </a:solidFill>
                  <a:latin typeface="Courier New" panose="02070309020205020404" pitchFamily="49" charset="0"/>
                  <a:cs typeface="Courier New" panose="02070309020205020404" pitchFamily="49" charset="0"/>
                </a:rPr>
                <a:t> </a:t>
              </a:r>
              <a:r>
                <a:rPr lang="en-US" dirty="0" err="1">
                  <a:solidFill>
                    <a:srgbClr val="000000"/>
                  </a:solidFill>
                  <a:latin typeface="Courier New" panose="02070309020205020404" pitchFamily="49" charset="0"/>
                  <a:cs typeface="Courier New" panose="02070309020205020404" pitchFamily="49" charset="0"/>
                </a:rPr>
                <a:t>qp</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FF8000"/>
                  </a:solidFill>
                  <a:latin typeface="Courier New" panose="02070309020205020404" pitchFamily="49" charset="0"/>
                  <a:cs typeface="Courier New" panose="02070309020205020404" pitchFamily="49" charset="0"/>
                </a:rPr>
                <a:t>0</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r>
                <a:rPr lang="en-US" dirty="0" err="1">
                  <a:solidFill>
                    <a:srgbClr val="000000"/>
                  </a:solidFill>
                  <a:latin typeface="Courier New" panose="02070309020205020404" pitchFamily="49" charset="0"/>
                  <a:cs typeface="Courier New" panose="02070309020205020404" pitchFamily="49" charset="0"/>
                </a:rPr>
                <a:t>qp</a:t>
              </a:r>
              <a:r>
                <a:rPr lang="en-US" dirty="0">
                  <a:solidFill>
                    <a:srgbClr val="000000"/>
                  </a:solidFill>
                  <a:latin typeface="Courier New" panose="02070309020205020404" pitchFamily="49" charset="0"/>
                  <a:cs typeface="Courier New" panose="02070309020205020404" pitchFamily="49" charset="0"/>
                </a:rPr>
                <a:t> </a:t>
              </a:r>
              <a:r>
                <a:rPr lang="en-US" b="1" dirty="0">
                  <a:solidFill>
                    <a:srgbClr val="000080"/>
                  </a:solidFill>
                  <a:latin typeface="Courier New" panose="02070309020205020404" pitchFamily="49" charset="0"/>
                  <a:cs typeface="Courier New" panose="02070309020205020404" pitchFamily="49" charset="0"/>
                </a:rPr>
                <a:t>&lt;</a:t>
              </a:r>
              <a:r>
                <a:rPr lang="en-US" dirty="0">
                  <a:solidFill>
                    <a:srgbClr val="000000"/>
                  </a:solidFill>
                  <a:latin typeface="Courier New" panose="02070309020205020404" pitchFamily="49" charset="0"/>
                  <a:cs typeface="Courier New" panose="02070309020205020404" pitchFamily="49" charset="0"/>
                </a:rPr>
                <a:t> </a:t>
              </a:r>
              <a:r>
                <a:rPr lang="en-US" dirty="0" err="1">
                  <a:solidFill>
                    <a:srgbClr val="000000"/>
                  </a:solidFill>
                  <a:latin typeface="Courier New" panose="02070309020205020404" pitchFamily="49" charset="0"/>
                  <a:cs typeface="Courier New" panose="02070309020205020404" pitchFamily="49" charset="0"/>
                </a:rPr>
                <a:t>numQPs</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r>
                <a:rPr lang="en-US" b="1" dirty="0">
                  <a:solidFill>
                    <a:srgbClr val="000080"/>
                  </a:solidFill>
                  <a:latin typeface="Courier New" panose="02070309020205020404" pitchFamily="49" charset="0"/>
                  <a:cs typeface="Courier New" panose="02070309020205020404" pitchFamily="49" charset="0"/>
                </a:rPr>
                <a:t>++</a:t>
              </a:r>
              <a:r>
                <a:rPr lang="en-US" dirty="0" err="1">
                  <a:solidFill>
                    <a:srgbClr val="000000"/>
                  </a:solidFill>
                  <a:latin typeface="Courier New" panose="02070309020205020404" pitchFamily="49" charset="0"/>
                  <a:cs typeface="Courier New" panose="02070309020205020404" pitchFamily="49" charset="0"/>
                </a:rPr>
                <a:t>qp</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p>
            <a:p>
              <a:pPr algn="l" defTabSz="182880">
                <a:lnSpc>
                  <a:spcPct val="120000"/>
                </a:lnSpc>
              </a:pPr>
              <a:r>
                <a:rPr lang="en-US" dirty="0">
                  <a:solidFill>
                    <a:srgbClr val="000000"/>
                  </a:solidFill>
                  <a:latin typeface="Courier New" panose="02070309020205020404" pitchFamily="49" charset="0"/>
                  <a:cs typeface="Courier New" panose="02070309020205020404" pitchFamily="49" charset="0"/>
                </a:rPr>
                <a:t>			  Residual</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cell</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node</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FF8000"/>
                  </a:solidFill>
                  <a:latin typeface="Courier New" panose="02070309020205020404" pitchFamily="49" charset="0"/>
                  <a:cs typeface="Courier New" panose="02070309020205020404" pitchFamily="49" charset="0"/>
                </a:rPr>
                <a:t>0</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p>
            <a:p>
              <a:pPr algn="l" defTabSz="182880">
                <a:lnSpc>
                  <a:spcPct val="120000"/>
                </a:lnSpc>
              </a:pPr>
              <a:r>
                <a:rPr lang="en-US" dirty="0">
                  <a:solidFill>
                    <a:srgbClr val="000000"/>
                  </a:solidFill>
                  <a:latin typeface="Courier New" panose="02070309020205020404" pitchFamily="49" charset="0"/>
                  <a:cs typeface="Courier New" panose="02070309020205020404" pitchFamily="49" charset="0"/>
                </a:rPr>
                <a:t>					</a:t>
              </a:r>
              <a:r>
                <a:rPr lang="en-US" dirty="0" err="1">
                  <a:solidFill>
                    <a:srgbClr val="000000"/>
                  </a:solidFill>
                  <a:latin typeface="Courier New" panose="02070309020205020404" pitchFamily="49" charset="0"/>
                  <a:cs typeface="Courier New" panose="02070309020205020404" pitchFamily="49" charset="0"/>
                </a:rPr>
                <a:t>Ugrad</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cell</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qp</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FF8000"/>
                  </a:solidFill>
                  <a:latin typeface="Courier New" panose="02070309020205020404" pitchFamily="49" charset="0"/>
                  <a:cs typeface="Courier New" panose="02070309020205020404" pitchFamily="49" charset="0"/>
                </a:rPr>
                <a:t>0</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FF8000"/>
                  </a:solidFill>
                  <a:latin typeface="Courier New" panose="02070309020205020404" pitchFamily="49" charset="0"/>
                  <a:cs typeface="Courier New" panose="02070309020205020404" pitchFamily="49" charset="0"/>
                </a:rPr>
                <a:t>0</a:t>
              </a:r>
              <a:r>
                <a:rPr lang="en-US" b="1" dirty="0">
                  <a:solidFill>
                    <a:srgbClr val="000080"/>
                  </a:solidFill>
                  <a:latin typeface="Courier New" panose="02070309020205020404" pitchFamily="49" charset="0"/>
                  <a:cs typeface="Courier New" panose="02070309020205020404" pitchFamily="49" charset="0"/>
                </a:rPr>
                <a:t>)*</a:t>
              </a:r>
              <a:r>
                <a:rPr lang="en-US" dirty="0" err="1">
                  <a:solidFill>
                    <a:srgbClr val="000000"/>
                  </a:solidFill>
                  <a:latin typeface="Courier New" panose="02070309020205020404" pitchFamily="49" charset="0"/>
                  <a:cs typeface="Courier New" panose="02070309020205020404" pitchFamily="49" charset="0"/>
                </a:rPr>
                <a:t>wGradBF</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cell</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node</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qp</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FF8000"/>
                  </a:solidFill>
                  <a:latin typeface="Courier New" panose="02070309020205020404" pitchFamily="49" charset="0"/>
                  <a:cs typeface="Courier New" panose="02070309020205020404" pitchFamily="49" charset="0"/>
                </a:rPr>
                <a:t>0</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p>
            <a:p>
              <a:pPr algn="l" defTabSz="182880">
                <a:lnSpc>
                  <a:spcPct val="120000"/>
                </a:lnSpc>
              </a:pPr>
              <a:r>
                <a:rPr lang="en-US" dirty="0">
                  <a:solidFill>
                    <a:srgbClr val="000000"/>
                  </a:solidFill>
                  <a:latin typeface="Courier New" panose="02070309020205020404" pitchFamily="49" charset="0"/>
                  <a:cs typeface="Courier New" panose="02070309020205020404" pitchFamily="49" charset="0"/>
                </a:rPr>
                <a:t>					</a:t>
              </a:r>
              <a:r>
                <a:rPr lang="en-US" dirty="0" err="1">
                  <a:solidFill>
                    <a:srgbClr val="000000"/>
                  </a:solidFill>
                  <a:latin typeface="Courier New" panose="02070309020205020404" pitchFamily="49" charset="0"/>
                  <a:cs typeface="Courier New" panose="02070309020205020404" pitchFamily="49" charset="0"/>
                </a:rPr>
                <a:t>Ugrad</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cell</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qp</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FF8000"/>
                  </a:solidFill>
                  <a:latin typeface="Courier New" panose="02070309020205020404" pitchFamily="49" charset="0"/>
                  <a:cs typeface="Courier New" panose="02070309020205020404" pitchFamily="49" charset="0"/>
                </a:rPr>
                <a:t>0</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FF8000"/>
                  </a:solidFill>
                  <a:latin typeface="Courier New" panose="02070309020205020404" pitchFamily="49" charset="0"/>
                  <a:cs typeface="Courier New" panose="02070309020205020404" pitchFamily="49" charset="0"/>
                </a:rPr>
                <a:t>1</a:t>
              </a:r>
              <a:r>
                <a:rPr lang="en-US" b="1" dirty="0">
                  <a:solidFill>
                    <a:srgbClr val="000080"/>
                  </a:solidFill>
                  <a:latin typeface="Courier New" panose="02070309020205020404" pitchFamily="49" charset="0"/>
                  <a:cs typeface="Courier New" panose="02070309020205020404" pitchFamily="49" charset="0"/>
                </a:rPr>
                <a:t>)*</a:t>
              </a:r>
              <a:r>
                <a:rPr lang="en-US" dirty="0" err="1">
                  <a:solidFill>
                    <a:srgbClr val="000000"/>
                  </a:solidFill>
                  <a:latin typeface="Courier New" panose="02070309020205020404" pitchFamily="49" charset="0"/>
                  <a:cs typeface="Courier New" panose="02070309020205020404" pitchFamily="49" charset="0"/>
                </a:rPr>
                <a:t>wGradBF</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cell</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node</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qp</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FF8000"/>
                  </a:solidFill>
                  <a:latin typeface="Courier New" panose="02070309020205020404" pitchFamily="49" charset="0"/>
                  <a:cs typeface="Courier New" panose="02070309020205020404" pitchFamily="49" charset="0"/>
                </a:rPr>
                <a:t>1</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p>
            <a:p>
              <a:pPr algn="l" defTabSz="182880">
                <a:lnSpc>
                  <a:spcPct val="120000"/>
                </a:lnSpc>
              </a:pPr>
              <a:r>
                <a:rPr lang="en-US" dirty="0">
                  <a:solidFill>
                    <a:srgbClr val="000000"/>
                  </a:solidFill>
                  <a:latin typeface="Courier New" panose="02070309020205020404" pitchFamily="49" charset="0"/>
                  <a:cs typeface="Courier New" panose="02070309020205020404" pitchFamily="49" charset="0"/>
                </a:rPr>
                <a:t>					force</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cell</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qp</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FF8000"/>
                  </a:solidFill>
                  <a:latin typeface="Courier New" panose="02070309020205020404" pitchFamily="49" charset="0"/>
                  <a:cs typeface="Courier New" panose="02070309020205020404" pitchFamily="49" charset="0"/>
                </a:rPr>
                <a:t>0</a:t>
              </a:r>
              <a:r>
                <a:rPr lang="en-US" b="1" dirty="0">
                  <a:solidFill>
                    <a:srgbClr val="000080"/>
                  </a:solidFill>
                  <a:latin typeface="Courier New" panose="02070309020205020404" pitchFamily="49" charset="0"/>
                  <a:cs typeface="Courier New" panose="02070309020205020404" pitchFamily="49" charset="0"/>
                </a:rPr>
                <a:t>)*</a:t>
              </a:r>
              <a:r>
                <a:rPr lang="en-US" dirty="0" err="1">
                  <a:solidFill>
                    <a:srgbClr val="000000"/>
                  </a:solidFill>
                  <a:latin typeface="Courier New" panose="02070309020205020404" pitchFamily="49" charset="0"/>
                  <a:cs typeface="Courier New" panose="02070309020205020404" pitchFamily="49" charset="0"/>
                </a:rPr>
                <a:t>wBF</a:t>
              </a:r>
              <a:r>
                <a:rPr lang="en-US" b="1" dirty="0">
                  <a:solidFill>
                    <a:srgbClr val="000080"/>
                  </a:solidFill>
                  <a:latin typeface="Courier New" panose="02070309020205020404" pitchFamily="49" charset="0"/>
                  <a:cs typeface="Courier New" panose="02070309020205020404" pitchFamily="49" charset="0"/>
                </a:rPr>
                <a:t>(</a:t>
              </a:r>
              <a:r>
                <a:rPr lang="en-US" dirty="0" err="1">
                  <a:solidFill>
                    <a:srgbClr val="000000"/>
                  </a:solidFill>
                  <a:latin typeface="Courier New" panose="02070309020205020404" pitchFamily="49" charset="0"/>
                  <a:cs typeface="Courier New" panose="02070309020205020404" pitchFamily="49" charset="0"/>
                </a:rPr>
                <a:t>cell</a:t>
              </a:r>
              <a:r>
                <a:rPr lang="en-US" b="1" dirty="0" err="1">
                  <a:solidFill>
                    <a:srgbClr val="000080"/>
                  </a:solidFill>
                  <a:latin typeface="Courier New" panose="02070309020205020404" pitchFamily="49" charset="0"/>
                  <a:cs typeface="Courier New" panose="02070309020205020404" pitchFamily="49" charset="0"/>
                </a:rPr>
                <a:t>,</a:t>
              </a:r>
              <a:r>
                <a:rPr lang="en-US" dirty="0" err="1">
                  <a:solidFill>
                    <a:srgbClr val="000000"/>
                  </a:solidFill>
                  <a:latin typeface="Courier New" panose="02070309020205020404" pitchFamily="49" charset="0"/>
                  <a:cs typeface="Courier New" panose="02070309020205020404" pitchFamily="49" charset="0"/>
                </a:rPr>
                <a:t>node</a:t>
              </a:r>
              <a:r>
                <a:rPr lang="en-US" b="1" dirty="0" err="1">
                  <a:solidFill>
                    <a:srgbClr val="000080"/>
                  </a:solidFill>
                  <a:latin typeface="Courier New" panose="02070309020205020404" pitchFamily="49" charset="0"/>
                  <a:cs typeface="Courier New" panose="02070309020205020404" pitchFamily="49" charset="0"/>
                </a:rPr>
                <a:t>,</a:t>
              </a:r>
              <a:r>
                <a:rPr lang="en-US" dirty="0" err="1">
                  <a:solidFill>
                    <a:srgbClr val="000000"/>
                  </a:solidFill>
                  <a:latin typeface="Courier New" panose="02070309020205020404" pitchFamily="49" charset="0"/>
                  <a:cs typeface="Courier New" panose="02070309020205020404" pitchFamily="49" charset="0"/>
                </a:rPr>
                <a:t>qp</a:t>
              </a:r>
              <a:r>
                <a:rPr lang="en-US" b="1" dirty="0">
                  <a:solidFill>
                    <a:srgbClr val="000080"/>
                  </a:solidFill>
                  <a:latin typeface="Courier New" panose="02070309020205020404" pitchFamily="49" charset="0"/>
                  <a:cs typeface="Courier New" panose="02070309020205020404" pitchFamily="49" charset="0"/>
                </a:rPr>
                <a:t>);</a:t>
              </a:r>
              <a:r>
                <a:rPr lang="en-US" dirty="0">
                  <a:solidFill>
                    <a:srgbClr val="000000"/>
                  </a:solidFill>
                  <a:latin typeface="Courier New" panose="02070309020205020404" pitchFamily="49" charset="0"/>
                  <a:cs typeface="Courier New" panose="02070309020205020404" pitchFamily="49" charset="0"/>
                </a:rPr>
                <a:t> </a:t>
              </a:r>
            </a:p>
            <a:p>
              <a:pPr algn="l" defTabSz="182880">
                <a:lnSpc>
                  <a:spcPct val="120000"/>
                </a:lnSpc>
              </a:pPr>
              <a:r>
                <a:rPr lang="en-US" b="1" dirty="0">
                  <a:solidFill>
                    <a:srgbClr val="000080"/>
                  </a:solidFill>
                  <a:latin typeface="Courier New" panose="02070309020205020404" pitchFamily="49" charset="0"/>
                  <a:cs typeface="Courier New" panose="02070309020205020404" pitchFamily="49" charset="0"/>
                </a:rPr>
                <a:t>		  } 	</a:t>
              </a:r>
            </a:p>
            <a:p>
              <a:pPr algn="l" defTabSz="182880">
                <a:lnSpc>
                  <a:spcPct val="120000"/>
                </a:lnSpc>
              </a:pPr>
              <a:r>
                <a:rPr lang="en-US" b="1" dirty="0">
                  <a:solidFill>
                    <a:srgbClr val="000080"/>
                  </a:solidFill>
                  <a:latin typeface="Courier New" panose="02070309020205020404" pitchFamily="49" charset="0"/>
                  <a:cs typeface="Courier New" panose="02070309020205020404" pitchFamily="49" charset="0"/>
                </a:rPr>
                <a:t>    }</a:t>
              </a:r>
              <a:r>
                <a:rPr lang="en-US" dirty="0">
                  <a:solidFill>
                    <a:srgbClr val="000000"/>
                  </a:solidFill>
                  <a:latin typeface="Courier New" panose="02070309020205020404" pitchFamily="49" charset="0"/>
                  <a:cs typeface="Courier New" panose="02070309020205020404" pitchFamily="49" charset="0"/>
                </a:rPr>
                <a:t> </a:t>
              </a:r>
            </a:p>
            <a:p>
              <a:pPr algn="l" defTabSz="182880">
                <a:lnSpc>
                  <a:spcPct val="120000"/>
                </a:lnSpc>
              </a:pPr>
              <a:r>
                <a:rPr lang="en-US" b="1" dirty="0">
                  <a:solidFill>
                    <a:srgbClr val="000080"/>
                  </a:solidFill>
                  <a:latin typeface="Courier New" panose="02070309020205020404" pitchFamily="49" charset="0"/>
                  <a:cs typeface="Courier New" panose="02070309020205020404" pitchFamily="49" charset="0"/>
                </a:rPr>
                <a:t>	}</a:t>
              </a:r>
              <a:r>
                <a:rPr lang="en-US" dirty="0">
                  <a:solidFill>
                    <a:srgbClr val="000000"/>
                  </a:solidFill>
                  <a:latin typeface="Courier New" panose="02070309020205020404" pitchFamily="49" charset="0"/>
                  <a:cs typeface="Courier New" panose="02070309020205020404" pitchFamily="49" charset="0"/>
                </a:rPr>
                <a:t> </a:t>
              </a:r>
            </a:p>
            <a:p>
              <a:pPr algn="l" defTabSz="182880">
                <a:lnSpc>
                  <a:spcPct val="120000"/>
                </a:lnSpc>
              </a:pPr>
              <a:r>
                <a:rPr lang="en-US" b="1" strike="sngStrike" dirty="0">
                  <a:solidFill>
                    <a:schemeClr val="tx1"/>
                  </a:solidFill>
                  <a:latin typeface="Courier New" panose="02070309020205020404" pitchFamily="49" charset="0"/>
                  <a:cs typeface="Courier New" panose="02070309020205020404" pitchFamily="49" charset="0"/>
                </a:rPr>
                <a:t>}</a:t>
              </a:r>
              <a:endParaRPr lang="en-US" strike="sngStrike" dirty="0">
                <a:solidFill>
                  <a:schemeClr val="tx1"/>
                </a:solidFill>
                <a:latin typeface="Courier New" panose="02070309020205020404" pitchFamily="49" charset="0"/>
                <a:cs typeface="Courier New" panose="02070309020205020404" pitchFamily="49" charset="0"/>
              </a:endParaRPr>
            </a:p>
          </p:txBody>
        </p:sp>
        <p:sp>
          <p:nvSpPr>
            <p:cNvPr id="3" name="Rectangle 2">
              <a:extLst>
                <a:ext uri="{FF2B5EF4-FFF2-40B4-BE49-F238E27FC236}">
                  <a16:creationId xmlns:a16="http://schemas.microsoft.com/office/drawing/2014/main" id="{3831CEEF-B206-4247-A239-AB25CF92006F}"/>
                </a:ext>
              </a:extLst>
            </p:cNvPr>
            <p:cNvSpPr/>
            <p:nvPr/>
          </p:nvSpPr>
          <p:spPr>
            <a:xfrm>
              <a:off x="6132172" y="1311447"/>
              <a:ext cx="5821604" cy="499598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7EF9600F-96EF-4846-89C5-DE4C446CF01A}"/>
              </a:ext>
            </a:extLst>
          </p:cNvPr>
          <p:cNvSpPr txBox="1"/>
          <p:nvPr/>
        </p:nvSpPr>
        <p:spPr>
          <a:xfrm>
            <a:off x="9493624" y="824754"/>
            <a:ext cx="2208938" cy="1183340"/>
          </a:xfrm>
          <a:prstGeom prst="rect">
            <a:avLst/>
          </a:prstGeom>
          <a:solidFill>
            <a:schemeClr val="bg1"/>
          </a:solidFill>
          <a:ln w="28575">
            <a:solidFill>
              <a:srgbClr val="0070C0"/>
            </a:solidFill>
          </a:ln>
        </p:spPr>
        <p:txBody>
          <a:bodyPr vert="horz" wrap="square" lIns="91440" tIns="45720" rIns="91440" bIns="45720" rtlCol="0">
            <a:noAutofit/>
          </a:bodyPr>
          <a:lstStyle/>
          <a:p>
            <a:pPr algn="l"/>
            <a:r>
              <a:rPr lang="en-US" sz="1600" b="1" i="1" dirty="0">
                <a:solidFill>
                  <a:srgbClr val="0070C0"/>
                </a:solidFill>
                <a:latin typeface="Trebuchet MS" panose="020B0603020202020204" pitchFamily="34" charset="0"/>
              </a:rPr>
              <a:t>Pros:</a:t>
            </a:r>
            <a:endParaRPr lang="en-US" sz="400" b="1" i="1" dirty="0">
              <a:solidFill>
                <a:srgbClr val="0070C0"/>
              </a:solidFill>
              <a:latin typeface="Trebuchet MS" panose="020B0603020202020204" pitchFamily="34" charset="0"/>
            </a:endParaRPr>
          </a:p>
          <a:p>
            <a:pPr algn="l"/>
            <a:r>
              <a:rPr lang="en-US" sz="400" b="1" i="1" dirty="0">
                <a:solidFill>
                  <a:srgbClr val="0070C0"/>
                </a:solidFill>
                <a:latin typeface="Trebuchet MS" panose="020B0603020202020204" pitchFamily="34" charset="0"/>
              </a:rPr>
              <a:t> </a:t>
            </a:r>
          </a:p>
          <a:p>
            <a:pPr marL="285750" indent="-285750" algn="l">
              <a:buFont typeface="Arial" panose="020B0604020202020204" pitchFamily="34" charset="0"/>
              <a:buChar char="•"/>
            </a:pPr>
            <a:r>
              <a:rPr lang="en-US" sz="1600" dirty="0">
                <a:latin typeface="Trebuchet MS" panose="020B0603020202020204" pitchFamily="34" charset="0"/>
              </a:rPr>
              <a:t>Easy to implement new physics</a:t>
            </a:r>
          </a:p>
          <a:p>
            <a:pPr marL="285750" indent="-285750" algn="l">
              <a:buFont typeface="Arial" panose="020B0604020202020204" pitchFamily="34" charset="0"/>
              <a:buChar char="•"/>
            </a:pPr>
            <a:endParaRPr lang="en-US" sz="200" dirty="0">
              <a:latin typeface="Trebuchet MS" panose="020B0603020202020204" pitchFamily="34" charset="0"/>
            </a:endParaRPr>
          </a:p>
          <a:p>
            <a:pPr marL="285750" indent="-285750" algn="l">
              <a:buFont typeface="Arial" panose="020B0604020202020204" pitchFamily="34" charset="0"/>
              <a:buChar char="•"/>
            </a:pPr>
            <a:r>
              <a:rPr lang="en-US" sz="1600" dirty="0">
                <a:latin typeface="Trebuchet MS" panose="020B0603020202020204" pitchFamily="34" charset="0"/>
              </a:rPr>
              <a:t>Easy to </a:t>
            </a:r>
            <a:r>
              <a:rPr lang="en-US" sz="1600" dirty="0" err="1">
                <a:latin typeface="Trebuchet MS" panose="020B0603020202020204" pitchFamily="34" charset="0"/>
              </a:rPr>
              <a:t>Kokkos-ize</a:t>
            </a:r>
            <a:endParaRPr lang="en-US" sz="1600" dirty="0">
              <a:latin typeface="Trebuchet MS" panose="020B0603020202020204" pitchFamily="34" charset="0"/>
            </a:endParaRPr>
          </a:p>
        </p:txBody>
      </p:sp>
    </p:spTree>
    <p:extLst>
      <p:ext uri="{BB962C8B-B14F-4D97-AF65-F5344CB8AC3E}">
        <p14:creationId xmlns:p14="http://schemas.microsoft.com/office/powerpoint/2010/main" val="34176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itle 12">
                <a:extLst>
                  <a:ext uri="{FF2B5EF4-FFF2-40B4-BE49-F238E27FC236}">
                    <a16:creationId xmlns:a16="http://schemas.microsoft.com/office/drawing/2014/main" id="{28903DDA-7189-7C4B-8C3C-58042A748310}"/>
                  </a:ext>
                </a:extLst>
              </p:cNvPr>
              <p:cNvSpPr>
                <a:spLocks noGrp="1"/>
              </p:cNvSpPr>
              <p:nvPr>
                <p:ph type="title"/>
              </p:nvPr>
            </p:nvSpPr>
            <p:spPr>
              <a:xfrm>
                <a:off x="1600201" y="261257"/>
                <a:ext cx="7239000" cy="783575"/>
              </a:xfrm>
            </p:spPr>
            <p:txBody>
              <a:bodyPr>
                <a:normAutofit fontScale="90000"/>
              </a:bodyPr>
              <a:lstStyle/>
              <a:p>
                <a:r>
                  <a:rPr lang="en-US" sz="3600" dirty="0">
                    <a:solidFill>
                      <a:srgbClr val="0070C0"/>
                    </a:solidFill>
                    <a:latin typeface="Trebuchet MS" panose="020B0603020202020204" pitchFamily="34" charset="0"/>
                  </a:rPr>
                  <a:t>Albany Supporting Tools: Phalanx </a:t>
                </a:r>
                <a14:m>
                  <m:oMath xmlns:m="http://schemas.openxmlformats.org/officeDocument/2006/math">
                    <m:r>
                      <a:rPr lang="en-US" sz="3600" i="1" dirty="0" smtClean="0">
                        <a:solidFill>
                          <a:srgbClr val="0070C0"/>
                        </a:solidFill>
                        <a:latin typeface="Cambria Math" panose="02040503050406030204" pitchFamily="18" charset="0"/>
                      </a:rPr>
                      <m:t>–</m:t>
                    </m:r>
                  </m:oMath>
                </a14:m>
                <a:r>
                  <a:rPr lang="en-US" sz="3600" dirty="0">
                    <a:solidFill>
                      <a:srgbClr val="0070C0"/>
                    </a:solidFill>
                    <a:latin typeface="Trebuchet MS" panose="020B0603020202020204" pitchFamily="34" charset="0"/>
                  </a:rPr>
                  <a:t> Directed Acyclic Graph (DAG)</a:t>
                </a:r>
              </a:p>
            </p:txBody>
          </p:sp>
        </mc:Choice>
        <mc:Fallback xmlns="">
          <p:sp>
            <p:nvSpPr>
              <p:cNvPr id="13" name="Title 12">
                <a:extLst>
                  <a:ext uri="{FF2B5EF4-FFF2-40B4-BE49-F238E27FC236}">
                    <a16:creationId xmlns:a16="http://schemas.microsoft.com/office/drawing/2014/main" id="{28903DDA-7189-7C4B-8C3C-58042A748310}"/>
                  </a:ext>
                </a:extLst>
              </p:cNvPr>
              <p:cNvSpPr>
                <a:spLocks noGrp="1" noRot="1" noChangeAspect="1" noMove="1" noResize="1" noEditPoints="1" noAdjustHandles="1" noChangeArrowheads="1" noChangeShapeType="1" noTextEdit="1"/>
              </p:cNvSpPr>
              <p:nvPr>
                <p:ph type="title"/>
              </p:nvPr>
            </p:nvSpPr>
            <p:spPr>
              <a:xfrm>
                <a:off x="1600201" y="261257"/>
                <a:ext cx="7239000" cy="783575"/>
              </a:xfrm>
              <a:blipFill>
                <a:blip r:embed="rId3"/>
                <a:stretch>
                  <a:fillRect l="-3454" t="-28125" b="-3828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13</a:t>
            </a:fld>
            <a:endParaRPr lang="en-US" dirty="0"/>
          </a:p>
        </p:txBody>
      </p:sp>
      <p:sp>
        <p:nvSpPr>
          <p:cNvPr id="2" name="TextBox 1">
            <a:extLst>
              <a:ext uri="{FF2B5EF4-FFF2-40B4-BE49-F238E27FC236}">
                <a16:creationId xmlns:a16="http://schemas.microsoft.com/office/drawing/2014/main" id="{89363B87-664B-431E-83B4-59D8D064FBC1}"/>
              </a:ext>
            </a:extLst>
          </p:cNvPr>
          <p:cNvSpPr txBox="1"/>
          <p:nvPr/>
        </p:nvSpPr>
        <p:spPr>
          <a:xfrm>
            <a:off x="877529" y="1106129"/>
            <a:ext cx="9837174" cy="4748981"/>
          </a:xfrm>
          <a:prstGeom prst="rect">
            <a:avLst/>
          </a:prstGeom>
        </p:spPr>
        <p:txBody>
          <a:bodyPr vert="horz" wrap="square" lIns="91440" tIns="45720" rIns="91440" bIns="45720" rtlCol="0">
            <a:noAutofit/>
          </a:bodyPr>
          <a:lstStyle/>
          <a:p>
            <a:pPr algn="l"/>
            <a:endParaRPr lang="en-US" dirty="0"/>
          </a:p>
        </p:txBody>
      </p:sp>
      <p:sp>
        <p:nvSpPr>
          <p:cNvPr id="5" name="Text Placeholder 3">
            <a:extLst>
              <a:ext uri="{FF2B5EF4-FFF2-40B4-BE49-F238E27FC236}">
                <a16:creationId xmlns:a16="http://schemas.microsoft.com/office/drawing/2014/main" id="{299D171E-6FA1-41DC-9B98-B9C626649457}"/>
              </a:ext>
            </a:extLst>
          </p:cNvPr>
          <p:cNvSpPr txBox="1">
            <a:spLocks/>
          </p:cNvSpPr>
          <p:nvPr/>
        </p:nvSpPr>
        <p:spPr>
          <a:xfrm>
            <a:off x="4391978" y="1501148"/>
            <a:ext cx="4838937" cy="2673040"/>
          </a:xfrm>
          <a:prstGeom prst="rect">
            <a:avLst/>
          </a:prstGeom>
        </p:spPr>
        <p:txBody>
          <a:bodyPr vert="horz" lIns="0" tIns="0" rIns="0" bIns="0" rtlCol="0" anchor="ctr">
            <a:normAutofit/>
          </a:bodyPr>
          <a:lstStyle>
            <a:defPPr>
              <a:defRPr lang="en-US"/>
            </a:defPPr>
            <a:lvl1pPr marL="0" algn="ctr" defTabSz="914400" rtl="0" eaLnBrk="1" latinLnBrk="0" hangingPunct="1">
              <a:defRPr sz="1400" b="0" i="0" kern="1200">
                <a:solidFill>
                  <a:srgbClr val="FFFFFF"/>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800" b="1" i="1" dirty="0">
                <a:solidFill>
                  <a:srgbClr val="0070C0"/>
                </a:solidFill>
                <a:latin typeface="Trebuchet MS" panose="020B0603020202020204" pitchFamily="34" charset="0"/>
              </a:rPr>
              <a:t>Pros:</a:t>
            </a:r>
            <a:r>
              <a:rPr lang="en-US" sz="1800" i="1" dirty="0">
                <a:solidFill>
                  <a:srgbClr val="0070C0"/>
                </a:solidFill>
                <a:latin typeface="Trebuchet MS" panose="020B0603020202020204" pitchFamily="34" charset="0"/>
              </a:rPr>
              <a:t> </a:t>
            </a:r>
          </a:p>
          <a:p>
            <a:pPr algn="l"/>
            <a:endParaRPr lang="en-US" sz="400" dirty="0">
              <a:solidFill>
                <a:srgbClr val="0070C0"/>
              </a:solidFill>
              <a:latin typeface="Trebuchet MS" panose="020B0603020202020204" pitchFamily="34" charset="0"/>
            </a:endParaRPr>
          </a:p>
          <a:p>
            <a:pPr marL="342900" indent="-342900" algn="l">
              <a:buFont typeface="Arial" panose="020B0604020202020204" pitchFamily="34" charset="0"/>
              <a:buChar char="•"/>
            </a:pPr>
            <a:r>
              <a:rPr lang="en-US" sz="1800" dirty="0">
                <a:solidFill>
                  <a:schemeClr val="tx1"/>
                </a:solidFill>
                <a:latin typeface="Trebuchet MS" panose="020B0603020202020204" pitchFamily="34" charset="0"/>
              </a:rPr>
              <a:t>Increased flexibility, extensibility, usability</a:t>
            </a:r>
          </a:p>
          <a:p>
            <a:pPr marL="342900" indent="-342900" algn="l">
              <a:buFont typeface="Arial" panose="020B0604020202020204" pitchFamily="34" charset="0"/>
              <a:buChar char="•"/>
            </a:pPr>
            <a:endParaRPr lang="en-US" sz="300" dirty="0">
              <a:solidFill>
                <a:schemeClr val="tx1"/>
              </a:solidFill>
              <a:latin typeface="Trebuchet MS" panose="020B0603020202020204" pitchFamily="34" charset="0"/>
            </a:endParaRPr>
          </a:p>
          <a:p>
            <a:pPr marL="342900" indent="-342900" algn="l">
              <a:buFont typeface="Arial" panose="020B0604020202020204" pitchFamily="34" charset="0"/>
              <a:buChar char="•"/>
            </a:pPr>
            <a:endParaRPr lang="en-US" sz="300" dirty="0">
              <a:solidFill>
                <a:schemeClr val="tx1"/>
              </a:solidFill>
              <a:latin typeface="Trebuchet MS" panose="020B0603020202020204" pitchFamily="34" charset="0"/>
            </a:endParaRPr>
          </a:p>
          <a:p>
            <a:pPr marL="342900" indent="-342900" algn="l">
              <a:buFont typeface="Arial" panose="020B0604020202020204" pitchFamily="34" charset="0"/>
              <a:buChar char="•"/>
            </a:pPr>
            <a:r>
              <a:rPr lang="en-US" sz="1800" dirty="0">
                <a:solidFill>
                  <a:schemeClr val="tx1"/>
                </a:solidFill>
                <a:latin typeface="Trebuchet MS" panose="020B0603020202020204" pitchFamily="34" charset="0"/>
              </a:rPr>
              <a:t>Arbitrary data type support</a:t>
            </a:r>
          </a:p>
          <a:p>
            <a:pPr marL="342900" indent="-342900" algn="l">
              <a:buFont typeface="Arial" panose="020B0604020202020204" pitchFamily="34" charset="0"/>
              <a:buChar char="•"/>
            </a:pPr>
            <a:endParaRPr lang="en-US" sz="300" dirty="0">
              <a:solidFill>
                <a:schemeClr val="tx1"/>
              </a:solidFill>
              <a:latin typeface="Trebuchet MS" panose="020B0603020202020204" pitchFamily="34" charset="0"/>
            </a:endParaRPr>
          </a:p>
          <a:p>
            <a:pPr marL="342900" indent="-342900" algn="l">
              <a:buFont typeface="Arial" panose="020B0604020202020204" pitchFamily="34" charset="0"/>
              <a:buChar char="•"/>
            </a:pPr>
            <a:endParaRPr lang="en-US" sz="300" dirty="0">
              <a:solidFill>
                <a:schemeClr val="tx1"/>
              </a:solidFill>
              <a:latin typeface="Trebuchet MS" panose="020B0603020202020204" pitchFamily="34" charset="0"/>
            </a:endParaRPr>
          </a:p>
          <a:p>
            <a:pPr marL="342900" indent="-342900" algn="l">
              <a:buFont typeface="Arial" panose="020B0604020202020204" pitchFamily="34" charset="0"/>
              <a:buChar char="•"/>
            </a:pPr>
            <a:r>
              <a:rPr lang="en-US" sz="1800" dirty="0">
                <a:solidFill>
                  <a:schemeClr val="tx1"/>
                </a:solidFill>
                <a:latin typeface="Trebuchet MS" panose="020B0603020202020204" pitchFamily="34" charset="0"/>
              </a:rPr>
              <a:t>Potential for task parallelism</a:t>
            </a:r>
          </a:p>
          <a:p>
            <a:pPr algn="l"/>
            <a:endParaRPr lang="en-US" sz="1000" b="1" u="sng" dirty="0">
              <a:solidFill>
                <a:schemeClr val="tx1"/>
              </a:solidFill>
              <a:latin typeface="Trebuchet MS" panose="020B0603020202020204" pitchFamily="34" charset="0"/>
            </a:endParaRPr>
          </a:p>
          <a:p>
            <a:pPr algn="l"/>
            <a:r>
              <a:rPr lang="en-US" sz="1800" b="1" i="1" dirty="0">
                <a:solidFill>
                  <a:srgbClr val="0070C0"/>
                </a:solidFill>
                <a:latin typeface="Trebuchet MS" panose="020B0603020202020204" pitchFamily="34" charset="0"/>
              </a:rPr>
              <a:t>Cons:</a:t>
            </a:r>
            <a:r>
              <a:rPr lang="en-US" sz="1800" i="1" dirty="0">
                <a:solidFill>
                  <a:srgbClr val="0070C0"/>
                </a:solidFill>
                <a:latin typeface="Trebuchet MS" panose="020B0603020202020204" pitchFamily="34" charset="0"/>
              </a:rPr>
              <a:t> </a:t>
            </a:r>
            <a:r>
              <a:rPr lang="en-US" sz="1800" dirty="0">
                <a:solidFill>
                  <a:schemeClr val="tx1"/>
                </a:solidFill>
                <a:latin typeface="Trebuchet MS" panose="020B0603020202020204" pitchFamily="34" charset="0"/>
              </a:rPr>
              <a:t>Performance loss through fragmentation</a:t>
            </a:r>
          </a:p>
          <a:p>
            <a:pPr marL="342900" indent="-342900" algn="l">
              <a:buFont typeface="Arial" panose="020B0604020202020204" pitchFamily="34" charset="0"/>
              <a:buChar char="•"/>
            </a:pPr>
            <a:endParaRPr lang="en-US" sz="400" dirty="0">
              <a:solidFill>
                <a:schemeClr val="tx1"/>
              </a:solidFill>
              <a:latin typeface="Trebuchet MS" panose="020B0603020202020204" pitchFamily="34" charset="0"/>
            </a:endParaRPr>
          </a:p>
          <a:p>
            <a:pPr marL="342900" indent="-342900" algn="l">
              <a:buFont typeface="Arial" panose="020B0604020202020204" pitchFamily="34" charset="0"/>
              <a:buChar char="•"/>
            </a:pPr>
            <a:r>
              <a:rPr lang="en-US" sz="1800" b="1" dirty="0">
                <a:solidFill>
                  <a:schemeClr val="tx1"/>
                </a:solidFill>
                <a:latin typeface="Trebuchet MS" panose="020B0603020202020204" pitchFamily="34" charset="0"/>
              </a:rPr>
              <a:t>Mitigation: </a:t>
            </a:r>
            <a:r>
              <a:rPr lang="en-US" sz="1800" dirty="0">
                <a:solidFill>
                  <a:schemeClr val="tx1"/>
                </a:solidFill>
                <a:latin typeface="Trebuchet MS" panose="020B0603020202020204" pitchFamily="34" charset="0"/>
              </a:rPr>
              <a:t>introduction of </a:t>
            </a:r>
            <a:r>
              <a:rPr lang="en-US" sz="1800" dirty="0" err="1">
                <a:solidFill>
                  <a:schemeClr val="tx1"/>
                </a:solidFill>
                <a:latin typeface="Trebuchet MS" panose="020B0603020202020204" pitchFamily="34" charset="0"/>
              </a:rPr>
              <a:t>memoization</a:t>
            </a:r>
            <a:endParaRPr lang="en-US" sz="1800" dirty="0">
              <a:solidFill>
                <a:schemeClr val="tx1"/>
              </a:solidFill>
              <a:latin typeface="Trebuchet MS" panose="020B0603020202020204" pitchFamily="34" charset="0"/>
            </a:endParaRPr>
          </a:p>
        </p:txBody>
      </p:sp>
      <p:pic>
        <p:nvPicPr>
          <p:cNvPr id="6" name="Picture 5" descr="A close up of a sign&#10;&#10;Description generated with very high confidence">
            <a:extLst>
              <a:ext uri="{FF2B5EF4-FFF2-40B4-BE49-F238E27FC236}">
                <a16:creationId xmlns:a16="http://schemas.microsoft.com/office/drawing/2014/main" id="{A9092470-54AB-4217-863D-9F199115E9A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155" b="98913" l="580" r="99089">
                        <a14:foregroundMark x1="29495" y1="4794" x2="33057" y2="13487"/>
                        <a14:foregroundMark x1="33057" y1="13487" x2="31152" y2="9140"/>
                        <a14:foregroundMark x1="31483" y1="4666" x2="28832" y2="13167"/>
                        <a14:foregroundMark x1="28832" y1="13167" x2="32229" y2="4410"/>
                        <a14:foregroundMark x1="32229" y1="4410" x2="29826" y2="11761"/>
                        <a14:foregroundMark x1="28832" y1="5593" x2="32229" y2="12560"/>
                        <a14:foregroundMark x1="29495" y1="4538" x2="27755" y2="4283"/>
                        <a14:foregroundMark x1="29826" y1="4410" x2="34217" y2="4283"/>
                        <a14:foregroundMark x1="29163" y1="4155" x2="42419" y2="6903"/>
                        <a14:foregroundMark x1="10439" y1="13327" x2="34383" y2="13327"/>
                        <a14:foregroundMark x1="34383" y1="13327" x2="8451" y2="13455"/>
                        <a14:foregroundMark x1="8451" y1="13455" x2="44739" y2="12816"/>
                        <a14:foregroundMark x1="44739" y1="12816" x2="20547" y2="15149"/>
                        <a14:foregroundMark x1="20547" y1="15149" x2="44076" y2="16491"/>
                        <a14:foregroundMark x1="44076" y1="16491" x2="15576" y2="19495"/>
                        <a14:foregroundMark x1="15576" y1="19495" x2="42916" y2="21732"/>
                        <a14:foregroundMark x1="42916" y1="21732" x2="16239" y2="23298"/>
                        <a14:foregroundMark x1="16239" y1="23298" x2="38360" y2="23298"/>
                        <a14:foregroundMark x1="38360" y1="23298" x2="11019" y2="23298"/>
                        <a14:foregroundMark x1="11019" y1="23298" x2="36537" y2="22084"/>
                        <a14:foregroundMark x1="36537" y1="22084" x2="14085" y2="21828"/>
                        <a14:foregroundMark x1="14085" y1="21828" x2="53438" y2="21732"/>
                        <a14:foregroundMark x1="53438" y1="21732" x2="2817" y2="18536"/>
                        <a14:foregroundMark x1="2817" y1="18536" x2="16239" y2="11377"/>
                        <a14:foregroundMark x1="16239" y1="11377" x2="12179" y2="20933"/>
                        <a14:foregroundMark x1="12179" y1="20933" x2="8036" y2="11985"/>
                        <a14:foregroundMark x1="8036" y1="11985" x2="2651" y2="21029"/>
                        <a14:foregroundMark x1="2651" y1="21029" x2="9279" y2="11857"/>
                        <a14:foregroundMark x1="9279" y1="11857" x2="2154" y2="19879"/>
                        <a14:foregroundMark x1="2154" y1="19879" x2="15244" y2="11377"/>
                        <a14:foregroundMark x1="15244" y1="11377" x2="37365" y2="12975"/>
                        <a14:foregroundMark x1="37365" y1="12975" x2="50953" y2="21093"/>
                        <a14:foregroundMark x1="50953" y1="21093" x2="20464" y2="21253"/>
                        <a14:foregroundMark x1="20464" y1="21253" x2="51698" y2="20294"/>
                        <a14:foregroundMark x1="51698" y1="20294" x2="25684" y2="19112"/>
                        <a14:foregroundMark x1="25684" y1="19112" x2="49544" y2="18824"/>
                        <a14:foregroundMark x1="49544" y1="18824" x2="16819" y2="17130"/>
                        <a14:foregroundMark x1="16819" y1="17130" x2="49710" y2="16874"/>
                        <a14:foregroundMark x1="49710" y1="16874" x2="17481" y2="15756"/>
                        <a14:foregroundMark x1="17481" y1="15756" x2="25766" y2="14382"/>
                        <a14:foregroundMark x1="25104" y1="14637" x2="31897" y2="15308"/>
                        <a14:foregroundMark x1="17896" y1="14254" x2="20961" y2="14126"/>
                        <a14:foregroundMark x1="19635" y1="14509" x2="18973" y2="13710"/>
                        <a14:foregroundMark x1="26761" y1="13583" x2="30820" y2="14509"/>
                        <a14:foregroundMark x1="18641" y1="13327" x2="26098" y2="15181"/>
                        <a14:foregroundMark x1="8036" y1="31703" x2="40928" y2="31544"/>
                        <a14:foregroundMark x1="40928" y1="31544" x2="12510" y2="31544"/>
                        <a14:foregroundMark x1="12510" y1="31544" x2="42833" y2="31544"/>
                        <a14:foregroundMark x1="42833" y1="31544" x2="15162" y2="32215"/>
                        <a14:foregroundMark x1="15162" y1="32215" x2="46065" y2="32598"/>
                        <a14:foregroundMark x1="46065" y1="32598" x2="17481" y2="34196"/>
                        <a14:foregroundMark x1="17481" y1="34196" x2="47307" y2="35091"/>
                        <a14:foregroundMark x1="47307" y1="35091" x2="6131" y2="38415"/>
                        <a14:foregroundMark x1="6131" y1="38415" x2="57498" y2="40205"/>
                        <a14:foregroundMark x1="57498" y1="40205" x2="30406" y2="40396"/>
                        <a14:foregroundMark x1="30406" y1="40396" x2="62303" y2="39150"/>
                        <a14:foregroundMark x1="62303" y1="39150" x2="23364" y2="38255"/>
                        <a14:foregroundMark x1="23364" y1="38255" x2="95443" y2="34580"/>
                        <a14:foregroundMark x1="95443" y1="34580" x2="65617" y2="35091"/>
                        <a14:foregroundMark x1="65617" y1="35091" x2="85253" y2="39150"/>
                        <a14:foregroundMark x1="85253" y1="39150" x2="67440" y2="32982"/>
                        <a14:foregroundMark x1="67440" y1="32982" x2="87241" y2="38127"/>
                        <a14:foregroundMark x1="87241" y1="38127" x2="65203" y2="38287"/>
                        <a14:foregroundMark x1="65203" y1="38287" x2="68600" y2="37200"/>
                        <a14:foregroundMark x1="7374" y1="39022" x2="8782" y2="37200"/>
                        <a14:foregroundMark x1="65534" y1="33781" x2="93289" y2="33781"/>
                        <a14:foregroundMark x1="93289" y1="33781" x2="73985" y2="39150"/>
                        <a14:foregroundMark x1="73985" y1="39150" x2="95029" y2="33653"/>
                        <a14:foregroundMark x1="95029" y1="33653" x2="79453" y2="35219"/>
                        <a14:foregroundMark x1="71997" y1="37712" x2="96189" y2="38127"/>
                        <a14:foregroundMark x1="96189" y1="38127" x2="72162" y2="38255"/>
                        <a14:foregroundMark x1="72162" y1="38255" x2="90886" y2="33046"/>
                        <a14:foregroundMark x1="90886" y1="33046" x2="89975" y2="37200"/>
                        <a14:foregroundMark x1="70588" y1="39310" x2="93289" y2="39438"/>
                        <a14:foregroundMark x1="93289" y1="39438" x2="88650" y2="38511"/>
                        <a14:foregroundMark x1="30489" y1="23937" x2="28500" y2="32566"/>
                        <a14:foregroundMark x1="28500" y1="32566" x2="29992" y2="23011"/>
                        <a14:foregroundMark x1="29992" y1="23011" x2="33389" y2="31959"/>
                        <a14:foregroundMark x1="33389" y1="31959" x2="36454" y2="22979"/>
                        <a14:foregroundMark x1="36454" y1="22979" x2="29826" y2="31416"/>
                        <a14:foregroundMark x1="29826" y1="31416" x2="34548" y2="26302"/>
                        <a14:foregroundMark x1="34548" y1="22915" x2="58326" y2="22883"/>
                        <a14:foregroundMark x1="58326" y1="22883" x2="63132" y2="21317"/>
                        <a14:foregroundMark x1="6048" y1="21860" x2="13836" y2="24992"/>
                        <a14:foregroundMark x1="4308" y1="49121" x2="38277" y2="48258"/>
                        <a14:foregroundMark x1="38277" y1="48258" x2="14002" y2="54458"/>
                        <a14:foregroundMark x1="14002" y1="54458" x2="66860" y2="54235"/>
                        <a14:foregroundMark x1="66860" y1="54235" x2="27755" y2="58453"/>
                        <a14:foregroundMark x1="27755" y1="58453" x2="69925" y2="53180"/>
                        <a14:foregroundMark x1="69925" y1="53180" x2="97432" y2="53180"/>
                        <a14:foregroundMark x1="97432" y1="53180" x2="69014" y2="58485"/>
                        <a14:foregroundMark x1="69014" y1="58485" x2="14085" y2="56216"/>
                        <a14:foregroundMark x1="14085" y1="56216" x2="59072" y2="53755"/>
                        <a14:foregroundMark x1="59072" y1="53755" x2="22618" y2="55513"/>
                        <a14:foregroundMark x1="22618" y1="55513" x2="41011" y2="55673"/>
                        <a14:foregroundMark x1="11848" y1="69319" x2="40597" y2="70086"/>
                        <a14:foregroundMark x1="40597" y1="70086" x2="11848" y2="73921"/>
                        <a14:foregroundMark x1="11848" y1="73921" x2="40431" y2="72100"/>
                        <a14:foregroundMark x1="40431" y1="72100" x2="16653" y2="78300"/>
                        <a14:foregroundMark x1="16653" y1="78300" x2="12759" y2="69958"/>
                        <a14:foregroundMark x1="12759" y1="69958" x2="30489" y2="76926"/>
                        <a14:foregroundMark x1="30489" y1="76926" x2="39685" y2="68968"/>
                        <a14:foregroundMark x1="39685" y1="68968" x2="56172" y2="80441"/>
                        <a14:foregroundMark x1="56172" y1="80441" x2="60729" y2="81528"/>
                        <a14:foregroundMark x1="29495" y1="78907" x2="30157" y2="88111"/>
                        <a14:foregroundMark x1="30157" y1="88111" x2="30820" y2="88207"/>
                        <a14:foregroundMark x1="31897" y1="78619" x2="31897" y2="87696"/>
                        <a14:foregroundMark x1="31897" y1="87696" x2="27175" y2="76606"/>
                        <a14:foregroundMark x1="27175" y1="76606" x2="27423" y2="76286"/>
                        <a14:foregroundMark x1="27755" y1="87536" x2="19884" y2="95558"/>
                        <a14:foregroundMark x1="19884" y1="95558" x2="38360" y2="95430"/>
                        <a14:foregroundMark x1="25766" y1="92394" x2="39022" y2="91467"/>
                        <a14:foregroundMark x1="25435" y1="94247" x2="16239" y2="94247"/>
                        <a14:foregroundMark x1="24027" y1="88335" x2="37614" y2="85586"/>
                        <a14:foregroundMark x1="29163" y1="80345" x2="31483" y2="88782"/>
                        <a14:foregroundMark x1="31483" y1="88782" x2="26761" y2="81783"/>
                        <a14:foregroundMark x1="28832" y1="60019" x2="28832" y2="68520"/>
                        <a14:foregroundMark x1="28832" y1="68520" x2="25269" y2="59636"/>
                        <a14:foregroundMark x1="25269" y1="59636" x2="29992" y2="67945"/>
                        <a14:foregroundMark x1="29992" y1="67945" x2="28086" y2="59476"/>
                        <a14:foregroundMark x1="28086" y1="59476" x2="33803" y2="68073"/>
                        <a14:foregroundMark x1="33803" y1="68073" x2="31317" y2="58006"/>
                        <a14:foregroundMark x1="31317" y1="58006" x2="32891" y2="67562"/>
                        <a14:foregroundMark x1="32891" y1="67562" x2="30903" y2="58613"/>
                        <a14:foregroundMark x1="30903" y1="58613" x2="28832" y2="66826"/>
                        <a14:foregroundMark x1="60398" y1="53340" x2="85336" y2="52956"/>
                        <a14:foregroundMark x1="85336" y1="52956" x2="97100" y2="55417"/>
                        <a14:foregroundMark x1="98177" y1="55034" x2="98177" y2="55034"/>
                        <a14:foregroundMark x1="71665" y1="53180" x2="99171" y2="52924"/>
                        <a14:foregroundMark x1="99171" y1="52924" x2="76968" y2="52157"/>
                        <a14:foregroundMark x1="76968" y1="52157" x2="83181" y2="54778"/>
                        <a14:foregroundMark x1="57001" y1="36529" x2="51947" y2="36274"/>
                        <a14:foregroundMark x1="69925" y1="52796" x2="76388" y2="52924"/>
                        <a14:foregroundMark x1="74731" y1="57654" x2="96686" y2="57622"/>
                        <a14:foregroundMark x1="96686" y1="57622" x2="74316" y2="57654"/>
                        <a14:foregroundMark x1="74316" y1="57654" x2="90307" y2="57143"/>
                        <a14:foregroundMark x1="67191" y1="52541" x2="94449" y2="52541"/>
                        <a14:foregroundMark x1="72328" y1="51486" x2="88318" y2="51742"/>
                        <a14:foregroundMark x1="30489" y1="42314" x2="33223" y2="38383"/>
                        <a14:foregroundMark x1="29495" y1="42697" x2="30820" y2="40876"/>
                        <a14:foregroundMark x1="30820" y1="42953" x2="26098" y2="48993"/>
                        <a14:foregroundMark x1="31483" y1="42186" x2="35377" y2="50591"/>
                        <a14:foregroundMark x1="35377" y1="50591" x2="33554" y2="44423"/>
                        <a14:foregroundMark x1="30820" y1="42058" x2="29163" y2="42570"/>
                        <a14:foregroundMark x1="26098" y1="41515" x2="28500" y2="41643"/>
                        <a14:foregroundMark x1="18641" y1="92777" x2="42336" y2="90700"/>
                        <a14:foregroundMark x1="42336" y1="90700" x2="47473" y2="88718"/>
                        <a14:foregroundMark x1="36951" y1="12688" x2="63049" y2="11633"/>
                        <a14:foregroundMark x1="63049" y1="11633" x2="36205" y2="12943"/>
                        <a14:foregroundMark x1="36205" y1="12943" x2="51201" y2="19239"/>
                        <a14:foregroundMark x1="51201" y1="19239" x2="46645" y2="9172"/>
                        <a14:foregroundMark x1="46645" y1="9172" x2="20878" y2="11058"/>
                        <a14:foregroundMark x1="20878" y1="11058" x2="52030" y2="10706"/>
                        <a14:foregroundMark x1="52030" y1="10706" x2="41342" y2="14509"/>
                        <a14:foregroundMark x1="52610" y1="12144" x2="50704" y2="22052"/>
                        <a14:foregroundMark x1="50704" y1="22052" x2="50539" y2="12208"/>
                        <a14:foregroundMark x1="50539" y1="12208" x2="50290" y2="23330"/>
                        <a14:foregroundMark x1="50290" y1="23330" x2="58078" y2="9268"/>
                        <a14:foregroundMark x1="51947" y1="31959" x2="29660" y2="31032"/>
                        <a14:foregroundMark x1="29660" y1="31032" x2="65949" y2="28028"/>
                        <a14:foregroundMark x1="65949" y1="28028" x2="10771" y2="28795"/>
                        <a14:foregroundMark x1="10771" y1="28795" x2="40762" y2="31416"/>
                        <a14:foregroundMark x1="40762" y1="31416" x2="11102" y2="31416"/>
                        <a14:foregroundMark x1="11102" y1="31416" x2="47390" y2="29466"/>
                        <a14:foregroundMark x1="47390" y1="29466" x2="23529" y2="31128"/>
                        <a14:foregroundMark x1="23529" y1="31128" x2="911" y2="29850"/>
                        <a14:foregroundMark x1="911" y1="29850" x2="31400" y2="28539"/>
                        <a14:foregroundMark x1="31400" y1="28539" x2="67440" y2="30169"/>
                        <a14:foregroundMark x1="67440" y1="30169" x2="68268" y2="30393"/>
                        <a14:foregroundMark x1="37945" y1="49377" x2="63712" y2="49952"/>
                        <a14:foregroundMark x1="63712" y1="49952" x2="54598" y2="52924"/>
                        <a14:foregroundMark x1="39022" y1="47683" x2="62138" y2="48993"/>
                        <a14:foregroundMark x1="62138" y1="48993" x2="38277" y2="48865"/>
                        <a14:foregroundMark x1="38277" y1="48865" x2="38360" y2="50975"/>
                        <a14:foregroundMark x1="50870" y1="68009" x2="52444" y2="77309"/>
                        <a14:foregroundMark x1="52444" y1="77309" x2="52941" y2="68329"/>
                        <a14:foregroundMark x1="52941" y1="68329" x2="50870" y2="77852"/>
                        <a14:foregroundMark x1="50870" y1="77852" x2="53273" y2="68009"/>
                        <a14:foregroundMark x1="53273" y1="68009" x2="55095" y2="79834"/>
                        <a14:foregroundMark x1="55095" y1="79834" x2="56338" y2="80217"/>
                        <a14:foregroundMark x1="29826" y1="68520" x2="60066" y2="67753"/>
                        <a14:foregroundMark x1="60066" y1="67753" x2="23861" y2="68009"/>
                        <a14:foregroundMark x1="23861" y1="68009" x2="48964" y2="68009"/>
                        <a14:foregroundMark x1="48964" y1="68009" x2="57664" y2="69447"/>
                        <a14:foregroundMark x1="43082" y1="23298" x2="64540" y2="25759"/>
                        <a14:foregroundMark x1="64540" y1="25759" x2="41342" y2="24257"/>
                        <a14:foregroundMark x1="41342" y1="24257" x2="65617" y2="23298"/>
                        <a14:foregroundMark x1="65617" y1="23298" x2="67854" y2="23298"/>
                        <a14:foregroundMark x1="30820" y1="4954" x2="28832" y2="10706"/>
                        <a14:foregroundMark x1="28832" y1="5209" x2="30489" y2="5721"/>
                        <a14:foregroundMark x1="26761" y1="11633" x2="30157" y2="11505"/>
                        <a14:foregroundMark x1="23364" y1="93065" x2="49544" y2="93065"/>
                        <a14:foregroundMark x1="49544" y1="93065" x2="25684" y2="92522"/>
                        <a14:foregroundMark x1="25684" y1="92522" x2="48882" y2="94247"/>
                        <a14:foregroundMark x1="48882" y1="94247" x2="23944" y2="94950"/>
                        <a14:foregroundMark x1="23944" y1="94950" x2="47473" y2="95877"/>
                        <a14:foregroundMark x1="47473" y1="95877" x2="48219" y2="95813"/>
                        <a14:foregroundMark x1="54267" y1="17130" x2="53935" y2="15948"/>
                        <a14:foregroundMark x1="7042" y1="11889" x2="5385" y2="11761"/>
                        <a14:foregroundMark x1="29495" y1="4794" x2="28086" y2="4666"/>
                        <a14:foregroundMark x1="27755" y1="89006" x2="18227" y2="92138"/>
                        <a14:foregroundMark x1="23695" y1="94503" x2="34548" y2="95558"/>
                        <a14:foregroundMark x1="9114" y1="12017" x2="16901" y2="12272"/>
                        <a14:foregroundMark x1="5385" y1="31288" x2="6048" y2="39565"/>
                        <a14:foregroundMark x1="6711" y1="68808" x2="6711" y2="77309"/>
                        <a14:foregroundMark x1="6711" y1="77309" x2="7374" y2="77597"/>
                        <a14:foregroundMark x1="6379" y1="50431" x2="6048" y2="59764"/>
                        <a14:foregroundMark x1="6048" y1="59764" x2="7042" y2="49824"/>
                        <a14:foregroundMark x1="7042" y1="49824" x2="7705" y2="62512"/>
                        <a14:foregroundMark x1="8782" y1="68936" x2="55261" y2="67082"/>
                        <a14:foregroundMark x1="55261" y1="67082" x2="580" y2="68137"/>
                        <a14:foregroundMark x1="580" y1="68137" x2="25104" y2="66890"/>
                        <a14:foregroundMark x1="25104" y1="66890" x2="1243" y2="69064"/>
                        <a14:foregroundMark x1="1243" y1="69064" x2="24689" y2="69447"/>
                        <a14:foregroundMark x1="24689" y1="69447" x2="10771" y2="71684"/>
                        <a14:foregroundMark x1="5717" y1="77597" x2="35128" y2="79674"/>
                        <a14:foregroundMark x1="35128" y1="79674" x2="7705" y2="79163"/>
                        <a14:foregroundMark x1="7705" y1="79163" x2="55095" y2="79163"/>
                        <a14:foregroundMark x1="55095" y1="79163" x2="31897" y2="81719"/>
                        <a14:foregroundMark x1="31897" y1="81719" x2="56918" y2="79291"/>
                        <a14:foregroundMark x1="56918" y1="79291" x2="9196" y2="79642"/>
                        <a14:foregroundMark x1="9196" y1="79642" x2="47556" y2="80089"/>
                        <a14:foregroundMark x1="47556" y1="80089" x2="22784" y2="80857"/>
                        <a14:foregroundMark x1="22784" y1="80857" x2="32560" y2="82295"/>
                        <a14:foregroundMark x1="22038" y1="88718" x2="45485" y2="86481"/>
                        <a14:foregroundMark x1="45485" y1="86481" x2="15907" y2="86417"/>
                        <a14:foregroundMark x1="15907" y1="86417" x2="37614" y2="88591"/>
                        <a14:foregroundMark x1="37614" y1="88591" x2="13919" y2="89198"/>
                        <a14:foregroundMark x1="13919" y1="89198" x2="51118" y2="88207"/>
                        <a14:foregroundMark x1="51118" y1="88207" x2="24441" y2="91659"/>
                        <a14:foregroundMark x1="24441" y1="91659" x2="46313" y2="95430"/>
                        <a14:foregroundMark x1="46313" y1="95430" x2="24938" y2="98913"/>
                        <a14:foregroundMark x1="24938" y1="98913" x2="32891" y2="95686"/>
                        <a14:foregroundMark x1="53273" y1="18185" x2="55344" y2="17801"/>
                        <a14:foregroundMark x1="57332" y1="15948" x2="54598" y2="23682"/>
                      </a14:backgroundRemoval>
                    </a14:imgEffect>
                  </a14:imgLayer>
                </a14:imgProps>
              </a:ext>
            </a:extLst>
          </a:blip>
          <a:stretch>
            <a:fillRect/>
          </a:stretch>
        </p:blipFill>
        <p:spPr>
          <a:xfrm>
            <a:off x="10077853" y="1295420"/>
            <a:ext cx="2169372" cy="5623830"/>
          </a:xfrm>
          <a:prstGeom prst="rect">
            <a:avLst/>
          </a:prstGeom>
        </p:spPr>
      </p:pic>
      <p:pic>
        <p:nvPicPr>
          <p:cNvPr id="7" name="Picture 6" descr="A close up of a logo&#10;&#10;Description generated with very high confidence">
            <a:extLst>
              <a:ext uri="{FF2B5EF4-FFF2-40B4-BE49-F238E27FC236}">
                <a16:creationId xmlns:a16="http://schemas.microsoft.com/office/drawing/2014/main" id="{FCA96BE2-5C9C-4D28-8195-DAA9D127E5D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698" b="98945" l="3425" r="98873">
                        <a14:foregroundMark x1="13384" y1="4698" x2="45741" y2="6456"/>
                        <a14:foregroundMark x1="45741" y1="6456" x2="11582" y2="11154"/>
                        <a14:foregroundMark x1="11582" y1="11154" x2="29157" y2="6424"/>
                        <a14:foregroundMark x1="29157" y1="6424" x2="15097" y2="6616"/>
                        <a14:foregroundMark x1="15097" y1="6616" x2="22352" y2="18408"/>
                        <a14:foregroundMark x1="22352" y1="18408" x2="18927" y2="31608"/>
                        <a14:foregroundMark x1="18927" y1="31608" x2="23840" y2="13583"/>
                        <a14:foregroundMark x1="23840" y1="13583" x2="16494" y2="56152"/>
                        <a14:foregroundMark x1="16494" y1="56152" x2="18657" y2="12720"/>
                        <a14:foregroundMark x1="18657" y1="12720" x2="1397" y2="53276"/>
                        <a14:foregroundMark x1="1397" y1="53276" x2="4552" y2="86417"/>
                        <a14:foregroundMark x1="4552" y1="86417" x2="26093" y2="39406"/>
                        <a14:foregroundMark x1="26093" y1="39406" x2="28166" y2="29466"/>
                        <a14:foregroundMark x1="28166" y1="29466" x2="16269" y2="81719"/>
                        <a14:foregroundMark x1="16269" y1="81719" x2="43218" y2="25248"/>
                        <a14:foregroundMark x1="43218" y1="25248" x2="30870" y2="79099"/>
                        <a14:foregroundMark x1="30870" y1="79099" x2="58585" y2="36657"/>
                        <a14:foregroundMark x1="58585" y1="36657" x2="57053" y2="65836"/>
                        <a14:foregroundMark x1="57053" y1="65836" x2="97206" y2="37009"/>
                        <a14:foregroundMark x1="97206" y1="37009" x2="86751" y2="59891"/>
                        <a14:foregroundMark x1="86751" y1="59891" x2="28887" y2="92554"/>
                        <a14:foregroundMark x1="28887" y1="92554" x2="44479" y2="94823"/>
                        <a14:foregroundMark x1="44479" y1="94823" x2="946" y2="91914"/>
                        <a14:foregroundMark x1="946" y1="91914" x2="54259" y2="93448"/>
                        <a14:foregroundMark x1="54259" y1="93448" x2="4326" y2="92745"/>
                        <a14:foregroundMark x1="4326" y1="92745" x2="68049" y2="94215"/>
                        <a14:foregroundMark x1="68049" y1="94215" x2="2388" y2="85139"/>
                        <a14:foregroundMark x1="2388" y1="85139" x2="16900" y2="70118"/>
                        <a14:foregroundMark x1="16900" y1="70118" x2="67102" y2="63918"/>
                        <a14:foregroundMark x1="67102" y1="63918" x2="21316" y2="59284"/>
                        <a14:foregroundMark x1="21316" y1="59284" x2="54349" y2="51614"/>
                        <a14:foregroundMark x1="54349" y1="51614" x2="2974" y2="51103"/>
                        <a14:foregroundMark x1="2974" y1="51103" x2="68364" y2="48386"/>
                        <a14:foregroundMark x1="68364" y1="48386" x2="16945" y2="43688"/>
                        <a14:foregroundMark x1="16945" y1="43688" x2="88013" y2="39182"/>
                        <a14:foregroundMark x1="88013" y1="39182" x2="27490" y2="34867"/>
                        <a14:foregroundMark x1="27490" y1="34867" x2="54123" y2="34580"/>
                        <a14:foregroundMark x1="54123" y1="34580" x2="20234" y2="35507"/>
                        <a14:foregroundMark x1="20234" y1="35507" x2="5994" y2="29978"/>
                        <a14:foregroundMark x1="5994" y1="29978" x2="18567" y2="16459"/>
                        <a14:foregroundMark x1="18567" y1="16459" x2="13384" y2="36082"/>
                        <a14:foregroundMark x1="13384" y1="36082" x2="30464" y2="32662"/>
                        <a14:foregroundMark x1="30464" y1="32662" x2="29833" y2="41611"/>
                        <a14:foregroundMark x1="29833" y1="41611" x2="58044" y2="29722"/>
                        <a14:foregroundMark x1="58044" y1="29722" x2="49752" y2="46021"/>
                        <a14:foregroundMark x1="49752" y1="46021" x2="77963" y2="31032"/>
                        <a14:foregroundMark x1="77963" y1="31032" x2="68950" y2="42122"/>
                        <a14:foregroundMark x1="68950" y1="42122" x2="80487" y2="34644"/>
                        <a14:foregroundMark x1="80487" y1="34644" x2="95223" y2="33046"/>
                        <a14:foregroundMark x1="95223" y1="33046" x2="91077" y2="46980"/>
                        <a14:foregroundMark x1="91077" y1="46980" x2="69806" y2="57526"/>
                        <a14:foregroundMark x1="69806" y1="57526" x2="82560" y2="55161"/>
                        <a14:foregroundMark x1="82560" y1="55161" x2="63903" y2="53819"/>
                        <a14:foregroundMark x1="63903" y1="53819" x2="78459" y2="54043"/>
                        <a14:foregroundMark x1="78459" y1="54043" x2="39207" y2="53979"/>
                        <a14:foregroundMark x1="39207" y1="53979" x2="57999" y2="54298"/>
                        <a14:foregroundMark x1="57999" y1="54298" x2="22623" y2="55769"/>
                        <a14:foregroundMark x1="22623" y1="55769" x2="59802" y2="56536"/>
                        <a14:foregroundMark x1="59802" y1="56536" x2="5633" y2="60179"/>
                        <a14:foregroundMark x1="5633" y1="60179" x2="20595" y2="59156"/>
                        <a14:foregroundMark x1="20595" y1="59156" x2="11041" y2="64525"/>
                        <a14:foregroundMark x1="11041" y1="64525" x2="28932" y2="67050"/>
                        <a14:foregroundMark x1="28932" y1="67050" x2="15457" y2="71588"/>
                        <a14:foregroundMark x1="15457" y1="71588" x2="31005" y2="70374"/>
                        <a14:foregroundMark x1="31005" y1="70374" x2="16945" y2="74241"/>
                        <a14:foregroundMark x1="16945" y1="74241" x2="16404" y2="83413"/>
                        <a14:foregroundMark x1="16404" y1="83413" x2="21451" y2="92234"/>
                        <a14:foregroundMark x1="21451" y1="92234" x2="7075" y2="96772"/>
                        <a14:foregroundMark x1="7075" y1="96772" x2="24065" y2="87312"/>
                        <a14:foregroundMark x1="24065" y1="87312" x2="17575" y2="94887"/>
                        <a14:foregroundMark x1="17575" y1="94887" x2="35106" y2="90668"/>
                        <a14:foregroundMark x1="35106" y1="90668" x2="59306" y2="93480"/>
                        <a14:foregroundMark x1="59306" y1="93480" x2="48761" y2="87216"/>
                        <a14:foregroundMark x1="48761" y1="87216" x2="50608" y2="77469"/>
                        <a14:foregroundMark x1="50608" y1="77469" x2="49392" y2="86673"/>
                        <a14:foregroundMark x1="49392" y1="86673" x2="53042" y2="77373"/>
                        <a14:foregroundMark x1="53042" y1="77373" x2="47769" y2="88655"/>
                        <a14:foregroundMark x1="47769" y1="88655" x2="28932" y2="80121"/>
                        <a14:foregroundMark x1="28932" y1="80121" x2="48716" y2="75999"/>
                        <a14:foregroundMark x1="48716" y1="75999" x2="37449" y2="73027"/>
                        <a14:foregroundMark x1="37449" y1="73027" x2="66562" y2="68105"/>
                        <a14:foregroundMark x1="66562" y1="68105" x2="10455" y2="68840"/>
                        <a14:foregroundMark x1="10455" y1="68840" x2="38125" y2="66539"/>
                        <a14:foregroundMark x1="38125" y1="66539" x2="23164" y2="67913"/>
                        <a14:foregroundMark x1="23164" y1="67913" x2="49797" y2="66443"/>
                        <a14:foregroundMark x1="49797" y1="66443" x2="51329" y2="56056"/>
                        <a14:foregroundMark x1="51329" y1="56056" x2="49752" y2="69543"/>
                        <a14:foregroundMark x1="49752" y1="69543" x2="52817" y2="41643"/>
                        <a14:foregroundMark x1="52817" y1="41643" x2="47769" y2="53404"/>
                        <a14:foregroundMark x1="47769" y1="53404" x2="49301" y2="39438"/>
                        <a14:foregroundMark x1="49301" y1="39438" x2="92068" y2="42793"/>
                        <a14:foregroundMark x1="92068" y1="42793" x2="79676" y2="64621"/>
                        <a14:foregroundMark x1="79676" y1="64621" x2="83281" y2="43976"/>
                        <a14:foregroundMark x1="83281" y1="43976" x2="82785" y2="54650"/>
                        <a14:foregroundMark x1="82785" y1="54650" x2="86030" y2="46021"/>
                        <a14:foregroundMark x1="86030" y1="46021" x2="82515" y2="58741"/>
                        <a14:foregroundMark x1="82515" y1="58741" x2="23073" y2="44359"/>
                        <a14:foregroundMark x1="23073" y1="44359" x2="62506" y2="41962"/>
                        <a14:foregroundMark x1="62506" y1="41962" x2="89950" y2="41962"/>
                        <a14:foregroundMark x1="89950" y1="41962" x2="4326" y2="39725"/>
                        <a14:foregroundMark x1="4326" y1="39725" x2="43128" y2="38639"/>
                        <a14:foregroundMark x1="43128" y1="38639" x2="61785" y2="39469"/>
                        <a14:foregroundMark x1="61785" y1="39469" x2="4777" y2="38287"/>
                        <a14:foregroundMark x1="4777" y1="38287" x2="74223" y2="41195"/>
                        <a14:foregroundMark x1="74223" y1="41195" x2="9734" y2="34516"/>
                        <a14:foregroundMark x1="9734" y1="34516" x2="48400" y2="34292"/>
                        <a14:foregroundMark x1="48400" y1="34292" x2="68815" y2="35155"/>
                        <a14:foregroundMark x1="68815" y1="35155" x2="1172" y2="30105"/>
                        <a14:foregroundMark x1="1172" y1="30105" x2="42902" y2="29978"/>
                        <a14:foregroundMark x1="42902" y1="29978" x2="26183" y2="30553"/>
                        <a14:foregroundMark x1="26183" y1="30553" x2="39432" y2="28731"/>
                        <a14:foregroundMark x1="39432" y1="28731" x2="3831" y2="22723"/>
                        <a14:foregroundMark x1="3831" y1="22723" x2="20099" y2="18185"/>
                        <a14:foregroundMark x1="20099" y1="18185" x2="5498" y2="18089"/>
                        <a14:foregroundMark x1="5498" y1="18089" x2="32582" y2="17705"/>
                        <a14:foregroundMark x1="32582" y1="17705" x2="10230" y2="15404"/>
                        <a14:foregroundMark x1="10230" y1="15404" x2="27039" y2="15884"/>
                        <a14:foregroundMark x1="27039" y1="15884" x2="9599" y2="20518"/>
                        <a14:foregroundMark x1="9599" y1="20518" x2="23975" y2="21860"/>
                        <a14:foregroundMark x1="23975" y1="21860" x2="11131" y2="27900"/>
                        <a14:foregroundMark x1="11131" y1="27900" x2="23209" y2="28476"/>
                        <a14:foregroundMark x1="23209" y1="28476" x2="12528" y2="33653"/>
                        <a14:foregroundMark x1="12528" y1="33653" x2="5318" y2="41707"/>
                        <a14:foregroundMark x1="5318" y1="41707" x2="13384" y2="59668"/>
                        <a14:foregroundMark x1="13384" y1="59668" x2="22217" y2="46884"/>
                        <a14:foregroundMark x1="22217" y1="46884" x2="13429" y2="60978"/>
                        <a14:foregroundMark x1="13429" y1="60978" x2="18071" y2="51965"/>
                        <a14:foregroundMark x1="18071" y1="51965" x2="31996" y2="44807"/>
                        <a14:foregroundMark x1="31996" y1="44807" x2="36999" y2="31576"/>
                        <a14:foregroundMark x1="36999" y1="31576" x2="56151" y2="36529"/>
                        <a14:foregroundMark x1="56151" y1="36529" x2="45020" y2="39853"/>
                        <a14:foregroundMark x1="45020" y1="39853" x2="70888" y2="36401"/>
                        <a14:foregroundMark x1="70888" y1="36401" x2="49707" y2="38255"/>
                        <a14:foregroundMark x1="49707" y1="38255" x2="97431" y2="38894"/>
                        <a14:foregroundMark x1="97431" y1="38894" x2="49527" y2="34612"/>
                        <a14:foregroundMark x1="49527" y1="34612" x2="74178" y2="37808"/>
                        <a14:foregroundMark x1="74178" y1="37808" x2="52005" y2="58485"/>
                        <a14:foregroundMark x1="52005" y1="58485" x2="43263" y2="74593"/>
                        <a14:foregroundMark x1="43263" y1="74593" x2="53538" y2="67498"/>
                        <a14:foregroundMark x1="53538" y1="67498" x2="47859" y2="78428"/>
                        <a14:foregroundMark x1="47859" y1="78428" x2="65931" y2="67562"/>
                        <a14:foregroundMark x1="65931" y1="67562" x2="66426" y2="89965"/>
                        <a14:foregroundMark x1="66426" y1="89965" x2="53853" y2="92330"/>
                        <a14:foregroundMark x1="53853" y1="92330" x2="56782" y2="80026"/>
                        <a14:foregroundMark x1="56782" y1="80026" x2="47319" y2="92873"/>
                        <a14:foregroundMark x1="47319" y1="92873" x2="3831" y2="97411"/>
                        <a14:foregroundMark x1="3831" y1="97411" x2="19378" y2="93960"/>
                        <a14:foregroundMark x1="19378" y1="93960" x2="36458" y2="95813"/>
                        <a14:foregroundMark x1="36458" y1="95813" x2="27715" y2="93608"/>
                        <a14:foregroundMark x1="5228" y1="12656" x2="18522" y2="12528"/>
                        <a14:foregroundMark x1="18522" y1="12528" x2="3064" y2="12656"/>
                        <a14:foregroundMark x1="3064" y1="12656" x2="6444" y2="22883"/>
                        <a14:foregroundMark x1="6444" y1="22883" x2="5723" y2="12943"/>
                        <a14:foregroundMark x1="5723" y1="12943" x2="4281" y2="23841"/>
                        <a14:foregroundMark x1="4281" y1="23841" x2="5002" y2="13039"/>
                        <a14:foregroundMark x1="5002" y1="13039" x2="2839" y2="22691"/>
                        <a14:foregroundMark x1="2839" y1="22691" x2="6895" y2="31096"/>
                        <a14:foregroundMark x1="6895" y1="31096" x2="5498" y2="40332"/>
                        <a14:foregroundMark x1="5498" y1="40332" x2="5949" y2="31767"/>
                        <a14:foregroundMark x1="5949" y1="31767" x2="6174" y2="41004"/>
                        <a14:foregroundMark x1="6174" y1="41004" x2="5723" y2="31671"/>
                        <a14:foregroundMark x1="5723" y1="31671" x2="1983" y2="39917"/>
                        <a14:foregroundMark x1="1983" y1="39917" x2="6760" y2="48130"/>
                        <a14:foregroundMark x1="6760" y1="48130" x2="6444" y2="57910"/>
                        <a14:foregroundMark x1="6444" y1="57910" x2="8112" y2="49249"/>
                        <a14:foregroundMark x1="8112" y1="49249" x2="3290" y2="58933"/>
                        <a14:foregroundMark x1="3290" y1="58933" x2="7120" y2="48993"/>
                        <a14:foregroundMark x1="7120" y1="48993" x2="5002" y2="58134"/>
                        <a14:foregroundMark x1="5002" y1="58134" x2="2974" y2="48418"/>
                        <a14:foregroundMark x1="2974" y1="48418" x2="6129" y2="78907"/>
                        <a14:foregroundMark x1="6129" y1="78907" x2="7616" y2="68872"/>
                        <a14:foregroundMark x1="7616" y1="68872" x2="3831" y2="78140"/>
                        <a14:foregroundMark x1="3831" y1="78140" x2="6444" y2="65580"/>
                        <a14:foregroundMark x1="6444" y1="65580" x2="14781" y2="69223"/>
                        <a14:foregroundMark x1="4777" y1="12496" x2="18477" y2="13870"/>
                        <a14:foregroundMark x1="18477" y1="13870" x2="15502" y2="11793"/>
                        <a14:foregroundMark x1="16494" y1="4698" x2="17170" y2="5880"/>
                        <a14:foregroundMark x1="16719" y1="5880" x2="16719" y2="12816"/>
                        <a14:foregroundMark x1="23164" y1="11633" x2="23164" y2="11633"/>
                        <a14:foregroundMark x1="4552" y1="12496" x2="3560" y2="11473"/>
                        <a14:foregroundMark x1="3831" y1="13998" x2="3831" y2="13998"/>
                        <a14:foregroundMark x1="12663" y1="11985" x2="18882" y2="11473"/>
                        <a14:foregroundMark x1="27941" y1="11985" x2="29112" y2="20933"/>
                        <a14:foregroundMark x1="29112" y1="20933" x2="30735" y2="11697"/>
                        <a14:foregroundMark x1="30735" y1="11697" x2="27941" y2="20837"/>
                        <a14:foregroundMark x1="27941" y1="20837" x2="28166" y2="23650"/>
                        <a14:foregroundMark x1="13835" y1="99041" x2="25327" y2="96484"/>
                        <a14:foregroundMark x1="44660" y1="94120" x2="56782" y2="90508"/>
                        <a14:foregroundMark x1="56782" y1="90508" x2="50158" y2="98754"/>
                        <a14:foregroundMark x1="50158" y1="98754" x2="54664" y2="91243"/>
                        <a14:foregroundMark x1="14781" y1="42985" x2="17125" y2="51774"/>
                        <a14:foregroundMark x1="17125" y1="51774" x2="15277" y2="41962"/>
                        <a14:foregroundMark x1="15277" y1="41962" x2="15277" y2="53627"/>
                        <a14:foregroundMark x1="15277" y1="53627" x2="15277" y2="43113"/>
                        <a14:foregroundMark x1="15277" y1="43113" x2="14105" y2="42122"/>
                        <a14:foregroundMark x1="28887" y1="20262" x2="29112" y2="24161"/>
                        <a14:foregroundMark x1="4777" y1="12304" x2="13610" y2="11793"/>
                        <a14:foregroundMark x1="44885" y1="30777" x2="58405" y2="30841"/>
                        <a14:foregroundMark x1="58405" y1="30841" x2="41640" y2="30617"/>
                        <a14:foregroundMark x1="41640" y1="30617" x2="58630" y2="30681"/>
                        <a14:foregroundMark x1="58630" y1="30681" x2="61830" y2="35698"/>
                        <a14:foregroundMark x1="60162" y1="30265" x2="63767" y2="35858"/>
                        <a14:foregroundMark x1="73772" y1="30617" x2="89184" y2="30265"/>
                        <a14:foregroundMark x1="89184" y1="30265" x2="74448" y2="31608"/>
                        <a14:foregroundMark x1="74448" y1="31608" x2="87292" y2="31608"/>
                        <a14:foregroundMark x1="87292" y1="31608" x2="94096" y2="40268"/>
                        <a14:foregroundMark x1="94096" y1="40268" x2="92519" y2="31416"/>
                        <a14:foregroundMark x1="92519" y1="31416" x2="91708" y2="40492"/>
                        <a14:foregroundMark x1="91708" y1="40492" x2="94772" y2="31799"/>
                        <a14:foregroundMark x1="94772" y1="31799" x2="96665" y2="41771"/>
                        <a14:foregroundMark x1="96665" y1="41771" x2="96665" y2="32470"/>
                        <a14:foregroundMark x1="96665" y1="32470" x2="84903" y2="30745"/>
                        <a14:foregroundMark x1="84903" y1="30745" x2="76160" y2="31128"/>
                        <a14:foregroundMark x1="73321" y1="31128" x2="70437" y2="34004"/>
                        <a14:foregroundMark x1="60883" y1="30105" x2="63993" y2="30777"/>
                        <a14:foregroundMark x1="62551" y1="29754" x2="63993" y2="31608"/>
                        <a14:foregroundMark x1="63767" y1="34516" x2="63993" y2="33653"/>
                        <a14:foregroundMark x1="75935" y1="31128" x2="89905" y2="30393"/>
                        <a14:foregroundMark x1="89905" y1="30393" x2="97657" y2="33653"/>
                        <a14:foregroundMark x1="88598" y1="53308" x2="90762" y2="58229"/>
                        <a14:foregroundMark x1="70212" y1="32311" x2="73096" y2="28923"/>
                        <a14:foregroundMark x1="91483" y1="30936" x2="96936" y2="33142"/>
                        <a14:foregroundMark x1="90987" y1="30425" x2="97431" y2="34004"/>
                        <a14:foregroundMark x1="92429" y1="31288" x2="92880" y2="29594"/>
                        <a14:foregroundMark x1="94322" y1="29434" x2="98873" y2="32982"/>
                        <a14:foregroundMark x1="89094" y1="53468" x2="92429" y2="53979"/>
                        <a14:foregroundMark x1="92654" y1="51614" x2="91708" y2="56695"/>
                        <a14:foregroundMark x1="28662" y1="18408" x2="28662" y2="22307"/>
                      </a14:backgroundRemoval>
                    </a14:imgEffect>
                  </a14:imgLayer>
                </a14:imgProps>
              </a:ext>
            </a:extLst>
          </a:blip>
          <a:stretch>
            <a:fillRect/>
          </a:stretch>
        </p:blipFill>
        <p:spPr>
          <a:xfrm>
            <a:off x="104984" y="1044832"/>
            <a:ext cx="3988264" cy="5623830"/>
          </a:xfrm>
          <a:prstGeom prst="rect">
            <a:avLst/>
          </a:prstGeom>
        </p:spPr>
      </p:pic>
      <p:sp>
        <p:nvSpPr>
          <p:cNvPr id="8" name="TextBox 7">
            <a:extLst>
              <a:ext uri="{FF2B5EF4-FFF2-40B4-BE49-F238E27FC236}">
                <a16:creationId xmlns:a16="http://schemas.microsoft.com/office/drawing/2014/main" id="{505AD883-B30C-4444-AD5E-8CFACACE2830}"/>
              </a:ext>
            </a:extLst>
          </p:cNvPr>
          <p:cNvSpPr txBox="1"/>
          <p:nvPr/>
        </p:nvSpPr>
        <p:spPr>
          <a:xfrm>
            <a:off x="9323604" y="829282"/>
            <a:ext cx="2763412" cy="646331"/>
          </a:xfrm>
          <a:prstGeom prst="rect">
            <a:avLst/>
          </a:prstGeom>
          <a:noFill/>
        </p:spPr>
        <p:txBody>
          <a:bodyPr wrap="square" rtlCol="0">
            <a:spAutoFit/>
          </a:bodyPr>
          <a:lstStyle/>
          <a:p>
            <a:pPr algn="ctr"/>
            <a:r>
              <a:rPr lang="en-US" b="1" u="sng" dirty="0">
                <a:latin typeface="Trebuchet MS" panose="020B0603020202020204" pitchFamily="34" charset="0"/>
                <a:cs typeface="Calibri" panose="020F0502020204030204" pitchFamily="34" charset="0"/>
              </a:rPr>
              <a:t>DAG Example (</a:t>
            </a:r>
            <a:r>
              <a:rPr lang="en-US" b="1" u="sng" dirty="0" err="1">
                <a:latin typeface="Trebuchet MS" panose="020B0603020202020204" pitchFamily="34" charset="0"/>
                <a:cs typeface="Calibri" panose="020F0502020204030204" pitchFamily="34" charset="0"/>
              </a:rPr>
              <a:t>memoization</a:t>
            </a:r>
            <a:r>
              <a:rPr lang="en-US" b="1" u="sng" dirty="0">
                <a:latin typeface="Trebuchet MS" panose="020B0603020202020204" pitchFamily="34" charset="0"/>
                <a:cs typeface="Calibri" panose="020F0502020204030204" pitchFamily="34" charset="0"/>
              </a:rPr>
              <a:t>)</a:t>
            </a:r>
          </a:p>
        </p:txBody>
      </p:sp>
      <p:sp>
        <p:nvSpPr>
          <p:cNvPr id="9" name="TextBox 8">
            <a:extLst>
              <a:ext uri="{FF2B5EF4-FFF2-40B4-BE49-F238E27FC236}">
                <a16:creationId xmlns:a16="http://schemas.microsoft.com/office/drawing/2014/main" id="{97FE7ED2-1B94-4F5D-951D-774E15BC57BB}"/>
              </a:ext>
            </a:extLst>
          </p:cNvPr>
          <p:cNvSpPr txBox="1"/>
          <p:nvPr/>
        </p:nvSpPr>
        <p:spPr>
          <a:xfrm>
            <a:off x="365454" y="1560871"/>
            <a:ext cx="3988264" cy="369332"/>
          </a:xfrm>
          <a:prstGeom prst="rect">
            <a:avLst/>
          </a:prstGeom>
          <a:noFill/>
        </p:spPr>
        <p:txBody>
          <a:bodyPr wrap="square" rtlCol="0">
            <a:spAutoFit/>
          </a:bodyPr>
          <a:lstStyle/>
          <a:p>
            <a:pPr algn="ctr"/>
            <a:r>
              <a:rPr lang="en-US" b="1" u="sng" dirty="0">
                <a:latin typeface="Trebuchet MS" panose="020B0603020202020204" pitchFamily="34" charset="0"/>
                <a:cs typeface="Calibri" panose="020F0502020204030204" pitchFamily="34" charset="0"/>
              </a:rPr>
              <a:t>DAG Example</a:t>
            </a:r>
          </a:p>
        </p:txBody>
      </p:sp>
      <p:pic>
        <p:nvPicPr>
          <p:cNvPr id="10" name="Picture 9">
            <a:extLst>
              <a:ext uri="{FF2B5EF4-FFF2-40B4-BE49-F238E27FC236}">
                <a16:creationId xmlns:a16="http://schemas.microsoft.com/office/drawing/2014/main" id="{2D32AE65-4293-42E4-B31C-4AD11FE4D4ED}"/>
              </a:ext>
            </a:extLst>
          </p:cNvPr>
          <p:cNvPicPr>
            <a:picLocks noChangeAspect="1"/>
          </p:cNvPicPr>
          <p:nvPr/>
        </p:nvPicPr>
        <p:blipFill rotWithShape="1">
          <a:blip r:embed="rId8"/>
          <a:srcRect l="1515" t="5746" r="3439" b="6797"/>
          <a:stretch/>
        </p:blipFill>
        <p:spPr>
          <a:xfrm>
            <a:off x="3785963" y="4482789"/>
            <a:ext cx="6077508" cy="2130410"/>
          </a:xfrm>
          <a:prstGeom prst="rect">
            <a:avLst/>
          </a:prstGeom>
        </p:spPr>
      </p:pic>
      <p:sp>
        <p:nvSpPr>
          <p:cNvPr id="11" name="TextBox 10">
            <a:extLst>
              <a:ext uri="{FF2B5EF4-FFF2-40B4-BE49-F238E27FC236}">
                <a16:creationId xmlns:a16="http://schemas.microsoft.com/office/drawing/2014/main" id="{2120DC3F-3157-4EBB-A971-6537D75FE771}"/>
              </a:ext>
            </a:extLst>
          </p:cNvPr>
          <p:cNvSpPr txBox="1"/>
          <p:nvPr/>
        </p:nvSpPr>
        <p:spPr>
          <a:xfrm>
            <a:off x="5248868" y="6471387"/>
            <a:ext cx="2799163" cy="276999"/>
          </a:xfrm>
          <a:prstGeom prst="rect">
            <a:avLst/>
          </a:prstGeom>
          <a:solidFill>
            <a:schemeClr val="bg1"/>
          </a:solidFill>
        </p:spPr>
        <p:txBody>
          <a:bodyPr wrap="square" rtlCol="0">
            <a:spAutoFit/>
          </a:bodyPr>
          <a:lstStyle/>
          <a:p>
            <a:pPr algn="ctr"/>
            <a:r>
              <a:rPr lang="en-US" sz="1200" dirty="0">
                <a:latin typeface="Trebuchet MS" panose="020B0603020202020204" pitchFamily="34" charset="0"/>
              </a:rPr>
              <a:t>Single CPU socket or GPU</a:t>
            </a:r>
          </a:p>
        </p:txBody>
      </p:sp>
      <p:sp>
        <p:nvSpPr>
          <p:cNvPr id="3" name="Rectangle 2">
            <a:extLst>
              <a:ext uri="{FF2B5EF4-FFF2-40B4-BE49-F238E27FC236}">
                <a16:creationId xmlns:a16="http://schemas.microsoft.com/office/drawing/2014/main" id="{F74B464C-4D34-42B9-B23A-3D3774B57AEE}"/>
              </a:ext>
            </a:extLst>
          </p:cNvPr>
          <p:cNvSpPr/>
          <p:nvPr/>
        </p:nvSpPr>
        <p:spPr>
          <a:xfrm>
            <a:off x="4177596" y="1661109"/>
            <a:ext cx="5380832" cy="251307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919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itle 12">
                <a:extLst>
                  <a:ext uri="{FF2B5EF4-FFF2-40B4-BE49-F238E27FC236}">
                    <a16:creationId xmlns:a16="http://schemas.microsoft.com/office/drawing/2014/main" id="{28903DDA-7189-7C4B-8C3C-58042A748310}"/>
                  </a:ext>
                </a:extLst>
              </p:cNvPr>
              <p:cNvSpPr>
                <a:spLocks noGrp="1"/>
              </p:cNvSpPr>
              <p:nvPr>
                <p:ph type="title"/>
              </p:nvPr>
            </p:nvSpPr>
            <p:spPr/>
            <p:txBody>
              <a:bodyPr>
                <a:normAutofit fontScale="90000"/>
              </a:bodyPr>
              <a:lstStyle/>
              <a:p>
                <a:r>
                  <a:rPr lang="en-US" sz="3600" dirty="0">
                    <a:solidFill>
                      <a:srgbClr val="0070C0"/>
                    </a:solidFill>
                    <a:latin typeface="Trebuchet MS" panose="020B0603020202020204" pitchFamily="34" charset="0"/>
                  </a:rPr>
                  <a:t>Albany Supporting Tools: </a:t>
                </a:r>
                <a:r>
                  <a:rPr lang="en-US" sz="3600" dirty="0" err="1">
                    <a:solidFill>
                      <a:srgbClr val="0070C0"/>
                    </a:solidFill>
                    <a:latin typeface="Trebuchet MS" panose="020B0603020202020204" pitchFamily="34" charset="0"/>
                  </a:rPr>
                  <a:t>Sacado</a:t>
                </a:r>
                <a:r>
                  <a:rPr lang="en-US" sz="3600" dirty="0">
                    <a:solidFill>
                      <a:srgbClr val="0070C0"/>
                    </a:solidFill>
                    <a:latin typeface="Trebuchet MS" panose="020B0603020202020204" pitchFamily="34" charset="0"/>
                  </a:rPr>
                  <a:t> </a:t>
                </a:r>
                <a14:m>
                  <m:oMath xmlns:m="http://schemas.openxmlformats.org/officeDocument/2006/math">
                    <m:r>
                      <a:rPr lang="en-US" sz="3600" i="1" dirty="0" smtClean="0">
                        <a:solidFill>
                          <a:srgbClr val="0070C0"/>
                        </a:solidFill>
                        <a:latin typeface="Cambria Math" panose="02040503050406030204" pitchFamily="18" charset="0"/>
                      </a:rPr>
                      <m:t>–</m:t>
                    </m:r>
                  </m:oMath>
                </a14:m>
                <a:r>
                  <a:rPr lang="en-US" sz="3600" dirty="0">
                    <a:solidFill>
                      <a:srgbClr val="0070C0"/>
                    </a:solidFill>
                    <a:latin typeface="Trebuchet MS" panose="020B0603020202020204" pitchFamily="34" charset="0"/>
                  </a:rPr>
                  <a:t> Automatic Differentiation (AD)</a:t>
                </a:r>
              </a:p>
            </p:txBody>
          </p:sp>
        </mc:Choice>
        <mc:Fallback xmlns="">
          <p:sp>
            <p:nvSpPr>
              <p:cNvPr id="13" name="Title 12">
                <a:extLst>
                  <a:ext uri="{FF2B5EF4-FFF2-40B4-BE49-F238E27FC236}">
                    <a16:creationId xmlns:a16="http://schemas.microsoft.com/office/drawing/2014/main" id="{28903DDA-7189-7C4B-8C3C-58042A748310}"/>
                  </a:ext>
                </a:extLst>
              </p:cNvPr>
              <p:cNvSpPr>
                <a:spLocks noGrp="1" noRot="1" noChangeAspect="1" noMove="1" noResize="1" noEditPoints="1" noAdjustHandles="1" noChangeArrowheads="1" noChangeShapeType="1" noTextEdit="1"/>
              </p:cNvSpPr>
              <p:nvPr>
                <p:ph type="title"/>
              </p:nvPr>
            </p:nvSpPr>
            <p:spPr>
              <a:blipFill>
                <a:blip r:embed="rId3"/>
                <a:stretch>
                  <a:fillRect l="-2476" t="-29134" b="-3858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14</a:t>
            </a:fld>
            <a:endParaRPr lang="en-US" dirty="0"/>
          </a:p>
        </p:txBody>
      </p:sp>
      <p:sp>
        <p:nvSpPr>
          <p:cNvPr id="2" name="TextBox 1">
            <a:extLst>
              <a:ext uri="{FF2B5EF4-FFF2-40B4-BE49-F238E27FC236}">
                <a16:creationId xmlns:a16="http://schemas.microsoft.com/office/drawing/2014/main" id="{89363B87-664B-431E-83B4-59D8D064FBC1}"/>
              </a:ext>
            </a:extLst>
          </p:cNvPr>
          <p:cNvSpPr txBox="1"/>
          <p:nvPr/>
        </p:nvSpPr>
        <p:spPr>
          <a:xfrm>
            <a:off x="877529" y="1106129"/>
            <a:ext cx="9837174" cy="4748981"/>
          </a:xfrm>
          <a:prstGeom prst="rect">
            <a:avLst/>
          </a:prstGeom>
        </p:spPr>
        <p:txBody>
          <a:bodyPr vert="horz" wrap="square" lIns="91440" tIns="45720" rIns="91440" bIns="45720" rtlCol="0">
            <a:noAutofit/>
          </a:bodyPr>
          <a:lstStyle/>
          <a:p>
            <a:pPr algn="l"/>
            <a:endParaRPr lang="en-US" dirty="0"/>
          </a:p>
        </p:txBody>
      </p:sp>
      <mc:AlternateContent xmlns:mc="http://schemas.openxmlformats.org/markup-compatibility/2006" xmlns:a14="http://schemas.microsoft.com/office/drawing/2010/main">
        <mc:Choice Requires="a14">
          <p:sp>
            <p:nvSpPr>
              <p:cNvPr id="5" name="Text Placeholder 3">
                <a:extLst>
                  <a:ext uri="{FF2B5EF4-FFF2-40B4-BE49-F238E27FC236}">
                    <a16:creationId xmlns:a16="http://schemas.microsoft.com/office/drawing/2014/main" id="{7168CDB6-9F5F-49FF-AB88-22FF9E315CC7}"/>
                  </a:ext>
                </a:extLst>
              </p:cNvPr>
              <p:cNvSpPr txBox="1">
                <a:spLocks/>
              </p:cNvSpPr>
              <p:nvPr/>
            </p:nvSpPr>
            <p:spPr>
              <a:xfrm>
                <a:off x="426914" y="1072233"/>
                <a:ext cx="11185130" cy="2836030"/>
              </a:xfrm>
              <a:prstGeom prst="rect">
                <a:avLst/>
              </a:prstGeom>
            </p:spPr>
            <p:txBody>
              <a:bodyPr vert="horz" lIns="0" tIns="0" rIns="0" bIns="0" rtlCol="0" anchor="ctr">
                <a:normAutofit fontScale="92500" lnSpcReduction="10000"/>
              </a:bodyPr>
              <a:lstStyle>
                <a:defPPr>
                  <a:defRPr lang="en-US"/>
                </a:defPPr>
                <a:lvl1pPr marL="0" algn="ctr" defTabSz="914400" rtl="0" eaLnBrk="1" latinLnBrk="0" hangingPunct="1">
                  <a:defRPr sz="1400" b="0" i="0" kern="1200">
                    <a:solidFill>
                      <a:srgbClr val="FFFFFF"/>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b="1" i="1" dirty="0">
                    <a:solidFill>
                      <a:srgbClr val="0070C0"/>
                    </a:solidFill>
                    <a:latin typeface="Trebuchet MS" panose="020B0603020202020204" pitchFamily="34" charset="0"/>
                  </a:rPr>
                  <a:t>Pros: </a:t>
                </a:r>
              </a:p>
              <a:p>
                <a:pPr algn="l"/>
                <a:endParaRPr lang="en-US" sz="400" dirty="0">
                  <a:solidFill>
                    <a:schemeClr val="tx1"/>
                  </a:solidFill>
                  <a:latin typeface="Trebuchet MS" panose="020B0603020202020204" pitchFamily="34" charset="0"/>
                </a:endParaRPr>
              </a:p>
              <a:p>
                <a:pPr marL="342900" indent="-342900" algn="l">
                  <a:buFont typeface="Arial" panose="020B0604020202020204" pitchFamily="34" charset="0"/>
                  <a:buChar char="•"/>
                </a:pPr>
                <a:r>
                  <a:rPr lang="en-US" sz="2000" dirty="0">
                    <a:solidFill>
                      <a:schemeClr val="tx1"/>
                    </a:solidFill>
                    <a:latin typeface="Trebuchet MS" panose="020B0603020202020204" pitchFamily="34" charset="0"/>
                  </a:rPr>
                  <a:t>AD provides </a:t>
                </a:r>
                <a:r>
                  <a:rPr lang="en-US" sz="2000" b="1" dirty="0">
                    <a:solidFill>
                      <a:schemeClr val="tx1"/>
                    </a:solidFill>
                    <a:latin typeface="Trebuchet MS" panose="020B0603020202020204" pitchFamily="34" charset="0"/>
                  </a:rPr>
                  <a:t>exact</a:t>
                </a:r>
                <a:r>
                  <a:rPr lang="en-US" sz="2000" dirty="0">
                    <a:solidFill>
                      <a:schemeClr val="tx1"/>
                    </a:solidFill>
                    <a:latin typeface="Trebuchet MS" panose="020B0603020202020204" pitchFamily="34" charset="0"/>
                  </a:rPr>
                  <a:t> derivatives </a:t>
                </a:r>
                <a14:m>
                  <m:oMath xmlns:m="http://schemas.openxmlformats.org/officeDocument/2006/math">
                    <m:r>
                      <a:rPr lang="en-US" sz="2000" i="1" dirty="0" smtClean="0">
                        <a:solidFill>
                          <a:schemeClr val="tx1"/>
                        </a:solidFill>
                        <a:latin typeface="Cambria Math" panose="02040503050406030204" pitchFamily="18" charset="0"/>
                      </a:rPr>
                      <m:t>− </m:t>
                    </m:r>
                  </m:oMath>
                </a14:m>
                <a:r>
                  <a:rPr lang="en-US" sz="2000" dirty="0">
                    <a:solidFill>
                      <a:schemeClr val="tx1"/>
                    </a:solidFill>
                    <a:latin typeface="Trebuchet MS" panose="020B0603020202020204" pitchFamily="34" charset="0"/>
                  </a:rPr>
                  <a:t>no Jacobian derivation or hand-coding required</a:t>
                </a:r>
                <a:endParaRPr lang="en-US" sz="400" dirty="0">
                  <a:solidFill>
                    <a:schemeClr val="tx1"/>
                  </a:solidFill>
                  <a:latin typeface="Trebuchet MS" panose="020B0603020202020204" pitchFamily="34" charset="0"/>
                </a:endParaRPr>
              </a:p>
              <a:p>
                <a:pPr marL="342900" indent="-342900" algn="l">
                  <a:buFont typeface="Arial" panose="020B0604020202020204" pitchFamily="34" charset="0"/>
                  <a:buChar char="•"/>
                </a:pPr>
                <a:endParaRPr lang="en-US" sz="400" dirty="0">
                  <a:solidFill>
                    <a:schemeClr val="tx1"/>
                  </a:solidFill>
                  <a:latin typeface="Trebuchet MS" panose="020B0603020202020204" pitchFamily="34" charset="0"/>
                </a:endParaRPr>
              </a:p>
              <a:p>
                <a:pPr marL="342900" indent="-342900" algn="l">
                  <a:buFont typeface="Arial" panose="020B0604020202020204" pitchFamily="34" charset="0"/>
                  <a:buChar char="•"/>
                </a:pPr>
                <a:r>
                  <a:rPr lang="en-US" sz="2000" dirty="0">
                    <a:solidFill>
                      <a:schemeClr val="tx1"/>
                    </a:solidFill>
                    <a:latin typeface="Trebuchet MS" panose="020B0603020202020204" pitchFamily="34" charset="0"/>
                  </a:rPr>
                  <a:t>Allows for </a:t>
                </a:r>
                <a:r>
                  <a:rPr lang="en-US" sz="2000" b="1" dirty="0">
                    <a:solidFill>
                      <a:schemeClr val="tx1"/>
                    </a:solidFill>
                    <a:latin typeface="Trebuchet MS" panose="020B0603020202020204" pitchFamily="34" charset="0"/>
                  </a:rPr>
                  <a:t>advanced analysis </a:t>
                </a:r>
                <a:r>
                  <a:rPr lang="en-US" sz="2000" dirty="0">
                    <a:solidFill>
                      <a:schemeClr val="tx1"/>
                    </a:solidFill>
                    <a:latin typeface="Trebuchet MS" panose="020B0603020202020204" pitchFamily="34" charset="0"/>
                  </a:rPr>
                  <a:t>capabilities </a:t>
                </a:r>
                <a14:m>
                  <m:oMath xmlns:m="http://schemas.openxmlformats.org/officeDocument/2006/math">
                    <m:r>
                      <a:rPr lang="en-US" sz="2000" i="1" dirty="0" smtClean="0">
                        <a:solidFill>
                          <a:schemeClr val="tx1"/>
                        </a:solidFill>
                        <a:latin typeface="Cambria Math" panose="02040503050406030204" pitchFamily="18" charset="0"/>
                      </a:rPr>
                      <m:t>–</m:t>
                    </m:r>
                  </m:oMath>
                </a14:m>
                <a:r>
                  <a:rPr lang="en-US" sz="2000" dirty="0">
                    <a:solidFill>
                      <a:schemeClr val="tx1"/>
                    </a:solidFill>
                    <a:latin typeface="Trebuchet MS" panose="020B0603020202020204" pitchFamily="34" charset="0"/>
                  </a:rPr>
                  <a:t> easily construct any derivative, Hessian</a:t>
                </a:r>
              </a:p>
              <a:p>
                <a:pPr marL="342900" indent="-342900" algn="l">
                  <a:buFont typeface="Arial" panose="020B0604020202020204" pitchFamily="34" charset="0"/>
                  <a:buChar char="•"/>
                </a:pPr>
                <a:endParaRPr lang="en-US" sz="200" dirty="0">
                  <a:solidFill>
                    <a:schemeClr val="tx1"/>
                  </a:solidFill>
                  <a:latin typeface="Trebuchet MS" panose="020B0603020202020204" pitchFamily="34" charset="0"/>
                </a:endParaRPr>
              </a:p>
              <a:p>
                <a:pPr marL="726929" lvl="1" indent="-342900">
                  <a:buFont typeface="Wingdings" panose="05000000000000000000" pitchFamily="2" charset="2"/>
                  <a:buChar char="Ø"/>
                </a:pPr>
                <a:r>
                  <a:rPr lang="en-US" sz="2000" dirty="0">
                    <a:latin typeface="Trebuchet MS" panose="020B0603020202020204" pitchFamily="34" charset="0"/>
                  </a:rPr>
                  <a:t>Examples: optimization, sensitivity analysis</a:t>
                </a:r>
              </a:p>
              <a:p>
                <a:pPr marL="726929" lvl="1" indent="-342900">
                  <a:buFont typeface="Wingdings" panose="05000000000000000000" pitchFamily="2" charset="2"/>
                  <a:buChar char="Ø"/>
                </a:pPr>
                <a:endParaRPr lang="en-US" sz="400" dirty="0">
                  <a:latin typeface="Trebuchet MS" panose="020B0603020202020204" pitchFamily="34" charset="0"/>
                </a:endParaRPr>
              </a:p>
              <a:p>
                <a:pPr marL="726929" lvl="1" indent="-342900">
                  <a:buFont typeface="Wingdings" panose="05000000000000000000" pitchFamily="2" charset="2"/>
                  <a:buChar char="Ø"/>
                </a:pPr>
                <a:endParaRPr lang="en-US" sz="400" dirty="0">
                  <a:latin typeface="Trebuchet MS" panose="020B0603020202020204" pitchFamily="34" charset="0"/>
                </a:endParaRPr>
              </a:p>
              <a:p>
                <a:pPr algn="l"/>
                <a:r>
                  <a:rPr lang="en-US" sz="2000" b="1" i="1" dirty="0">
                    <a:solidFill>
                      <a:srgbClr val="0070C0"/>
                    </a:solidFill>
                    <a:latin typeface="Trebuchet MS" panose="020B0603020202020204" pitchFamily="34" charset="0"/>
                  </a:rPr>
                  <a:t>Con: </a:t>
                </a:r>
                <a:r>
                  <a:rPr lang="en-US" sz="2000" dirty="0">
                    <a:solidFill>
                      <a:schemeClr val="tx1"/>
                    </a:solidFill>
                    <a:latin typeface="Trebuchet MS" panose="020B0603020202020204" pitchFamily="34" charset="0"/>
                  </a:rPr>
                  <a:t>AD has some overhead</a:t>
                </a:r>
              </a:p>
              <a:p>
                <a:pPr algn="l"/>
                <a:endParaRPr lang="en-US" sz="400" dirty="0">
                  <a:solidFill>
                    <a:schemeClr val="tx1"/>
                  </a:solidFill>
                  <a:latin typeface="Trebuchet MS" panose="020B0603020202020204" pitchFamily="34" charset="0"/>
                </a:endParaRPr>
              </a:p>
              <a:p>
                <a:pPr marL="342900" indent="-342900" algn="l">
                  <a:buFont typeface="Arial" panose="020B0604020202020204" pitchFamily="34" charset="0"/>
                  <a:buChar char="•"/>
                </a:pPr>
                <a:r>
                  <a:rPr lang="en-US" sz="2000" b="1" dirty="0">
                    <a:solidFill>
                      <a:schemeClr val="tx1"/>
                    </a:solidFill>
                    <a:latin typeface="Trebuchet MS" panose="020B0603020202020204" pitchFamily="34" charset="0"/>
                  </a:rPr>
                  <a:t>Mitigation: </a:t>
                </a:r>
                <a:r>
                  <a:rPr lang="en-US" sz="2000" dirty="0">
                    <a:solidFill>
                      <a:schemeClr val="tx1"/>
                    </a:solidFill>
                    <a:latin typeface="Trebuchet MS" panose="020B0603020202020204" pitchFamily="34" charset="0"/>
                  </a:rPr>
                  <a:t>specify </a:t>
                </a:r>
                <a:r>
                  <a:rPr lang="en-US" sz="2000" dirty="0" err="1">
                    <a:solidFill>
                      <a:schemeClr val="tx1"/>
                    </a:solidFill>
                    <a:latin typeface="Trebuchet MS" panose="020B0603020202020204" pitchFamily="34" charset="0"/>
                  </a:rPr>
                  <a:t>Sacado</a:t>
                </a:r>
                <a:r>
                  <a:rPr lang="en-US" sz="2000" dirty="0">
                    <a:solidFill>
                      <a:schemeClr val="tx1"/>
                    </a:solidFill>
                    <a:latin typeface="Trebuchet MS" panose="020B0603020202020204" pitchFamily="34" charset="0"/>
                  </a:rPr>
                  <a:t> </a:t>
                </a:r>
                <a:r>
                  <a:rPr lang="en-US" sz="2000" b="1" dirty="0">
                    <a:solidFill>
                      <a:schemeClr val="tx1"/>
                    </a:solidFill>
                    <a:latin typeface="Trebuchet MS" panose="020B0603020202020204" pitchFamily="34" charset="0"/>
                  </a:rPr>
                  <a:t>data types </a:t>
                </a:r>
                <a:r>
                  <a:rPr lang="en-US" sz="2000" dirty="0">
                    <a:solidFill>
                      <a:schemeClr val="tx1"/>
                    </a:solidFill>
                    <a:latin typeface="Trebuchet MS" panose="020B0603020202020204" pitchFamily="34" charset="0"/>
                  </a:rPr>
                  <a:t>for deriv. components via class </a:t>
                </a:r>
                <a:r>
                  <a:rPr lang="en-US" sz="2000" b="1" dirty="0">
                    <a:solidFill>
                      <a:schemeClr val="tx1"/>
                    </a:solidFill>
                    <a:latin typeface="Trebuchet MS" panose="020B0603020202020204" pitchFamily="34" charset="0"/>
                  </a:rPr>
                  <a:t>templates</a:t>
                </a:r>
              </a:p>
              <a:p>
                <a:pPr marL="342900" indent="-342900" algn="l">
                  <a:buFont typeface="Arial" panose="020B0604020202020204" pitchFamily="34" charset="0"/>
                  <a:buChar char="•"/>
                </a:pPr>
                <a:endParaRPr lang="en-US" sz="200" b="1" dirty="0">
                  <a:solidFill>
                    <a:schemeClr val="tx1"/>
                  </a:solidFill>
                  <a:latin typeface="Trebuchet MS" panose="020B0603020202020204" pitchFamily="34" charset="0"/>
                </a:endParaRPr>
              </a:p>
              <a:p>
                <a:pPr marL="342900" indent="-342900" algn="l">
                  <a:buFont typeface="Arial" panose="020B0604020202020204" pitchFamily="34" charset="0"/>
                  <a:buChar char="•"/>
                </a:pPr>
                <a:endParaRPr lang="en-US" sz="200" b="1" dirty="0">
                  <a:solidFill>
                    <a:schemeClr val="tx1"/>
                  </a:solidFill>
                  <a:latin typeface="Trebuchet MS" panose="020B0603020202020204" pitchFamily="34" charset="0"/>
                </a:endParaRPr>
              </a:p>
              <a:p>
                <a:pPr marL="726929" lvl="1" indent="-342900">
                  <a:buClr>
                    <a:schemeClr val="tx1"/>
                  </a:buClr>
                  <a:buFont typeface="Wingdings" panose="05000000000000000000" pitchFamily="2" charset="2"/>
                  <a:buChar char="Ø"/>
                </a:pPr>
                <a:r>
                  <a:rPr lang="en-US" sz="2000" b="1" dirty="0" err="1">
                    <a:solidFill>
                      <a:srgbClr val="0070C0"/>
                    </a:solidFill>
                    <a:latin typeface="Trebuchet MS" panose="020B0603020202020204" pitchFamily="34" charset="0"/>
                  </a:rPr>
                  <a:t>DFad</a:t>
                </a:r>
                <a:r>
                  <a:rPr lang="en-US" sz="2000" dirty="0">
                    <a:solidFill>
                      <a:srgbClr val="0070C0"/>
                    </a:solidFill>
                    <a:latin typeface="Trebuchet MS" panose="020B0603020202020204" pitchFamily="34" charset="0"/>
                  </a:rPr>
                  <a:t> </a:t>
                </a:r>
                <a:r>
                  <a:rPr lang="en-US" sz="2000" dirty="0">
                    <a:latin typeface="Trebuchet MS" panose="020B0603020202020204" pitchFamily="34" charset="0"/>
                  </a:rPr>
                  <a:t>(most flexible) </a:t>
                </a:r>
                <a14:m>
                  <m:oMath xmlns:m="http://schemas.openxmlformats.org/officeDocument/2006/math">
                    <m:r>
                      <a:rPr lang="en-US" sz="2000" i="1" dirty="0" smtClean="0">
                        <a:latin typeface="Cambria Math" panose="02040503050406030204" pitchFamily="18" charset="0"/>
                      </a:rPr>
                      <m:t>–</m:t>
                    </m:r>
                  </m:oMath>
                </a14:m>
                <a:r>
                  <a:rPr lang="en-US" sz="2000" dirty="0">
                    <a:latin typeface="Trebuchet MS" panose="020B0603020202020204" pitchFamily="34" charset="0"/>
                  </a:rPr>
                  <a:t> size set at run-time</a:t>
                </a:r>
              </a:p>
              <a:p>
                <a:pPr marL="726929" lvl="1" indent="-342900">
                  <a:buFont typeface="Wingdings" panose="05000000000000000000" pitchFamily="2" charset="2"/>
                  <a:buChar char="Ø"/>
                </a:pPr>
                <a:endParaRPr lang="en-US" sz="200" dirty="0">
                  <a:latin typeface="Trebuchet MS" panose="020B0603020202020204" pitchFamily="34" charset="0"/>
                </a:endParaRPr>
              </a:p>
              <a:p>
                <a:pPr marL="726929" lvl="1" indent="-342900">
                  <a:buFont typeface="Wingdings" panose="05000000000000000000" pitchFamily="2" charset="2"/>
                  <a:buChar char="Ø"/>
                </a:pPr>
                <a:endParaRPr lang="en-US" sz="200" dirty="0">
                  <a:latin typeface="Trebuchet MS" panose="020B0603020202020204" pitchFamily="34" charset="0"/>
                </a:endParaRPr>
              </a:p>
              <a:p>
                <a:pPr marL="726929" lvl="1" indent="-342900">
                  <a:buClr>
                    <a:schemeClr val="tx1"/>
                  </a:buClr>
                  <a:buFont typeface="Wingdings" panose="05000000000000000000" pitchFamily="2" charset="2"/>
                  <a:buChar char="Ø"/>
                </a:pPr>
                <a:r>
                  <a:rPr lang="en-US" sz="2000" b="1" dirty="0" err="1">
                    <a:solidFill>
                      <a:srgbClr val="0070C0"/>
                    </a:solidFill>
                    <a:latin typeface="Trebuchet MS" panose="020B0603020202020204" pitchFamily="34" charset="0"/>
                  </a:rPr>
                  <a:t>SLFad</a:t>
                </a:r>
                <a:r>
                  <a:rPr lang="en-US" sz="2000" dirty="0">
                    <a:latin typeface="Trebuchet MS" panose="020B0603020202020204" pitchFamily="34" charset="0"/>
                  </a:rPr>
                  <a:t> (flexible/efficient) </a:t>
                </a:r>
                <a14:m>
                  <m:oMath xmlns:m="http://schemas.openxmlformats.org/officeDocument/2006/math">
                    <m:r>
                      <a:rPr lang="en-US" sz="2000" i="1" dirty="0" smtClean="0">
                        <a:latin typeface="Cambria Math" panose="02040503050406030204" pitchFamily="18" charset="0"/>
                      </a:rPr>
                      <m:t>– </m:t>
                    </m:r>
                  </m:oMath>
                </a14:m>
                <a:r>
                  <a:rPr lang="en-US" sz="2000" dirty="0">
                    <a:latin typeface="Trebuchet MS" panose="020B0603020202020204" pitchFamily="34" charset="0"/>
                  </a:rPr>
                  <a:t>max size set at compile-time</a:t>
                </a:r>
              </a:p>
              <a:p>
                <a:pPr marL="726929" lvl="1" indent="-342900">
                  <a:buFont typeface="Wingdings" panose="05000000000000000000" pitchFamily="2" charset="2"/>
                  <a:buChar char="Ø"/>
                </a:pPr>
                <a:endParaRPr lang="en-US" sz="200" dirty="0">
                  <a:latin typeface="Trebuchet MS" panose="020B0603020202020204" pitchFamily="34" charset="0"/>
                </a:endParaRPr>
              </a:p>
              <a:p>
                <a:pPr marL="726929" lvl="1" indent="-342900">
                  <a:buFont typeface="Wingdings" panose="05000000000000000000" pitchFamily="2" charset="2"/>
                  <a:buChar char="Ø"/>
                </a:pPr>
                <a:endParaRPr lang="en-US" sz="200" dirty="0">
                  <a:latin typeface="Trebuchet MS" panose="020B0603020202020204" pitchFamily="34" charset="0"/>
                </a:endParaRPr>
              </a:p>
              <a:p>
                <a:pPr marL="726929" lvl="1" indent="-342900">
                  <a:buClr>
                    <a:schemeClr val="tx1"/>
                  </a:buClr>
                  <a:buFont typeface="Wingdings" panose="05000000000000000000" pitchFamily="2" charset="2"/>
                  <a:buChar char="Ø"/>
                </a:pPr>
                <a:r>
                  <a:rPr lang="en-US" sz="2000" b="1" dirty="0" err="1">
                    <a:solidFill>
                      <a:srgbClr val="0070C0"/>
                    </a:solidFill>
                    <a:latin typeface="Trebuchet MS" panose="020B0603020202020204" pitchFamily="34" charset="0"/>
                  </a:rPr>
                  <a:t>SFad</a:t>
                </a:r>
                <a:r>
                  <a:rPr lang="en-US" sz="2000" dirty="0">
                    <a:solidFill>
                      <a:srgbClr val="0070C0"/>
                    </a:solidFill>
                    <a:latin typeface="Trebuchet MS" panose="020B0603020202020204" pitchFamily="34" charset="0"/>
                  </a:rPr>
                  <a:t> </a:t>
                </a:r>
                <a:r>
                  <a:rPr lang="en-US" sz="2000" dirty="0">
                    <a:latin typeface="Trebuchet MS" panose="020B0603020202020204" pitchFamily="34" charset="0"/>
                  </a:rPr>
                  <a:t>(most efficient) </a:t>
                </a:r>
                <a14:m>
                  <m:oMath xmlns:m="http://schemas.openxmlformats.org/officeDocument/2006/math">
                    <m:r>
                      <a:rPr lang="en-US" sz="2000" i="1" dirty="0" smtClean="0">
                        <a:latin typeface="Cambria Math" panose="02040503050406030204" pitchFamily="18" charset="0"/>
                      </a:rPr>
                      <m:t>– </m:t>
                    </m:r>
                  </m:oMath>
                </a14:m>
                <a:r>
                  <a:rPr lang="en-US" sz="2000" dirty="0">
                    <a:latin typeface="Trebuchet MS" panose="020B0603020202020204" pitchFamily="34" charset="0"/>
                  </a:rPr>
                  <a:t>size set at compile-time</a:t>
                </a:r>
              </a:p>
            </p:txBody>
          </p:sp>
        </mc:Choice>
        <mc:Fallback xmlns="">
          <p:sp>
            <p:nvSpPr>
              <p:cNvPr id="5" name="Text Placeholder 3">
                <a:extLst>
                  <a:ext uri="{FF2B5EF4-FFF2-40B4-BE49-F238E27FC236}">
                    <a16:creationId xmlns:a16="http://schemas.microsoft.com/office/drawing/2014/main" id="{7168CDB6-9F5F-49FF-AB88-22FF9E315CC7}"/>
                  </a:ext>
                </a:extLst>
              </p:cNvPr>
              <p:cNvSpPr txBox="1">
                <a:spLocks noRot="1" noChangeAspect="1" noMove="1" noResize="1" noEditPoints="1" noAdjustHandles="1" noChangeArrowheads="1" noChangeShapeType="1" noTextEdit="1"/>
              </p:cNvSpPr>
              <p:nvPr/>
            </p:nvSpPr>
            <p:spPr>
              <a:xfrm>
                <a:off x="426914" y="1072233"/>
                <a:ext cx="11185130" cy="2836030"/>
              </a:xfrm>
              <a:prstGeom prst="rect">
                <a:avLst/>
              </a:prstGeom>
              <a:blipFill>
                <a:blip r:embed="rId4"/>
                <a:stretch>
                  <a:fillRect l="-1308" t="-3441" b="-4731"/>
                </a:stretch>
              </a:blipFill>
            </p:spPr>
            <p:txBody>
              <a:bodyPr/>
              <a:lstStyle/>
              <a:p>
                <a:r>
                  <a:rPr lang="en-US">
                    <a:noFill/>
                  </a:rPr>
                  <a:t> </a:t>
                </a:r>
              </a:p>
            </p:txBody>
          </p:sp>
        </mc:Fallback>
      </mc:AlternateContent>
      <p:pic>
        <p:nvPicPr>
          <p:cNvPr id="6" name="Picture 5" descr="A screenshot of a map&#10;&#10;Description generated with very high confidence">
            <a:extLst>
              <a:ext uri="{FF2B5EF4-FFF2-40B4-BE49-F238E27FC236}">
                <a16:creationId xmlns:a16="http://schemas.microsoft.com/office/drawing/2014/main" id="{D3E75084-DCF6-4B62-9B85-E79127C020C0}"/>
              </a:ext>
            </a:extLst>
          </p:cNvPr>
          <p:cNvPicPr>
            <a:picLocks noChangeAspect="1"/>
          </p:cNvPicPr>
          <p:nvPr/>
        </p:nvPicPr>
        <p:blipFill rotWithShape="1">
          <a:blip r:embed="rId5"/>
          <a:srcRect l="2229" t="5978" r="10271" b="5202"/>
          <a:stretch/>
        </p:blipFill>
        <p:spPr>
          <a:xfrm>
            <a:off x="7949715" y="4404528"/>
            <a:ext cx="3956063" cy="2007869"/>
          </a:xfrm>
          <a:prstGeom prst="rect">
            <a:avLst/>
          </a:prstGeom>
        </p:spPr>
      </p:pic>
      <p:pic>
        <p:nvPicPr>
          <p:cNvPr id="7" name="Picture 6" descr="A close up of a map&#10;&#10;Description generated with high confidence">
            <a:extLst>
              <a:ext uri="{FF2B5EF4-FFF2-40B4-BE49-F238E27FC236}">
                <a16:creationId xmlns:a16="http://schemas.microsoft.com/office/drawing/2014/main" id="{642901D5-C5DB-402B-BE57-BCA35820C97E}"/>
              </a:ext>
            </a:extLst>
          </p:cNvPr>
          <p:cNvPicPr>
            <a:picLocks noChangeAspect="1"/>
          </p:cNvPicPr>
          <p:nvPr/>
        </p:nvPicPr>
        <p:blipFill rotWithShape="1">
          <a:blip r:embed="rId6"/>
          <a:srcRect l="3767" t="5916" r="9743" b="4690"/>
          <a:stretch/>
        </p:blipFill>
        <p:spPr>
          <a:xfrm>
            <a:off x="4089243" y="4404528"/>
            <a:ext cx="3860472" cy="1995054"/>
          </a:xfrm>
          <a:prstGeom prst="rect">
            <a:avLst/>
          </a:prstGeom>
        </p:spPr>
      </p:pic>
      <p:pic>
        <p:nvPicPr>
          <p:cNvPr id="8" name="Picture 7" descr="A close up of a map&#10;&#10;Description generated with high confidence">
            <a:extLst>
              <a:ext uri="{FF2B5EF4-FFF2-40B4-BE49-F238E27FC236}">
                <a16:creationId xmlns:a16="http://schemas.microsoft.com/office/drawing/2014/main" id="{EA20E9B4-172F-4747-8271-A31568CD2219}"/>
              </a:ext>
            </a:extLst>
          </p:cNvPr>
          <p:cNvPicPr>
            <a:picLocks noChangeAspect="1"/>
          </p:cNvPicPr>
          <p:nvPr/>
        </p:nvPicPr>
        <p:blipFill rotWithShape="1">
          <a:blip r:embed="rId7"/>
          <a:srcRect l="2149" t="6094" r="12914" b="5551"/>
          <a:stretch/>
        </p:blipFill>
        <p:spPr>
          <a:xfrm>
            <a:off x="260178" y="4404527"/>
            <a:ext cx="3829065" cy="1991534"/>
          </a:xfrm>
          <a:prstGeom prst="rect">
            <a:avLst/>
          </a:prstGeom>
        </p:spPr>
      </p:pic>
      <p:sp>
        <p:nvSpPr>
          <p:cNvPr id="9" name="TextBox 8">
            <a:extLst>
              <a:ext uri="{FF2B5EF4-FFF2-40B4-BE49-F238E27FC236}">
                <a16:creationId xmlns:a16="http://schemas.microsoft.com/office/drawing/2014/main" id="{ADC5F0F2-06AA-4F7C-8FB3-E9A2FF159539}"/>
              </a:ext>
            </a:extLst>
          </p:cNvPr>
          <p:cNvSpPr txBox="1"/>
          <p:nvPr/>
        </p:nvSpPr>
        <p:spPr>
          <a:xfrm>
            <a:off x="260178" y="3933310"/>
            <a:ext cx="11645600" cy="369332"/>
          </a:xfrm>
          <a:prstGeom prst="rect">
            <a:avLst/>
          </a:prstGeom>
          <a:noFill/>
        </p:spPr>
        <p:txBody>
          <a:bodyPr wrap="square" rtlCol="0">
            <a:spAutoFit/>
          </a:bodyPr>
          <a:lstStyle/>
          <a:p>
            <a:pPr algn="ctr"/>
            <a:r>
              <a:rPr lang="en-US" b="1" u="sng" dirty="0">
                <a:latin typeface="Trebuchet MS" panose="020B0603020202020204" pitchFamily="34" charset="0"/>
                <a:cs typeface="Calibri" panose="020F0502020204030204" pitchFamily="34" charset="0"/>
              </a:rPr>
              <a:t>Fad Type Comparison (Serial, OpenMP (12 threads), CUDA)</a:t>
            </a:r>
          </a:p>
        </p:txBody>
      </p:sp>
      <p:sp>
        <p:nvSpPr>
          <p:cNvPr id="10" name="Rectangle 9">
            <a:extLst>
              <a:ext uri="{FF2B5EF4-FFF2-40B4-BE49-F238E27FC236}">
                <a16:creationId xmlns:a16="http://schemas.microsoft.com/office/drawing/2014/main" id="{4BEC26B1-DF97-4BA0-B206-9D93561F4D4D}"/>
              </a:ext>
            </a:extLst>
          </p:cNvPr>
          <p:cNvSpPr/>
          <p:nvPr/>
        </p:nvSpPr>
        <p:spPr>
          <a:xfrm>
            <a:off x="1805501" y="6471387"/>
            <a:ext cx="8212544" cy="369332"/>
          </a:xfrm>
          <a:prstGeom prst="rect">
            <a:avLst/>
          </a:prstGeom>
        </p:spPr>
        <p:txBody>
          <a:bodyPr wrap="square">
            <a:spAutoFit/>
          </a:bodyPr>
          <a:lstStyle/>
          <a:p>
            <a:pPr>
              <a:buNone/>
            </a:pPr>
            <a:r>
              <a:rPr lang="en-US" b="1" dirty="0">
                <a:latin typeface="Trebuchet MS" panose="020B0603020202020204" pitchFamily="34" charset="0"/>
              </a:rPr>
              <a:t>Size Example: </a:t>
            </a:r>
            <a:r>
              <a:rPr lang="en-US" dirty="0">
                <a:latin typeface="Trebuchet MS" panose="020B0603020202020204" pitchFamily="34" charset="0"/>
              </a:rPr>
              <a:t>Tetrahedral elements (4 nodes), 2 equations, ND = 4*2 = 8</a:t>
            </a:r>
          </a:p>
        </p:txBody>
      </p:sp>
      <p:sp>
        <p:nvSpPr>
          <p:cNvPr id="3" name="TextBox 2">
            <a:extLst>
              <a:ext uri="{FF2B5EF4-FFF2-40B4-BE49-F238E27FC236}">
                <a16:creationId xmlns:a16="http://schemas.microsoft.com/office/drawing/2014/main" id="{E6300855-EBC8-46FE-8AA6-A6D132214620}"/>
              </a:ext>
            </a:extLst>
          </p:cNvPr>
          <p:cNvSpPr txBox="1"/>
          <p:nvPr/>
        </p:nvSpPr>
        <p:spPr>
          <a:xfrm>
            <a:off x="9637332" y="2428032"/>
            <a:ext cx="2309949" cy="1419209"/>
          </a:xfrm>
          <a:prstGeom prst="rect">
            <a:avLst/>
          </a:prstGeom>
          <a:ln w="28575">
            <a:solidFill>
              <a:srgbClr val="0070C0"/>
            </a:solidFill>
          </a:ln>
        </p:spPr>
        <p:txBody>
          <a:bodyPr vert="horz" wrap="square" lIns="91440" tIns="45720" rIns="91440" bIns="45720" rtlCol="0">
            <a:noAutofit/>
          </a:bodyPr>
          <a:lstStyle/>
          <a:p>
            <a:pPr algn="ctr"/>
            <a:r>
              <a:rPr lang="en-US" sz="1700" b="1" dirty="0">
                <a:solidFill>
                  <a:srgbClr val="0070C0"/>
                </a:solidFill>
                <a:latin typeface="Trebuchet MS" panose="020B0603020202020204" pitchFamily="34" charset="0"/>
              </a:rPr>
              <a:t>Significant speedups</a:t>
            </a:r>
            <a:r>
              <a:rPr lang="en-US" sz="1700" b="1" dirty="0">
                <a:latin typeface="Trebuchet MS" panose="020B0603020202020204" pitchFamily="34" charset="0"/>
              </a:rPr>
              <a:t> </a:t>
            </a:r>
            <a:r>
              <a:rPr lang="en-US" sz="1700" dirty="0">
                <a:latin typeface="Trebuchet MS" panose="020B0603020202020204" pitchFamily="34" charset="0"/>
              </a:rPr>
              <a:t>possible when deriv. array sizes are known at compile time on </a:t>
            </a:r>
            <a:r>
              <a:rPr lang="en-US" sz="1700" b="1" dirty="0">
                <a:solidFill>
                  <a:srgbClr val="0070C0"/>
                </a:solidFill>
                <a:latin typeface="Trebuchet MS" panose="020B0603020202020204" pitchFamily="34" charset="0"/>
              </a:rPr>
              <a:t>GPU</a:t>
            </a:r>
            <a:r>
              <a:rPr lang="en-US" sz="1700" dirty="0">
                <a:latin typeface="Trebuchet MS" panose="020B0603020202020204" pitchFamily="34" charset="0"/>
              </a:rPr>
              <a:t> (50-250x)</a:t>
            </a:r>
          </a:p>
        </p:txBody>
      </p:sp>
    </p:spTree>
    <p:extLst>
      <p:ext uri="{BB962C8B-B14F-4D97-AF65-F5344CB8AC3E}">
        <p14:creationId xmlns:p14="http://schemas.microsoft.com/office/powerpoint/2010/main" val="174339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8903DDA-7189-7C4B-8C3C-58042A748310}"/>
              </a:ext>
            </a:extLst>
          </p:cNvPr>
          <p:cNvSpPr>
            <a:spLocks noGrp="1"/>
          </p:cNvSpPr>
          <p:nvPr>
            <p:ph type="title"/>
          </p:nvPr>
        </p:nvSpPr>
        <p:spPr>
          <a:xfrm>
            <a:off x="1301993" y="271134"/>
            <a:ext cx="10096500" cy="774779"/>
          </a:xfrm>
        </p:spPr>
        <p:txBody>
          <a:bodyPr>
            <a:normAutofit fontScale="90000"/>
          </a:bodyPr>
          <a:lstStyle/>
          <a:p>
            <a:r>
              <a:rPr lang="en-US" sz="3600" dirty="0">
                <a:solidFill>
                  <a:srgbClr val="0070C0"/>
                </a:solidFill>
                <a:latin typeface="Trebuchet MS" panose="020B0603020202020204" pitchFamily="34" charset="0"/>
              </a:rPr>
              <a:t>Performance Portability Demonstration: Antarctica Weak Scalability Study</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15</a:t>
            </a:fld>
            <a:endParaRPr lang="en-US" dirty="0"/>
          </a:p>
        </p:txBody>
      </p:sp>
      <p:sp>
        <p:nvSpPr>
          <p:cNvPr id="30" name="TextBox 29">
            <a:extLst>
              <a:ext uri="{FF2B5EF4-FFF2-40B4-BE49-F238E27FC236}">
                <a16:creationId xmlns:a16="http://schemas.microsoft.com/office/drawing/2014/main" id="{795A4D22-13DE-431D-9E76-2A4343BA8233}"/>
              </a:ext>
            </a:extLst>
          </p:cNvPr>
          <p:cNvSpPr txBox="1"/>
          <p:nvPr/>
        </p:nvSpPr>
        <p:spPr>
          <a:xfrm>
            <a:off x="335304" y="1160941"/>
            <a:ext cx="6094070" cy="4924425"/>
          </a:xfrm>
          <a:prstGeom prst="rect">
            <a:avLst/>
          </a:prstGeom>
          <a:noFill/>
        </p:spPr>
        <p:txBody>
          <a:bodyPr wrap="square">
            <a:spAutoFit/>
          </a:bodyPr>
          <a:lstStyle/>
          <a:p>
            <a:pPr>
              <a:buNone/>
            </a:pPr>
            <a:r>
              <a:rPr lang="en-US" sz="2200" b="1" dirty="0">
                <a:solidFill>
                  <a:srgbClr val="0070C0"/>
                </a:solidFill>
                <a:latin typeface="Trebuchet MS" panose="020B0603020202020204" pitchFamily="34" charset="0"/>
              </a:rPr>
              <a:t>Architectures:</a:t>
            </a:r>
          </a:p>
          <a:p>
            <a:pPr>
              <a:buNone/>
            </a:pPr>
            <a:endParaRPr lang="en-US" sz="400" b="1" dirty="0">
              <a:solidFill>
                <a:srgbClr val="0070C0"/>
              </a:solidFill>
              <a:latin typeface="Trebuchet MS" panose="020B0603020202020204" pitchFamily="34" charset="0"/>
            </a:endParaRPr>
          </a:p>
          <a:p>
            <a:pPr marL="342900" indent="-342900">
              <a:buFont typeface="Arial" panose="020B0604020202020204" pitchFamily="34" charset="0"/>
              <a:buChar char="•"/>
            </a:pPr>
            <a:r>
              <a:rPr lang="en-US" sz="2000" dirty="0">
                <a:latin typeface="Trebuchet MS" panose="020B0603020202020204" pitchFamily="34" charset="0"/>
              </a:rPr>
              <a:t>NERSC Cori-Haswell (</a:t>
            </a:r>
            <a:r>
              <a:rPr lang="en-US" sz="2000" b="1" dirty="0">
                <a:latin typeface="Trebuchet MS" panose="020B0603020202020204" pitchFamily="34" charset="0"/>
              </a:rPr>
              <a:t>HSW</a:t>
            </a:r>
            <a:r>
              <a:rPr lang="en-US" sz="2000" dirty="0">
                <a:latin typeface="Trebuchet MS" panose="020B0603020202020204" pitchFamily="34" charset="0"/>
              </a:rPr>
              <a:t>): 32 cores/node</a:t>
            </a:r>
          </a:p>
          <a:p>
            <a:pPr marL="342900" indent="-342900">
              <a:buFont typeface="Arial" panose="020B0604020202020204" pitchFamily="34" charset="0"/>
              <a:buChar char="•"/>
            </a:pPr>
            <a:endParaRPr lang="en-US" sz="400" dirty="0">
              <a:latin typeface="Trebuchet MS" panose="020B0603020202020204" pitchFamily="34" charset="0"/>
            </a:endParaRPr>
          </a:p>
          <a:p>
            <a:pPr marL="342900" indent="-342900">
              <a:buFont typeface="Arial" panose="020B0604020202020204" pitchFamily="34" charset="0"/>
              <a:buChar char="•"/>
            </a:pPr>
            <a:r>
              <a:rPr lang="en-US" sz="2000" dirty="0">
                <a:latin typeface="Trebuchet MS" panose="020B0603020202020204" pitchFamily="34" charset="0"/>
              </a:rPr>
              <a:t>NERSC Cori-KNL (</a:t>
            </a:r>
            <a:r>
              <a:rPr lang="en-US" sz="2000" b="1" dirty="0">
                <a:latin typeface="Trebuchet MS" panose="020B0603020202020204" pitchFamily="34" charset="0"/>
              </a:rPr>
              <a:t>KNL</a:t>
            </a:r>
            <a:r>
              <a:rPr lang="en-US" sz="2000" dirty="0">
                <a:latin typeface="Trebuchet MS" panose="020B0603020202020204" pitchFamily="34" charset="0"/>
              </a:rPr>
              <a:t>): 68 cores/node</a:t>
            </a:r>
          </a:p>
          <a:p>
            <a:pPr marL="342900" indent="-342900">
              <a:buFont typeface="Arial" panose="020B0604020202020204" pitchFamily="34" charset="0"/>
              <a:buChar char="•"/>
            </a:pPr>
            <a:endParaRPr lang="en-US" sz="400" dirty="0">
              <a:latin typeface="Trebuchet MS" panose="020B0603020202020204" pitchFamily="34" charset="0"/>
            </a:endParaRPr>
          </a:p>
          <a:p>
            <a:pPr marL="342900" indent="-342900">
              <a:buFont typeface="Arial" panose="020B0604020202020204" pitchFamily="34" charset="0"/>
              <a:buChar char="•"/>
            </a:pPr>
            <a:r>
              <a:rPr lang="en-US" sz="2000" dirty="0">
                <a:latin typeface="Trebuchet MS" panose="020B0603020202020204" pitchFamily="34" charset="0"/>
              </a:rPr>
              <a:t>OLCF Summit-POWER9-only (</a:t>
            </a:r>
            <a:r>
              <a:rPr lang="en-US" sz="2000" b="1" dirty="0">
                <a:latin typeface="Trebuchet MS" panose="020B0603020202020204" pitchFamily="34" charset="0"/>
              </a:rPr>
              <a:t>PWR9</a:t>
            </a:r>
            <a:r>
              <a:rPr lang="en-US" sz="2000" dirty="0">
                <a:latin typeface="Trebuchet MS" panose="020B0603020202020204" pitchFamily="34" charset="0"/>
              </a:rPr>
              <a:t>): 44 cores/node</a:t>
            </a:r>
          </a:p>
          <a:p>
            <a:pPr marL="342900" indent="-342900">
              <a:buFont typeface="Arial" panose="020B0604020202020204" pitchFamily="34" charset="0"/>
              <a:buChar char="•"/>
            </a:pPr>
            <a:endParaRPr lang="en-US" sz="400" dirty="0">
              <a:latin typeface="Trebuchet MS" panose="020B0603020202020204" pitchFamily="34" charset="0"/>
            </a:endParaRPr>
          </a:p>
          <a:p>
            <a:pPr marL="342900" indent="-342900">
              <a:buFont typeface="Arial" panose="020B0604020202020204" pitchFamily="34" charset="0"/>
              <a:buChar char="•"/>
            </a:pPr>
            <a:r>
              <a:rPr lang="en-US" sz="2000" dirty="0">
                <a:latin typeface="Trebuchet MS" panose="020B0603020202020204" pitchFamily="34" charset="0"/>
              </a:rPr>
              <a:t>OLCF Summit-POWER9-V100 (</a:t>
            </a:r>
            <a:r>
              <a:rPr lang="en-US" sz="2000" b="1" dirty="0">
                <a:latin typeface="Trebuchet MS" panose="020B0603020202020204" pitchFamily="34" charset="0"/>
              </a:rPr>
              <a:t>V100</a:t>
            </a:r>
            <a:r>
              <a:rPr lang="en-US" sz="2000" dirty="0">
                <a:latin typeface="Trebuchet MS" panose="020B0603020202020204" pitchFamily="34" charset="0"/>
              </a:rPr>
              <a:t>): 44 cores/node + 6 GPU/node</a:t>
            </a:r>
          </a:p>
          <a:p>
            <a:endParaRPr lang="en-US" dirty="0">
              <a:latin typeface="Trebuchet MS" panose="020B0603020202020204" pitchFamily="34" charset="0"/>
            </a:endParaRPr>
          </a:p>
          <a:p>
            <a:pPr>
              <a:buNone/>
            </a:pPr>
            <a:r>
              <a:rPr lang="en-US" sz="2200" b="1" dirty="0">
                <a:solidFill>
                  <a:srgbClr val="0070C0"/>
                </a:solidFill>
                <a:latin typeface="Trebuchet MS" panose="020B0603020202020204" pitchFamily="34" charset="0"/>
              </a:rPr>
              <a:t>Benchmark:</a:t>
            </a:r>
          </a:p>
          <a:p>
            <a:pPr>
              <a:buNone/>
            </a:pPr>
            <a:endParaRPr lang="en-US" sz="400" b="1" dirty="0">
              <a:solidFill>
                <a:srgbClr val="0070C0"/>
              </a:solidFill>
              <a:latin typeface="Trebuchet MS" panose="020B0603020202020204" pitchFamily="34" charset="0"/>
            </a:endParaRPr>
          </a:p>
          <a:p>
            <a:pPr marL="342900" indent="-342900">
              <a:buFont typeface="Arial" panose="020B0604020202020204" pitchFamily="34" charset="0"/>
              <a:buChar char="•"/>
            </a:pPr>
            <a:r>
              <a:rPr lang="en-US" sz="2000" dirty="0">
                <a:latin typeface="Trebuchet MS" panose="020B0603020202020204" pitchFamily="34" charset="0"/>
              </a:rPr>
              <a:t>First-order Stokes solve in ALI</a:t>
            </a:r>
          </a:p>
          <a:p>
            <a:pPr marL="342900" indent="-342900">
              <a:buFont typeface="Arial" panose="020B0604020202020204" pitchFamily="34" charset="0"/>
              <a:buChar char="•"/>
            </a:pPr>
            <a:endParaRPr lang="en-US" sz="400" dirty="0">
              <a:latin typeface="Trebuchet MS" panose="020B0603020202020204" pitchFamily="34" charset="0"/>
            </a:endParaRPr>
          </a:p>
          <a:p>
            <a:pPr marL="342900" indent="-342900">
              <a:buFont typeface="Arial" panose="020B0604020202020204" pitchFamily="34" charset="0"/>
              <a:buChar char="•"/>
            </a:pPr>
            <a:r>
              <a:rPr lang="en-US" sz="2000" dirty="0">
                <a:latin typeface="Trebuchet MS" panose="020B0603020202020204" pitchFamily="34" charset="0"/>
              </a:rPr>
              <a:t>Structured hexahedral element mesh</a:t>
            </a:r>
          </a:p>
          <a:p>
            <a:pPr marL="342900" indent="-342900">
              <a:buFont typeface="Arial" panose="020B0604020202020204" pitchFamily="34" charset="0"/>
              <a:buChar char="•"/>
            </a:pPr>
            <a:endParaRPr lang="en-US" sz="400" dirty="0">
              <a:latin typeface="Trebuchet MS" panose="020B0603020202020204" pitchFamily="34" charset="0"/>
            </a:endParaRPr>
          </a:p>
          <a:p>
            <a:pPr marL="342900" indent="-342900">
              <a:buFont typeface="Arial" panose="020B0604020202020204" pitchFamily="34" charset="0"/>
              <a:buChar char="•"/>
            </a:pPr>
            <a:r>
              <a:rPr lang="en-US" sz="2000" dirty="0">
                <a:latin typeface="Trebuchet MS" panose="020B0603020202020204" pitchFamily="34" charset="0"/>
              </a:rPr>
              <a:t>16 to 1km structured Antarctica meshes, 20 layers</a:t>
            </a:r>
          </a:p>
          <a:p>
            <a:pPr marL="342900" indent="-342900">
              <a:buFont typeface="Arial" panose="020B0604020202020204" pitchFamily="34" charset="0"/>
              <a:buChar char="•"/>
            </a:pPr>
            <a:endParaRPr lang="en-US" sz="400" dirty="0">
              <a:latin typeface="Trebuchet MS" panose="020B0603020202020204" pitchFamily="34" charset="0"/>
            </a:endParaRPr>
          </a:p>
          <a:p>
            <a:pPr marL="342900" indent="-342900">
              <a:buFont typeface="Arial" panose="020B0604020202020204" pitchFamily="34" charset="0"/>
              <a:buChar char="•"/>
            </a:pPr>
            <a:r>
              <a:rPr lang="en-US" sz="2000" dirty="0">
                <a:latin typeface="Trebuchet MS" panose="020B0603020202020204" pitchFamily="34" charset="0"/>
              </a:rPr>
              <a:t>Scaled up from 1 to 256 compute nodes</a:t>
            </a:r>
          </a:p>
        </p:txBody>
      </p:sp>
      <p:pic>
        <p:nvPicPr>
          <p:cNvPr id="31" name="Picture 30">
            <a:extLst>
              <a:ext uri="{FF2B5EF4-FFF2-40B4-BE49-F238E27FC236}">
                <a16:creationId xmlns:a16="http://schemas.microsoft.com/office/drawing/2014/main" id="{7E3105A8-2E9A-4B14-9152-A2A39CEFB1FB}"/>
              </a:ext>
            </a:extLst>
          </p:cNvPr>
          <p:cNvPicPr>
            <a:picLocks noChangeAspect="1"/>
          </p:cNvPicPr>
          <p:nvPr/>
        </p:nvPicPr>
        <p:blipFill>
          <a:blip r:embed="rId3"/>
          <a:stretch>
            <a:fillRect/>
          </a:stretch>
        </p:blipFill>
        <p:spPr>
          <a:xfrm>
            <a:off x="6429375" y="930886"/>
            <a:ext cx="5311311" cy="4357183"/>
          </a:xfrm>
          <a:prstGeom prst="rect">
            <a:avLst/>
          </a:prstGeom>
        </p:spPr>
      </p:pic>
      <p:sp>
        <p:nvSpPr>
          <p:cNvPr id="32" name="Rectangle 31">
            <a:extLst>
              <a:ext uri="{FF2B5EF4-FFF2-40B4-BE49-F238E27FC236}">
                <a16:creationId xmlns:a16="http://schemas.microsoft.com/office/drawing/2014/main" id="{E50936CE-F9A6-4157-A079-081CE9AD8689}"/>
              </a:ext>
            </a:extLst>
          </p:cNvPr>
          <p:cNvSpPr/>
          <p:nvPr/>
        </p:nvSpPr>
        <p:spPr>
          <a:xfrm>
            <a:off x="6429374" y="5326598"/>
            <a:ext cx="5311311" cy="646331"/>
          </a:xfrm>
          <a:prstGeom prst="rect">
            <a:avLst/>
          </a:prstGeom>
        </p:spPr>
        <p:txBody>
          <a:bodyPr wrap="square">
            <a:spAutoFit/>
          </a:bodyPr>
          <a:lstStyle/>
          <a:p>
            <a:pPr algn="ctr">
              <a:buNone/>
            </a:pPr>
            <a:r>
              <a:rPr lang="en-US" b="1" dirty="0">
                <a:latin typeface="Trebuchet MS" panose="020B0603020202020204" pitchFamily="34" charset="0"/>
              </a:rPr>
              <a:t>Mesh Example: </a:t>
            </a:r>
            <a:r>
              <a:rPr lang="en-US" dirty="0">
                <a:latin typeface="Trebuchet MS" panose="020B0603020202020204" pitchFamily="34" charset="0"/>
              </a:rPr>
              <a:t>16km, structured Antarctica mesh (2.20E6 DOF: 20 layer, 2 equations)</a:t>
            </a:r>
          </a:p>
        </p:txBody>
      </p:sp>
      <p:sp>
        <p:nvSpPr>
          <p:cNvPr id="33" name="TextBox 32">
            <a:extLst>
              <a:ext uri="{FF2B5EF4-FFF2-40B4-BE49-F238E27FC236}">
                <a16:creationId xmlns:a16="http://schemas.microsoft.com/office/drawing/2014/main" id="{F734D36C-CEBE-4E17-9E80-42369B24909D}"/>
              </a:ext>
            </a:extLst>
          </p:cNvPr>
          <p:cNvSpPr txBox="1">
            <a:spLocks noChangeArrowheads="1"/>
          </p:cNvSpPr>
          <p:nvPr/>
        </p:nvSpPr>
        <p:spPr bwMode="auto">
          <a:xfrm>
            <a:off x="1505463" y="6158952"/>
            <a:ext cx="9181074" cy="461665"/>
          </a:xfrm>
          <a:prstGeom prst="rect">
            <a:avLst/>
          </a:prstGeom>
          <a:solidFill>
            <a:srgbClr val="FFCC99"/>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buNone/>
            </a:pPr>
            <a:r>
              <a:rPr lang="en-US" sz="2400" dirty="0">
                <a:latin typeface="Calibri" panose="020F0502020204030204" pitchFamily="34" charset="0"/>
                <a:cs typeface="Calibri" panose="020F0502020204030204" pitchFamily="34" charset="0"/>
              </a:rPr>
              <a:t>Benchmark used to assess </a:t>
            </a:r>
            <a:r>
              <a:rPr lang="en-US" sz="2400" b="1" dirty="0">
                <a:latin typeface="Calibri" panose="020F0502020204030204" pitchFamily="34" charset="0"/>
                <a:cs typeface="Calibri" panose="020F0502020204030204" pitchFamily="34" charset="0"/>
              </a:rPr>
              <a:t>performance</a:t>
            </a:r>
            <a:r>
              <a:rPr lang="en-US" sz="2400" dirty="0">
                <a:latin typeface="Calibri" panose="020F0502020204030204" pitchFamily="34" charset="0"/>
                <a:cs typeface="Calibri" panose="020F0502020204030204" pitchFamily="34" charset="0"/>
              </a:rPr>
              <a:t> &amp; </a:t>
            </a:r>
            <a:r>
              <a:rPr lang="en-US" sz="2400" b="1" dirty="0">
                <a:latin typeface="Calibri" panose="020F0502020204030204" pitchFamily="34" charset="0"/>
                <a:cs typeface="Calibri" panose="020F0502020204030204" pitchFamily="34" charset="0"/>
              </a:rPr>
              <a:t>performance portability</a:t>
            </a:r>
            <a:r>
              <a:rPr lang="en-US" sz="24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19854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16</a:t>
            </a:fld>
            <a:endParaRPr lang="en-US"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6F666CF-32C9-47CF-8E33-9D5574497213}"/>
                  </a:ext>
                </a:extLst>
              </p:cNvPr>
              <p:cNvSpPr txBox="1"/>
              <p:nvPr/>
            </p:nvSpPr>
            <p:spPr>
              <a:xfrm>
                <a:off x="532380" y="1020264"/>
                <a:ext cx="6094070" cy="3754874"/>
              </a:xfrm>
              <a:prstGeom prst="rect">
                <a:avLst/>
              </a:prstGeom>
              <a:noFill/>
            </p:spPr>
            <p:txBody>
              <a:bodyPr wrap="square">
                <a:spAutoFit/>
              </a:bodyPr>
              <a:lstStyle/>
              <a:p>
                <a:pPr>
                  <a:buNone/>
                </a:pPr>
                <a:r>
                  <a:rPr lang="en-US" b="1" dirty="0">
                    <a:solidFill>
                      <a:srgbClr val="0070C0"/>
                    </a:solidFill>
                    <a:latin typeface="Trebuchet MS" panose="020B0603020202020204" pitchFamily="34" charset="0"/>
                  </a:rPr>
                  <a:t>Setup:</a:t>
                </a:r>
              </a:p>
              <a:p>
                <a:pPr>
                  <a:buNone/>
                </a:pPr>
                <a:endParaRPr lang="en-US" sz="400" b="1" dirty="0">
                  <a:solidFill>
                    <a:srgbClr val="0070C0"/>
                  </a:solidFill>
                  <a:latin typeface="Trebuchet MS" panose="020B0603020202020204" pitchFamily="34" charset="0"/>
                </a:endParaRPr>
              </a:p>
              <a:p>
                <a:pPr marL="342900" indent="-342900">
                  <a:buFont typeface="Arial" panose="020B0604020202020204" pitchFamily="34" charset="0"/>
                  <a:buChar char="•"/>
                </a:pPr>
                <a:r>
                  <a:rPr lang="en-US" dirty="0">
                    <a:latin typeface="Trebuchet MS" panose="020B0603020202020204" pitchFamily="34" charset="0"/>
                  </a:rPr>
                  <a:t>Same input file for all cases</a:t>
                </a:r>
              </a:p>
              <a:p>
                <a:pPr marL="342900" indent="-342900">
                  <a:buFont typeface="Arial" panose="020B0604020202020204" pitchFamily="34" charset="0"/>
                  <a:buChar char="•"/>
                </a:pPr>
                <a:endParaRPr lang="en-US" sz="400" dirty="0">
                  <a:latin typeface="Trebuchet MS" panose="020B0603020202020204" pitchFamily="34" charset="0"/>
                </a:endParaRPr>
              </a:p>
              <a:p>
                <a:pPr marL="726929" lvl="1" indent="-342900">
                  <a:buFont typeface="Wingdings" panose="05000000000000000000" pitchFamily="2" charset="2"/>
                  <a:buChar char="Ø"/>
                </a:pPr>
                <a:r>
                  <a:rPr lang="en-US" dirty="0">
                    <a:latin typeface="Trebuchet MS" panose="020B0603020202020204" pitchFamily="34" charset="0"/>
                  </a:rPr>
                  <a:t>Performance portable point smoothers</a:t>
                </a:r>
              </a:p>
              <a:p>
                <a:pPr marL="726929" lvl="1" indent="-342900">
                  <a:buFont typeface="Wingdings" panose="05000000000000000000" pitchFamily="2" charset="2"/>
                  <a:buChar char="Ø"/>
                </a:pPr>
                <a:endParaRPr lang="en-US" sz="400" dirty="0">
                  <a:latin typeface="Trebuchet MS" panose="020B0603020202020204" pitchFamily="34" charset="0"/>
                </a:endParaRPr>
              </a:p>
              <a:p>
                <a:pPr marL="726929" lvl="1" indent="-342900">
                  <a:buFont typeface="Wingdings" panose="05000000000000000000" pitchFamily="2" charset="2"/>
                  <a:buChar char="Ø"/>
                </a:pPr>
                <a:r>
                  <a:rPr lang="en-US" dirty="0">
                    <a:latin typeface="Trebuchet MS" panose="020B0603020202020204" pitchFamily="34" charset="0"/>
                  </a:rPr>
                  <a:t>No architecture specific tuning</a:t>
                </a:r>
              </a:p>
              <a:p>
                <a:pPr marL="726929" lvl="1" indent="-342900">
                  <a:buFont typeface="Wingdings" panose="05000000000000000000" pitchFamily="2" charset="2"/>
                  <a:buChar char="Ø"/>
                </a:pPr>
                <a:endParaRPr lang="en-US" sz="400" dirty="0">
                  <a:latin typeface="Trebuchet MS" panose="020B0603020202020204" pitchFamily="34" charset="0"/>
                </a:endParaRPr>
              </a:p>
              <a:p>
                <a:pPr>
                  <a:buNone/>
                </a:pPr>
                <a:r>
                  <a:rPr lang="en-US" b="1" dirty="0">
                    <a:solidFill>
                      <a:srgbClr val="0070C0"/>
                    </a:solidFill>
                    <a:latin typeface="Trebuchet MS" panose="020B0603020202020204" pitchFamily="34" charset="0"/>
                  </a:rPr>
                  <a:t>Results:</a:t>
                </a:r>
              </a:p>
              <a:p>
                <a:pPr>
                  <a:buNone/>
                </a:pPr>
                <a:endParaRPr lang="en-US" sz="400" b="1" dirty="0">
                  <a:solidFill>
                    <a:srgbClr val="0070C0"/>
                  </a:solidFill>
                  <a:latin typeface="Trebuchet MS" panose="020B0603020202020204" pitchFamily="34" charset="0"/>
                </a:endParaRPr>
              </a:p>
              <a:p>
                <a:pPr marL="342900" indent="-342900">
                  <a:buFont typeface="Arial" panose="020B0604020202020204" pitchFamily="34" charset="0"/>
                  <a:buChar char="•"/>
                </a:pPr>
                <a:r>
                  <a:rPr lang="en-US" dirty="0">
                    <a:latin typeface="Trebuchet MS" panose="020B0603020202020204" pitchFamily="34" charset="0"/>
                  </a:rPr>
                  <a:t>Performance degrades at higher resolutions</a:t>
                </a:r>
              </a:p>
              <a:p>
                <a:pPr marL="342900" indent="-342900">
                  <a:buFont typeface="Arial" panose="020B0604020202020204" pitchFamily="34" charset="0"/>
                  <a:buChar char="•"/>
                </a:pPr>
                <a:endParaRPr lang="en-US" sz="400" dirty="0">
                  <a:latin typeface="Trebuchet MS" panose="020B0603020202020204" pitchFamily="34" charset="0"/>
                </a:endParaRPr>
              </a:p>
              <a:p>
                <a:pPr marL="726929" lvl="1" indent="-342900">
                  <a:buFont typeface="Wingdings" panose="05000000000000000000" pitchFamily="2" charset="2"/>
                  <a:buChar char="Ø"/>
                </a:pPr>
                <a:r>
                  <a:rPr lang="en-US" dirty="0">
                    <a:latin typeface="Trebuchet MS" panose="020B0603020202020204" pitchFamily="34" charset="0"/>
                  </a:rPr>
                  <a:t>(645</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latin typeface="Trebuchet MS" panose="020B0603020202020204" pitchFamily="34" charset="0"/>
                  </a:rPr>
                  <a:t>1798 total linear iterations)</a:t>
                </a:r>
              </a:p>
              <a:p>
                <a:pPr marL="726929" lvl="1" indent="-342900">
                  <a:buFont typeface="Wingdings" panose="05000000000000000000" pitchFamily="2" charset="2"/>
                  <a:buChar char="Ø"/>
                </a:pPr>
                <a:endParaRPr lang="en-US" sz="400" dirty="0">
                  <a:latin typeface="Trebuchet MS" panose="020B0603020202020204" pitchFamily="34" charset="0"/>
                </a:endParaRPr>
              </a:p>
              <a:p>
                <a:pPr marL="726929" lvl="1" indent="-342900">
                  <a:buFont typeface="Wingdings" panose="05000000000000000000" pitchFamily="2" charset="2"/>
                  <a:buChar char="Ø"/>
                </a:pPr>
                <a:r>
                  <a:rPr lang="en-US" dirty="0">
                    <a:latin typeface="Trebuchet MS" panose="020B0603020202020204" pitchFamily="34" charset="0"/>
                  </a:rPr>
                  <a:t>GPU scaling slightly better</a:t>
                </a:r>
              </a:p>
              <a:p>
                <a:pPr marL="726929" lvl="1" indent="-342900">
                  <a:buFont typeface="Wingdings" panose="05000000000000000000" pitchFamily="2" charset="2"/>
                  <a:buChar char="Ø"/>
                </a:pPr>
                <a:endParaRPr lang="en-US" sz="400" dirty="0">
                  <a:latin typeface="Trebuchet MS" panose="020B0603020202020204" pitchFamily="34" charset="0"/>
                </a:endParaRPr>
              </a:p>
              <a:p>
                <a:pPr marL="342900" indent="-342900">
                  <a:buFont typeface="Arial" panose="020B0604020202020204" pitchFamily="34" charset="0"/>
                  <a:buChar char="•"/>
                </a:pPr>
                <a:r>
                  <a:rPr lang="en-US" dirty="0">
                    <a:latin typeface="Trebuchet MS" panose="020B0603020202020204" pitchFamily="34" charset="0"/>
                  </a:rPr>
                  <a:t>Speedup on GPU</a:t>
                </a:r>
              </a:p>
              <a:p>
                <a:pPr marL="342900" indent="-342900">
                  <a:buFont typeface="Arial" panose="020B0604020202020204" pitchFamily="34" charset="0"/>
                  <a:buChar char="•"/>
                </a:pPr>
                <a:endParaRPr lang="en-US" sz="400" dirty="0">
                  <a:latin typeface="Trebuchet MS" panose="020B0603020202020204" pitchFamily="34" charset="0"/>
                </a:endParaRPr>
              </a:p>
              <a:p>
                <a:pPr marL="726929" lvl="1" indent="-342900">
                  <a:buFont typeface="Wingdings" panose="05000000000000000000" pitchFamily="2" charset="2"/>
                  <a:buChar char="Ø"/>
                </a:pPr>
                <a:r>
                  <a:rPr lang="en-US" dirty="0">
                    <a:latin typeface="Trebuchet MS" panose="020B0603020202020204" pitchFamily="34" charset="0"/>
                  </a:rPr>
                  <a:t>3.2-4.1x speedup Summit over Cori</a:t>
                </a:r>
              </a:p>
              <a:p>
                <a:pPr marL="726929" lvl="1" indent="-342900">
                  <a:buFont typeface="Wingdings" panose="05000000000000000000" pitchFamily="2" charset="2"/>
                  <a:buChar char="Ø"/>
                </a:pPr>
                <a:endParaRPr lang="en-US" sz="400" dirty="0">
                  <a:latin typeface="Trebuchet MS" panose="020B0603020202020204" pitchFamily="34" charset="0"/>
                </a:endParaRPr>
              </a:p>
              <a:p>
                <a:pPr marL="726929" lvl="1" indent="-342900">
                  <a:buFont typeface="Wingdings" panose="05000000000000000000" pitchFamily="2" charset="2"/>
                  <a:buChar char="Ø"/>
                </a:pPr>
                <a:r>
                  <a:rPr lang="en-US" dirty="0">
                    <a:latin typeface="Trebuchet MS" panose="020B0603020202020204" pitchFamily="34" charset="0"/>
                  </a:rPr>
                  <a:t>2.1-2.3x speedup V100 over POWER9</a:t>
                </a:r>
              </a:p>
            </p:txBody>
          </p:sp>
        </mc:Choice>
        <mc:Fallback xmlns="">
          <p:sp>
            <p:nvSpPr>
              <p:cNvPr id="9" name="TextBox 8">
                <a:extLst>
                  <a:ext uri="{FF2B5EF4-FFF2-40B4-BE49-F238E27FC236}">
                    <a16:creationId xmlns:a16="http://schemas.microsoft.com/office/drawing/2014/main" id="{86F666CF-32C9-47CF-8E33-9D5574497213}"/>
                  </a:ext>
                </a:extLst>
              </p:cNvPr>
              <p:cNvSpPr txBox="1">
                <a:spLocks noRot="1" noChangeAspect="1" noMove="1" noResize="1" noEditPoints="1" noAdjustHandles="1" noChangeArrowheads="1" noChangeShapeType="1" noTextEdit="1"/>
              </p:cNvSpPr>
              <p:nvPr/>
            </p:nvSpPr>
            <p:spPr>
              <a:xfrm>
                <a:off x="532380" y="1020264"/>
                <a:ext cx="6094070" cy="3754874"/>
              </a:xfrm>
              <a:prstGeom prst="rect">
                <a:avLst/>
              </a:prstGeom>
              <a:blipFill>
                <a:blip r:embed="rId3"/>
                <a:stretch>
                  <a:fillRect l="-800" t="-974" b="-1461"/>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6E450A68-98C3-4BA5-BDCC-8A28874CA6E0}"/>
              </a:ext>
            </a:extLst>
          </p:cNvPr>
          <p:cNvPicPr>
            <a:picLocks noChangeAspect="1"/>
          </p:cNvPicPr>
          <p:nvPr/>
        </p:nvPicPr>
        <p:blipFill>
          <a:blip r:embed="rId4"/>
          <a:stretch>
            <a:fillRect/>
          </a:stretch>
        </p:blipFill>
        <p:spPr>
          <a:xfrm>
            <a:off x="6691401" y="3467947"/>
            <a:ext cx="5435648" cy="3242743"/>
          </a:xfrm>
          <a:prstGeom prst="rect">
            <a:avLst/>
          </a:prstGeom>
        </p:spPr>
      </p:pic>
      <p:pic>
        <p:nvPicPr>
          <p:cNvPr id="11" name="Picture 10">
            <a:extLst>
              <a:ext uri="{FF2B5EF4-FFF2-40B4-BE49-F238E27FC236}">
                <a16:creationId xmlns:a16="http://schemas.microsoft.com/office/drawing/2014/main" id="{A182B0FD-62DF-492B-869D-0E0DD07B2179}"/>
              </a:ext>
            </a:extLst>
          </p:cNvPr>
          <p:cNvPicPr>
            <a:picLocks noChangeAspect="1"/>
          </p:cNvPicPr>
          <p:nvPr/>
        </p:nvPicPr>
        <p:blipFill>
          <a:blip r:embed="rId5"/>
          <a:stretch>
            <a:fillRect/>
          </a:stretch>
        </p:blipFill>
        <p:spPr>
          <a:xfrm>
            <a:off x="6691401" y="731520"/>
            <a:ext cx="5435647" cy="3242812"/>
          </a:xfrm>
          <a:prstGeom prst="rect">
            <a:avLst/>
          </a:prstGeom>
        </p:spPr>
      </p:pic>
      <p:sp>
        <p:nvSpPr>
          <p:cNvPr id="12" name="TextBox 11">
            <a:extLst>
              <a:ext uri="{FF2B5EF4-FFF2-40B4-BE49-F238E27FC236}">
                <a16:creationId xmlns:a16="http://schemas.microsoft.com/office/drawing/2014/main" id="{FC59FE45-E3DD-4B76-954F-10E05C093A0C}"/>
              </a:ext>
            </a:extLst>
          </p:cNvPr>
          <p:cNvSpPr txBox="1">
            <a:spLocks noChangeArrowheads="1"/>
          </p:cNvSpPr>
          <p:nvPr/>
        </p:nvSpPr>
        <p:spPr bwMode="auto">
          <a:xfrm>
            <a:off x="322944" y="4842031"/>
            <a:ext cx="5865653" cy="707886"/>
          </a:xfrm>
          <a:prstGeom prst="rect">
            <a:avLst/>
          </a:prstGeom>
          <a:solidFill>
            <a:srgbClr val="FFFFCC"/>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buNone/>
            </a:pPr>
            <a:r>
              <a:rPr lang="en-US" sz="2000" b="1" dirty="0">
                <a:latin typeface="Trebuchet MS" panose="020B0603020202020204" pitchFamily="34" charset="0"/>
                <a:cs typeface="Calibri" panose="020F0502020204030204" pitchFamily="34" charset="0"/>
              </a:rPr>
              <a:t>Speedup</a:t>
            </a:r>
            <a:r>
              <a:rPr lang="en-US" sz="2000" dirty="0">
                <a:latin typeface="Trebuchet MS" panose="020B0603020202020204" pitchFamily="34" charset="0"/>
                <a:cs typeface="Calibri" panose="020F0502020204030204" pitchFamily="34" charset="0"/>
              </a:rPr>
              <a:t> achieved over MPI-only simulations </a:t>
            </a:r>
            <a:r>
              <a:rPr lang="en-US" sz="2000" b="1" dirty="0">
                <a:latin typeface="Trebuchet MS" panose="020B0603020202020204" pitchFamily="34" charset="0"/>
                <a:cs typeface="Calibri" panose="020F0502020204030204" pitchFamily="34" charset="0"/>
              </a:rPr>
              <a:t>without</a:t>
            </a:r>
            <a:r>
              <a:rPr lang="en-US" sz="2000" dirty="0">
                <a:latin typeface="Trebuchet MS" panose="020B0603020202020204" pitchFamily="34" charset="0"/>
                <a:cs typeface="Calibri" panose="020F0502020204030204" pitchFamily="34" charset="0"/>
              </a:rPr>
              <a:t> </a:t>
            </a:r>
            <a:r>
              <a:rPr lang="en-US" sz="2000" b="1" dirty="0">
                <a:latin typeface="Trebuchet MS" panose="020B0603020202020204" pitchFamily="34" charset="0"/>
                <a:cs typeface="Calibri" panose="020F0502020204030204" pitchFamily="34" charset="0"/>
              </a:rPr>
              <a:t>architecture specific tuning!</a:t>
            </a:r>
          </a:p>
        </p:txBody>
      </p:sp>
      <p:sp>
        <p:nvSpPr>
          <p:cNvPr id="3" name="TextBox 2">
            <a:extLst>
              <a:ext uri="{FF2B5EF4-FFF2-40B4-BE49-F238E27FC236}">
                <a16:creationId xmlns:a16="http://schemas.microsoft.com/office/drawing/2014/main" id="{BBA74CF9-BC1A-4448-ACEA-EAD648D6B286}"/>
              </a:ext>
            </a:extLst>
          </p:cNvPr>
          <p:cNvSpPr txBox="1"/>
          <p:nvPr/>
        </p:nvSpPr>
        <p:spPr>
          <a:xfrm>
            <a:off x="2118167" y="6238754"/>
            <a:ext cx="914400" cy="914400"/>
          </a:xfrm>
          <a:prstGeom prst="rect">
            <a:avLst/>
          </a:prstGeom>
        </p:spPr>
        <p:txBody>
          <a:bodyPr vert="horz" wrap="none" lIns="91440" tIns="45720" rIns="91440" bIns="45720" rtlCol="0">
            <a:noAutofit/>
          </a:bodyPr>
          <a:lstStyle/>
          <a:p>
            <a:pPr algn="l"/>
            <a:endParaRPr lang="en-US" dirty="0"/>
          </a:p>
        </p:txBody>
      </p:sp>
      <p:sp>
        <p:nvSpPr>
          <p:cNvPr id="5" name="TextBox 4">
            <a:extLst>
              <a:ext uri="{FF2B5EF4-FFF2-40B4-BE49-F238E27FC236}">
                <a16:creationId xmlns:a16="http://schemas.microsoft.com/office/drawing/2014/main" id="{FCB3FEC2-CC20-4654-BA58-855E5313C548}"/>
              </a:ext>
            </a:extLst>
          </p:cNvPr>
          <p:cNvSpPr txBox="1"/>
          <p:nvPr/>
        </p:nvSpPr>
        <p:spPr>
          <a:xfrm>
            <a:off x="401256" y="5706126"/>
            <a:ext cx="5694744" cy="1040222"/>
          </a:xfrm>
          <a:prstGeom prst="rect">
            <a:avLst/>
          </a:prstGeom>
          <a:ln w="28575">
            <a:solidFill>
              <a:srgbClr val="0070C0"/>
            </a:solidFill>
          </a:ln>
        </p:spPr>
        <p:txBody>
          <a:bodyPr vert="horz" wrap="square" lIns="91440" tIns="45720" rIns="91440" bIns="45720" rtlCol="0">
            <a:noAutofit/>
          </a:bodyPr>
          <a:lstStyle/>
          <a:p>
            <a:pPr algn="ctr"/>
            <a:r>
              <a:rPr lang="en-US" sz="2000" dirty="0">
                <a:latin typeface="Trebuchet MS" panose="020B0603020202020204" pitchFamily="34" charset="0"/>
              </a:rPr>
              <a:t>For </a:t>
            </a:r>
            <a:r>
              <a:rPr lang="en-US" sz="2000" b="1" dirty="0">
                <a:solidFill>
                  <a:srgbClr val="0070C0"/>
                </a:solidFill>
                <a:latin typeface="Trebuchet MS" panose="020B0603020202020204" pitchFamily="34" charset="0"/>
              </a:rPr>
              <a:t>additional results/analysis</a:t>
            </a:r>
            <a:r>
              <a:rPr lang="en-US" sz="2000" dirty="0">
                <a:latin typeface="Trebuchet MS" panose="020B0603020202020204" pitchFamily="34" charset="0"/>
              </a:rPr>
              <a:t>, please see talks by </a:t>
            </a:r>
            <a:r>
              <a:rPr lang="en-US" sz="2000" b="1" dirty="0">
                <a:solidFill>
                  <a:srgbClr val="0070C0"/>
                </a:solidFill>
                <a:latin typeface="Trebuchet MS" panose="020B0603020202020204" pitchFamily="34" charset="0"/>
              </a:rPr>
              <a:t>Jerry Watkins </a:t>
            </a:r>
            <a:r>
              <a:rPr lang="en-US" sz="2000" dirty="0">
                <a:latin typeface="Trebuchet MS" panose="020B0603020202020204" pitchFamily="34" charset="0"/>
              </a:rPr>
              <a:t>(MS284: Thurs. Mar. 2) and </a:t>
            </a:r>
            <a:r>
              <a:rPr lang="en-US" sz="2000" b="1" dirty="0">
                <a:solidFill>
                  <a:srgbClr val="0070C0"/>
                </a:solidFill>
                <a:latin typeface="Trebuchet MS" panose="020B0603020202020204" pitchFamily="34" charset="0"/>
              </a:rPr>
              <a:t>Mauro Perego </a:t>
            </a:r>
            <a:r>
              <a:rPr lang="en-US" sz="2000" dirty="0">
                <a:latin typeface="Trebuchet MS" panose="020B0603020202020204" pitchFamily="34" charset="0"/>
              </a:rPr>
              <a:t>(MS72: Tues. Feb. 28).</a:t>
            </a:r>
          </a:p>
        </p:txBody>
      </p:sp>
      <p:sp>
        <p:nvSpPr>
          <p:cNvPr id="13" name="Title 12">
            <a:extLst>
              <a:ext uri="{FF2B5EF4-FFF2-40B4-BE49-F238E27FC236}">
                <a16:creationId xmlns:a16="http://schemas.microsoft.com/office/drawing/2014/main" id="{28903DDA-7189-7C4B-8C3C-58042A748310}"/>
              </a:ext>
            </a:extLst>
          </p:cNvPr>
          <p:cNvSpPr>
            <a:spLocks noGrp="1"/>
          </p:cNvSpPr>
          <p:nvPr>
            <p:ph type="title"/>
          </p:nvPr>
        </p:nvSpPr>
        <p:spPr>
          <a:xfrm>
            <a:off x="1381124" y="245485"/>
            <a:ext cx="10096500" cy="774779"/>
          </a:xfrm>
        </p:spPr>
        <p:txBody>
          <a:bodyPr>
            <a:normAutofit/>
          </a:bodyPr>
          <a:lstStyle/>
          <a:p>
            <a:r>
              <a:rPr lang="en-US" sz="3600" dirty="0">
                <a:solidFill>
                  <a:srgbClr val="0070C0"/>
                </a:solidFill>
                <a:latin typeface="Trebuchet MS" panose="020B0603020202020204" pitchFamily="34" charset="0"/>
              </a:rPr>
              <a:t>Performance on Cori and Summit</a:t>
            </a:r>
          </a:p>
        </p:txBody>
      </p:sp>
      <p:sp>
        <p:nvSpPr>
          <p:cNvPr id="15" name="Slide Number Placeholder 3">
            <a:extLst>
              <a:ext uri="{FF2B5EF4-FFF2-40B4-BE49-F238E27FC236}">
                <a16:creationId xmlns:a16="http://schemas.microsoft.com/office/drawing/2014/main" id="{3489BB0B-D764-4EBC-BCA9-C7CEE1EA1026}"/>
              </a:ext>
            </a:extLst>
          </p:cNvPr>
          <p:cNvSpPr txBox="1">
            <a:spLocks/>
          </p:cNvSpPr>
          <p:nvPr/>
        </p:nvSpPr>
        <p:spPr>
          <a:xfrm>
            <a:off x="11786643" y="6525177"/>
            <a:ext cx="489438" cy="365125"/>
          </a:xfr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B149FD-26F7-3645-B4E7-BA8B8CC5EEA8}" type="slidenum">
              <a:rPr lang="en-US" sz="1400" smtClean="0">
                <a:solidFill>
                  <a:schemeClr val="bg1"/>
                </a:solidFill>
                <a:latin typeface="Trebuchet MS" panose="020B0603020202020204" pitchFamily="34" charset="0"/>
              </a:rPr>
              <a:pPr/>
              <a:t>16</a:t>
            </a:fld>
            <a:endParaRPr lang="en-US" sz="14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143756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17</a:t>
            </a:fld>
            <a:endParaRPr lang="en-US" dirty="0"/>
          </a:p>
        </p:txBody>
      </p:sp>
      <p:sp>
        <p:nvSpPr>
          <p:cNvPr id="3" name="TextBox 2">
            <a:extLst>
              <a:ext uri="{FF2B5EF4-FFF2-40B4-BE49-F238E27FC236}">
                <a16:creationId xmlns:a16="http://schemas.microsoft.com/office/drawing/2014/main" id="{BBA74CF9-BC1A-4448-ACEA-EAD648D6B286}"/>
              </a:ext>
            </a:extLst>
          </p:cNvPr>
          <p:cNvSpPr txBox="1"/>
          <p:nvPr/>
        </p:nvSpPr>
        <p:spPr>
          <a:xfrm>
            <a:off x="2118167" y="6238754"/>
            <a:ext cx="914400" cy="914400"/>
          </a:xfrm>
          <a:prstGeom prst="rect">
            <a:avLst/>
          </a:prstGeom>
        </p:spPr>
        <p:txBody>
          <a:bodyPr vert="horz" wrap="none" lIns="91440" tIns="45720" rIns="91440" bIns="45720" rtlCol="0">
            <a:noAutofit/>
          </a:bodyPr>
          <a:lstStyle/>
          <a:p>
            <a:pPr algn="l"/>
            <a:endParaRPr lang="en-US" dirty="0"/>
          </a:p>
        </p:txBody>
      </p:sp>
      <p:sp>
        <p:nvSpPr>
          <p:cNvPr id="13" name="Title 12">
            <a:extLst>
              <a:ext uri="{FF2B5EF4-FFF2-40B4-BE49-F238E27FC236}">
                <a16:creationId xmlns:a16="http://schemas.microsoft.com/office/drawing/2014/main" id="{28903DDA-7189-7C4B-8C3C-58042A748310}"/>
              </a:ext>
            </a:extLst>
          </p:cNvPr>
          <p:cNvSpPr>
            <a:spLocks noGrp="1"/>
          </p:cNvSpPr>
          <p:nvPr>
            <p:ph type="title"/>
          </p:nvPr>
        </p:nvSpPr>
        <p:spPr>
          <a:xfrm>
            <a:off x="1381124" y="245485"/>
            <a:ext cx="10096500" cy="774779"/>
          </a:xfrm>
        </p:spPr>
        <p:txBody>
          <a:bodyPr>
            <a:normAutofit/>
          </a:bodyPr>
          <a:lstStyle/>
          <a:p>
            <a:r>
              <a:rPr lang="en-US" sz="3600" dirty="0">
                <a:solidFill>
                  <a:srgbClr val="0070C0"/>
                </a:solidFill>
                <a:latin typeface="Trebuchet MS" panose="020B0603020202020204" pitchFamily="34" charset="0"/>
              </a:rPr>
              <a:t>Performance Highlights</a:t>
            </a:r>
          </a:p>
        </p:txBody>
      </p:sp>
      <p:sp>
        <p:nvSpPr>
          <p:cNvPr id="14" name="TextBox 13">
            <a:extLst>
              <a:ext uri="{FF2B5EF4-FFF2-40B4-BE49-F238E27FC236}">
                <a16:creationId xmlns:a16="http://schemas.microsoft.com/office/drawing/2014/main" id="{5CC94605-8827-43AD-89D0-DDE07B42AF6E}"/>
              </a:ext>
            </a:extLst>
          </p:cNvPr>
          <p:cNvSpPr txBox="1"/>
          <p:nvPr/>
        </p:nvSpPr>
        <p:spPr>
          <a:xfrm>
            <a:off x="395189" y="1203767"/>
            <a:ext cx="9917854" cy="2862322"/>
          </a:xfrm>
          <a:prstGeom prst="rect">
            <a:avLst/>
          </a:prstGeom>
          <a:noFill/>
        </p:spPr>
        <p:txBody>
          <a:bodyPr wrap="square">
            <a:spAutoFit/>
          </a:bodyPr>
          <a:lstStyle/>
          <a:p>
            <a:r>
              <a:rPr lang="en-US" sz="2000" b="1" dirty="0">
                <a:solidFill>
                  <a:srgbClr val="0070C0"/>
                </a:solidFill>
                <a:latin typeface="Trebuchet MS" panose="020B0603020202020204" pitchFamily="34" charset="0"/>
              </a:rPr>
              <a:t>Major improvements to finite element assembly time:</a:t>
            </a:r>
          </a:p>
          <a:p>
            <a:endParaRPr lang="en-US" sz="400" b="1" dirty="0">
              <a:solidFill>
                <a:srgbClr val="0070C0"/>
              </a:solidFill>
              <a:latin typeface="Trebuchet MS" panose="020B0603020202020204" pitchFamily="34" charset="0"/>
            </a:endParaRPr>
          </a:p>
          <a:p>
            <a:pPr marL="342900" indent="-342900">
              <a:buFont typeface="Arial" panose="020B0604020202020204" pitchFamily="34" charset="0"/>
              <a:buChar char="•"/>
            </a:pPr>
            <a:r>
              <a:rPr lang="en-US" sz="2000" dirty="0" err="1">
                <a:latin typeface="Trebuchet MS" panose="020B0603020202020204" pitchFamily="34" charset="0"/>
              </a:rPr>
              <a:t>Memoization</a:t>
            </a:r>
            <a:r>
              <a:rPr lang="en-US" sz="2000" dirty="0">
                <a:latin typeface="Trebuchet MS" panose="020B0603020202020204" pitchFamily="34" charset="0"/>
              </a:rPr>
              <a:t> to avoid unnecessary data movement and computation</a:t>
            </a:r>
          </a:p>
          <a:p>
            <a:pPr marL="342900" indent="-342900">
              <a:buFont typeface="Arial" panose="020B0604020202020204" pitchFamily="34" charset="0"/>
              <a:buChar char="•"/>
            </a:pPr>
            <a:endParaRPr lang="en-US" sz="400" dirty="0">
              <a:latin typeface="Trebuchet MS" panose="020B0603020202020204" pitchFamily="34" charset="0"/>
            </a:endParaRPr>
          </a:p>
          <a:p>
            <a:pPr marL="342900" indent="-342900">
              <a:buFont typeface="Arial" panose="020B0604020202020204" pitchFamily="34" charset="0"/>
              <a:buChar char="•"/>
            </a:pPr>
            <a:r>
              <a:rPr lang="en-US" sz="2000" dirty="0">
                <a:latin typeface="Trebuchet MS" panose="020B0603020202020204" pitchFamily="34" charset="0"/>
              </a:rPr>
              <a:t>Boundary condition refactor to reduce memory footprint and data movement</a:t>
            </a:r>
          </a:p>
          <a:p>
            <a:pPr marL="342900" indent="-342900">
              <a:buFont typeface="Arial" panose="020B0604020202020204" pitchFamily="34" charset="0"/>
              <a:buChar char="•"/>
            </a:pPr>
            <a:endParaRPr lang="en-US" sz="400" dirty="0">
              <a:latin typeface="Trebuchet MS" panose="020B0603020202020204" pitchFamily="34" charset="0"/>
            </a:endParaRPr>
          </a:p>
          <a:p>
            <a:pPr marL="342900" indent="-342900">
              <a:buFont typeface="Arial" panose="020B0604020202020204" pitchFamily="34" charset="0"/>
              <a:buChar char="•"/>
            </a:pPr>
            <a:r>
              <a:rPr lang="en-US" sz="2000" dirty="0" err="1">
                <a:latin typeface="Trebuchet MS" panose="020B0603020202020204" pitchFamily="34" charset="0"/>
              </a:rPr>
              <a:t>Tpetra</a:t>
            </a:r>
            <a:r>
              <a:rPr lang="en-US" sz="2000" dirty="0">
                <a:latin typeface="Trebuchet MS" panose="020B0603020202020204" pitchFamily="34" charset="0"/>
              </a:rPr>
              <a:t>::</a:t>
            </a:r>
            <a:r>
              <a:rPr lang="en-US" sz="2000" dirty="0" err="1">
                <a:latin typeface="Trebuchet MS" panose="020B0603020202020204" pitchFamily="34" charset="0"/>
              </a:rPr>
              <a:t>FECrsMatrix</a:t>
            </a:r>
            <a:r>
              <a:rPr lang="en-US" sz="2000" dirty="0">
                <a:latin typeface="Trebuchet MS" panose="020B0603020202020204" pitchFamily="34" charset="0"/>
              </a:rPr>
              <a:t> refactor to reduce memory footprint and data movement</a:t>
            </a:r>
          </a:p>
          <a:p>
            <a:pPr marL="800100" lvl="1" indent="-342900">
              <a:buFont typeface="Wingdings" panose="05000000000000000000" pitchFamily="2" charset="2"/>
              <a:buChar char="Ø"/>
            </a:pPr>
            <a:endParaRPr lang="en-US" sz="2000" dirty="0">
              <a:latin typeface="Trebuchet MS" panose="020B0603020202020204" pitchFamily="34" charset="0"/>
            </a:endParaRPr>
          </a:p>
          <a:p>
            <a:r>
              <a:rPr lang="en-US" sz="2000" b="1" dirty="0">
                <a:solidFill>
                  <a:srgbClr val="0070C0"/>
                </a:solidFill>
                <a:latin typeface="Trebuchet MS" panose="020B0603020202020204" pitchFamily="34" charset="0"/>
              </a:rPr>
              <a:t>Solver portability on Cori and Summit:</a:t>
            </a:r>
          </a:p>
          <a:p>
            <a:endParaRPr lang="en-US" sz="400" b="1" dirty="0">
              <a:solidFill>
                <a:srgbClr val="0070C0"/>
              </a:solidFill>
              <a:latin typeface="Trebuchet MS" panose="020B0603020202020204" pitchFamily="34" charset="0"/>
            </a:endParaRPr>
          </a:p>
          <a:p>
            <a:pPr marL="342900" indent="-342900">
              <a:buFont typeface="Arial" panose="020B0604020202020204" pitchFamily="34" charset="0"/>
              <a:buChar char="•"/>
            </a:pPr>
            <a:r>
              <a:rPr lang="en-US" sz="2000" dirty="0" err="1">
                <a:latin typeface="Trebuchet MS" panose="020B0603020202020204" pitchFamily="34" charset="0"/>
              </a:rPr>
              <a:t>MueLu</a:t>
            </a:r>
            <a:r>
              <a:rPr lang="en-US" sz="2000" dirty="0">
                <a:latin typeface="Trebuchet MS" panose="020B0603020202020204" pitchFamily="34" charset="0"/>
              </a:rPr>
              <a:t> </a:t>
            </a:r>
            <a:r>
              <a:rPr lang="en-US" sz="2000" dirty="0" err="1">
                <a:latin typeface="Trebuchet MS" panose="020B0603020202020204" pitchFamily="34" charset="0"/>
              </a:rPr>
              <a:t>SemiCoarsen</a:t>
            </a:r>
            <a:r>
              <a:rPr lang="en-US" sz="2000" dirty="0">
                <a:latin typeface="Trebuchet MS" panose="020B0603020202020204" pitchFamily="34" charset="0"/>
              </a:rPr>
              <a:t> refactor using </a:t>
            </a:r>
            <a:r>
              <a:rPr lang="en-US" sz="2000" dirty="0" err="1">
                <a:latin typeface="Trebuchet MS" panose="020B0603020202020204" pitchFamily="34" charset="0"/>
              </a:rPr>
              <a:t>Kokkos</a:t>
            </a:r>
            <a:endParaRPr lang="en-US" sz="2000" dirty="0">
              <a:latin typeface="Trebuchet MS" panose="020B0603020202020204" pitchFamily="34" charset="0"/>
            </a:endParaRPr>
          </a:p>
          <a:p>
            <a:pPr marL="342900" indent="-342900">
              <a:buFont typeface="Arial" panose="020B0604020202020204" pitchFamily="34" charset="0"/>
              <a:buChar char="•"/>
            </a:pPr>
            <a:endParaRPr lang="en-US" sz="400" dirty="0">
              <a:latin typeface="Trebuchet MS" panose="020B0603020202020204" pitchFamily="34" charset="0"/>
            </a:endParaRPr>
          </a:p>
          <a:p>
            <a:pPr marL="342900" indent="-342900">
              <a:buFont typeface="Arial" panose="020B0604020202020204" pitchFamily="34" charset="0"/>
              <a:buChar char="•"/>
            </a:pPr>
            <a:r>
              <a:rPr lang="en-US" sz="2000" dirty="0">
                <a:latin typeface="Trebuchet MS" panose="020B0603020202020204" pitchFamily="34" charset="0"/>
              </a:rPr>
              <a:t>Ifpack2 portable smoothers tuned to GPU hardware</a:t>
            </a:r>
          </a:p>
        </p:txBody>
      </p:sp>
      <p:graphicFrame>
        <p:nvGraphicFramePr>
          <p:cNvPr id="15" name="Chart 14">
            <a:extLst>
              <a:ext uri="{FF2B5EF4-FFF2-40B4-BE49-F238E27FC236}">
                <a16:creationId xmlns:a16="http://schemas.microsoft.com/office/drawing/2014/main" id="{95896B09-A64F-4F9D-B1BE-4E02EB73EA7F}"/>
              </a:ext>
            </a:extLst>
          </p:cNvPr>
          <p:cNvGraphicFramePr>
            <a:graphicFrameLocks/>
          </p:cNvGraphicFramePr>
          <p:nvPr>
            <p:extLst>
              <p:ext uri="{D42A27DB-BD31-4B8C-83A1-F6EECF244321}">
                <p14:modId xmlns:p14="http://schemas.microsoft.com/office/powerpoint/2010/main" val="3812919590"/>
              </p:ext>
            </p:extLst>
          </p:nvPr>
        </p:nvGraphicFramePr>
        <p:xfrm>
          <a:off x="8459526" y="3521595"/>
          <a:ext cx="3105150" cy="305752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2809414C-F1D2-4E39-A7DC-D49370EC5168}"/>
              </a:ext>
            </a:extLst>
          </p:cNvPr>
          <p:cNvSpPr txBox="1"/>
          <p:nvPr/>
        </p:nvSpPr>
        <p:spPr>
          <a:xfrm>
            <a:off x="5058137" y="3148314"/>
            <a:ext cx="914400" cy="914400"/>
          </a:xfrm>
          <a:prstGeom prst="rect">
            <a:avLst/>
          </a:prstGeom>
        </p:spPr>
        <p:txBody>
          <a:bodyPr vert="horz" wrap="none" lIns="91440" tIns="45720" rIns="91440" bIns="45720" rtlCol="0">
            <a:noAutofit/>
          </a:bodyPr>
          <a:lstStyle/>
          <a:p>
            <a:pPr algn="l"/>
            <a:endParaRPr lang="en-US" dirty="0"/>
          </a:p>
        </p:txBody>
      </p:sp>
      <p:sp>
        <p:nvSpPr>
          <p:cNvPr id="7" name="Rectangle 6">
            <a:extLst>
              <a:ext uri="{FF2B5EF4-FFF2-40B4-BE49-F238E27FC236}">
                <a16:creationId xmlns:a16="http://schemas.microsoft.com/office/drawing/2014/main" id="{E6800554-937C-44AA-B92B-11E9D0D601E5}"/>
              </a:ext>
            </a:extLst>
          </p:cNvPr>
          <p:cNvSpPr/>
          <p:nvPr/>
        </p:nvSpPr>
        <p:spPr>
          <a:xfrm>
            <a:off x="185194" y="1574157"/>
            <a:ext cx="9826907" cy="729205"/>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3F38C13-335C-4853-A65C-E9B0F49F1D3C}"/>
              </a:ext>
            </a:extLst>
          </p:cNvPr>
          <p:cNvSpPr txBox="1"/>
          <p:nvPr/>
        </p:nvSpPr>
        <p:spPr>
          <a:xfrm>
            <a:off x="10245246" y="409574"/>
            <a:ext cx="1878957" cy="1099595"/>
          </a:xfrm>
          <a:prstGeom prst="rect">
            <a:avLst/>
          </a:prstGeom>
        </p:spPr>
        <p:txBody>
          <a:bodyPr vert="horz" wrap="square" lIns="91440" tIns="45720" rIns="91440" bIns="45720" rtlCol="0">
            <a:noAutofit/>
          </a:bodyPr>
          <a:lstStyle/>
          <a:p>
            <a:pPr algn="ctr"/>
            <a:r>
              <a:rPr lang="en-US" i="1" dirty="0">
                <a:solidFill>
                  <a:schemeClr val="accent2">
                    <a:lumMod val="75000"/>
                  </a:schemeClr>
                </a:solidFill>
                <a:latin typeface="Trebuchet MS" panose="020B0603020202020204" pitchFamily="34" charset="0"/>
              </a:rPr>
              <a:t>From </a:t>
            </a:r>
            <a:r>
              <a:rPr lang="en-US" b="1" i="1" dirty="0">
                <a:solidFill>
                  <a:schemeClr val="accent2">
                    <a:lumMod val="75000"/>
                  </a:schemeClr>
                </a:solidFill>
                <a:latin typeface="Trebuchet MS" panose="020B0603020202020204" pitchFamily="34" charset="0"/>
              </a:rPr>
              <a:t>architecture-agnostic</a:t>
            </a:r>
            <a:r>
              <a:rPr lang="en-US" i="1" dirty="0">
                <a:solidFill>
                  <a:schemeClr val="accent2">
                    <a:lumMod val="75000"/>
                  </a:schemeClr>
                </a:solidFill>
                <a:latin typeface="Trebuchet MS" panose="020B0603020202020204" pitchFamily="34" charset="0"/>
              </a:rPr>
              <a:t> improvements to Albany FEA. </a:t>
            </a:r>
          </a:p>
        </p:txBody>
      </p:sp>
      <p:sp>
        <p:nvSpPr>
          <p:cNvPr id="17" name="Rectangle 16">
            <a:extLst>
              <a:ext uri="{FF2B5EF4-FFF2-40B4-BE49-F238E27FC236}">
                <a16:creationId xmlns:a16="http://schemas.microsoft.com/office/drawing/2014/main" id="{B683ED49-08DF-4A96-971E-C82705A0A81E}"/>
              </a:ext>
            </a:extLst>
          </p:cNvPr>
          <p:cNvSpPr/>
          <p:nvPr/>
        </p:nvSpPr>
        <p:spPr>
          <a:xfrm>
            <a:off x="185194" y="2303362"/>
            <a:ext cx="9826907" cy="474562"/>
          </a:xfrm>
          <a:prstGeom prst="rect">
            <a:avLst/>
          </a:prstGeom>
          <a:noFill/>
          <a:ln w="28575">
            <a:solidFill>
              <a:srgbClr val="339A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96D091A-8DFD-4EB9-89CC-01EC0E3547CE}"/>
              </a:ext>
            </a:extLst>
          </p:cNvPr>
          <p:cNvSpPr/>
          <p:nvPr/>
        </p:nvSpPr>
        <p:spPr>
          <a:xfrm>
            <a:off x="241418" y="3638911"/>
            <a:ext cx="6966476" cy="423803"/>
          </a:xfrm>
          <a:prstGeom prst="rect">
            <a:avLst/>
          </a:prstGeom>
          <a:noFill/>
          <a:ln w="28575">
            <a:solidFill>
              <a:srgbClr val="339A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BA0986C-A963-45F6-93C9-B2FCD49C3FCD}"/>
              </a:ext>
            </a:extLst>
          </p:cNvPr>
          <p:cNvSpPr txBox="1"/>
          <p:nvPr/>
        </p:nvSpPr>
        <p:spPr>
          <a:xfrm>
            <a:off x="5543913" y="2844718"/>
            <a:ext cx="6678593" cy="135521"/>
          </a:xfrm>
          <a:prstGeom prst="rect">
            <a:avLst/>
          </a:prstGeom>
        </p:spPr>
        <p:txBody>
          <a:bodyPr vert="horz" wrap="square" lIns="91440" tIns="45720" rIns="91440" bIns="45720" rtlCol="0">
            <a:noAutofit/>
          </a:bodyPr>
          <a:lstStyle/>
          <a:p>
            <a:pPr algn="l"/>
            <a:r>
              <a:rPr lang="en-US" i="1" dirty="0">
                <a:solidFill>
                  <a:srgbClr val="00B050"/>
                </a:solidFill>
                <a:latin typeface="Trebuchet MS" panose="020B0603020202020204" pitchFamily="34" charset="0"/>
              </a:rPr>
              <a:t>From </a:t>
            </a:r>
            <a:r>
              <a:rPr lang="en-US" b="1" i="1" dirty="0" err="1">
                <a:solidFill>
                  <a:srgbClr val="00B050"/>
                </a:solidFill>
                <a:latin typeface="Trebuchet MS" panose="020B0603020202020204" pitchFamily="34" charset="0"/>
              </a:rPr>
              <a:t>Trilinos</a:t>
            </a:r>
            <a:r>
              <a:rPr lang="en-US" b="1" i="1" dirty="0">
                <a:solidFill>
                  <a:srgbClr val="00B050"/>
                </a:solidFill>
                <a:latin typeface="Trebuchet MS" panose="020B0603020202020204" pitchFamily="34" charset="0"/>
              </a:rPr>
              <a:t> enhancements</a:t>
            </a:r>
            <a:r>
              <a:rPr lang="en-US" i="1" dirty="0">
                <a:solidFill>
                  <a:srgbClr val="00B050"/>
                </a:solidFill>
                <a:latin typeface="Trebuchet MS" panose="020B0603020202020204" pitchFamily="34" charset="0"/>
              </a:rPr>
              <a:t>, which Albany inherited.</a:t>
            </a:r>
          </a:p>
        </p:txBody>
      </p:sp>
      <p:cxnSp>
        <p:nvCxnSpPr>
          <p:cNvPr id="21" name="Connector: Elbow 20">
            <a:extLst>
              <a:ext uri="{FF2B5EF4-FFF2-40B4-BE49-F238E27FC236}">
                <a16:creationId xmlns:a16="http://schemas.microsoft.com/office/drawing/2014/main" id="{F004B586-23EB-478D-B74B-63AECE64A0A9}"/>
              </a:ext>
            </a:extLst>
          </p:cNvPr>
          <p:cNvCxnSpPr/>
          <p:nvPr/>
        </p:nvCxnSpPr>
        <p:spPr>
          <a:xfrm rot="10800000" flipV="1">
            <a:off x="10012102" y="1938758"/>
            <a:ext cx="1134319" cy="167833"/>
          </a:xfrm>
          <a:prstGeom prst="bentConnector3">
            <a:avLst>
              <a:gd name="adj1" fmla="val 1020"/>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DF561244-29B8-4597-B5FE-71AC5C4F6B09}"/>
              </a:ext>
            </a:extLst>
          </p:cNvPr>
          <p:cNvCxnSpPr>
            <a:cxnSpLocks/>
            <a:endCxn id="18" idx="3"/>
          </p:cNvCxnSpPr>
          <p:nvPr/>
        </p:nvCxnSpPr>
        <p:spPr>
          <a:xfrm rot="10800000" flipV="1">
            <a:off x="7207895" y="3234129"/>
            <a:ext cx="905963" cy="616684"/>
          </a:xfrm>
          <a:prstGeom prst="bentConnector3">
            <a:avLst>
              <a:gd name="adj1" fmla="val 656"/>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B7E28FE8-05D6-4227-AD03-663F7517C68B}"/>
              </a:ext>
            </a:extLst>
          </p:cNvPr>
          <p:cNvCxnSpPr>
            <a:cxnSpLocks/>
          </p:cNvCxnSpPr>
          <p:nvPr/>
        </p:nvCxnSpPr>
        <p:spPr>
          <a:xfrm rot="10800000">
            <a:off x="10012101" y="2522421"/>
            <a:ext cx="983486" cy="293798"/>
          </a:xfrm>
          <a:prstGeom prst="bentConnector3">
            <a:avLst>
              <a:gd name="adj1" fmla="val 570"/>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1D7E127-78D7-496F-A78C-D218016D161B}"/>
              </a:ext>
            </a:extLst>
          </p:cNvPr>
          <p:cNvSpPr txBox="1"/>
          <p:nvPr/>
        </p:nvSpPr>
        <p:spPr>
          <a:xfrm>
            <a:off x="185194" y="4421529"/>
            <a:ext cx="7022700" cy="744155"/>
          </a:xfrm>
          <a:prstGeom prst="rect">
            <a:avLst/>
          </a:prstGeom>
          <a:solidFill>
            <a:schemeClr val="accent3">
              <a:lumMod val="20000"/>
              <a:lumOff val="80000"/>
            </a:schemeClr>
          </a:solidFill>
        </p:spPr>
        <p:txBody>
          <a:bodyPr vert="horz" wrap="square" lIns="91440" tIns="45720" rIns="91440" bIns="45720" rtlCol="0">
            <a:noAutofit/>
          </a:bodyPr>
          <a:lstStyle/>
          <a:p>
            <a:pPr algn="ctr"/>
            <a:r>
              <a:rPr lang="en-US" sz="2000" dirty="0">
                <a:latin typeface="Trebuchet MS" panose="020B0603020202020204" pitchFamily="34" charset="0"/>
              </a:rPr>
              <a:t>Albany </a:t>
            </a:r>
            <a:r>
              <a:rPr lang="en-US" sz="2000" b="1" dirty="0">
                <a:latin typeface="Trebuchet MS" panose="020B0603020202020204" pitchFamily="34" charset="0"/>
              </a:rPr>
              <a:t>performance</a:t>
            </a:r>
            <a:r>
              <a:rPr lang="en-US" sz="2000" dirty="0">
                <a:latin typeface="Trebuchet MS" panose="020B0603020202020204" pitchFamily="34" charset="0"/>
              </a:rPr>
              <a:t> </a:t>
            </a:r>
            <a:r>
              <a:rPr lang="en-US" sz="2000" b="1" dirty="0">
                <a:latin typeface="Trebuchet MS" panose="020B0603020202020204" pitchFamily="34" charset="0"/>
              </a:rPr>
              <a:t>improves</a:t>
            </a:r>
            <a:r>
              <a:rPr lang="en-US" sz="2000" dirty="0">
                <a:latin typeface="Trebuchet MS" panose="020B0603020202020204" pitchFamily="34" charset="0"/>
              </a:rPr>
              <a:t> in time due to Albany’s  </a:t>
            </a:r>
            <a:r>
              <a:rPr lang="en-US" sz="2000" b="1" dirty="0">
                <a:latin typeface="Trebuchet MS" panose="020B0603020202020204" pitchFamily="34" charset="0"/>
              </a:rPr>
              <a:t>development model</a:t>
            </a:r>
            <a:r>
              <a:rPr lang="en-US" sz="2000" dirty="0">
                <a:latin typeface="Trebuchet MS" panose="020B0603020202020204" pitchFamily="34" charset="0"/>
              </a:rPr>
              <a:t> and </a:t>
            </a:r>
            <a:r>
              <a:rPr lang="en-US" sz="2000" b="1" dirty="0">
                <a:latin typeface="Trebuchet MS" panose="020B0603020202020204" pitchFamily="34" charset="0"/>
              </a:rPr>
              <a:t>maintenance workflows</a:t>
            </a:r>
            <a:r>
              <a:rPr lang="en-US" sz="2000" dirty="0">
                <a:latin typeface="Trebuchet MS" panose="020B0603020202020204" pitchFamily="34" charset="0"/>
              </a:rPr>
              <a:t>.</a:t>
            </a:r>
          </a:p>
        </p:txBody>
      </p:sp>
      <p:sp>
        <p:nvSpPr>
          <p:cNvPr id="43" name="TextBox 42">
            <a:extLst>
              <a:ext uri="{FF2B5EF4-FFF2-40B4-BE49-F238E27FC236}">
                <a16:creationId xmlns:a16="http://schemas.microsoft.com/office/drawing/2014/main" id="{57D38196-2196-4E02-A218-F48C5EBD026B}"/>
              </a:ext>
            </a:extLst>
          </p:cNvPr>
          <p:cNvSpPr txBox="1"/>
          <p:nvPr/>
        </p:nvSpPr>
        <p:spPr>
          <a:xfrm>
            <a:off x="627324" y="5401638"/>
            <a:ext cx="6111432" cy="1200329"/>
          </a:xfrm>
          <a:prstGeom prst="rect">
            <a:avLst/>
          </a:prstGeom>
          <a:noFill/>
          <a:ln w="19050">
            <a:solidFill>
              <a:schemeClr val="tx1"/>
            </a:solidFill>
          </a:ln>
        </p:spPr>
        <p:txBody>
          <a:bodyPr wrap="square">
            <a:spAutoFit/>
          </a:bodyPr>
          <a:lstStyle/>
          <a:p>
            <a:pPr algn="ctr"/>
            <a:r>
              <a:rPr lang="en-US" sz="1800" dirty="0">
                <a:latin typeface="Trebuchet MS" panose="020B0603020202020204" pitchFamily="34" charset="0"/>
                <a:cs typeface="Calibri" panose="020F0502020204030204" pitchFamily="34" charset="0"/>
              </a:rPr>
              <a:t>J. Watkins, </a:t>
            </a:r>
            <a:r>
              <a:rPr lang="en-US" dirty="0">
                <a:latin typeface="Trebuchet MS" panose="020B0603020202020204" pitchFamily="34" charset="0"/>
                <a:cs typeface="Calibri" panose="020F0502020204030204" pitchFamily="34" charset="0"/>
              </a:rPr>
              <a:t>M. </a:t>
            </a:r>
            <a:r>
              <a:rPr lang="en-US" sz="1800" dirty="0">
                <a:latin typeface="Trebuchet MS" panose="020B0603020202020204" pitchFamily="34" charset="0"/>
                <a:cs typeface="Calibri" panose="020F0502020204030204" pitchFamily="34" charset="0"/>
              </a:rPr>
              <a:t>Carlson, </a:t>
            </a:r>
            <a:r>
              <a:rPr lang="en-US" dirty="0">
                <a:latin typeface="Trebuchet MS" panose="020B0603020202020204" pitchFamily="34" charset="0"/>
                <a:cs typeface="Calibri" panose="020F0502020204030204" pitchFamily="34" charset="0"/>
              </a:rPr>
              <a:t>K. </a:t>
            </a:r>
            <a:r>
              <a:rPr lang="en-US" sz="1800" dirty="0">
                <a:latin typeface="Trebuchet MS" panose="020B0603020202020204" pitchFamily="34" charset="0"/>
                <a:cs typeface="Calibri" panose="020F0502020204030204" pitchFamily="34" charset="0"/>
              </a:rPr>
              <a:t>Shan, </a:t>
            </a:r>
            <a:r>
              <a:rPr lang="en-US" dirty="0">
                <a:latin typeface="Trebuchet MS" panose="020B0603020202020204" pitchFamily="34" charset="0"/>
                <a:cs typeface="Calibri" panose="020F0502020204030204" pitchFamily="34" charset="0"/>
              </a:rPr>
              <a:t>I. </a:t>
            </a:r>
            <a:r>
              <a:rPr lang="en-US" sz="1800" dirty="0">
                <a:latin typeface="Trebuchet MS" panose="020B0603020202020204" pitchFamily="34" charset="0"/>
                <a:cs typeface="Calibri" panose="020F0502020204030204" pitchFamily="34" charset="0"/>
              </a:rPr>
              <a:t>Tezaur, </a:t>
            </a:r>
            <a:r>
              <a:rPr lang="en-US" dirty="0">
                <a:latin typeface="Trebuchet MS" panose="020B0603020202020204" pitchFamily="34" charset="0"/>
                <a:cs typeface="Calibri" panose="020F0502020204030204" pitchFamily="34" charset="0"/>
              </a:rPr>
              <a:t>M. </a:t>
            </a:r>
            <a:r>
              <a:rPr lang="en-US" sz="1800" dirty="0">
                <a:latin typeface="Trebuchet MS" panose="020B0603020202020204" pitchFamily="34" charset="0"/>
                <a:cs typeface="Calibri" panose="020F0502020204030204" pitchFamily="34" charset="0"/>
              </a:rPr>
              <a:t>Perego, </a:t>
            </a:r>
            <a:r>
              <a:rPr lang="en-US" dirty="0">
                <a:latin typeface="Trebuchet MS" panose="020B0603020202020204" pitchFamily="34" charset="0"/>
                <a:cs typeface="Calibri" panose="020F0502020204030204" pitchFamily="34" charset="0"/>
              </a:rPr>
              <a:t>L.</a:t>
            </a:r>
            <a:r>
              <a:rPr lang="en-US" sz="1800" dirty="0">
                <a:latin typeface="Trebuchet MS" panose="020B0603020202020204" pitchFamily="34" charset="0"/>
                <a:cs typeface="Calibri" panose="020F0502020204030204" pitchFamily="34" charset="0"/>
              </a:rPr>
              <a:t> Bertagna, </a:t>
            </a:r>
            <a:r>
              <a:rPr lang="en-US" dirty="0">
                <a:latin typeface="Trebuchet MS" panose="020B0603020202020204" pitchFamily="34" charset="0"/>
                <a:cs typeface="Calibri" panose="020F0502020204030204" pitchFamily="34" charset="0"/>
              </a:rPr>
              <a:t>C. </a:t>
            </a:r>
            <a:r>
              <a:rPr lang="en-US" sz="1800" dirty="0">
                <a:latin typeface="Trebuchet MS" panose="020B0603020202020204" pitchFamily="34" charset="0"/>
                <a:cs typeface="Calibri" panose="020F0502020204030204" pitchFamily="34" charset="0"/>
              </a:rPr>
              <a:t>Kao.   </a:t>
            </a:r>
            <a:r>
              <a:rPr lang="en-US" sz="1800" i="1" dirty="0">
                <a:latin typeface="Trebuchet MS" panose="020B0603020202020204" pitchFamily="34" charset="0"/>
                <a:cs typeface="Calibri" panose="020F0502020204030204" pitchFamily="34" charset="0"/>
              </a:rPr>
              <a:t>et al</a:t>
            </a:r>
            <a:r>
              <a:rPr lang="en-US" sz="1800" dirty="0">
                <a:latin typeface="Trebuchet MS" panose="020B0603020202020204" pitchFamily="34" charset="0"/>
                <a:cs typeface="Calibri" panose="020F0502020204030204" pitchFamily="34" charset="0"/>
              </a:rPr>
              <a:t>.  </a:t>
            </a:r>
            <a:r>
              <a:rPr lang="en-US" dirty="0">
                <a:latin typeface="Trebuchet MS" panose="020B0603020202020204" pitchFamily="34" charset="0"/>
                <a:cs typeface="Calibri" panose="020F0502020204030204" pitchFamily="34" charset="0"/>
              </a:rPr>
              <a:t>“Performance portable ice-sheet modeling with MALI.” (Submitted to IJHPCA, 2022) </a:t>
            </a:r>
            <a:r>
              <a:rPr lang="en-US" sz="1800" dirty="0">
                <a:latin typeface="Trebuchet MS" panose="020B0603020202020204" pitchFamily="34" charset="0"/>
                <a:cs typeface="Calibri" panose="020F0502020204030204" pitchFamily="34" charset="0"/>
                <a:hlinkClick r:id="rId4"/>
              </a:rPr>
              <a:t>https://arxiv.org/abs/2204.04321</a:t>
            </a:r>
            <a:r>
              <a:rPr lang="en-US" sz="1800" dirty="0">
                <a:latin typeface="Trebuchet MS" panose="020B0603020202020204" pitchFamily="34" charset="0"/>
                <a:cs typeface="Calibri" panose="020F0502020204030204" pitchFamily="34" charset="0"/>
              </a:rPr>
              <a:t> </a:t>
            </a:r>
          </a:p>
        </p:txBody>
      </p:sp>
    </p:spTree>
    <p:extLst>
      <p:ext uri="{BB962C8B-B14F-4D97-AF65-F5344CB8AC3E}">
        <p14:creationId xmlns:p14="http://schemas.microsoft.com/office/powerpoint/2010/main" val="85725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7" grpId="0" animBg="1"/>
      <p:bldP spid="18" grpId="0" animBg="1"/>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8903DDA-7189-7C4B-8C3C-58042A748310}"/>
              </a:ext>
            </a:extLst>
          </p:cNvPr>
          <p:cNvSpPr>
            <a:spLocks noGrp="1"/>
          </p:cNvSpPr>
          <p:nvPr>
            <p:ph type="title"/>
          </p:nvPr>
        </p:nvSpPr>
        <p:spPr>
          <a:xfrm>
            <a:off x="1478900" y="229617"/>
            <a:ext cx="10096500" cy="774779"/>
          </a:xfrm>
        </p:spPr>
        <p:txBody>
          <a:bodyPr>
            <a:noAutofit/>
          </a:bodyPr>
          <a:lstStyle/>
          <a:p>
            <a:r>
              <a:rPr lang="en-US" sz="3600" dirty="0">
                <a:solidFill>
                  <a:srgbClr val="0070C0"/>
                </a:solidFill>
                <a:latin typeface="Trebuchet MS" panose="020B0603020202020204" pitchFamily="34" charset="0"/>
              </a:rPr>
              <a:t>Outline</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18</a:t>
            </a:fld>
            <a:endParaRPr lang="en-US" dirty="0"/>
          </a:p>
        </p:txBody>
      </p:sp>
      <p:sp>
        <p:nvSpPr>
          <p:cNvPr id="2" name="TextBox 1">
            <a:extLst>
              <a:ext uri="{FF2B5EF4-FFF2-40B4-BE49-F238E27FC236}">
                <a16:creationId xmlns:a16="http://schemas.microsoft.com/office/drawing/2014/main" id="{89363B87-664B-431E-83B4-59D8D064FBC1}"/>
              </a:ext>
            </a:extLst>
          </p:cNvPr>
          <p:cNvSpPr txBox="1"/>
          <p:nvPr/>
        </p:nvSpPr>
        <p:spPr>
          <a:xfrm>
            <a:off x="877529" y="1106129"/>
            <a:ext cx="9837174" cy="4748981"/>
          </a:xfrm>
          <a:prstGeom prst="rect">
            <a:avLst/>
          </a:prstGeom>
        </p:spPr>
        <p:txBody>
          <a:bodyPr vert="horz" wrap="square" lIns="91440" tIns="45720" rIns="91440" bIns="45720" rtlCol="0">
            <a:noAutofit/>
          </a:bodyPr>
          <a:lstStyle/>
          <a:p>
            <a:pPr algn="l"/>
            <a:endParaRPr lang="en-US" dirty="0"/>
          </a:p>
        </p:txBody>
      </p:sp>
      <p:sp>
        <p:nvSpPr>
          <p:cNvPr id="3" name="Rectangle 2">
            <a:extLst>
              <a:ext uri="{FF2B5EF4-FFF2-40B4-BE49-F238E27FC236}">
                <a16:creationId xmlns:a16="http://schemas.microsoft.com/office/drawing/2014/main" id="{1443779D-8A39-42E8-82C5-767C75BEF71A}"/>
              </a:ext>
            </a:extLst>
          </p:cNvPr>
          <p:cNvSpPr/>
          <p:nvPr/>
        </p:nvSpPr>
        <p:spPr>
          <a:xfrm>
            <a:off x="285493" y="1024937"/>
            <a:ext cx="11621013" cy="6093976"/>
          </a:xfrm>
          <a:prstGeom prst="rect">
            <a:avLst/>
          </a:prstGeom>
        </p:spPr>
        <p:txBody>
          <a:bodyPr wrap="square">
            <a:spAutoFit/>
          </a:bodyPr>
          <a:lstStyle/>
          <a:p>
            <a:pPr marL="342900" indent="-34290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r>
              <a:rPr lang="en-US" sz="2200" dirty="0">
                <a:latin typeface="Trebuchet MS" panose="020B0603020202020204" pitchFamily="34" charset="0"/>
                <a:cs typeface="Calibri" panose="020F0502020204030204" pitchFamily="34" charset="0"/>
              </a:rPr>
              <a:t>Albany capabilities &amp; supporting tools </a:t>
            </a:r>
          </a:p>
          <a:p>
            <a:pPr marL="342900" indent="-34290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Trebuchet MS" panose="020B0603020202020204" pitchFamily="34" charset="0"/>
                <a:cs typeface="Calibri" panose="020F0502020204030204" pitchFamily="34" charset="0"/>
              </a:rPr>
              <a:t>Components effort</a:t>
            </a: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Trebuchet MS" panose="020B0603020202020204" pitchFamily="34" charset="0"/>
                <a:cs typeface="Calibri" panose="020F0502020204030204" pitchFamily="34" charset="0"/>
              </a:rPr>
              <a:t>Albany under the hood</a:t>
            </a: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err="1">
                <a:latin typeface="Trebuchet MS" panose="020B0603020202020204" pitchFamily="34" charset="0"/>
                <a:cs typeface="Calibri" panose="020F0502020204030204" pitchFamily="34" charset="0"/>
              </a:rPr>
              <a:t>Kokkos</a:t>
            </a:r>
            <a:r>
              <a:rPr lang="en-US" sz="2200" dirty="0">
                <a:latin typeface="Trebuchet MS" panose="020B0603020202020204" pitchFamily="34" charset="0"/>
                <a:cs typeface="Calibri" panose="020F0502020204030204" pitchFamily="34" charset="0"/>
              </a:rPr>
              <a:t> for performance portability</a:t>
            </a: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Trebuchet MS" panose="020B0603020202020204" pitchFamily="34" charset="0"/>
                <a:cs typeface="Calibri" panose="020F0502020204030204" pitchFamily="34" charset="0"/>
              </a:rPr>
              <a:t>Phalanx for template-based evaluators and DAG-based finite element assembly</a:t>
            </a: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err="1">
                <a:latin typeface="Trebuchet MS" panose="020B0603020202020204" pitchFamily="34" charset="0"/>
                <a:cs typeface="Calibri" panose="020F0502020204030204" pitchFamily="34" charset="0"/>
              </a:rPr>
              <a:t>Sacado</a:t>
            </a:r>
            <a:r>
              <a:rPr lang="en-US" sz="2200" dirty="0">
                <a:latin typeface="Trebuchet MS" panose="020B0603020202020204" pitchFamily="34" charset="0"/>
                <a:cs typeface="Calibri" panose="020F0502020204030204" pitchFamily="34" charset="0"/>
              </a:rPr>
              <a:t> for automatic differentiation (AD)</a:t>
            </a: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Trebuchet MS" panose="020B0603020202020204" pitchFamily="34" charset="0"/>
                <a:cs typeface="Calibri" panose="020F0502020204030204" pitchFamily="34" charset="0"/>
              </a:rPr>
              <a:t>Some performance &amp; performance portability results</a:t>
            </a:r>
          </a:p>
          <a:p>
            <a:pPr marL="800100" lvl="1" indent="-34290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r>
              <a:rPr lang="en-US" sz="2200" b="1" dirty="0">
                <a:latin typeface="Trebuchet MS" panose="020B0603020202020204" pitchFamily="34" charset="0"/>
                <a:cs typeface="Calibri" panose="020F0502020204030204" pitchFamily="34" charset="0"/>
              </a:rPr>
              <a:t>Maintaining software quality of Albany</a:t>
            </a:r>
          </a:p>
          <a:p>
            <a:pPr marL="342900" indent="-34290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Trebuchet MS" panose="020B0603020202020204" pitchFamily="34" charset="0"/>
                <a:cs typeface="Calibri" panose="020F0502020204030204" pitchFamily="34" charset="0"/>
              </a:rPr>
              <a:t>Code pruning</a:t>
            </a: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err="1">
                <a:latin typeface="Trebuchet MS" panose="020B0603020202020204" pitchFamily="34" charset="0"/>
                <a:cs typeface="Calibri" panose="020F0502020204030204" pitchFamily="34" charset="0"/>
              </a:rPr>
              <a:t>PyAlbany</a:t>
            </a:r>
            <a:r>
              <a:rPr lang="en-US" sz="2200" dirty="0">
                <a:latin typeface="Trebuchet MS" panose="020B0603020202020204" pitchFamily="34" charset="0"/>
                <a:cs typeface="Calibri" panose="020F0502020204030204" pitchFamily="34" charset="0"/>
              </a:rPr>
              <a:t>: a Python interface to Albany</a:t>
            </a: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Trebuchet MS" panose="020B0603020202020204" pitchFamily="34" charset="0"/>
                <a:cs typeface="Calibri" panose="020F0502020204030204" pitchFamily="34" charset="0"/>
              </a:rPr>
              <a:t>Nightly regression testing</a:t>
            </a: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Trebuchet MS" panose="020B0603020202020204" pitchFamily="34" charset="0"/>
                <a:cs typeface="Calibri" panose="020F0502020204030204" pitchFamily="34" charset="0"/>
              </a:rPr>
              <a:t>Automated performance testing </a:t>
            </a: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Trebuchet MS" panose="020B0603020202020204" pitchFamily="34" charset="0"/>
                <a:cs typeface="Calibri" panose="020F0502020204030204" pitchFamily="34" charset="0"/>
              </a:rPr>
              <a:t>Automated performance tuning</a:t>
            </a:r>
          </a:p>
          <a:p>
            <a:pPr marL="800100" lvl="1" indent="-34290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r>
              <a:rPr lang="en-US" sz="2200" dirty="0">
                <a:latin typeface="Trebuchet MS" panose="020B0603020202020204" pitchFamily="34" charset="0"/>
                <a:cs typeface="Calibri" panose="020F0502020204030204" pitchFamily="34" charset="0"/>
              </a:rPr>
              <a:t>Summary &amp; perspectives</a:t>
            </a:r>
          </a:p>
          <a:p>
            <a:pPr marL="342900" indent="-342900">
              <a:buFont typeface="Arial" panose="020B0604020202020204" pitchFamily="34" charset="0"/>
              <a:buChar char="•"/>
            </a:pPr>
            <a:endParaRPr lang="en-US" sz="2200" dirty="0">
              <a:latin typeface="Trebuchet MS" panose="020B0603020202020204" pitchFamily="34" charset="0"/>
              <a:cs typeface="Calibri" panose="020F0502020204030204" pitchFamily="34" charset="0"/>
            </a:endParaRPr>
          </a:p>
        </p:txBody>
      </p:sp>
      <p:pic>
        <p:nvPicPr>
          <p:cNvPr id="7" name="Picture 6" descr="A picture containing clipart&#10;&#10;Description generated with very high confidence">
            <a:extLst>
              <a:ext uri="{FF2B5EF4-FFF2-40B4-BE49-F238E27FC236}">
                <a16:creationId xmlns:a16="http://schemas.microsoft.com/office/drawing/2014/main" id="{50785B16-48CA-4FAB-A157-49650B3B94F6}"/>
              </a:ext>
            </a:extLst>
          </p:cNvPr>
          <p:cNvPicPr>
            <a:picLocks noChangeAspect="1"/>
          </p:cNvPicPr>
          <p:nvPr/>
        </p:nvPicPr>
        <p:blipFill>
          <a:blip r:embed="rId3"/>
          <a:stretch>
            <a:fillRect/>
          </a:stretch>
        </p:blipFill>
        <p:spPr>
          <a:xfrm>
            <a:off x="9267171" y="738679"/>
            <a:ext cx="2308229" cy="1137627"/>
          </a:xfrm>
          <a:prstGeom prst="rect">
            <a:avLst/>
          </a:prstGeom>
        </p:spPr>
      </p:pic>
      <p:pic>
        <p:nvPicPr>
          <p:cNvPr id="8" name="Picture 7">
            <a:extLst>
              <a:ext uri="{FF2B5EF4-FFF2-40B4-BE49-F238E27FC236}">
                <a16:creationId xmlns:a16="http://schemas.microsoft.com/office/drawing/2014/main" id="{BC26DCA5-B92B-4324-8CD1-B0CC217D532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446458" y="4074537"/>
            <a:ext cx="1949653" cy="1460974"/>
          </a:xfrm>
          <a:prstGeom prst="rect">
            <a:avLst/>
          </a:prstGeom>
        </p:spPr>
      </p:pic>
    </p:spTree>
    <p:extLst>
      <p:ext uri="{BB962C8B-B14F-4D97-AF65-F5344CB8AC3E}">
        <p14:creationId xmlns:p14="http://schemas.microsoft.com/office/powerpoint/2010/main" val="3477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2">
            <a:extLst>
              <a:ext uri="{FF2B5EF4-FFF2-40B4-BE49-F238E27FC236}">
                <a16:creationId xmlns:a16="http://schemas.microsoft.com/office/drawing/2014/main" id="{CF2983D2-3B44-4206-AF45-8325674B65BF}"/>
              </a:ext>
            </a:extLst>
          </p:cNvPr>
          <p:cNvSpPr>
            <a:spLocks noGrp="1"/>
          </p:cNvSpPr>
          <p:nvPr>
            <p:ph type="title"/>
          </p:nvPr>
        </p:nvSpPr>
        <p:spPr>
          <a:xfrm>
            <a:off x="1504335" y="69528"/>
            <a:ext cx="10096500" cy="774779"/>
          </a:xfrm>
        </p:spPr>
        <p:txBody>
          <a:bodyPr>
            <a:normAutofit/>
          </a:bodyPr>
          <a:lstStyle/>
          <a:p>
            <a:r>
              <a:rPr lang="en-US" sz="3600" dirty="0">
                <a:solidFill>
                  <a:srgbClr val="0070C0"/>
                </a:solidFill>
                <a:latin typeface="Trebuchet MS" panose="020B0603020202020204" pitchFamily="34" charset="0"/>
              </a:rPr>
              <a:t>Albany in February 2019</a:t>
            </a:r>
          </a:p>
        </p:txBody>
      </p:sp>
      <p:grpSp>
        <p:nvGrpSpPr>
          <p:cNvPr id="34" name="Group 33">
            <a:extLst>
              <a:ext uri="{FF2B5EF4-FFF2-40B4-BE49-F238E27FC236}">
                <a16:creationId xmlns:a16="http://schemas.microsoft.com/office/drawing/2014/main" id="{331D3F81-29A9-4FC3-8ED9-8158EE910C0F}"/>
              </a:ext>
            </a:extLst>
          </p:cNvPr>
          <p:cNvGrpSpPr/>
          <p:nvPr/>
        </p:nvGrpSpPr>
        <p:grpSpPr>
          <a:xfrm>
            <a:off x="1673473" y="1323859"/>
            <a:ext cx="9486868" cy="5030442"/>
            <a:chOff x="1636403" y="1840992"/>
            <a:chExt cx="9486868" cy="5030442"/>
          </a:xfrm>
        </p:grpSpPr>
        <p:sp>
          <p:nvSpPr>
            <p:cNvPr id="9" name="Text Box 19">
              <a:extLst>
                <a:ext uri="{FF2B5EF4-FFF2-40B4-BE49-F238E27FC236}">
                  <a16:creationId xmlns:a16="http://schemas.microsoft.com/office/drawing/2014/main" id="{4C254AF5-7D2B-4A17-8B7A-3E95EB74D62B}"/>
                </a:ext>
              </a:extLst>
            </p:cNvPr>
            <p:cNvSpPr txBox="1">
              <a:spLocks noChangeArrowheads="1"/>
            </p:cNvSpPr>
            <p:nvPr/>
          </p:nvSpPr>
          <p:spPr bwMode="auto">
            <a:xfrm>
              <a:off x="2588871" y="6532880"/>
              <a:ext cx="85344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1600" b="1" dirty="0">
                  <a:solidFill>
                    <a:schemeClr val="bg1"/>
                  </a:solidFill>
                  <a:latin typeface="Calibri" panose="020F0502020204030204" pitchFamily="34" charset="0"/>
                </a:rPr>
                <a:t>* Albany </a:t>
              </a:r>
              <a:r>
                <a:rPr lang="en-US" altLang="en-US" sz="1600" b="1" dirty="0" err="1">
                  <a:solidFill>
                    <a:schemeClr val="bg1"/>
                  </a:solidFill>
                  <a:latin typeface="Calibri" panose="020F0502020204030204" pitchFamily="34" charset="0"/>
                </a:rPr>
                <a:t>github</a:t>
              </a:r>
              <a:r>
                <a:rPr lang="en-US" altLang="en-US" sz="1600" b="1" dirty="0">
                  <a:solidFill>
                    <a:schemeClr val="bg1"/>
                  </a:solidFill>
                  <a:latin typeface="Calibri" panose="020F0502020204030204" pitchFamily="34" charset="0"/>
                </a:rPr>
                <a:t> repo:</a:t>
              </a:r>
              <a:r>
                <a:rPr lang="en-US" altLang="en-US" sz="1600" b="1" i="1" dirty="0">
                  <a:solidFill>
                    <a:schemeClr val="bg1"/>
                  </a:solidFill>
                  <a:latin typeface="Calibri" panose="020F0502020204030204" pitchFamily="34" charset="0"/>
                </a:rPr>
                <a:t> </a:t>
              </a:r>
              <a:r>
                <a:rPr lang="en-US" altLang="en-US" sz="1600" dirty="0">
                  <a:solidFill>
                    <a:schemeClr val="bg1"/>
                  </a:solidFill>
                  <a:latin typeface="Calibri" panose="020F0502020204030204" pitchFamily="34" charset="0"/>
                </a:rPr>
                <a:t>https://github.com/SNLComputation/Albany.</a:t>
              </a:r>
            </a:p>
          </p:txBody>
        </p:sp>
        <p:pic>
          <p:nvPicPr>
            <p:cNvPr id="22" name="Picture 21">
              <a:extLst>
                <a:ext uri="{FF2B5EF4-FFF2-40B4-BE49-F238E27FC236}">
                  <a16:creationId xmlns:a16="http://schemas.microsoft.com/office/drawing/2014/main" id="{DA7B7D6D-1EE1-4AD4-8A86-E8780E652DB7}"/>
                </a:ext>
              </a:extLst>
            </p:cNvPr>
            <p:cNvPicPr>
              <a:picLocks noChangeAspect="1"/>
            </p:cNvPicPr>
            <p:nvPr/>
          </p:nvPicPr>
          <p:blipFill>
            <a:blip r:embed="rId3"/>
            <a:stretch>
              <a:fillRect/>
            </a:stretch>
          </p:blipFill>
          <p:spPr>
            <a:xfrm>
              <a:off x="1636403" y="1840992"/>
              <a:ext cx="8534400" cy="4947479"/>
            </a:xfrm>
            <a:prstGeom prst="rect">
              <a:avLst/>
            </a:prstGeom>
            <a:ln>
              <a:solidFill>
                <a:schemeClr val="tx1"/>
              </a:solidFill>
            </a:ln>
          </p:spPr>
        </p:pic>
        <p:sp>
          <p:nvSpPr>
            <p:cNvPr id="23" name="Rectangle 22">
              <a:extLst>
                <a:ext uri="{FF2B5EF4-FFF2-40B4-BE49-F238E27FC236}">
                  <a16:creationId xmlns:a16="http://schemas.microsoft.com/office/drawing/2014/main" id="{03F1EF99-59F9-414F-87F4-ADDA7C3EE96C}"/>
                </a:ext>
              </a:extLst>
            </p:cNvPr>
            <p:cNvSpPr/>
            <p:nvPr/>
          </p:nvSpPr>
          <p:spPr>
            <a:xfrm>
              <a:off x="3894654" y="2827677"/>
              <a:ext cx="3683778" cy="220717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4" name="Rectangle 23">
              <a:extLst>
                <a:ext uri="{FF2B5EF4-FFF2-40B4-BE49-F238E27FC236}">
                  <a16:creationId xmlns:a16="http://schemas.microsoft.com/office/drawing/2014/main" id="{FBEE1673-96D1-45AB-B3FA-84B6859F3EB5}"/>
                </a:ext>
              </a:extLst>
            </p:cNvPr>
            <p:cNvSpPr/>
            <p:nvPr/>
          </p:nvSpPr>
          <p:spPr>
            <a:xfrm>
              <a:off x="4176481" y="4032177"/>
              <a:ext cx="4277710" cy="99011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5" name="Rectangle 24">
              <a:extLst>
                <a:ext uri="{FF2B5EF4-FFF2-40B4-BE49-F238E27FC236}">
                  <a16:creationId xmlns:a16="http://schemas.microsoft.com/office/drawing/2014/main" id="{2FB42516-F771-4D8B-820F-A5CBC27B7E33}"/>
                </a:ext>
              </a:extLst>
            </p:cNvPr>
            <p:cNvSpPr/>
            <p:nvPr/>
          </p:nvSpPr>
          <p:spPr>
            <a:xfrm>
              <a:off x="3416305" y="2793603"/>
              <a:ext cx="1874617" cy="45557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6" name="Rectangle 25">
              <a:extLst>
                <a:ext uri="{FF2B5EF4-FFF2-40B4-BE49-F238E27FC236}">
                  <a16:creationId xmlns:a16="http://schemas.microsoft.com/office/drawing/2014/main" id="{B8DD9FE2-75EF-4CE7-9409-4DCDE0B9EDFA}"/>
                </a:ext>
              </a:extLst>
            </p:cNvPr>
            <p:cNvSpPr/>
            <p:nvPr/>
          </p:nvSpPr>
          <p:spPr>
            <a:xfrm>
              <a:off x="6819500" y="4071659"/>
              <a:ext cx="1874617" cy="45557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 name="Rectangle 27">
              <a:extLst>
                <a:ext uri="{FF2B5EF4-FFF2-40B4-BE49-F238E27FC236}">
                  <a16:creationId xmlns:a16="http://schemas.microsoft.com/office/drawing/2014/main" id="{8B4B1FF7-90D6-417A-89FE-7A677E6ED93B}"/>
                </a:ext>
              </a:extLst>
            </p:cNvPr>
            <p:cNvSpPr/>
            <p:nvPr/>
          </p:nvSpPr>
          <p:spPr>
            <a:xfrm>
              <a:off x="4415399" y="5673708"/>
              <a:ext cx="5733671" cy="108394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9" name="Rectangle 28">
              <a:extLst>
                <a:ext uri="{FF2B5EF4-FFF2-40B4-BE49-F238E27FC236}">
                  <a16:creationId xmlns:a16="http://schemas.microsoft.com/office/drawing/2014/main" id="{36ED3AC2-2C37-4516-AAB1-6DEB2ED95F5B}"/>
                </a:ext>
              </a:extLst>
            </p:cNvPr>
            <p:cNvSpPr/>
            <p:nvPr/>
          </p:nvSpPr>
          <p:spPr>
            <a:xfrm>
              <a:off x="4901210" y="5506896"/>
              <a:ext cx="3792907" cy="80817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0" name="Picture 29">
              <a:extLst>
                <a:ext uri="{FF2B5EF4-FFF2-40B4-BE49-F238E27FC236}">
                  <a16:creationId xmlns:a16="http://schemas.microsoft.com/office/drawing/2014/main" id="{393DBD01-DE7B-4BEB-9A9F-7822D69B977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24" b="96667" l="2301" r="98521">
                          <a14:foregroundMark x1="6984" y1="23333" x2="6984" y2="23333"/>
                          <a14:foregroundMark x1="3122" y1="20476" x2="3122" y2="20476"/>
                          <a14:foregroundMark x1="3205" y1="29524" x2="3205" y2="29524"/>
                          <a14:foregroundMark x1="13640" y1="37778" x2="13640" y2="37778"/>
                          <a14:foregroundMark x1="12325" y1="50317" x2="12325" y2="50317"/>
                          <a14:foregroundMark x1="12325" y1="50317" x2="12079" y2="52063"/>
                          <a14:foregroundMark x1="17009" y1="59048" x2="17009" y2="59048"/>
                          <a14:foregroundMark x1="34182" y1="78095" x2="34182" y2="78095"/>
                          <a14:foregroundMark x1="39523" y1="91429" x2="39523" y2="91429"/>
                          <a14:foregroundMark x1="94659" y1="61111" x2="94659" y2="61111"/>
                          <a14:foregroundMark x1="98767" y1="46825" x2="98767" y2="46825"/>
                          <a14:foregroundMark x1="70748" y1="68889" x2="70748" y2="68889"/>
                          <a14:foregroundMark x1="55136" y1="9524" x2="55136" y2="9524"/>
                          <a14:foregroundMark x1="30731" y1="66825" x2="30731" y2="66825"/>
                          <a14:foregroundMark x1="34347" y1="70952" x2="34347" y2="70952"/>
                          <a14:foregroundMark x1="2301" y1="21111" x2="2301" y2="21111"/>
                          <a14:foregroundMark x1="3122" y1="25556" x2="3122" y2="25556"/>
                          <a14:foregroundMark x1="34758" y1="71905" x2="34758" y2="71905"/>
                          <a14:foregroundMark x1="35744" y1="74444" x2="35744" y2="74444"/>
                          <a14:foregroundMark x1="35744" y1="81429" x2="35744" y2="81429"/>
                          <a14:foregroundMark x1="35497" y1="91746" x2="35497" y2="91746"/>
                          <a14:foregroundMark x1="35004" y1="96667" x2="35004" y2="96667"/>
                        </a14:backgroundRemoval>
                      </a14:imgEffect>
                    </a14:imgLayer>
                  </a14:imgProps>
                </a:ext>
              </a:extLst>
            </a:blip>
            <a:stretch>
              <a:fillRect/>
            </a:stretch>
          </p:blipFill>
          <p:spPr>
            <a:xfrm>
              <a:off x="6241174" y="5477767"/>
              <a:ext cx="2469080" cy="1278160"/>
            </a:xfrm>
            <a:prstGeom prst="rect">
              <a:avLst/>
            </a:prstGeom>
          </p:spPr>
        </p:pic>
        <p:sp>
          <p:nvSpPr>
            <p:cNvPr id="31" name="Parallelogram 30">
              <a:extLst>
                <a:ext uri="{FF2B5EF4-FFF2-40B4-BE49-F238E27FC236}">
                  <a16:creationId xmlns:a16="http://schemas.microsoft.com/office/drawing/2014/main" id="{39766748-7DF3-41DF-AD45-2E3B7EB80226}"/>
                </a:ext>
              </a:extLst>
            </p:cNvPr>
            <p:cNvSpPr/>
            <p:nvPr/>
          </p:nvSpPr>
          <p:spPr>
            <a:xfrm rot="2414603">
              <a:off x="5915043" y="6285711"/>
              <a:ext cx="1283650" cy="154421"/>
            </a:xfrm>
            <a:prstGeom prst="parallelogram">
              <a:avLst>
                <a:gd name="adj" fmla="val 102851"/>
              </a:avLst>
            </a:prstGeom>
            <a:solidFill>
              <a:srgbClr val="00B0F0">
                <a:alpha val="62000"/>
              </a:srgbClr>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8920B6C-98BD-4814-85D6-9CA3B3A14EFA}"/>
                </a:ext>
              </a:extLst>
            </p:cNvPr>
            <p:cNvSpPr/>
            <p:nvPr/>
          </p:nvSpPr>
          <p:spPr>
            <a:xfrm>
              <a:off x="9724768" y="2748277"/>
              <a:ext cx="385241" cy="133630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3" name="Rectangle 32">
              <a:extLst>
                <a:ext uri="{FF2B5EF4-FFF2-40B4-BE49-F238E27FC236}">
                  <a16:creationId xmlns:a16="http://schemas.microsoft.com/office/drawing/2014/main" id="{B9E05213-E588-450D-9154-9E045B8D3EC5}"/>
                </a:ext>
              </a:extLst>
            </p:cNvPr>
            <p:cNvSpPr/>
            <p:nvPr/>
          </p:nvSpPr>
          <p:spPr>
            <a:xfrm>
              <a:off x="7313056" y="1929308"/>
              <a:ext cx="521129" cy="81896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Rectangle 26">
              <a:extLst>
                <a:ext uri="{FF2B5EF4-FFF2-40B4-BE49-F238E27FC236}">
                  <a16:creationId xmlns:a16="http://schemas.microsoft.com/office/drawing/2014/main" id="{C509CD46-14C2-41CC-AD51-1E24C0868C09}"/>
                </a:ext>
              </a:extLst>
            </p:cNvPr>
            <p:cNvSpPr/>
            <p:nvPr/>
          </p:nvSpPr>
          <p:spPr>
            <a:xfrm>
              <a:off x="4042085" y="2806389"/>
              <a:ext cx="4785185" cy="2800767"/>
            </a:xfrm>
            <a:prstGeom prst="rect">
              <a:avLst/>
            </a:prstGeom>
            <a:noFill/>
          </p:spPr>
          <p:txBody>
            <a:bodyPr wrap="square">
              <a:spAutoFit/>
            </a:bodyPr>
            <a:lstStyle/>
            <a:p>
              <a:pPr marL="285750" indent="-285750">
                <a:buFont typeface="Wingdings" panose="05000000000000000000" pitchFamily="2" charset="2"/>
                <a:buChar char="Ø"/>
              </a:pPr>
              <a:r>
                <a:rPr lang="en-US" sz="1600" dirty="0">
                  <a:latin typeface="Trebuchet MS" panose="020B0603020202020204" pitchFamily="34" charset="0"/>
                  <a:cs typeface="Calibri" panose="020F0502020204030204" pitchFamily="34" charset="0"/>
                </a:rPr>
                <a:t>Demo PDEs</a:t>
              </a:r>
            </a:p>
            <a:p>
              <a:pPr marL="285750" indent="-285750">
                <a:buFont typeface="Wingdings" panose="05000000000000000000" pitchFamily="2" charset="2"/>
                <a:buChar char="Ø"/>
              </a:pPr>
              <a:r>
                <a:rPr lang="en-US" sz="1600" dirty="0">
                  <a:latin typeface="Trebuchet MS" panose="020B0603020202020204" pitchFamily="34" charset="0"/>
                  <a:cs typeface="Calibri" panose="020F0502020204030204" pitchFamily="34" charset="0"/>
                </a:rPr>
                <a:t>Quantum Devices (QCAD)</a:t>
              </a:r>
            </a:p>
            <a:p>
              <a:pPr marL="285750" indent="-285750">
                <a:buFont typeface="Wingdings" panose="05000000000000000000" pitchFamily="2" charset="2"/>
                <a:buChar char="Ø"/>
              </a:pPr>
              <a:endParaRPr lang="en-US" sz="200" dirty="0">
                <a:latin typeface="Trebuchet MS" panose="020B0603020202020204" pitchFamily="34" charset="0"/>
                <a:cs typeface="Calibri" panose="020F0502020204030204" pitchFamily="34" charset="0"/>
              </a:endParaRPr>
            </a:p>
            <a:p>
              <a:pPr marL="285750" indent="-285750">
                <a:buFont typeface="Wingdings" panose="05000000000000000000" pitchFamily="2" charset="2"/>
                <a:buChar char="Ø"/>
              </a:pPr>
              <a:r>
                <a:rPr lang="en-US" sz="1600" dirty="0">
                  <a:latin typeface="Trebuchet MS" panose="020B0603020202020204" pitchFamily="34" charset="0"/>
                  <a:cs typeface="Calibri" panose="020F0502020204030204" pitchFamily="34" charset="0"/>
                </a:rPr>
                <a:t>Ice Sheets (Albany Land-Ice)</a:t>
              </a:r>
            </a:p>
            <a:p>
              <a:pPr marL="285750" indent="-285750">
                <a:buFont typeface="Wingdings" panose="05000000000000000000" pitchFamily="2" charset="2"/>
                <a:buChar char="Ø"/>
              </a:pPr>
              <a:endParaRPr lang="en-US" sz="200" dirty="0">
                <a:latin typeface="Trebuchet MS" panose="020B0603020202020204" pitchFamily="34" charset="0"/>
                <a:cs typeface="Calibri" panose="020F0502020204030204" pitchFamily="34" charset="0"/>
              </a:endParaRPr>
            </a:p>
            <a:p>
              <a:pPr marL="285750" indent="-285750">
                <a:buFont typeface="Wingdings" panose="05000000000000000000" pitchFamily="2" charset="2"/>
                <a:buChar char="Ø"/>
              </a:pPr>
              <a:r>
                <a:rPr lang="en-US" sz="1600" dirty="0">
                  <a:latin typeface="Trebuchet MS" panose="020B0603020202020204" pitchFamily="34" charset="0"/>
                  <a:cs typeface="Calibri" panose="020F0502020204030204" pitchFamily="34" charset="0"/>
                </a:rPr>
                <a:t>Mechanics (LCM)</a:t>
              </a:r>
            </a:p>
            <a:p>
              <a:pPr marL="285750" indent="-285750">
                <a:buFont typeface="Wingdings" panose="05000000000000000000" pitchFamily="2" charset="2"/>
                <a:buChar char="Ø"/>
              </a:pPr>
              <a:endParaRPr lang="en-US" sz="200" dirty="0">
                <a:latin typeface="Trebuchet MS" panose="020B0603020202020204" pitchFamily="34" charset="0"/>
                <a:cs typeface="Calibri" panose="020F0502020204030204" pitchFamily="34" charset="0"/>
              </a:endParaRPr>
            </a:p>
            <a:p>
              <a:pPr marL="285750" indent="-285750">
                <a:buFont typeface="Wingdings" panose="05000000000000000000" pitchFamily="2" charset="2"/>
                <a:buChar char="Ø"/>
              </a:pPr>
              <a:r>
                <a:rPr lang="en-US" sz="1600" dirty="0">
                  <a:latin typeface="Trebuchet MS" panose="020B0603020202020204" pitchFamily="34" charset="0"/>
                  <a:cs typeface="Calibri" panose="020F0502020204030204" pitchFamily="34" charset="0"/>
                </a:rPr>
                <a:t>Atmosphere Dynamics (Aeras)</a:t>
              </a:r>
            </a:p>
            <a:p>
              <a:pPr marL="285750" indent="-285750">
                <a:buFont typeface="Wingdings" panose="05000000000000000000" pitchFamily="2" charset="2"/>
                <a:buChar char="Ø"/>
              </a:pPr>
              <a:endParaRPr lang="en-US" sz="200" dirty="0">
                <a:latin typeface="Trebuchet MS" panose="020B0603020202020204" pitchFamily="34" charset="0"/>
                <a:cs typeface="Calibri" panose="020F0502020204030204" pitchFamily="34" charset="0"/>
              </a:endParaRPr>
            </a:p>
            <a:p>
              <a:pPr marL="285750" indent="-285750">
                <a:buFont typeface="Wingdings" panose="05000000000000000000" pitchFamily="2" charset="2"/>
                <a:buChar char="Ø"/>
              </a:pPr>
              <a:r>
                <a:rPr lang="en-US" sz="1600" dirty="0">
                  <a:latin typeface="Trebuchet MS" panose="020B0603020202020204" pitchFamily="34" charset="0"/>
                  <a:cs typeface="Calibri" panose="020F0502020204030204" pitchFamily="34" charset="0"/>
                </a:rPr>
                <a:t>Particle-continuum coupling (</a:t>
              </a:r>
              <a:r>
                <a:rPr lang="en-US" sz="1600" dirty="0" err="1">
                  <a:latin typeface="Trebuchet MS" panose="020B0603020202020204" pitchFamily="34" charset="0"/>
                  <a:cs typeface="Calibri" panose="020F0502020204030204" pitchFamily="34" charset="0"/>
                </a:rPr>
                <a:t>Peridigm</a:t>
              </a:r>
              <a:r>
                <a:rPr lang="en-US" sz="1600" dirty="0">
                  <a:latin typeface="Trebuchet MS" panose="020B0603020202020204" pitchFamily="34" charset="0"/>
                  <a:cs typeface="Calibri" panose="020F0502020204030204" pitchFamily="34" charset="0"/>
                </a:rPr>
                <a:t>-LCM)</a:t>
              </a:r>
            </a:p>
            <a:p>
              <a:pPr marL="285750" indent="-285750">
                <a:buFont typeface="Wingdings" panose="05000000000000000000" pitchFamily="2" charset="2"/>
                <a:buChar char="Ø"/>
              </a:pPr>
              <a:endParaRPr lang="en-US" sz="200" dirty="0">
                <a:latin typeface="Trebuchet MS" panose="020B0603020202020204" pitchFamily="34" charset="0"/>
                <a:cs typeface="Calibri" panose="020F0502020204030204" pitchFamily="34" charset="0"/>
              </a:endParaRPr>
            </a:p>
            <a:p>
              <a:pPr marL="285750" indent="-285750">
                <a:buFont typeface="Wingdings" panose="05000000000000000000" pitchFamily="2" charset="2"/>
                <a:buChar char="Ø"/>
              </a:pPr>
              <a:r>
                <a:rPr lang="en-US" sz="1600" dirty="0">
                  <a:latin typeface="Trebuchet MS" panose="020B0603020202020204" pitchFamily="34" charset="0"/>
                  <a:cs typeface="Calibri" panose="020F0502020204030204" pitchFamily="34" charset="0"/>
                </a:rPr>
                <a:t>Additive Manufacturing Design (ATO)</a:t>
              </a:r>
            </a:p>
            <a:p>
              <a:pPr marL="285750" indent="-285750">
                <a:buFont typeface="Wingdings" panose="05000000000000000000" pitchFamily="2" charset="2"/>
                <a:buChar char="Ø"/>
              </a:pPr>
              <a:endParaRPr lang="en-US" sz="200" dirty="0">
                <a:latin typeface="Trebuchet MS" panose="020B0603020202020204" pitchFamily="34" charset="0"/>
                <a:cs typeface="Calibri" panose="020F0502020204030204" pitchFamily="34" charset="0"/>
              </a:endParaRPr>
            </a:p>
            <a:p>
              <a:pPr marL="285750" indent="-285750">
                <a:buFont typeface="Wingdings" panose="05000000000000000000" pitchFamily="2" charset="2"/>
                <a:buChar char="Ø"/>
              </a:pPr>
              <a:r>
                <a:rPr lang="en-US" sz="1600" dirty="0">
                  <a:latin typeface="Trebuchet MS" panose="020B0603020202020204" pitchFamily="34" charset="0"/>
                  <a:cs typeface="Calibri" panose="020F0502020204030204" pitchFamily="34" charset="0"/>
                </a:rPr>
                <a:t>Additive Manufacturing Processing (AMP)</a:t>
              </a:r>
            </a:p>
            <a:p>
              <a:pPr marL="285750" indent="-285750">
                <a:buFont typeface="Wingdings" panose="05000000000000000000" pitchFamily="2" charset="2"/>
                <a:buChar char="Ø"/>
              </a:pPr>
              <a:endParaRPr lang="en-US" sz="200" dirty="0">
                <a:latin typeface="Trebuchet MS" panose="020B0603020202020204" pitchFamily="34" charset="0"/>
                <a:cs typeface="Calibri" panose="020F0502020204030204" pitchFamily="34" charset="0"/>
              </a:endParaRPr>
            </a:p>
            <a:p>
              <a:pPr marL="285750" indent="-285750">
                <a:buFont typeface="Wingdings" panose="05000000000000000000" pitchFamily="2" charset="2"/>
                <a:buChar char="Ø"/>
              </a:pPr>
              <a:r>
                <a:rPr lang="en-US" sz="1600" dirty="0">
                  <a:latin typeface="Trebuchet MS" panose="020B0603020202020204" pitchFamily="34" charset="0"/>
                  <a:cs typeface="Calibri" panose="020F0502020204030204" pitchFamily="34" charset="0"/>
                </a:rPr>
                <a:t>Arctic Coastal Erosion (ACE)</a:t>
              </a:r>
            </a:p>
            <a:p>
              <a:pPr marL="285750" indent="-285750">
                <a:buFont typeface="Wingdings" panose="05000000000000000000" pitchFamily="2" charset="2"/>
                <a:buChar char="Ø"/>
              </a:pPr>
              <a:endParaRPr lang="en-US" sz="200" dirty="0">
                <a:latin typeface="Trebuchet MS" panose="020B0603020202020204" pitchFamily="34" charset="0"/>
                <a:cs typeface="Calibri" panose="020F0502020204030204" pitchFamily="34" charset="0"/>
              </a:endParaRPr>
            </a:p>
            <a:p>
              <a:pPr marL="285750" indent="-285750">
                <a:buFont typeface="Wingdings" panose="05000000000000000000" pitchFamily="2" charset="2"/>
                <a:buChar char="Ø"/>
              </a:pPr>
              <a:r>
                <a:rPr lang="en-US" sz="1600" dirty="0">
                  <a:latin typeface="Trebuchet MS" panose="020B0603020202020204" pitchFamily="34" charset="0"/>
                  <a:cs typeface="Calibri" panose="020F0502020204030204" pitchFamily="34" charset="0"/>
                </a:rPr>
                <a:t>Coupled Geomechanics (</a:t>
              </a:r>
              <a:r>
                <a:rPr lang="en-US" sz="1600" dirty="0" err="1">
                  <a:latin typeface="Trebuchet MS" panose="020B0603020202020204" pitchFamily="34" charset="0"/>
                  <a:cs typeface="Calibri" panose="020F0502020204030204" pitchFamily="34" charset="0"/>
                </a:rPr>
                <a:t>Albotran</a:t>
              </a:r>
              <a:r>
                <a:rPr lang="en-US" sz="1600" dirty="0">
                  <a:latin typeface="Trebuchet MS" panose="020B0603020202020204" pitchFamily="34" charset="0"/>
                  <a:cs typeface="Calibri" panose="020F0502020204030204" pitchFamily="34" charset="0"/>
                </a:rPr>
                <a:t>)</a:t>
              </a:r>
            </a:p>
          </p:txBody>
        </p:sp>
      </p:grpSp>
      <p:sp>
        <p:nvSpPr>
          <p:cNvPr id="35" name="TextBox 34">
            <a:extLst>
              <a:ext uri="{FF2B5EF4-FFF2-40B4-BE49-F238E27FC236}">
                <a16:creationId xmlns:a16="http://schemas.microsoft.com/office/drawing/2014/main" id="{B136F5FC-E3B8-492C-A0C3-4845B43C9C05}"/>
              </a:ext>
            </a:extLst>
          </p:cNvPr>
          <p:cNvSpPr txBox="1"/>
          <p:nvPr/>
        </p:nvSpPr>
        <p:spPr>
          <a:xfrm>
            <a:off x="160638" y="6330860"/>
            <a:ext cx="11528854" cy="523220"/>
          </a:xfrm>
          <a:prstGeom prst="rect">
            <a:avLst/>
          </a:prstGeom>
          <a:noFill/>
        </p:spPr>
        <p:txBody>
          <a:bodyPr wrap="square">
            <a:spAutoFit/>
          </a:bodyPr>
          <a:lstStyle/>
          <a:p>
            <a:r>
              <a:rPr lang="en-US" sz="1400" i="0" dirty="0">
                <a:solidFill>
                  <a:srgbClr val="212529"/>
                </a:solidFill>
                <a:effectLst/>
                <a:latin typeface="Trebuchet MS" panose="020B0603020202020204" pitchFamily="34" charset="0"/>
              </a:rPr>
              <a:t>*</a:t>
            </a:r>
            <a:r>
              <a:rPr lang="en-US" sz="1400" b="1" i="0" dirty="0">
                <a:solidFill>
                  <a:srgbClr val="212529"/>
                </a:solidFill>
                <a:effectLst/>
                <a:latin typeface="Trebuchet MS" panose="020B0603020202020204" pitchFamily="34" charset="0"/>
              </a:rPr>
              <a:t> I. Tezaur</a:t>
            </a:r>
            <a:r>
              <a:rPr lang="en-US" sz="1400" b="1" dirty="0">
                <a:solidFill>
                  <a:srgbClr val="212529"/>
                </a:solidFill>
                <a:latin typeface="Trebuchet MS" panose="020B0603020202020204" pitchFamily="34" charset="0"/>
              </a:rPr>
              <a:t> </a:t>
            </a:r>
            <a:r>
              <a:rPr lang="en-US" sz="1400" dirty="0">
                <a:solidFill>
                  <a:srgbClr val="212529"/>
                </a:solidFill>
                <a:latin typeface="Trebuchet MS" panose="020B0603020202020204" pitchFamily="34" charset="0"/>
              </a:rPr>
              <a:t>et al</a:t>
            </a:r>
            <a:r>
              <a:rPr lang="en-US" sz="1400" b="0" i="0" dirty="0">
                <a:solidFill>
                  <a:srgbClr val="212529"/>
                </a:solidFill>
                <a:effectLst/>
                <a:latin typeface="Trebuchet MS" panose="020B0603020202020204" pitchFamily="34" charset="0"/>
              </a:rPr>
              <a:t>.  "Albany: a </a:t>
            </a:r>
            <a:r>
              <a:rPr lang="en-US" sz="1400" b="0" i="0" dirty="0" err="1">
                <a:solidFill>
                  <a:srgbClr val="212529"/>
                </a:solidFill>
                <a:effectLst/>
                <a:latin typeface="Trebuchet MS" panose="020B0603020202020204" pitchFamily="34" charset="0"/>
              </a:rPr>
              <a:t>Trilinos</a:t>
            </a:r>
            <a:r>
              <a:rPr lang="en-US" sz="1400" b="0" i="0" dirty="0">
                <a:solidFill>
                  <a:srgbClr val="212529"/>
                </a:solidFill>
                <a:effectLst/>
                <a:latin typeface="Trebuchet MS" panose="020B0603020202020204" pitchFamily="34" charset="0"/>
              </a:rPr>
              <a:t>-based multi-physics partial differential equation research tool created using the Agile Components code development strategy," </a:t>
            </a:r>
            <a:r>
              <a:rPr lang="en-US" sz="1400" b="0" i="1" dirty="0">
                <a:solidFill>
                  <a:srgbClr val="212529"/>
                </a:solidFill>
                <a:effectLst/>
                <a:latin typeface="Trebuchet MS" panose="020B0603020202020204" pitchFamily="34" charset="0"/>
              </a:rPr>
              <a:t>SIAM CS&amp;E 2019 (featured MS: "Multiphysics: Extensible, Composable Algorithms and Software")</a:t>
            </a:r>
            <a:r>
              <a:rPr lang="en-US" sz="1400" b="0" i="0" dirty="0">
                <a:solidFill>
                  <a:srgbClr val="212529"/>
                </a:solidFill>
                <a:effectLst/>
                <a:latin typeface="Trebuchet MS" panose="020B0603020202020204" pitchFamily="34" charset="0"/>
              </a:rPr>
              <a:t>, Spokane, WA.</a:t>
            </a:r>
            <a:endParaRPr lang="en-US" sz="1400" dirty="0">
              <a:latin typeface="Trebuchet MS" panose="020B0603020202020204" pitchFamily="34" charset="0"/>
            </a:endParaRPr>
          </a:p>
        </p:txBody>
      </p:sp>
      <p:pic>
        <p:nvPicPr>
          <p:cNvPr id="37" name="Picture 36" descr="A picture containing clipart&#10;&#10;Description generated with very high confidence">
            <a:extLst>
              <a:ext uri="{FF2B5EF4-FFF2-40B4-BE49-F238E27FC236}">
                <a16:creationId xmlns:a16="http://schemas.microsoft.com/office/drawing/2014/main" id="{C171E520-0DCB-4D94-83A7-3F5C7BDB7BED}"/>
              </a:ext>
            </a:extLst>
          </p:cNvPr>
          <p:cNvPicPr>
            <a:picLocks noChangeAspect="1"/>
          </p:cNvPicPr>
          <p:nvPr/>
        </p:nvPicPr>
        <p:blipFill>
          <a:blip r:embed="rId6"/>
          <a:stretch>
            <a:fillRect/>
          </a:stretch>
        </p:blipFill>
        <p:spPr>
          <a:xfrm>
            <a:off x="10431970" y="4960634"/>
            <a:ext cx="1491099" cy="734899"/>
          </a:xfrm>
          <a:prstGeom prst="rect">
            <a:avLst/>
          </a:prstGeom>
        </p:spPr>
      </p:pic>
      <p:sp>
        <p:nvSpPr>
          <p:cNvPr id="41" name="Slide Number Placeholder 3">
            <a:extLst>
              <a:ext uri="{FF2B5EF4-FFF2-40B4-BE49-F238E27FC236}">
                <a16:creationId xmlns:a16="http://schemas.microsoft.com/office/drawing/2014/main" id="{C9860D6B-3814-49AA-AF12-9E61FC0C562D}"/>
              </a:ext>
            </a:extLst>
          </p:cNvPr>
          <p:cNvSpPr txBox="1">
            <a:spLocks/>
          </p:cNvSpPr>
          <p:nvPr/>
        </p:nvSpPr>
        <p:spPr>
          <a:xfrm>
            <a:off x="11786643" y="6513602"/>
            <a:ext cx="489438" cy="365125"/>
          </a:xfr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B149FD-26F7-3645-B4E7-BA8B8CC5EEA8}" type="slidenum">
              <a:rPr lang="en-US" sz="1400" smtClean="0">
                <a:solidFill>
                  <a:schemeClr val="bg1"/>
                </a:solidFill>
                <a:latin typeface="Trebuchet MS" panose="020B0603020202020204" pitchFamily="34" charset="0"/>
              </a:rPr>
              <a:pPr/>
              <a:t>19</a:t>
            </a:fld>
            <a:endParaRPr lang="en-US" sz="1400" dirty="0">
              <a:solidFill>
                <a:schemeClr val="bg1"/>
              </a:solidFill>
              <a:latin typeface="Trebuchet MS" panose="020B0603020202020204" pitchFamily="34" charset="0"/>
            </a:endParaRPr>
          </a:p>
        </p:txBody>
      </p:sp>
      <p:sp>
        <p:nvSpPr>
          <p:cNvPr id="36" name="TextBox 35">
            <a:extLst>
              <a:ext uri="{FF2B5EF4-FFF2-40B4-BE49-F238E27FC236}">
                <a16:creationId xmlns:a16="http://schemas.microsoft.com/office/drawing/2014/main" id="{FCCA3926-4ED4-4DFD-8797-B2C5BF796769}"/>
              </a:ext>
            </a:extLst>
          </p:cNvPr>
          <p:cNvSpPr txBox="1"/>
          <p:nvPr/>
        </p:nvSpPr>
        <p:spPr>
          <a:xfrm>
            <a:off x="7159873" y="632663"/>
            <a:ext cx="6096000" cy="446276"/>
          </a:xfrm>
          <a:prstGeom prst="rect">
            <a:avLst/>
          </a:prstGeom>
          <a:noFill/>
        </p:spPr>
        <p:txBody>
          <a:bodyPr wrap="square">
            <a:spAutoFit/>
          </a:bodyPr>
          <a:lstStyle/>
          <a:p>
            <a:pPr algn="l"/>
            <a:r>
              <a:rPr lang="en-US" sz="1800" dirty="0">
                <a:latin typeface="Trebuchet MS" panose="020B0603020202020204" pitchFamily="34" charset="0"/>
                <a:hlinkClick r:id="rId7"/>
              </a:rPr>
              <a:t>https://github.com/sandialabs/Albany</a:t>
            </a:r>
            <a:endParaRPr lang="en-US" sz="1800" dirty="0">
              <a:latin typeface="Trebuchet MS" panose="020B0603020202020204" pitchFamily="34" charset="0"/>
            </a:endParaRPr>
          </a:p>
          <a:p>
            <a:pPr algn="l"/>
            <a:r>
              <a:rPr lang="en-US" sz="500" dirty="0">
                <a:latin typeface="Trebuchet MS" panose="020B0603020202020204" pitchFamily="34" charset="0"/>
              </a:rPr>
              <a:t> </a:t>
            </a:r>
          </a:p>
        </p:txBody>
      </p:sp>
    </p:spTree>
    <p:extLst>
      <p:ext uri="{BB962C8B-B14F-4D97-AF65-F5344CB8AC3E}">
        <p14:creationId xmlns:p14="http://schemas.microsoft.com/office/powerpoint/2010/main" val="27524198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8903DDA-7189-7C4B-8C3C-58042A748310}"/>
              </a:ext>
            </a:extLst>
          </p:cNvPr>
          <p:cNvSpPr>
            <a:spLocks noGrp="1"/>
          </p:cNvSpPr>
          <p:nvPr>
            <p:ph type="title"/>
          </p:nvPr>
        </p:nvSpPr>
        <p:spPr>
          <a:xfrm>
            <a:off x="1504335" y="69528"/>
            <a:ext cx="10096500" cy="774779"/>
          </a:xfrm>
        </p:spPr>
        <p:txBody>
          <a:bodyPr>
            <a:normAutofit/>
          </a:bodyPr>
          <a:lstStyle/>
          <a:p>
            <a:r>
              <a:rPr lang="en-US" sz="3600" dirty="0">
                <a:solidFill>
                  <a:srgbClr val="0070C0"/>
                </a:solidFill>
                <a:latin typeface="Trebuchet MS" panose="020B0603020202020204" pitchFamily="34" charset="0"/>
              </a:rPr>
              <a:t>The Albany Code Base</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2</a:t>
            </a:fld>
            <a:endParaRPr lang="en-US" dirty="0"/>
          </a:p>
        </p:txBody>
      </p:sp>
      <p:sp>
        <p:nvSpPr>
          <p:cNvPr id="2" name="TextBox 1">
            <a:extLst>
              <a:ext uri="{FF2B5EF4-FFF2-40B4-BE49-F238E27FC236}">
                <a16:creationId xmlns:a16="http://schemas.microsoft.com/office/drawing/2014/main" id="{89363B87-664B-431E-83B4-59D8D064FBC1}"/>
              </a:ext>
            </a:extLst>
          </p:cNvPr>
          <p:cNvSpPr txBox="1"/>
          <p:nvPr/>
        </p:nvSpPr>
        <p:spPr>
          <a:xfrm>
            <a:off x="877529" y="1106129"/>
            <a:ext cx="9837174" cy="4748981"/>
          </a:xfrm>
          <a:prstGeom prst="rect">
            <a:avLst/>
          </a:prstGeom>
        </p:spPr>
        <p:txBody>
          <a:bodyPr vert="horz" wrap="square" lIns="91440" tIns="45720" rIns="91440" bIns="45720" rtlCol="0">
            <a:noAutofit/>
          </a:bodyPr>
          <a:lstStyle/>
          <a:p>
            <a:pPr algn="l"/>
            <a:endParaRPr lang="en-US" dirty="0"/>
          </a:p>
        </p:txBody>
      </p:sp>
      <p:sp>
        <p:nvSpPr>
          <p:cNvPr id="5" name="TextBox 4">
            <a:extLst>
              <a:ext uri="{FF2B5EF4-FFF2-40B4-BE49-F238E27FC236}">
                <a16:creationId xmlns:a16="http://schemas.microsoft.com/office/drawing/2014/main" id="{5E3111C7-B911-4289-9402-D2A7A7FFE922}"/>
              </a:ext>
            </a:extLst>
          </p:cNvPr>
          <p:cNvSpPr txBox="1"/>
          <p:nvPr/>
        </p:nvSpPr>
        <p:spPr>
          <a:xfrm>
            <a:off x="1409514" y="895580"/>
            <a:ext cx="9837174" cy="707886"/>
          </a:xfrm>
          <a:prstGeom prst="rect">
            <a:avLst/>
          </a:prstGeom>
          <a:solidFill>
            <a:srgbClr val="CCCCFF"/>
          </a:solidFill>
        </p:spPr>
        <p:txBody>
          <a:bodyPr wrap="square" rtlCol="0">
            <a:spAutoFit/>
          </a:bodyPr>
          <a:lstStyle/>
          <a:p>
            <a:pPr algn="ctr"/>
            <a:r>
              <a:rPr lang="en-US" sz="2000" b="1" i="1" dirty="0">
                <a:latin typeface="Trebuchet MS" panose="020B0603020202020204" pitchFamily="34" charset="0"/>
                <a:ea typeface="ＭＳ Ｐゴシック" panose="020B0600070205080204" pitchFamily="34" charset="-128"/>
                <a:cs typeface="Calibri" panose="020F0502020204030204" pitchFamily="34" charset="0"/>
              </a:rPr>
              <a:t>Albany:</a:t>
            </a:r>
            <a:r>
              <a:rPr lang="en-US" sz="2000" b="1" dirty="0">
                <a:latin typeface="Trebuchet MS" panose="020B0603020202020204" pitchFamily="34" charset="0"/>
                <a:ea typeface="ＭＳ Ｐゴシック" panose="020B0600070205080204" pitchFamily="34" charset="-128"/>
                <a:cs typeface="Calibri" panose="020F0502020204030204" pitchFamily="34" charset="0"/>
              </a:rPr>
              <a:t> </a:t>
            </a:r>
            <a:r>
              <a:rPr lang="en-US" altLang="en-US" sz="2000" dirty="0">
                <a:latin typeface="Trebuchet MS" panose="020B0603020202020204" pitchFamily="34" charset="0"/>
              </a:rPr>
              <a:t>open-source</a:t>
            </a:r>
            <a:r>
              <a:rPr lang="en-US" altLang="en-US" sz="2000" baseline="30000" dirty="0">
                <a:latin typeface="Trebuchet MS" panose="020B0603020202020204" pitchFamily="34" charset="0"/>
              </a:rPr>
              <a:t>1</a:t>
            </a:r>
            <a:r>
              <a:rPr lang="en-US" altLang="en-US" sz="2000" dirty="0">
                <a:latin typeface="Trebuchet MS" panose="020B0603020202020204" pitchFamily="34" charset="0"/>
              </a:rPr>
              <a:t> parallel C++ unstructured-grid multi-physics finite element code built for </a:t>
            </a:r>
            <a:r>
              <a:rPr lang="en-US" altLang="en-US" sz="2000" b="1" dirty="0">
                <a:latin typeface="Trebuchet MS" panose="020B0603020202020204" pitchFamily="34" charset="0"/>
              </a:rPr>
              <a:t>rapid application development </a:t>
            </a:r>
            <a:r>
              <a:rPr lang="en-US" altLang="en-US" sz="2000" dirty="0">
                <a:latin typeface="Trebuchet MS" panose="020B0603020202020204" pitchFamily="34" charset="0"/>
              </a:rPr>
              <a:t>from </a:t>
            </a:r>
            <a:r>
              <a:rPr lang="en-US" altLang="en-US" sz="2000" b="1" dirty="0">
                <a:latin typeface="Trebuchet MS" panose="020B0603020202020204" pitchFamily="34" charset="0"/>
              </a:rPr>
              <a:t>Trilinos</a:t>
            </a:r>
            <a:r>
              <a:rPr lang="en-US" altLang="en-US" sz="2000" baseline="30000" dirty="0">
                <a:latin typeface="Trebuchet MS" panose="020B0603020202020204" pitchFamily="34" charset="0"/>
              </a:rPr>
              <a:t>2</a:t>
            </a:r>
            <a:r>
              <a:rPr lang="en-US" altLang="en-US" sz="2000" b="1" dirty="0">
                <a:latin typeface="Trebuchet MS" panose="020B0603020202020204" pitchFamily="34" charset="0"/>
              </a:rPr>
              <a:t> Agile Components</a:t>
            </a:r>
            <a:endParaRPr lang="en-US" sz="2000" b="1" dirty="0">
              <a:latin typeface="Trebuchet MS" panose="020B0603020202020204" pitchFamily="34" charset="0"/>
            </a:endParaRPr>
          </a:p>
        </p:txBody>
      </p:sp>
      <p:sp>
        <p:nvSpPr>
          <p:cNvPr id="3" name="Rectangle 2">
            <a:extLst>
              <a:ext uri="{FF2B5EF4-FFF2-40B4-BE49-F238E27FC236}">
                <a16:creationId xmlns:a16="http://schemas.microsoft.com/office/drawing/2014/main" id="{1443779D-8A39-42E8-82C5-767C75BEF71A}"/>
              </a:ext>
            </a:extLst>
          </p:cNvPr>
          <p:cNvSpPr/>
          <p:nvPr/>
        </p:nvSpPr>
        <p:spPr>
          <a:xfrm>
            <a:off x="6359056" y="1905663"/>
            <a:ext cx="5708072" cy="4170372"/>
          </a:xfrm>
          <a:prstGeom prst="rect">
            <a:avLst/>
          </a:prstGeom>
        </p:spPr>
        <p:txBody>
          <a:bodyPr wrap="square">
            <a:spAutoFit/>
          </a:bodyPr>
          <a:lstStyle/>
          <a:p>
            <a:pPr algn="ctr"/>
            <a:r>
              <a:rPr lang="en-US" sz="2000" b="1" dirty="0">
                <a:solidFill>
                  <a:srgbClr val="0070C0"/>
                </a:solidFill>
                <a:latin typeface="Trebuchet MS" panose="020B0603020202020204" pitchFamily="34" charset="0"/>
                <a:cs typeface="Calibri" panose="020F0502020204030204" pitchFamily="34" charset="0"/>
              </a:rPr>
              <a:t>Distinguishing features of </a:t>
            </a:r>
            <a:r>
              <a:rPr lang="en-US" sz="2000" b="1" i="1" dirty="0">
                <a:solidFill>
                  <a:srgbClr val="0070C0"/>
                </a:solidFill>
                <a:latin typeface="Trebuchet MS" panose="020B0603020202020204" pitchFamily="34" charset="0"/>
                <a:cs typeface="Calibri" panose="020F0502020204030204" pitchFamily="34" charset="0"/>
              </a:rPr>
              <a:t>Albany</a:t>
            </a:r>
            <a:r>
              <a:rPr lang="en-US" sz="2000" b="1" dirty="0">
                <a:solidFill>
                  <a:srgbClr val="0070C0"/>
                </a:solidFill>
                <a:latin typeface="Trebuchet MS" panose="020B0603020202020204" pitchFamily="34" charset="0"/>
                <a:cs typeface="Calibri" panose="020F0502020204030204" pitchFamily="34" charset="0"/>
              </a:rPr>
              <a:t>:</a:t>
            </a:r>
          </a:p>
          <a:p>
            <a:endParaRPr lang="en-US" sz="500" b="1" u="sng"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r>
              <a:rPr lang="en-US" sz="2000" b="1" dirty="0">
                <a:latin typeface="Trebuchet MS" panose="020B0603020202020204" pitchFamily="34" charset="0"/>
                <a:cs typeface="Calibri" panose="020F0502020204030204" pitchFamily="34" charset="0"/>
              </a:rPr>
              <a:t>Funded</a:t>
            </a:r>
            <a:r>
              <a:rPr lang="en-US" sz="2000" dirty="0">
                <a:latin typeface="Trebuchet MS" panose="020B0603020202020204" pitchFamily="34" charset="0"/>
                <a:cs typeface="Calibri" panose="020F0502020204030204" pitchFamily="34" charset="0"/>
              </a:rPr>
              <a:t> entirely </a:t>
            </a:r>
            <a:r>
              <a:rPr lang="en-US" sz="2000" b="1" dirty="0">
                <a:latin typeface="Trebuchet MS" panose="020B0603020202020204" pitchFamily="34" charset="0"/>
                <a:cs typeface="Calibri" panose="020F0502020204030204" pitchFamily="34" charset="0"/>
              </a:rPr>
              <a:t>by applications </a:t>
            </a:r>
            <a:r>
              <a:rPr lang="en-US" sz="2000" dirty="0">
                <a:latin typeface="Trebuchet MS" panose="020B0603020202020204" pitchFamily="34" charset="0"/>
                <a:cs typeface="Calibri" panose="020F0502020204030204" pitchFamily="34" charset="0"/>
              </a:rPr>
              <a:t>residing within</a:t>
            </a:r>
          </a:p>
          <a:p>
            <a:pPr marL="171450" indent="-17145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Trebuchet MS" panose="020B0603020202020204" pitchFamily="34" charset="0"/>
                <a:cs typeface="Calibri" panose="020F0502020204030204" pitchFamily="34" charset="0"/>
              </a:rPr>
              <a:t>Both a </a:t>
            </a:r>
            <a:r>
              <a:rPr lang="en-US" sz="2000" b="1" dirty="0">
                <a:latin typeface="Trebuchet MS" panose="020B0603020202020204" pitchFamily="34" charset="0"/>
                <a:cs typeface="Calibri" panose="020F0502020204030204" pitchFamily="34" charset="0"/>
              </a:rPr>
              <a:t>“sand-box” </a:t>
            </a:r>
            <a:r>
              <a:rPr lang="en-US" sz="2000" dirty="0">
                <a:latin typeface="Trebuchet MS" panose="020B0603020202020204" pitchFamily="34" charset="0"/>
                <a:cs typeface="Calibri" panose="020F0502020204030204" pitchFamily="34" charset="0"/>
              </a:rPr>
              <a:t>for prototyping </a:t>
            </a:r>
            <a:r>
              <a:rPr lang="en-US" sz="2000" b="1" dirty="0">
                <a:latin typeface="Trebuchet MS" panose="020B0603020202020204" pitchFamily="34" charset="0"/>
                <a:cs typeface="Calibri" panose="020F0502020204030204" pitchFamily="34" charset="0"/>
              </a:rPr>
              <a:t>new approaches </a:t>
            </a:r>
            <a:r>
              <a:rPr lang="en-US" sz="2000" dirty="0">
                <a:latin typeface="Trebuchet MS" panose="020B0603020202020204" pitchFamily="34" charset="0"/>
                <a:cs typeface="Calibri" panose="020F0502020204030204" pitchFamily="34" charset="0"/>
              </a:rPr>
              <a:t>and a </a:t>
            </a:r>
            <a:r>
              <a:rPr lang="en-US" sz="2000" b="1" dirty="0">
                <a:latin typeface="Trebuchet MS" panose="020B0603020202020204" pitchFamily="34" charset="0"/>
                <a:cs typeface="Calibri" panose="020F0502020204030204" pitchFamily="34" charset="0"/>
              </a:rPr>
              <a:t>production</a:t>
            </a:r>
            <a:r>
              <a:rPr lang="en-US" sz="2000" dirty="0">
                <a:latin typeface="Trebuchet MS" panose="020B0603020202020204" pitchFamily="34" charset="0"/>
                <a:cs typeface="Calibri" panose="020F0502020204030204" pitchFamily="34" charset="0"/>
              </a:rPr>
              <a:t> code</a:t>
            </a:r>
          </a:p>
          <a:p>
            <a:pPr marL="171450" indent="-17145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r>
              <a:rPr lang="en-US" sz="2000" b="1" dirty="0">
                <a:latin typeface="Trebuchet MS" panose="020B0603020202020204" pitchFamily="34" charset="0"/>
                <a:cs typeface="Calibri" panose="020F0502020204030204" pitchFamily="34" charset="0"/>
              </a:rPr>
              <a:t>Algorithms/software </a:t>
            </a:r>
            <a:r>
              <a:rPr lang="en-US" sz="2000" dirty="0">
                <a:latin typeface="Trebuchet MS" panose="020B0603020202020204" pitchFamily="34" charset="0"/>
                <a:cs typeface="Calibri" panose="020F0502020204030204" pitchFamily="34" charset="0"/>
              </a:rPr>
              <a:t>are developed &amp; matured directly on </a:t>
            </a:r>
            <a:r>
              <a:rPr lang="en-US" sz="2000" b="1" dirty="0">
                <a:latin typeface="Trebuchet MS" panose="020B0603020202020204" pitchFamily="34" charset="0"/>
                <a:cs typeface="Calibri" panose="020F0502020204030204" pitchFamily="34" charset="0"/>
              </a:rPr>
              <a:t>applications</a:t>
            </a:r>
            <a:endParaRPr lang="en-US" sz="2000" dirty="0">
              <a:latin typeface="Trebuchet MS" panose="020B0603020202020204" pitchFamily="34" charset="0"/>
              <a:cs typeface="Calibri" panose="020F0502020204030204" pitchFamily="34" charset="0"/>
            </a:endParaRPr>
          </a:p>
          <a:p>
            <a:pPr marL="171450" indent="-17145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Trebuchet MS" panose="020B0603020202020204" pitchFamily="34" charset="0"/>
                <a:cs typeface="Calibri" panose="020F0502020204030204" pitchFamily="34" charset="0"/>
              </a:rPr>
              <a:t>Applications are “</a:t>
            </a:r>
            <a:r>
              <a:rPr lang="en-US" sz="2000" b="1" dirty="0">
                <a:latin typeface="Trebuchet MS" panose="020B0603020202020204" pitchFamily="34" charset="0"/>
                <a:cs typeface="Calibri" panose="020F0502020204030204" pitchFamily="34" charset="0"/>
              </a:rPr>
              <a:t>born</a:t>
            </a:r>
            <a:r>
              <a:rPr lang="en-US" sz="2000" dirty="0">
                <a:latin typeface="Trebuchet MS" panose="020B0603020202020204" pitchFamily="34" charset="0"/>
                <a:cs typeface="Calibri" panose="020F0502020204030204" pitchFamily="34" charset="0"/>
              </a:rPr>
              <a:t>” scalable, fast, robust, performance-portable, and...</a:t>
            </a:r>
          </a:p>
          <a:p>
            <a:pPr marL="171450" indent="-17145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Trebuchet MS" panose="020B0603020202020204" pitchFamily="34" charset="0"/>
                <a:cs typeface="Calibri" panose="020F0502020204030204" pitchFamily="34" charset="0"/>
              </a:rPr>
              <a:t>Equipped with </a:t>
            </a:r>
            <a:r>
              <a:rPr lang="en-US" sz="2000" b="1" dirty="0">
                <a:latin typeface="Trebuchet MS" panose="020B0603020202020204" pitchFamily="34" charset="0"/>
                <a:cs typeface="Calibri" panose="020F0502020204030204" pitchFamily="34" charset="0"/>
              </a:rPr>
              <a:t>embedded advanced analysis capabilities</a:t>
            </a:r>
            <a:r>
              <a:rPr lang="en-US" sz="2000" dirty="0">
                <a:latin typeface="Trebuchet MS" panose="020B0603020202020204" pitchFamily="34" charset="0"/>
                <a:cs typeface="Calibri" panose="020F0502020204030204" pitchFamily="34" charset="0"/>
              </a:rPr>
              <a:t>: sensitivities, bifurcation analysis, adjoint-based inversion, …</a:t>
            </a:r>
            <a:endParaRPr lang="en-US" sz="400" b="1" u="sng" dirty="0">
              <a:latin typeface="Trebuchet MS" panose="020B060302020202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E460B266-D3D1-40B1-895A-141C00716B8C}"/>
              </a:ext>
            </a:extLst>
          </p:cNvPr>
          <p:cNvSpPr txBox="1"/>
          <p:nvPr/>
        </p:nvSpPr>
        <p:spPr>
          <a:xfrm>
            <a:off x="6359056" y="6279918"/>
            <a:ext cx="9355949" cy="460454"/>
          </a:xfrm>
          <a:prstGeom prst="rect">
            <a:avLst/>
          </a:prstGeom>
        </p:spPr>
        <p:txBody>
          <a:bodyPr vert="horz" wrap="square" lIns="91440" tIns="45720" rIns="91440" bIns="45720" rtlCol="0">
            <a:noAutofit/>
          </a:bodyPr>
          <a:lstStyle/>
          <a:p>
            <a:pPr algn="l"/>
            <a:r>
              <a:rPr lang="en-US" sz="1400" baseline="30000" dirty="0">
                <a:latin typeface="Trebuchet MS" panose="020B0603020202020204" pitchFamily="34" charset="0"/>
              </a:rPr>
              <a:t>1</a:t>
            </a:r>
            <a:r>
              <a:rPr lang="en-US" sz="1400" dirty="0">
                <a:latin typeface="Trebuchet MS" panose="020B0603020202020204" pitchFamily="34" charset="0"/>
              </a:rPr>
              <a:t> </a:t>
            </a:r>
            <a:r>
              <a:rPr lang="en-US" sz="1400" dirty="0">
                <a:latin typeface="Trebuchet MS" panose="020B0603020202020204" pitchFamily="34" charset="0"/>
                <a:hlinkClick r:id="rId3"/>
              </a:rPr>
              <a:t>https://github.com/sandialabs/Albany</a:t>
            </a:r>
            <a:endParaRPr lang="en-US" sz="1400" dirty="0">
              <a:latin typeface="Trebuchet MS" panose="020B0603020202020204" pitchFamily="34" charset="0"/>
            </a:endParaRPr>
          </a:p>
          <a:p>
            <a:pPr algn="l"/>
            <a:r>
              <a:rPr lang="en-US" sz="1400" baseline="30000" dirty="0">
                <a:latin typeface="Trebuchet MS" panose="020B0603020202020204" pitchFamily="34" charset="0"/>
              </a:rPr>
              <a:t>2</a:t>
            </a:r>
            <a:r>
              <a:rPr lang="en-US" sz="1400" dirty="0">
                <a:latin typeface="Trebuchet MS" panose="020B0603020202020204" pitchFamily="34" charset="0"/>
              </a:rPr>
              <a:t> </a:t>
            </a:r>
            <a:r>
              <a:rPr lang="en-US" sz="1400" dirty="0">
                <a:latin typeface="Trebuchet MS" panose="020B0603020202020204" pitchFamily="34" charset="0"/>
                <a:hlinkClick r:id="rId4"/>
              </a:rPr>
              <a:t>https://github.com/trilinos/Trilinos</a:t>
            </a:r>
            <a:endParaRPr lang="en-US" sz="1400" dirty="0">
              <a:latin typeface="Trebuchet MS" panose="020B0603020202020204" pitchFamily="34" charset="0"/>
            </a:endParaRPr>
          </a:p>
        </p:txBody>
      </p:sp>
      <p:grpSp>
        <p:nvGrpSpPr>
          <p:cNvPr id="6" name="Group 5">
            <a:extLst>
              <a:ext uri="{FF2B5EF4-FFF2-40B4-BE49-F238E27FC236}">
                <a16:creationId xmlns:a16="http://schemas.microsoft.com/office/drawing/2014/main" id="{621741CA-B6BA-468A-9043-5E194C02941C}"/>
              </a:ext>
            </a:extLst>
          </p:cNvPr>
          <p:cNvGrpSpPr/>
          <p:nvPr/>
        </p:nvGrpSpPr>
        <p:grpSpPr>
          <a:xfrm>
            <a:off x="345544" y="1742784"/>
            <a:ext cx="5905621" cy="4997588"/>
            <a:chOff x="4564160" y="810728"/>
            <a:chExt cx="7557905" cy="6176225"/>
          </a:xfrm>
        </p:grpSpPr>
        <p:pic>
          <p:nvPicPr>
            <p:cNvPr id="7" name="Picture 6">
              <a:extLst>
                <a:ext uri="{FF2B5EF4-FFF2-40B4-BE49-F238E27FC236}">
                  <a16:creationId xmlns:a16="http://schemas.microsoft.com/office/drawing/2014/main" id="{159E8141-CE2A-4D3D-AD41-6E15464D56E2}"/>
                </a:ext>
              </a:extLst>
            </p:cNvPr>
            <p:cNvPicPr>
              <a:picLocks noChangeAspect="1"/>
            </p:cNvPicPr>
            <p:nvPr/>
          </p:nvPicPr>
          <p:blipFill>
            <a:blip r:embed="rId5"/>
            <a:stretch>
              <a:fillRect/>
            </a:stretch>
          </p:blipFill>
          <p:spPr>
            <a:xfrm>
              <a:off x="5061527" y="2485338"/>
              <a:ext cx="7060538" cy="2353513"/>
            </a:xfrm>
            <a:prstGeom prst="rect">
              <a:avLst/>
            </a:prstGeom>
          </p:spPr>
        </p:pic>
        <p:pic>
          <p:nvPicPr>
            <p:cNvPr id="8" name="Picture 7">
              <a:extLst>
                <a:ext uri="{FF2B5EF4-FFF2-40B4-BE49-F238E27FC236}">
                  <a16:creationId xmlns:a16="http://schemas.microsoft.com/office/drawing/2014/main" id="{A15A1857-590A-4118-B918-F77FD9858697}"/>
                </a:ext>
              </a:extLst>
            </p:cNvPr>
            <p:cNvPicPr>
              <a:picLocks noChangeAspect="1"/>
            </p:cNvPicPr>
            <p:nvPr/>
          </p:nvPicPr>
          <p:blipFill>
            <a:blip r:embed="rId6"/>
            <a:stretch>
              <a:fillRect/>
            </a:stretch>
          </p:blipFill>
          <p:spPr>
            <a:xfrm>
              <a:off x="8263719" y="958598"/>
              <a:ext cx="2067773" cy="1928873"/>
            </a:xfrm>
            <a:prstGeom prst="rect">
              <a:avLst/>
            </a:prstGeom>
          </p:spPr>
        </p:pic>
        <p:pic>
          <p:nvPicPr>
            <p:cNvPr id="9" name="Picture 8">
              <a:extLst>
                <a:ext uri="{FF2B5EF4-FFF2-40B4-BE49-F238E27FC236}">
                  <a16:creationId xmlns:a16="http://schemas.microsoft.com/office/drawing/2014/main" id="{06BBA2EF-97BF-429F-86D4-8F526FA251B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579" b="90575" l="8576" r="91194">
                          <a14:foregroundMark x1="29479" y1="37931" x2="76723" y2="37931"/>
                          <a14:foregroundMark x1="76723" y1="37931" x2="44946" y2="30881"/>
                          <a14:foregroundMark x1="44946" y1="30881" x2="70291" y2="37395"/>
                          <a14:foregroundMark x1="70291" y1="37395" x2="36907" y2="30192"/>
                          <a14:foregroundMark x1="36907" y1="30192" x2="75651" y2="24674"/>
                          <a14:foregroundMark x1="75651" y1="24674" x2="47473" y2="35096"/>
                          <a14:foregroundMark x1="47473" y1="35096" x2="58346" y2="32874"/>
                          <a14:foregroundMark x1="28637" y1="39080" x2="55590" y2="42835"/>
                          <a14:foregroundMark x1="55590" y1="42835" x2="23354" y2="54176"/>
                          <a14:foregroundMark x1="23354" y1="54176" x2="67152" y2="57088"/>
                          <a14:foregroundMark x1="67152" y1="57088" x2="43874" y2="43985"/>
                          <a14:foregroundMark x1="43874" y1="43985" x2="46478" y2="71188"/>
                          <a14:foregroundMark x1="46478" y1="71188" x2="53522" y2="44828"/>
                          <a14:foregroundMark x1="53522" y1="44828" x2="47473" y2="69885"/>
                          <a14:foregroundMark x1="47473" y1="69885" x2="58729" y2="43908"/>
                          <a14:foregroundMark x1="58729" y1="43908" x2="61945" y2="66590"/>
                          <a14:foregroundMark x1="41501" y1="32874" x2="25881" y2="53870"/>
                          <a14:foregroundMark x1="25881" y1="53870" x2="46248" y2="70728"/>
                          <a14:foregroundMark x1="46248" y1="70728" x2="66539" y2="48276"/>
                          <a14:foregroundMark x1="66539" y1="48276" x2="62557" y2="74330"/>
                          <a14:foregroundMark x1="62557" y1="74330" x2="67917" y2="48736"/>
                          <a14:foregroundMark x1="67917" y1="48736" x2="42190" y2="34789"/>
                          <a14:foregroundMark x1="42190" y1="34789" x2="27412" y2="57701"/>
                          <a14:foregroundMark x1="27412" y1="57701" x2="53063" y2="68123"/>
                          <a14:foregroundMark x1="53063" y1="68123" x2="30168" y2="49502"/>
                          <a14:foregroundMark x1="30168" y1="49502" x2="49617" y2="66590"/>
                          <a14:foregroundMark x1="49617" y1="66590" x2="37519" y2="71571"/>
                          <a14:foregroundMark x1="32695" y1="61533" x2="41501" y2="73180"/>
                          <a14:foregroundMark x1="45482" y1="71571" x2="67917" y2="62682"/>
                          <a14:foregroundMark x1="66309" y1="37931" x2="68070" y2="64138"/>
                          <a14:foregroundMark x1="68070" y1="64138" x2="68224" y2="36705"/>
                          <a14:foregroundMark x1="68224" y1="36705" x2="71133" y2="62759"/>
                          <a14:foregroundMark x1="71133" y1="62759" x2="69296" y2="36705"/>
                          <a14:foregroundMark x1="69296" y1="36705" x2="69525" y2="44904"/>
                          <a14:foregroundMark x1="53139" y1="70421" x2="62328" y2="68123"/>
                          <a14:foregroundMark x1="68760" y1="40230" x2="69908" y2="43372"/>
                          <a14:foregroundMark x1="70368" y1="43372" x2="64319" y2="40230"/>
                          <a14:foregroundMark x1="38668" y1="89042" x2="65161" y2="89425"/>
                          <a14:foregroundMark x1="59495" y1="88276" x2="53139" y2="90575"/>
                          <a14:foregroundMark x1="10260" y1="44138" x2="11868" y2="58084"/>
                          <a14:foregroundMark x1="44717" y1="11571" x2="45482" y2="10805"/>
                          <a14:foregroundMark x1="50689" y1="9655" x2="61562" y2="11188"/>
                          <a14:foregroundMark x1="11409" y1="44904" x2="8652" y2="45670"/>
                          <a14:foregroundMark x1="9418" y1="45287" x2="9801" y2="40613"/>
                          <a14:foregroundMark x1="90812" y1="60000" x2="88744" y2="42146"/>
                          <a14:foregroundMark x1="91194" y1="59617" x2="90812" y2="40996"/>
                          <a14:foregroundMark x1="90812" y1="44904" x2="91194" y2="54559"/>
                        </a14:backgroundRemoval>
                      </a14:imgEffect>
                    </a14:imgLayer>
                  </a14:imgProps>
                </a:ext>
              </a:extLst>
            </a:blip>
            <a:stretch>
              <a:fillRect/>
            </a:stretch>
          </p:blipFill>
          <p:spPr>
            <a:xfrm>
              <a:off x="9386406" y="4633439"/>
              <a:ext cx="2355316" cy="2353514"/>
            </a:xfrm>
            <a:prstGeom prst="rect">
              <a:avLst/>
            </a:prstGeom>
          </p:spPr>
        </p:pic>
        <p:cxnSp>
          <p:nvCxnSpPr>
            <p:cNvPr id="10" name="Straight Arrow Connector 9">
              <a:extLst>
                <a:ext uri="{FF2B5EF4-FFF2-40B4-BE49-F238E27FC236}">
                  <a16:creationId xmlns:a16="http://schemas.microsoft.com/office/drawing/2014/main" id="{E14747E2-AEDD-45AB-8175-2D26D9C0F3A9}"/>
                </a:ext>
              </a:extLst>
            </p:cNvPr>
            <p:cNvCxnSpPr>
              <a:cxnSpLocks/>
              <a:stCxn id="15" idx="3"/>
            </p:cNvCxnSpPr>
            <p:nvPr/>
          </p:nvCxnSpPr>
          <p:spPr>
            <a:xfrm flipV="1">
              <a:off x="8693639" y="5676156"/>
              <a:ext cx="854485" cy="296"/>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2F03EF59-E6D9-484F-9A26-0964C3157D9C}"/>
                </a:ext>
              </a:extLst>
            </p:cNvPr>
            <p:cNvCxnSpPr>
              <a:cxnSpLocks/>
            </p:cNvCxnSpPr>
            <p:nvPr/>
          </p:nvCxnSpPr>
          <p:spPr>
            <a:xfrm flipV="1">
              <a:off x="7651953" y="4675717"/>
              <a:ext cx="0" cy="521455"/>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pic>
          <p:nvPicPr>
            <p:cNvPr id="12" name="Picture 11" descr="A close up of a logo&#10;&#10;Description generated with very high confidence">
              <a:extLst>
                <a:ext uri="{FF2B5EF4-FFF2-40B4-BE49-F238E27FC236}">
                  <a16:creationId xmlns:a16="http://schemas.microsoft.com/office/drawing/2014/main" id="{4CFDE298-CFE6-4A81-AE5D-730107B16F31}"/>
                </a:ext>
              </a:extLst>
            </p:cNvPr>
            <p:cNvPicPr>
              <a:picLocks noChangeAspect="1"/>
            </p:cNvPicPr>
            <p:nvPr/>
          </p:nvPicPr>
          <p:blipFill>
            <a:blip r:embed="rId9"/>
            <a:stretch>
              <a:fillRect/>
            </a:stretch>
          </p:blipFill>
          <p:spPr>
            <a:xfrm>
              <a:off x="5731537" y="1379590"/>
              <a:ext cx="2067773" cy="905415"/>
            </a:xfrm>
            <a:prstGeom prst="rect">
              <a:avLst/>
            </a:prstGeom>
          </p:spPr>
        </p:pic>
        <p:pic>
          <p:nvPicPr>
            <p:cNvPr id="14" name="Picture 13" descr="A picture containing animal&#10;&#10;Description generated with high confidence">
              <a:extLst>
                <a:ext uri="{FF2B5EF4-FFF2-40B4-BE49-F238E27FC236}">
                  <a16:creationId xmlns:a16="http://schemas.microsoft.com/office/drawing/2014/main" id="{963E7FBF-5D13-45AB-B654-3AF74E0D97D7}"/>
                </a:ext>
              </a:extLst>
            </p:cNvPr>
            <p:cNvPicPr>
              <a:picLocks noChangeAspect="1"/>
            </p:cNvPicPr>
            <p:nvPr/>
          </p:nvPicPr>
          <p:blipFill>
            <a:blip r:embed="rId10"/>
            <a:stretch>
              <a:fillRect/>
            </a:stretch>
          </p:blipFill>
          <p:spPr>
            <a:xfrm>
              <a:off x="10337270" y="810728"/>
              <a:ext cx="1779017" cy="2556200"/>
            </a:xfrm>
            <a:prstGeom prst="rect">
              <a:avLst/>
            </a:prstGeom>
          </p:spPr>
        </p:pic>
        <p:pic>
          <p:nvPicPr>
            <p:cNvPr id="15" name="Picture 14" descr="A close up of a sign&#10;&#10;Description generated with high confidence">
              <a:extLst>
                <a:ext uri="{FF2B5EF4-FFF2-40B4-BE49-F238E27FC236}">
                  <a16:creationId xmlns:a16="http://schemas.microsoft.com/office/drawing/2014/main" id="{0FF1C916-9885-4A4A-A27B-3DC647E00297}"/>
                </a:ext>
              </a:extLst>
            </p:cNvPr>
            <p:cNvPicPr>
              <a:picLocks noChangeAspect="1"/>
            </p:cNvPicPr>
            <p:nvPr/>
          </p:nvPicPr>
          <p:blipFill>
            <a:blip r:embed="rId11"/>
            <a:stretch>
              <a:fillRect/>
            </a:stretch>
          </p:blipFill>
          <p:spPr>
            <a:xfrm>
              <a:off x="6776523" y="5197172"/>
              <a:ext cx="1917116" cy="958559"/>
            </a:xfrm>
            <a:prstGeom prst="rect">
              <a:avLst/>
            </a:prstGeom>
          </p:spPr>
        </p:pic>
        <p:pic>
          <p:nvPicPr>
            <p:cNvPr id="16" name="Picture 15" descr="A picture containing clipart&#10;&#10;Description generated with very high confidence">
              <a:extLst>
                <a:ext uri="{FF2B5EF4-FFF2-40B4-BE49-F238E27FC236}">
                  <a16:creationId xmlns:a16="http://schemas.microsoft.com/office/drawing/2014/main" id="{61B53F9B-5199-4FFB-9B00-F2F8623E24C9}"/>
                </a:ext>
              </a:extLst>
            </p:cNvPr>
            <p:cNvPicPr>
              <a:picLocks noChangeAspect="1"/>
            </p:cNvPicPr>
            <p:nvPr/>
          </p:nvPicPr>
          <p:blipFill>
            <a:blip r:embed="rId12"/>
            <a:stretch>
              <a:fillRect/>
            </a:stretch>
          </p:blipFill>
          <p:spPr>
            <a:xfrm>
              <a:off x="4564160" y="2338976"/>
              <a:ext cx="1908281" cy="908219"/>
            </a:xfrm>
            <a:prstGeom prst="rect">
              <a:avLst/>
            </a:prstGeom>
          </p:spPr>
        </p:pic>
        <p:cxnSp>
          <p:nvCxnSpPr>
            <p:cNvPr id="17" name="Straight Arrow Connector 16">
              <a:extLst>
                <a:ext uri="{FF2B5EF4-FFF2-40B4-BE49-F238E27FC236}">
                  <a16:creationId xmlns:a16="http://schemas.microsoft.com/office/drawing/2014/main" id="{7C0FE7AE-CC03-41CB-90F0-07BCA718E127}"/>
                </a:ext>
              </a:extLst>
            </p:cNvPr>
            <p:cNvCxnSpPr>
              <a:cxnSpLocks/>
            </p:cNvCxnSpPr>
            <p:nvPr/>
          </p:nvCxnSpPr>
          <p:spPr>
            <a:xfrm flipH="1" flipV="1">
              <a:off x="7001164" y="2285006"/>
              <a:ext cx="276717" cy="553032"/>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0B834BF6-CDFB-4896-A070-45D07A21DA67}"/>
                </a:ext>
              </a:extLst>
            </p:cNvPr>
            <p:cNvCxnSpPr>
              <a:cxnSpLocks/>
            </p:cNvCxnSpPr>
            <p:nvPr/>
          </p:nvCxnSpPr>
          <p:spPr>
            <a:xfrm flipV="1">
              <a:off x="8366671" y="2694034"/>
              <a:ext cx="219725" cy="193437"/>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D265F244-DBC1-48BD-AAC5-80B84166AD23}"/>
                </a:ext>
              </a:extLst>
            </p:cNvPr>
            <p:cNvCxnSpPr>
              <a:cxnSpLocks/>
            </p:cNvCxnSpPr>
            <p:nvPr/>
          </p:nvCxnSpPr>
          <p:spPr>
            <a:xfrm flipV="1">
              <a:off x="8586396" y="2694035"/>
              <a:ext cx="2109313" cy="393768"/>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7EF114FD-0D2E-443E-A81E-A00733E84E33}"/>
                </a:ext>
              </a:extLst>
            </p:cNvPr>
            <p:cNvCxnSpPr>
              <a:cxnSpLocks/>
            </p:cNvCxnSpPr>
            <p:nvPr/>
          </p:nvCxnSpPr>
          <p:spPr>
            <a:xfrm flipV="1">
              <a:off x="7902262" y="1231721"/>
              <a:ext cx="574271" cy="1462314"/>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90FCF1F1-89A2-4707-804A-D2D8E0E136DD}"/>
                </a:ext>
              </a:extLst>
            </p:cNvPr>
            <p:cNvCxnSpPr>
              <a:cxnSpLocks/>
            </p:cNvCxnSpPr>
            <p:nvPr/>
          </p:nvCxnSpPr>
          <p:spPr>
            <a:xfrm>
              <a:off x="7887481" y="4675717"/>
              <a:ext cx="0" cy="521455"/>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5989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2">
            <a:extLst>
              <a:ext uri="{FF2B5EF4-FFF2-40B4-BE49-F238E27FC236}">
                <a16:creationId xmlns:a16="http://schemas.microsoft.com/office/drawing/2014/main" id="{CF2983D2-3B44-4206-AF45-8325674B65BF}"/>
              </a:ext>
            </a:extLst>
          </p:cNvPr>
          <p:cNvSpPr>
            <a:spLocks noGrp="1"/>
          </p:cNvSpPr>
          <p:nvPr>
            <p:ph type="title"/>
          </p:nvPr>
        </p:nvSpPr>
        <p:spPr>
          <a:xfrm>
            <a:off x="1504335" y="69528"/>
            <a:ext cx="10096500" cy="774779"/>
          </a:xfrm>
        </p:spPr>
        <p:txBody>
          <a:bodyPr>
            <a:normAutofit/>
          </a:bodyPr>
          <a:lstStyle/>
          <a:p>
            <a:r>
              <a:rPr lang="en-US" sz="3600" dirty="0">
                <a:solidFill>
                  <a:srgbClr val="0070C0"/>
                </a:solidFill>
                <a:latin typeface="Trebuchet MS" panose="020B0603020202020204" pitchFamily="34" charset="0"/>
              </a:rPr>
              <a:t>Albany Today</a:t>
            </a:r>
          </a:p>
        </p:txBody>
      </p:sp>
      <p:grpSp>
        <p:nvGrpSpPr>
          <p:cNvPr id="34" name="Group 33">
            <a:extLst>
              <a:ext uri="{FF2B5EF4-FFF2-40B4-BE49-F238E27FC236}">
                <a16:creationId xmlns:a16="http://schemas.microsoft.com/office/drawing/2014/main" id="{331D3F81-29A9-4FC3-8ED9-8158EE910C0F}"/>
              </a:ext>
            </a:extLst>
          </p:cNvPr>
          <p:cNvGrpSpPr/>
          <p:nvPr/>
        </p:nvGrpSpPr>
        <p:grpSpPr>
          <a:xfrm>
            <a:off x="1673473" y="1323859"/>
            <a:ext cx="9486868" cy="5030442"/>
            <a:chOff x="1636403" y="1840992"/>
            <a:chExt cx="9486868" cy="5030442"/>
          </a:xfrm>
        </p:grpSpPr>
        <p:sp>
          <p:nvSpPr>
            <p:cNvPr id="9" name="Text Box 19">
              <a:extLst>
                <a:ext uri="{FF2B5EF4-FFF2-40B4-BE49-F238E27FC236}">
                  <a16:creationId xmlns:a16="http://schemas.microsoft.com/office/drawing/2014/main" id="{4C254AF5-7D2B-4A17-8B7A-3E95EB74D62B}"/>
                </a:ext>
              </a:extLst>
            </p:cNvPr>
            <p:cNvSpPr txBox="1">
              <a:spLocks noChangeArrowheads="1"/>
            </p:cNvSpPr>
            <p:nvPr/>
          </p:nvSpPr>
          <p:spPr bwMode="auto">
            <a:xfrm>
              <a:off x="2588871" y="6532880"/>
              <a:ext cx="85344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1600" b="1" dirty="0">
                  <a:solidFill>
                    <a:schemeClr val="bg1"/>
                  </a:solidFill>
                  <a:latin typeface="Calibri" panose="020F0502020204030204" pitchFamily="34" charset="0"/>
                </a:rPr>
                <a:t>* Albany </a:t>
              </a:r>
              <a:r>
                <a:rPr lang="en-US" altLang="en-US" sz="1600" b="1" dirty="0" err="1">
                  <a:solidFill>
                    <a:schemeClr val="bg1"/>
                  </a:solidFill>
                  <a:latin typeface="Calibri" panose="020F0502020204030204" pitchFamily="34" charset="0"/>
                </a:rPr>
                <a:t>github</a:t>
              </a:r>
              <a:r>
                <a:rPr lang="en-US" altLang="en-US" sz="1600" b="1" dirty="0">
                  <a:solidFill>
                    <a:schemeClr val="bg1"/>
                  </a:solidFill>
                  <a:latin typeface="Calibri" panose="020F0502020204030204" pitchFamily="34" charset="0"/>
                </a:rPr>
                <a:t> repo:</a:t>
              </a:r>
              <a:r>
                <a:rPr lang="en-US" altLang="en-US" sz="1600" b="1" i="1" dirty="0">
                  <a:solidFill>
                    <a:schemeClr val="bg1"/>
                  </a:solidFill>
                  <a:latin typeface="Calibri" panose="020F0502020204030204" pitchFamily="34" charset="0"/>
                </a:rPr>
                <a:t> </a:t>
              </a:r>
              <a:r>
                <a:rPr lang="en-US" altLang="en-US" sz="1600" dirty="0">
                  <a:solidFill>
                    <a:schemeClr val="bg1"/>
                  </a:solidFill>
                  <a:latin typeface="Calibri" panose="020F0502020204030204" pitchFamily="34" charset="0"/>
                </a:rPr>
                <a:t>https://github.com/SNLComputation/Albany.</a:t>
              </a:r>
            </a:p>
          </p:txBody>
        </p:sp>
        <p:pic>
          <p:nvPicPr>
            <p:cNvPr id="22" name="Picture 21">
              <a:extLst>
                <a:ext uri="{FF2B5EF4-FFF2-40B4-BE49-F238E27FC236}">
                  <a16:creationId xmlns:a16="http://schemas.microsoft.com/office/drawing/2014/main" id="{DA7B7D6D-1EE1-4AD4-8A86-E8780E652DB7}"/>
                </a:ext>
              </a:extLst>
            </p:cNvPr>
            <p:cNvPicPr>
              <a:picLocks noChangeAspect="1"/>
            </p:cNvPicPr>
            <p:nvPr/>
          </p:nvPicPr>
          <p:blipFill>
            <a:blip r:embed="rId3"/>
            <a:stretch>
              <a:fillRect/>
            </a:stretch>
          </p:blipFill>
          <p:spPr>
            <a:xfrm>
              <a:off x="1636403" y="1840992"/>
              <a:ext cx="8534400" cy="4947479"/>
            </a:xfrm>
            <a:prstGeom prst="rect">
              <a:avLst/>
            </a:prstGeom>
            <a:ln>
              <a:solidFill>
                <a:schemeClr val="tx1"/>
              </a:solidFill>
            </a:ln>
          </p:spPr>
        </p:pic>
        <p:sp>
          <p:nvSpPr>
            <p:cNvPr id="23" name="Rectangle 22">
              <a:extLst>
                <a:ext uri="{FF2B5EF4-FFF2-40B4-BE49-F238E27FC236}">
                  <a16:creationId xmlns:a16="http://schemas.microsoft.com/office/drawing/2014/main" id="{03F1EF99-59F9-414F-87F4-ADDA7C3EE96C}"/>
                </a:ext>
              </a:extLst>
            </p:cNvPr>
            <p:cNvSpPr/>
            <p:nvPr/>
          </p:nvSpPr>
          <p:spPr>
            <a:xfrm>
              <a:off x="3894654" y="2827677"/>
              <a:ext cx="3683778" cy="220717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4" name="Rectangle 23">
              <a:extLst>
                <a:ext uri="{FF2B5EF4-FFF2-40B4-BE49-F238E27FC236}">
                  <a16:creationId xmlns:a16="http://schemas.microsoft.com/office/drawing/2014/main" id="{FBEE1673-96D1-45AB-B3FA-84B6859F3EB5}"/>
                </a:ext>
              </a:extLst>
            </p:cNvPr>
            <p:cNvSpPr/>
            <p:nvPr/>
          </p:nvSpPr>
          <p:spPr>
            <a:xfrm>
              <a:off x="4176481" y="4032177"/>
              <a:ext cx="4277710" cy="99011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5" name="Rectangle 24">
              <a:extLst>
                <a:ext uri="{FF2B5EF4-FFF2-40B4-BE49-F238E27FC236}">
                  <a16:creationId xmlns:a16="http://schemas.microsoft.com/office/drawing/2014/main" id="{2FB42516-F771-4D8B-820F-A5CBC27B7E33}"/>
                </a:ext>
              </a:extLst>
            </p:cNvPr>
            <p:cNvSpPr/>
            <p:nvPr/>
          </p:nvSpPr>
          <p:spPr>
            <a:xfrm>
              <a:off x="3416305" y="2793603"/>
              <a:ext cx="1874617" cy="45557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6" name="Rectangle 25">
              <a:extLst>
                <a:ext uri="{FF2B5EF4-FFF2-40B4-BE49-F238E27FC236}">
                  <a16:creationId xmlns:a16="http://schemas.microsoft.com/office/drawing/2014/main" id="{B8DD9FE2-75EF-4CE7-9409-4DCDE0B9EDFA}"/>
                </a:ext>
              </a:extLst>
            </p:cNvPr>
            <p:cNvSpPr/>
            <p:nvPr/>
          </p:nvSpPr>
          <p:spPr>
            <a:xfrm>
              <a:off x="6797664" y="4071659"/>
              <a:ext cx="1912590" cy="46151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Rectangle 26">
              <a:extLst>
                <a:ext uri="{FF2B5EF4-FFF2-40B4-BE49-F238E27FC236}">
                  <a16:creationId xmlns:a16="http://schemas.microsoft.com/office/drawing/2014/main" id="{C509CD46-14C2-41CC-AD51-1E24C0868C09}"/>
                </a:ext>
              </a:extLst>
            </p:cNvPr>
            <p:cNvSpPr/>
            <p:nvPr/>
          </p:nvSpPr>
          <p:spPr>
            <a:xfrm>
              <a:off x="4042085" y="2806389"/>
              <a:ext cx="4785185" cy="2800767"/>
            </a:xfrm>
            <a:prstGeom prst="rect">
              <a:avLst/>
            </a:prstGeom>
            <a:noFill/>
          </p:spPr>
          <p:txBody>
            <a:bodyPr wrap="square">
              <a:spAutoFit/>
            </a:bodyPr>
            <a:lstStyle/>
            <a:p>
              <a:pPr marL="285750" indent="-285750">
                <a:buFont typeface="Wingdings" panose="05000000000000000000" pitchFamily="2" charset="2"/>
                <a:buChar char="Ø"/>
              </a:pPr>
              <a:r>
                <a:rPr lang="en-US" sz="1600" b="1" i="1" dirty="0">
                  <a:latin typeface="Trebuchet MS" panose="020B0603020202020204" pitchFamily="34" charset="0"/>
                  <a:cs typeface="Calibri" panose="020F0502020204030204" pitchFamily="34" charset="0"/>
                </a:rPr>
                <a:t>Demo PDEs</a:t>
              </a:r>
            </a:p>
            <a:p>
              <a:pPr marL="285750" indent="-285750">
                <a:buFont typeface="Wingdings" panose="05000000000000000000" pitchFamily="2" charset="2"/>
                <a:buChar char="Ø"/>
              </a:pPr>
              <a:r>
                <a:rPr lang="en-US" sz="1600" dirty="0">
                  <a:solidFill>
                    <a:srgbClr val="00B050"/>
                  </a:solidFill>
                  <a:latin typeface="Trebuchet MS" panose="020B0603020202020204" pitchFamily="34" charset="0"/>
                  <a:cs typeface="Calibri" panose="020F0502020204030204" pitchFamily="34" charset="0"/>
                </a:rPr>
                <a:t>Quantum Devices (QCAD)</a:t>
              </a:r>
            </a:p>
            <a:p>
              <a:pPr marL="285750" indent="-285750">
                <a:buFont typeface="Wingdings" panose="05000000000000000000" pitchFamily="2" charset="2"/>
                <a:buChar char="Ø"/>
              </a:pPr>
              <a:endParaRPr lang="en-US" sz="200" dirty="0">
                <a:latin typeface="Trebuchet MS" panose="020B0603020202020204" pitchFamily="34" charset="0"/>
                <a:cs typeface="Calibri" panose="020F0502020204030204" pitchFamily="34" charset="0"/>
              </a:endParaRPr>
            </a:p>
            <a:p>
              <a:pPr marL="285750" indent="-285750">
                <a:buFont typeface="Wingdings" panose="05000000000000000000" pitchFamily="2" charset="2"/>
                <a:buChar char="Ø"/>
              </a:pPr>
              <a:r>
                <a:rPr lang="en-US" sz="1600" b="1" i="1" dirty="0">
                  <a:latin typeface="Trebuchet MS" panose="020B0603020202020204" pitchFamily="34" charset="0"/>
                  <a:cs typeface="Calibri" panose="020F0502020204030204" pitchFamily="34" charset="0"/>
                </a:rPr>
                <a:t>Ice Sheets (MPAS-Albany Land Ice)</a:t>
              </a:r>
            </a:p>
            <a:p>
              <a:pPr marL="285750" indent="-285750">
                <a:buFont typeface="Wingdings" panose="05000000000000000000" pitchFamily="2" charset="2"/>
                <a:buChar char="Ø"/>
              </a:pPr>
              <a:endParaRPr lang="en-US" sz="200" dirty="0">
                <a:latin typeface="Trebuchet MS" panose="020B0603020202020204" pitchFamily="34" charset="0"/>
                <a:cs typeface="Calibri" panose="020F0502020204030204" pitchFamily="34" charset="0"/>
              </a:endParaRPr>
            </a:p>
            <a:p>
              <a:pPr marL="285750" indent="-285750">
                <a:buFont typeface="Wingdings" panose="05000000000000000000" pitchFamily="2" charset="2"/>
                <a:buChar char="Ø"/>
              </a:pPr>
              <a:r>
                <a:rPr lang="en-US" sz="1600" dirty="0">
                  <a:solidFill>
                    <a:srgbClr val="0070C0"/>
                  </a:solidFill>
                  <a:latin typeface="Trebuchet MS" panose="020B0603020202020204" pitchFamily="34" charset="0"/>
                  <a:cs typeface="Calibri" panose="020F0502020204030204" pitchFamily="34" charset="0"/>
                </a:rPr>
                <a:t>Mechanics (LCM)</a:t>
              </a:r>
            </a:p>
            <a:p>
              <a:pPr marL="285750" indent="-285750">
                <a:buFont typeface="Wingdings" panose="05000000000000000000" pitchFamily="2" charset="2"/>
                <a:buChar char="Ø"/>
              </a:pPr>
              <a:endParaRPr lang="en-US" sz="200" dirty="0">
                <a:latin typeface="Trebuchet MS" panose="020B0603020202020204" pitchFamily="34" charset="0"/>
                <a:cs typeface="Calibri" panose="020F0502020204030204" pitchFamily="34" charset="0"/>
              </a:endParaRPr>
            </a:p>
            <a:p>
              <a:pPr marL="285750" indent="-285750">
                <a:buFont typeface="Wingdings" panose="05000000000000000000" pitchFamily="2" charset="2"/>
                <a:buChar char="Ø"/>
              </a:pPr>
              <a:r>
                <a:rPr lang="en-US" sz="1600" dirty="0">
                  <a:solidFill>
                    <a:srgbClr val="339A2E"/>
                  </a:solidFill>
                  <a:latin typeface="Trebuchet MS" panose="020B0603020202020204" pitchFamily="34" charset="0"/>
                  <a:cs typeface="Calibri" panose="020F0502020204030204" pitchFamily="34" charset="0"/>
                </a:rPr>
                <a:t>Atmosphere Dynamics (Aeras)</a:t>
              </a:r>
            </a:p>
            <a:p>
              <a:pPr marL="285750" indent="-285750">
                <a:buFont typeface="Wingdings" panose="05000000000000000000" pitchFamily="2" charset="2"/>
                <a:buChar char="Ø"/>
              </a:pPr>
              <a:endParaRPr lang="en-US" sz="200" dirty="0">
                <a:latin typeface="Trebuchet MS" panose="020B0603020202020204" pitchFamily="34" charset="0"/>
                <a:cs typeface="Calibri" panose="020F0502020204030204" pitchFamily="34" charset="0"/>
              </a:endParaRPr>
            </a:p>
            <a:p>
              <a:pPr marL="285750" indent="-285750">
                <a:buFont typeface="Wingdings" panose="05000000000000000000" pitchFamily="2" charset="2"/>
                <a:buChar char="Ø"/>
              </a:pPr>
              <a:r>
                <a:rPr lang="en-US" sz="1600" dirty="0">
                  <a:solidFill>
                    <a:srgbClr val="339A2E"/>
                  </a:solidFill>
                  <a:latin typeface="Trebuchet MS" panose="020B0603020202020204" pitchFamily="34" charset="0"/>
                  <a:cs typeface="Calibri" panose="020F0502020204030204" pitchFamily="34" charset="0"/>
                </a:rPr>
                <a:t>Particle-continuum coupling (</a:t>
              </a:r>
              <a:r>
                <a:rPr lang="en-US" sz="1600" dirty="0" err="1">
                  <a:solidFill>
                    <a:srgbClr val="339A2E"/>
                  </a:solidFill>
                  <a:latin typeface="Trebuchet MS" panose="020B0603020202020204" pitchFamily="34" charset="0"/>
                  <a:cs typeface="Calibri" panose="020F0502020204030204" pitchFamily="34" charset="0"/>
                </a:rPr>
                <a:t>Peridigm</a:t>
              </a:r>
              <a:r>
                <a:rPr lang="en-US" sz="1600" dirty="0">
                  <a:solidFill>
                    <a:srgbClr val="339A2E"/>
                  </a:solidFill>
                  <a:latin typeface="Trebuchet MS" panose="020B0603020202020204" pitchFamily="34" charset="0"/>
                  <a:cs typeface="Calibri" panose="020F0502020204030204" pitchFamily="34" charset="0"/>
                </a:rPr>
                <a:t>-LCM)</a:t>
              </a:r>
            </a:p>
            <a:p>
              <a:pPr marL="285750" indent="-285750">
                <a:buFont typeface="Wingdings" panose="05000000000000000000" pitchFamily="2" charset="2"/>
                <a:buChar char="Ø"/>
              </a:pPr>
              <a:endParaRPr lang="en-US" sz="200" dirty="0">
                <a:solidFill>
                  <a:srgbClr val="339A2E"/>
                </a:solidFill>
                <a:latin typeface="Trebuchet MS" panose="020B0603020202020204" pitchFamily="34" charset="0"/>
                <a:cs typeface="Calibri" panose="020F0502020204030204" pitchFamily="34" charset="0"/>
              </a:endParaRPr>
            </a:p>
            <a:p>
              <a:pPr marL="285750" indent="-285750">
                <a:buFont typeface="Wingdings" panose="05000000000000000000" pitchFamily="2" charset="2"/>
                <a:buChar char="Ø"/>
              </a:pPr>
              <a:r>
                <a:rPr lang="en-US" sz="1600" dirty="0">
                  <a:solidFill>
                    <a:srgbClr val="339A2E"/>
                  </a:solidFill>
                  <a:latin typeface="Trebuchet MS" panose="020B0603020202020204" pitchFamily="34" charset="0"/>
                  <a:cs typeface="Calibri" panose="020F0502020204030204" pitchFamily="34" charset="0"/>
                </a:rPr>
                <a:t>Additive Manufacturing Design (ATO)</a:t>
              </a:r>
            </a:p>
            <a:p>
              <a:pPr marL="285750" indent="-285750">
                <a:buFont typeface="Wingdings" panose="05000000000000000000" pitchFamily="2" charset="2"/>
                <a:buChar char="Ø"/>
              </a:pPr>
              <a:endParaRPr lang="en-US" sz="200" dirty="0">
                <a:solidFill>
                  <a:srgbClr val="339A2E"/>
                </a:solidFill>
                <a:latin typeface="Trebuchet MS" panose="020B0603020202020204" pitchFamily="34" charset="0"/>
                <a:cs typeface="Calibri" panose="020F0502020204030204" pitchFamily="34" charset="0"/>
              </a:endParaRPr>
            </a:p>
            <a:p>
              <a:pPr marL="285750" indent="-285750">
                <a:buFont typeface="Wingdings" panose="05000000000000000000" pitchFamily="2" charset="2"/>
                <a:buChar char="Ø"/>
              </a:pPr>
              <a:r>
                <a:rPr lang="en-US" sz="1600" dirty="0">
                  <a:solidFill>
                    <a:schemeClr val="accent6">
                      <a:lumMod val="60000"/>
                      <a:lumOff val="40000"/>
                    </a:schemeClr>
                  </a:solidFill>
                  <a:latin typeface="Trebuchet MS" panose="020B0603020202020204" pitchFamily="34" charset="0"/>
                  <a:cs typeface="Calibri" panose="020F0502020204030204" pitchFamily="34" charset="0"/>
                </a:rPr>
                <a:t>Additive Manufacturing Processing (AMP)</a:t>
              </a:r>
            </a:p>
            <a:p>
              <a:pPr marL="285750" indent="-285750">
                <a:buFont typeface="Wingdings" panose="05000000000000000000" pitchFamily="2" charset="2"/>
                <a:buChar char="Ø"/>
              </a:pPr>
              <a:endParaRPr lang="en-US" sz="200" dirty="0">
                <a:latin typeface="Trebuchet MS" panose="020B0603020202020204" pitchFamily="34" charset="0"/>
                <a:cs typeface="Calibri" panose="020F0502020204030204" pitchFamily="34" charset="0"/>
              </a:endParaRPr>
            </a:p>
            <a:p>
              <a:pPr marL="285750" indent="-285750">
                <a:buFont typeface="Wingdings" panose="05000000000000000000" pitchFamily="2" charset="2"/>
                <a:buChar char="Ø"/>
              </a:pPr>
              <a:r>
                <a:rPr lang="en-US" sz="1600" dirty="0">
                  <a:solidFill>
                    <a:srgbClr val="0070C0"/>
                  </a:solidFill>
                  <a:latin typeface="Trebuchet MS" panose="020B0603020202020204" pitchFamily="34" charset="0"/>
                  <a:cs typeface="Calibri" panose="020F0502020204030204" pitchFamily="34" charset="0"/>
                </a:rPr>
                <a:t>Arctic Coastal Erosion (ACE)</a:t>
              </a:r>
            </a:p>
            <a:p>
              <a:pPr marL="285750" indent="-285750">
                <a:buFont typeface="Wingdings" panose="05000000000000000000" pitchFamily="2" charset="2"/>
                <a:buChar char="Ø"/>
              </a:pPr>
              <a:endParaRPr lang="en-US" sz="200" dirty="0">
                <a:latin typeface="Trebuchet MS" panose="020B0603020202020204" pitchFamily="34" charset="0"/>
                <a:cs typeface="Calibri" panose="020F0502020204030204" pitchFamily="34" charset="0"/>
              </a:endParaRPr>
            </a:p>
            <a:p>
              <a:pPr marL="285750" indent="-285750">
                <a:buFont typeface="Wingdings" panose="05000000000000000000" pitchFamily="2" charset="2"/>
                <a:buChar char="Ø"/>
              </a:pPr>
              <a:r>
                <a:rPr lang="en-US" sz="1600" dirty="0">
                  <a:solidFill>
                    <a:srgbClr val="339A2E"/>
                  </a:solidFill>
                  <a:latin typeface="Trebuchet MS" panose="020B0603020202020204" pitchFamily="34" charset="0"/>
                  <a:cs typeface="Calibri" panose="020F0502020204030204" pitchFamily="34" charset="0"/>
                </a:rPr>
                <a:t>Coupled Geomechanics (</a:t>
              </a:r>
              <a:r>
                <a:rPr lang="en-US" sz="1600" dirty="0" err="1">
                  <a:solidFill>
                    <a:srgbClr val="339A2E"/>
                  </a:solidFill>
                  <a:latin typeface="Trebuchet MS" panose="020B0603020202020204" pitchFamily="34" charset="0"/>
                  <a:cs typeface="Calibri" panose="020F0502020204030204" pitchFamily="34" charset="0"/>
                </a:rPr>
                <a:t>Albotran</a:t>
              </a:r>
              <a:r>
                <a:rPr lang="en-US" sz="1600" dirty="0">
                  <a:solidFill>
                    <a:srgbClr val="339A2E"/>
                  </a:solidFill>
                  <a:latin typeface="Trebuchet MS" panose="020B0603020202020204" pitchFamily="34" charset="0"/>
                  <a:cs typeface="Calibri" panose="020F0502020204030204" pitchFamily="34" charset="0"/>
                </a:rPr>
                <a:t>)</a:t>
              </a:r>
            </a:p>
          </p:txBody>
        </p:sp>
        <p:sp>
          <p:nvSpPr>
            <p:cNvPr id="28" name="Rectangle 27">
              <a:extLst>
                <a:ext uri="{FF2B5EF4-FFF2-40B4-BE49-F238E27FC236}">
                  <a16:creationId xmlns:a16="http://schemas.microsoft.com/office/drawing/2014/main" id="{8B4B1FF7-90D6-417A-89FE-7A677E6ED93B}"/>
                </a:ext>
              </a:extLst>
            </p:cNvPr>
            <p:cNvSpPr/>
            <p:nvPr/>
          </p:nvSpPr>
          <p:spPr>
            <a:xfrm>
              <a:off x="4413835" y="5673708"/>
              <a:ext cx="5733671" cy="108394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9" name="Rectangle 28">
              <a:extLst>
                <a:ext uri="{FF2B5EF4-FFF2-40B4-BE49-F238E27FC236}">
                  <a16:creationId xmlns:a16="http://schemas.microsoft.com/office/drawing/2014/main" id="{36ED3AC2-2C37-4516-AAB1-6DEB2ED95F5B}"/>
                </a:ext>
              </a:extLst>
            </p:cNvPr>
            <p:cNvSpPr/>
            <p:nvPr/>
          </p:nvSpPr>
          <p:spPr>
            <a:xfrm>
              <a:off x="4901210" y="5506896"/>
              <a:ext cx="3792907" cy="80817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0" name="Picture 29">
              <a:extLst>
                <a:ext uri="{FF2B5EF4-FFF2-40B4-BE49-F238E27FC236}">
                  <a16:creationId xmlns:a16="http://schemas.microsoft.com/office/drawing/2014/main" id="{393DBD01-DE7B-4BEB-9A9F-7822D69B977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24" b="96667" l="2301" r="98521">
                          <a14:foregroundMark x1="6984" y1="23333" x2="6984" y2="23333"/>
                          <a14:foregroundMark x1="3122" y1="20476" x2="3122" y2="20476"/>
                          <a14:foregroundMark x1="3205" y1="29524" x2="3205" y2="29524"/>
                          <a14:foregroundMark x1="13640" y1="37778" x2="13640" y2="37778"/>
                          <a14:foregroundMark x1="12325" y1="50317" x2="12325" y2="50317"/>
                          <a14:foregroundMark x1="12325" y1="50317" x2="12079" y2="52063"/>
                          <a14:foregroundMark x1="17009" y1="59048" x2="17009" y2="59048"/>
                          <a14:foregroundMark x1="34182" y1="78095" x2="34182" y2="78095"/>
                          <a14:foregroundMark x1="39523" y1="91429" x2="39523" y2="91429"/>
                          <a14:foregroundMark x1="94659" y1="61111" x2="94659" y2="61111"/>
                          <a14:foregroundMark x1="98767" y1="46825" x2="98767" y2="46825"/>
                          <a14:foregroundMark x1="70748" y1="68889" x2="70748" y2="68889"/>
                          <a14:foregroundMark x1="55136" y1="9524" x2="55136" y2="9524"/>
                          <a14:foregroundMark x1="30731" y1="66825" x2="30731" y2="66825"/>
                          <a14:foregroundMark x1="34347" y1="70952" x2="34347" y2="70952"/>
                          <a14:foregroundMark x1="2301" y1="21111" x2="2301" y2="21111"/>
                          <a14:foregroundMark x1="3122" y1="25556" x2="3122" y2="25556"/>
                          <a14:foregroundMark x1="34758" y1="71905" x2="34758" y2="71905"/>
                          <a14:foregroundMark x1="35744" y1="74444" x2="35744" y2="74444"/>
                          <a14:foregroundMark x1="35744" y1="81429" x2="35744" y2="81429"/>
                          <a14:foregroundMark x1="35497" y1="91746" x2="35497" y2="91746"/>
                          <a14:foregroundMark x1="35004" y1="96667" x2="35004" y2="96667"/>
                        </a14:backgroundRemoval>
                      </a14:imgEffect>
                    </a14:imgLayer>
                  </a14:imgProps>
                </a:ext>
              </a:extLst>
            </a:blip>
            <a:stretch>
              <a:fillRect/>
            </a:stretch>
          </p:blipFill>
          <p:spPr>
            <a:xfrm>
              <a:off x="6241174" y="5477767"/>
              <a:ext cx="2469080" cy="1278160"/>
            </a:xfrm>
            <a:prstGeom prst="rect">
              <a:avLst/>
            </a:prstGeom>
          </p:spPr>
        </p:pic>
        <p:sp>
          <p:nvSpPr>
            <p:cNvPr id="31" name="Parallelogram 30">
              <a:extLst>
                <a:ext uri="{FF2B5EF4-FFF2-40B4-BE49-F238E27FC236}">
                  <a16:creationId xmlns:a16="http://schemas.microsoft.com/office/drawing/2014/main" id="{39766748-7DF3-41DF-AD45-2E3B7EB80226}"/>
                </a:ext>
              </a:extLst>
            </p:cNvPr>
            <p:cNvSpPr/>
            <p:nvPr/>
          </p:nvSpPr>
          <p:spPr>
            <a:xfrm rot="2414603">
              <a:off x="5915043" y="6285711"/>
              <a:ext cx="1283650" cy="154421"/>
            </a:xfrm>
            <a:prstGeom prst="parallelogram">
              <a:avLst>
                <a:gd name="adj" fmla="val 102851"/>
              </a:avLst>
            </a:prstGeom>
            <a:solidFill>
              <a:srgbClr val="00B0F0">
                <a:alpha val="62000"/>
              </a:srgbClr>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8920B6C-98BD-4814-85D6-9CA3B3A14EFA}"/>
                </a:ext>
              </a:extLst>
            </p:cNvPr>
            <p:cNvSpPr/>
            <p:nvPr/>
          </p:nvSpPr>
          <p:spPr>
            <a:xfrm>
              <a:off x="9724768" y="2748277"/>
              <a:ext cx="385241" cy="133630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3" name="Rectangle 32">
              <a:extLst>
                <a:ext uri="{FF2B5EF4-FFF2-40B4-BE49-F238E27FC236}">
                  <a16:creationId xmlns:a16="http://schemas.microsoft.com/office/drawing/2014/main" id="{B9E05213-E588-450D-9154-9E045B8D3EC5}"/>
                </a:ext>
              </a:extLst>
            </p:cNvPr>
            <p:cNvSpPr/>
            <p:nvPr/>
          </p:nvSpPr>
          <p:spPr>
            <a:xfrm>
              <a:off x="7297571" y="1929308"/>
              <a:ext cx="521129" cy="81896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2" name="TextBox 1">
            <a:extLst>
              <a:ext uri="{FF2B5EF4-FFF2-40B4-BE49-F238E27FC236}">
                <a16:creationId xmlns:a16="http://schemas.microsoft.com/office/drawing/2014/main" id="{BAFF93B2-19A4-46F6-89C8-06C256793209}"/>
              </a:ext>
            </a:extLst>
          </p:cNvPr>
          <p:cNvSpPr txBox="1"/>
          <p:nvPr/>
        </p:nvSpPr>
        <p:spPr>
          <a:xfrm>
            <a:off x="6096000" y="78778"/>
            <a:ext cx="6246854" cy="1162118"/>
          </a:xfrm>
          <a:prstGeom prst="rect">
            <a:avLst/>
          </a:prstGeom>
        </p:spPr>
        <p:txBody>
          <a:bodyPr vert="horz" wrap="square" lIns="91440" tIns="45720" rIns="91440" bIns="45720" rtlCol="0">
            <a:noAutofit/>
          </a:bodyPr>
          <a:lstStyle/>
          <a:p>
            <a:pPr algn="l"/>
            <a:r>
              <a:rPr lang="en-US" sz="1600" b="1" i="1" dirty="0">
                <a:latin typeface="Trebuchet MS" panose="020B0603020202020204" pitchFamily="34" charset="0"/>
              </a:rPr>
              <a:t>Main Albany repo*: </a:t>
            </a:r>
            <a:r>
              <a:rPr lang="en-US" sz="1600" dirty="0">
                <a:latin typeface="Trebuchet MS" panose="020B0603020202020204" pitchFamily="34" charset="0"/>
                <a:hlinkClick r:id="rId6"/>
              </a:rPr>
              <a:t>https://github.com/sandialabs/Albany</a:t>
            </a:r>
            <a:endParaRPr lang="en-US" sz="1600" dirty="0">
              <a:latin typeface="Trebuchet MS" panose="020B0603020202020204" pitchFamily="34" charset="0"/>
            </a:endParaRPr>
          </a:p>
          <a:p>
            <a:pPr algn="l"/>
            <a:r>
              <a:rPr lang="en-US" sz="400" dirty="0">
                <a:latin typeface="Trebuchet MS" panose="020B0603020202020204" pitchFamily="34" charset="0"/>
              </a:rPr>
              <a:t> </a:t>
            </a:r>
          </a:p>
          <a:p>
            <a:pPr algn="l"/>
            <a:r>
              <a:rPr lang="en-US" sz="1600" dirty="0">
                <a:solidFill>
                  <a:schemeClr val="accent3"/>
                </a:solidFill>
                <a:latin typeface="Trebuchet MS" panose="020B0603020202020204" pitchFamily="34" charset="0"/>
              </a:rPr>
              <a:t>Tags: </a:t>
            </a:r>
            <a:r>
              <a:rPr lang="en-US" sz="1600" dirty="0">
                <a:latin typeface="Trebuchet MS" panose="020B0603020202020204" pitchFamily="34" charset="0"/>
                <a:hlinkClick r:id="rId7"/>
              </a:rPr>
              <a:t>https://github.com/sandialabs/Albany/tags</a:t>
            </a:r>
            <a:r>
              <a:rPr lang="en-US" sz="1600" dirty="0">
                <a:latin typeface="Trebuchet MS" panose="020B0603020202020204" pitchFamily="34" charset="0"/>
              </a:rPr>
              <a:t> </a:t>
            </a:r>
          </a:p>
          <a:p>
            <a:pPr algn="l"/>
            <a:endParaRPr lang="en-US" sz="400" dirty="0">
              <a:latin typeface="Trebuchet MS" panose="020B0603020202020204" pitchFamily="34" charset="0"/>
            </a:endParaRPr>
          </a:p>
          <a:p>
            <a:pPr algn="l"/>
            <a:r>
              <a:rPr lang="en-US" sz="1600" dirty="0">
                <a:solidFill>
                  <a:srgbClr val="0070C0"/>
                </a:solidFill>
                <a:latin typeface="Trebuchet MS" panose="020B0603020202020204" pitchFamily="34" charset="0"/>
              </a:rPr>
              <a:t>Albany-LCM repo*</a:t>
            </a:r>
            <a:r>
              <a:rPr lang="en-US" sz="1600" dirty="0">
                <a:latin typeface="Trebuchet MS" panose="020B0603020202020204" pitchFamily="34" charset="0"/>
              </a:rPr>
              <a:t>: </a:t>
            </a:r>
            <a:r>
              <a:rPr lang="en-US" sz="1600" dirty="0">
                <a:latin typeface="Trebuchet MS" panose="020B0603020202020204" pitchFamily="34" charset="0"/>
                <a:hlinkClick r:id="rId8"/>
              </a:rPr>
              <a:t>https://github.com/sandialabs/LCM</a:t>
            </a:r>
            <a:r>
              <a:rPr lang="en-US" sz="1600" dirty="0">
                <a:latin typeface="Trebuchet MS" panose="020B0603020202020204" pitchFamily="34" charset="0"/>
              </a:rPr>
              <a:t> </a:t>
            </a:r>
          </a:p>
          <a:p>
            <a:pPr algn="l"/>
            <a:endParaRPr lang="en-US" sz="400" dirty="0">
              <a:latin typeface="Trebuchet MS" panose="020B0603020202020204" pitchFamily="34" charset="0"/>
            </a:endParaRPr>
          </a:p>
          <a:p>
            <a:pPr algn="l"/>
            <a:r>
              <a:rPr lang="en-US" sz="1600" dirty="0">
                <a:solidFill>
                  <a:schemeClr val="accent6">
                    <a:lumMod val="60000"/>
                    <a:lumOff val="40000"/>
                  </a:schemeClr>
                </a:solidFill>
                <a:latin typeface="Trebuchet MS" panose="020B0603020202020204" pitchFamily="34" charset="0"/>
              </a:rPr>
              <a:t>Albany-RPI repo: </a:t>
            </a:r>
            <a:r>
              <a:rPr lang="en-US" sz="1600" dirty="0">
                <a:latin typeface="Trebuchet MS" panose="020B0603020202020204" pitchFamily="34" charset="0"/>
                <a:hlinkClick r:id="rId9"/>
              </a:rPr>
              <a:t>https://github.com/scorec/albany</a:t>
            </a:r>
            <a:r>
              <a:rPr lang="en-US" sz="1600" dirty="0">
                <a:latin typeface="Trebuchet MS" panose="020B0603020202020204" pitchFamily="34" charset="0"/>
              </a:rPr>
              <a:t> </a:t>
            </a:r>
          </a:p>
        </p:txBody>
      </p:sp>
      <p:sp>
        <p:nvSpPr>
          <p:cNvPr id="3" name="TextBox 2">
            <a:extLst>
              <a:ext uri="{FF2B5EF4-FFF2-40B4-BE49-F238E27FC236}">
                <a16:creationId xmlns:a16="http://schemas.microsoft.com/office/drawing/2014/main" id="{7CABF35F-58B6-4770-817C-4424BB970AD2}"/>
              </a:ext>
            </a:extLst>
          </p:cNvPr>
          <p:cNvSpPr txBox="1"/>
          <p:nvPr/>
        </p:nvSpPr>
        <p:spPr>
          <a:xfrm>
            <a:off x="10302259" y="1396542"/>
            <a:ext cx="1836696" cy="1669203"/>
          </a:xfrm>
          <a:prstGeom prst="rect">
            <a:avLst/>
          </a:prstGeom>
        </p:spPr>
        <p:txBody>
          <a:bodyPr vert="horz" wrap="square" lIns="91440" tIns="45720" rIns="91440" bIns="45720" rtlCol="0">
            <a:noAutofit/>
          </a:bodyPr>
          <a:lstStyle/>
          <a:p>
            <a:pPr algn="l"/>
            <a:r>
              <a:rPr lang="en-US" sz="1600" dirty="0">
                <a:latin typeface="Trebuchet MS" panose="020B0603020202020204" pitchFamily="34" charset="0"/>
              </a:rPr>
              <a:t>* Maintained &amp; tested nightly by Sandia teams.</a:t>
            </a:r>
          </a:p>
        </p:txBody>
      </p:sp>
      <p:pic>
        <p:nvPicPr>
          <p:cNvPr id="40" name="Picture 39" descr="A picture containing clipart&#10;&#10;Description generated with very high confidence">
            <a:extLst>
              <a:ext uri="{FF2B5EF4-FFF2-40B4-BE49-F238E27FC236}">
                <a16:creationId xmlns:a16="http://schemas.microsoft.com/office/drawing/2014/main" id="{0050CB43-AF14-446E-875F-CFDAA82D8A40}"/>
              </a:ext>
            </a:extLst>
          </p:cNvPr>
          <p:cNvPicPr>
            <a:picLocks noChangeAspect="1"/>
          </p:cNvPicPr>
          <p:nvPr/>
        </p:nvPicPr>
        <p:blipFill>
          <a:blip r:embed="rId10"/>
          <a:stretch>
            <a:fillRect/>
          </a:stretch>
        </p:blipFill>
        <p:spPr>
          <a:xfrm>
            <a:off x="10431970" y="4960634"/>
            <a:ext cx="1491099" cy="734899"/>
          </a:xfrm>
          <a:prstGeom prst="rect">
            <a:avLst/>
          </a:prstGeom>
        </p:spPr>
      </p:pic>
      <p:sp>
        <p:nvSpPr>
          <p:cNvPr id="41" name="Slide Number Placeholder 3">
            <a:extLst>
              <a:ext uri="{FF2B5EF4-FFF2-40B4-BE49-F238E27FC236}">
                <a16:creationId xmlns:a16="http://schemas.microsoft.com/office/drawing/2014/main" id="{25C7E538-644C-4C45-9609-FDD36E167AE1}"/>
              </a:ext>
            </a:extLst>
          </p:cNvPr>
          <p:cNvSpPr txBox="1">
            <a:spLocks/>
          </p:cNvSpPr>
          <p:nvPr/>
        </p:nvSpPr>
        <p:spPr>
          <a:xfrm>
            <a:off x="11786643" y="6513602"/>
            <a:ext cx="489438" cy="365125"/>
          </a:xfr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B149FD-26F7-3645-B4E7-BA8B8CC5EEA8}" type="slidenum">
              <a:rPr lang="en-US" sz="1400" smtClean="0">
                <a:solidFill>
                  <a:schemeClr val="bg1"/>
                </a:solidFill>
                <a:latin typeface="Trebuchet MS" panose="020B0603020202020204" pitchFamily="34" charset="0"/>
              </a:rPr>
              <a:pPr/>
              <a:t>20</a:t>
            </a:fld>
            <a:endParaRPr lang="en-US" sz="1400" dirty="0">
              <a:solidFill>
                <a:schemeClr val="bg1"/>
              </a:solidFill>
              <a:latin typeface="Trebuchet MS" panose="020B0603020202020204" pitchFamily="34" charset="0"/>
            </a:endParaRPr>
          </a:p>
        </p:txBody>
      </p:sp>
      <p:sp>
        <p:nvSpPr>
          <p:cNvPr id="35" name="TextBox 34">
            <a:extLst>
              <a:ext uri="{FF2B5EF4-FFF2-40B4-BE49-F238E27FC236}">
                <a16:creationId xmlns:a16="http://schemas.microsoft.com/office/drawing/2014/main" id="{EE2F473E-5A64-44B2-8F53-297603443D8F}"/>
              </a:ext>
            </a:extLst>
          </p:cNvPr>
          <p:cNvSpPr txBox="1"/>
          <p:nvPr/>
        </p:nvSpPr>
        <p:spPr>
          <a:xfrm>
            <a:off x="9956191" y="2928112"/>
            <a:ext cx="2157750" cy="1569660"/>
          </a:xfrm>
          <a:prstGeom prst="rect">
            <a:avLst/>
          </a:prstGeom>
          <a:solidFill>
            <a:schemeClr val="bg1"/>
          </a:solidFill>
          <a:ln w="28575">
            <a:solidFill>
              <a:srgbClr val="0070C0"/>
            </a:solidFill>
          </a:ln>
        </p:spPr>
        <p:txBody>
          <a:bodyPr wrap="square">
            <a:spAutoFit/>
          </a:bodyPr>
          <a:lstStyle/>
          <a:p>
            <a:pPr indent="-73171" algn="ctr"/>
            <a:r>
              <a:rPr lang="en-US" sz="1600" b="1" i="1" dirty="0">
                <a:solidFill>
                  <a:srgbClr val="0070C0"/>
                </a:solidFill>
                <a:latin typeface="Trebuchet MS" panose="020B0603020202020204" pitchFamily="34" charset="0"/>
              </a:rPr>
              <a:t>Lesson learned: </a:t>
            </a:r>
            <a:r>
              <a:rPr lang="en-US" sz="1600" dirty="0">
                <a:latin typeface="Trebuchet MS" panose="020B0603020202020204" pitchFamily="34" charset="0"/>
              </a:rPr>
              <a:t>supporting </a:t>
            </a:r>
            <a:r>
              <a:rPr lang="en-US" sz="1600" b="1" dirty="0">
                <a:latin typeface="Trebuchet MS" panose="020B0603020202020204" pitchFamily="34" charset="0"/>
              </a:rPr>
              <a:t>unfunded capabilities </a:t>
            </a:r>
            <a:r>
              <a:rPr lang="en-US" sz="1600" dirty="0">
                <a:latin typeface="Trebuchet MS" panose="020B0603020202020204" pitchFamily="34" charset="0"/>
              </a:rPr>
              <a:t>in large HPC code is not sustainable long-term…</a:t>
            </a:r>
          </a:p>
        </p:txBody>
      </p:sp>
      <p:sp>
        <p:nvSpPr>
          <p:cNvPr id="4" name="TextBox 3">
            <a:extLst>
              <a:ext uri="{FF2B5EF4-FFF2-40B4-BE49-F238E27FC236}">
                <a16:creationId xmlns:a16="http://schemas.microsoft.com/office/drawing/2014/main" id="{A4601DE4-E69D-4C5E-BD55-A13C25B5235C}"/>
              </a:ext>
            </a:extLst>
          </p:cNvPr>
          <p:cNvSpPr txBox="1"/>
          <p:nvPr/>
        </p:nvSpPr>
        <p:spPr>
          <a:xfrm>
            <a:off x="155716" y="2310684"/>
            <a:ext cx="1354706" cy="1821311"/>
          </a:xfrm>
          <a:prstGeom prst="rect">
            <a:avLst/>
          </a:prstGeom>
          <a:ln w="28575">
            <a:solidFill>
              <a:srgbClr val="0070C0"/>
            </a:solidFill>
          </a:ln>
        </p:spPr>
        <p:txBody>
          <a:bodyPr vert="horz" wrap="square" lIns="91440" tIns="45720" rIns="91440" bIns="45720" rtlCol="0">
            <a:noAutofit/>
          </a:bodyPr>
          <a:lstStyle/>
          <a:p>
            <a:pPr algn="ctr"/>
            <a:r>
              <a:rPr lang="en-US" sz="1600" b="1" i="1" dirty="0">
                <a:solidFill>
                  <a:srgbClr val="0070C0"/>
                </a:solidFill>
                <a:latin typeface="Trebuchet MS" panose="020B0603020202020204" pitchFamily="34" charset="0"/>
              </a:rPr>
              <a:t>New capability:</a:t>
            </a:r>
          </a:p>
          <a:p>
            <a:pPr algn="ctr"/>
            <a:endParaRPr lang="en-US" sz="200" b="1" i="1" dirty="0">
              <a:solidFill>
                <a:srgbClr val="0070C0"/>
              </a:solidFill>
              <a:latin typeface="Trebuchet MS" panose="020B0603020202020204" pitchFamily="34" charset="0"/>
            </a:endParaRPr>
          </a:p>
          <a:p>
            <a:pPr algn="ctr"/>
            <a:r>
              <a:rPr lang="en-US" sz="1600" b="1" i="1" dirty="0">
                <a:solidFill>
                  <a:srgbClr val="0070C0"/>
                </a:solidFill>
                <a:latin typeface="Trebuchet MS" panose="020B0603020202020204" pitchFamily="34" charset="0"/>
              </a:rPr>
              <a:t> </a:t>
            </a:r>
            <a:r>
              <a:rPr lang="en-US" sz="1600" b="1" i="1" dirty="0" err="1">
                <a:latin typeface="Trebuchet MS" panose="020B0603020202020204" pitchFamily="34" charset="0"/>
              </a:rPr>
              <a:t>PyAlbany</a:t>
            </a:r>
            <a:r>
              <a:rPr lang="en-US" sz="1600" dirty="0">
                <a:latin typeface="Trebuchet MS" panose="020B0603020202020204" pitchFamily="34" charset="0"/>
              </a:rPr>
              <a:t>, a </a:t>
            </a:r>
            <a:r>
              <a:rPr lang="en-US" sz="1600" b="1" dirty="0">
                <a:latin typeface="Trebuchet MS" panose="020B0603020202020204" pitchFamily="34" charset="0"/>
              </a:rPr>
              <a:t>python wrapper </a:t>
            </a:r>
            <a:r>
              <a:rPr lang="en-US" sz="1600" dirty="0">
                <a:latin typeface="Trebuchet MS" panose="020B0603020202020204" pitchFamily="34" charset="0"/>
              </a:rPr>
              <a:t>for running Albany!</a:t>
            </a:r>
          </a:p>
        </p:txBody>
      </p:sp>
      <p:sp>
        <p:nvSpPr>
          <p:cNvPr id="36" name="Rectangle 35">
            <a:extLst>
              <a:ext uri="{FF2B5EF4-FFF2-40B4-BE49-F238E27FC236}">
                <a16:creationId xmlns:a16="http://schemas.microsoft.com/office/drawing/2014/main" id="{BE636E7D-ABD7-4314-8520-3839F0697C0E}"/>
              </a:ext>
            </a:extLst>
          </p:cNvPr>
          <p:cNvSpPr/>
          <p:nvPr/>
        </p:nvSpPr>
        <p:spPr>
          <a:xfrm>
            <a:off x="4079156" y="3429000"/>
            <a:ext cx="4433844" cy="1644612"/>
          </a:xfrm>
          <a:prstGeom prst="rect">
            <a:avLst/>
          </a:prstGeom>
          <a:solidFill>
            <a:schemeClr val="bg1">
              <a:alpha val="61000"/>
            </a:schemeClr>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F2FD0E2-80E9-4DD2-83DA-E537073A45A7}"/>
              </a:ext>
            </a:extLst>
          </p:cNvPr>
          <p:cNvSpPr/>
          <p:nvPr/>
        </p:nvSpPr>
        <p:spPr>
          <a:xfrm>
            <a:off x="4134692" y="3110385"/>
            <a:ext cx="2466133" cy="255015"/>
          </a:xfrm>
          <a:prstGeom prst="rect">
            <a:avLst/>
          </a:prstGeom>
          <a:solidFill>
            <a:schemeClr val="bg1">
              <a:alpha val="61000"/>
            </a:schemeClr>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831BE8E-BA94-4640-AD4C-65836297C2E3}"/>
              </a:ext>
            </a:extLst>
          </p:cNvPr>
          <p:cNvSpPr/>
          <p:nvPr/>
        </p:nvSpPr>
        <p:spPr>
          <a:xfrm>
            <a:off x="4069951" y="2569004"/>
            <a:ext cx="3721078" cy="282922"/>
          </a:xfrm>
          <a:prstGeom prst="rect">
            <a:avLst/>
          </a:prstGeom>
          <a:solidFill>
            <a:schemeClr val="bg1">
              <a:alpha val="61000"/>
            </a:schemeClr>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392843" y="6396864"/>
            <a:ext cx="9039127" cy="358830"/>
          </a:xfrm>
          <a:prstGeom prst="rect">
            <a:avLst/>
          </a:prstGeom>
          <a:ln w="28575">
            <a:solidFill>
              <a:srgbClr val="0070C0"/>
            </a:solidFill>
          </a:ln>
        </p:spPr>
        <p:txBody>
          <a:bodyPr vert="horz" wrap="square" lIns="91440" tIns="45720" rIns="91440" bIns="45720" rtlCol="0">
            <a:noAutofit/>
          </a:bodyPr>
          <a:lstStyle/>
          <a:p>
            <a:pPr algn="ctr"/>
            <a:r>
              <a:rPr lang="en-US" sz="1600" b="1" i="1" dirty="0" smtClean="0">
                <a:solidFill>
                  <a:srgbClr val="0070C0"/>
                </a:solidFill>
                <a:latin typeface="Trebuchet MS" panose="020B0603020202020204" pitchFamily="34" charset="0"/>
              </a:rPr>
              <a:t>New capability</a:t>
            </a:r>
            <a:r>
              <a:rPr lang="en-US" sz="1600" dirty="0" smtClean="0">
                <a:latin typeface="Trebuchet MS" panose="020B0603020202020204" pitchFamily="34" charset="0"/>
              </a:rPr>
              <a:t>: Albany is know a </a:t>
            </a:r>
            <a:r>
              <a:rPr lang="en-US" sz="1600" b="1" dirty="0" err="1" smtClean="0">
                <a:latin typeface="Trebuchet MS" panose="020B0603020202020204" pitchFamily="34" charset="0"/>
              </a:rPr>
              <a:t>spack</a:t>
            </a:r>
            <a:r>
              <a:rPr lang="en-US" sz="1600" b="1" dirty="0" smtClean="0">
                <a:latin typeface="Trebuchet MS" panose="020B0603020202020204" pitchFamily="34" charset="0"/>
              </a:rPr>
              <a:t>-age</a:t>
            </a:r>
            <a:r>
              <a:rPr lang="en-US" sz="1600" dirty="0" smtClean="0">
                <a:latin typeface="Trebuchet MS" panose="020B0603020202020204" pitchFamily="34" charset="0"/>
              </a:rPr>
              <a:t> (</a:t>
            </a:r>
            <a:r>
              <a:rPr lang="en-US" sz="1600" dirty="0" smtClean="0">
                <a:latin typeface="Trebuchet MS" panose="020B0603020202020204" pitchFamily="34" charset="0"/>
                <a:hlinkClick r:id="rId11"/>
              </a:rPr>
              <a:t>https://github.com/E3SM-Project/spack.git</a:t>
            </a:r>
            <a:r>
              <a:rPr lang="en-US" sz="1600" dirty="0" smtClean="0">
                <a:latin typeface="Trebuchet MS" panose="020B0603020202020204" pitchFamily="34" charset="0"/>
              </a:rPr>
              <a:t>)  </a:t>
            </a:r>
          </a:p>
        </p:txBody>
      </p:sp>
    </p:spTree>
    <p:extLst>
      <p:ext uri="{BB962C8B-B14F-4D97-AF65-F5344CB8AC3E}">
        <p14:creationId xmlns:p14="http://schemas.microsoft.com/office/powerpoint/2010/main" val="64934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8903DDA-7189-7C4B-8C3C-58042A748310}"/>
              </a:ext>
            </a:extLst>
          </p:cNvPr>
          <p:cNvSpPr>
            <a:spLocks noGrp="1"/>
          </p:cNvSpPr>
          <p:nvPr>
            <p:ph type="title"/>
          </p:nvPr>
        </p:nvSpPr>
        <p:spPr>
          <a:xfrm>
            <a:off x="1504335" y="69528"/>
            <a:ext cx="10096500" cy="774779"/>
          </a:xfrm>
        </p:spPr>
        <p:txBody>
          <a:bodyPr>
            <a:normAutofit/>
          </a:bodyPr>
          <a:lstStyle/>
          <a:p>
            <a:r>
              <a:rPr lang="en-US" sz="3600" dirty="0">
                <a:solidFill>
                  <a:srgbClr val="0070C0"/>
                </a:solidFill>
                <a:latin typeface="Trebuchet MS" panose="020B0603020202020204" pitchFamily="34" charset="0"/>
              </a:rPr>
              <a:t>PyAlbany: A Python Interface to Albany</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21</a:t>
            </a:fld>
            <a:endParaRPr lang="en-US" dirty="0"/>
          </a:p>
        </p:txBody>
      </p:sp>
      <p:sp>
        <p:nvSpPr>
          <p:cNvPr id="2" name="TextBox 1">
            <a:extLst>
              <a:ext uri="{FF2B5EF4-FFF2-40B4-BE49-F238E27FC236}">
                <a16:creationId xmlns:a16="http://schemas.microsoft.com/office/drawing/2014/main" id="{F40A9535-AE6B-876C-6763-98936459D858}"/>
              </a:ext>
            </a:extLst>
          </p:cNvPr>
          <p:cNvSpPr txBox="1"/>
          <p:nvPr/>
        </p:nvSpPr>
        <p:spPr>
          <a:xfrm>
            <a:off x="601801" y="1082565"/>
            <a:ext cx="914400" cy="914400"/>
          </a:xfrm>
          <a:prstGeom prst="rect">
            <a:avLst/>
          </a:prstGeom>
        </p:spPr>
        <p:txBody>
          <a:bodyPr vert="horz" wrap="none" lIns="91440" tIns="45720" rIns="91440" bIns="45720" rtlCol="0">
            <a:noAutofit/>
          </a:bodyPr>
          <a:lstStyle/>
          <a:p>
            <a:pPr algn="l"/>
            <a:endParaRPr lang="en-US" dirty="0"/>
          </a:p>
        </p:txBody>
      </p:sp>
      <p:sp>
        <p:nvSpPr>
          <p:cNvPr id="3" name="TextBox 2">
            <a:extLst>
              <a:ext uri="{FF2B5EF4-FFF2-40B4-BE49-F238E27FC236}">
                <a16:creationId xmlns:a16="http://schemas.microsoft.com/office/drawing/2014/main" id="{306F54CF-4B1A-BCDA-147A-43612A687FA7}"/>
              </a:ext>
            </a:extLst>
          </p:cNvPr>
          <p:cNvSpPr txBox="1"/>
          <p:nvPr/>
        </p:nvSpPr>
        <p:spPr>
          <a:xfrm>
            <a:off x="704193" y="1082565"/>
            <a:ext cx="914400" cy="914400"/>
          </a:xfrm>
          <a:prstGeom prst="rect">
            <a:avLst/>
          </a:prstGeom>
        </p:spPr>
        <p:txBody>
          <a:bodyPr vert="horz" wrap="none" lIns="91440" tIns="45720" rIns="91440" bIns="45720" rtlCol="0">
            <a:noAutofit/>
          </a:bodyPr>
          <a:lstStyle/>
          <a:p>
            <a:pPr algn="l"/>
            <a:endParaRPr lang="en-US" dirty="0"/>
          </a:p>
        </p:txBody>
      </p:sp>
      <p:sp>
        <p:nvSpPr>
          <p:cNvPr id="5" name="TextBox 4">
            <a:extLst>
              <a:ext uri="{FF2B5EF4-FFF2-40B4-BE49-F238E27FC236}">
                <a16:creationId xmlns:a16="http://schemas.microsoft.com/office/drawing/2014/main" id="{CF3F43B0-A43E-2362-8688-415C333143CB}"/>
              </a:ext>
            </a:extLst>
          </p:cNvPr>
          <p:cNvSpPr txBox="1"/>
          <p:nvPr/>
        </p:nvSpPr>
        <p:spPr>
          <a:xfrm>
            <a:off x="691993" y="790136"/>
            <a:ext cx="10892106" cy="3224073"/>
          </a:xfrm>
          <a:prstGeom prst="rect">
            <a:avLst/>
          </a:prstGeom>
        </p:spPr>
        <p:txBody>
          <a:bodyPr vert="horz" wrap="none" lIns="91440" tIns="45720" rIns="91440" bIns="45720" rtlCol="0">
            <a:noAutofit/>
          </a:bodyPr>
          <a:lstStyle/>
          <a:p>
            <a:pPr algn="l"/>
            <a:r>
              <a:rPr lang="en-US" b="1" i="1" dirty="0">
                <a:solidFill>
                  <a:srgbClr val="0070C0"/>
                </a:solidFill>
                <a:latin typeface="Trebuchet MS" panose="020B0703020202090204" pitchFamily="34" charset="0"/>
              </a:rPr>
              <a:t>Lesson learned: </a:t>
            </a:r>
            <a:r>
              <a:rPr lang="en-US" dirty="0" err="1">
                <a:latin typeface="Trebuchet MS" panose="020B0703020202090204" pitchFamily="34" charset="0"/>
              </a:rPr>
              <a:t>PyAlbany</a:t>
            </a:r>
            <a:r>
              <a:rPr lang="en-US" dirty="0">
                <a:latin typeface="Trebuchet MS" panose="020B0703020202090204" pitchFamily="34" charset="0"/>
              </a:rPr>
              <a:t> allows to easily and quickly…</a:t>
            </a:r>
          </a:p>
          <a:p>
            <a:pPr algn="l"/>
            <a:endParaRPr lang="en-US" sz="200" dirty="0">
              <a:latin typeface="Trebuchet MS" panose="020B0703020202090204" pitchFamily="34" charset="0"/>
            </a:endParaRPr>
          </a:p>
          <a:p>
            <a:pPr marL="285750" indent="-285750" algn="l">
              <a:buFont typeface="Arial" panose="020B0604020202020204" pitchFamily="34" charset="0"/>
              <a:buChar char="•"/>
            </a:pPr>
            <a:r>
              <a:rPr lang="en-US" dirty="0">
                <a:latin typeface="Trebuchet MS" panose="020B0703020202090204" pitchFamily="34" charset="0"/>
              </a:rPr>
              <a:t>Use Albany </a:t>
            </a:r>
            <a:r>
              <a:rPr lang="en-US" b="1" dirty="0">
                <a:latin typeface="Trebuchet MS" panose="020B0703020202090204" pitchFamily="34" charset="0"/>
              </a:rPr>
              <a:t>without C++ </a:t>
            </a:r>
            <a:r>
              <a:rPr lang="en-US" dirty="0">
                <a:latin typeface="Trebuchet MS" panose="020B0703020202090204" pitchFamily="34" charset="0"/>
              </a:rPr>
              <a:t>or </a:t>
            </a:r>
            <a:r>
              <a:rPr lang="en-US" b="1" dirty="0">
                <a:latin typeface="Trebuchet MS" panose="020B0703020202090204" pitchFamily="34" charset="0"/>
              </a:rPr>
              <a:t>bash knowledge </a:t>
            </a:r>
            <a:r>
              <a:rPr lang="en-US" dirty="0">
                <a:latin typeface="Trebuchet MS" panose="020B0703020202090204" pitchFamily="34" charset="0"/>
              </a:rPr>
              <a:t>(convenient for students)</a:t>
            </a:r>
          </a:p>
          <a:p>
            <a:pPr marL="285750" indent="-285750" algn="l">
              <a:buFont typeface="Arial" panose="020B0604020202020204" pitchFamily="34" charset="0"/>
              <a:buChar char="•"/>
            </a:pPr>
            <a:endParaRPr lang="en-US" sz="200" dirty="0">
              <a:latin typeface="Trebuchet MS" panose="020B0703020202090204" pitchFamily="34" charset="0"/>
            </a:endParaRPr>
          </a:p>
          <a:p>
            <a:pPr marL="285750" indent="-285750" algn="l">
              <a:buFont typeface="Arial" panose="020B0604020202020204" pitchFamily="34" charset="0"/>
              <a:buChar char="•"/>
            </a:pPr>
            <a:r>
              <a:rPr lang="en-US" dirty="0">
                <a:latin typeface="Trebuchet MS" panose="020B0703020202090204" pitchFamily="34" charset="0"/>
              </a:rPr>
              <a:t>Prototype applications that require </a:t>
            </a:r>
            <a:r>
              <a:rPr lang="en-US" b="1" dirty="0">
                <a:latin typeface="Trebuchet MS" panose="020B0703020202090204" pitchFamily="34" charset="0"/>
              </a:rPr>
              <a:t>multiple Albany solves</a:t>
            </a:r>
          </a:p>
          <a:p>
            <a:pPr marL="285750" indent="-285750" algn="l">
              <a:buFont typeface="Arial" panose="020B0604020202020204" pitchFamily="34" charset="0"/>
              <a:buChar char="•"/>
            </a:pPr>
            <a:endParaRPr lang="en-US" sz="200" dirty="0">
              <a:latin typeface="Trebuchet MS" panose="020B0703020202090204" pitchFamily="34" charset="0"/>
            </a:endParaRPr>
          </a:p>
          <a:p>
            <a:pPr marL="285750" indent="-285750" algn="l">
              <a:buFont typeface="Arial" panose="020B0604020202020204" pitchFamily="34" charset="0"/>
              <a:buChar char="•"/>
            </a:pPr>
            <a:r>
              <a:rPr lang="en-US" dirty="0">
                <a:latin typeface="Trebuchet MS" panose="020B0703020202090204" pitchFamily="34" charset="0"/>
              </a:rPr>
              <a:t>Enable </a:t>
            </a:r>
            <a:r>
              <a:rPr lang="en-US" b="1" dirty="0">
                <a:latin typeface="Trebuchet MS" panose="020B0703020202090204" pitchFamily="34" charset="0"/>
              </a:rPr>
              <a:t>fast pre-processing </a:t>
            </a:r>
            <a:r>
              <a:rPr lang="en-US" dirty="0">
                <a:latin typeface="Trebuchet MS" panose="020B0703020202090204" pitchFamily="34" charset="0"/>
              </a:rPr>
              <a:t>and </a:t>
            </a:r>
            <a:r>
              <a:rPr lang="en-US" b="1" dirty="0">
                <a:latin typeface="Trebuchet MS" panose="020B0703020202090204" pitchFamily="34" charset="0"/>
              </a:rPr>
              <a:t>post-processing</a:t>
            </a:r>
            <a:r>
              <a:rPr lang="en-US" dirty="0">
                <a:latin typeface="Trebuchet MS" panose="020B0703020202090204" pitchFamily="34" charset="0"/>
              </a:rPr>
              <a:t> in Python</a:t>
            </a:r>
          </a:p>
          <a:p>
            <a:pPr marL="285750" indent="-285750" algn="l">
              <a:buFont typeface="Arial" panose="020B0604020202020204" pitchFamily="34" charset="0"/>
              <a:buChar char="•"/>
            </a:pPr>
            <a:endParaRPr lang="en-US" sz="200" dirty="0">
              <a:latin typeface="Trebuchet MS" panose="020B0703020202090204" pitchFamily="34" charset="0"/>
            </a:endParaRPr>
          </a:p>
          <a:p>
            <a:pPr marL="285750" indent="-285750">
              <a:buFont typeface="Arial" panose="020B0604020202020204" pitchFamily="34" charset="0"/>
              <a:buChar char="•"/>
            </a:pPr>
            <a:r>
              <a:rPr lang="en-US" dirty="0">
                <a:latin typeface="Trebuchet MS" panose="020B0703020202090204" pitchFamily="34" charset="0"/>
              </a:rPr>
              <a:t>Use Python as a </a:t>
            </a:r>
            <a:r>
              <a:rPr lang="en-US" b="1" dirty="0">
                <a:latin typeface="Trebuchet MS" panose="020B0703020202090204" pitchFamily="34" charset="0"/>
              </a:rPr>
              <a:t>glue language </a:t>
            </a:r>
            <a:r>
              <a:rPr lang="en-US" dirty="0">
                <a:latin typeface="Trebuchet MS" panose="020B0703020202090204" pitchFamily="34" charset="0"/>
              </a:rPr>
              <a:t>to couple Albany with other software: for UQ methods (PyDakota), </a:t>
            </a:r>
            <a:br>
              <a:rPr lang="en-US" dirty="0">
                <a:latin typeface="Trebuchet MS" panose="020B0703020202090204" pitchFamily="34" charset="0"/>
              </a:rPr>
            </a:br>
            <a:r>
              <a:rPr lang="en-US" dirty="0">
                <a:latin typeface="Trebuchet MS" panose="020B0703020202090204" pitchFamily="34" charset="0"/>
              </a:rPr>
              <a:t>machine learning (TensorFlow, Keras, Scikit-learn), plotting (Matplotlib, Paraview), ...</a:t>
            </a:r>
          </a:p>
        </p:txBody>
      </p:sp>
      <p:sp>
        <p:nvSpPr>
          <p:cNvPr id="6" name="TextBox 5">
            <a:extLst>
              <a:ext uri="{FF2B5EF4-FFF2-40B4-BE49-F238E27FC236}">
                <a16:creationId xmlns:a16="http://schemas.microsoft.com/office/drawing/2014/main" id="{FD8748CA-9495-5265-9B93-558E4DBC7570}"/>
              </a:ext>
            </a:extLst>
          </p:cNvPr>
          <p:cNvSpPr txBox="1"/>
          <p:nvPr/>
        </p:nvSpPr>
        <p:spPr>
          <a:xfrm>
            <a:off x="769372" y="6159110"/>
            <a:ext cx="10713899" cy="914400"/>
          </a:xfrm>
          <a:prstGeom prst="rect">
            <a:avLst/>
          </a:prstGeom>
        </p:spPr>
        <p:txBody>
          <a:bodyPr vert="horz" wrap="none" lIns="91440" tIns="45720" rIns="91440" bIns="45720" rtlCol="0">
            <a:noAutofit/>
          </a:bodyPr>
          <a:lstStyle/>
          <a:p>
            <a:pPr algn="l"/>
            <a:r>
              <a:rPr lang="en-US" sz="1600" dirty="0">
                <a:latin typeface="Trebuchet MS" panose="020B0703020202090204" pitchFamily="34" charset="0"/>
              </a:rPr>
              <a:t>K. Liegeois, M. Perego, T. Hartland, “</a:t>
            </a:r>
            <a:r>
              <a:rPr lang="en-US" sz="1600" dirty="0" err="1">
                <a:latin typeface="Trebuchet MS" panose="020B0703020202090204" pitchFamily="34" charset="0"/>
              </a:rPr>
              <a:t>PyAlbany</a:t>
            </a:r>
            <a:r>
              <a:rPr lang="en-US" sz="1600" dirty="0">
                <a:latin typeface="Trebuchet MS" panose="020B0703020202090204" pitchFamily="34" charset="0"/>
              </a:rPr>
              <a:t>: A Python interface to the C++ multiphysics solver Albany”.</a:t>
            </a:r>
          </a:p>
          <a:p>
            <a:pPr algn="ctr"/>
            <a:r>
              <a:rPr lang="en-US" sz="1600" dirty="0">
                <a:latin typeface="Trebuchet MS" panose="020B0703020202090204" pitchFamily="34" charset="0"/>
              </a:rPr>
              <a:t>Journal of Computational and Applied Mathematics, 425, 115037, 2023.</a:t>
            </a:r>
          </a:p>
        </p:txBody>
      </p:sp>
      <p:pic>
        <p:nvPicPr>
          <p:cNvPr id="7" name="Picture 6">
            <a:extLst>
              <a:ext uri="{FF2B5EF4-FFF2-40B4-BE49-F238E27FC236}">
                <a16:creationId xmlns:a16="http://schemas.microsoft.com/office/drawing/2014/main" id="{C28FFEC6-A2BB-81D6-6992-19C158E3F669}"/>
              </a:ext>
            </a:extLst>
          </p:cNvPr>
          <p:cNvPicPr>
            <a:picLocks noChangeAspect="1"/>
          </p:cNvPicPr>
          <p:nvPr/>
        </p:nvPicPr>
        <p:blipFill>
          <a:blip r:embed="rId3"/>
          <a:stretch>
            <a:fillRect/>
          </a:stretch>
        </p:blipFill>
        <p:spPr>
          <a:xfrm>
            <a:off x="6095999" y="2635267"/>
            <a:ext cx="5387271" cy="3591513"/>
          </a:xfrm>
          <a:prstGeom prst="rect">
            <a:avLst/>
          </a:prstGeom>
        </p:spPr>
      </p:pic>
      <p:pic>
        <p:nvPicPr>
          <p:cNvPr id="8" name="Picture 7">
            <a:extLst>
              <a:ext uri="{FF2B5EF4-FFF2-40B4-BE49-F238E27FC236}">
                <a16:creationId xmlns:a16="http://schemas.microsoft.com/office/drawing/2014/main" id="{2C0BB56F-582F-FF8D-9267-56B63BEDFD65}"/>
              </a:ext>
            </a:extLst>
          </p:cNvPr>
          <p:cNvPicPr>
            <a:picLocks noChangeAspect="1"/>
          </p:cNvPicPr>
          <p:nvPr/>
        </p:nvPicPr>
        <p:blipFill>
          <a:blip r:embed="rId4"/>
          <a:stretch>
            <a:fillRect/>
          </a:stretch>
        </p:blipFill>
        <p:spPr>
          <a:xfrm>
            <a:off x="601801" y="2781499"/>
            <a:ext cx="4563041" cy="3290531"/>
          </a:xfrm>
          <a:prstGeom prst="rect">
            <a:avLst/>
          </a:prstGeom>
        </p:spPr>
      </p:pic>
      <p:cxnSp>
        <p:nvCxnSpPr>
          <p:cNvPr id="14" name="Connector: Elbow 13">
            <a:extLst>
              <a:ext uri="{FF2B5EF4-FFF2-40B4-BE49-F238E27FC236}">
                <a16:creationId xmlns:a16="http://schemas.microsoft.com/office/drawing/2014/main" id="{14B2D82C-3FC6-44B4-BBB4-2D84C7342C9E}"/>
              </a:ext>
            </a:extLst>
          </p:cNvPr>
          <p:cNvCxnSpPr>
            <a:cxnSpLocks/>
          </p:cNvCxnSpPr>
          <p:nvPr/>
        </p:nvCxnSpPr>
        <p:spPr>
          <a:xfrm rot="5400000">
            <a:off x="10435639" y="2781208"/>
            <a:ext cx="2111445" cy="354558"/>
          </a:xfrm>
          <a:prstGeom prst="bentConnector3">
            <a:avLst>
              <a:gd name="adj1" fmla="val 9993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4917D12-898A-4A99-A8B1-6CD8B1C53B04}"/>
              </a:ext>
            </a:extLst>
          </p:cNvPr>
          <p:cNvSpPr txBox="1"/>
          <p:nvPr/>
        </p:nvSpPr>
        <p:spPr>
          <a:xfrm>
            <a:off x="8401721" y="750263"/>
            <a:ext cx="3545559" cy="1200329"/>
          </a:xfrm>
          <a:prstGeom prst="rect">
            <a:avLst/>
          </a:prstGeom>
          <a:solidFill>
            <a:srgbClr val="CCFF99"/>
          </a:solidFill>
        </p:spPr>
        <p:txBody>
          <a:bodyPr wrap="square">
            <a:spAutoFit/>
          </a:bodyPr>
          <a:lstStyle/>
          <a:p>
            <a:pPr marL="0" marR="0" algn="ctr">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Running Albany through </a:t>
            </a:r>
            <a:r>
              <a:rPr lang="en-US" sz="1800" b="1" dirty="0" err="1">
                <a:solidFill>
                  <a:srgbClr val="000000"/>
                </a:solidFill>
                <a:effectLst/>
                <a:latin typeface="Calibri" panose="020F0502020204030204" pitchFamily="34" charset="0"/>
                <a:ea typeface="Calibri" panose="020F0502020204030204" pitchFamily="34" charset="0"/>
              </a:rPr>
              <a:t>PyAlbany</a:t>
            </a:r>
            <a:r>
              <a:rPr lang="en-US" sz="1800" dirty="0">
                <a:solidFill>
                  <a:srgbClr val="000000"/>
                </a:solidFill>
                <a:effectLst/>
                <a:latin typeface="Calibri" panose="020F0502020204030204" pitchFamily="34" charset="0"/>
                <a:ea typeface="Calibri" panose="020F0502020204030204" pitchFamily="34" charset="0"/>
              </a:rPr>
              <a:t> is </a:t>
            </a:r>
            <a:r>
              <a:rPr lang="en-US" sz="1800" b="1" dirty="0">
                <a:solidFill>
                  <a:srgbClr val="000000"/>
                </a:solidFill>
                <a:effectLst/>
                <a:latin typeface="Calibri" panose="020F0502020204030204" pitchFamily="34" charset="0"/>
                <a:ea typeface="Calibri" panose="020F0502020204030204" pitchFamily="34" charset="0"/>
              </a:rPr>
              <a:t>faster</a:t>
            </a:r>
            <a:r>
              <a:rPr lang="en-US" sz="1800" dirty="0">
                <a:solidFill>
                  <a:srgbClr val="000000"/>
                </a:solidFill>
                <a:effectLst/>
                <a:latin typeface="Calibri" panose="020F0502020204030204" pitchFamily="34" charset="0"/>
                <a:ea typeface="Calibri" panose="020F0502020204030204" pitchFamily="34" charset="0"/>
              </a:rPr>
              <a:t> for MCMC analysis!  (don't need to go through the setup phase of Albany for every sample)</a:t>
            </a:r>
            <a:endParaRPr lang="en-US" sz="1800" dirty="0">
              <a:effectLst/>
              <a:latin typeface="Calibri" panose="020F0502020204030204" pitchFamily="34" charset="0"/>
              <a:ea typeface="Calibri" panose="020F0502020204030204" pitchFamily="34" charset="0"/>
            </a:endParaRPr>
          </a:p>
        </p:txBody>
      </p:sp>
      <p:cxnSp>
        <p:nvCxnSpPr>
          <p:cNvPr id="29" name="Connector: Elbow 28">
            <a:extLst>
              <a:ext uri="{FF2B5EF4-FFF2-40B4-BE49-F238E27FC236}">
                <a16:creationId xmlns:a16="http://schemas.microsoft.com/office/drawing/2014/main" id="{DAAA6FE3-320F-4E37-B3D2-9296D9705B12}"/>
              </a:ext>
            </a:extLst>
          </p:cNvPr>
          <p:cNvCxnSpPr>
            <a:cxnSpLocks/>
          </p:cNvCxnSpPr>
          <p:nvPr/>
        </p:nvCxnSpPr>
        <p:spPr>
          <a:xfrm rot="5400000">
            <a:off x="10592659" y="4735636"/>
            <a:ext cx="1676398" cy="233548"/>
          </a:xfrm>
          <a:prstGeom prst="bentConnector3">
            <a:avLst>
              <a:gd name="adj1" fmla="val 100094"/>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A87F0C5-7A12-4990-81CB-09F029B01E92}"/>
              </a:ext>
            </a:extLst>
          </p:cNvPr>
          <p:cNvSpPr txBox="1"/>
          <p:nvPr/>
        </p:nvSpPr>
        <p:spPr>
          <a:xfrm>
            <a:off x="3358849" y="3542911"/>
            <a:ext cx="2561940" cy="1191906"/>
          </a:xfrm>
          <a:prstGeom prst="rect">
            <a:avLst/>
          </a:prstGeom>
          <a:solidFill>
            <a:schemeClr val="bg1"/>
          </a:solidFill>
          <a:ln w="28575">
            <a:solidFill>
              <a:srgbClr val="0070C0"/>
            </a:solidFill>
          </a:ln>
        </p:spPr>
        <p:txBody>
          <a:bodyPr vert="horz" wrap="square" lIns="91440" tIns="45720" rIns="91440" bIns="45720" rtlCol="0">
            <a:noAutofit/>
          </a:bodyPr>
          <a:lstStyle/>
          <a:p>
            <a:pPr algn="ctr"/>
            <a:r>
              <a:rPr lang="en-US" dirty="0">
                <a:latin typeface="Trebuchet MS" panose="020B0603020202020204" pitchFamily="34" charset="0"/>
              </a:rPr>
              <a:t>Please see talk by </a:t>
            </a:r>
            <a:r>
              <a:rPr lang="en-US" b="1" dirty="0">
                <a:solidFill>
                  <a:srgbClr val="0070C0"/>
                </a:solidFill>
                <a:latin typeface="Trebuchet MS" panose="020B0603020202020204" pitchFamily="34" charset="0"/>
              </a:rPr>
              <a:t>Kim Liegeois </a:t>
            </a:r>
            <a:r>
              <a:rPr lang="en-US" dirty="0">
                <a:latin typeface="Trebuchet MS" panose="020B0603020202020204" pitchFamily="34" charset="0"/>
              </a:rPr>
              <a:t>(MS284: Thurs. Mar. 2) for more on </a:t>
            </a:r>
            <a:r>
              <a:rPr lang="en-US" dirty="0" err="1">
                <a:latin typeface="Trebuchet MS" panose="020B0603020202020204" pitchFamily="34" charset="0"/>
              </a:rPr>
              <a:t>PyAlbany</a:t>
            </a:r>
            <a:r>
              <a:rPr lang="en-US" dirty="0">
                <a:latin typeface="Trebuchet MS" panose="020B0603020202020204" pitchFamily="34" charset="0"/>
              </a:rPr>
              <a:t>.</a:t>
            </a:r>
          </a:p>
        </p:txBody>
      </p:sp>
    </p:spTree>
    <p:extLst>
      <p:ext uri="{BB962C8B-B14F-4D97-AF65-F5344CB8AC3E}">
        <p14:creationId xmlns:p14="http://schemas.microsoft.com/office/powerpoint/2010/main" val="147865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extShape 1"/>
          <p:cNvSpPr txBox="1"/>
          <p:nvPr/>
        </p:nvSpPr>
        <p:spPr>
          <a:xfrm>
            <a:off x="1740357" y="-244375"/>
            <a:ext cx="7643004" cy="1146027"/>
          </a:xfrm>
          <a:prstGeom prst="rect">
            <a:avLst/>
          </a:prstGeom>
          <a:noFill/>
          <a:ln>
            <a:noFill/>
          </a:ln>
        </p:spPr>
        <p:txBody>
          <a:bodyPr lIns="0" tIns="0" rIns="0" bIns="0" anchor="ctr"/>
          <a:lstStyle/>
          <a:p>
            <a:endParaRPr sz="3600" dirty="0">
              <a:solidFill>
                <a:srgbClr val="0070C0"/>
              </a:solidFill>
              <a:latin typeface="Trebuchet MS" panose="020B0603020202020204" pitchFamily="34" charset="0"/>
            </a:endParaRPr>
          </a:p>
        </p:txBody>
      </p:sp>
      <p:pic>
        <p:nvPicPr>
          <p:cNvPr id="5" name="Picture 4">
            <a:extLst>
              <a:ext uri="{FF2B5EF4-FFF2-40B4-BE49-F238E27FC236}">
                <a16:creationId xmlns:a16="http://schemas.microsoft.com/office/drawing/2014/main" id="{9C6C8A9B-EF1B-48DF-BDF1-CEF3F5754965}"/>
              </a:ext>
            </a:extLst>
          </p:cNvPr>
          <p:cNvPicPr>
            <a:picLocks noChangeAspect="1"/>
          </p:cNvPicPr>
          <p:nvPr/>
        </p:nvPicPr>
        <p:blipFill>
          <a:blip r:embed="rId2"/>
          <a:stretch>
            <a:fillRect/>
          </a:stretch>
        </p:blipFill>
        <p:spPr>
          <a:xfrm>
            <a:off x="1860884" y="2516435"/>
            <a:ext cx="8144736" cy="3839431"/>
          </a:xfrm>
          <a:prstGeom prst="rect">
            <a:avLst/>
          </a:prstGeom>
        </p:spPr>
      </p:pic>
      <p:sp>
        <p:nvSpPr>
          <p:cNvPr id="10" name="TextBox 9">
            <a:extLst>
              <a:ext uri="{FF2B5EF4-FFF2-40B4-BE49-F238E27FC236}">
                <a16:creationId xmlns:a16="http://schemas.microsoft.com/office/drawing/2014/main" id="{735FB563-64AD-4634-96DC-D8F3FB449513}"/>
              </a:ext>
            </a:extLst>
          </p:cNvPr>
          <p:cNvSpPr txBox="1"/>
          <p:nvPr/>
        </p:nvSpPr>
        <p:spPr>
          <a:xfrm>
            <a:off x="609600" y="1020264"/>
            <a:ext cx="5118919" cy="1261884"/>
          </a:xfrm>
          <a:prstGeom prst="rect">
            <a:avLst/>
          </a:prstGeom>
          <a:noFill/>
          <a:ln w="28575">
            <a:solidFill>
              <a:srgbClr val="0070C0"/>
            </a:solidFill>
          </a:ln>
        </p:spPr>
        <p:txBody>
          <a:bodyPr wrap="square" rtlCol="0">
            <a:spAutoFit/>
          </a:bodyPr>
          <a:lstStyle/>
          <a:p>
            <a:pPr algn="ctr"/>
            <a:r>
              <a:rPr lang="en-US" sz="1900" b="1" i="1" dirty="0">
                <a:solidFill>
                  <a:srgbClr val="0070C0"/>
                </a:solidFill>
                <a:latin typeface="Trebuchet MS" panose="020B0603020202020204" pitchFamily="34" charset="0"/>
                <a:cs typeface="Calibri" panose="020F0502020204030204" pitchFamily="34" charset="0"/>
              </a:rPr>
              <a:t>Lesson learned: </a:t>
            </a:r>
            <a:r>
              <a:rPr lang="en-US" sz="1900" dirty="0">
                <a:latin typeface="Trebuchet MS" panose="020B0603020202020204" pitchFamily="34" charset="0"/>
                <a:cs typeface="Calibri" panose="020F0502020204030204" pitchFamily="34" charset="0"/>
              </a:rPr>
              <a:t>since MALI uses </a:t>
            </a:r>
            <a:r>
              <a:rPr lang="en-US" sz="1900" dirty="0" err="1">
                <a:latin typeface="Trebuchet MS" panose="020B0603020202020204" pitchFamily="34" charset="0"/>
                <a:cs typeface="Calibri" panose="020F0502020204030204" pitchFamily="34" charset="0"/>
              </a:rPr>
              <a:t>Trilinos</a:t>
            </a:r>
            <a:r>
              <a:rPr lang="en-US" sz="1900" dirty="0">
                <a:latin typeface="Trebuchet MS" panose="020B0603020202020204" pitchFamily="34" charset="0"/>
                <a:cs typeface="Calibri" panose="020F0502020204030204" pitchFamily="34" charset="0"/>
              </a:rPr>
              <a:t> and Albany </a:t>
            </a:r>
            <a:r>
              <a:rPr lang="en-US" sz="1900" b="1" dirty="0">
                <a:latin typeface="Trebuchet MS" panose="020B0603020202020204" pitchFamily="34" charset="0"/>
                <a:cs typeface="Calibri" panose="020F0502020204030204" pitchFamily="34" charset="0"/>
              </a:rPr>
              <a:t>Versions of the Day (VOTD</a:t>
            </a:r>
            <a:r>
              <a:rPr lang="en-US" sz="1900" dirty="0">
                <a:latin typeface="Trebuchet MS" panose="020B0603020202020204" pitchFamily="34" charset="0"/>
                <a:cs typeface="Calibri" panose="020F0502020204030204" pitchFamily="34" charset="0"/>
              </a:rPr>
              <a:t>), </a:t>
            </a:r>
            <a:r>
              <a:rPr lang="en-US" sz="1900" b="1" dirty="0">
                <a:latin typeface="Trebuchet MS" panose="020B0603020202020204" pitchFamily="34" charset="0"/>
                <a:cs typeface="Calibri" panose="020F0502020204030204" pitchFamily="34" charset="0"/>
              </a:rPr>
              <a:t>nightly testing</a:t>
            </a:r>
            <a:r>
              <a:rPr lang="en-US" sz="1900" dirty="0">
                <a:latin typeface="Trebuchet MS" panose="020B0603020202020204" pitchFamily="34" charset="0"/>
                <a:cs typeface="Calibri" panose="020F0502020204030204" pitchFamily="34" charset="0"/>
              </a:rPr>
              <a:t> across variety of architectures is </a:t>
            </a:r>
            <a:r>
              <a:rPr lang="en-US" sz="1900" b="1" dirty="0">
                <a:latin typeface="Trebuchet MS" panose="020B0603020202020204" pitchFamily="34" charset="0"/>
                <a:cs typeface="Calibri" panose="020F0502020204030204" pitchFamily="34" charset="0"/>
              </a:rPr>
              <a:t>essential</a:t>
            </a:r>
            <a:r>
              <a:rPr lang="en-US" sz="1900" dirty="0">
                <a:latin typeface="Trebuchet MS" panose="020B0603020202020204" pitchFamily="34" charset="0"/>
                <a:cs typeface="Calibri" panose="020F0502020204030204" pitchFamily="34" charset="0"/>
              </a:rPr>
              <a:t> for maintaining </a:t>
            </a:r>
            <a:r>
              <a:rPr lang="en-US" sz="1900" b="1" dirty="0">
                <a:latin typeface="Trebuchet MS" panose="020B0603020202020204" pitchFamily="34" charset="0"/>
                <a:cs typeface="Calibri" panose="020F0502020204030204" pitchFamily="34" charset="0"/>
              </a:rPr>
              <a:t>code quality</a:t>
            </a:r>
            <a:r>
              <a:rPr lang="en-US" sz="1900" dirty="0">
                <a:latin typeface="Trebuchet MS" panose="020B0603020202020204" pitchFamily="34" charset="0"/>
                <a:cs typeface="Calibri" panose="020F0502020204030204" pitchFamily="34" charset="0"/>
              </a:rPr>
              <a:t>! </a:t>
            </a:r>
          </a:p>
        </p:txBody>
      </p:sp>
      <p:graphicFrame>
        <p:nvGraphicFramePr>
          <p:cNvPr id="22" name="Table 21">
            <a:extLst>
              <a:ext uri="{FF2B5EF4-FFF2-40B4-BE49-F238E27FC236}">
                <a16:creationId xmlns:a16="http://schemas.microsoft.com/office/drawing/2014/main" id="{0709534B-52CA-4467-9BEC-185240A62A70}"/>
              </a:ext>
            </a:extLst>
          </p:cNvPr>
          <p:cNvGraphicFramePr>
            <a:graphicFrameLocks noGrp="1"/>
          </p:cNvGraphicFramePr>
          <p:nvPr>
            <p:extLst>
              <p:ext uri="{D42A27DB-BD31-4B8C-83A1-F6EECF244321}">
                <p14:modId xmlns:p14="http://schemas.microsoft.com/office/powerpoint/2010/main" val="3140535384"/>
              </p:ext>
            </p:extLst>
          </p:nvPr>
        </p:nvGraphicFramePr>
        <p:xfrm>
          <a:off x="6750800" y="1074384"/>
          <a:ext cx="1670696" cy="1608370"/>
        </p:xfrm>
        <a:graphic>
          <a:graphicData uri="http://schemas.openxmlformats.org/drawingml/2006/table">
            <a:tbl>
              <a:tblPr firstRow="1" bandRow="1">
                <a:tableStyleId>{5C22544A-7EE6-4342-B048-85BDC9FD1C3A}</a:tableStyleId>
              </a:tblPr>
              <a:tblGrid>
                <a:gridCol w="1670696">
                  <a:extLst>
                    <a:ext uri="{9D8B030D-6E8A-4147-A177-3AD203B41FA5}">
                      <a16:colId xmlns:a16="http://schemas.microsoft.com/office/drawing/2014/main" val="973974516"/>
                    </a:ext>
                  </a:extLst>
                </a:gridCol>
              </a:tblGrid>
              <a:tr h="321674">
                <a:tc>
                  <a:txBody>
                    <a:bodyPr/>
                    <a:lstStyle/>
                    <a:p>
                      <a:pPr algn="ctr"/>
                      <a:r>
                        <a:rPr lang="en-US" sz="1400" b="0" dirty="0">
                          <a:solidFill>
                            <a:schemeClr val="tx1"/>
                          </a:solidFill>
                          <a:latin typeface="Calibri" panose="020F0502020204030204" pitchFamily="34" charset="0"/>
                          <a:cs typeface="Calibri" panose="020F0502020204030204" pitchFamily="34" charset="0"/>
                        </a:rPr>
                        <a:t>Repository*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extLst>
                  <a:ext uri="{0D108BD9-81ED-4DB2-BD59-A6C34878D82A}">
                    <a16:rowId xmlns:a16="http://schemas.microsoft.com/office/drawing/2014/main" val="408902157"/>
                  </a:ext>
                </a:extLst>
              </a:tr>
              <a:tr h="321674">
                <a:tc>
                  <a:txBody>
                    <a:bodyPr/>
                    <a:lstStyle/>
                    <a:p>
                      <a:pPr algn="ctr"/>
                      <a:r>
                        <a:rPr lang="en-US" sz="1400" dirty="0">
                          <a:latin typeface="Calibri" panose="020F0502020204030204" pitchFamily="34" charset="0"/>
                          <a:cs typeface="Calibri" panose="020F0502020204030204" pitchFamily="34" charset="0"/>
                        </a:rPr>
                        <a:t>Version control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extLst>
                  <a:ext uri="{0D108BD9-81ED-4DB2-BD59-A6C34878D82A}">
                    <a16:rowId xmlns:a16="http://schemas.microsoft.com/office/drawing/2014/main" val="4254135661"/>
                  </a:ext>
                </a:extLst>
              </a:tr>
              <a:tr h="321674">
                <a:tc>
                  <a:txBody>
                    <a:bodyPr/>
                    <a:lstStyle/>
                    <a:p>
                      <a:pPr algn="ctr"/>
                      <a:r>
                        <a:rPr lang="en-US" sz="1400" dirty="0">
                          <a:latin typeface="Calibri" panose="020F0502020204030204" pitchFamily="34" charset="0"/>
                          <a:cs typeface="Calibri" panose="020F0502020204030204" pitchFamily="34" charset="0"/>
                        </a:rPr>
                        <a:t>Build system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extLst>
                  <a:ext uri="{0D108BD9-81ED-4DB2-BD59-A6C34878D82A}">
                    <a16:rowId xmlns:a16="http://schemas.microsoft.com/office/drawing/2014/main" val="4224009266"/>
                  </a:ext>
                </a:extLst>
              </a:tr>
              <a:tr h="321674">
                <a:tc>
                  <a:txBody>
                    <a:bodyPr/>
                    <a:lstStyle/>
                    <a:p>
                      <a:pPr algn="ctr"/>
                      <a:r>
                        <a:rPr lang="en-US" sz="1400" dirty="0">
                          <a:latin typeface="Calibri" panose="020F0502020204030204" pitchFamily="34" charset="0"/>
                          <a:cs typeface="Calibri" panose="020F0502020204030204" pitchFamily="34" charset="0"/>
                        </a:rPr>
                        <a:t>Config </a:t>
                      </a:r>
                      <a:r>
                        <a:rPr lang="en-US" sz="1400" dirty="0" err="1">
                          <a:latin typeface="Calibri" panose="020F0502020204030204" pitchFamily="34" charset="0"/>
                          <a:cs typeface="Calibri" panose="020F0502020204030204" pitchFamily="34" charset="0"/>
                        </a:rPr>
                        <a:t>mgmt</a:t>
                      </a:r>
                      <a:endParaRPr lang="en-US" sz="1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extLst>
                  <a:ext uri="{0D108BD9-81ED-4DB2-BD59-A6C34878D82A}">
                    <a16:rowId xmlns:a16="http://schemas.microsoft.com/office/drawing/2014/main" val="2747255000"/>
                  </a:ext>
                </a:extLst>
              </a:tr>
              <a:tr h="321674">
                <a:tc>
                  <a:txBody>
                    <a:bodyPr/>
                    <a:lstStyle/>
                    <a:p>
                      <a:pPr algn="ctr"/>
                      <a:r>
                        <a:rPr lang="en-US" sz="1400" dirty="0">
                          <a:latin typeface="Calibri" panose="020F0502020204030204" pitchFamily="34" charset="0"/>
                          <a:cs typeface="Calibri" panose="020F0502020204030204" pitchFamily="34" charset="0"/>
                        </a:rPr>
                        <a:t>Regression tests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extLst>
                  <a:ext uri="{0D108BD9-81ED-4DB2-BD59-A6C34878D82A}">
                    <a16:rowId xmlns:a16="http://schemas.microsoft.com/office/drawing/2014/main" val="3552528579"/>
                  </a:ext>
                </a:extLst>
              </a:tr>
            </a:tbl>
          </a:graphicData>
        </a:graphic>
      </p:graphicFrame>
      <p:graphicFrame>
        <p:nvGraphicFramePr>
          <p:cNvPr id="23" name="Table 22">
            <a:extLst>
              <a:ext uri="{FF2B5EF4-FFF2-40B4-BE49-F238E27FC236}">
                <a16:creationId xmlns:a16="http://schemas.microsoft.com/office/drawing/2014/main" id="{48BAF2C0-67BA-47D8-A778-4B8513806892}"/>
              </a:ext>
            </a:extLst>
          </p:cNvPr>
          <p:cNvGraphicFramePr>
            <a:graphicFrameLocks noGrp="1"/>
          </p:cNvGraphicFramePr>
          <p:nvPr>
            <p:extLst>
              <p:ext uri="{D42A27DB-BD31-4B8C-83A1-F6EECF244321}">
                <p14:modId xmlns:p14="http://schemas.microsoft.com/office/powerpoint/2010/main" val="8143200"/>
              </p:ext>
            </p:extLst>
          </p:nvPr>
        </p:nvGraphicFramePr>
        <p:xfrm>
          <a:off x="8421496" y="1074384"/>
          <a:ext cx="1670696" cy="1608370"/>
        </p:xfrm>
        <a:graphic>
          <a:graphicData uri="http://schemas.openxmlformats.org/drawingml/2006/table">
            <a:tbl>
              <a:tblPr firstRow="1" bandRow="1">
                <a:tableStyleId>{5C22544A-7EE6-4342-B048-85BDC9FD1C3A}</a:tableStyleId>
              </a:tblPr>
              <a:tblGrid>
                <a:gridCol w="1670696">
                  <a:extLst>
                    <a:ext uri="{9D8B030D-6E8A-4147-A177-3AD203B41FA5}">
                      <a16:colId xmlns:a16="http://schemas.microsoft.com/office/drawing/2014/main" val="973974516"/>
                    </a:ext>
                  </a:extLst>
                </a:gridCol>
              </a:tblGrid>
              <a:tr h="321674">
                <a:tc>
                  <a:txBody>
                    <a:bodyPr/>
                    <a:lstStyle/>
                    <a:p>
                      <a:pPr algn="ctr"/>
                      <a:r>
                        <a:rPr lang="en-US" sz="1400" b="0" dirty="0">
                          <a:solidFill>
                            <a:schemeClr val="tx1"/>
                          </a:solidFill>
                          <a:latin typeface="Calibri" panose="020F0502020204030204" pitchFamily="34" charset="0"/>
                          <a:cs typeface="Calibri" panose="020F0502020204030204" pitchFamily="34" charset="0"/>
                        </a:rPr>
                        <a:t>Nightly test harness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extLst>
                  <a:ext uri="{0D108BD9-81ED-4DB2-BD59-A6C34878D82A}">
                    <a16:rowId xmlns:a16="http://schemas.microsoft.com/office/drawing/2014/main" val="408902157"/>
                  </a:ext>
                </a:extLst>
              </a:tr>
              <a:tr h="321674">
                <a:tc>
                  <a:txBody>
                    <a:bodyPr/>
                    <a:lstStyle/>
                    <a:p>
                      <a:pPr algn="ctr"/>
                      <a:r>
                        <a:rPr lang="en-US" sz="1400" dirty="0">
                          <a:latin typeface="Calibri" panose="020F0502020204030204" pitchFamily="34" charset="0"/>
                          <a:cs typeface="Calibri" panose="020F0502020204030204" pitchFamily="34" charset="0"/>
                        </a:rPr>
                        <a:t>Unit tests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extLst>
                  <a:ext uri="{0D108BD9-81ED-4DB2-BD59-A6C34878D82A}">
                    <a16:rowId xmlns:a16="http://schemas.microsoft.com/office/drawing/2014/main" val="4254135661"/>
                  </a:ext>
                </a:extLst>
              </a:tr>
              <a:tr h="321674">
                <a:tc>
                  <a:txBody>
                    <a:bodyPr/>
                    <a:lstStyle/>
                    <a:p>
                      <a:pPr algn="ctr"/>
                      <a:r>
                        <a:rPr lang="en-US" sz="1400" dirty="0">
                          <a:latin typeface="Calibri" panose="020F0502020204030204" pitchFamily="34" charset="0"/>
                          <a:cs typeface="Calibri" panose="020F0502020204030204" pitchFamily="34" charset="0"/>
                        </a:rPr>
                        <a:t>Verification tests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extLst>
                  <a:ext uri="{0D108BD9-81ED-4DB2-BD59-A6C34878D82A}">
                    <a16:rowId xmlns:a16="http://schemas.microsoft.com/office/drawing/2014/main" val="4224009266"/>
                  </a:ext>
                </a:extLst>
              </a:tr>
              <a:tr h="321674">
                <a:tc>
                  <a:txBody>
                    <a:bodyPr/>
                    <a:lstStyle/>
                    <a:p>
                      <a:pPr algn="ctr"/>
                      <a:r>
                        <a:rPr lang="en-US" sz="1400" dirty="0">
                          <a:latin typeface="Calibri" panose="020F0502020204030204" pitchFamily="34" charset="0"/>
                          <a:cs typeface="Calibri" panose="020F0502020204030204" pitchFamily="34" charset="0"/>
                        </a:rPr>
                        <a:t>Code coverage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extLst>
                  <a:ext uri="{0D108BD9-81ED-4DB2-BD59-A6C34878D82A}">
                    <a16:rowId xmlns:a16="http://schemas.microsoft.com/office/drawing/2014/main" val="2747255000"/>
                  </a:ext>
                </a:extLst>
              </a:tr>
              <a:tr h="321674">
                <a:tc>
                  <a:txBody>
                    <a:bodyPr/>
                    <a:lstStyle/>
                    <a:p>
                      <a:pPr algn="ctr"/>
                      <a:r>
                        <a:rPr lang="en-US" sz="1400" dirty="0">
                          <a:latin typeface="Calibri" panose="020F0502020204030204" pitchFamily="34" charset="0"/>
                          <a:cs typeface="Calibri" panose="020F0502020204030204" pitchFamily="34" charset="0"/>
                        </a:rPr>
                        <a:t>Performance tests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extLst>
                  <a:ext uri="{0D108BD9-81ED-4DB2-BD59-A6C34878D82A}">
                    <a16:rowId xmlns:a16="http://schemas.microsoft.com/office/drawing/2014/main" val="3552528579"/>
                  </a:ext>
                </a:extLst>
              </a:tr>
            </a:tbl>
          </a:graphicData>
        </a:graphic>
      </p:graphicFrame>
      <p:graphicFrame>
        <p:nvGraphicFramePr>
          <p:cNvPr id="24" name="Table 23">
            <a:extLst>
              <a:ext uri="{FF2B5EF4-FFF2-40B4-BE49-F238E27FC236}">
                <a16:creationId xmlns:a16="http://schemas.microsoft.com/office/drawing/2014/main" id="{1CB75A7D-ABCF-44E2-857F-B656D123ECE7}"/>
              </a:ext>
            </a:extLst>
          </p:cNvPr>
          <p:cNvGraphicFramePr>
            <a:graphicFrameLocks noGrp="1"/>
          </p:cNvGraphicFramePr>
          <p:nvPr>
            <p:extLst>
              <p:ext uri="{D42A27DB-BD31-4B8C-83A1-F6EECF244321}">
                <p14:modId xmlns:p14="http://schemas.microsoft.com/office/powerpoint/2010/main" val="3320046335"/>
              </p:ext>
            </p:extLst>
          </p:nvPr>
        </p:nvGraphicFramePr>
        <p:xfrm>
          <a:off x="10092192" y="1074384"/>
          <a:ext cx="1670696" cy="1608370"/>
        </p:xfrm>
        <a:graphic>
          <a:graphicData uri="http://schemas.openxmlformats.org/drawingml/2006/table">
            <a:tbl>
              <a:tblPr firstRow="1" bandRow="1">
                <a:tableStyleId>{5C22544A-7EE6-4342-B048-85BDC9FD1C3A}</a:tableStyleId>
              </a:tblPr>
              <a:tblGrid>
                <a:gridCol w="1670696">
                  <a:extLst>
                    <a:ext uri="{9D8B030D-6E8A-4147-A177-3AD203B41FA5}">
                      <a16:colId xmlns:a16="http://schemas.microsoft.com/office/drawing/2014/main" val="973974516"/>
                    </a:ext>
                  </a:extLst>
                </a:gridCol>
              </a:tblGrid>
              <a:tr h="321674">
                <a:tc>
                  <a:txBody>
                    <a:bodyPr/>
                    <a:lstStyle/>
                    <a:p>
                      <a:pPr algn="ctr"/>
                      <a:r>
                        <a:rPr lang="en-US" sz="1400" b="0" dirty="0">
                          <a:solidFill>
                            <a:schemeClr val="tx1"/>
                          </a:solidFill>
                          <a:latin typeface="Calibri" panose="020F0502020204030204" pitchFamily="34" charset="0"/>
                          <a:cs typeface="Calibri" panose="020F0502020204030204" pitchFamily="34" charset="0"/>
                        </a:rPr>
                        <a:t>Mailing lists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extLst>
                  <a:ext uri="{0D108BD9-81ED-4DB2-BD59-A6C34878D82A}">
                    <a16:rowId xmlns:a16="http://schemas.microsoft.com/office/drawing/2014/main" val="408902157"/>
                  </a:ext>
                </a:extLst>
              </a:tr>
              <a:tr h="321674">
                <a:tc>
                  <a:txBody>
                    <a:bodyPr/>
                    <a:lstStyle/>
                    <a:p>
                      <a:pPr algn="ctr"/>
                      <a:r>
                        <a:rPr lang="en-US" sz="1400" dirty="0">
                          <a:latin typeface="Calibri" panose="020F0502020204030204" pitchFamily="34" charset="0"/>
                          <a:cs typeface="Calibri" panose="020F0502020204030204" pitchFamily="34" charset="0"/>
                        </a:rPr>
                        <a:t>Issue tracking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extLst>
                  <a:ext uri="{0D108BD9-81ED-4DB2-BD59-A6C34878D82A}">
                    <a16:rowId xmlns:a16="http://schemas.microsoft.com/office/drawing/2014/main" val="4254135661"/>
                  </a:ext>
                </a:extLst>
              </a:tr>
              <a:tr h="321674">
                <a:tc>
                  <a:txBody>
                    <a:bodyPr/>
                    <a:lstStyle/>
                    <a:p>
                      <a:pPr algn="ctr"/>
                      <a:r>
                        <a:rPr lang="en-US" sz="1400" dirty="0">
                          <a:latin typeface="Calibri" panose="020F0502020204030204" pitchFamily="34" charset="0"/>
                          <a:cs typeface="Calibri" panose="020F0502020204030204" pitchFamily="34" charset="0"/>
                        </a:rPr>
                        <a:t>Web pages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extLst>
                  <a:ext uri="{0D108BD9-81ED-4DB2-BD59-A6C34878D82A}">
                    <a16:rowId xmlns:a16="http://schemas.microsoft.com/office/drawing/2014/main" val="4224009266"/>
                  </a:ext>
                </a:extLst>
              </a:tr>
              <a:tr h="321674">
                <a:tc>
                  <a:txBody>
                    <a:bodyPr/>
                    <a:lstStyle/>
                    <a:p>
                      <a:pPr algn="ctr"/>
                      <a:r>
                        <a:rPr lang="en-US" sz="1400" dirty="0">
                          <a:latin typeface="Calibri" panose="020F0502020204030204" pitchFamily="34" charset="0"/>
                          <a:cs typeface="Calibri" panose="020F0502020204030204" pitchFamily="34" charset="0"/>
                        </a:rPr>
                        <a:t>Licensing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extLst>
                  <a:ext uri="{0D108BD9-81ED-4DB2-BD59-A6C34878D82A}">
                    <a16:rowId xmlns:a16="http://schemas.microsoft.com/office/drawing/2014/main" val="2747255000"/>
                  </a:ext>
                </a:extLst>
              </a:tr>
              <a:tr h="321674">
                <a:tc>
                  <a:txBody>
                    <a:bodyPr/>
                    <a:lstStyle/>
                    <a:p>
                      <a:pPr algn="ctr"/>
                      <a:r>
                        <a:rPr lang="en-US" sz="1400" dirty="0">
                          <a:latin typeface="Calibri" panose="020F0502020204030204" pitchFamily="34" charset="0"/>
                          <a:cs typeface="Calibri" panose="020F0502020204030204" pitchFamily="34" charset="0"/>
                        </a:rPr>
                        <a:t>Release process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extLst>
                  <a:ext uri="{0D108BD9-81ED-4DB2-BD59-A6C34878D82A}">
                    <a16:rowId xmlns:a16="http://schemas.microsoft.com/office/drawing/2014/main" val="3552528579"/>
                  </a:ext>
                </a:extLst>
              </a:tr>
            </a:tbl>
          </a:graphicData>
        </a:graphic>
      </p:graphicFrame>
      <p:pic>
        <p:nvPicPr>
          <p:cNvPr id="8" name="Picture 7">
            <a:extLst>
              <a:ext uri="{FF2B5EF4-FFF2-40B4-BE49-F238E27FC236}">
                <a16:creationId xmlns:a16="http://schemas.microsoft.com/office/drawing/2014/main" id="{E4D3B75C-33DC-45EA-A071-E351F904B808}"/>
              </a:ext>
            </a:extLst>
          </p:cNvPr>
          <p:cNvPicPr>
            <a:picLocks noChangeAspect="1"/>
          </p:cNvPicPr>
          <p:nvPr/>
        </p:nvPicPr>
        <p:blipFill>
          <a:blip r:embed="rId3"/>
          <a:stretch>
            <a:fillRect/>
          </a:stretch>
        </p:blipFill>
        <p:spPr>
          <a:xfrm>
            <a:off x="10533697" y="3753047"/>
            <a:ext cx="1273088" cy="424363"/>
          </a:xfrm>
          <a:prstGeom prst="rect">
            <a:avLst/>
          </a:prstGeom>
        </p:spPr>
      </p:pic>
      <p:pic>
        <p:nvPicPr>
          <p:cNvPr id="9" name="Picture 8">
            <a:extLst>
              <a:ext uri="{FF2B5EF4-FFF2-40B4-BE49-F238E27FC236}">
                <a16:creationId xmlns:a16="http://schemas.microsoft.com/office/drawing/2014/main" id="{A4F82A0A-E8CC-4C2C-9724-549AB22EF162}"/>
              </a:ext>
            </a:extLst>
          </p:cNvPr>
          <p:cNvPicPr>
            <a:picLocks noChangeAspect="1"/>
          </p:cNvPicPr>
          <p:nvPr/>
        </p:nvPicPr>
        <p:blipFill>
          <a:blip r:embed="rId4"/>
          <a:stretch>
            <a:fillRect/>
          </a:stretch>
        </p:blipFill>
        <p:spPr>
          <a:xfrm>
            <a:off x="10429182" y="4527639"/>
            <a:ext cx="1482117" cy="472487"/>
          </a:xfrm>
          <a:prstGeom prst="rect">
            <a:avLst/>
          </a:prstGeom>
        </p:spPr>
      </p:pic>
      <p:sp>
        <p:nvSpPr>
          <p:cNvPr id="11" name="Text Box 19">
            <a:extLst>
              <a:ext uri="{FF2B5EF4-FFF2-40B4-BE49-F238E27FC236}">
                <a16:creationId xmlns:a16="http://schemas.microsoft.com/office/drawing/2014/main" id="{BB19D601-0E7C-411E-8065-572A9E06E2D6}"/>
              </a:ext>
            </a:extLst>
          </p:cNvPr>
          <p:cNvSpPr txBox="1">
            <a:spLocks noChangeArrowheads="1"/>
          </p:cNvSpPr>
          <p:nvPr/>
        </p:nvSpPr>
        <p:spPr bwMode="auto">
          <a:xfrm>
            <a:off x="1558724" y="6536315"/>
            <a:ext cx="85344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1600" dirty="0">
                <a:latin typeface="Calibri" panose="020F0502020204030204" pitchFamily="34" charset="0"/>
              </a:rPr>
              <a:t>* </a:t>
            </a:r>
            <a:r>
              <a:rPr lang="en-US" altLang="en-US" sz="1600" dirty="0">
                <a:latin typeface="Calibri" panose="020F0502020204030204" pitchFamily="34" charset="0"/>
                <a:hlinkClick r:id="rId5"/>
              </a:rPr>
              <a:t>https://github.com/sandialabs/Albany</a:t>
            </a:r>
            <a:r>
              <a:rPr lang="en-US" altLang="en-US" sz="1600" dirty="0">
                <a:latin typeface="Calibri" panose="020F0502020204030204" pitchFamily="34" charset="0"/>
              </a:rPr>
              <a:t> </a:t>
            </a:r>
          </a:p>
        </p:txBody>
      </p:sp>
      <p:sp>
        <p:nvSpPr>
          <p:cNvPr id="12" name="Title 12">
            <a:extLst>
              <a:ext uri="{FF2B5EF4-FFF2-40B4-BE49-F238E27FC236}">
                <a16:creationId xmlns:a16="http://schemas.microsoft.com/office/drawing/2014/main" id="{F98D5B5F-E9B5-4BA0-A9D7-A2308B641150}"/>
              </a:ext>
            </a:extLst>
          </p:cNvPr>
          <p:cNvSpPr>
            <a:spLocks noGrp="1"/>
          </p:cNvSpPr>
          <p:nvPr>
            <p:ph type="title"/>
          </p:nvPr>
        </p:nvSpPr>
        <p:spPr>
          <a:xfrm>
            <a:off x="1381124" y="155260"/>
            <a:ext cx="10096500" cy="774779"/>
          </a:xfrm>
        </p:spPr>
        <p:txBody>
          <a:bodyPr>
            <a:normAutofit/>
          </a:bodyPr>
          <a:lstStyle/>
          <a:p>
            <a:r>
              <a:rPr lang="en-US" sz="3600" dirty="0" smtClean="0">
                <a:solidFill>
                  <a:srgbClr val="0070C0"/>
                </a:solidFill>
                <a:latin typeface="Trebuchet MS" panose="020B0603020202020204" pitchFamily="34" charset="0"/>
              </a:rPr>
              <a:t>(Automated Regression) Testing, Testing, Testing</a:t>
            </a:r>
            <a:endParaRPr lang="en-US" sz="3600" dirty="0">
              <a:solidFill>
                <a:srgbClr val="0070C0"/>
              </a:solidFill>
              <a:latin typeface="Trebuchet MS" panose="020B0603020202020204" pitchFamily="34" charset="0"/>
            </a:endParaRPr>
          </a:p>
        </p:txBody>
      </p:sp>
      <p:sp>
        <p:nvSpPr>
          <p:cNvPr id="13" name="Slide Number Placeholder 3">
            <a:extLst>
              <a:ext uri="{FF2B5EF4-FFF2-40B4-BE49-F238E27FC236}">
                <a16:creationId xmlns:a16="http://schemas.microsoft.com/office/drawing/2014/main" id="{5F3DBE4A-A778-4E6F-B39D-239A6B0E7F48}"/>
              </a:ext>
            </a:extLst>
          </p:cNvPr>
          <p:cNvSpPr txBox="1">
            <a:spLocks/>
          </p:cNvSpPr>
          <p:nvPr/>
        </p:nvSpPr>
        <p:spPr>
          <a:xfrm>
            <a:off x="11786643" y="6513602"/>
            <a:ext cx="489438" cy="365125"/>
          </a:xfr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B149FD-26F7-3645-B4E7-BA8B8CC5EEA8}" type="slidenum">
              <a:rPr lang="en-US" sz="1400" smtClean="0">
                <a:solidFill>
                  <a:schemeClr val="bg1"/>
                </a:solidFill>
                <a:latin typeface="Trebuchet MS" panose="020B0603020202020204" pitchFamily="34" charset="0"/>
              </a:rPr>
              <a:pPr/>
              <a:t>22</a:t>
            </a:fld>
            <a:endParaRPr lang="en-US" sz="14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10131986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ell phone&#10;&#10;Description automatically generated">
            <a:extLst>
              <a:ext uri="{FF2B5EF4-FFF2-40B4-BE49-F238E27FC236}">
                <a16:creationId xmlns:a16="http://schemas.microsoft.com/office/drawing/2014/main" id="{7AC92054-3407-4E56-97C2-9A8A425E3E64}"/>
              </a:ext>
            </a:extLst>
          </p:cNvPr>
          <p:cNvPicPr>
            <a:picLocks noChangeAspect="1"/>
          </p:cNvPicPr>
          <p:nvPr/>
        </p:nvPicPr>
        <p:blipFill>
          <a:blip r:embed="rId3"/>
          <a:stretch>
            <a:fillRect/>
          </a:stretch>
        </p:blipFill>
        <p:spPr>
          <a:xfrm>
            <a:off x="268426" y="3589382"/>
            <a:ext cx="4155423" cy="30209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itle 12">
            <a:extLst>
              <a:ext uri="{FF2B5EF4-FFF2-40B4-BE49-F238E27FC236}">
                <a16:creationId xmlns:a16="http://schemas.microsoft.com/office/drawing/2014/main" id="{28903DDA-7189-7C4B-8C3C-58042A748310}"/>
              </a:ext>
            </a:extLst>
          </p:cNvPr>
          <p:cNvSpPr>
            <a:spLocks noGrp="1"/>
          </p:cNvSpPr>
          <p:nvPr>
            <p:ph type="title"/>
          </p:nvPr>
        </p:nvSpPr>
        <p:spPr>
          <a:xfrm>
            <a:off x="1411941" y="242695"/>
            <a:ext cx="10096500" cy="774779"/>
          </a:xfrm>
        </p:spPr>
        <p:txBody>
          <a:bodyPr>
            <a:normAutofit/>
          </a:bodyPr>
          <a:lstStyle/>
          <a:p>
            <a:r>
              <a:rPr lang="en-US" sz="3600" dirty="0" smtClean="0">
                <a:solidFill>
                  <a:srgbClr val="0070C0"/>
                </a:solidFill>
                <a:latin typeface="Trebuchet MS" panose="020B0603020202020204" pitchFamily="34" charset="0"/>
              </a:rPr>
              <a:t>… and More (Automated Performance) Testing!</a:t>
            </a:r>
            <a:endParaRPr lang="en-US" sz="3600" dirty="0">
              <a:solidFill>
                <a:srgbClr val="0070C0"/>
              </a:solidFill>
              <a:latin typeface="Trebuchet MS" panose="020B0603020202020204" pitchFamily="34" charset="0"/>
            </a:endParaRP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23</a:t>
            </a:fld>
            <a:endParaRPr lang="en-US" dirty="0"/>
          </a:p>
        </p:txBody>
      </p:sp>
      <p:sp>
        <p:nvSpPr>
          <p:cNvPr id="2" name="TextBox 1">
            <a:extLst>
              <a:ext uri="{FF2B5EF4-FFF2-40B4-BE49-F238E27FC236}">
                <a16:creationId xmlns:a16="http://schemas.microsoft.com/office/drawing/2014/main" id="{89363B87-664B-431E-83B4-59D8D064FBC1}"/>
              </a:ext>
            </a:extLst>
          </p:cNvPr>
          <p:cNvSpPr txBox="1"/>
          <p:nvPr/>
        </p:nvSpPr>
        <p:spPr>
          <a:xfrm>
            <a:off x="877529" y="1106129"/>
            <a:ext cx="9837174" cy="4748981"/>
          </a:xfrm>
          <a:prstGeom prst="rect">
            <a:avLst/>
          </a:prstGeom>
        </p:spPr>
        <p:txBody>
          <a:bodyPr vert="horz" wrap="square" lIns="91440" tIns="45720" rIns="91440" bIns="45720" rtlCol="0">
            <a:noAutofit/>
          </a:bodyPr>
          <a:lstStyle/>
          <a:p>
            <a:pPr algn="l"/>
            <a:endParaRPr lang="en-US" dirty="0"/>
          </a:p>
        </p:txBody>
      </p:sp>
      <p:sp>
        <p:nvSpPr>
          <p:cNvPr id="5" name="Rectangle 4">
            <a:extLst>
              <a:ext uri="{FF2B5EF4-FFF2-40B4-BE49-F238E27FC236}">
                <a16:creationId xmlns:a16="http://schemas.microsoft.com/office/drawing/2014/main" id="{A4D4EAC2-07E9-48BA-BC6C-9A40CC86E82C}"/>
              </a:ext>
            </a:extLst>
          </p:cNvPr>
          <p:cNvSpPr/>
          <p:nvPr/>
        </p:nvSpPr>
        <p:spPr>
          <a:xfrm>
            <a:off x="193334" y="1125007"/>
            <a:ext cx="11830050" cy="1723549"/>
          </a:xfrm>
          <a:prstGeom prst="rect">
            <a:avLst/>
          </a:prstGeom>
        </p:spPr>
        <p:txBody>
          <a:bodyPr wrap="square">
            <a:spAutoFit/>
          </a:bodyPr>
          <a:lstStyle/>
          <a:p>
            <a:r>
              <a:rPr lang="en-US" b="1" i="1" dirty="0">
                <a:solidFill>
                  <a:srgbClr val="0070C0"/>
                </a:solidFill>
                <a:latin typeface="Trebuchet MS" panose="020B0603020202020204" pitchFamily="34" charset="0"/>
              </a:rPr>
              <a:t>Lesson learned: </a:t>
            </a:r>
            <a:r>
              <a:rPr lang="en-US" dirty="0">
                <a:latin typeface="Trebuchet MS" panose="020B0603020202020204" pitchFamily="34" charset="0"/>
              </a:rPr>
              <a:t>nightly </a:t>
            </a:r>
            <a:r>
              <a:rPr lang="en-US" b="1" dirty="0">
                <a:latin typeface="Trebuchet MS" panose="020B0603020202020204" pitchFamily="34" charset="0"/>
              </a:rPr>
              <a:t>regression testing </a:t>
            </a:r>
            <a:r>
              <a:rPr lang="en-US" dirty="0">
                <a:latin typeface="Trebuchet MS" panose="020B0603020202020204" pitchFamily="34" charset="0"/>
              </a:rPr>
              <a:t>is </a:t>
            </a:r>
            <a:r>
              <a:rPr lang="en-US" b="1" i="1" dirty="0">
                <a:latin typeface="Trebuchet MS" panose="020B0603020202020204" pitchFamily="34" charset="0"/>
              </a:rPr>
              <a:t>not sufficient</a:t>
            </a:r>
            <a:r>
              <a:rPr lang="en-US" dirty="0">
                <a:latin typeface="Trebuchet MS" panose="020B0603020202020204" pitchFamily="34" charset="0"/>
              </a:rPr>
              <a:t>!  </a:t>
            </a:r>
            <a:r>
              <a:rPr lang="en-US" b="1" dirty="0">
                <a:latin typeface="Trebuchet MS" panose="020B0603020202020204" pitchFamily="34" charset="0"/>
              </a:rPr>
              <a:t>Performance testing </a:t>
            </a:r>
            <a:r>
              <a:rPr lang="en-US" dirty="0">
                <a:latin typeface="Trebuchet MS" panose="020B0603020202020204" pitchFamily="34" charset="0"/>
              </a:rPr>
              <a:t>is also needed to secure investments in </a:t>
            </a:r>
            <a:r>
              <a:rPr lang="en-US" b="1" dirty="0">
                <a:latin typeface="Trebuchet MS" panose="020B0603020202020204" pitchFamily="34" charset="0"/>
              </a:rPr>
              <a:t>performance</a:t>
            </a:r>
            <a:r>
              <a:rPr lang="en-US" dirty="0">
                <a:latin typeface="Trebuchet MS" panose="020B0603020202020204" pitchFamily="34" charset="0"/>
              </a:rPr>
              <a:t> &amp; </a:t>
            </a:r>
            <a:r>
              <a:rPr lang="en-US" b="1" dirty="0">
                <a:latin typeface="Trebuchet MS" panose="020B0603020202020204" pitchFamily="34" charset="0"/>
              </a:rPr>
              <a:t>portability</a:t>
            </a:r>
            <a:r>
              <a:rPr lang="en-US" dirty="0">
                <a:latin typeface="Trebuchet MS" panose="020B0603020202020204" pitchFamily="34" charset="0"/>
              </a:rPr>
              <a:t> in evolving software.</a:t>
            </a:r>
          </a:p>
          <a:p>
            <a:pPr marL="285750" indent="-285750">
              <a:buFont typeface="Arial" panose="020B0604020202020204" pitchFamily="34" charset="0"/>
              <a:buChar char="•"/>
            </a:pPr>
            <a:endParaRPr lang="en-US" sz="400" dirty="0">
              <a:latin typeface="Trebuchet MS" panose="020B0603020202020204" pitchFamily="34" charset="0"/>
            </a:endParaRPr>
          </a:p>
          <a:p>
            <a:pPr marL="285750" indent="-285750">
              <a:buFont typeface="Arial" panose="020B0604020202020204" pitchFamily="34" charset="0"/>
              <a:buChar char="•"/>
            </a:pPr>
            <a:endParaRPr lang="en-US" sz="400" dirty="0">
              <a:latin typeface="Trebuchet MS" panose="020B0603020202020204" pitchFamily="34" charset="0"/>
            </a:endParaRPr>
          </a:p>
          <a:p>
            <a:pPr marL="269729" indent="-342900">
              <a:buFont typeface="Arial" panose="020B0604020202020204" pitchFamily="34" charset="0"/>
              <a:buChar char="•"/>
            </a:pPr>
            <a:r>
              <a:rPr lang="en-US" dirty="0">
                <a:latin typeface="Trebuchet MS" panose="020B0603020202020204" pitchFamily="34" charset="0"/>
              </a:rPr>
              <a:t>Changes in code base could cause performance deterioration</a:t>
            </a:r>
          </a:p>
          <a:p>
            <a:pPr marL="269729" indent="-342900">
              <a:buFont typeface="Arial" panose="020B0604020202020204" pitchFamily="34" charset="0"/>
              <a:buChar char="•"/>
            </a:pPr>
            <a:endParaRPr lang="en-US" sz="400" dirty="0">
              <a:latin typeface="Trebuchet MS" panose="020B0603020202020204" pitchFamily="34" charset="0"/>
            </a:endParaRPr>
          </a:p>
          <a:p>
            <a:pPr marL="269729" indent="-342900">
              <a:buFont typeface="Arial" panose="020B0604020202020204" pitchFamily="34" charset="0"/>
              <a:buChar char="•"/>
            </a:pPr>
            <a:r>
              <a:rPr lang="en-US" dirty="0">
                <a:latin typeface="Trebuchet MS" panose="020B0603020202020204" pitchFamily="34" charset="0"/>
              </a:rPr>
              <a:t>Performance improvements in one architecture could decrease performance in another</a:t>
            </a:r>
          </a:p>
          <a:p>
            <a:pPr marL="269729" indent="-342900">
              <a:buFont typeface="Arial" panose="020B0604020202020204" pitchFamily="34" charset="0"/>
              <a:buChar char="•"/>
            </a:pPr>
            <a:endParaRPr lang="en-US" sz="400" dirty="0">
              <a:latin typeface="Trebuchet MS" panose="020B0603020202020204" pitchFamily="34" charset="0"/>
            </a:endParaRPr>
          </a:p>
          <a:p>
            <a:pPr marL="269729" indent="-342900">
              <a:buFont typeface="Arial" panose="020B0604020202020204" pitchFamily="34" charset="0"/>
              <a:buChar char="•"/>
            </a:pPr>
            <a:r>
              <a:rPr lang="en-US" dirty="0">
                <a:latin typeface="Trebuchet MS" panose="020B0603020202020204" pitchFamily="34" charset="0"/>
              </a:rPr>
              <a:t>Manual analysis is time consuming and imprecise</a:t>
            </a:r>
          </a:p>
        </p:txBody>
      </p:sp>
      <p:sp>
        <p:nvSpPr>
          <p:cNvPr id="6" name="TextBox 5">
            <a:extLst>
              <a:ext uri="{FF2B5EF4-FFF2-40B4-BE49-F238E27FC236}">
                <a16:creationId xmlns:a16="http://schemas.microsoft.com/office/drawing/2014/main" id="{EEFEDA1C-7B57-4115-A129-F819E5DFE157}"/>
              </a:ext>
            </a:extLst>
          </p:cNvPr>
          <p:cNvSpPr txBox="1"/>
          <p:nvPr/>
        </p:nvSpPr>
        <p:spPr>
          <a:xfrm>
            <a:off x="6346581" y="2653395"/>
            <a:ext cx="5600700" cy="933449"/>
          </a:xfrm>
          <a:prstGeom prst="rect">
            <a:avLst/>
          </a:prstGeom>
          <a:ln w="28575">
            <a:solidFill>
              <a:schemeClr val="tx2"/>
            </a:solidFill>
          </a:ln>
        </p:spPr>
        <p:txBody>
          <a:bodyPr vert="horz" wrap="square" lIns="91440" tIns="45720" rIns="91440" bIns="45720" rtlCol="0">
            <a:noAutofit/>
          </a:bodyPr>
          <a:lstStyle/>
          <a:p>
            <a:pPr algn="ctr"/>
            <a:r>
              <a:rPr lang="en-US" b="1" dirty="0">
                <a:solidFill>
                  <a:srgbClr val="0070C0"/>
                </a:solidFill>
                <a:latin typeface="Trebuchet MS" panose="020B0603020202020204" pitchFamily="34" charset="0"/>
              </a:rPr>
              <a:t>Solution: </a:t>
            </a:r>
            <a:r>
              <a:rPr lang="en-US" b="1" dirty="0">
                <a:latin typeface="Trebuchet MS" panose="020B0603020202020204" pitchFamily="34" charset="0"/>
              </a:rPr>
              <a:t>changepoint detection </a:t>
            </a:r>
            <a:r>
              <a:rPr lang="en-US" dirty="0">
                <a:latin typeface="Trebuchet MS" panose="020B0603020202020204" pitchFamily="34" charset="0"/>
              </a:rPr>
              <a:t>algorithm automatically applied to nightly performance test data to identify/flag large changes in performance.</a:t>
            </a:r>
          </a:p>
        </p:txBody>
      </p:sp>
      <p:sp>
        <p:nvSpPr>
          <p:cNvPr id="7" name="TextBox 6">
            <a:extLst>
              <a:ext uri="{FF2B5EF4-FFF2-40B4-BE49-F238E27FC236}">
                <a16:creationId xmlns:a16="http://schemas.microsoft.com/office/drawing/2014/main" id="{6D3ACD70-18E6-4848-852D-3180A4F38AEA}"/>
              </a:ext>
            </a:extLst>
          </p:cNvPr>
          <p:cNvSpPr txBox="1"/>
          <p:nvPr/>
        </p:nvSpPr>
        <p:spPr>
          <a:xfrm>
            <a:off x="4839643" y="3784412"/>
            <a:ext cx="7314559" cy="1646745"/>
          </a:xfrm>
          <a:prstGeom prst="rect">
            <a:avLst/>
          </a:prstGeom>
        </p:spPr>
        <p:txBody>
          <a:bodyPr vert="horz" wrap="square" lIns="91440" tIns="45720" rIns="91440" bIns="45720" rtlCol="0">
            <a:noAutofit/>
          </a:bodyPr>
          <a:lstStyle/>
          <a:p>
            <a:pPr marL="285750" indent="-285750">
              <a:buFont typeface="Arial" panose="020B0604020202020204" pitchFamily="34" charset="0"/>
              <a:buChar char="•"/>
            </a:pPr>
            <a:endParaRPr lang="en-US" sz="400" b="1" dirty="0">
              <a:latin typeface="Trebuchet MS" panose="020B0603020202020204" pitchFamily="34" charset="0"/>
            </a:endParaRPr>
          </a:p>
          <a:p>
            <a:pPr marL="285750" indent="-285750">
              <a:buFont typeface="Arial" panose="020B0604020202020204" pitchFamily="34" charset="0"/>
              <a:buChar char="•"/>
            </a:pPr>
            <a:r>
              <a:rPr lang="en-US" dirty="0">
                <a:latin typeface="Trebuchet MS" panose="020B0603020202020204" pitchFamily="34" charset="0"/>
              </a:rPr>
              <a:t>Infrastructure is provided in a </a:t>
            </a:r>
            <a:r>
              <a:rPr lang="en-US" b="1" dirty="0" err="1">
                <a:latin typeface="Trebuchet MS" panose="020B0603020202020204" pitchFamily="34" charset="0"/>
              </a:rPr>
              <a:t>Jupyter</a:t>
            </a:r>
            <a:r>
              <a:rPr lang="en-US" b="1" dirty="0">
                <a:latin typeface="Trebuchet MS" panose="020B0603020202020204" pitchFamily="34" charset="0"/>
              </a:rPr>
              <a:t> notebook</a:t>
            </a:r>
            <a:r>
              <a:rPr lang="en-US" dirty="0">
                <a:latin typeface="Trebuchet MS" panose="020B0603020202020204" pitchFamily="34" charset="0"/>
              </a:rPr>
              <a:t>, exported as html to a website (</a:t>
            </a:r>
            <a:r>
              <a:rPr lang="en-US" dirty="0">
                <a:latin typeface="Trebuchet MS" panose="020B0603020202020204" pitchFamily="34" charset="0"/>
                <a:hlinkClick r:id="rId4"/>
              </a:rPr>
              <a:t>https://sandialabs.github.io/ali-perf-data</a:t>
            </a:r>
            <a:r>
              <a:rPr lang="en-US" dirty="0">
                <a:latin typeface="Trebuchet MS" panose="020B0603020202020204" pitchFamily="34" charset="0"/>
              </a:rPr>
              <a:t>)</a:t>
            </a:r>
            <a:endParaRPr lang="en-US" b="1" dirty="0">
              <a:latin typeface="Trebuchet MS" panose="020B0603020202020204" pitchFamily="34" charset="0"/>
            </a:endParaRPr>
          </a:p>
          <a:p>
            <a:pPr marL="285750" indent="-285750">
              <a:buFont typeface="Arial" panose="020B0604020202020204" pitchFamily="34" charset="0"/>
              <a:buChar char="•"/>
            </a:pPr>
            <a:endParaRPr lang="en-US" sz="400" dirty="0">
              <a:latin typeface="Trebuchet MS" panose="020B0603020202020204" pitchFamily="34" charset="0"/>
            </a:endParaRPr>
          </a:p>
          <a:p>
            <a:pPr marL="285750" indent="-285750">
              <a:buFont typeface="Arial" panose="020B0604020202020204" pitchFamily="34" charset="0"/>
              <a:buChar char="•"/>
            </a:pPr>
            <a:r>
              <a:rPr lang="en-US" dirty="0">
                <a:latin typeface="Trebuchet MS" panose="020B0603020202020204" pitchFamily="34" charset="0"/>
              </a:rPr>
              <a:t>Daily </a:t>
            </a:r>
            <a:r>
              <a:rPr lang="en-US" b="1" dirty="0">
                <a:latin typeface="Trebuchet MS" panose="020B0603020202020204" pitchFamily="34" charset="0"/>
              </a:rPr>
              <a:t>email </a:t>
            </a:r>
            <a:r>
              <a:rPr lang="en-US" dirty="0">
                <a:latin typeface="Trebuchet MS" panose="020B0603020202020204" pitchFamily="34" charset="0"/>
              </a:rPr>
              <a:t>provides nightly performance test summary</a:t>
            </a:r>
          </a:p>
          <a:p>
            <a:pPr marL="285750" indent="-285750" algn="l">
              <a:buFont typeface="Arial" panose="020B0604020202020204" pitchFamily="34" charset="0"/>
              <a:buChar char="•"/>
            </a:pPr>
            <a:endParaRPr lang="en-US" dirty="0">
              <a:latin typeface="Trebuchet MS" panose="020B0603020202020204" pitchFamily="34" charset="0"/>
            </a:endParaRPr>
          </a:p>
        </p:txBody>
      </p:sp>
      <p:pic>
        <p:nvPicPr>
          <p:cNvPr id="10" name="Picture 9">
            <a:extLst>
              <a:ext uri="{FF2B5EF4-FFF2-40B4-BE49-F238E27FC236}">
                <a16:creationId xmlns:a16="http://schemas.microsoft.com/office/drawing/2014/main" id="{3703CFAB-EBE4-4BCB-8C1A-2E8E151FB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4480" y="4941197"/>
            <a:ext cx="4567338" cy="1712752"/>
          </a:xfrm>
          <a:prstGeom prst="rect">
            <a:avLst/>
          </a:prstGeom>
        </p:spPr>
      </p:pic>
      <p:sp>
        <p:nvSpPr>
          <p:cNvPr id="12" name="TextBox 11">
            <a:extLst>
              <a:ext uri="{FF2B5EF4-FFF2-40B4-BE49-F238E27FC236}">
                <a16:creationId xmlns:a16="http://schemas.microsoft.com/office/drawing/2014/main" id="{A140950D-65F9-44E5-B085-36CC88AF04BD}"/>
              </a:ext>
            </a:extLst>
          </p:cNvPr>
          <p:cNvSpPr txBox="1"/>
          <p:nvPr/>
        </p:nvSpPr>
        <p:spPr>
          <a:xfrm>
            <a:off x="191923" y="2938066"/>
            <a:ext cx="4692991" cy="584775"/>
          </a:xfrm>
          <a:prstGeom prst="rect">
            <a:avLst/>
          </a:prstGeom>
          <a:noFill/>
        </p:spPr>
        <p:txBody>
          <a:bodyPr wrap="square" rtlCol="0">
            <a:spAutoFit/>
          </a:bodyPr>
          <a:lstStyle/>
          <a:p>
            <a:pPr algn="ctr"/>
            <a:r>
              <a:rPr lang="en-US" sz="1600" i="1" dirty="0">
                <a:latin typeface="Trebuchet MS" panose="020B0603020202020204" pitchFamily="34" charset="0"/>
              </a:rPr>
              <a:t>Figure below: </a:t>
            </a:r>
            <a:r>
              <a:rPr lang="en-US" sz="1600" dirty="0">
                <a:latin typeface="Trebuchet MS" panose="020B0603020202020204" pitchFamily="34" charset="0"/>
              </a:rPr>
              <a:t>Total simulation time for a 2-20km resolution Antarctica problem, executed nightly</a:t>
            </a:r>
          </a:p>
        </p:txBody>
      </p:sp>
      <p:pic>
        <p:nvPicPr>
          <p:cNvPr id="14" name="Picture 13"/>
          <p:cNvPicPr>
            <a:picLocks noChangeAspect="1"/>
          </p:cNvPicPr>
          <p:nvPr/>
        </p:nvPicPr>
        <p:blipFill>
          <a:blip r:embed="rId6">
            <a:extLst>
              <a:ext uri="{BEBA8EAE-BF5A-486C-A8C5-ECC9F3942E4B}">
                <a14:imgProps xmlns:a14="http://schemas.microsoft.com/office/drawing/2010/main">
                  <a14:imgLayer r:embed="rId7">
                    <a14:imgEffect>
                      <a14:backgroundRemoval t="0" b="89831" l="9322" r="89831">
                        <a14:foregroundMark x1="40678" y1="18644" x2="60169" y2="19492"/>
                        <a14:foregroundMark x1="60169" y1="18644" x2="48305" y2="13559"/>
                        <a14:foregroundMark x1="54237" y1="19492" x2="41525" y2="17797"/>
                        <a14:foregroundMark x1="53390" y1="16949" x2="73729" y2="16949"/>
                        <a14:foregroundMark x1="69492" y1="14407" x2="69492" y2="14407"/>
                        <a14:foregroundMark x1="69492" y1="14407" x2="35593" y2="7627"/>
                      </a14:backgroundRemoval>
                    </a14:imgEffect>
                  </a14:imgLayer>
                </a14:imgProps>
              </a:ext>
              <a:ext uri="{28A0092B-C50C-407E-A947-70E740481C1C}">
                <a14:useLocalDpi xmlns:a14="http://schemas.microsoft.com/office/drawing/2010/main" val="0"/>
              </a:ext>
            </a:extLst>
          </a:blip>
          <a:stretch>
            <a:fillRect/>
          </a:stretch>
        </p:blipFill>
        <p:spPr>
          <a:xfrm>
            <a:off x="10515600" y="1468945"/>
            <a:ext cx="1094940" cy="1094940"/>
          </a:xfrm>
          <a:prstGeom prst="rect">
            <a:avLst/>
          </a:prstGeom>
        </p:spPr>
      </p:pic>
    </p:spTree>
    <p:extLst>
      <p:ext uri="{BB962C8B-B14F-4D97-AF65-F5344CB8AC3E}">
        <p14:creationId xmlns:p14="http://schemas.microsoft.com/office/powerpoint/2010/main" val="98256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8903DDA-7189-7C4B-8C3C-58042A748310}"/>
              </a:ext>
            </a:extLst>
          </p:cNvPr>
          <p:cNvSpPr>
            <a:spLocks noGrp="1"/>
          </p:cNvSpPr>
          <p:nvPr>
            <p:ph type="title"/>
          </p:nvPr>
        </p:nvSpPr>
        <p:spPr>
          <a:xfrm>
            <a:off x="1361474" y="108257"/>
            <a:ext cx="10738413" cy="859700"/>
          </a:xfrm>
        </p:spPr>
        <p:txBody>
          <a:bodyPr>
            <a:noAutofit/>
          </a:bodyPr>
          <a:lstStyle/>
          <a:p>
            <a:r>
              <a:rPr lang="en-US" sz="3600" dirty="0">
                <a:solidFill>
                  <a:srgbClr val="0070C0"/>
                </a:solidFill>
                <a:latin typeface="Trebuchet MS" panose="020B0603020202020204" pitchFamily="34" charset="0"/>
              </a:rPr>
              <a:t>Detecting Performance Regressions/Improvements</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24</a:t>
            </a:fld>
            <a:endParaRPr lang="en-US" dirty="0"/>
          </a:p>
        </p:txBody>
      </p:sp>
      <p:sp>
        <p:nvSpPr>
          <p:cNvPr id="2" name="TextBox 1">
            <a:extLst>
              <a:ext uri="{FF2B5EF4-FFF2-40B4-BE49-F238E27FC236}">
                <a16:creationId xmlns:a16="http://schemas.microsoft.com/office/drawing/2014/main" id="{89363B87-664B-431E-83B4-59D8D064FBC1}"/>
              </a:ext>
            </a:extLst>
          </p:cNvPr>
          <p:cNvSpPr txBox="1"/>
          <p:nvPr/>
        </p:nvSpPr>
        <p:spPr>
          <a:xfrm>
            <a:off x="877529" y="1106129"/>
            <a:ext cx="9837174" cy="4748981"/>
          </a:xfrm>
          <a:prstGeom prst="rect">
            <a:avLst/>
          </a:prstGeom>
        </p:spPr>
        <p:txBody>
          <a:bodyPr vert="horz" wrap="square" lIns="91440" tIns="45720" rIns="91440" bIns="45720" rtlCol="0">
            <a:noAutofit/>
          </a:bodyPr>
          <a:lstStyle/>
          <a:p>
            <a:pPr algn="l"/>
            <a:endParaRPr lang="en-US" dirty="0"/>
          </a:p>
        </p:txBody>
      </p:sp>
      <p:sp>
        <p:nvSpPr>
          <p:cNvPr id="14" name="TextBox 13">
            <a:extLst>
              <a:ext uri="{FF2B5EF4-FFF2-40B4-BE49-F238E27FC236}">
                <a16:creationId xmlns:a16="http://schemas.microsoft.com/office/drawing/2014/main" id="{990050F6-64B5-4644-BD51-2EAFF01C165C}"/>
              </a:ext>
            </a:extLst>
          </p:cNvPr>
          <p:cNvSpPr txBox="1"/>
          <p:nvPr/>
        </p:nvSpPr>
        <p:spPr>
          <a:xfrm>
            <a:off x="503159" y="895023"/>
            <a:ext cx="11610449" cy="430887"/>
          </a:xfrm>
          <a:prstGeom prst="rect">
            <a:avLst/>
          </a:prstGeom>
          <a:noFill/>
        </p:spPr>
        <p:txBody>
          <a:bodyPr wrap="square">
            <a:spAutoFit/>
          </a:bodyPr>
          <a:lstStyle/>
          <a:p>
            <a:pPr algn="ctr">
              <a:buNone/>
            </a:pPr>
            <a:r>
              <a:rPr lang="en-US" sz="2200" b="1" i="1" dirty="0">
                <a:latin typeface="Trebuchet MS" panose="020B0603020202020204" pitchFamily="34" charset="0"/>
                <a:cs typeface="Calibri" panose="020F0502020204030204" pitchFamily="34" charset="0"/>
              </a:rPr>
              <a:t>Example:</a:t>
            </a:r>
            <a:r>
              <a:rPr lang="en-US" sz="2200" dirty="0">
                <a:latin typeface="Trebuchet MS" panose="020B0603020202020204" pitchFamily="34" charset="0"/>
                <a:cs typeface="Calibri" panose="020F0502020204030204" pitchFamily="34" charset="0"/>
              </a:rPr>
              <a:t> transition to </a:t>
            </a:r>
            <a:r>
              <a:rPr lang="en-US" sz="2200" dirty="0" err="1">
                <a:latin typeface="Trebuchet MS" panose="020B0603020202020204" pitchFamily="34" charset="0"/>
                <a:cs typeface="Calibri" panose="020F0502020204030204" pitchFamily="34" charset="0"/>
              </a:rPr>
              <a:t>Kokkos</a:t>
            </a:r>
            <a:r>
              <a:rPr lang="en-US" sz="2200" dirty="0">
                <a:latin typeface="Trebuchet MS" panose="020B0603020202020204" pitchFamily="34" charset="0"/>
                <a:cs typeface="Calibri" panose="020F0502020204030204" pitchFamily="34" charset="0"/>
              </a:rPr>
              <a:t> 3.5.0 caused a performance regression but was soon fixed</a:t>
            </a:r>
          </a:p>
        </p:txBody>
      </p:sp>
      <p:sp>
        <p:nvSpPr>
          <p:cNvPr id="15" name="TextBox 14">
            <a:extLst>
              <a:ext uri="{FF2B5EF4-FFF2-40B4-BE49-F238E27FC236}">
                <a16:creationId xmlns:a16="http://schemas.microsoft.com/office/drawing/2014/main" id="{347BB837-0C78-484C-8876-5FA0FAC57E81}"/>
              </a:ext>
            </a:extLst>
          </p:cNvPr>
          <p:cNvSpPr txBox="1"/>
          <p:nvPr/>
        </p:nvSpPr>
        <p:spPr>
          <a:xfrm>
            <a:off x="0" y="6206323"/>
            <a:ext cx="11865839" cy="400110"/>
          </a:xfrm>
          <a:prstGeom prst="rect">
            <a:avLst/>
          </a:prstGeom>
          <a:noFill/>
        </p:spPr>
        <p:txBody>
          <a:bodyPr wrap="square" rtlCol="0">
            <a:spAutoFit/>
          </a:bodyPr>
          <a:lstStyle/>
          <a:p>
            <a:pPr algn="ctr"/>
            <a:r>
              <a:rPr lang="en-US" sz="2000" b="1" dirty="0">
                <a:latin typeface="Trebuchet MS" panose="020B0603020202020204" pitchFamily="34" charset="0"/>
                <a:cs typeface="Calibri" panose="020F0502020204030204" pitchFamily="34" charset="0"/>
              </a:rPr>
              <a:t>Total Fill time</a:t>
            </a:r>
            <a:r>
              <a:rPr lang="en-US" sz="2000" dirty="0">
                <a:latin typeface="Trebuchet MS" panose="020B0603020202020204" pitchFamily="34" charset="0"/>
                <a:cs typeface="Calibri" panose="020F0502020204030204" pitchFamily="34" charset="0"/>
              </a:rPr>
              <a:t>: for a 1-to-7 km resolution Greenland mesh, executed nightly in Albany Land Ice.</a:t>
            </a:r>
          </a:p>
        </p:txBody>
      </p:sp>
      <p:pic>
        <p:nvPicPr>
          <p:cNvPr id="16" name="Picture 15">
            <a:extLst>
              <a:ext uri="{FF2B5EF4-FFF2-40B4-BE49-F238E27FC236}">
                <a16:creationId xmlns:a16="http://schemas.microsoft.com/office/drawing/2014/main" id="{5DE91275-3BAC-420D-A1B9-B88D65C20F72}"/>
              </a:ext>
            </a:extLst>
          </p:cNvPr>
          <p:cNvPicPr>
            <a:picLocks noChangeAspect="1"/>
          </p:cNvPicPr>
          <p:nvPr/>
        </p:nvPicPr>
        <p:blipFill>
          <a:blip r:embed="rId3"/>
          <a:stretch>
            <a:fillRect/>
          </a:stretch>
        </p:blipFill>
        <p:spPr>
          <a:xfrm>
            <a:off x="580682" y="1809335"/>
            <a:ext cx="5169166" cy="4349974"/>
          </a:xfrm>
          <a:prstGeom prst="rect">
            <a:avLst/>
          </a:prstGeom>
        </p:spPr>
      </p:pic>
      <p:pic>
        <p:nvPicPr>
          <p:cNvPr id="17" name="Picture 16">
            <a:extLst>
              <a:ext uri="{FF2B5EF4-FFF2-40B4-BE49-F238E27FC236}">
                <a16:creationId xmlns:a16="http://schemas.microsoft.com/office/drawing/2014/main" id="{D6597705-78CC-46D4-9E91-7E224D04A002}"/>
              </a:ext>
            </a:extLst>
          </p:cNvPr>
          <p:cNvPicPr>
            <a:picLocks noChangeAspect="1"/>
          </p:cNvPicPr>
          <p:nvPr/>
        </p:nvPicPr>
        <p:blipFill>
          <a:blip r:embed="rId4"/>
          <a:stretch>
            <a:fillRect/>
          </a:stretch>
        </p:blipFill>
        <p:spPr>
          <a:xfrm>
            <a:off x="6551187" y="1797956"/>
            <a:ext cx="5156465" cy="4362674"/>
          </a:xfrm>
          <a:prstGeom prst="rect">
            <a:avLst/>
          </a:prstGeom>
        </p:spPr>
      </p:pic>
      <p:sp>
        <p:nvSpPr>
          <p:cNvPr id="18" name="Rectangle 17">
            <a:extLst>
              <a:ext uri="{FF2B5EF4-FFF2-40B4-BE49-F238E27FC236}">
                <a16:creationId xmlns:a16="http://schemas.microsoft.com/office/drawing/2014/main" id="{68A27D2C-7B9E-4B52-BA75-51A5187ED22A}"/>
              </a:ext>
            </a:extLst>
          </p:cNvPr>
          <p:cNvSpPr/>
          <p:nvPr/>
        </p:nvSpPr>
        <p:spPr>
          <a:xfrm>
            <a:off x="1891333" y="1399547"/>
            <a:ext cx="2090357" cy="400110"/>
          </a:xfrm>
          <a:prstGeom prst="rect">
            <a:avLst/>
          </a:prstGeom>
        </p:spPr>
        <p:txBody>
          <a:bodyPr wrap="square">
            <a:spAutoFit/>
          </a:bodyPr>
          <a:lstStyle/>
          <a:p>
            <a:pPr algn="ctr">
              <a:buNone/>
            </a:pPr>
            <a:r>
              <a:rPr lang="en-US" sz="2000" b="1" dirty="0">
                <a:solidFill>
                  <a:srgbClr val="0070C0"/>
                </a:solidFill>
                <a:latin typeface="Trebuchet MS" panose="020B0603020202020204" pitchFamily="34" charset="0"/>
                <a:cs typeface="Calibri" panose="020F0502020204030204" pitchFamily="34" charset="0"/>
              </a:rPr>
              <a:t>Regression</a:t>
            </a:r>
            <a:endParaRPr lang="en-US" sz="2000" dirty="0">
              <a:solidFill>
                <a:srgbClr val="0070C0"/>
              </a:solidFill>
              <a:latin typeface="Trebuchet MS" panose="020B0603020202020204" pitchFamily="34" charset="0"/>
            </a:endParaRPr>
          </a:p>
        </p:txBody>
      </p:sp>
      <p:sp>
        <p:nvSpPr>
          <p:cNvPr id="19" name="Rectangle 18">
            <a:extLst>
              <a:ext uri="{FF2B5EF4-FFF2-40B4-BE49-F238E27FC236}">
                <a16:creationId xmlns:a16="http://schemas.microsoft.com/office/drawing/2014/main" id="{ED5CDA34-72D1-47EA-8B92-472CD3926CC8}"/>
              </a:ext>
            </a:extLst>
          </p:cNvPr>
          <p:cNvSpPr/>
          <p:nvPr/>
        </p:nvSpPr>
        <p:spPr>
          <a:xfrm>
            <a:off x="7989446" y="1409225"/>
            <a:ext cx="2253816" cy="400110"/>
          </a:xfrm>
          <a:prstGeom prst="rect">
            <a:avLst/>
          </a:prstGeom>
        </p:spPr>
        <p:txBody>
          <a:bodyPr wrap="square">
            <a:spAutoFit/>
          </a:bodyPr>
          <a:lstStyle/>
          <a:p>
            <a:pPr algn="ctr">
              <a:buNone/>
            </a:pPr>
            <a:r>
              <a:rPr lang="en-US" sz="2000" b="1" dirty="0">
                <a:solidFill>
                  <a:srgbClr val="0070C0"/>
                </a:solidFill>
                <a:latin typeface="Trebuchet MS" panose="020B0603020202020204" pitchFamily="34" charset="0"/>
                <a:cs typeface="Calibri" panose="020F0502020204030204" pitchFamily="34" charset="0"/>
              </a:rPr>
              <a:t>Improvement</a:t>
            </a:r>
            <a:endParaRPr lang="en-US" sz="2000" dirty="0">
              <a:solidFill>
                <a:srgbClr val="0070C0"/>
              </a:solidFill>
              <a:latin typeface="Trebuchet MS" panose="020B0603020202020204" pitchFamily="34" charset="0"/>
            </a:endParaRPr>
          </a:p>
        </p:txBody>
      </p:sp>
      <p:sp>
        <p:nvSpPr>
          <p:cNvPr id="20" name="TextBox 19">
            <a:extLst>
              <a:ext uri="{FF2B5EF4-FFF2-40B4-BE49-F238E27FC236}">
                <a16:creationId xmlns:a16="http://schemas.microsoft.com/office/drawing/2014/main" id="{EEA71BC9-9579-4147-9620-BD9ED4FEE2BD}"/>
              </a:ext>
            </a:extLst>
          </p:cNvPr>
          <p:cNvSpPr txBox="1"/>
          <p:nvPr/>
        </p:nvSpPr>
        <p:spPr>
          <a:xfrm>
            <a:off x="5064680" y="3240912"/>
            <a:ext cx="1208537" cy="369332"/>
          </a:xfrm>
          <a:prstGeom prst="rect">
            <a:avLst/>
          </a:prstGeom>
          <a:noFill/>
        </p:spPr>
        <p:txBody>
          <a:bodyPr wrap="square" rtlCol="0">
            <a:spAutoFit/>
          </a:bodyPr>
          <a:lstStyle/>
          <a:p>
            <a:r>
              <a:rPr lang="en-US" dirty="0">
                <a:latin typeface="Trebuchet MS" panose="020B0603020202020204" pitchFamily="34" charset="0"/>
                <a:cs typeface="Calibri" panose="020F0502020204030204" pitchFamily="34" charset="0"/>
              </a:rPr>
              <a:t>Two STDs</a:t>
            </a:r>
          </a:p>
        </p:txBody>
      </p:sp>
      <p:pic>
        <p:nvPicPr>
          <p:cNvPr id="21" name="Picture 20">
            <a:extLst>
              <a:ext uri="{FF2B5EF4-FFF2-40B4-BE49-F238E27FC236}">
                <a16:creationId xmlns:a16="http://schemas.microsoft.com/office/drawing/2014/main" id="{6C041B8E-E774-4827-A070-74A30E26B453}"/>
              </a:ext>
            </a:extLst>
          </p:cNvPr>
          <p:cNvPicPr>
            <a:picLocks noChangeAspect="1"/>
          </p:cNvPicPr>
          <p:nvPr/>
        </p:nvPicPr>
        <p:blipFill>
          <a:blip r:embed="rId5"/>
          <a:stretch>
            <a:fillRect/>
          </a:stretch>
        </p:blipFill>
        <p:spPr>
          <a:xfrm>
            <a:off x="5226234" y="3943853"/>
            <a:ext cx="1046984" cy="1951713"/>
          </a:xfrm>
          <a:prstGeom prst="rect">
            <a:avLst/>
          </a:prstGeom>
        </p:spPr>
      </p:pic>
      <p:pic>
        <p:nvPicPr>
          <p:cNvPr id="23" name="Picture 22"/>
          <p:cNvPicPr>
            <a:picLocks noChangeAspect="1"/>
          </p:cNvPicPr>
          <p:nvPr/>
        </p:nvPicPr>
        <p:blipFill>
          <a:blip r:embed="rId6">
            <a:extLst>
              <a:ext uri="{BEBA8EAE-BF5A-486C-A8C5-ECC9F3942E4B}">
                <a14:imgProps xmlns:a14="http://schemas.microsoft.com/office/drawing/2010/main">
                  <a14:imgLayer r:embed="rId7">
                    <a14:imgEffect>
                      <a14:backgroundRemoval t="0" b="89831" l="9322" r="89831">
                        <a14:foregroundMark x1="40678" y1="18644" x2="60169" y2="19492"/>
                        <a14:foregroundMark x1="60169" y1="18644" x2="48305" y2="13559"/>
                        <a14:foregroundMark x1="54237" y1="19492" x2="41525" y2="17797"/>
                        <a14:foregroundMark x1="53390" y1="16949" x2="73729" y2="16949"/>
                        <a14:foregroundMark x1="69492" y1="14407" x2="69492" y2="14407"/>
                        <a14:foregroundMark x1="69492" y1="14407" x2="35593" y2="7627"/>
                      </a14:backgroundRemoval>
                    </a14:imgEffect>
                  </a14:imgLayer>
                </a14:imgProps>
              </a:ext>
              <a:ext uri="{28A0092B-C50C-407E-A947-70E740481C1C}">
                <a14:useLocalDpi xmlns:a14="http://schemas.microsoft.com/office/drawing/2010/main" val="0"/>
              </a:ext>
            </a:extLst>
          </a:blip>
          <a:stretch>
            <a:fillRect/>
          </a:stretch>
        </p:blipFill>
        <p:spPr>
          <a:xfrm>
            <a:off x="0" y="1322684"/>
            <a:ext cx="1094940" cy="1094940"/>
          </a:xfrm>
          <a:prstGeom prst="rect">
            <a:avLst/>
          </a:prstGeom>
        </p:spPr>
      </p:pic>
    </p:spTree>
    <p:extLst>
      <p:ext uri="{BB962C8B-B14F-4D97-AF65-F5344CB8AC3E}">
        <p14:creationId xmlns:p14="http://schemas.microsoft.com/office/powerpoint/2010/main" val="4117210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8903DDA-7189-7C4B-8C3C-58042A748310}"/>
              </a:ext>
            </a:extLst>
          </p:cNvPr>
          <p:cNvSpPr>
            <a:spLocks noGrp="1"/>
          </p:cNvSpPr>
          <p:nvPr>
            <p:ph type="title"/>
          </p:nvPr>
        </p:nvSpPr>
        <p:spPr>
          <a:xfrm>
            <a:off x="1361474" y="108257"/>
            <a:ext cx="10738413" cy="859700"/>
          </a:xfrm>
        </p:spPr>
        <p:txBody>
          <a:bodyPr>
            <a:noAutofit/>
          </a:bodyPr>
          <a:lstStyle/>
          <a:p>
            <a:r>
              <a:rPr lang="en-US" sz="3600" dirty="0">
                <a:solidFill>
                  <a:srgbClr val="0070C0"/>
                </a:solidFill>
                <a:latin typeface="Trebuchet MS" panose="020B0603020202020204" pitchFamily="34" charset="0"/>
              </a:rPr>
              <a:t>Monitoring Performance Comparisons</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25</a:t>
            </a:fld>
            <a:endParaRPr lang="en-US" dirty="0"/>
          </a:p>
        </p:txBody>
      </p:sp>
      <p:sp>
        <p:nvSpPr>
          <p:cNvPr id="2" name="TextBox 1">
            <a:extLst>
              <a:ext uri="{FF2B5EF4-FFF2-40B4-BE49-F238E27FC236}">
                <a16:creationId xmlns:a16="http://schemas.microsoft.com/office/drawing/2014/main" id="{89363B87-664B-431E-83B4-59D8D064FBC1}"/>
              </a:ext>
            </a:extLst>
          </p:cNvPr>
          <p:cNvSpPr txBox="1"/>
          <p:nvPr/>
        </p:nvSpPr>
        <p:spPr>
          <a:xfrm>
            <a:off x="877529" y="1106129"/>
            <a:ext cx="9837174" cy="4748981"/>
          </a:xfrm>
          <a:prstGeom prst="rect">
            <a:avLst/>
          </a:prstGeom>
        </p:spPr>
        <p:txBody>
          <a:bodyPr vert="horz" wrap="square" lIns="91440" tIns="45720" rIns="91440" bIns="45720" rtlCol="0">
            <a:noAutofit/>
          </a:bodyPr>
          <a:lstStyle/>
          <a:p>
            <a:pPr algn="l"/>
            <a:endParaRPr lang="en-US" dirty="0"/>
          </a:p>
        </p:txBody>
      </p:sp>
      <p:pic>
        <p:nvPicPr>
          <p:cNvPr id="22" name="Picture 21">
            <a:extLst>
              <a:ext uri="{FF2B5EF4-FFF2-40B4-BE49-F238E27FC236}">
                <a16:creationId xmlns:a16="http://schemas.microsoft.com/office/drawing/2014/main" id="{FF2735A4-CAC0-4A86-8AFB-17B1762667E7}"/>
              </a:ext>
            </a:extLst>
          </p:cNvPr>
          <p:cNvPicPr>
            <a:picLocks noChangeAspect="1"/>
          </p:cNvPicPr>
          <p:nvPr/>
        </p:nvPicPr>
        <p:blipFill>
          <a:blip r:embed="rId3"/>
          <a:stretch>
            <a:fillRect/>
          </a:stretch>
        </p:blipFill>
        <p:spPr>
          <a:xfrm>
            <a:off x="1064894" y="1916214"/>
            <a:ext cx="9633445" cy="4210266"/>
          </a:xfrm>
          <a:prstGeom prst="rect">
            <a:avLst/>
          </a:prstGeom>
        </p:spPr>
      </p:pic>
      <p:sp>
        <p:nvSpPr>
          <p:cNvPr id="23" name="TextBox 22">
            <a:extLst>
              <a:ext uri="{FF2B5EF4-FFF2-40B4-BE49-F238E27FC236}">
                <a16:creationId xmlns:a16="http://schemas.microsoft.com/office/drawing/2014/main" id="{9CCCD1DA-203B-4087-8891-C948517BCE4A}"/>
              </a:ext>
            </a:extLst>
          </p:cNvPr>
          <p:cNvSpPr txBox="1"/>
          <p:nvPr/>
        </p:nvSpPr>
        <p:spPr>
          <a:xfrm>
            <a:off x="727710" y="6139631"/>
            <a:ext cx="9837175" cy="707886"/>
          </a:xfrm>
          <a:prstGeom prst="rect">
            <a:avLst/>
          </a:prstGeom>
          <a:noFill/>
        </p:spPr>
        <p:txBody>
          <a:bodyPr wrap="square" rtlCol="0">
            <a:spAutoFit/>
          </a:bodyPr>
          <a:lstStyle/>
          <a:p>
            <a:pPr algn="ctr"/>
            <a:r>
              <a:rPr lang="en-US" sz="2000" b="1" dirty="0">
                <a:latin typeface="Trebuchet MS" panose="020B0603020202020204" pitchFamily="34" charset="0"/>
                <a:cs typeface="Calibri" panose="020F0502020204030204" pitchFamily="34" charset="0"/>
              </a:rPr>
              <a:t>Speedup of Total Fill time: </a:t>
            </a:r>
            <a:r>
              <a:rPr lang="en-US" sz="2000" dirty="0">
                <a:latin typeface="Trebuchet MS" panose="020B0603020202020204" pitchFamily="34" charset="0"/>
                <a:cs typeface="Calibri" panose="020F0502020204030204" pitchFamily="34" charset="0"/>
              </a:rPr>
              <a:t>from </a:t>
            </a:r>
            <a:r>
              <a:rPr lang="en-US" sz="2000" dirty="0" err="1">
                <a:latin typeface="Trebuchet MS" panose="020B0603020202020204" pitchFamily="34" charset="0"/>
                <a:cs typeface="Calibri" panose="020F0502020204030204" pitchFamily="34" charset="0"/>
              </a:rPr>
              <a:t>memoization</a:t>
            </a:r>
            <a:r>
              <a:rPr lang="en-US" sz="2000" b="1" dirty="0">
                <a:latin typeface="Trebuchet MS" panose="020B0603020202020204" pitchFamily="34" charset="0"/>
                <a:cs typeface="Calibri" panose="020F0502020204030204" pitchFamily="34" charset="0"/>
              </a:rPr>
              <a:t> </a:t>
            </a:r>
            <a:r>
              <a:rPr lang="en-US" sz="2000" dirty="0">
                <a:latin typeface="Trebuchet MS" panose="020B0603020202020204" pitchFamily="34" charset="0"/>
                <a:cs typeface="Calibri" panose="020F0502020204030204" pitchFamily="34" charset="0"/>
              </a:rPr>
              <a:t>for a 1-to-7 km resolution Greenland mesh, executed nightly in Albany Land Ice</a:t>
            </a:r>
          </a:p>
        </p:txBody>
      </p:sp>
      <p:sp>
        <p:nvSpPr>
          <p:cNvPr id="24" name="TextBox 23">
            <a:extLst>
              <a:ext uri="{FF2B5EF4-FFF2-40B4-BE49-F238E27FC236}">
                <a16:creationId xmlns:a16="http://schemas.microsoft.com/office/drawing/2014/main" id="{52665C4B-EB69-49F5-A4FE-099DDA7A233C}"/>
              </a:ext>
            </a:extLst>
          </p:cNvPr>
          <p:cNvSpPr txBox="1">
            <a:spLocks noChangeArrowheads="1"/>
          </p:cNvSpPr>
          <p:nvPr/>
        </p:nvSpPr>
        <p:spPr bwMode="auto">
          <a:xfrm>
            <a:off x="1027347" y="1034335"/>
            <a:ext cx="9537538" cy="769441"/>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buNone/>
            </a:pPr>
            <a:r>
              <a:rPr lang="en-US" sz="2200" b="1" i="1" dirty="0">
                <a:latin typeface="Trebuchet MS" panose="020B0603020202020204" pitchFamily="34" charset="0"/>
                <a:cs typeface="Calibri" panose="020F0502020204030204" pitchFamily="34" charset="0"/>
              </a:rPr>
              <a:t>Example: </a:t>
            </a:r>
            <a:r>
              <a:rPr lang="en-US" sz="2200" dirty="0" err="1">
                <a:latin typeface="Trebuchet MS" panose="020B0603020202020204" pitchFamily="34" charset="0"/>
                <a:cs typeface="Calibri" panose="020F0502020204030204" pitchFamily="34" charset="0"/>
              </a:rPr>
              <a:t>Memoization</a:t>
            </a:r>
            <a:r>
              <a:rPr lang="en-US" sz="2200" dirty="0">
                <a:latin typeface="Trebuchet MS" panose="020B0603020202020204" pitchFamily="34" charset="0"/>
                <a:cs typeface="Calibri" panose="020F0502020204030204" pitchFamily="34" charset="0"/>
              </a:rPr>
              <a:t> comparison (with &amp; without) shows that relative performance has improved</a:t>
            </a:r>
          </a:p>
        </p:txBody>
      </p:sp>
      <p:sp>
        <p:nvSpPr>
          <p:cNvPr id="25" name="TextBox 24">
            <a:extLst>
              <a:ext uri="{FF2B5EF4-FFF2-40B4-BE49-F238E27FC236}">
                <a16:creationId xmlns:a16="http://schemas.microsoft.com/office/drawing/2014/main" id="{14DB68C8-AA66-432E-A8BC-A58F6632E7B3}"/>
              </a:ext>
            </a:extLst>
          </p:cNvPr>
          <p:cNvSpPr txBox="1"/>
          <p:nvPr/>
        </p:nvSpPr>
        <p:spPr>
          <a:xfrm>
            <a:off x="9939919" y="3393843"/>
            <a:ext cx="1975937" cy="523220"/>
          </a:xfrm>
          <a:prstGeom prst="rect">
            <a:avLst/>
          </a:prstGeom>
          <a:noFill/>
        </p:spPr>
        <p:txBody>
          <a:bodyPr wrap="square" rtlCol="0">
            <a:spAutoFit/>
          </a:bodyPr>
          <a:lstStyle/>
          <a:p>
            <a:r>
              <a:rPr lang="en-US" sz="1400" dirty="0">
                <a:latin typeface="Trebuchet MS" panose="020B0603020202020204" pitchFamily="34" charset="0"/>
                <a:cs typeface="Calibri" panose="020F0502020204030204" pitchFamily="34" charset="0"/>
              </a:rPr>
              <a:t>99% confidence interval for the mean</a:t>
            </a:r>
          </a:p>
        </p:txBody>
      </p:sp>
      <p:cxnSp>
        <p:nvCxnSpPr>
          <p:cNvPr id="26" name="Straight Arrow Connector 25">
            <a:extLst>
              <a:ext uri="{FF2B5EF4-FFF2-40B4-BE49-F238E27FC236}">
                <a16:creationId xmlns:a16="http://schemas.microsoft.com/office/drawing/2014/main" id="{0131507F-3199-416C-B96C-F60EFAC7C73C}"/>
              </a:ext>
            </a:extLst>
          </p:cNvPr>
          <p:cNvCxnSpPr>
            <a:cxnSpLocks/>
          </p:cNvCxnSpPr>
          <p:nvPr/>
        </p:nvCxnSpPr>
        <p:spPr>
          <a:xfrm flipV="1">
            <a:off x="10405204" y="2854465"/>
            <a:ext cx="0" cy="4448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CEB402D4-D671-4A7B-AD3E-A7FF10EE866A}"/>
              </a:ext>
            </a:extLst>
          </p:cNvPr>
          <p:cNvPicPr>
            <a:picLocks noChangeAspect="1"/>
          </p:cNvPicPr>
          <p:nvPr/>
        </p:nvPicPr>
        <p:blipFill>
          <a:blip r:embed="rId4"/>
          <a:stretch>
            <a:fillRect/>
          </a:stretch>
        </p:blipFill>
        <p:spPr>
          <a:xfrm>
            <a:off x="10368616" y="4062329"/>
            <a:ext cx="1046984" cy="1951713"/>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89831" l="9322" r="89831">
                        <a14:foregroundMark x1="40678" y1="18644" x2="60169" y2="19492"/>
                        <a14:foregroundMark x1="60169" y1="18644" x2="48305" y2="13559"/>
                        <a14:foregroundMark x1="54237" y1="19492" x2="41525" y2="17797"/>
                        <a14:foregroundMark x1="53390" y1="16949" x2="73729" y2="16949"/>
                        <a14:foregroundMark x1="69492" y1="14407" x2="69492" y2="14407"/>
                        <a14:foregroundMark x1="69492" y1="14407" x2="35593" y2="7627"/>
                      </a14:backgroundRemoval>
                    </a14:imgEffect>
                  </a14:imgLayer>
                </a14:imgProps>
              </a:ext>
              <a:ext uri="{28A0092B-C50C-407E-A947-70E740481C1C}">
                <a14:useLocalDpi xmlns:a14="http://schemas.microsoft.com/office/drawing/2010/main" val="0"/>
              </a:ext>
            </a:extLst>
          </a:blip>
          <a:stretch>
            <a:fillRect/>
          </a:stretch>
        </p:blipFill>
        <p:spPr>
          <a:xfrm>
            <a:off x="0" y="1322684"/>
            <a:ext cx="1094940" cy="1094940"/>
          </a:xfrm>
          <a:prstGeom prst="rect">
            <a:avLst/>
          </a:prstGeom>
        </p:spPr>
      </p:pic>
    </p:spTree>
    <p:extLst>
      <p:ext uri="{BB962C8B-B14F-4D97-AF65-F5344CB8AC3E}">
        <p14:creationId xmlns:p14="http://schemas.microsoft.com/office/powerpoint/2010/main" val="161235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7B9A3C-EFBA-4B83-8DB5-EF72CE9AA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172447"/>
            <a:ext cx="5248656" cy="3310128"/>
          </a:xfrm>
          <a:prstGeom prst="rect">
            <a:avLst/>
          </a:prstGeom>
        </p:spPr>
      </p:pic>
      <p:pic>
        <p:nvPicPr>
          <p:cNvPr id="6" name="Picture 5">
            <a:extLst>
              <a:ext uri="{FF2B5EF4-FFF2-40B4-BE49-F238E27FC236}">
                <a16:creationId xmlns:a16="http://schemas.microsoft.com/office/drawing/2014/main" id="{F2429462-4879-4C90-BD12-5A782920B2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450" y="2299578"/>
            <a:ext cx="5252519" cy="3312564"/>
          </a:xfrm>
          <a:prstGeom prst="rect">
            <a:avLst/>
          </a:prstGeom>
        </p:spPr>
      </p:pic>
      <p:sp>
        <p:nvSpPr>
          <p:cNvPr id="13" name="Title 12">
            <a:extLst>
              <a:ext uri="{FF2B5EF4-FFF2-40B4-BE49-F238E27FC236}">
                <a16:creationId xmlns:a16="http://schemas.microsoft.com/office/drawing/2014/main" id="{28903DDA-7189-7C4B-8C3C-58042A748310}"/>
              </a:ext>
            </a:extLst>
          </p:cNvPr>
          <p:cNvSpPr>
            <a:spLocks noGrp="1"/>
          </p:cNvSpPr>
          <p:nvPr>
            <p:ph type="title"/>
          </p:nvPr>
        </p:nvSpPr>
        <p:spPr>
          <a:xfrm>
            <a:off x="1278020" y="156286"/>
            <a:ext cx="10096500" cy="774779"/>
          </a:xfrm>
        </p:spPr>
        <p:txBody>
          <a:bodyPr>
            <a:normAutofit/>
          </a:bodyPr>
          <a:lstStyle/>
          <a:p>
            <a:r>
              <a:rPr lang="en-US" sz="3600" dirty="0">
                <a:solidFill>
                  <a:srgbClr val="0070C0"/>
                </a:solidFill>
                <a:latin typeface="Trebuchet MS" panose="020B0603020202020204" pitchFamily="34" charset="0"/>
              </a:rPr>
              <a:t>Automated Parameter/Performance Tuning</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26</a:t>
            </a:fld>
            <a:endParaRPr lang="en-US" dirty="0"/>
          </a:p>
        </p:txBody>
      </p:sp>
      <p:sp>
        <p:nvSpPr>
          <p:cNvPr id="2" name="TextBox 1">
            <a:extLst>
              <a:ext uri="{FF2B5EF4-FFF2-40B4-BE49-F238E27FC236}">
                <a16:creationId xmlns:a16="http://schemas.microsoft.com/office/drawing/2014/main" id="{89363B87-664B-431E-83B4-59D8D064FBC1}"/>
              </a:ext>
            </a:extLst>
          </p:cNvPr>
          <p:cNvSpPr txBox="1"/>
          <p:nvPr/>
        </p:nvSpPr>
        <p:spPr>
          <a:xfrm>
            <a:off x="877529" y="1106129"/>
            <a:ext cx="9837174" cy="4748981"/>
          </a:xfrm>
          <a:prstGeom prst="rect">
            <a:avLst/>
          </a:prstGeom>
        </p:spPr>
        <p:txBody>
          <a:bodyPr vert="horz" wrap="square" lIns="91440" tIns="45720" rIns="91440" bIns="45720" rtlCol="0">
            <a:noAutofit/>
          </a:bodyPr>
          <a:lstStyle/>
          <a:p>
            <a:pPr algn="l"/>
            <a:endParaRPr lang="en-US" dirty="0"/>
          </a:p>
        </p:txBody>
      </p:sp>
      <p:sp>
        <p:nvSpPr>
          <p:cNvPr id="3" name="TextBox 2">
            <a:extLst>
              <a:ext uri="{FF2B5EF4-FFF2-40B4-BE49-F238E27FC236}">
                <a16:creationId xmlns:a16="http://schemas.microsoft.com/office/drawing/2014/main" id="{F6F3CD6A-8A19-4744-A08F-00801267437A}"/>
              </a:ext>
            </a:extLst>
          </p:cNvPr>
          <p:cNvSpPr txBox="1"/>
          <p:nvPr/>
        </p:nvSpPr>
        <p:spPr>
          <a:xfrm>
            <a:off x="459450" y="911871"/>
            <a:ext cx="11638160" cy="1066318"/>
          </a:xfrm>
          <a:prstGeom prst="rect">
            <a:avLst/>
          </a:prstGeom>
        </p:spPr>
        <p:txBody>
          <a:bodyPr vert="horz" wrap="square" lIns="91440" tIns="45720" rIns="91440" bIns="45720" rtlCol="0">
            <a:noAutofit/>
          </a:bodyPr>
          <a:lstStyle/>
          <a:p>
            <a:pPr algn="l"/>
            <a:r>
              <a:rPr lang="en-US" b="1" i="1" dirty="0">
                <a:solidFill>
                  <a:srgbClr val="0070C0"/>
                </a:solidFill>
                <a:latin typeface="Trebuchet MS" panose="020B0603020202020204" pitchFamily="34" charset="0"/>
              </a:rPr>
              <a:t>Lesson learned: </a:t>
            </a:r>
            <a:r>
              <a:rPr lang="en-US" b="1" dirty="0">
                <a:latin typeface="Trebuchet MS" panose="020B0603020202020204" pitchFamily="34" charset="0"/>
              </a:rPr>
              <a:t>hand-tuning</a:t>
            </a:r>
            <a:r>
              <a:rPr lang="en-US" dirty="0">
                <a:latin typeface="Trebuchet MS" panose="020B0603020202020204" pitchFamily="34" charset="0"/>
              </a:rPr>
              <a:t> solver parameters can be a long/painful process, does not translate b/w architectures.</a:t>
            </a:r>
          </a:p>
          <a:p>
            <a:pPr algn="l"/>
            <a:endParaRPr lang="en-US" sz="400" dirty="0">
              <a:latin typeface="Trebuchet MS" panose="020B0603020202020204" pitchFamily="34" charset="0"/>
            </a:endParaRPr>
          </a:p>
          <a:p>
            <a:pPr algn="l"/>
            <a:r>
              <a:rPr lang="en-US" b="1" i="1" dirty="0">
                <a:solidFill>
                  <a:srgbClr val="0070C0"/>
                </a:solidFill>
                <a:latin typeface="Trebuchet MS" panose="020B0603020202020204" pitchFamily="34" charset="0"/>
              </a:rPr>
              <a:t>Solution: </a:t>
            </a:r>
            <a:r>
              <a:rPr lang="en-US" dirty="0">
                <a:latin typeface="Trebuchet MS" panose="020B0603020202020204" pitchFamily="34" charset="0"/>
              </a:rPr>
              <a:t>create a </a:t>
            </a:r>
            <a:r>
              <a:rPr lang="en-US" b="1" dirty="0">
                <a:latin typeface="Trebuchet MS" panose="020B0603020202020204" pitchFamily="34" charset="0"/>
              </a:rPr>
              <a:t>framework</a:t>
            </a:r>
            <a:r>
              <a:rPr lang="en-US" dirty="0">
                <a:latin typeface="Trebuchet MS" panose="020B0603020202020204" pitchFamily="34" charset="0"/>
              </a:rPr>
              <a:t> for determining </a:t>
            </a:r>
            <a:r>
              <a:rPr lang="en-US" b="1" dirty="0">
                <a:latin typeface="Trebuchet MS" panose="020B0603020202020204" pitchFamily="34" charset="0"/>
              </a:rPr>
              <a:t>optimal</a:t>
            </a:r>
            <a:r>
              <a:rPr lang="en-US" dirty="0">
                <a:latin typeface="Trebuchet MS" panose="020B0603020202020204" pitchFamily="34" charset="0"/>
              </a:rPr>
              <a:t> parameter values to achieve best performance (smallest CPU time) on HPC systems using offline and real-time data.</a:t>
            </a:r>
          </a:p>
        </p:txBody>
      </p:sp>
      <p:sp>
        <p:nvSpPr>
          <p:cNvPr id="27" name="TextBox 26">
            <a:extLst>
              <a:ext uri="{FF2B5EF4-FFF2-40B4-BE49-F238E27FC236}">
                <a16:creationId xmlns:a16="http://schemas.microsoft.com/office/drawing/2014/main" id="{82471555-D7E9-4665-9ECD-23547735B6B0}"/>
              </a:ext>
            </a:extLst>
          </p:cNvPr>
          <p:cNvSpPr txBox="1"/>
          <p:nvPr/>
        </p:nvSpPr>
        <p:spPr>
          <a:xfrm>
            <a:off x="1625862" y="2844223"/>
            <a:ext cx="3721805" cy="830997"/>
          </a:xfrm>
          <a:prstGeom prst="rect">
            <a:avLst/>
          </a:prstGeom>
          <a:solidFill>
            <a:schemeClr val="bg1"/>
          </a:solidFill>
          <a:ln w="28575">
            <a:solidFill>
              <a:srgbClr val="0070C0"/>
            </a:solidFill>
          </a:ln>
        </p:spPr>
        <p:txBody>
          <a:bodyPr wrap="square" rtlCol="0">
            <a:spAutoFit/>
          </a:bodyPr>
          <a:lstStyle/>
          <a:p>
            <a:pPr algn="ctr"/>
            <a:r>
              <a:rPr lang="en-US" sz="1600" b="1" dirty="0">
                <a:latin typeface="Trebuchet MS" panose="020B0603020202020204" pitchFamily="34" charset="0"/>
                <a:cs typeface="Calibri" panose="020F0502020204030204" pitchFamily="34" charset="0"/>
              </a:rPr>
              <a:t>Best runtimes for a range of total # allotted Albany run budgets:</a:t>
            </a:r>
            <a:r>
              <a:rPr lang="en-US" sz="1600" dirty="0">
                <a:latin typeface="Trebuchet MS" panose="020B0603020202020204" pitchFamily="34" charset="0"/>
                <a:cs typeface="Calibri" panose="020F0502020204030204" pitchFamily="34" charset="0"/>
              </a:rPr>
              <a:t> 3-to-20 km resolution Greenland mesh</a:t>
            </a:r>
          </a:p>
        </p:txBody>
      </p:sp>
      <p:sp>
        <p:nvSpPr>
          <p:cNvPr id="28" name="TextBox 27">
            <a:extLst>
              <a:ext uri="{FF2B5EF4-FFF2-40B4-BE49-F238E27FC236}">
                <a16:creationId xmlns:a16="http://schemas.microsoft.com/office/drawing/2014/main" id="{AAE3548E-2E93-44DB-9870-070382BD666D}"/>
              </a:ext>
            </a:extLst>
          </p:cNvPr>
          <p:cNvSpPr txBox="1"/>
          <p:nvPr/>
        </p:nvSpPr>
        <p:spPr>
          <a:xfrm>
            <a:off x="6863174" y="2721113"/>
            <a:ext cx="4056058" cy="1077218"/>
          </a:xfrm>
          <a:prstGeom prst="rect">
            <a:avLst/>
          </a:prstGeom>
          <a:solidFill>
            <a:schemeClr val="bg1"/>
          </a:solidFill>
          <a:ln w="28575">
            <a:solidFill>
              <a:srgbClr val="0070C0"/>
            </a:solidFill>
          </a:ln>
        </p:spPr>
        <p:txBody>
          <a:bodyPr wrap="square" rtlCol="0">
            <a:spAutoFit/>
          </a:bodyPr>
          <a:lstStyle/>
          <a:p>
            <a:pPr algn="ctr"/>
            <a:r>
              <a:rPr lang="en-US" sz="1600" b="1" dirty="0">
                <a:latin typeface="Trebuchet MS" panose="020B0603020202020204" pitchFamily="34" charset="0"/>
                <a:cs typeface="Calibri" panose="020F0502020204030204" pitchFamily="34" charset="0"/>
              </a:rPr>
              <a:t>Best runtimes using </a:t>
            </a:r>
            <a:r>
              <a:rPr lang="en-US" sz="1600" b="1" dirty="0" err="1">
                <a:latin typeface="Trebuchet MS" panose="020B0603020202020204" pitchFamily="34" charset="0"/>
                <a:cs typeface="Calibri" panose="020F0502020204030204" pitchFamily="34" charset="0"/>
              </a:rPr>
              <a:t>GPTune</a:t>
            </a:r>
            <a:r>
              <a:rPr lang="en-US" sz="1600" b="1" dirty="0">
                <a:latin typeface="Trebuchet MS" panose="020B0603020202020204" pitchFamily="34" charset="0"/>
                <a:cs typeface="Calibri" panose="020F0502020204030204" pitchFamily="34" charset="0"/>
              </a:rPr>
              <a:t> Bayesian optimization, Latin Hypercube Sampling and Monte Carlo Sampling</a:t>
            </a:r>
            <a:r>
              <a:rPr lang="en-US" sz="1600" dirty="0">
                <a:latin typeface="Trebuchet MS" panose="020B0603020202020204" pitchFamily="34" charset="0"/>
                <a:cs typeface="Calibri" panose="020F0502020204030204" pitchFamily="34" charset="0"/>
              </a:rPr>
              <a:t>: 3-to-20 km resolution Greenland mesh</a:t>
            </a:r>
          </a:p>
        </p:txBody>
      </p:sp>
      <p:sp>
        <p:nvSpPr>
          <p:cNvPr id="29" name="TextBox 28">
            <a:extLst>
              <a:ext uri="{FF2B5EF4-FFF2-40B4-BE49-F238E27FC236}">
                <a16:creationId xmlns:a16="http://schemas.microsoft.com/office/drawing/2014/main" id="{DF3C493C-5134-4EF7-B5D5-FB477C2474F7}"/>
              </a:ext>
            </a:extLst>
          </p:cNvPr>
          <p:cNvSpPr txBox="1">
            <a:spLocks noChangeArrowheads="1"/>
          </p:cNvSpPr>
          <p:nvPr/>
        </p:nvSpPr>
        <p:spPr bwMode="auto">
          <a:xfrm>
            <a:off x="1225199" y="5799006"/>
            <a:ext cx="11275950" cy="400110"/>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None/>
            </a:pPr>
            <a:r>
              <a:rPr lang="en-US" sz="2000" b="1" dirty="0">
                <a:latin typeface="Trebuchet MS" panose="020B0603020202020204" pitchFamily="34" charset="0"/>
                <a:cs typeface="Calibri" panose="020F0502020204030204" pitchFamily="34" charset="0"/>
              </a:rPr>
              <a:t>Example: </a:t>
            </a:r>
            <a:r>
              <a:rPr lang="en-US" sz="2000" dirty="0">
                <a:latin typeface="Trebuchet MS" panose="020B0603020202020204" pitchFamily="34" charset="0"/>
                <a:cs typeface="Calibri" panose="020F0502020204030204" pitchFamily="34" charset="0"/>
              </a:rPr>
              <a:t>autotuning used to improve performance of multigrid smoothers on GPU</a:t>
            </a:r>
          </a:p>
        </p:txBody>
      </p:sp>
      <p:sp>
        <p:nvSpPr>
          <p:cNvPr id="30" name="TextBox 29">
            <a:extLst>
              <a:ext uri="{FF2B5EF4-FFF2-40B4-BE49-F238E27FC236}">
                <a16:creationId xmlns:a16="http://schemas.microsoft.com/office/drawing/2014/main" id="{DD4C68F5-A136-4C3F-BC5D-D21E8A368D0F}"/>
              </a:ext>
            </a:extLst>
          </p:cNvPr>
          <p:cNvSpPr txBox="1"/>
          <p:nvPr/>
        </p:nvSpPr>
        <p:spPr>
          <a:xfrm>
            <a:off x="459450" y="6332382"/>
            <a:ext cx="11425177" cy="369332"/>
          </a:xfrm>
          <a:prstGeom prst="rect">
            <a:avLst/>
          </a:prstGeom>
          <a:noFill/>
        </p:spPr>
        <p:txBody>
          <a:bodyPr wrap="square" rtlCol="0">
            <a:spAutoFit/>
          </a:bodyPr>
          <a:lstStyle/>
          <a:p>
            <a:pPr algn="ctr"/>
            <a:r>
              <a:rPr lang="en-US" sz="1800" dirty="0">
                <a:latin typeface="Trebuchet MS" panose="020B0603020202020204" pitchFamily="34" charset="0"/>
                <a:cs typeface="Calibri" panose="020F0502020204030204" pitchFamily="34" charset="0"/>
              </a:rPr>
              <a:t>M. Carlson, </a:t>
            </a:r>
            <a:r>
              <a:rPr lang="en-US" dirty="0">
                <a:latin typeface="Trebuchet MS" panose="020B0603020202020204" pitchFamily="34" charset="0"/>
                <a:cs typeface="Calibri" panose="020F0502020204030204" pitchFamily="34" charset="0"/>
              </a:rPr>
              <a:t>J. </a:t>
            </a:r>
            <a:r>
              <a:rPr lang="en-US" sz="1800" dirty="0">
                <a:latin typeface="Trebuchet MS" panose="020B0603020202020204" pitchFamily="34" charset="0"/>
                <a:cs typeface="Calibri" panose="020F0502020204030204" pitchFamily="34" charset="0"/>
              </a:rPr>
              <a:t>Watkins, I. Tezaur.  </a:t>
            </a:r>
            <a:r>
              <a:rPr lang="en-US" dirty="0">
                <a:latin typeface="Trebuchet MS" panose="020B0603020202020204" pitchFamily="34" charset="0"/>
                <a:cs typeface="Calibri" panose="020F0502020204030204" pitchFamily="34" charset="0"/>
              </a:rPr>
              <a:t>“Automatic performance tuning for MPAS-Albany Land Ice.” JCAM, 2023.</a:t>
            </a:r>
            <a:endParaRPr lang="en-US" sz="1800" dirty="0">
              <a:latin typeface="Trebuchet MS" panose="020B060302020202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E85E120-1F86-4DD8-8D33-E443C469A573}"/>
              </a:ext>
            </a:extLst>
          </p:cNvPr>
          <p:cNvSpPr txBox="1"/>
          <p:nvPr/>
        </p:nvSpPr>
        <p:spPr>
          <a:xfrm>
            <a:off x="2110153" y="5369645"/>
            <a:ext cx="2804160" cy="314179"/>
          </a:xfrm>
          <a:prstGeom prst="rect">
            <a:avLst/>
          </a:prstGeom>
          <a:solidFill>
            <a:schemeClr val="bg1"/>
          </a:solidFill>
        </p:spPr>
        <p:txBody>
          <a:bodyPr vert="horz" wrap="square" lIns="91440" tIns="45720" rIns="91440" bIns="45720" rtlCol="0">
            <a:noAutofit/>
          </a:bodyPr>
          <a:lstStyle/>
          <a:p>
            <a:pPr algn="l"/>
            <a:r>
              <a:rPr lang="en-US" sz="1400" dirty="0">
                <a:latin typeface="Trebuchet MS" panose="020B0603020202020204" pitchFamily="34" charset="0"/>
              </a:rPr>
              <a:t>Total # allotted Albany runs</a:t>
            </a:r>
          </a:p>
        </p:txBody>
      </p:sp>
      <p:sp>
        <p:nvSpPr>
          <p:cNvPr id="14" name="TextBox 13">
            <a:extLst>
              <a:ext uri="{FF2B5EF4-FFF2-40B4-BE49-F238E27FC236}">
                <a16:creationId xmlns:a16="http://schemas.microsoft.com/office/drawing/2014/main" id="{C56DB92A-00C7-47D6-9983-208282D2E971}"/>
              </a:ext>
            </a:extLst>
          </p:cNvPr>
          <p:cNvSpPr txBox="1"/>
          <p:nvPr/>
        </p:nvSpPr>
        <p:spPr>
          <a:xfrm>
            <a:off x="7317544" y="2084208"/>
            <a:ext cx="3134752" cy="314179"/>
          </a:xfrm>
          <a:prstGeom prst="rect">
            <a:avLst/>
          </a:prstGeom>
          <a:solidFill>
            <a:schemeClr val="bg1"/>
          </a:solidFill>
        </p:spPr>
        <p:txBody>
          <a:bodyPr vert="horz" wrap="square" lIns="91440" tIns="45720" rIns="91440" bIns="45720" rtlCol="0">
            <a:noAutofit/>
          </a:bodyPr>
          <a:lstStyle/>
          <a:p>
            <a:pPr algn="l"/>
            <a:r>
              <a:rPr lang="en-US" sz="1400" dirty="0">
                <a:latin typeface="Trebuchet MS" panose="020B0603020202020204" pitchFamily="34" charset="0"/>
              </a:rPr>
              <a:t>30 total # allotted Albany runs case</a:t>
            </a:r>
          </a:p>
        </p:txBody>
      </p:sp>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backgroundRemoval t="0" b="89831" l="9322" r="89831">
                        <a14:foregroundMark x1="40678" y1="18644" x2="60169" y2="19492"/>
                        <a14:foregroundMark x1="60169" y1="18644" x2="48305" y2="13559"/>
                        <a14:foregroundMark x1="54237" y1="19492" x2="41525" y2="17797"/>
                        <a14:foregroundMark x1="53390" y1="16949" x2="73729" y2="16949"/>
                        <a14:foregroundMark x1="69492" y1="14407" x2="69492" y2="14407"/>
                        <a14:foregroundMark x1="69492" y1="14407" x2="35593" y2="7627"/>
                      </a14:backgroundRemoval>
                    </a14:imgEffect>
                  </a14:imgLayer>
                </a14:imgProps>
              </a:ext>
              <a:ext uri="{28A0092B-C50C-407E-A947-70E740481C1C}">
                <a14:useLocalDpi xmlns:a14="http://schemas.microsoft.com/office/drawing/2010/main" val="0"/>
              </a:ext>
            </a:extLst>
          </a:blip>
          <a:stretch>
            <a:fillRect/>
          </a:stretch>
        </p:blipFill>
        <p:spPr>
          <a:xfrm>
            <a:off x="47776" y="5197938"/>
            <a:ext cx="1094940" cy="1094940"/>
          </a:xfrm>
          <a:prstGeom prst="rect">
            <a:avLst/>
          </a:prstGeom>
        </p:spPr>
      </p:pic>
    </p:spTree>
    <p:extLst>
      <p:ext uri="{BB962C8B-B14F-4D97-AF65-F5344CB8AC3E}">
        <p14:creationId xmlns:p14="http://schemas.microsoft.com/office/powerpoint/2010/main" val="69380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8903DDA-7189-7C4B-8C3C-58042A748310}"/>
              </a:ext>
            </a:extLst>
          </p:cNvPr>
          <p:cNvSpPr>
            <a:spLocks noGrp="1"/>
          </p:cNvSpPr>
          <p:nvPr>
            <p:ph type="title"/>
          </p:nvPr>
        </p:nvSpPr>
        <p:spPr>
          <a:xfrm>
            <a:off x="1478900" y="229617"/>
            <a:ext cx="10096500" cy="774779"/>
          </a:xfrm>
        </p:spPr>
        <p:txBody>
          <a:bodyPr>
            <a:noAutofit/>
          </a:bodyPr>
          <a:lstStyle/>
          <a:p>
            <a:r>
              <a:rPr lang="en-US" sz="3600" dirty="0">
                <a:solidFill>
                  <a:srgbClr val="0070C0"/>
                </a:solidFill>
                <a:latin typeface="Trebuchet MS" panose="020B0603020202020204" pitchFamily="34" charset="0"/>
              </a:rPr>
              <a:t>Outline</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27</a:t>
            </a:fld>
            <a:endParaRPr lang="en-US" dirty="0"/>
          </a:p>
        </p:txBody>
      </p:sp>
      <p:sp>
        <p:nvSpPr>
          <p:cNvPr id="2" name="TextBox 1">
            <a:extLst>
              <a:ext uri="{FF2B5EF4-FFF2-40B4-BE49-F238E27FC236}">
                <a16:creationId xmlns:a16="http://schemas.microsoft.com/office/drawing/2014/main" id="{89363B87-664B-431E-83B4-59D8D064FBC1}"/>
              </a:ext>
            </a:extLst>
          </p:cNvPr>
          <p:cNvSpPr txBox="1"/>
          <p:nvPr/>
        </p:nvSpPr>
        <p:spPr>
          <a:xfrm>
            <a:off x="877529" y="1106129"/>
            <a:ext cx="9837174" cy="4748981"/>
          </a:xfrm>
          <a:prstGeom prst="rect">
            <a:avLst/>
          </a:prstGeom>
        </p:spPr>
        <p:txBody>
          <a:bodyPr vert="horz" wrap="square" lIns="91440" tIns="45720" rIns="91440" bIns="45720" rtlCol="0">
            <a:noAutofit/>
          </a:bodyPr>
          <a:lstStyle/>
          <a:p>
            <a:pPr algn="l"/>
            <a:endParaRPr lang="en-US" dirty="0"/>
          </a:p>
        </p:txBody>
      </p:sp>
      <p:sp>
        <p:nvSpPr>
          <p:cNvPr id="3" name="Rectangle 2">
            <a:extLst>
              <a:ext uri="{FF2B5EF4-FFF2-40B4-BE49-F238E27FC236}">
                <a16:creationId xmlns:a16="http://schemas.microsoft.com/office/drawing/2014/main" id="{1443779D-8A39-42E8-82C5-767C75BEF71A}"/>
              </a:ext>
            </a:extLst>
          </p:cNvPr>
          <p:cNvSpPr/>
          <p:nvPr/>
        </p:nvSpPr>
        <p:spPr>
          <a:xfrm>
            <a:off x="285493" y="1024937"/>
            <a:ext cx="11621013" cy="6093976"/>
          </a:xfrm>
          <a:prstGeom prst="rect">
            <a:avLst/>
          </a:prstGeom>
        </p:spPr>
        <p:txBody>
          <a:bodyPr wrap="square">
            <a:spAutoFit/>
          </a:bodyPr>
          <a:lstStyle/>
          <a:p>
            <a:pPr marL="342900" indent="-34290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r>
              <a:rPr lang="en-US" sz="2200" dirty="0">
                <a:latin typeface="Trebuchet MS" panose="020B0603020202020204" pitchFamily="34" charset="0"/>
                <a:cs typeface="Calibri" panose="020F0502020204030204" pitchFamily="34" charset="0"/>
              </a:rPr>
              <a:t>Albany capabilities &amp; supporting tools </a:t>
            </a:r>
          </a:p>
          <a:p>
            <a:pPr marL="342900" indent="-34290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Trebuchet MS" panose="020B0603020202020204" pitchFamily="34" charset="0"/>
                <a:cs typeface="Calibri" panose="020F0502020204030204" pitchFamily="34" charset="0"/>
              </a:rPr>
              <a:t>Components effort</a:t>
            </a: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Trebuchet MS" panose="020B0603020202020204" pitchFamily="34" charset="0"/>
                <a:cs typeface="Calibri" panose="020F0502020204030204" pitchFamily="34" charset="0"/>
              </a:rPr>
              <a:t>Albany under the hood</a:t>
            </a: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err="1">
                <a:latin typeface="Trebuchet MS" panose="020B0603020202020204" pitchFamily="34" charset="0"/>
                <a:cs typeface="Calibri" panose="020F0502020204030204" pitchFamily="34" charset="0"/>
              </a:rPr>
              <a:t>Kokkos</a:t>
            </a:r>
            <a:r>
              <a:rPr lang="en-US" sz="2200" dirty="0">
                <a:latin typeface="Trebuchet MS" panose="020B0603020202020204" pitchFamily="34" charset="0"/>
                <a:cs typeface="Calibri" panose="020F0502020204030204" pitchFamily="34" charset="0"/>
              </a:rPr>
              <a:t> for performance portability</a:t>
            </a: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Trebuchet MS" panose="020B0603020202020204" pitchFamily="34" charset="0"/>
                <a:cs typeface="Calibri" panose="020F0502020204030204" pitchFamily="34" charset="0"/>
              </a:rPr>
              <a:t>Phalanx for template-based evaluators and DAG-based finite element assembly</a:t>
            </a: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err="1">
                <a:latin typeface="Trebuchet MS" panose="020B0603020202020204" pitchFamily="34" charset="0"/>
                <a:cs typeface="Calibri" panose="020F0502020204030204" pitchFamily="34" charset="0"/>
              </a:rPr>
              <a:t>Sacado</a:t>
            </a:r>
            <a:r>
              <a:rPr lang="en-US" sz="2200" dirty="0">
                <a:latin typeface="Trebuchet MS" panose="020B0603020202020204" pitchFamily="34" charset="0"/>
                <a:cs typeface="Calibri" panose="020F0502020204030204" pitchFamily="34" charset="0"/>
              </a:rPr>
              <a:t> for automatic differentiation (AD)</a:t>
            </a: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Trebuchet MS" panose="020B0603020202020204" pitchFamily="34" charset="0"/>
                <a:cs typeface="Calibri" panose="020F0502020204030204" pitchFamily="34" charset="0"/>
              </a:rPr>
              <a:t>Some performance &amp; performance portability results</a:t>
            </a:r>
          </a:p>
          <a:p>
            <a:pPr marL="800100" lvl="1" indent="-34290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r>
              <a:rPr lang="en-US" sz="2200" dirty="0">
                <a:latin typeface="Trebuchet MS" panose="020B0603020202020204" pitchFamily="34" charset="0"/>
                <a:cs typeface="Calibri" panose="020F0502020204030204" pitchFamily="34" charset="0"/>
              </a:rPr>
              <a:t>Maintaining software quality of Albany</a:t>
            </a:r>
          </a:p>
          <a:p>
            <a:pPr marL="342900" indent="-34290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Trebuchet MS" panose="020B0603020202020204" pitchFamily="34" charset="0"/>
                <a:cs typeface="Calibri" panose="020F0502020204030204" pitchFamily="34" charset="0"/>
              </a:rPr>
              <a:t>Code pruning</a:t>
            </a: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err="1">
                <a:latin typeface="Trebuchet MS" panose="020B0603020202020204" pitchFamily="34" charset="0"/>
                <a:cs typeface="Calibri" panose="020F0502020204030204" pitchFamily="34" charset="0"/>
              </a:rPr>
              <a:t>PyAlbany</a:t>
            </a:r>
            <a:r>
              <a:rPr lang="en-US" sz="2200" dirty="0">
                <a:latin typeface="Trebuchet MS" panose="020B0603020202020204" pitchFamily="34" charset="0"/>
                <a:cs typeface="Calibri" panose="020F0502020204030204" pitchFamily="34" charset="0"/>
              </a:rPr>
              <a:t>: a Python interface to Albany</a:t>
            </a: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Trebuchet MS" panose="020B0603020202020204" pitchFamily="34" charset="0"/>
                <a:cs typeface="Calibri" panose="020F0502020204030204" pitchFamily="34" charset="0"/>
              </a:rPr>
              <a:t>Nightly regression testing</a:t>
            </a: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Trebuchet MS" panose="020B0603020202020204" pitchFamily="34" charset="0"/>
                <a:cs typeface="Calibri" panose="020F0502020204030204" pitchFamily="34" charset="0"/>
              </a:rPr>
              <a:t>Automated performance testing </a:t>
            </a: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Trebuchet MS" panose="020B0603020202020204" pitchFamily="34" charset="0"/>
                <a:cs typeface="Calibri" panose="020F0502020204030204" pitchFamily="34" charset="0"/>
              </a:rPr>
              <a:t>Automated performance tuning</a:t>
            </a:r>
          </a:p>
          <a:p>
            <a:pPr marL="800100" lvl="1" indent="-34290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r>
              <a:rPr lang="en-US" sz="2200" b="1" dirty="0">
                <a:latin typeface="Trebuchet MS" panose="020B0603020202020204" pitchFamily="34" charset="0"/>
                <a:cs typeface="Calibri" panose="020F0502020204030204" pitchFamily="34" charset="0"/>
              </a:rPr>
              <a:t>Summary &amp; perspectives</a:t>
            </a:r>
          </a:p>
          <a:p>
            <a:pPr marL="342900" indent="-342900">
              <a:buFont typeface="Arial" panose="020B0604020202020204" pitchFamily="34" charset="0"/>
              <a:buChar char="•"/>
            </a:pPr>
            <a:endParaRPr lang="en-US" sz="2200" dirty="0">
              <a:latin typeface="Trebuchet MS" panose="020B0603020202020204" pitchFamily="34" charset="0"/>
              <a:cs typeface="Calibri" panose="020F0502020204030204" pitchFamily="34" charset="0"/>
            </a:endParaRPr>
          </a:p>
        </p:txBody>
      </p:sp>
      <p:pic>
        <p:nvPicPr>
          <p:cNvPr id="7" name="Picture 6" descr="A picture containing clipart&#10;&#10;Description generated with very high confidence">
            <a:extLst>
              <a:ext uri="{FF2B5EF4-FFF2-40B4-BE49-F238E27FC236}">
                <a16:creationId xmlns:a16="http://schemas.microsoft.com/office/drawing/2014/main" id="{50785B16-48CA-4FAB-A157-49650B3B94F6}"/>
              </a:ext>
            </a:extLst>
          </p:cNvPr>
          <p:cNvPicPr>
            <a:picLocks noChangeAspect="1"/>
          </p:cNvPicPr>
          <p:nvPr/>
        </p:nvPicPr>
        <p:blipFill>
          <a:blip r:embed="rId3"/>
          <a:stretch>
            <a:fillRect/>
          </a:stretch>
        </p:blipFill>
        <p:spPr>
          <a:xfrm>
            <a:off x="9267171" y="738679"/>
            <a:ext cx="2308229" cy="1137627"/>
          </a:xfrm>
          <a:prstGeom prst="rect">
            <a:avLst/>
          </a:prstGeom>
        </p:spPr>
      </p:pic>
      <p:pic>
        <p:nvPicPr>
          <p:cNvPr id="8" name="Picture 7">
            <a:extLst>
              <a:ext uri="{FF2B5EF4-FFF2-40B4-BE49-F238E27FC236}">
                <a16:creationId xmlns:a16="http://schemas.microsoft.com/office/drawing/2014/main" id="{BC26DCA5-B92B-4324-8CD1-B0CC217D532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446458" y="4074537"/>
            <a:ext cx="1949653" cy="1460974"/>
          </a:xfrm>
          <a:prstGeom prst="rect">
            <a:avLst/>
          </a:prstGeom>
        </p:spPr>
      </p:pic>
    </p:spTree>
    <p:extLst>
      <p:ext uri="{BB962C8B-B14F-4D97-AF65-F5344CB8AC3E}">
        <p14:creationId xmlns:p14="http://schemas.microsoft.com/office/powerpoint/2010/main" val="174715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8903DDA-7189-7C4B-8C3C-58042A748310}"/>
              </a:ext>
            </a:extLst>
          </p:cNvPr>
          <p:cNvSpPr>
            <a:spLocks noGrp="1"/>
          </p:cNvSpPr>
          <p:nvPr>
            <p:ph type="title"/>
          </p:nvPr>
        </p:nvSpPr>
        <p:spPr>
          <a:xfrm>
            <a:off x="1413870" y="0"/>
            <a:ext cx="10096500" cy="774779"/>
          </a:xfrm>
        </p:spPr>
        <p:txBody>
          <a:bodyPr>
            <a:normAutofit/>
          </a:bodyPr>
          <a:lstStyle/>
          <a:p>
            <a:r>
              <a:rPr lang="en-US" sz="3600" dirty="0">
                <a:solidFill>
                  <a:srgbClr val="0070C0"/>
                </a:solidFill>
                <a:latin typeface="Trebuchet MS" panose="020B0603020202020204" pitchFamily="34" charset="0"/>
              </a:rPr>
              <a:t>Summary &amp; Perspectives</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28</a:t>
            </a:fld>
            <a:endParaRPr lang="en-US" dirty="0"/>
          </a:p>
        </p:txBody>
      </p:sp>
      <p:sp>
        <p:nvSpPr>
          <p:cNvPr id="2" name="TextBox 1">
            <a:extLst>
              <a:ext uri="{FF2B5EF4-FFF2-40B4-BE49-F238E27FC236}">
                <a16:creationId xmlns:a16="http://schemas.microsoft.com/office/drawing/2014/main" id="{89363B87-664B-431E-83B4-59D8D064FBC1}"/>
              </a:ext>
            </a:extLst>
          </p:cNvPr>
          <p:cNvSpPr txBox="1"/>
          <p:nvPr/>
        </p:nvSpPr>
        <p:spPr>
          <a:xfrm>
            <a:off x="877529" y="1106129"/>
            <a:ext cx="9837174" cy="4748981"/>
          </a:xfrm>
          <a:prstGeom prst="rect">
            <a:avLst/>
          </a:prstGeom>
        </p:spPr>
        <p:txBody>
          <a:bodyPr vert="horz" wrap="square" lIns="91440" tIns="45720" rIns="91440" bIns="45720" rtlCol="0">
            <a:noAutofit/>
          </a:bodyPr>
          <a:lstStyle/>
          <a:p>
            <a:pPr algn="l"/>
            <a:endParaRPr lang="en-US" dirty="0"/>
          </a:p>
        </p:txBody>
      </p:sp>
      <p:grpSp>
        <p:nvGrpSpPr>
          <p:cNvPr id="8" name="Group 7">
            <a:extLst>
              <a:ext uri="{FF2B5EF4-FFF2-40B4-BE49-F238E27FC236}">
                <a16:creationId xmlns:a16="http://schemas.microsoft.com/office/drawing/2014/main" id="{6EE126B4-9927-498C-AE03-5AC868A684DC}"/>
              </a:ext>
            </a:extLst>
          </p:cNvPr>
          <p:cNvGrpSpPr/>
          <p:nvPr/>
        </p:nvGrpSpPr>
        <p:grpSpPr>
          <a:xfrm>
            <a:off x="2484388" y="2582860"/>
            <a:ext cx="7010400" cy="1098177"/>
            <a:chOff x="2232212" y="1389529"/>
            <a:chExt cx="7010400" cy="1098177"/>
          </a:xfrm>
        </p:grpSpPr>
        <p:sp>
          <p:nvSpPr>
            <p:cNvPr id="5" name="Arrow: Right 4">
              <a:extLst>
                <a:ext uri="{FF2B5EF4-FFF2-40B4-BE49-F238E27FC236}">
                  <a16:creationId xmlns:a16="http://schemas.microsoft.com/office/drawing/2014/main" id="{F0F7966D-BD80-4588-B81C-2D1C37623F79}"/>
                </a:ext>
              </a:extLst>
            </p:cNvPr>
            <p:cNvSpPr/>
            <p:nvPr/>
          </p:nvSpPr>
          <p:spPr>
            <a:xfrm>
              <a:off x="2689412" y="1389529"/>
              <a:ext cx="6553200" cy="708212"/>
            </a:xfrm>
            <a:prstGeom prst="rightArrow">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53FDF900-0E49-46EB-94D3-A09D35D5F454}"/>
                </a:ext>
              </a:extLst>
            </p:cNvPr>
            <p:cNvSpPr/>
            <p:nvPr/>
          </p:nvSpPr>
          <p:spPr>
            <a:xfrm rot="10800000">
              <a:off x="2232212" y="1743635"/>
              <a:ext cx="6553200" cy="708212"/>
            </a:xfrm>
            <a:prstGeom prst="rightArrow">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73CB2EC-3B45-4E83-B9C3-A5E30E2A66B6}"/>
                </a:ext>
              </a:extLst>
            </p:cNvPr>
            <p:cNvSpPr txBox="1"/>
            <p:nvPr/>
          </p:nvSpPr>
          <p:spPr>
            <a:xfrm>
              <a:off x="5006788" y="1559859"/>
              <a:ext cx="4007224" cy="573741"/>
            </a:xfrm>
            <a:prstGeom prst="rect">
              <a:avLst/>
            </a:prstGeom>
          </p:spPr>
          <p:txBody>
            <a:bodyPr vert="horz" wrap="square" lIns="91440" tIns="45720" rIns="91440" bIns="45720" rtlCol="0">
              <a:noAutofit/>
            </a:bodyPr>
            <a:lstStyle/>
            <a:p>
              <a:pPr algn="l"/>
              <a:r>
                <a:rPr lang="en-US" dirty="0">
                  <a:solidFill>
                    <a:schemeClr val="bg1"/>
                  </a:solidFill>
                  <a:latin typeface="Trebuchet MS" panose="020B0603020202020204" pitchFamily="34" charset="0"/>
                </a:rPr>
                <a:t>Flexibility</a:t>
              </a:r>
            </a:p>
          </p:txBody>
        </p:sp>
        <p:sp>
          <p:nvSpPr>
            <p:cNvPr id="19" name="TextBox 18">
              <a:extLst>
                <a:ext uri="{FF2B5EF4-FFF2-40B4-BE49-F238E27FC236}">
                  <a16:creationId xmlns:a16="http://schemas.microsoft.com/office/drawing/2014/main" id="{B3B434CC-1976-42BA-9A28-5C932B0F2A53}"/>
                </a:ext>
              </a:extLst>
            </p:cNvPr>
            <p:cNvSpPr txBox="1"/>
            <p:nvPr/>
          </p:nvSpPr>
          <p:spPr>
            <a:xfrm>
              <a:off x="5006788" y="1913965"/>
              <a:ext cx="4007224" cy="573741"/>
            </a:xfrm>
            <a:prstGeom prst="rect">
              <a:avLst/>
            </a:prstGeom>
          </p:spPr>
          <p:txBody>
            <a:bodyPr vert="horz" wrap="square" lIns="91440" tIns="45720" rIns="91440" bIns="45720" rtlCol="0">
              <a:noAutofit/>
            </a:bodyPr>
            <a:lstStyle/>
            <a:p>
              <a:pPr algn="l"/>
              <a:r>
                <a:rPr lang="en-US" dirty="0">
                  <a:solidFill>
                    <a:schemeClr val="bg1"/>
                  </a:solidFill>
                  <a:latin typeface="Trebuchet MS" panose="020B0603020202020204" pitchFamily="34" charset="0"/>
                </a:rPr>
                <a:t>Efficiency</a:t>
              </a:r>
            </a:p>
          </p:txBody>
        </p:sp>
      </p:grpSp>
      <p:sp>
        <p:nvSpPr>
          <p:cNvPr id="9" name="TextBox 8">
            <a:extLst>
              <a:ext uri="{FF2B5EF4-FFF2-40B4-BE49-F238E27FC236}">
                <a16:creationId xmlns:a16="http://schemas.microsoft.com/office/drawing/2014/main" id="{E02A8D8F-DFC8-401F-8529-BBD34DC66709}"/>
              </a:ext>
            </a:extLst>
          </p:cNvPr>
          <p:cNvSpPr txBox="1"/>
          <p:nvPr/>
        </p:nvSpPr>
        <p:spPr>
          <a:xfrm>
            <a:off x="611037" y="846527"/>
            <a:ext cx="10552471" cy="708213"/>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r>
              <a:rPr lang="en-US" dirty="0">
                <a:latin typeface="Trebuchet MS" panose="020B0603020202020204" pitchFamily="34" charset="0"/>
              </a:rPr>
              <a:t>In developing HPC codes, there is often a </a:t>
            </a:r>
            <a:r>
              <a:rPr lang="en-US" b="1" dirty="0">
                <a:latin typeface="Trebuchet MS" panose="020B0603020202020204" pitchFamily="34" charset="0"/>
              </a:rPr>
              <a:t>tradeoff</a:t>
            </a:r>
            <a:r>
              <a:rPr lang="en-US" dirty="0">
                <a:latin typeface="Trebuchet MS" panose="020B0603020202020204" pitchFamily="34" charset="0"/>
              </a:rPr>
              <a:t> between </a:t>
            </a:r>
            <a:r>
              <a:rPr lang="en-US" b="1" dirty="0">
                <a:latin typeface="Trebuchet MS" panose="020B0603020202020204" pitchFamily="34" charset="0"/>
              </a:rPr>
              <a:t>flexibility</a:t>
            </a:r>
            <a:r>
              <a:rPr lang="en-US" dirty="0">
                <a:latin typeface="Trebuchet MS" panose="020B0603020202020204" pitchFamily="34" charset="0"/>
              </a:rPr>
              <a:t> and </a:t>
            </a:r>
            <a:r>
              <a:rPr lang="en-US" b="1" dirty="0">
                <a:latin typeface="Trebuchet MS" panose="020B0603020202020204" pitchFamily="34" charset="0"/>
              </a:rPr>
              <a:t>efficiency</a:t>
            </a:r>
            <a:r>
              <a:rPr lang="en-US" dirty="0">
                <a:latin typeface="Trebuchet MS" panose="020B0603020202020204" pitchFamily="34" charset="0"/>
              </a:rPr>
              <a:t>.  Libraries like </a:t>
            </a:r>
            <a:r>
              <a:rPr lang="en-US" b="1" dirty="0" err="1">
                <a:latin typeface="Trebuchet MS" panose="020B0603020202020204" pitchFamily="34" charset="0"/>
              </a:rPr>
              <a:t>Kokkos</a:t>
            </a:r>
            <a:r>
              <a:rPr lang="en-US" dirty="0">
                <a:latin typeface="Trebuchet MS" panose="020B0603020202020204" pitchFamily="34" charset="0"/>
              </a:rPr>
              <a:t> and </a:t>
            </a:r>
            <a:r>
              <a:rPr lang="en-US" b="1" dirty="0" err="1">
                <a:latin typeface="Trebuchet MS" panose="020B0603020202020204" pitchFamily="34" charset="0"/>
              </a:rPr>
              <a:t>Trilinos</a:t>
            </a:r>
            <a:r>
              <a:rPr lang="en-US" dirty="0">
                <a:latin typeface="Trebuchet MS" panose="020B0603020202020204" pitchFamily="34" charset="0"/>
              </a:rPr>
              <a:t> can enable both to a large extent.</a:t>
            </a:r>
          </a:p>
          <a:p>
            <a:pPr marL="285750" indent="-285750" algn="l">
              <a:buFont typeface="Arial" panose="020B0604020202020204" pitchFamily="34" charset="0"/>
              <a:buChar char="•"/>
            </a:pPr>
            <a:endParaRPr lang="en-US" sz="400" dirty="0">
              <a:latin typeface="Trebuchet MS" panose="020B0603020202020204" pitchFamily="34" charset="0"/>
            </a:endParaRPr>
          </a:p>
          <a:p>
            <a:pPr marL="800100" lvl="1" indent="-342900">
              <a:buFont typeface="Wingdings" panose="05000000000000000000" pitchFamily="2" charset="2"/>
              <a:buChar char="Ø"/>
            </a:pPr>
            <a:r>
              <a:rPr lang="en-US" b="1" dirty="0">
                <a:latin typeface="Trebuchet MS" panose="020B0603020202020204" pitchFamily="34" charset="0"/>
              </a:rPr>
              <a:t>Reasonable scalability </a:t>
            </a:r>
            <a:r>
              <a:rPr lang="en-US" dirty="0">
                <a:latin typeface="Trebuchet MS" panose="020B0603020202020204" pitchFamily="34" charset="0"/>
              </a:rPr>
              <a:t>and </a:t>
            </a:r>
            <a:r>
              <a:rPr lang="en-US" b="1" dirty="0">
                <a:latin typeface="Trebuchet MS" panose="020B0603020202020204" pitchFamily="34" charset="0"/>
              </a:rPr>
              <a:t>performance</a:t>
            </a:r>
            <a:r>
              <a:rPr lang="en-US" dirty="0">
                <a:latin typeface="Trebuchet MS" panose="020B0603020202020204" pitchFamily="34" charset="0"/>
              </a:rPr>
              <a:t> is obtained across different architectures </a:t>
            </a:r>
            <a:r>
              <a:rPr lang="en-US" b="1" dirty="0">
                <a:latin typeface="Trebuchet MS" panose="020B0603020202020204" pitchFamily="34" charset="0"/>
              </a:rPr>
              <a:t>without </a:t>
            </a:r>
            <a:r>
              <a:rPr lang="en-US" dirty="0">
                <a:latin typeface="Trebuchet MS" panose="020B0603020202020204" pitchFamily="34" charset="0"/>
              </a:rPr>
              <a:t>architecture-specific optimizations within the Albany code base</a:t>
            </a:r>
          </a:p>
          <a:p>
            <a:pPr marL="1257300" lvl="2" indent="-342900">
              <a:buFont typeface="Wingdings" panose="05000000000000000000" pitchFamily="2" charset="2"/>
              <a:buChar char="v"/>
            </a:pPr>
            <a:endParaRPr lang="en-US" sz="200" dirty="0">
              <a:latin typeface="Trebuchet MS" panose="020B0603020202020204" pitchFamily="34" charset="0"/>
            </a:endParaRPr>
          </a:p>
          <a:p>
            <a:pPr marL="1257300" lvl="2" indent="-342900">
              <a:buFont typeface="Wingdings" panose="05000000000000000000" pitchFamily="2" charset="2"/>
              <a:buChar char="v"/>
            </a:pPr>
            <a:endParaRPr lang="en-US" sz="200" dirty="0">
              <a:latin typeface="Trebuchet MS" panose="020B0603020202020204" pitchFamily="34" charset="0"/>
            </a:endParaRPr>
          </a:p>
          <a:p>
            <a:pPr marL="800100" lvl="1" indent="-342900">
              <a:buFont typeface="Wingdings" panose="05000000000000000000" pitchFamily="2" charset="2"/>
              <a:buChar char="Ø"/>
            </a:pPr>
            <a:r>
              <a:rPr lang="en-US" dirty="0">
                <a:latin typeface="Trebuchet MS" panose="020B0603020202020204" pitchFamily="34" charset="0"/>
              </a:rPr>
              <a:t>Code promised to be “</a:t>
            </a:r>
            <a:r>
              <a:rPr lang="en-US" b="1" dirty="0">
                <a:latin typeface="Trebuchet MS" panose="020B0603020202020204" pitchFamily="34" charset="0"/>
              </a:rPr>
              <a:t>future proof”</a:t>
            </a:r>
          </a:p>
          <a:p>
            <a:pPr marL="285750" indent="-285750" algn="l">
              <a:buFont typeface="Arial" panose="020B0604020202020204" pitchFamily="34" charset="0"/>
              <a:buChar char="•"/>
            </a:pPr>
            <a:endParaRPr lang="en-US" dirty="0">
              <a:latin typeface="Trebuchet MS" panose="020B0603020202020204" pitchFamily="34" charset="0"/>
            </a:endParaRPr>
          </a:p>
        </p:txBody>
      </p:sp>
      <p:sp>
        <p:nvSpPr>
          <p:cNvPr id="20" name="TextBox 19">
            <a:extLst>
              <a:ext uri="{FF2B5EF4-FFF2-40B4-BE49-F238E27FC236}">
                <a16:creationId xmlns:a16="http://schemas.microsoft.com/office/drawing/2014/main" id="{8F602257-2F44-4F90-8CB8-CE0568B192C2}"/>
              </a:ext>
            </a:extLst>
          </p:cNvPr>
          <p:cNvSpPr txBox="1"/>
          <p:nvPr/>
        </p:nvSpPr>
        <p:spPr>
          <a:xfrm>
            <a:off x="139155" y="4122921"/>
            <a:ext cx="10859743" cy="2554545"/>
          </a:xfrm>
          <a:prstGeom prst="rect">
            <a:avLst/>
          </a:prstGeom>
          <a:noFill/>
        </p:spPr>
        <p:txBody>
          <a:bodyPr wrap="square">
            <a:spAutoFit/>
          </a:bodyPr>
          <a:lstStyle/>
          <a:p>
            <a:pPr marL="342900" indent="-342900" algn="l">
              <a:buFont typeface="Arial" panose="020B0604020202020204" pitchFamily="34" charset="0"/>
              <a:buChar char="•"/>
            </a:pPr>
            <a:r>
              <a:rPr lang="en-US" sz="1800" b="1" dirty="0">
                <a:solidFill>
                  <a:schemeClr val="tx1"/>
                </a:solidFill>
                <a:latin typeface="Trebuchet MS" panose="020B0603020202020204" pitchFamily="34" charset="0"/>
              </a:rPr>
              <a:t>Maintaining performance </a:t>
            </a:r>
            <a:r>
              <a:rPr lang="en-US" sz="1800" dirty="0">
                <a:solidFill>
                  <a:schemeClr val="tx1"/>
                </a:solidFill>
                <a:latin typeface="Trebuchet MS" panose="020B0603020202020204" pitchFamily="34" charset="0"/>
              </a:rPr>
              <a:t>and</a:t>
            </a:r>
            <a:r>
              <a:rPr lang="en-US" sz="1800" b="1" dirty="0">
                <a:solidFill>
                  <a:schemeClr val="tx1"/>
                </a:solidFill>
                <a:latin typeface="Trebuchet MS" panose="020B0603020202020204" pitchFamily="34" charset="0"/>
              </a:rPr>
              <a:t> portability</a:t>
            </a:r>
            <a:r>
              <a:rPr lang="en-US" sz="1800" dirty="0">
                <a:solidFill>
                  <a:schemeClr val="tx1"/>
                </a:solidFill>
                <a:latin typeface="Trebuchet MS" panose="020B0603020202020204" pitchFamily="34" charset="0"/>
              </a:rPr>
              <a:t> is crucial for an active code base</a:t>
            </a:r>
          </a:p>
          <a:p>
            <a:pPr marL="342900" indent="-342900" algn="l">
              <a:buFont typeface="Arial" panose="020B0604020202020204" pitchFamily="34" charset="0"/>
              <a:buChar char="•"/>
            </a:pPr>
            <a:endParaRPr lang="en-US" sz="400" dirty="0">
              <a:solidFill>
                <a:schemeClr val="tx1"/>
              </a:solidFill>
              <a:latin typeface="Trebuchet MS" panose="020B0603020202020204" pitchFamily="34" charset="0"/>
            </a:endParaRPr>
          </a:p>
          <a:p>
            <a:pPr marL="726929" lvl="1" indent="-342900">
              <a:buFont typeface="Wingdings" panose="05000000000000000000" pitchFamily="2" charset="2"/>
              <a:buChar char="Ø"/>
            </a:pPr>
            <a:r>
              <a:rPr lang="en-US" dirty="0">
                <a:latin typeface="Trebuchet MS" panose="020B0603020202020204" pitchFamily="34" charset="0"/>
              </a:rPr>
              <a:t>Supporting </a:t>
            </a:r>
            <a:r>
              <a:rPr lang="en-US" b="1" dirty="0">
                <a:latin typeface="Trebuchet MS" panose="020B0603020202020204" pitchFamily="34" charset="0"/>
              </a:rPr>
              <a:t>unfunded capabilities </a:t>
            </a:r>
            <a:r>
              <a:rPr lang="en-US" dirty="0">
                <a:latin typeface="Trebuchet MS" panose="020B0603020202020204" pitchFamily="34" charset="0"/>
              </a:rPr>
              <a:t>in large HPC code is not sustainable long-term</a:t>
            </a:r>
          </a:p>
          <a:p>
            <a:pPr marL="726929" lvl="1" indent="-342900">
              <a:buFont typeface="Wingdings" panose="05000000000000000000" pitchFamily="2" charset="2"/>
              <a:buChar char="Ø"/>
            </a:pPr>
            <a:endParaRPr lang="en-US" sz="200" dirty="0">
              <a:latin typeface="Trebuchet MS" panose="020B0603020202020204" pitchFamily="34" charset="0"/>
            </a:endParaRPr>
          </a:p>
          <a:p>
            <a:pPr marL="726929" lvl="1" indent="-342900">
              <a:buFont typeface="Wingdings" panose="05000000000000000000" pitchFamily="2" charset="2"/>
              <a:buChar char="Ø"/>
            </a:pPr>
            <a:r>
              <a:rPr lang="en-US" dirty="0">
                <a:latin typeface="Trebuchet MS" panose="020B0603020202020204" pitchFamily="34" charset="0"/>
              </a:rPr>
              <a:t>Regular </a:t>
            </a:r>
            <a:r>
              <a:rPr lang="en-US" b="1" dirty="0">
                <a:latin typeface="Trebuchet MS" panose="020B0603020202020204" pitchFamily="34" charset="0"/>
              </a:rPr>
              <a:t>regression</a:t>
            </a:r>
            <a:r>
              <a:rPr lang="en-US" dirty="0">
                <a:latin typeface="Trebuchet MS" panose="020B0603020202020204" pitchFamily="34" charset="0"/>
              </a:rPr>
              <a:t> and </a:t>
            </a:r>
            <a:r>
              <a:rPr lang="en-US" b="1" dirty="0">
                <a:latin typeface="Trebuchet MS" panose="020B0603020202020204" pitchFamily="34" charset="0"/>
              </a:rPr>
              <a:t>performance testing </a:t>
            </a:r>
            <a:r>
              <a:rPr lang="en-US" dirty="0">
                <a:latin typeface="Trebuchet MS" panose="020B0603020202020204" pitchFamily="34" charset="0"/>
              </a:rPr>
              <a:t>is crucial, especially in presence of every-changing codes</a:t>
            </a:r>
          </a:p>
          <a:p>
            <a:pPr marL="726929" lvl="1" indent="-342900">
              <a:buFont typeface="Wingdings" panose="05000000000000000000" pitchFamily="2" charset="2"/>
              <a:buChar char="Ø"/>
            </a:pPr>
            <a:endParaRPr lang="en-US" sz="200" dirty="0">
              <a:latin typeface="Trebuchet MS" panose="020B0603020202020204" pitchFamily="34" charset="0"/>
            </a:endParaRPr>
          </a:p>
          <a:p>
            <a:pPr marL="269729" indent="-342900">
              <a:buFont typeface="Arial" panose="020B0604020202020204" pitchFamily="34" charset="0"/>
              <a:buChar char="•"/>
            </a:pPr>
            <a:r>
              <a:rPr lang="en-US" b="1" dirty="0">
                <a:latin typeface="Trebuchet MS" panose="020B0603020202020204" pitchFamily="34" charset="0"/>
              </a:rPr>
              <a:t>Automatic </a:t>
            </a:r>
            <a:r>
              <a:rPr lang="en-US" dirty="0">
                <a:latin typeface="Trebuchet MS" panose="020B0603020202020204" pitchFamily="34" charset="0"/>
              </a:rPr>
              <a:t>processes like </a:t>
            </a:r>
            <a:r>
              <a:rPr lang="en-US" b="1" dirty="0">
                <a:latin typeface="Trebuchet MS" panose="020B0603020202020204" pitchFamily="34" charset="0"/>
              </a:rPr>
              <a:t>testing </a:t>
            </a:r>
            <a:r>
              <a:rPr lang="en-US" dirty="0">
                <a:latin typeface="Trebuchet MS" panose="020B0603020202020204" pitchFamily="34" charset="0"/>
              </a:rPr>
              <a:t>and</a:t>
            </a:r>
            <a:r>
              <a:rPr lang="en-US" b="1" dirty="0">
                <a:latin typeface="Trebuchet MS" panose="020B0603020202020204" pitchFamily="34" charset="0"/>
              </a:rPr>
              <a:t> parameter tuning </a:t>
            </a:r>
            <a:r>
              <a:rPr lang="en-US" dirty="0">
                <a:latin typeface="Trebuchet MS" panose="020B0603020202020204" pitchFamily="34" charset="0"/>
              </a:rPr>
              <a:t>can save developers a lot of time</a:t>
            </a:r>
          </a:p>
          <a:p>
            <a:pPr marL="269729" indent="-342900">
              <a:buFont typeface="Wingdings" panose="05000000000000000000" pitchFamily="2" charset="2"/>
              <a:buChar char="Ø"/>
            </a:pPr>
            <a:endParaRPr lang="en-US" sz="400" dirty="0">
              <a:latin typeface="Trebuchet MS" panose="020B0603020202020204" pitchFamily="34" charset="0"/>
            </a:endParaRPr>
          </a:p>
          <a:p>
            <a:pPr marL="726929" lvl="1" indent="-342900">
              <a:buFont typeface="Wingdings" panose="05000000000000000000" pitchFamily="2" charset="2"/>
              <a:buChar char="Ø"/>
            </a:pPr>
            <a:r>
              <a:rPr lang="en-US" dirty="0">
                <a:latin typeface="Trebuchet MS" panose="020B0603020202020204" pitchFamily="34" charset="0"/>
              </a:rPr>
              <a:t>A </a:t>
            </a:r>
            <a:r>
              <a:rPr lang="en-US" b="1" dirty="0">
                <a:latin typeface="Trebuchet MS" panose="020B0603020202020204" pitchFamily="34" charset="0"/>
              </a:rPr>
              <a:t>change-point detection algorithm </a:t>
            </a:r>
            <a:r>
              <a:rPr lang="en-US" dirty="0">
                <a:latin typeface="Trebuchet MS" panose="020B0603020202020204" pitchFamily="34" charset="0"/>
              </a:rPr>
              <a:t>can help identify performance variation automatically</a:t>
            </a:r>
          </a:p>
          <a:p>
            <a:pPr marL="726929" lvl="1" indent="-342900">
              <a:buFont typeface="Wingdings" panose="05000000000000000000" pitchFamily="2" charset="2"/>
              <a:buChar char="Ø"/>
            </a:pPr>
            <a:endParaRPr lang="en-US" sz="400" dirty="0">
              <a:latin typeface="Trebuchet MS" panose="020B0603020202020204" pitchFamily="34" charset="0"/>
            </a:endParaRPr>
          </a:p>
          <a:p>
            <a:pPr marL="726929" lvl="1" indent="-342900">
              <a:buFont typeface="Wingdings" panose="05000000000000000000" pitchFamily="2" charset="2"/>
              <a:buChar char="Ø"/>
            </a:pPr>
            <a:r>
              <a:rPr lang="en-US" sz="1800" b="1" dirty="0">
                <a:solidFill>
                  <a:schemeClr val="tx1"/>
                </a:solidFill>
                <a:latin typeface="Trebuchet MS" panose="020B0603020202020204" pitchFamily="34" charset="0"/>
              </a:rPr>
              <a:t>Optimal solver parameters </a:t>
            </a:r>
            <a:r>
              <a:rPr lang="en-US" sz="1800" dirty="0">
                <a:solidFill>
                  <a:schemeClr val="tx1"/>
                </a:solidFill>
                <a:latin typeface="Trebuchet MS" panose="020B0603020202020204" pitchFamily="34" charset="0"/>
              </a:rPr>
              <a:t>can be determined for a specific architecture </a:t>
            </a:r>
            <a:r>
              <a:rPr lang="en-US" sz="1800" b="1" dirty="0">
                <a:solidFill>
                  <a:schemeClr val="tx1"/>
                </a:solidFill>
                <a:latin typeface="Trebuchet MS" panose="020B0603020202020204" pitchFamily="34" charset="0"/>
              </a:rPr>
              <a:t>automatically</a:t>
            </a:r>
            <a:r>
              <a:rPr lang="en-US" sz="1800" dirty="0">
                <a:solidFill>
                  <a:schemeClr val="tx1"/>
                </a:solidFill>
                <a:latin typeface="Trebuchet MS" panose="020B0603020202020204" pitchFamily="34" charset="0"/>
              </a:rPr>
              <a:t> using black-box optimization algorithms</a:t>
            </a:r>
          </a:p>
        </p:txBody>
      </p:sp>
      <p:pic>
        <p:nvPicPr>
          <p:cNvPr id="23" name="Picture 22" descr="A picture containing clipart&#10;&#10;Description generated with very high confidence">
            <a:extLst>
              <a:ext uri="{FF2B5EF4-FFF2-40B4-BE49-F238E27FC236}">
                <a16:creationId xmlns:a16="http://schemas.microsoft.com/office/drawing/2014/main" id="{056EB615-9DF0-42C2-A797-E4C99BADC799}"/>
              </a:ext>
            </a:extLst>
          </p:cNvPr>
          <p:cNvPicPr>
            <a:picLocks noChangeAspect="1"/>
          </p:cNvPicPr>
          <p:nvPr/>
        </p:nvPicPr>
        <p:blipFill>
          <a:blip r:embed="rId3"/>
          <a:stretch>
            <a:fillRect/>
          </a:stretch>
        </p:blipFill>
        <p:spPr>
          <a:xfrm>
            <a:off x="10682301" y="5359527"/>
            <a:ext cx="1264980" cy="623455"/>
          </a:xfrm>
          <a:prstGeom prst="rect">
            <a:avLst/>
          </a:prstGeom>
        </p:spPr>
      </p:pic>
    </p:spTree>
    <p:extLst>
      <p:ext uri="{BB962C8B-B14F-4D97-AF65-F5344CB8AC3E}">
        <p14:creationId xmlns:p14="http://schemas.microsoft.com/office/powerpoint/2010/main" val="321341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FAB73BC-B049-4115-A692-8D63A059BFB8}" type="slidenum">
              <a:rPr lang="en-US" smtClean="0"/>
              <a:pPr/>
              <a:t>29</a:t>
            </a:fld>
            <a:endParaRPr lang="en-US" dirty="0"/>
          </a:p>
        </p:txBody>
      </p:sp>
      <p:sp>
        <p:nvSpPr>
          <p:cNvPr id="5" name="Title 12">
            <a:extLst>
              <a:ext uri="{FF2B5EF4-FFF2-40B4-BE49-F238E27FC236}">
                <a16:creationId xmlns:a16="http://schemas.microsoft.com/office/drawing/2014/main" id="{28903DDA-7189-7C4B-8C3C-58042A748310}"/>
              </a:ext>
            </a:extLst>
          </p:cNvPr>
          <p:cNvSpPr>
            <a:spLocks noGrp="1"/>
          </p:cNvSpPr>
          <p:nvPr>
            <p:ph type="title"/>
          </p:nvPr>
        </p:nvSpPr>
        <p:spPr>
          <a:xfrm>
            <a:off x="1402718" y="281323"/>
            <a:ext cx="10096500" cy="774779"/>
          </a:xfrm>
        </p:spPr>
        <p:txBody>
          <a:bodyPr>
            <a:normAutofit fontScale="90000"/>
          </a:bodyPr>
          <a:lstStyle/>
          <a:p>
            <a:r>
              <a:rPr lang="en-US" sz="3600" dirty="0" smtClean="0">
                <a:solidFill>
                  <a:srgbClr val="0070C0"/>
                </a:solidFill>
                <a:latin typeface="Trebuchet MS" panose="020B0603020202020204" pitchFamily="34" charset="0"/>
              </a:rPr>
              <a:t>Bridging the Gap between Sandia &amp; Academia, and Promoting Inclusion &amp; Diversity through Albany</a:t>
            </a:r>
            <a:endParaRPr lang="en-US" sz="3600" dirty="0">
              <a:solidFill>
                <a:srgbClr val="0070C0"/>
              </a:solidFill>
              <a:latin typeface="Trebuchet MS" panose="020B0603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8395" y="1312941"/>
            <a:ext cx="4698886" cy="2349443"/>
          </a:xfrm>
          <a:prstGeom prst="rect">
            <a:avLst/>
          </a:prstGeom>
        </p:spPr>
      </p:pic>
      <p:sp>
        <p:nvSpPr>
          <p:cNvPr id="7" name="TextBox 6"/>
          <p:cNvSpPr txBox="1"/>
          <p:nvPr/>
        </p:nvSpPr>
        <p:spPr>
          <a:xfrm>
            <a:off x="614477" y="1470442"/>
            <a:ext cx="7025270" cy="1326995"/>
          </a:xfrm>
          <a:prstGeom prst="rect">
            <a:avLst/>
          </a:prstGeom>
          <a:ln w="28575">
            <a:solidFill>
              <a:srgbClr val="0070C0"/>
            </a:solidFill>
          </a:ln>
        </p:spPr>
        <p:txBody>
          <a:bodyPr vert="horz" wrap="square" lIns="91440" tIns="45720" rIns="91440" bIns="45720" rtlCol="0">
            <a:noAutofit/>
          </a:bodyPr>
          <a:lstStyle/>
          <a:p>
            <a:pPr algn="ctr"/>
            <a:r>
              <a:rPr lang="en-US" sz="2000" dirty="0" smtClean="0">
                <a:latin typeface="Trebuchet MS" panose="020B0603020202020204" pitchFamily="34" charset="0"/>
              </a:rPr>
              <a:t>Recently-funded 5-year </a:t>
            </a:r>
            <a:r>
              <a:rPr lang="en-US" sz="2000" b="1" dirty="0" smtClean="0">
                <a:solidFill>
                  <a:srgbClr val="0070C0"/>
                </a:solidFill>
                <a:latin typeface="Trebuchet MS" panose="020B0603020202020204" pitchFamily="34" charset="0"/>
              </a:rPr>
              <a:t>Grande CARES MSIPP </a:t>
            </a:r>
            <a:r>
              <a:rPr lang="en-US" sz="2000" b="1" dirty="0" smtClean="0">
                <a:solidFill>
                  <a:srgbClr val="0070C0"/>
                </a:solidFill>
                <a:latin typeface="Trebuchet MS" panose="020B0603020202020204" pitchFamily="34" charset="0"/>
              </a:rPr>
              <a:t>consortium</a:t>
            </a:r>
            <a:r>
              <a:rPr lang="en-US" sz="2000" baseline="30000" dirty="0" smtClean="0">
                <a:latin typeface="Trebuchet MS" panose="020B0603020202020204" pitchFamily="34" charset="0"/>
              </a:rPr>
              <a:t>1</a:t>
            </a:r>
            <a:r>
              <a:rPr lang="en-US" sz="2000" dirty="0" smtClean="0">
                <a:solidFill>
                  <a:srgbClr val="0070C0"/>
                </a:solidFill>
                <a:latin typeface="Trebuchet MS" panose="020B0603020202020204" pitchFamily="34" charset="0"/>
              </a:rPr>
              <a:t> </a:t>
            </a:r>
            <a:r>
              <a:rPr lang="en-US" sz="2000" dirty="0" smtClean="0">
                <a:latin typeface="Trebuchet MS" panose="020B0603020202020204" pitchFamily="34" charset="0"/>
              </a:rPr>
              <a:t>will connect students/academics from minority serving institutions in U.S. southwest with Sandia National Laboratories via tools like </a:t>
            </a:r>
            <a:r>
              <a:rPr lang="en-US" sz="2000" b="1" dirty="0" smtClean="0">
                <a:solidFill>
                  <a:srgbClr val="0070C0"/>
                </a:solidFill>
                <a:latin typeface="Trebuchet MS" panose="020B0603020202020204" pitchFamily="34" charset="0"/>
              </a:rPr>
              <a:t>Albany</a:t>
            </a:r>
            <a:r>
              <a:rPr lang="en-US" sz="2000" dirty="0" smtClean="0">
                <a:solidFill>
                  <a:srgbClr val="0070C0"/>
                </a:solidFill>
                <a:latin typeface="Trebuchet MS" panose="020B0603020202020204" pitchFamily="34" charset="0"/>
              </a:rPr>
              <a:t>, </a:t>
            </a:r>
            <a:r>
              <a:rPr lang="en-US" sz="2000" b="1" dirty="0" err="1" smtClean="0">
                <a:solidFill>
                  <a:srgbClr val="0070C0"/>
                </a:solidFill>
                <a:latin typeface="Trebuchet MS" panose="020B0603020202020204" pitchFamily="34" charset="0"/>
              </a:rPr>
              <a:t>Trilinos</a:t>
            </a:r>
            <a:r>
              <a:rPr lang="en-US" sz="2000" dirty="0" smtClean="0">
                <a:solidFill>
                  <a:srgbClr val="0070C0"/>
                </a:solidFill>
                <a:latin typeface="Trebuchet MS" panose="020B0603020202020204" pitchFamily="34" charset="0"/>
              </a:rPr>
              <a:t>, </a:t>
            </a:r>
            <a:r>
              <a:rPr lang="en-US" sz="2000" b="1" dirty="0" err="1" smtClean="0">
                <a:solidFill>
                  <a:srgbClr val="0070C0"/>
                </a:solidFill>
                <a:latin typeface="Trebuchet MS" panose="020B0603020202020204" pitchFamily="34" charset="0"/>
              </a:rPr>
              <a:t>Kokkos</a:t>
            </a:r>
            <a:r>
              <a:rPr lang="en-US" sz="2000" b="1" dirty="0" smtClean="0">
                <a:solidFill>
                  <a:srgbClr val="0070C0"/>
                </a:solidFill>
                <a:latin typeface="Trebuchet MS" panose="020B0603020202020204" pitchFamily="34" charset="0"/>
              </a:rPr>
              <a:t>, </a:t>
            </a:r>
            <a:r>
              <a:rPr lang="en-US" sz="2000" dirty="0" smtClean="0">
                <a:latin typeface="Trebuchet MS" panose="020B0603020202020204" pitchFamily="34" charset="0"/>
              </a:rPr>
              <a:t>…</a:t>
            </a:r>
          </a:p>
        </p:txBody>
      </p:sp>
      <p:sp>
        <p:nvSpPr>
          <p:cNvPr id="10" name="Rectangle 9"/>
          <p:cNvSpPr/>
          <p:nvPr/>
        </p:nvSpPr>
        <p:spPr>
          <a:xfrm>
            <a:off x="69419" y="5913182"/>
            <a:ext cx="9617954" cy="923330"/>
          </a:xfrm>
          <a:prstGeom prst="rect">
            <a:avLst/>
          </a:prstGeom>
        </p:spPr>
        <p:txBody>
          <a:bodyPr wrap="none">
            <a:spAutoFit/>
          </a:bodyPr>
          <a:lstStyle/>
          <a:p>
            <a:r>
              <a:rPr lang="en-US" baseline="30000" dirty="0" smtClean="0">
                <a:latin typeface="Trebuchet MS" panose="020B0603020202020204" pitchFamily="34" charset="0"/>
              </a:rPr>
              <a:t>1 </a:t>
            </a:r>
            <a:r>
              <a:rPr lang="en-US" dirty="0" smtClean="0">
                <a:latin typeface="Trebuchet MS" panose="020B0603020202020204" pitchFamily="34" charset="0"/>
                <a:hlinkClick r:id="rId3"/>
              </a:rPr>
              <a:t>https</a:t>
            </a:r>
            <a:r>
              <a:rPr lang="en-US" dirty="0">
                <a:latin typeface="Trebuchet MS" panose="020B0603020202020204" pitchFamily="34" charset="0"/>
                <a:hlinkClick r:id="rId3"/>
              </a:rPr>
              <a:t>://</a:t>
            </a:r>
            <a:r>
              <a:rPr lang="en-US" dirty="0" smtClean="0">
                <a:latin typeface="Trebuchet MS" panose="020B0603020202020204" pitchFamily="34" charset="0"/>
                <a:hlinkClick r:id="rId3"/>
              </a:rPr>
              <a:t>sites.google.com/view/grande-cares/home</a:t>
            </a:r>
            <a:endParaRPr lang="en-US" dirty="0" smtClean="0">
              <a:latin typeface="Trebuchet MS" panose="020B0603020202020204" pitchFamily="34" charset="0"/>
            </a:endParaRPr>
          </a:p>
          <a:p>
            <a:r>
              <a:rPr lang="en-US" baseline="30000" dirty="0" smtClean="0">
                <a:latin typeface="Trebuchet MS" panose="020B0603020202020204" pitchFamily="34" charset="0"/>
              </a:rPr>
              <a:t>2 </a:t>
            </a:r>
            <a:r>
              <a:rPr lang="en-US" dirty="0" smtClean="0">
                <a:latin typeface="Trebuchet MS" panose="020B0603020202020204" pitchFamily="34" charset="0"/>
                <a:hlinkClick r:id="rId4"/>
              </a:rPr>
              <a:t>https</a:t>
            </a:r>
            <a:r>
              <a:rPr lang="en-US" dirty="0">
                <a:latin typeface="Trebuchet MS" panose="020B0603020202020204" pitchFamily="34" charset="0"/>
                <a:hlinkClick r:id="rId4"/>
              </a:rPr>
              <a:t>://</a:t>
            </a:r>
            <a:r>
              <a:rPr lang="en-US" dirty="0" smtClean="0">
                <a:latin typeface="Trebuchet MS" panose="020B0603020202020204" pitchFamily="34" charset="0"/>
                <a:hlinkClick r:id="rId4"/>
              </a:rPr>
              <a:t>www.utep.edu/newsfeed/2023/utep-receives-1.25m-grant-from-doe-to-produce</a:t>
            </a:r>
          </a:p>
          <a:p>
            <a:r>
              <a:rPr lang="en-US" dirty="0" smtClean="0">
                <a:latin typeface="Trebuchet MS" panose="020B0603020202020204" pitchFamily="34" charset="0"/>
                <a:hlinkClick r:id="rId4"/>
              </a:rPr>
              <a:t>-pipeline-of-scientists-and-engineers.html</a:t>
            </a:r>
            <a:r>
              <a:rPr lang="en-US" dirty="0" smtClean="0">
                <a:latin typeface="Trebuchet MS" panose="020B0603020202020204" pitchFamily="34" charset="0"/>
              </a:rPr>
              <a:t>  </a:t>
            </a:r>
            <a:endParaRPr lang="en-US" dirty="0">
              <a:latin typeface="Trebuchet MS" panose="020B0603020202020204" pitchFamily="34" charset="0"/>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246" y="4328703"/>
            <a:ext cx="1272692" cy="843774"/>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1126" y="4051803"/>
            <a:ext cx="1464970" cy="146497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5218" y="3916573"/>
            <a:ext cx="2857500" cy="160020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47687" y="4051803"/>
            <a:ext cx="1638067" cy="1206668"/>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74645" y="4435592"/>
            <a:ext cx="2444537" cy="629068"/>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4246" y="3162534"/>
            <a:ext cx="8006120" cy="7540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7805854" y="3235132"/>
            <a:ext cx="702527" cy="202155"/>
          </a:xfrm>
          <a:prstGeom prst="rect">
            <a:avLst/>
          </a:prstGeom>
        </p:spPr>
        <p:txBody>
          <a:bodyPr vert="horz" wrap="square" lIns="91440" tIns="45720" rIns="91440" bIns="45720" rtlCol="0">
            <a:noAutofit/>
          </a:bodyPr>
          <a:lstStyle/>
          <a:p>
            <a:pPr algn="l"/>
            <a:r>
              <a:rPr lang="en-US" baseline="30000" dirty="0" smtClean="0">
                <a:latin typeface="Trebuchet MS" panose="020B0603020202020204" pitchFamily="34" charset="0"/>
              </a:rPr>
              <a:t>2</a:t>
            </a:r>
            <a:endParaRPr lang="en-US" baseline="30000" dirty="0" smtClean="0">
              <a:latin typeface="Trebuchet MS" panose="020B0603020202020204" pitchFamily="34" charset="0"/>
            </a:endParaRPr>
          </a:p>
        </p:txBody>
      </p:sp>
    </p:spTree>
    <p:extLst>
      <p:ext uri="{BB962C8B-B14F-4D97-AF65-F5344CB8AC3E}">
        <p14:creationId xmlns:p14="http://schemas.microsoft.com/office/powerpoint/2010/main" val="392411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2">
            <a:extLst>
              <a:ext uri="{FF2B5EF4-FFF2-40B4-BE49-F238E27FC236}">
                <a16:creationId xmlns:a16="http://schemas.microsoft.com/office/drawing/2014/main" id="{CF2983D2-3B44-4206-AF45-8325674B65BF}"/>
              </a:ext>
            </a:extLst>
          </p:cNvPr>
          <p:cNvSpPr>
            <a:spLocks noGrp="1"/>
          </p:cNvSpPr>
          <p:nvPr>
            <p:ph type="title"/>
          </p:nvPr>
        </p:nvSpPr>
        <p:spPr>
          <a:xfrm>
            <a:off x="1504335" y="69528"/>
            <a:ext cx="10096500" cy="774779"/>
          </a:xfrm>
        </p:spPr>
        <p:txBody>
          <a:bodyPr>
            <a:normAutofit/>
          </a:bodyPr>
          <a:lstStyle/>
          <a:p>
            <a:r>
              <a:rPr lang="en-US" sz="3600" dirty="0">
                <a:solidFill>
                  <a:srgbClr val="0070C0"/>
                </a:solidFill>
                <a:latin typeface="Trebuchet MS" panose="020B0603020202020204" pitchFamily="34" charset="0"/>
              </a:rPr>
              <a:t>History of Albany</a:t>
            </a:r>
          </a:p>
        </p:txBody>
      </p:sp>
      <p:grpSp>
        <p:nvGrpSpPr>
          <p:cNvPr id="34" name="Group 33">
            <a:extLst>
              <a:ext uri="{FF2B5EF4-FFF2-40B4-BE49-F238E27FC236}">
                <a16:creationId xmlns:a16="http://schemas.microsoft.com/office/drawing/2014/main" id="{331D3F81-29A9-4FC3-8ED9-8158EE910C0F}"/>
              </a:ext>
            </a:extLst>
          </p:cNvPr>
          <p:cNvGrpSpPr/>
          <p:nvPr/>
        </p:nvGrpSpPr>
        <p:grpSpPr>
          <a:xfrm>
            <a:off x="-1194341" y="797065"/>
            <a:ext cx="14969923" cy="5557236"/>
            <a:chOff x="-1231411" y="1314198"/>
            <a:chExt cx="14969923" cy="5557236"/>
          </a:xfrm>
        </p:grpSpPr>
        <p:sp>
          <p:nvSpPr>
            <p:cNvPr id="9" name="Text Box 19">
              <a:extLst>
                <a:ext uri="{FF2B5EF4-FFF2-40B4-BE49-F238E27FC236}">
                  <a16:creationId xmlns:a16="http://schemas.microsoft.com/office/drawing/2014/main" id="{4C254AF5-7D2B-4A17-8B7A-3E95EB74D62B}"/>
                </a:ext>
              </a:extLst>
            </p:cNvPr>
            <p:cNvSpPr txBox="1">
              <a:spLocks noChangeArrowheads="1"/>
            </p:cNvSpPr>
            <p:nvPr/>
          </p:nvSpPr>
          <p:spPr bwMode="auto">
            <a:xfrm>
              <a:off x="2588871" y="6532880"/>
              <a:ext cx="85344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1600" b="1" dirty="0">
                  <a:solidFill>
                    <a:schemeClr val="bg1"/>
                  </a:solidFill>
                  <a:latin typeface="Calibri" panose="020F0502020204030204" pitchFamily="34" charset="0"/>
                </a:rPr>
                <a:t>* Albany </a:t>
              </a:r>
              <a:r>
                <a:rPr lang="en-US" altLang="en-US" sz="1600" b="1" dirty="0" err="1">
                  <a:solidFill>
                    <a:schemeClr val="bg1"/>
                  </a:solidFill>
                  <a:latin typeface="Calibri" panose="020F0502020204030204" pitchFamily="34" charset="0"/>
                </a:rPr>
                <a:t>github</a:t>
              </a:r>
              <a:r>
                <a:rPr lang="en-US" altLang="en-US" sz="1600" b="1" dirty="0">
                  <a:solidFill>
                    <a:schemeClr val="bg1"/>
                  </a:solidFill>
                  <a:latin typeface="Calibri" panose="020F0502020204030204" pitchFamily="34" charset="0"/>
                </a:rPr>
                <a:t> repo:</a:t>
              </a:r>
              <a:r>
                <a:rPr lang="en-US" altLang="en-US" sz="1600" b="1" i="1" dirty="0">
                  <a:solidFill>
                    <a:schemeClr val="bg1"/>
                  </a:solidFill>
                  <a:latin typeface="Calibri" panose="020F0502020204030204" pitchFamily="34" charset="0"/>
                </a:rPr>
                <a:t> </a:t>
              </a:r>
              <a:r>
                <a:rPr lang="en-US" altLang="en-US" sz="1600" dirty="0">
                  <a:solidFill>
                    <a:schemeClr val="bg1"/>
                  </a:solidFill>
                  <a:latin typeface="Calibri" panose="020F0502020204030204" pitchFamily="34" charset="0"/>
                </a:rPr>
                <a:t>https://github.com/SNLComputation/Albany.</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463C71C-DD54-4DFB-A747-93CC559EA4B6}"/>
                    </a:ext>
                  </a:extLst>
                </p:cNvPr>
                <p:cNvSpPr txBox="1"/>
                <p:nvPr/>
              </p:nvSpPr>
              <p:spPr>
                <a:xfrm>
                  <a:off x="-1231411" y="1314198"/>
                  <a:ext cx="14969923" cy="400110"/>
                </a:xfrm>
                <a:prstGeom prst="rect">
                  <a:avLst/>
                </a:prstGeom>
                <a:noFill/>
                <a:ln>
                  <a:noFill/>
                </a:ln>
              </p:spPr>
              <p:txBody>
                <a:bodyPr wrap="square" rtlCol="0">
                  <a:spAutoFit/>
                </a:bodyPr>
                <a:lstStyle/>
                <a:p>
                  <a:pPr algn="ctr"/>
                  <a:r>
                    <a:rPr lang="en-US" sz="2000" dirty="0">
                      <a:latin typeface="Trebuchet MS" panose="020B0603020202020204" pitchFamily="34" charset="0"/>
                      <a:cs typeface="Calibri" panose="020F0502020204030204" pitchFamily="34" charset="0"/>
                    </a:rPr>
                    <a:t>Since its creation </a:t>
                  </a:r>
                  <a14:m>
                    <m:oMath xmlns:m="http://schemas.openxmlformats.org/officeDocument/2006/math">
                      <m:r>
                        <a:rPr lang="en-US" sz="2000" i="1" smtClean="0">
                          <a:latin typeface="Cambria Math" panose="02040503050406030204" pitchFamily="18" charset="0"/>
                          <a:ea typeface="Cambria Math" panose="02040503050406030204" pitchFamily="18" charset="0"/>
                          <a:cs typeface="Calibri" panose="020F0502020204030204" pitchFamily="34" charset="0"/>
                        </a:rPr>
                        <m:t>~</m:t>
                      </m:r>
                    </m:oMath>
                  </a14:m>
                  <a:r>
                    <a:rPr lang="en-US" sz="2000" dirty="0" smtClean="0">
                      <a:latin typeface="Trebuchet MS" panose="020B0603020202020204" pitchFamily="34" charset="0"/>
                      <a:cs typeface="Calibri" panose="020F0502020204030204" pitchFamily="34" charset="0"/>
                    </a:rPr>
                    <a:t>2009, </a:t>
                  </a:r>
                  <a:r>
                    <a:rPr lang="en-US" sz="2000" dirty="0">
                      <a:latin typeface="Trebuchet MS" panose="020B0603020202020204" pitchFamily="34" charset="0"/>
                      <a:cs typeface="Calibri" panose="020F0502020204030204" pitchFamily="34" charset="0"/>
                    </a:rPr>
                    <a:t>Albany has housed many </a:t>
                  </a:r>
                  <a:r>
                    <a:rPr lang="en-US" sz="2000" b="1" dirty="0">
                      <a:latin typeface="Trebuchet MS" panose="020B0603020202020204" pitchFamily="34" charset="0"/>
                      <a:cs typeface="Calibri" panose="020F0502020204030204" pitchFamily="34" charset="0"/>
                    </a:rPr>
                    <a:t>diverse algorithmic projects </a:t>
                  </a:r>
                  <a:r>
                    <a:rPr lang="en-US" sz="2000" dirty="0">
                      <a:latin typeface="Trebuchet MS" panose="020B0603020202020204" pitchFamily="34" charset="0"/>
                      <a:cs typeface="Calibri" panose="020F0502020204030204" pitchFamily="34" charset="0"/>
                    </a:rPr>
                    <a:t>&amp; </a:t>
                  </a:r>
                  <a:r>
                    <a:rPr lang="en-US" sz="2000" b="1" dirty="0">
                      <a:latin typeface="Trebuchet MS" panose="020B0603020202020204" pitchFamily="34" charset="0"/>
                      <a:cs typeface="Calibri" panose="020F0502020204030204" pitchFamily="34" charset="0"/>
                    </a:rPr>
                    <a:t>applications</a:t>
                  </a:r>
                  <a:r>
                    <a:rPr lang="en-US" sz="2000" dirty="0">
                      <a:latin typeface="Trebuchet MS" panose="020B0603020202020204" pitchFamily="34" charset="0"/>
                      <a:cs typeface="Calibri" panose="020F0502020204030204" pitchFamily="34" charset="0"/>
                    </a:rPr>
                    <a:t>*:</a:t>
                  </a:r>
                  <a:endParaRPr lang="en-US" sz="2000" dirty="0">
                    <a:latin typeface="Trebuchet MS" panose="020B0603020202020204" pitchFamily="34" charset="0"/>
                  </a:endParaRPr>
                </a:p>
              </p:txBody>
            </p:sp>
          </mc:Choice>
          <mc:Fallback xmlns="">
            <p:sp>
              <p:nvSpPr>
                <p:cNvPr id="5" name="TextBox 4">
                  <a:extLst>
                    <a:ext uri="{FF2B5EF4-FFF2-40B4-BE49-F238E27FC236}">
                      <a16:creationId xmlns:a16="http://schemas.microsoft.com/office/drawing/2014/main" id="{C463C71C-DD54-4DFB-A747-93CC559EA4B6}"/>
                    </a:ext>
                  </a:extLst>
                </p:cNvPr>
                <p:cNvSpPr txBox="1">
                  <a:spLocks noRot="1" noChangeAspect="1" noMove="1" noResize="1" noEditPoints="1" noAdjustHandles="1" noChangeArrowheads="1" noChangeShapeType="1" noTextEdit="1"/>
                </p:cNvSpPr>
                <p:nvPr/>
              </p:nvSpPr>
              <p:spPr>
                <a:xfrm>
                  <a:off x="-1231411" y="1314198"/>
                  <a:ext cx="14969923" cy="400110"/>
                </a:xfrm>
                <a:prstGeom prst="rect">
                  <a:avLst/>
                </a:prstGeom>
                <a:blipFill>
                  <a:blip r:embed="rId3"/>
                  <a:stretch>
                    <a:fillRect t="-10769" b="-26154"/>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DA7B7D6D-1EE1-4AD4-8A86-E8780E652DB7}"/>
                </a:ext>
              </a:extLst>
            </p:cNvPr>
            <p:cNvPicPr>
              <a:picLocks noChangeAspect="1"/>
            </p:cNvPicPr>
            <p:nvPr/>
          </p:nvPicPr>
          <p:blipFill>
            <a:blip r:embed="rId4"/>
            <a:stretch>
              <a:fillRect/>
            </a:stretch>
          </p:blipFill>
          <p:spPr>
            <a:xfrm>
              <a:off x="1636403" y="1840992"/>
              <a:ext cx="8534400" cy="4947479"/>
            </a:xfrm>
            <a:prstGeom prst="rect">
              <a:avLst/>
            </a:prstGeom>
            <a:ln>
              <a:solidFill>
                <a:schemeClr val="tx1"/>
              </a:solidFill>
            </a:ln>
          </p:spPr>
        </p:pic>
        <p:sp>
          <p:nvSpPr>
            <p:cNvPr id="23" name="Rectangle 22">
              <a:extLst>
                <a:ext uri="{FF2B5EF4-FFF2-40B4-BE49-F238E27FC236}">
                  <a16:creationId xmlns:a16="http://schemas.microsoft.com/office/drawing/2014/main" id="{03F1EF99-59F9-414F-87F4-ADDA7C3EE96C}"/>
                </a:ext>
              </a:extLst>
            </p:cNvPr>
            <p:cNvSpPr/>
            <p:nvPr/>
          </p:nvSpPr>
          <p:spPr>
            <a:xfrm>
              <a:off x="3894654" y="2827677"/>
              <a:ext cx="3683778" cy="220717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4" name="Rectangle 23">
              <a:extLst>
                <a:ext uri="{FF2B5EF4-FFF2-40B4-BE49-F238E27FC236}">
                  <a16:creationId xmlns:a16="http://schemas.microsoft.com/office/drawing/2014/main" id="{FBEE1673-96D1-45AB-B3FA-84B6859F3EB5}"/>
                </a:ext>
              </a:extLst>
            </p:cNvPr>
            <p:cNvSpPr/>
            <p:nvPr/>
          </p:nvSpPr>
          <p:spPr>
            <a:xfrm>
              <a:off x="4176481" y="4032177"/>
              <a:ext cx="4277710" cy="99011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5" name="Rectangle 24">
              <a:extLst>
                <a:ext uri="{FF2B5EF4-FFF2-40B4-BE49-F238E27FC236}">
                  <a16:creationId xmlns:a16="http://schemas.microsoft.com/office/drawing/2014/main" id="{2FB42516-F771-4D8B-820F-A5CBC27B7E33}"/>
                </a:ext>
              </a:extLst>
            </p:cNvPr>
            <p:cNvSpPr/>
            <p:nvPr/>
          </p:nvSpPr>
          <p:spPr>
            <a:xfrm>
              <a:off x="3416305" y="2793603"/>
              <a:ext cx="1874617" cy="45557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6" name="Rectangle 25">
              <a:extLst>
                <a:ext uri="{FF2B5EF4-FFF2-40B4-BE49-F238E27FC236}">
                  <a16:creationId xmlns:a16="http://schemas.microsoft.com/office/drawing/2014/main" id="{B8DD9FE2-75EF-4CE7-9409-4DCDE0B9EDFA}"/>
                </a:ext>
              </a:extLst>
            </p:cNvPr>
            <p:cNvSpPr/>
            <p:nvPr/>
          </p:nvSpPr>
          <p:spPr>
            <a:xfrm>
              <a:off x="6856071" y="4071659"/>
              <a:ext cx="1874617" cy="45557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 name="Rectangle 27">
              <a:extLst>
                <a:ext uri="{FF2B5EF4-FFF2-40B4-BE49-F238E27FC236}">
                  <a16:creationId xmlns:a16="http://schemas.microsoft.com/office/drawing/2014/main" id="{8B4B1FF7-90D6-417A-89FE-7A677E6ED93B}"/>
                </a:ext>
              </a:extLst>
            </p:cNvPr>
            <p:cNvSpPr/>
            <p:nvPr/>
          </p:nvSpPr>
          <p:spPr>
            <a:xfrm>
              <a:off x="4415399" y="5673708"/>
              <a:ext cx="5733671" cy="108394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9" name="Rectangle 28">
              <a:extLst>
                <a:ext uri="{FF2B5EF4-FFF2-40B4-BE49-F238E27FC236}">
                  <a16:creationId xmlns:a16="http://schemas.microsoft.com/office/drawing/2014/main" id="{36ED3AC2-2C37-4516-AAB1-6DEB2ED95F5B}"/>
                </a:ext>
              </a:extLst>
            </p:cNvPr>
            <p:cNvSpPr/>
            <p:nvPr/>
          </p:nvSpPr>
          <p:spPr>
            <a:xfrm>
              <a:off x="4901210" y="5506896"/>
              <a:ext cx="3792907" cy="80817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0" name="Picture 29">
              <a:extLst>
                <a:ext uri="{FF2B5EF4-FFF2-40B4-BE49-F238E27FC236}">
                  <a16:creationId xmlns:a16="http://schemas.microsoft.com/office/drawing/2014/main" id="{393DBD01-DE7B-4BEB-9A9F-7822D69B977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524" b="96667" l="2301" r="98521">
                          <a14:foregroundMark x1="6984" y1="23333" x2="6984" y2="23333"/>
                          <a14:foregroundMark x1="3122" y1="20476" x2="3122" y2="20476"/>
                          <a14:foregroundMark x1="3205" y1="29524" x2="3205" y2="29524"/>
                          <a14:foregroundMark x1="13640" y1="37778" x2="13640" y2="37778"/>
                          <a14:foregroundMark x1="12325" y1="50317" x2="12325" y2="50317"/>
                          <a14:foregroundMark x1="12325" y1="50317" x2="12079" y2="52063"/>
                          <a14:foregroundMark x1="17009" y1="59048" x2="17009" y2="59048"/>
                          <a14:foregroundMark x1="34182" y1="78095" x2="34182" y2="78095"/>
                          <a14:foregroundMark x1="39523" y1="91429" x2="39523" y2="91429"/>
                          <a14:foregroundMark x1="94659" y1="61111" x2="94659" y2="61111"/>
                          <a14:foregroundMark x1="98767" y1="46825" x2="98767" y2="46825"/>
                          <a14:foregroundMark x1="70748" y1="68889" x2="70748" y2="68889"/>
                          <a14:foregroundMark x1="55136" y1="9524" x2="55136" y2="9524"/>
                          <a14:foregroundMark x1="30731" y1="66825" x2="30731" y2="66825"/>
                          <a14:foregroundMark x1="34347" y1="70952" x2="34347" y2="70952"/>
                          <a14:foregroundMark x1="2301" y1="21111" x2="2301" y2="21111"/>
                          <a14:foregroundMark x1="3122" y1="25556" x2="3122" y2="25556"/>
                          <a14:foregroundMark x1="34758" y1="71905" x2="34758" y2="71905"/>
                          <a14:foregroundMark x1="35744" y1="74444" x2="35744" y2="74444"/>
                          <a14:foregroundMark x1="35744" y1="81429" x2="35744" y2="81429"/>
                          <a14:foregroundMark x1="35497" y1="91746" x2="35497" y2="91746"/>
                          <a14:foregroundMark x1="35004" y1="96667" x2="35004" y2="96667"/>
                        </a14:backgroundRemoval>
                      </a14:imgEffect>
                    </a14:imgLayer>
                  </a14:imgProps>
                </a:ext>
              </a:extLst>
            </a:blip>
            <a:stretch>
              <a:fillRect/>
            </a:stretch>
          </p:blipFill>
          <p:spPr>
            <a:xfrm>
              <a:off x="6241174" y="5477767"/>
              <a:ext cx="2469080" cy="1278160"/>
            </a:xfrm>
            <a:prstGeom prst="rect">
              <a:avLst/>
            </a:prstGeom>
          </p:spPr>
        </p:pic>
        <p:sp>
          <p:nvSpPr>
            <p:cNvPr id="31" name="Parallelogram 30">
              <a:extLst>
                <a:ext uri="{FF2B5EF4-FFF2-40B4-BE49-F238E27FC236}">
                  <a16:creationId xmlns:a16="http://schemas.microsoft.com/office/drawing/2014/main" id="{39766748-7DF3-41DF-AD45-2E3B7EB80226}"/>
                </a:ext>
              </a:extLst>
            </p:cNvPr>
            <p:cNvSpPr/>
            <p:nvPr/>
          </p:nvSpPr>
          <p:spPr>
            <a:xfrm rot="2414603">
              <a:off x="5915043" y="6285711"/>
              <a:ext cx="1283650" cy="154421"/>
            </a:xfrm>
            <a:prstGeom prst="parallelogram">
              <a:avLst>
                <a:gd name="adj" fmla="val 102851"/>
              </a:avLst>
            </a:prstGeom>
            <a:solidFill>
              <a:srgbClr val="00B0F0">
                <a:alpha val="62000"/>
              </a:srgbClr>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8920B6C-98BD-4814-85D6-9CA3B3A14EFA}"/>
                </a:ext>
              </a:extLst>
            </p:cNvPr>
            <p:cNvSpPr/>
            <p:nvPr/>
          </p:nvSpPr>
          <p:spPr>
            <a:xfrm>
              <a:off x="9724768" y="2748277"/>
              <a:ext cx="385241" cy="133630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3" name="Rectangle 32">
              <a:extLst>
                <a:ext uri="{FF2B5EF4-FFF2-40B4-BE49-F238E27FC236}">
                  <a16:creationId xmlns:a16="http://schemas.microsoft.com/office/drawing/2014/main" id="{B9E05213-E588-450D-9154-9E045B8D3EC5}"/>
                </a:ext>
              </a:extLst>
            </p:cNvPr>
            <p:cNvSpPr/>
            <p:nvPr/>
          </p:nvSpPr>
          <p:spPr>
            <a:xfrm>
              <a:off x="7313056" y="1929308"/>
              <a:ext cx="521129" cy="81896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Rectangle 26">
              <a:extLst>
                <a:ext uri="{FF2B5EF4-FFF2-40B4-BE49-F238E27FC236}">
                  <a16:creationId xmlns:a16="http://schemas.microsoft.com/office/drawing/2014/main" id="{C509CD46-14C2-41CC-AD51-1E24C0868C09}"/>
                </a:ext>
              </a:extLst>
            </p:cNvPr>
            <p:cNvSpPr/>
            <p:nvPr/>
          </p:nvSpPr>
          <p:spPr>
            <a:xfrm>
              <a:off x="4042085" y="2806389"/>
              <a:ext cx="4785185" cy="2800767"/>
            </a:xfrm>
            <a:prstGeom prst="rect">
              <a:avLst/>
            </a:prstGeom>
            <a:noFill/>
          </p:spPr>
          <p:txBody>
            <a:bodyPr wrap="square">
              <a:spAutoFit/>
            </a:bodyPr>
            <a:lstStyle/>
            <a:p>
              <a:pPr marL="285750" indent="-285750">
                <a:buFont typeface="Wingdings" panose="05000000000000000000" pitchFamily="2" charset="2"/>
                <a:buChar char="Ø"/>
              </a:pPr>
              <a:r>
                <a:rPr lang="en-US" sz="1600" dirty="0">
                  <a:latin typeface="Trebuchet MS" panose="020B0603020202020204" pitchFamily="34" charset="0"/>
                  <a:cs typeface="Calibri" panose="020F0502020204030204" pitchFamily="34" charset="0"/>
                </a:rPr>
                <a:t>Demo PDEs</a:t>
              </a:r>
            </a:p>
            <a:p>
              <a:pPr marL="285750" indent="-285750">
                <a:buFont typeface="Wingdings" panose="05000000000000000000" pitchFamily="2" charset="2"/>
                <a:buChar char="Ø"/>
              </a:pPr>
              <a:r>
                <a:rPr lang="en-US" sz="1600" dirty="0">
                  <a:latin typeface="Trebuchet MS" panose="020B0603020202020204" pitchFamily="34" charset="0"/>
                  <a:cs typeface="Calibri" panose="020F0502020204030204" pitchFamily="34" charset="0"/>
                </a:rPr>
                <a:t>Quantum Devices (QCAD)</a:t>
              </a:r>
            </a:p>
            <a:p>
              <a:pPr marL="285750" indent="-285750">
                <a:buFont typeface="Wingdings" panose="05000000000000000000" pitchFamily="2" charset="2"/>
                <a:buChar char="Ø"/>
              </a:pPr>
              <a:endParaRPr lang="en-US" sz="200" dirty="0">
                <a:latin typeface="Trebuchet MS" panose="020B0603020202020204" pitchFamily="34" charset="0"/>
                <a:cs typeface="Calibri" panose="020F0502020204030204" pitchFamily="34" charset="0"/>
              </a:endParaRPr>
            </a:p>
            <a:p>
              <a:pPr marL="285750" indent="-285750">
                <a:buFont typeface="Wingdings" panose="05000000000000000000" pitchFamily="2" charset="2"/>
                <a:buChar char="Ø"/>
              </a:pPr>
              <a:r>
                <a:rPr lang="en-US" sz="1600" dirty="0">
                  <a:latin typeface="Trebuchet MS" panose="020B0603020202020204" pitchFamily="34" charset="0"/>
                  <a:cs typeface="Calibri" panose="020F0502020204030204" pitchFamily="34" charset="0"/>
                </a:rPr>
                <a:t>Ice Sheets (Albany Land-Ice)</a:t>
              </a:r>
            </a:p>
            <a:p>
              <a:pPr marL="285750" indent="-285750">
                <a:buFont typeface="Wingdings" panose="05000000000000000000" pitchFamily="2" charset="2"/>
                <a:buChar char="Ø"/>
              </a:pPr>
              <a:endParaRPr lang="en-US" sz="200" dirty="0">
                <a:latin typeface="Trebuchet MS" panose="020B0603020202020204" pitchFamily="34" charset="0"/>
                <a:cs typeface="Calibri" panose="020F0502020204030204" pitchFamily="34" charset="0"/>
              </a:endParaRPr>
            </a:p>
            <a:p>
              <a:pPr marL="285750" indent="-285750">
                <a:buFont typeface="Wingdings" panose="05000000000000000000" pitchFamily="2" charset="2"/>
                <a:buChar char="Ø"/>
              </a:pPr>
              <a:r>
                <a:rPr lang="en-US" sz="1600" dirty="0">
                  <a:latin typeface="Trebuchet MS" panose="020B0603020202020204" pitchFamily="34" charset="0"/>
                  <a:cs typeface="Calibri" panose="020F0502020204030204" pitchFamily="34" charset="0"/>
                </a:rPr>
                <a:t>Mechanics (LCM)</a:t>
              </a:r>
            </a:p>
            <a:p>
              <a:pPr marL="285750" indent="-285750">
                <a:buFont typeface="Wingdings" panose="05000000000000000000" pitchFamily="2" charset="2"/>
                <a:buChar char="Ø"/>
              </a:pPr>
              <a:endParaRPr lang="en-US" sz="200" dirty="0">
                <a:latin typeface="Trebuchet MS" panose="020B0603020202020204" pitchFamily="34" charset="0"/>
                <a:cs typeface="Calibri" panose="020F0502020204030204" pitchFamily="34" charset="0"/>
              </a:endParaRPr>
            </a:p>
            <a:p>
              <a:pPr marL="285750" indent="-285750">
                <a:buFont typeface="Wingdings" panose="05000000000000000000" pitchFamily="2" charset="2"/>
                <a:buChar char="Ø"/>
              </a:pPr>
              <a:r>
                <a:rPr lang="en-US" sz="1600" dirty="0">
                  <a:latin typeface="Trebuchet MS" panose="020B0603020202020204" pitchFamily="34" charset="0"/>
                  <a:cs typeface="Calibri" panose="020F0502020204030204" pitchFamily="34" charset="0"/>
                </a:rPr>
                <a:t>Atmosphere Dynamics (Aeras)</a:t>
              </a:r>
            </a:p>
            <a:p>
              <a:pPr marL="285750" indent="-285750">
                <a:buFont typeface="Wingdings" panose="05000000000000000000" pitchFamily="2" charset="2"/>
                <a:buChar char="Ø"/>
              </a:pPr>
              <a:endParaRPr lang="en-US" sz="200" dirty="0">
                <a:latin typeface="Trebuchet MS" panose="020B0603020202020204" pitchFamily="34" charset="0"/>
                <a:cs typeface="Calibri" panose="020F0502020204030204" pitchFamily="34" charset="0"/>
              </a:endParaRPr>
            </a:p>
            <a:p>
              <a:pPr marL="285750" indent="-285750">
                <a:buFont typeface="Wingdings" panose="05000000000000000000" pitchFamily="2" charset="2"/>
                <a:buChar char="Ø"/>
              </a:pPr>
              <a:r>
                <a:rPr lang="en-US" sz="1600" dirty="0">
                  <a:latin typeface="Trebuchet MS" panose="020B0603020202020204" pitchFamily="34" charset="0"/>
                  <a:cs typeface="Calibri" panose="020F0502020204030204" pitchFamily="34" charset="0"/>
                </a:rPr>
                <a:t>Particle-continuum coupling (</a:t>
              </a:r>
              <a:r>
                <a:rPr lang="en-US" sz="1600" dirty="0" err="1">
                  <a:latin typeface="Trebuchet MS" panose="020B0603020202020204" pitchFamily="34" charset="0"/>
                  <a:cs typeface="Calibri" panose="020F0502020204030204" pitchFamily="34" charset="0"/>
                </a:rPr>
                <a:t>Peridigm</a:t>
              </a:r>
              <a:r>
                <a:rPr lang="en-US" sz="1600" dirty="0">
                  <a:latin typeface="Trebuchet MS" panose="020B0603020202020204" pitchFamily="34" charset="0"/>
                  <a:cs typeface="Calibri" panose="020F0502020204030204" pitchFamily="34" charset="0"/>
                </a:rPr>
                <a:t>-LCM)</a:t>
              </a:r>
            </a:p>
            <a:p>
              <a:pPr marL="285750" indent="-285750">
                <a:buFont typeface="Wingdings" panose="05000000000000000000" pitchFamily="2" charset="2"/>
                <a:buChar char="Ø"/>
              </a:pPr>
              <a:endParaRPr lang="en-US" sz="200" dirty="0">
                <a:latin typeface="Trebuchet MS" panose="020B0603020202020204" pitchFamily="34" charset="0"/>
                <a:cs typeface="Calibri" panose="020F0502020204030204" pitchFamily="34" charset="0"/>
              </a:endParaRPr>
            </a:p>
            <a:p>
              <a:pPr marL="285750" indent="-285750">
                <a:buFont typeface="Wingdings" panose="05000000000000000000" pitchFamily="2" charset="2"/>
                <a:buChar char="Ø"/>
              </a:pPr>
              <a:r>
                <a:rPr lang="en-US" sz="1600" dirty="0">
                  <a:latin typeface="Trebuchet MS" panose="020B0603020202020204" pitchFamily="34" charset="0"/>
                  <a:cs typeface="Calibri" panose="020F0502020204030204" pitchFamily="34" charset="0"/>
                </a:rPr>
                <a:t>Additive Manufacturing Design (ATO)</a:t>
              </a:r>
            </a:p>
            <a:p>
              <a:pPr marL="285750" indent="-285750">
                <a:buFont typeface="Wingdings" panose="05000000000000000000" pitchFamily="2" charset="2"/>
                <a:buChar char="Ø"/>
              </a:pPr>
              <a:endParaRPr lang="en-US" sz="200" dirty="0">
                <a:latin typeface="Trebuchet MS" panose="020B0603020202020204" pitchFamily="34" charset="0"/>
                <a:cs typeface="Calibri" panose="020F0502020204030204" pitchFamily="34" charset="0"/>
              </a:endParaRPr>
            </a:p>
            <a:p>
              <a:pPr marL="285750" indent="-285750">
                <a:buFont typeface="Wingdings" panose="05000000000000000000" pitchFamily="2" charset="2"/>
                <a:buChar char="Ø"/>
              </a:pPr>
              <a:r>
                <a:rPr lang="en-US" sz="1600" dirty="0">
                  <a:latin typeface="Trebuchet MS" panose="020B0603020202020204" pitchFamily="34" charset="0"/>
                  <a:cs typeface="Calibri" panose="020F0502020204030204" pitchFamily="34" charset="0"/>
                </a:rPr>
                <a:t>Additive Manufacturing Processing (AMP)</a:t>
              </a:r>
            </a:p>
            <a:p>
              <a:pPr marL="285750" indent="-285750">
                <a:buFont typeface="Wingdings" panose="05000000000000000000" pitchFamily="2" charset="2"/>
                <a:buChar char="Ø"/>
              </a:pPr>
              <a:endParaRPr lang="en-US" sz="200" dirty="0">
                <a:latin typeface="Trebuchet MS" panose="020B0603020202020204" pitchFamily="34" charset="0"/>
                <a:cs typeface="Calibri" panose="020F0502020204030204" pitchFamily="34" charset="0"/>
              </a:endParaRPr>
            </a:p>
            <a:p>
              <a:pPr marL="285750" indent="-285750">
                <a:buFont typeface="Wingdings" panose="05000000000000000000" pitchFamily="2" charset="2"/>
                <a:buChar char="Ø"/>
              </a:pPr>
              <a:r>
                <a:rPr lang="en-US" sz="1600" dirty="0">
                  <a:latin typeface="Trebuchet MS" panose="020B0603020202020204" pitchFamily="34" charset="0"/>
                  <a:cs typeface="Calibri" panose="020F0502020204030204" pitchFamily="34" charset="0"/>
                </a:rPr>
                <a:t>Arctic Coastal Erosion (ACE)</a:t>
              </a:r>
            </a:p>
            <a:p>
              <a:pPr marL="285750" indent="-285750">
                <a:buFont typeface="Wingdings" panose="05000000000000000000" pitchFamily="2" charset="2"/>
                <a:buChar char="Ø"/>
              </a:pPr>
              <a:endParaRPr lang="en-US" sz="200" dirty="0">
                <a:latin typeface="Trebuchet MS" panose="020B0603020202020204" pitchFamily="34" charset="0"/>
                <a:cs typeface="Calibri" panose="020F0502020204030204" pitchFamily="34" charset="0"/>
              </a:endParaRPr>
            </a:p>
            <a:p>
              <a:pPr marL="285750" indent="-285750">
                <a:buFont typeface="Wingdings" panose="05000000000000000000" pitchFamily="2" charset="2"/>
                <a:buChar char="Ø"/>
              </a:pPr>
              <a:r>
                <a:rPr lang="en-US" sz="1600" dirty="0">
                  <a:latin typeface="Trebuchet MS" panose="020B0603020202020204" pitchFamily="34" charset="0"/>
                  <a:cs typeface="Calibri" panose="020F0502020204030204" pitchFamily="34" charset="0"/>
                </a:rPr>
                <a:t>Coupled Geomechanics (</a:t>
              </a:r>
              <a:r>
                <a:rPr lang="en-US" sz="1600" dirty="0" err="1">
                  <a:latin typeface="Trebuchet MS" panose="020B0603020202020204" pitchFamily="34" charset="0"/>
                  <a:cs typeface="Calibri" panose="020F0502020204030204" pitchFamily="34" charset="0"/>
                </a:rPr>
                <a:t>Albotran</a:t>
              </a:r>
              <a:r>
                <a:rPr lang="en-US" sz="1600" dirty="0">
                  <a:latin typeface="Trebuchet MS" panose="020B0603020202020204" pitchFamily="34" charset="0"/>
                  <a:cs typeface="Calibri" panose="020F0502020204030204" pitchFamily="34" charset="0"/>
                </a:rPr>
                <a:t>)</a:t>
              </a:r>
            </a:p>
          </p:txBody>
        </p:sp>
      </p:grpSp>
      <p:sp>
        <p:nvSpPr>
          <p:cNvPr id="35" name="TextBox 34">
            <a:extLst>
              <a:ext uri="{FF2B5EF4-FFF2-40B4-BE49-F238E27FC236}">
                <a16:creationId xmlns:a16="http://schemas.microsoft.com/office/drawing/2014/main" id="{B136F5FC-E3B8-492C-A0C3-4845B43C9C05}"/>
              </a:ext>
            </a:extLst>
          </p:cNvPr>
          <p:cNvSpPr txBox="1"/>
          <p:nvPr/>
        </p:nvSpPr>
        <p:spPr>
          <a:xfrm>
            <a:off x="160638" y="6330860"/>
            <a:ext cx="11528854" cy="523220"/>
          </a:xfrm>
          <a:prstGeom prst="rect">
            <a:avLst/>
          </a:prstGeom>
          <a:noFill/>
        </p:spPr>
        <p:txBody>
          <a:bodyPr wrap="square">
            <a:spAutoFit/>
          </a:bodyPr>
          <a:lstStyle/>
          <a:p>
            <a:r>
              <a:rPr lang="en-US" sz="1400" i="0" dirty="0">
                <a:solidFill>
                  <a:srgbClr val="212529"/>
                </a:solidFill>
                <a:effectLst/>
                <a:latin typeface="Trebuchet MS" panose="020B0603020202020204" pitchFamily="34" charset="0"/>
              </a:rPr>
              <a:t>*</a:t>
            </a:r>
            <a:r>
              <a:rPr lang="en-US" sz="1400" b="1" i="0" dirty="0">
                <a:solidFill>
                  <a:srgbClr val="212529"/>
                </a:solidFill>
                <a:effectLst/>
                <a:latin typeface="Trebuchet MS" panose="020B0603020202020204" pitchFamily="34" charset="0"/>
              </a:rPr>
              <a:t> I. Tezaur</a:t>
            </a:r>
            <a:r>
              <a:rPr lang="en-US" sz="1400" b="1" dirty="0">
                <a:solidFill>
                  <a:srgbClr val="212529"/>
                </a:solidFill>
                <a:latin typeface="Trebuchet MS" panose="020B0603020202020204" pitchFamily="34" charset="0"/>
              </a:rPr>
              <a:t> </a:t>
            </a:r>
            <a:r>
              <a:rPr lang="en-US" sz="1400" dirty="0">
                <a:solidFill>
                  <a:srgbClr val="212529"/>
                </a:solidFill>
                <a:latin typeface="Trebuchet MS" panose="020B0603020202020204" pitchFamily="34" charset="0"/>
              </a:rPr>
              <a:t>et al</a:t>
            </a:r>
            <a:r>
              <a:rPr lang="en-US" sz="1400" b="0" i="0" dirty="0">
                <a:solidFill>
                  <a:srgbClr val="212529"/>
                </a:solidFill>
                <a:effectLst/>
                <a:latin typeface="Trebuchet MS" panose="020B0603020202020204" pitchFamily="34" charset="0"/>
              </a:rPr>
              <a:t>.  "Albany: a </a:t>
            </a:r>
            <a:r>
              <a:rPr lang="en-US" sz="1400" b="0" i="0" dirty="0" err="1">
                <a:solidFill>
                  <a:srgbClr val="212529"/>
                </a:solidFill>
                <a:effectLst/>
                <a:latin typeface="Trebuchet MS" panose="020B0603020202020204" pitchFamily="34" charset="0"/>
              </a:rPr>
              <a:t>Trilinos</a:t>
            </a:r>
            <a:r>
              <a:rPr lang="en-US" sz="1400" b="0" i="0" dirty="0">
                <a:solidFill>
                  <a:srgbClr val="212529"/>
                </a:solidFill>
                <a:effectLst/>
                <a:latin typeface="Trebuchet MS" panose="020B0603020202020204" pitchFamily="34" charset="0"/>
              </a:rPr>
              <a:t>-based multi-physics partial differential equation research tool created using the Agile Components code development strategy," </a:t>
            </a:r>
            <a:r>
              <a:rPr lang="en-US" sz="1400" b="0" i="1" dirty="0">
                <a:solidFill>
                  <a:srgbClr val="212529"/>
                </a:solidFill>
                <a:effectLst/>
                <a:latin typeface="Trebuchet MS" panose="020B0603020202020204" pitchFamily="34" charset="0"/>
              </a:rPr>
              <a:t>SIAM CS&amp;E 2019 (featured MS: "Multiphysics: Extensible, Composable Algorithms and Software")</a:t>
            </a:r>
            <a:r>
              <a:rPr lang="en-US" sz="1400" b="0" i="0" dirty="0">
                <a:solidFill>
                  <a:srgbClr val="212529"/>
                </a:solidFill>
                <a:effectLst/>
                <a:latin typeface="Trebuchet MS" panose="020B0603020202020204" pitchFamily="34" charset="0"/>
              </a:rPr>
              <a:t>, Spokane, WA.</a:t>
            </a:r>
            <a:endParaRPr lang="en-US" sz="1400" dirty="0">
              <a:latin typeface="Trebuchet MS" panose="020B0603020202020204" pitchFamily="34" charset="0"/>
            </a:endParaRPr>
          </a:p>
        </p:txBody>
      </p:sp>
      <p:pic>
        <p:nvPicPr>
          <p:cNvPr id="37" name="Picture 36" descr="A picture containing clipart&#10;&#10;Description generated with very high confidence">
            <a:extLst>
              <a:ext uri="{FF2B5EF4-FFF2-40B4-BE49-F238E27FC236}">
                <a16:creationId xmlns:a16="http://schemas.microsoft.com/office/drawing/2014/main" id="{C171E520-0DCB-4D94-83A7-3F5C7BDB7BED}"/>
              </a:ext>
            </a:extLst>
          </p:cNvPr>
          <p:cNvPicPr>
            <a:picLocks noChangeAspect="1"/>
          </p:cNvPicPr>
          <p:nvPr/>
        </p:nvPicPr>
        <p:blipFill>
          <a:blip r:embed="rId7"/>
          <a:stretch>
            <a:fillRect/>
          </a:stretch>
        </p:blipFill>
        <p:spPr>
          <a:xfrm>
            <a:off x="10431970" y="4960634"/>
            <a:ext cx="1491099" cy="734899"/>
          </a:xfrm>
          <a:prstGeom prst="rect">
            <a:avLst/>
          </a:prstGeom>
        </p:spPr>
      </p:pic>
      <p:pic>
        <p:nvPicPr>
          <p:cNvPr id="38" name="Picture 37">
            <a:extLst>
              <a:ext uri="{FF2B5EF4-FFF2-40B4-BE49-F238E27FC236}">
                <a16:creationId xmlns:a16="http://schemas.microsoft.com/office/drawing/2014/main" id="{AF2F8240-DB07-43E9-B8D9-82C74CE156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93242" y="2056347"/>
            <a:ext cx="1168597" cy="1168597"/>
          </a:xfrm>
          <a:prstGeom prst="rect">
            <a:avLst/>
          </a:prstGeom>
        </p:spPr>
      </p:pic>
      <p:sp>
        <p:nvSpPr>
          <p:cNvPr id="39" name="TextBox 38">
            <a:extLst>
              <a:ext uri="{FF2B5EF4-FFF2-40B4-BE49-F238E27FC236}">
                <a16:creationId xmlns:a16="http://schemas.microsoft.com/office/drawing/2014/main" id="{B94AC271-048F-4722-815D-FC11044A489E}"/>
              </a:ext>
            </a:extLst>
          </p:cNvPr>
          <p:cNvSpPr txBox="1"/>
          <p:nvPr/>
        </p:nvSpPr>
        <p:spPr>
          <a:xfrm>
            <a:off x="10431970" y="3351628"/>
            <a:ext cx="1674304" cy="608374"/>
          </a:xfrm>
          <a:prstGeom prst="rect">
            <a:avLst/>
          </a:prstGeom>
        </p:spPr>
        <p:txBody>
          <a:bodyPr vert="horz" wrap="square" lIns="91440" tIns="45720" rIns="91440" bIns="45720" rtlCol="0">
            <a:noAutofit/>
          </a:bodyPr>
          <a:lstStyle/>
          <a:p>
            <a:pPr algn="ctr"/>
            <a:r>
              <a:rPr lang="en-US" sz="1600" dirty="0">
                <a:latin typeface="Trebuchet MS" panose="020B0603020202020204" pitchFamily="34" charset="0"/>
              </a:rPr>
              <a:t>Andy Salinger</a:t>
            </a:r>
          </a:p>
          <a:p>
            <a:pPr algn="ctr"/>
            <a:r>
              <a:rPr lang="en-US" sz="1600" i="1" dirty="0">
                <a:latin typeface="Trebuchet MS" panose="020B0603020202020204" pitchFamily="34" charset="0"/>
              </a:rPr>
              <a:t>“Father” of Albany</a:t>
            </a:r>
          </a:p>
        </p:txBody>
      </p:sp>
      <p:sp>
        <p:nvSpPr>
          <p:cNvPr id="41" name="Slide Number Placeholder 3">
            <a:extLst>
              <a:ext uri="{FF2B5EF4-FFF2-40B4-BE49-F238E27FC236}">
                <a16:creationId xmlns:a16="http://schemas.microsoft.com/office/drawing/2014/main" id="{C9860D6B-3814-49AA-AF12-9E61FC0C562D}"/>
              </a:ext>
            </a:extLst>
          </p:cNvPr>
          <p:cNvSpPr txBox="1">
            <a:spLocks/>
          </p:cNvSpPr>
          <p:nvPr/>
        </p:nvSpPr>
        <p:spPr>
          <a:xfrm>
            <a:off x="11786643" y="6513602"/>
            <a:ext cx="489438" cy="365125"/>
          </a:xfr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B149FD-26F7-3645-B4E7-BA8B8CC5EEA8}" type="slidenum">
              <a:rPr lang="en-US" sz="1400" smtClean="0">
                <a:solidFill>
                  <a:schemeClr val="bg1"/>
                </a:solidFill>
                <a:latin typeface="Trebuchet MS" panose="020B0603020202020204" pitchFamily="34" charset="0"/>
              </a:rPr>
              <a:pPr/>
              <a:t>3</a:t>
            </a:fld>
            <a:endParaRPr lang="en-US" sz="1400" dirty="0">
              <a:solidFill>
                <a:schemeClr val="bg1"/>
              </a:solidFill>
              <a:latin typeface="Trebuchet MS" panose="020B0603020202020204" pitchFamily="34" charset="0"/>
            </a:endParaRP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441" y="4494326"/>
            <a:ext cx="1258580" cy="314645"/>
          </a:xfrm>
          <a:prstGeom prst="rect">
            <a:avLst/>
          </a:prstGeom>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455" y="3123183"/>
            <a:ext cx="923134" cy="516955"/>
          </a:xfrm>
          <a:prstGeom prst="rect">
            <a:avLst/>
          </a:prstGeom>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4657" y="4865816"/>
            <a:ext cx="1079772" cy="645558"/>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0583" y="3847850"/>
            <a:ext cx="1173716" cy="510912"/>
          </a:xfrm>
          <a:prstGeom prst="rect">
            <a:avLst/>
          </a:prstGeom>
        </p:spPr>
      </p:pic>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654" y="2980929"/>
            <a:ext cx="669077" cy="715327"/>
          </a:xfrm>
          <a:prstGeom prst="rect">
            <a:avLst/>
          </a:prstGeom>
        </p:spPr>
      </p:pic>
      <p:pic>
        <p:nvPicPr>
          <p:cNvPr id="10" name="Picture 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3691" y="5529931"/>
            <a:ext cx="1042080" cy="536022"/>
          </a:xfrm>
          <a:prstGeom prst="rect">
            <a:avLst/>
          </a:prstGeom>
        </p:spPr>
      </p:pic>
      <p:pic>
        <p:nvPicPr>
          <p:cNvPr id="11" name="Picture 1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320" y="1441802"/>
            <a:ext cx="1450090" cy="335970"/>
          </a:xfrm>
          <a:prstGeom prst="rect">
            <a:avLst/>
          </a:prstGeom>
        </p:spPr>
      </p:pic>
      <p:pic>
        <p:nvPicPr>
          <p:cNvPr id="12" name="Picture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4567" y="1918153"/>
            <a:ext cx="726715" cy="406960"/>
          </a:xfrm>
          <a:prstGeom prst="rect">
            <a:avLst/>
          </a:prstGeom>
        </p:spPr>
      </p:pic>
      <p:pic>
        <p:nvPicPr>
          <p:cNvPr id="13" name="Picture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0638" y="2534057"/>
            <a:ext cx="1168187" cy="332975"/>
          </a:xfrm>
          <a:prstGeom prst="rect">
            <a:avLst/>
          </a:prstGeom>
        </p:spPr>
      </p:pic>
      <p:pic>
        <p:nvPicPr>
          <p:cNvPr id="14" name="Picture 1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46569" y="1872641"/>
            <a:ext cx="556132" cy="556132"/>
          </a:xfrm>
          <a:prstGeom prst="rect">
            <a:avLst/>
          </a:prstGeom>
        </p:spPr>
      </p:pic>
    </p:spTree>
    <p:extLst>
      <p:ext uri="{BB962C8B-B14F-4D97-AF65-F5344CB8AC3E}">
        <p14:creationId xmlns:p14="http://schemas.microsoft.com/office/powerpoint/2010/main" val="25198156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FAB73BC-B049-4115-A692-8D63A059BFB8}" type="slidenum">
              <a:rPr lang="en-US" smtClean="0"/>
              <a:pPr/>
              <a:t>30</a:t>
            </a:fld>
            <a:endParaRPr lang="en-US" dirty="0"/>
          </a:p>
        </p:txBody>
      </p:sp>
      <p:sp>
        <p:nvSpPr>
          <p:cNvPr id="5" name="Title 12">
            <a:extLst>
              <a:ext uri="{FF2B5EF4-FFF2-40B4-BE49-F238E27FC236}">
                <a16:creationId xmlns:a16="http://schemas.microsoft.com/office/drawing/2014/main" id="{28903DDA-7189-7C4B-8C3C-58042A748310}"/>
              </a:ext>
            </a:extLst>
          </p:cNvPr>
          <p:cNvSpPr>
            <a:spLocks noGrp="1"/>
          </p:cNvSpPr>
          <p:nvPr>
            <p:ph type="title"/>
          </p:nvPr>
        </p:nvSpPr>
        <p:spPr>
          <a:xfrm>
            <a:off x="1402718" y="281323"/>
            <a:ext cx="10096500" cy="774779"/>
          </a:xfrm>
        </p:spPr>
        <p:txBody>
          <a:bodyPr>
            <a:normAutofit fontScale="90000"/>
          </a:bodyPr>
          <a:lstStyle/>
          <a:p>
            <a:r>
              <a:rPr lang="en-US" sz="3600" dirty="0" smtClean="0">
                <a:solidFill>
                  <a:srgbClr val="0070C0"/>
                </a:solidFill>
                <a:latin typeface="Trebuchet MS" panose="020B0603020202020204" pitchFamily="34" charset="0"/>
              </a:rPr>
              <a:t>Special Issue of </a:t>
            </a:r>
            <a:r>
              <a:rPr lang="en-US" sz="3600" dirty="0" err="1" smtClean="0">
                <a:solidFill>
                  <a:srgbClr val="0070C0"/>
                </a:solidFill>
                <a:latin typeface="Trebuchet MS" panose="020B0603020202020204" pitchFamily="34" charset="0"/>
              </a:rPr>
              <a:t>CiSE</a:t>
            </a:r>
            <a:r>
              <a:rPr lang="en-US" sz="3600" dirty="0" smtClean="0">
                <a:solidFill>
                  <a:srgbClr val="0070C0"/>
                </a:solidFill>
                <a:latin typeface="Trebuchet MS" panose="020B0603020202020204" pitchFamily="34" charset="0"/>
              </a:rPr>
              <a:t> on Research Software Engineers</a:t>
            </a:r>
            <a:endParaRPr lang="en-US" sz="3600" dirty="0">
              <a:solidFill>
                <a:srgbClr val="0070C0"/>
              </a:solidFill>
              <a:latin typeface="Trebuchet MS" panose="020B060302020202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181" y="1323099"/>
            <a:ext cx="8162692" cy="2896025"/>
          </a:xfrm>
          <a:prstGeom prst="rect">
            <a:avLst/>
          </a:prstGeom>
        </p:spPr>
      </p:pic>
      <p:sp>
        <p:nvSpPr>
          <p:cNvPr id="9" name="TextBox 8"/>
          <p:cNvSpPr txBox="1"/>
          <p:nvPr/>
        </p:nvSpPr>
        <p:spPr>
          <a:xfrm>
            <a:off x="1175047" y="5457932"/>
            <a:ext cx="3337480" cy="1013455"/>
          </a:xfrm>
          <a:prstGeom prst="rect">
            <a:avLst/>
          </a:prstGeom>
          <a:ln w="28575">
            <a:solidFill>
              <a:srgbClr val="0070C0"/>
            </a:solidFill>
          </a:ln>
        </p:spPr>
        <p:txBody>
          <a:bodyPr vert="horz" wrap="square" lIns="91440" tIns="45720" rIns="91440" bIns="45720" rtlCol="0">
            <a:noAutofit/>
          </a:bodyPr>
          <a:lstStyle/>
          <a:p>
            <a:pPr algn="ctr"/>
            <a:r>
              <a:rPr lang="en-US" sz="2000" b="1" dirty="0" smtClean="0">
                <a:solidFill>
                  <a:srgbClr val="0070C0"/>
                </a:solidFill>
                <a:latin typeface="Trebuchet MS" panose="020B0603020202020204" pitchFamily="34" charset="0"/>
              </a:rPr>
              <a:t>Estimated publication of special </a:t>
            </a:r>
            <a:r>
              <a:rPr lang="en-US" sz="2000" b="1" dirty="0" err="1" smtClean="0">
                <a:solidFill>
                  <a:srgbClr val="0070C0"/>
                </a:solidFill>
                <a:latin typeface="Trebuchet MS" panose="020B0603020202020204" pitchFamily="34" charset="0"/>
              </a:rPr>
              <a:t>CiSE</a:t>
            </a:r>
            <a:r>
              <a:rPr lang="en-US" sz="2000" b="1" dirty="0" smtClean="0">
                <a:solidFill>
                  <a:srgbClr val="0070C0"/>
                </a:solidFill>
                <a:latin typeface="Trebuchet MS" panose="020B0603020202020204" pitchFamily="34" charset="0"/>
              </a:rPr>
              <a:t> issue: </a:t>
            </a:r>
          </a:p>
          <a:p>
            <a:pPr algn="ctr"/>
            <a:r>
              <a:rPr lang="en-US" sz="2000" dirty="0" smtClean="0">
                <a:latin typeface="Trebuchet MS" panose="020B0603020202020204" pitchFamily="34" charset="0"/>
              </a:rPr>
              <a:t>March/April 2024.</a:t>
            </a:r>
            <a:endParaRPr lang="en-US" sz="2000" dirty="0" smtClean="0">
              <a:latin typeface="Trebuchet MS" panose="020B0603020202020204" pitchFamily="34" charset="0"/>
            </a:endParaRPr>
          </a:p>
        </p:txBody>
      </p:sp>
      <p:sp>
        <p:nvSpPr>
          <p:cNvPr id="17" name="Rectangle 16"/>
          <p:cNvSpPr/>
          <p:nvPr/>
        </p:nvSpPr>
        <p:spPr>
          <a:xfrm>
            <a:off x="152400" y="4486121"/>
            <a:ext cx="12039600" cy="707886"/>
          </a:xfrm>
          <a:prstGeom prst="rect">
            <a:avLst/>
          </a:prstGeom>
        </p:spPr>
        <p:txBody>
          <a:bodyPr wrap="square">
            <a:spAutoFit/>
          </a:bodyPr>
          <a:lstStyle/>
          <a:p>
            <a:pPr algn="ctr"/>
            <a:r>
              <a:rPr lang="en-US" sz="2000" i="1" dirty="0">
                <a:solidFill>
                  <a:srgbClr val="333333"/>
                </a:solidFill>
                <a:latin typeface="Trebuchet MS" panose="020B0603020202020204" pitchFamily="34" charset="0"/>
              </a:rPr>
              <a:t>“The goal of this special </a:t>
            </a:r>
            <a:r>
              <a:rPr lang="en-US" sz="2000" i="1" dirty="0" smtClean="0">
                <a:solidFill>
                  <a:srgbClr val="333333"/>
                </a:solidFill>
                <a:latin typeface="Trebuchet MS" panose="020B0603020202020204" pitchFamily="34" charset="0"/>
              </a:rPr>
              <a:t>issue</a:t>
            </a:r>
            <a:r>
              <a:rPr lang="en-US" sz="2000" i="1" dirty="0">
                <a:solidFill>
                  <a:srgbClr val="333333"/>
                </a:solidFill>
                <a:latin typeface="Trebuchet MS" panose="020B0603020202020204" pitchFamily="34" charset="0"/>
              </a:rPr>
              <a:t> is to explore the </a:t>
            </a:r>
            <a:r>
              <a:rPr lang="en-US" sz="2000" b="1" i="1" dirty="0">
                <a:solidFill>
                  <a:srgbClr val="333333"/>
                </a:solidFill>
                <a:latin typeface="Trebuchet MS" panose="020B0603020202020204" pitchFamily="34" charset="0"/>
              </a:rPr>
              <a:t>future</a:t>
            </a:r>
            <a:r>
              <a:rPr lang="en-US" sz="2000" i="1" dirty="0">
                <a:solidFill>
                  <a:srgbClr val="333333"/>
                </a:solidFill>
                <a:latin typeface="Trebuchet MS" panose="020B0603020202020204" pitchFamily="34" charset="0"/>
              </a:rPr>
              <a:t> of </a:t>
            </a:r>
            <a:r>
              <a:rPr lang="en-US" sz="2000" b="1" i="1" dirty="0">
                <a:solidFill>
                  <a:srgbClr val="333333"/>
                </a:solidFill>
                <a:latin typeface="Trebuchet MS" panose="020B0603020202020204" pitchFamily="34" charset="0"/>
              </a:rPr>
              <a:t>research software engineers </a:t>
            </a:r>
            <a:r>
              <a:rPr lang="en-US" sz="2000" i="1" dirty="0">
                <a:solidFill>
                  <a:srgbClr val="333333"/>
                </a:solidFill>
                <a:latin typeface="Trebuchet MS" panose="020B0603020202020204" pitchFamily="34" charset="0"/>
              </a:rPr>
              <a:t>in the </a:t>
            </a:r>
            <a:r>
              <a:rPr lang="en-US" sz="2000" i="1" dirty="0" smtClean="0">
                <a:solidFill>
                  <a:srgbClr val="333333"/>
                </a:solidFill>
                <a:latin typeface="Trebuchet MS" panose="020B0603020202020204" pitchFamily="34" charset="0"/>
              </a:rPr>
              <a:t>U.S., </a:t>
            </a:r>
            <a:r>
              <a:rPr lang="en-US" sz="2000" i="1" dirty="0">
                <a:solidFill>
                  <a:srgbClr val="333333"/>
                </a:solidFill>
                <a:latin typeface="Trebuchet MS" panose="020B0603020202020204" pitchFamily="34" charset="0"/>
              </a:rPr>
              <a:t>with emphasis on the </a:t>
            </a:r>
            <a:r>
              <a:rPr lang="en-US" sz="2000" b="1" i="1" dirty="0">
                <a:solidFill>
                  <a:srgbClr val="333333"/>
                </a:solidFill>
                <a:latin typeface="Trebuchet MS" panose="020B0603020202020204" pitchFamily="34" charset="0"/>
              </a:rPr>
              <a:t>cultural</a:t>
            </a:r>
            <a:r>
              <a:rPr lang="en-US" sz="2000" i="1" dirty="0">
                <a:solidFill>
                  <a:srgbClr val="333333"/>
                </a:solidFill>
                <a:latin typeface="Trebuchet MS" panose="020B0603020202020204" pitchFamily="34" charset="0"/>
              </a:rPr>
              <a:t>, </a:t>
            </a:r>
            <a:r>
              <a:rPr lang="en-US" sz="2000" b="1" i="1" dirty="0">
                <a:solidFill>
                  <a:srgbClr val="333333"/>
                </a:solidFill>
                <a:latin typeface="Trebuchet MS" panose="020B0603020202020204" pitchFamily="34" charset="0"/>
              </a:rPr>
              <a:t>educational</a:t>
            </a:r>
            <a:r>
              <a:rPr lang="en-US" sz="2000" i="1" dirty="0">
                <a:solidFill>
                  <a:srgbClr val="333333"/>
                </a:solidFill>
                <a:latin typeface="Trebuchet MS" panose="020B0603020202020204" pitchFamily="34" charset="0"/>
              </a:rPr>
              <a:t>, and </a:t>
            </a:r>
            <a:r>
              <a:rPr lang="en-US" sz="2000" b="1" i="1" dirty="0" smtClean="0">
                <a:solidFill>
                  <a:srgbClr val="333333"/>
                </a:solidFill>
                <a:latin typeface="Trebuchet MS" panose="020B0603020202020204" pitchFamily="34" charset="0"/>
              </a:rPr>
              <a:t>professional </a:t>
            </a:r>
            <a:r>
              <a:rPr lang="en-US" sz="2000" b="1" i="1" dirty="0">
                <a:solidFill>
                  <a:srgbClr val="333333"/>
                </a:solidFill>
                <a:latin typeface="Trebuchet MS" panose="020B0603020202020204" pitchFamily="34" charset="0"/>
              </a:rPr>
              <a:t>paradigm shifts </a:t>
            </a:r>
            <a:r>
              <a:rPr lang="en-US" sz="2000" i="1" dirty="0">
                <a:solidFill>
                  <a:srgbClr val="333333"/>
                </a:solidFill>
                <a:latin typeface="Trebuchet MS" panose="020B0603020202020204" pitchFamily="34" charset="0"/>
              </a:rPr>
              <a:t>that need to occur</a:t>
            </a:r>
            <a:r>
              <a:rPr lang="en-US" sz="2000" i="1" dirty="0" smtClean="0">
                <a:solidFill>
                  <a:srgbClr val="333333"/>
                </a:solidFill>
                <a:latin typeface="Trebuchet MS" panose="020B0603020202020204" pitchFamily="34" charset="0"/>
              </a:rPr>
              <a:t>.”*</a:t>
            </a:r>
            <a:endParaRPr lang="en-US" sz="2000" i="1" dirty="0">
              <a:latin typeface="Trebuchet MS" panose="020B0603020202020204" pitchFamily="34" charset="0"/>
            </a:endParaRP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6514" y="1480392"/>
            <a:ext cx="2014661" cy="1128210"/>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8793" y="2683050"/>
            <a:ext cx="3129164" cy="717287"/>
          </a:xfrm>
          <a:prstGeom prst="rect">
            <a:avLst/>
          </a:prstGeom>
        </p:spPr>
      </p:pic>
      <p:sp>
        <p:nvSpPr>
          <p:cNvPr id="21" name="Rectangle 20"/>
          <p:cNvSpPr/>
          <p:nvPr/>
        </p:nvSpPr>
        <p:spPr>
          <a:xfrm>
            <a:off x="5417941" y="5773557"/>
            <a:ext cx="6096000" cy="646331"/>
          </a:xfrm>
          <a:prstGeom prst="rect">
            <a:avLst/>
          </a:prstGeom>
        </p:spPr>
        <p:txBody>
          <a:bodyPr>
            <a:spAutoFit/>
          </a:bodyPr>
          <a:lstStyle/>
          <a:p>
            <a:r>
              <a:rPr lang="en-US" dirty="0" smtClean="0">
                <a:latin typeface="Trebuchet MS" panose="020B0603020202020204" pitchFamily="34" charset="0"/>
              </a:rPr>
              <a:t>* </a:t>
            </a:r>
            <a:r>
              <a:rPr lang="en-US" dirty="0" smtClean="0">
                <a:latin typeface="Trebuchet MS" panose="020B0603020202020204" pitchFamily="34" charset="0"/>
                <a:hlinkClick r:id="rId5"/>
              </a:rPr>
              <a:t>https</a:t>
            </a:r>
            <a:r>
              <a:rPr lang="en-US" dirty="0">
                <a:latin typeface="Trebuchet MS" panose="020B0603020202020204" pitchFamily="34" charset="0"/>
                <a:hlinkClick r:id="rId5"/>
              </a:rPr>
              <a:t>://</a:t>
            </a:r>
            <a:r>
              <a:rPr lang="en-US" dirty="0" smtClean="0">
                <a:latin typeface="Trebuchet MS" panose="020B0603020202020204" pitchFamily="34" charset="0"/>
                <a:hlinkClick r:id="rId5"/>
              </a:rPr>
              <a:t>www.computer.org/digital-library/magazines/cs/future-research-software-engineer</a:t>
            </a:r>
            <a:r>
              <a:rPr lang="en-US" dirty="0" smtClean="0">
                <a:latin typeface="Trebuchet MS" panose="020B0603020202020204" pitchFamily="34" charset="0"/>
              </a:rPr>
              <a:t> </a:t>
            </a:r>
            <a:endParaRPr lang="en-US" dirty="0">
              <a:latin typeface="Trebuchet MS" panose="020B0603020202020204" pitchFamily="34" charset="0"/>
            </a:endParaRPr>
          </a:p>
        </p:txBody>
      </p:sp>
    </p:spTree>
    <p:extLst>
      <p:ext uri="{BB962C8B-B14F-4D97-AF65-F5344CB8AC3E}">
        <p14:creationId xmlns:p14="http://schemas.microsoft.com/office/powerpoint/2010/main" val="347134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8903DDA-7189-7C4B-8C3C-58042A748310}"/>
              </a:ext>
            </a:extLst>
          </p:cNvPr>
          <p:cNvSpPr>
            <a:spLocks noGrp="1"/>
          </p:cNvSpPr>
          <p:nvPr>
            <p:ph type="title"/>
          </p:nvPr>
        </p:nvSpPr>
        <p:spPr>
          <a:xfrm>
            <a:off x="1600200" y="138956"/>
            <a:ext cx="10096500" cy="774779"/>
          </a:xfrm>
        </p:spPr>
        <p:txBody>
          <a:bodyPr>
            <a:normAutofit/>
          </a:bodyPr>
          <a:lstStyle/>
          <a:p>
            <a:r>
              <a:rPr lang="en-US" sz="3600" dirty="0">
                <a:solidFill>
                  <a:srgbClr val="0070C0"/>
                </a:solidFill>
                <a:latin typeface="Trebuchet MS" panose="020B0603020202020204" pitchFamily="34" charset="0"/>
              </a:rPr>
              <a:t>References</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31</a:t>
            </a:fld>
            <a:endParaRPr lang="en-US" dirty="0"/>
          </a:p>
        </p:txBody>
      </p:sp>
      <p:sp>
        <p:nvSpPr>
          <p:cNvPr id="2" name="TextBox 1">
            <a:extLst>
              <a:ext uri="{FF2B5EF4-FFF2-40B4-BE49-F238E27FC236}">
                <a16:creationId xmlns:a16="http://schemas.microsoft.com/office/drawing/2014/main" id="{89363B87-664B-431E-83B4-59D8D064FBC1}"/>
              </a:ext>
            </a:extLst>
          </p:cNvPr>
          <p:cNvSpPr txBox="1"/>
          <p:nvPr/>
        </p:nvSpPr>
        <p:spPr>
          <a:xfrm>
            <a:off x="877529" y="1106129"/>
            <a:ext cx="9837174" cy="4748981"/>
          </a:xfrm>
          <a:prstGeom prst="rect">
            <a:avLst/>
          </a:prstGeom>
        </p:spPr>
        <p:txBody>
          <a:bodyPr vert="horz" wrap="square" lIns="91440" tIns="45720" rIns="91440" bIns="45720" rtlCol="0">
            <a:noAutofit/>
          </a:bodyPr>
          <a:lstStyle/>
          <a:p>
            <a:pPr algn="l"/>
            <a:endParaRPr lang="en-US" dirty="0"/>
          </a:p>
        </p:txBody>
      </p:sp>
      <p:sp>
        <p:nvSpPr>
          <p:cNvPr id="3" name="TextBox 2">
            <a:extLst>
              <a:ext uri="{FF2B5EF4-FFF2-40B4-BE49-F238E27FC236}">
                <a16:creationId xmlns:a16="http://schemas.microsoft.com/office/drawing/2014/main" id="{A56BA5A2-C959-48C1-97DC-74CFD6C78A10}"/>
              </a:ext>
            </a:extLst>
          </p:cNvPr>
          <p:cNvSpPr txBox="1"/>
          <p:nvPr/>
        </p:nvSpPr>
        <p:spPr>
          <a:xfrm>
            <a:off x="495300" y="857826"/>
            <a:ext cx="11336920" cy="4166139"/>
          </a:xfrm>
          <a:prstGeom prst="rect">
            <a:avLst/>
          </a:prstGeom>
        </p:spPr>
        <p:txBody>
          <a:bodyPr vert="horz" wrap="square" lIns="91440" tIns="45720" rIns="91440" bIns="45720" rtlCol="0">
            <a:noAutofit/>
          </a:bodyPr>
          <a:lstStyle/>
          <a:p>
            <a:pPr algn="l"/>
            <a:r>
              <a:rPr lang="en-US" sz="1500" i="0" dirty="0">
                <a:solidFill>
                  <a:srgbClr val="212529"/>
                </a:solidFill>
                <a:effectLst/>
                <a:latin typeface="Trebuchet MS" panose="020B0603020202020204" pitchFamily="34" charset="0"/>
              </a:rPr>
              <a:t>[1] A. Salinger, R. Bartlett, A. Bradley, Q. Chen, I. </a:t>
            </a:r>
            <a:r>
              <a:rPr lang="en-US" sz="1500" i="0" dirty="0" err="1">
                <a:solidFill>
                  <a:srgbClr val="212529"/>
                </a:solidFill>
                <a:effectLst/>
                <a:latin typeface="Trebuchet MS" panose="020B0603020202020204" pitchFamily="34" charset="0"/>
              </a:rPr>
              <a:t>Demeshko</a:t>
            </a:r>
            <a:r>
              <a:rPr lang="en-US" sz="1500" i="0" dirty="0">
                <a:solidFill>
                  <a:srgbClr val="212529"/>
                </a:solidFill>
                <a:effectLst/>
                <a:latin typeface="Trebuchet MS" panose="020B0603020202020204" pitchFamily="34" charset="0"/>
              </a:rPr>
              <a:t>, X. Gao, G. Hansen, A. Mota, R. Muller, E. Nielsen, J. Ostien, R. Pawlowski, M. Perego, E. Phipps, W. Sun, I. Tezaur. "Albany: Using Agile Components to Develop a Flexible, Generic Multiphysics Analysis Code", </a:t>
            </a:r>
            <a:r>
              <a:rPr lang="en-US" sz="1500" i="1" dirty="0">
                <a:solidFill>
                  <a:srgbClr val="212529"/>
                </a:solidFill>
                <a:effectLst/>
                <a:latin typeface="Trebuchet MS" panose="020B0603020202020204" pitchFamily="34" charset="0"/>
              </a:rPr>
              <a:t>Int. J. Multiscale </a:t>
            </a:r>
            <a:r>
              <a:rPr lang="en-US" sz="1500" i="1" dirty="0" err="1">
                <a:solidFill>
                  <a:srgbClr val="212529"/>
                </a:solidFill>
                <a:effectLst/>
                <a:latin typeface="Trebuchet MS" panose="020B0603020202020204" pitchFamily="34" charset="0"/>
              </a:rPr>
              <a:t>Comput</a:t>
            </a:r>
            <a:r>
              <a:rPr lang="en-US" sz="1500" i="1" dirty="0">
                <a:solidFill>
                  <a:srgbClr val="212529"/>
                </a:solidFill>
                <a:effectLst/>
                <a:latin typeface="Trebuchet MS" panose="020B0603020202020204" pitchFamily="34" charset="0"/>
              </a:rPr>
              <a:t>. </a:t>
            </a:r>
            <a:r>
              <a:rPr lang="en-US" sz="1500" i="1" dirty="0" err="1">
                <a:solidFill>
                  <a:srgbClr val="212529"/>
                </a:solidFill>
                <a:effectLst/>
                <a:latin typeface="Trebuchet MS" panose="020B0603020202020204" pitchFamily="34" charset="0"/>
              </a:rPr>
              <a:t>Engng</a:t>
            </a:r>
            <a:r>
              <a:rPr lang="en-US" sz="1500" i="0" dirty="0">
                <a:solidFill>
                  <a:srgbClr val="212529"/>
                </a:solidFill>
                <a:effectLst/>
                <a:latin typeface="Trebuchet MS" panose="020B0603020202020204" pitchFamily="34" charset="0"/>
              </a:rPr>
              <a:t> 14 (4) 415-438, 2016. </a:t>
            </a:r>
          </a:p>
          <a:p>
            <a:pPr algn="l"/>
            <a:endParaRPr lang="en-US" sz="200" i="0" dirty="0">
              <a:solidFill>
                <a:srgbClr val="212529"/>
              </a:solidFill>
              <a:effectLst/>
              <a:latin typeface="Trebuchet MS" panose="020B0603020202020204" pitchFamily="34" charset="0"/>
            </a:endParaRPr>
          </a:p>
          <a:p>
            <a:pPr algn="l"/>
            <a:r>
              <a:rPr lang="en-US" sz="1500" i="0" dirty="0">
                <a:solidFill>
                  <a:srgbClr val="212529"/>
                </a:solidFill>
                <a:effectLst/>
                <a:latin typeface="Trebuchet MS" panose="020B0603020202020204" pitchFamily="34" charset="0"/>
              </a:rPr>
              <a:t>[2] R. Tuminaro, M. Perego, I. Tezaur, A. Salinger, S. Price. "A matrix dependent/algebraic multigrid approach for extruded meshes with applications to ice sheet modeling", </a:t>
            </a:r>
            <a:r>
              <a:rPr lang="en-US" sz="1500" i="1" dirty="0">
                <a:solidFill>
                  <a:srgbClr val="212529"/>
                </a:solidFill>
                <a:effectLst/>
                <a:latin typeface="Trebuchet MS" panose="020B0603020202020204" pitchFamily="34" charset="0"/>
              </a:rPr>
              <a:t>SIAM J. Sci. </a:t>
            </a:r>
            <a:r>
              <a:rPr lang="en-US" sz="1500" i="1" dirty="0" err="1">
                <a:solidFill>
                  <a:srgbClr val="212529"/>
                </a:solidFill>
                <a:effectLst/>
                <a:latin typeface="Trebuchet MS" panose="020B0603020202020204" pitchFamily="34" charset="0"/>
              </a:rPr>
              <a:t>Comput</a:t>
            </a:r>
            <a:r>
              <a:rPr lang="en-US" sz="1500" i="1" dirty="0">
                <a:solidFill>
                  <a:srgbClr val="212529"/>
                </a:solidFill>
                <a:effectLst/>
                <a:latin typeface="Trebuchet MS" panose="020B0603020202020204" pitchFamily="34" charset="0"/>
              </a:rPr>
              <a:t>.</a:t>
            </a:r>
            <a:r>
              <a:rPr lang="en-US" sz="1500" i="0" dirty="0">
                <a:solidFill>
                  <a:srgbClr val="212529"/>
                </a:solidFill>
                <a:effectLst/>
                <a:latin typeface="Trebuchet MS" panose="020B0603020202020204" pitchFamily="34" charset="0"/>
              </a:rPr>
              <a:t> 38 (5) C504-C532, 2016. </a:t>
            </a:r>
          </a:p>
          <a:p>
            <a:pPr algn="l"/>
            <a:endParaRPr lang="en-US" sz="200" i="0" dirty="0">
              <a:solidFill>
                <a:srgbClr val="212529"/>
              </a:solidFill>
              <a:effectLst/>
              <a:latin typeface="Trebuchet MS" panose="020B0603020202020204" pitchFamily="34" charset="0"/>
            </a:endParaRPr>
          </a:p>
          <a:p>
            <a:pPr algn="l"/>
            <a:r>
              <a:rPr lang="en-US" sz="1500" dirty="0">
                <a:solidFill>
                  <a:srgbClr val="212529"/>
                </a:solidFill>
                <a:latin typeface="Trebuchet MS" panose="020B0603020202020204" pitchFamily="34" charset="0"/>
              </a:rPr>
              <a:t>[3] </a:t>
            </a:r>
            <a:r>
              <a:rPr lang="en-US" sz="1500" i="0" dirty="0">
                <a:solidFill>
                  <a:srgbClr val="212529"/>
                </a:solidFill>
                <a:effectLst/>
                <a:latin typeface="Trebuchet MS" panose="020B0603020202020204" pitchFamily="34" charset="0"/>
              </a:rPr>
              <a:t>S. Price, M. Hoffman, J. Bonin, T. Neumann, I. Howat, J. </a:t>
            </a:r>
            <a:r>
              <a:rPr lang="en-US" sz="1500" i="0" dirty="0" err="1">
                <a:solidFill>
                  <a:srgbClr val="212529"/>
                </a:solidFill>
                <a:effectLst/>
                <a:latin typeface="Trebuchet MS" panose="020B0603020202020204" pitchFamily="34" charset="0"/>
              </a:rPr>
              <a:t>Guerber</a:t>
            </a:r>
            <a:r>
              <a:rPr lang="en-US" sz="1500" i="0" dirty="0">
                <a:solidFill>
                  <a:srgbClr val="212529"/>
                </a:solidFill>
                <a:effectLst/>
                <a:latin typeface="Trebuchet MS" panose="020B0603020202020204" pitchFamily="34" charset="0"/>
              </a:rPr>
              <a:t>, I. Tezaur, J. Saba, J. </a:t>
            </a:r>
            <a:r>
              <a:rPr lang="en-US" sz="1500" i="0" dirty="0" err="1">
                <a:solidFill>
                  <a:srgbClr val="212529"/>
                </a:solidFill>
                <a:effectLst/>
                <a:latin typeface="Trebuchet MS" panose="020B0603020202020204" pitchFamily="34" charset="0"/>
              </a:rPr>
              <a:t>Lanaerts</a:t>
            </a:r>
            <a:r>
              <a:rPr lang="en-US" sz="1500" i="0" dirty="0">
                <a:solidFill>
                  <a:srgbClr val="212529"/>
                </a:solidFill>
                <a:effectLst/>
                <a:latin typeface="Trebuchet MS" panose="020B0603020202020204" pitchFamily="34" charset="0"/>
              </a:rPr>
              <a:t>, D. Chambers, W. Lipscomb, M. Perego, A. Salinger, R. Tuminaro. "An ice sheet model validation framework for the Greenland ice sheet", </a:t>
            </a:r>
            <a:r>
              <a:rPr lang="en-US" sz="1500" i="1" dirty="0" err="1">
                <a:solidFill>
                  <a:srgbClr val="212529"/>
                </a:solidFill>
                <a:effectLst/>
                <a:latin typeface="Trebuchet MS" panose="020B0603020202020204" pitchFamily="34" charset="0"/>
              </a:rPr>
              <a:t>Geosci</a:t>
            </a:r>
            <a:r>
              <a:rPr lang="en-US" sz="1500" i="1" dirty="0">
                <a:solidFill>
                  <a:srgbClr val="212529"/>
                </a:solidFill>
                <a:effectLst/>
                <a:latin typeface="Trebuchet MS" panose="020B0603020202020204" pitchFamily="34" charset="0"/>
              </a:rPr>
              <a:t>. Model Dev.</a:t>
            </a:r>
            <a:r>
              <a:rPr lang="en-US" sz="1500" i="0" dirty="0">
                <a:solidFill>
                  <a:srgbClr val="212529"/>
                </a:solidFill>
                <a:effectLst/>
                <a:latin typeface="Trebuchet MS" panose="020B0603020202020204" pitchFamily="34" charset="0"/>
              </a:rPr>
              <a:t> 10 255-270, 2017. </a:t>
            </a:r>
          </a:p>
          <a:p>
            <a:pPr algn="l"/>
            <a:endParaRPr lang="en-US" sz="200" dirty="0">
              <a:solidFill>
                <a:srgbClr val="212529"/>
              </a:solidFill>
              <a:latin typeface="Trebuchet MS" panose="020B0603020202020204" pitchFamily="34" charset="0"/>
            </a:endParaRPr>
          </a:p>
          <a:p>
            <a:pPr algn="l"/>
            <a:r>
              <a:rPr lang="en-US" sz="1500" i="0" dirty="0">
                <a:solidFill>
                  <a:srgbClr val="212529"/>
                </a:solidFill>
                <a:effectLst/>
                <a:latin typeface="Trebuchet MS" panose="020B0603020202020204" pitchFamily="34" charset="0"/>
              </a:rPr>
              <a:t>[4] I. </a:t>
            </a:r>
            <a:r>
              <a:rPr lang="en-US" sz="1500" i="0" dirty="0" err="1">
                <a:solidFill>
                  <a:srgbClr val="212529"/>
                </a:solidFill>
                <a:effectLst/>
                <a:latin typeface="Trebuchet MS" panose="020B0603020202020204" pitchFamily="34" charset="0"/>
              </a:rPr>
              <a:t>Demeshko</a:t>
            </a:r>
            <a:r>
              <a:rPr lang="en-US" sz="1500" i="0" dirty="0">
                <a:solidFill>
                  <a:srgbClr val="212529"/>
                </a:solidFill>
                <a:effectLst/>
                <a:latin typeface="Trebuchet MS" panose="020B0603020202020204" pitchFamily="34" charset="0"/>
              </a:rPr>
              <a:t>, J. Watkins, I. Tezaur, O. Guba, W. Spotz, A. Salinger, R. Pawlowski, M. Heroux. "Towards performance-portability of the Albany finite element analysis code using the </a:t>
            </a:r>
            <a:r>
              <a:rPr lang="en-US" sz="1500" i="0" dirty="0" err="1">
                <a:solidFill>
                  <a:srgbClr val="212529"/>
                </a:solidFill>
                <a:effectLst/>
                <a:latin typeface="Trebuchet MS" panose="020B0603020202020204" pitchFamily="34" charset="0"/>
              </a:rPr>
              <a:t>Kokkos</a:t>
            </a:r>
            <a:r>
              <a:rPr lang="en-US" sz="1500" i="0" dirty="0">
                <a:solidFill>
                  <a:srgbClr val="212529"/>
                </a:solidFill>
                <a:effectLst/>
                <a:latin typeface="Trebuchet MS" panose="020B0603020202020204" pitchFamily="34" charset="0"/>
              </a:rPr>
              <a:t> library", </a:t>
            </a:r>
            <a:r>
              <a:rPr lang="en-US" sz="1500" i="1" dirty="0">
                <a:solidFill>
                  <a:srgbClr val="212529"/>
                </a:solidFill>
                <a:effectLst/>
                <a:latin typeface="Trebuchet MS" panose="020B0603020202020204" pitchFamily="34" charset="0"/>
              </a:rPr>
              <a:t>J. HPC Appl.</a:t>
            </a:r>
            <a:r>
              <a:rPr lang="en-US" sz="1500" i="0" dirty="0">
                <a:solidFill>
                  <a:srgbClr val="212529"/>
                </a:solidFill>
                <a:effectLst/>
                <a:latin typeface="Trebuchet MS" panose="020B0603020202020204" pitchFamily="34" charset="0"/>
              </a:rPr>
              <a:t> 1-23, 2018.</a:t>
            </a:r>
          </a:p>
          <a:p>
            <a:pPr algn="l"/>
            <a:endParaRPr lang="en-US" sz="200" i="0" dirty="0">
              <a:solidFill>
                <a:srgbClr val="212529"/>
              </a:solidFill>
              <a:effectLst/>
              <a:latin typeface="Trebuchet MS" panose="020B0603020202020204" pitchFamily="34" charset="0"/>
            </a:endParaRPr>
          </a:p>
          <a:p>
            <a:pPr algn="l"/>
            <a:r>
              <a:rPr lang="en-US" sz="1500" i="0" dirty="0">
                <a:solidFill>
                  <a:srgbClr val="212529"/>
                </a:solidFill>
                <a:effectLst/>
                <a:latin typeface="Trebuchet MS" panose="020B0603020202020204" pitchFamily="34" charset="0"/>
              </a:rPr>
              <a:t>[5] K. Evans, J. Kennedy, D. Lu, M. Forrester, S. Price, J. Fyke, A. Bennett, M. Hoffman, I. Tezaur, C. Zender, M. Vizcaino.  "</a:t>
            </a:r>
            <a:r>
              <a:rPr lang="en-US" sz="1500" i="0" dirty="0" err="1">
                <a:solidFill>
                  <a:srgbClr val="212529"/>
                </a:solidFill>
                <a:effectLst/>
                <a:latin typeface="Trebuchet MS" panose="020B0603020202020204" pitchFamily="34" charset="0"/>
              </a:rPr>
              <a:t>LIVVkit</a:t>
            </a:r>
            <a:r>
              <a:rPr lang="en-US" sz="1500" i="0" dirty="0">
                <a:solidFill>
                  <a:srgbClr val="212529"/>
                </a:solidFill>
                <a:effectLst/>
                <a:latin typeface="Trebuchet MS" panose="020B0603020202020204" pitchFamily="34" charset="0"/>
              </a:rPr>
              <a:t> 2.1: Automated and extensible ice sheet model validation", </a:t>
            </a:r>
            <a:r>
              <a:rPr lang="en-US" sz="1500" i="1" dirty="0" err="1">
                <a:solidFill>
                  <a:srgbClr val="212529"/>
                </a:solidFill>
                <a:effectLst/>
                <a:latin typeface="Trebuchet MS" panose="020B0603020202020204" pitchFamily="34" charset="0"/>
              </a:rPr>
              <a:t>Geosci</a:t>
            </a:r>
            <a:r>
              <a:rPr lang="en-US" sz="1500" i="1" dirty="0">
                <a:solidFill>
                  <a:srgbClr val="212529"/>
                </a:solidFill>
                <a:effectLst/>
                <a:latin typeface="Trebuchet MS" panose="020B0603020202020204" pitchFamily="34" charset="0"/>
              </a:rPr>
              <a:t>. Model Develop</a:t>
            </a:r>
            <a:r>
              <a:rPr lang="en-US" sz="1500" i="0" dirty="0">
                <a:solidFill>
                  <a:srgbClr val="212529"/>
                </a:solidFill>
                <a:effectLst/>
                <a:latin typeface="Trebuchet MS" panose="020B0603020202020204" pitchFamily="34" charset="0"/>
              </a:rPr>
              <a:t> 12 1067-1086, 2019</a:t>
            </a:r>
          </a:p>
          <a:p>
            <a:pPr algn="l"/>
            <a:endParaRPr lang="en-US" sz="200" i="0" dirty="0">
              <a:solidFill>
                <a:srgbClr val="212529"/>
              </a:solidFill>
              <a:effectLst/>
              <a:latin typeface="Trebuchet MS" panose="020B0603020202020204" pitchFamily="34" charset="0"/>
            </a:endParaRPr>
          </a:p>
          <a:p>
            <a:pPr algn="l"/>
            <a:r>
              <a:rPr lang="en-US" sz="1500" i="0" dirty="0">
                <a:solidFill>
                  <a:srgbClr val="212529"/>
                </a:solidFill>
                <a:effectLst/>
                <a:latin typeface="Trebuchet MS" panose="020B0603020202020204" pitchFamily="34" charset="0"/>
              </a:rPr>
              <a:t>[6] M. Hoffman, M. Perego, S. Price, W. Lipscomb, T. Zhang, D. Jacobsen, I. Tezaur, A. Salinger, R. Tuminaro, L. Bertagna, "MPAS-Albany Land Ice (MALI): A variable resolution ice sheet model for Earth system modeling using Voronoi grid", </a:t>
            </a:r>
            <a:r>
              <a:rPr lang="en-US" sz="1500" i="1" dirty="0" err="1">
                <a:solidFill>
                  <a:srgbClr val="212529"/>
                </a:solidFill>
                <a:effectLst/>
                <a:latin typeface="Trebuchet MS" panose="020B0603020202020204" pitchFamily="34" charset="0"/>
              </a:rPr>
              <a:t>Geosci</a:t>
            </a:r>
            <a:r>
              <a:rPr lang="en-US" sz="1500" i="1" dirty="0">
                <a:solidFill>
                  <a:srgbClr val="212529"/>
                </a:solidFill>
                <a:effectLst/>
                <a:latin typeface="Trebuchet MS" panose="020B0603020202020204" pitchFamily="34" charset="0"/>
              </a:rPr>
              <a:t>. Model Develop </a:t>
            </a:r>
            <a:r>
              <a:rPr lang="en-US" sz="1500" i="0" dirty="0">
                <a:solidFill>
                  <a:srgbClr val="212529"/>
                </a:solidFill>
                <a:effectLst/>
                <a:latin typeface="Trebuchet MS" panose="020B0603020202020204" pitchFamily="34" charset="0"/>
              </a:rPr>
              <a:t>11 3747-3780, 2018.</a:t>
            </a:r>
          </a:p>
          <a:p>
            <a:pPr algn="l"/>
            <a:endParaRPr lang="en-US" sz="200" i="0" dirty="0">
              <a:solidFill>
                <a:srgbClr val="212529"/>
              </a:solidFill>
              <a:effectLst/>
              <a:latin typeface="Trebuchet MS" panose="020B0603020202020204" pitchFamily="34" charset="0"/>
            </a:endParaRPr>
          </a:p>
          <a:p>
            <a:pPr algn="l"/>
            <a:r>
              <a:rPr lang="en-US" sz="1500" i="0" dirty="0">
                <a:solidFill>
                  <a:srgbClr val="212529"/>
                </a:solidFill>
                <a:effectLst/>
                <a:latin typeface="Trebuchet MS" panose="020B0603020202020204" pitchFamily="34" charset="0"/>
              </a:rPr>
              <a:t>[7] J. Watkins, I. Tezaur, I. </a:t>
            </a:r>
            <a:r>
              <a:rPr lang="en-US" sz="1500" i="0" dirty="0" err="1">
                <a:solidFill>
                  <a:srgbClr val="212529"/>
                </a:solidFill>
                <a:effectLst/>
                <a:latin typeface="Trebuchet MS" panose="020B0603020202020204" pitchFamily="34" charset="0"/>
              </a:rPr>
              <a:t>Demeshko</a:t>
            </a:r>
            <a:r>
              <a:rPr lang="en-US" sz="1500" i="0" dirty="0">
                <a:solidFill>
                  <a:srgbClr val="212529"/>
                </a:solidFill>
                <a:effectLst/>
                <a:latin typeface="Trebuchet MS" panose="020B0603020202020204" pitchFamily="34" charset="0"/>
              </a:rPr>
              <a:t>.  "A study on the performance portability of the finite element assembly process within the Albany land ice solver", E. van Brummelen, A. </a:t>
            </a:r>
            <a:r>
              <a:rPr lang="en-US" sz="1500" i="0" dirty="0" err="1">
                <a:solidFill>
                  <a:srgbClr val="212529"/>
                </a:solidFill>
                <a:effectLst/>
                <a:latin typeface="Trebuchet MS" panose="020B0603020202020204" pitchFamily="34" charset="0"/>
              </a:rPr>
              <a:t>Corsini</a:t>
            </a:r>
            <a:r>
              <a:rPr lang="en-US" sz="1500" i="0" dirty="0">
                <a:solidFill>
                  <a:srgbClr val="212529"/>
                </a:solidFill>
                <a:effectLst/>
                <a:latin typeface="Trebuchet MS" panose="020B0603020202020204" pitchFamily="34" charset="0"/>
              </a:rPr>
              <a:t>, S. Perotto, G. </a:t>
            </a:r>
            <a:r>
              <a:rPr lang="en-US" sz="1500" i="0" dirty="0" err="1">
                <a:solidFill>
                  <a:srgbClr val="212529"/>
                </a:solidFill>
                <a:effectLst/>
                <a:latin typeface="Trebuchet MS" panose="020B0603020202020204" pitchFamily="34" charset="0"/>
              </a:rPr>
              <a:t>Rozza</a:t>
            </a:r>
            <a:r>
              <a:rPr lang="en-US" sz="1500" i="0" dirty="0">
                <a:solidFill>
                  <a:srgbClr val="212529"/>
                </a:solidFill>
                <a:effectLst/>
                <a:latin typeface="Trebuchet MS" panose="020B0603020202020204" pitchFamily="34" charset="0"/>
              </a:rPr>
              <a:t>, eds.  </a:t>
            </a:r>
            <a:r>
              <a:rPr lang="en-US" sz="1500" i="1" dirty="0">
                <a:solidFill>
                  <a:srgbClr val="212529"/>
                </a:solidFill>
                <a:effectLst/>
                <a:latin typeface="Trebuchet MS" panose="020B0603020202020204" pitchFamily="34" charset="0"/>
              </a:rPr>
              <a:t>Numerical Methods for Flows: FEF 2017 Selected Contributions</a:t>
            </a:r>
            <a:r>
              <a:rPr lang="en-US" sz="1500" i="0" dirty="0">
                <a:solidFill>
                  <a:srgbClr val="212529"/>
                </a:solidFill>
                <a:effectLst/>
                <a:latin typeface="Trebuchet MS" panose="020B0603020202020204" pitchFamily="34" charset="0"/>
              </a:rPr>
              <a:t>, Elsevier, 2019.</a:t>
            </a:r>
          </a:p>
          <a:p>
            <a:pPr algn="l"/>
            <a:endParaRPr lang="en-US" sz="200" i="0" dirty="0">
              <a:solidFill>
                <a:srgbClr val="212529"/>
              </a:solidFill>
              <a:effectLst/>
              <a:latin typeface="Trebuchet MS" panose="020B0603020202020204" pitchFamily="34" charset="0"/>
            </a:endParaRPr>
          </a:p>
          <a:p>
            <a:pPr algn="l"/>
            <a:r>
              <a:rPr lang="en-US" sz="1500" i="0" dirty="0">
                <a:solidFill>
                  <a:srgbClr val="212529"/>
                </a:solidFill>
                <a:effectLst/>
                <a:latin typeface="Trebuchet MS" panose="020B0603020202020204" pitchFamily="34" charset="0"/>
              </a:rPr>
              <a:t>[8] J. Watkins, M. Carlson, K. Shan, I. Tezaur, M. Perego, L. Bertagna, C. Kao, M. Hoffman, S. Price. “Performance portable ice sheet modeling with MPAS-Albany Land Ice”, submitted to </a:t>
            </a:r>
            <a:r>
              <a:rPr lang="en-US" sz="1500" i="1" dirty="0">
                <a:solidFill>
                  <a:srgbClr val="212529"/>
                </a:solidFill>
                <a:effectLst/>
                <a:latin typeface="Trebuchet MS" panose="020B0603020202020204" pitchFamily="34" charset="0"/>
              </a:rPr>
              <a:t>Int. J. HPC Appl</a:t>
            </a:r>
            <a:r>
              <a:rPr lang="en-US" sz="1500" i="0" dirty="0">
                <a:solidFill>
                  <a:srgbClr val="212529"/>
                </a:solidFill>
                <a:effectLst/>
                <a:latin typeface="Trebuchet MS" panose="020B0603020202020204" pitchFamily="34" charset="0"/>
              </a:rPr>
              <a:t>. </a:t>
            </a:r>
          </a:p>
          <a:p>
            <a:pPr algn="l"/>
            <a:endParaRPr lang="en-US" sz="200" i="0" dirty="0">
              <a:solidFill>
                <a:srgbClr val="212529"/>
              </a:solidFill>
              <a:effectLst/>
              <a:latin typeface="Trebuchet MS" panose="020B0603020202020204" pitchFamily="34" charset="0"/>
            </a:endParaRPr>
          </a:p>
          <a:p>
            <a:pPr algn="l"/>
            <a:r>
              <a:rPr lang="en-US" sz="1500" i="0" dirty="0">
                <a:solidFill>
                  <a:srgbClr val="212529"/>
                </a:solidFill>
                <a:effectLst/>
                <a:latin typeface="Trebuchet MS" panose="020B0603020202020204" pitchFamily="34" charset="0"/>
              </a:rPr>
              <a:t>[9] M. Carlson, J. Watkins, I. Tezaur. "Automatic performance tuning for MPAS-Albany Land Ice", submitted to </a:t>
            </a:r>
            <a:r>
              <a:rPr lang="en-US" sz="1500" i="1" dirty="0">
                <a:solidFill>
                  <a:srgbClr val="212529"/>
                </a:solidFill>
                <a:effectLst/>
                <a:latin typeface="Trebuchet MS" panose="020B0603020202020204" pitchFamily="34" charset="0"/>
              </a:rPr>
              <a:t>J. </a:t>
            </a:r>
            <a:r>
              <a:rPr lang="en-US" sz="1500" i="1" dirty="0" err="1">
                <a:solidFill>
                  <a:srgbClr val="212529"/>
                </a:solidFill>
                <a:effectLst/>
                <a:latin typeface="Trebuchet MS" panose="020B0603020202020204" pitchFamily="34" charset="0"/>
              </a:rPr>
              <a:t>Comput</a:t>
            </a:r>
            <a:r>
              <a:rPr lang="en-US" sz="1500" i="1" dirty="0">
                <a:solidFill>
                  <a:srgbClr val="212529"/>
                </a:solidFill>
                <a:effectLst/>
                <a:latin typeface="Trebuchet MS" panose="020B0603020202020204" pitchFamily="34" charset="0"/>
              </a:rPr>
              <a:t>. Appl. Math.</a:t>
            </a:r>
          </a:p>
          <a:p>
            <a:pPr algn="l"/>
            <a:endParaRPr lang="en-US" sz="200" i="1" dirty="0">
              <a:solidFill>
                <a:srgbClr val="212529"/>
              </a:solidFill>
              <a:effectLst/>
              <a:latin typeface="Trebuchet MS" panose="020B0603020202020204" pitchFamily="34" charset="0"/>
            </a:endParaRPr>
          </a:p>
          <a:p>
            <a:pPr algn="l"/>
            <a:r>
              <a:rPr lang="en-US" sz="1500" dirty="0">
                <a:latin typeface="Trebuchet MS" panose="020B0703020202090204" pitchFamily="34" charset="0"/>
              </a:rPr>
              <a:t>[10] K. Liegeois, M. Perego, T. Hartland, “</a:t>
            </a:r>
            <a:r>
              <a:rPr lang="en-US" sz="1500" dirty="0" err="1">
                <a:latin typeface="Trebuchet MS" panose="020B0703020202090204" pitchFamily="34" charset="0"/>
              </a:rPr>
              <a:t>PyAlbany</a:t>
            </a:r>
            <a:r>
              <a:rPr lang="en-US" sz="1500" dirty="0">
                <a:latin typeface="Trebuchet MS" panose="020B0703020202090204" pitchFamily="34" charset="0"/>
              </a:rPr>
              <a:t>: A Python interface to the C++ </a:t>
            </a:r>
            <a:r>
              <a:rPr lang="en-US" sz="1500" dirty="0" err="1">
                <a:latin typeface="Trebuchet MS" panose="020B0703020202090204" pitchFamily="34" charset="0"/>
              </a:rPr>
              <a:t>multiphysics</a:t>
            </a:r>
            <a:r>
              <a:rPr lang="en-US" sz="1500" dirty="0">
                <a:latin typeface="Trebuchet MS" panose="020B0703020202090204" pitchFamily="34" charset="0"/>
              </a:rPr>
              <a:t> solver Albany”.  Journal of Computational and Applied Mathematics, 425, 115037, 2023.</a:t>
            </a:r>
          </a:p>
          <a:p>
            <a:pPr algn="l"/>
            <a:endParaRPr lang="en-US" sz="1500" i="0" dirty="0">
              <a:solidFill>
                <a:srgbClr val="212529"/>
              </a:solidFill>
              <a:effectLst/>
              <a:latin typeface="Trebuchet MS" panose="020B0603020202020204" pitchFamily="34" charset="0"/>
            </a:endParaRPr>
          </a:p>
          <a:p>
            <a:pPr algn="l">
              <a:buFont typeface="+mj-lt"/>
              <a:buAutoNum type="arabicPeriod"/>
            </a:pPr>
            <a:endParaRPr lang="en-US" sz="1500" i="0" dirty="0">
              <a:solidFill>
                <a:srgbClr val="212529"/>
              </a:solidFill>
              <a:effectLst/>
              <a:latin typeface="Trebuchet MS" panose="020B0603020202020204" pitchFamily="34" charset="0"/>
            </a:endParaRPr>
          </a:p>
        </p:txBody>
      </p:sp>
    </p:spTree>
    <p:extLst>
      <p:ext uri="{BB962C8B-B14F-4D97-AF65-F5344CB8AC3E}">
        <p14:creationId xmlns:p14="http://schemas.microsoft.com/office/powerpoint/2010/main" val="136482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8903DDA-7189-7C4B-8C3C-58042A748310}"/>
              </a:ext>
            </a:extLst>
          </p:cNvPr>
          <p:cNvSpPr>
            <a:spLocks noGrp="1"/>
          </p:cNvSpPr>
          <p:nvPr>
            <p:ph type="title"/>
          </p:nvPr>
        </p:nvSpPr>
        <p:spPr/>
        <p:txBody>
          <a:bodyPr>
            <a:normAutofit/>
          </a:bodyPr>
          <a:lstStyle/>
          <a:p>
            <a:r>
              <a:rPr lang="en-US" sz="3600" dirty="0">
                <a:solidFill>
                  <a:srgbClr val="0070C0"/>
                </a:solidFill>
                <a:latin typeface="Trebuchet MS" panose="020B0603020202020204" pitchFamily="34" charset="0"/>
              </a:rPr>
              <a:t>Funding/Acknowledgements</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32</a:t>
            </a:fld>
            <a:endParaRPr lang="en-US" dirty="0"/>
          </a:p>
        </p:txBody>
      </p:sp>
      <p:sp>
        <p:nvSpPr>
          <p:cNvPr id="2" name="TextBox 1">
            <a:extLst>
              <a:ext uri="{FF2B5EF4-FFF2-40B4-BE49-F238E27FC236}">
                <a16:creationId xmlns:a16="http://schemas.microsoft.com/office/drawing/2014/main" id="{89363B87-664B-431E-83B4-59D8D064FBC1}"/>
              </a:ext>
            </a:extLst>
          </p:cNvPr>
          <p:cNvSpPr txBox="1"/>
          <p:nvPr/>
        </p:nvSpPr>
        <p:spPr>
          <a:xfrm>
            <a:off x="877529" y="1106129"/>
            <a:ext cx="9837174" cy="4748981"/>
          </a:xfrm>
          <a:prstGeom prst="rect">
            <a:avLst/>
          </a:prstGeom>
        </p:spPr>
        <p:txBody>
          <a:bodyPr vert="horz" wrap="square" lIns="91440" tIns="45720" rIns="91440" bIns="45720" rtlCol="0">
            <a:noAutofit/>
          </a:bodyPr>
          <a:lstStyle/>
          <a:p>
            <a:pPr algn="l"/>
            <a:endParaRPr lang="en-US" dirty="0"/>
          </a:p>
        </p:txBody>
      </p:sp>
      <p:sp>
        <p:nvSpPr>
          <p:cNvPr id="6" name="Subtitle 2">
            <a:extLst>
              <a:ext uri="{FF2B5EF4-FFF2-40B4-BE49-F238E27FC236}">
                <a16:creationId xmlns:a16="http://schemas.microsoft.com/office/drawing/2014/main" id="{00C79441-3F99-44FC-93B7-0BDD50BE07BB}"/>
              </a:ext>
            </a:extLst>
          </p:cNvPr>
          <p:cNvSpPr txBox="1">
            <a:spLocks/>
          </p:cNvSpPr>
          <p:nvPr/>
        </p:nvSpPr>
        <p:spPr bwMode="auto">
          <a:xfrm>
            <a:off x="771341" y="1118509"/>
            <a:ext cx="10649317" cy="958854"/>
          </a:xfrm>
          <a:prstGeom prst="rect">
            <a:avLst/>
          </a:prstGeom>
          <a:noFill/>
          <a:ln w="28575">
            <a:solidFill>
              <a:srgbClr val="0070C0"/>
            </a:solidFill>
          </a:ln>
          <a:effectLst/>
          <a:extLst>
            <a:ext uri="{FAA26D3D-D897-4be2-8F04-BA451C77F1D7}">
              <ma14:placeholderFlag xmlns:mc="http://schemas.openxmlformats.org/markup-compatibility/2006" xmlns:a14="http://schemas.microsoft.com/office/drawing/2010/main" xmlns:ma14="http://schemas.microsoft.com/office/mac/drawingml/2011/main" xmlns="" val="1"/>
            </a:ext>
          </a:extLst>
        </p:spPr>
        <p:txBody>
          <a:bodyPr vert="horz" wrap="square" lIns="90487" tIns="44450" rIns="90487" bIns="44450" numCol="1" anchor="t" anchorCtr="0" compatLnSpc="1">
            <a:prstTxWarp prst="textNoShape">
              <a:avLst/>
            </a:prstTxWarp>
          </a:bodyPr>
          <a:lstStyle>
            <a:lvl1pPr marL="0" indent="0" algn="ctr" rtl="0" eaLnBrk="0" fontAlgn="base" hangingPunct="0">
              <a:spcBef>
                <a:spcPct val="20000"/>
              </a:spcBef>
              <a:spcAft>
                <a:spcPct val="0"/>
              </a:spcAft>
              <a:buSzPct val="100000"/>
              <a:buNone/>
              <a:defRPr sz="2400" b="1">
                <a:solidFill>
                  <a:srgbClr val="000000"/>
                </a:solidFill>
                <a:latin typeface="+mn-lt"/>
                <a:ea typeface="+mn-ea"/>
                <a:cs typeface="+mn-cs"/>
              </a:defRPr>
            </a:lvl1pPr>
            <a:lvl2pPr marL="457200" indent="0" algn="ctr" rtl="0" eaLnBrk="0" fontAlgn="base" hangingPunct="0">
              <a:spcBef>
                <a:spcPct val="20000"/>
              </a:spcBef>
              <a:spcAft>
                <a:spcPct val="0"/>
              </a:spcAft>
              <a:buSzPct val="100000"/>
              <a:buNone/>
              <a:defRPr sz="2200" b="1">
                <a:solidFill>
                  <a:srgbClr val="000000"/>
                </a:solidFill>
                <a:latin typeface="+mn-lt"/>
                <a:ea typeface="+mn-ea"/>
              </a:defRPr>
            </a:lvl2pPr>
            <a:lvl3pPr marL="914400" indent="0" algn="ctr" rtl="0" eaLnBrk="0" fontAlgn="base" hangingPunct="0">
              <a:spcBef>
                <a:spcPct val="20000"/>
              </a:spcBef>
              <a:spcAft>
                <a:spcPct val="0"/>
              </a:spcAft>
              <a:buSzPct val="100000"/>
              <a:buNone/>
              <a:defRPr sz="2000" b="1">
                <a:solidFill>
                  <a:srgbClr val="000000"/>
                </a:solidFill>
                <a:latin typeface="+mn-lt"/>
                <a:ea typeface="+mn-ea"/>
              </a:defRPr>
            </a:lvl3pPr>
            <a:lvl4pPr marL="1371600" indent="0" algn="ctr" rtl="0" eaLnBrk="0" fontAlgn="base" hangingPunct="0">
              <a:spcBef>
                <a:spcPct val="20000"/>
              </a:spcBef>
              <a:spcAft>
                <a:spcPct val="0"/>
              </a:spcAft>
              <a:buSzPct val="100000"/>
              <a:buNone/>
              <a:defRPr b="1">
                <a:solidFill>
                  <a:srgbClr val="000000"/>
                </a:solidFill>
                <a:latin typeface="+mn-lt"/>
                <a:ea typeface="+mn-ea"/>
              </a:defRPr>
            </a:lvl4pPr>
            <a:lvl5pPr marL="1828800" indent="0" algn="ctr" rtl="0" eaLnBrk="0" fontAlgn="base" hangingPunct="0">
              <a:spcBef>
                <a:spcPct val="20000"/>
              </a:spcBef>
              <a:spcAft>
                <a:spcPct val="0"/>
              </a:spcAft>
              <a:buSzPct val="100000"/>
              <a:buNone/>
              <a:defRPr b="1">
                <a:solidFill>
                  <a:srgbClr val="000000"/>
                </a:solidFill>
                <a:latin typeface="+mn-lt"/>
                <a:ea typeface="+mn-ea"/>
              </a:defRPr>
            </a:lvl5pPr>
            <a:lvl6pPr marL="2286000" indent="0" algn="ctr" rtl="0" eaLnBrk="0" fontAlgn="base" hangingPunct="0">
              <a:spcBef>
                <a:spcPct val="20000"/>
              </a:spcBef>
              <a:spcAft>
                <a:spcPct val="0"/>
              </a:spcAft>
              <a:buSzPct val="100000"/>
              <a:buNone/>
              <a:defRPr b="1">
                <a:solidFill>
                  <a:srgbClr val="000000"/>
                </a:solidFill>
                <a:latin typeface="+mn-lt"/>
                <a:ea typeface="+mn-ea"/>
              </a:defRPr>
            </a:lvl6pPr>
            <a:lvl7pPr marL="2743200" indent="0" algn="ctr" rtl="0" eaLnBrk="0" fontAlgn="base" hangingPunct="0">
              <a:spcBef>
                <a:spcPct val="20000"/>
              </a:spcBef>
              <a:spcAft>
                <a:spcPct val="0"/>
              </a:spcAft>
              <a:buSzPct val="100000"/>
              <a:buNone/>
              <a:defRPr b="1">
                <a:solidFill>
                  <a:srgbClr val="000000"/>
                </a:solidFill>
                <a:latin typeface="+mn-lt"/>
                <a:ea typeface="+mn-ea"/>
              </a:defRPr>
            </a:lvl7pPr>
            <a:lvl8pPr marL="3200400" indent="0" algn="ctr" rtl="0" eaLnBrk="0" fontAlgn="base" hangingPunct="0">
              <a:spcBef>
                <a:spcPct val="20000"/>
              </a:spcBef>
              <a:spcAft>
                <a:spcPct val="0"/>
              </a:spcAft>
              <a:buSzPct val="100000"/>
              <a:buNone/>
              <a:defRPr b="1">
                <a:solidFill>
                  <a:srgbClr val="000000"/>
                </a:solidFill>
                <a:latin typeface="+mn-lt"/>
                <a:ea typeface="+mn-ea"/>
              </a:defRPr>
            </a:lvl8pPr>
            <a:lvl9pPr marL="3657600" indent="0" algn="ctr" rtl="0" eaLnBrk="0" fontAlgn="base" hangingPunct="0">
              <a:spcBef>
                <a:spcPct val="20000"/>
              </a:spcBef>
              <a:spcAft>
                <a:spcPct val="0"/>
              </a:spcAft>
              <a:buSzPct val="100000"/>
              <a:buNone/>
              <a:defRPr b="1">
                <a:solidFill>
                  <a:srgbClr val="000000"/>
                </a:solidFill>
                <a:latin typeface="+mn-lt"/>
                <a:ea typeface="+mn-ea"/>
              </a:defRPr>
            </a:lvl9pPr>
          </a:lstStyle>
          <a:p>
            <a:r>
              <a:rPr lang="en-US" sz="1800" b="0" dirty="0">
                <a:latin typeface="Trebuchet MS" panose="020B0603020202020204" pitchFamily="34" charset="0"/>
              </a:rPr>
              <a:t>Support for this work was provided by Scientific Discovery through Advanced Computing (</a:t>
            </a:r>
            <a:r>
              <a:rPr lang="en-US" sz="1800" dirty="0">
                <a:solidFill>
                  <a:srgbClr val="0070C0"/>
                </a:solidFill>
                <a:latin typeface="Trebuchet MS" panose="020B0603020202020204" pitchFamily="34" charset="0"/>
              </a:rPr>
              <a:t>SciDAC</a:t>
            </a:r>
            <a:r>
              <a:rPr lang="en-US" sz="1800" b="0" dirty="0">
                <a:latin typeface="Trebuchet MS" panose="020B0603020202020204" pitchFamily="34" charset="0"/>
              </a:rPr>
              <a:t>) projects funded by the U.S. Department of Energy, Office of Science (</a:t>
            </a:r>
            <a:r>
              <a:rPr lang="en-US" sz="1800" dirty="0">
                <a:solidFill>
                  <a:srgbClr val="0070C0"/>
                </a:solidFill>
                <a:latin typeface="Trebuchet MS" panose="020B0603020202020204" pitchFamily="34" charset="0"/>
              </a:rPr>
              <a:t>OS</a:t>
            </a:r>
            <a:r>
              <a:rPr lang="en-US" sz="1800" b="0" dirty="0">
                <a:latin typeface="Trebuchet MS" panose="020B0603020202020204" pitchFamily="34" charset="0"/>
              </a:rPr>
              <a:t>), Advanced Scientific Computing Research (</a:t>
            </a:r>
            <a:r>
              <a:rPr lang="en-US" sz="1800" dirty="0">
                <a:solidFill>
                  <a:srgbClr val="0070C0"/>
                </a:solidFill>
                <a:latin typeface="Trebuchet MS" panose="020B0603020202020204" pitchFamily="34" charset="0"/>
              </a:rPr>
              <a:t>ASCR</a:t>
            </a:r>
            <a:r>
              <a:rPr lang="en-US" sz="1800" b="0" dirty="0">
                <a:latin typeface="Trebuchet MS" panose="020B0603020202020204" pitchFamily="34" charset="0"/>
              </a:rPr>
              <a:t>) and Biological and Environmental Research (</a:t>
            </a:r>
            <a:r>
              <a:rPr lang="en-US" sz="1800" dirty="0">
                <a:solidFill>
                  <a:srgbClr val="0070C0"/>
                </a:solidFill>
                <a:latin typeface="Trebuchet MS" panose="020B0603020202020204" pitchFamily="34" charset="0"/>
              </a:rPr>
              <a:t>BER</a:t>
            </a:r>
            <a:r>
              <a:rPr lang="en-US" sz="1800" b="0" dirty="0">
                <a:latin typeface="Trebuchet MS" panose="020B0603020202020204" pitchFamily="34" charset="0"/>
              </a:rPr>
              <a:t>).</a:t>
            </a:r>
          </a:p>
        </p:txBody>
      </p:sp>
      <p:sp>
        <p:nvSpPr>
          <p:cNvPr id="7" name="Subtitle 2">
            <a:extLst>
              <a:ext uri="{FF2B5EF4-FFF2-40B4-BE49-F238E27FC236}">
                <a16:creationId xmlns:a16="http://schemas.microsoft.com/office/drawing/2014/main" id="{A50E400F-2D5F-44F1-B202-3016C94E2545}"/>
              </a:ext>
            </a:extLst>
          </p:cNvPr>
          <p:cNvSpPr txBox="1">
            <a:spLocks/>
          </p:cNvSpPr>
          <p:nvPr/>
        </p:nvSpPr>
        <p:spPr bwMode="auto">
          <a:xfrm>
            <a:off x="1477297" y="5713032"/>
            <a:ext cx="8721244" cy="656110"/>
          </a:xfrm>
          <a:prstGeom prst="rect">
            <a:avLst/>
          </a:prstGeom>
          <a:noFill/>
          <a:ln w="28575">
            <a:solidFill>
              <a:srgbClr val="0070C0"/>
            </a:solidFill>
          </a:ln>
          <a:effectLst/>
          <a:extLst>
            <a:ext uri="{FAA26D3D-D897-4be2-8F04-BA451C77F1D7}">
              <ma14:placeholderFlag xmlns:mc="http://schemas.openxmlformats.org/markup-compatibility/2006" xmlns:a14="http://schemas.microsoft.com/office/drawing/2010/main" xmlns:ma14="http://schemas.microsoft.com/office/mac/drawingml/2011/main" xmlns="" val="1"/>
            </a:ext>
          </a:extLst>
        </p:spPr>
        <p:txBody>
          <a:bodyPr vert="horz" wrap="square" lIns="90487" tIns="44450" rIns="90487" bIns="44450" numCol="1" anchor="t" anchorCtr="0" compatLnSpc="1">
            <a:prstTxWarp prst="textNoShape">
              <a:avLst/>
            </a:prstTxWarp>
          </a:bodyPr>
          <a:lstStyle>
            <a:lvl1pPr marL="0" indent="0" algn="ctr" rtl="0" eaLnBrk="0" fontAlgn="base" hangingPunct="0">
              <a:spcBef>
                <a:spcPct val="20000"/>
              </a:spcBef>
              <a:spcAft>
                <a:spcPct val="0"/>
              </a:spcAft>
              <a:buSzPct val="100000"/>
              <a:buNone/>
              <a:defRPr sz="2400" b="1">
                <a:solidFill>
                  <a:srgbClr val="000000"/>
                </a:solidFill>
                <a:latin typeface="+mn-lt"/>
                <a:ea typeface="+mn-ea"/>
                <a:cs typeface="+mn-cs"/>
              </a:defRPr>
            </a:lvl1pPr>
            <a:lvl2pPr marL="457200" indent="0" algn="ctr" rtl="0" eaLnBrk="0" fontAlgn="base" hangingPunct="0">
              <a:spcBef>
                <a:spcPct val="20000"/>
              </a:spcBef>
              <a:spcAft>
                <a:spcPct val="0"/>
              </a:spcAft>
              <a:buSzPct val="100000"/>
              <a:buNone/>
              <a:defRPr sz="2200" b="1">
                <a:solidFill>
                  <a:srgbClr val="000000"/>
                </a:solidFill>
                <a:latin typeface="+mn-lt"/>
                <a:ea typeface="+mn-ea"/>
              </a:defRPr>
            </a:lvl2pPr>
            <a:lvl3pPr marL="914400" indent="0" algn="ctr" rtl="0" eaLnBrk="0" fontAlgn="base" hangingPunct="0">
              <a:spcBef>
                <a:spcPct val="20000"/>
              </a:spcBef>
              <a:spcAft>
                <a:spcPct val="0"/>
              </a:spcAft>
              <a:buSzPct val="100000"/>
              <a:buNone/>
              <a:defRPr sz="2000" b="1">
                <a:solidFill>
                  <a:srgbClr val="000000"/>
                </a:solidFill>
                <a:latin typeface="+mn-lt"/>
                <a:ea typeface="+mn-ea"/>
              </a:defRPr>
            </a:lvl3pPr>
            <a:lvl4pPr marL="1371600" indent="0" algn="ctr" rtl="0" eaLnBrk="0" fontAlgn="base" hangingPunct="0">
              <a:spcBef>
                <a:spcPct val="20000"/>
              </a:spcBef>
              <a:spcAft>
                <a:spcPct val="0"/>
              </a:spcAft>
              <a:buSzPct val="100000"/>
              <a:buNone/>
              <a:defRPr b="1">
                <a:solidFill>
                  <a:srgbClr val="000000"/>
                </a:solidFill>
                <a:latin typeface="+mn-lt"/>
                <a:ea typeface="+mn-ea"/>
              </a:defRPr>
            </a:lvl4pPr>
            <a:lvl5pPr marL="1828800" indent="0" algn="ctr" rtl="0" eaLnBrk="0" fontAlgn="base" hangingPunct="0">
              <a:spcBef>
                <a:spcPct val="20000"/>
              </a:spcBef>
              <a:spcAft>
                <a:spcPct val="0"/>
              </a:spcAft>
              <a:buSzPct val="100000"/>
              <a:buNone/>
              <a:defRPr b="1">
                <a:solidFill>
                  <a:srgbClr val="000000"/>
                </a:solidFill>
                <a:latin typeface="+mn-lt"/>
                <a:ea typeface="+mn-ea"/>
              </a:defRPr>
            </a:lvl5pPr>
            <a:lvl6pPr marL="2286000" indent="0" algn="ctr" rtl="0" eaLnBrk="0" fontAlgn="base" hangingPunct="0">
              <a:spcBef>
                <a:spcPct val="20000"/>
              </a:spcBef>
              <a:spcAft>
                <a:spcPct val="0"/>
              </a:spcAft>
              <a:buSzPct val="100000"/>
              <a:buNone/>
              <a:defRPr b="1">
                <a:solidFill>
                  <a:srgbClr val="000000"/>
                </a:solidFill>
                <a:latin typeface="+mn-lt"/>
                <a:ea typeface="+mn-ea"/>
              </a:defRPr>
            </a:lvl6pPr>
            <a:lvl7pPr marL="2743200" indent="0" algn="ctr" rtl="0" eaLnBrk="0" fontAlgn="base" hangingPunct="0">
              <a:spcBef>
                <a:spcPct val="20000"/>
              </a:spcBef>
              <a:spcAft>
                <a:spcPct val="0"/>
              </a:spcAft>
              <a:buSzPct val="100000"/>
              <a:buNone/>
              <a:defRPr b="1">
                <a:solidFill>
                  <a:srgbClr val="000000"/>
                </a:solidFill>
                <a:latin typeface="+mn-lt"/>
                <a:ea typeface="+mn-ea"/>
              </a:defRPr>
            </a:lvl7pPr>
            <a:lvl8pPr marL="3200400" indent="0" algn="ctr" rtl="0" eaLnBrk="0" fontAlgn="base" hangingPunct="0">
              <a:spcBef>
                <a:spcPct val="20000"/>
              </a:spcBef>
              <a:spcAft>
                <a:spcPct val="0"/>
              </a:spcAft>
              <a:buSzPct val="100000"/>
              <a:buNone/>
              <a:defRPr b="1">
                <a:solidFill>
                  <a:srgbClr val="000000"/>
                </a:solidFill>
                <a:latin typeface="+mn-lt"/>
                <a:ea typeface="+mn-ea"/>
              </a:defRPr>
            </a:lvl8pPr>
            <a:lvl9pPr marL="3657600" indent="0" algn="ctr" rtl="0" eaLnBrk="0" fontAlgn="base" hangingPunct="0">
              <a:spcBef>
                <a:spcPct val="20000"/>
              </a:spcBef>
              <a:spcAft>
                <a:spcPct val="0"/>
              </a:spcAft>
              <a:buSzPct val="100000"/>
              <a:buNone/>
              <a:defRPr b="1">
                <a:solidFill>
                  <a:srgbClr val="000000"/>
                </a:solidFill>
                <a:latin typeface="+mn-lt"/>
                <a:ea typeface="+mn-ea"/>
              </a:defRPr>
            </a:lvl9pPr>
          </a:lstStyle>
          <a:p>
            <a:r>
              <a:rPr lang="en-US" sz="1800" b="0" dirty="0">
                <a:latin typeface="Trebuchet MS" panose="020B0603020202020204" pitchFamily="34" charset="0"/>
              </a:rPr>
              <a:t>Computing resources provided by the National Energy Research Scientific Computing Center (</a:t>
            </a:r>
            <a:r>
              <a:rPr lang="en-US" sz="1800" dirty="0">
                <a:solidFill>
                  <a:srgbClr val="0070C0"/>
                </a:solidFill>
                <a:latin typeface="Trebuchet MS" panose="020B0603020202020204" pitchFamily="34" charset="0"/>
              </a:rPr>
              <a:t>NERSC</a:t>
            </a:r>
            <a:r>
              <a:rPr lang="en-US" sz="1800" b="0" dirty="0">
                <a:latin typeface="Trebuchet MS" panose="020B0603020202020204" pitchFamily="34" charset="0"/>
              </a:rPr>
              <a:t>) and Oak Ridge Leadership Computing Facility (</a:t>
            </a:r>
            <a:r>
              <a:rPr lang="en-US" sz="1800" dirty="0">
                <a:solidFill>
                  <a:srgbClr val="0070C0"/>
                </a:solidFill>
                <a:latin typeface="Trebuchet MS" panose="020B0603020202020204" pitchFamily="34" charset="0"/>
              </a:rPr>
              <a:t>OLCF</a:t>
            </a:r>
            <a:r>
              <a:rPr lang="en-US" sz="1800" b="0" dirty="0">
                <a:latin typeface="Trebuchet MS" panose="020B0603020202020204" pitchFamily="34" charset="0"/>
              </a:rPr>
              <a:t>).</a:t>
            </a:r>
          </a:p>
        </p:txBody>
      </p:sp>
      <p:pic>
        <p:nvPicPr>
          <p:cNvPr id="8" name="Picture 7">
            <a:extLst>
              <a:ext uri="{FF2B5EF4-FFF2-40B4-BE49-F238E27FC236}">
                <a16:creationId xmlns:a16="http://schemas.microsoft.com/office/drawing/2014/main" id="{64638639-6665-48FA-9560-8DB7B0BF30A9}"/>
              </a:ext>
            </a:extLst>
          </p:cNvPr>
          <p:cNvPicPr>
            <a:picLocks noChangeAspect="1"/>
          </p:cNvPicPr>
          <p:nvPr/>
        </p:nvPicPr>
        <p:blipFill>
          <a:blip r:embed="rId2"/>
          <a:stretch>
            <a:fillRect/>
          </a:stretch>
        </p:blipFill>
        <p:spPr>
          <a:xfrm>
            <a:off x="44568" y="4916012"/>
            <a:ext cx="1800739" cy="1210015"/>
          </a:xfrm>
          <a:prstGeom prst="rect">
            <a:avLst/>
          </a:prstGeom>
        </p:spPr>
      </p:pic>
      <p:pic>
        <p:nvPicPr>
          <p:cNvPr id="9" name="Picture 8">
            <a:extLst>
              <a:ext uri="{FF2B5EF4-FFF2-40B4-BE49-F238E27FC236}">
                <a16:creationId xmlns:a16="http://schemas.microsoft.com/office/drawing/2014/main" id="{53E167EC-08D7-4722-93A2-BFD03CE85E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2406" y="5150388"/>
            <a:ext cx="1502065" cy="7748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A142626B-DBBD-4F62-8F15-C247B3F1F7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2239" y="2513790"/>
            <a:ext cx="1825737" cy="1419225"/>
          </a:xfrm>
          <a:prstGeom prst="rect">
            <a:avLst/>
          </a:prstGeom>
        </p:spPr>
      </p:pic>
      <p:pic>
        <p:nvPicPr>
          <p:cNvPr id="11" name="Picture 4">
            <a:extLst>
              <a:ext uri="{FF2B5EF4-FFF2-40B4-BE49-F238E27FC236}">
                <a16:creationId xmlns:a16="http://schemas.microsoft.com/office/drawing/2014/main" id="{07E0F5BB-063C-4820-9AF3-4041C55E6B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5873" y="4344210"/>
            <a:ext cx="2650453" cy="879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a:extLst>
              <a:ext uri="{FF2B5EF4-FFF2-40B4-BE49-F238E27FC236}">
                <a16:creationId xmlns:a16="http://schemas.microsoft.com/office/drawing/2014/main" id="{A1482504-46EF-4072-A640-857793F9B1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90974" y="4337763"/>
            <a:ext cx="2237002" cy="881950"/>
          </a:xfrm>
          <a:prstGeom prst="rect">
            <a:avLst/>
          </a:prstGeom>
        </p:spPr>
      </p:pic>
      <p:pic>
        <p:nvPicPr>
          <p:cNvPr id="14" name="Picture 13">
            <a:extLst>
              <a:ext uri="{FF2B5EF4-FFF2-40B4-BE49-F238E27FC236}">
                <a16:creationId xmlns:a16="http://schemas.microsoft.com/office/drawing/2014/main" id="{29CA193D-6307-41D3-8A70-257254F16F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8413" y="2528062"/>
            <a:ext cx="3446112" cy="1283677"/>
          </a:xfrm>
          <a:prstGeom prst="rect">
            <a:avLst/>
          </a:prstGeom>
        </p:spPr>
      </p:pic>
    </p:spTree>
    <p:extLst>
      <p:ext uri="{BB962C8B-B14F-4D97-AF65-F5344CB8AC3E}">
        <p14:creationId xmlns:p14="http://schemas.microsoft.com/office/powerpoint/2010/main" val="276783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8903DDA-7189-7C4B-8C3C-58042A748310}"/>
              </a:ext>
            </a:extLst>
          </p:cNvPr>
          <p:cNvSpPr>
            <a:spLocks noGrp="1"/>
          </p:cNvSpPr>
          <p:nvPr>
            <p:ph type="title"/>
          </p:nvPr>
        </p:nvSpPr>
        <p:spPr>
          <a:xfrm>
            <a:off x="3608294" y="2968598"/>
            <a:ext cx="10096500" cy="774779"/>
          </a:xfrm>
        </p:spPr>
        <p:txBody>
          <a:bodyPr>
            <a:normAutofit/>
          </a:bodyPr>
          <a:lstStyle/>
          <a:p>
            <a:r>
              <a:rPr lang="en-US" sz="3600" dirty="0">
                <a:solidFill>
                  <a:srgbClr val="0070C0"/>
                </a:solidFill>
                <a:latin typeface="Trebuchet MS" panose="020B0603020202020204" pitchFamily="34" charset="0"/>
              </a:rPr>
              <a:t>Start of backup slides</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33</a:t>
            </a:fld>
            <a:endParaRPr lang="en-US" dirty="0"/>
          </a:p>
        </p:txBody>
      </p:sp>
      <p:sp>
        <p:nvSpPr>
          <p:cNvPr id="2" name="TextBox 1">
            <a:extLst>
              <a:ext uri="{FF2B5EF4-FFF2-40B4-BE49-F238E27FC236}">
                <a16:creationId xmlns:a16="http://schemas.microsoft.com/office/drawing/2014/main" id="{89363B87-664B-431E-83B4-59D8D064FBC1}"/>
              </a:ext>
            </a:extLst>
          </p:cNvPr>
          <p:cNvSpPr txBox="1"/>
          <p:nvPr/>
        </p:nvSpPr>
        <p:spPr>
          <a:xfrm>
            <a:off x="877529" y="1106129"/>
            <a:ext cx="9837174" cy="4748981"/>
          </a:xfrm>
          <a:prstGeom prst="rect">
            <a:avLst/>
          </a:prstGeom>
        </p:spPr>
        <p:txBody>
          <a:bodyPr vert="horz" wrap="square" lIns="91440" tIns="45720" rIns="91440" bIns="45720" rtlCol="0">
            <a:noAutofit/>
          </a:bodyPr>
          <a:lstStyle/>
          <a:p>
            <a:pPr algn="l"/>
            <a:endParaRPr lang="en-US" dirty="0"/>
          </a:p>
        </p:txBody>
      </p:sp>
    </p:spTree>
    <p:extLst>
      <p:ext uri="{BB962C8B-B14F-4D97-AF65-F5344CB8AC3E}">
        <p14:creationId xmlns:p14="http://schemas.microsoft.com/office/powerpoint/2010/main" val="355403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BB7B4C9-6BC8-41DD-9750-15BDBF5B6ED4}"/>
              </a:ext>
            </a:extLst>
          </p:cNvPr>
          <p:cNvSpPr/>
          <p:nvPr/>
        </p:nvSpPr>
        <p:spPr>
          <a:xfrm>
            <a:off x="381965" y="998866"/>
            <a:ext cx="4988688" cy="803948"/>
          </a:xfrm>
          <a:prstGeom prst="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8B62CE-66E7-49EF-B65C-E38139022DD5}"/>
              </a:ext>
            </a:extLst>
          </p:cNvPr>
          <p:cNvSpPr>
            <a:spLocks noGrp="1"/>
          </p:cNvSpPr>
          <p:nvPr>
            <p:ph type="title"/>
          </p:nvPr>
        </p:nvSpPr>
        <p:spPr>
          <a:xfrm>
            <a:off x="1496028" y="224087"/>
            <a:ext cx="10096500" cy="774779"/>
          </a:xfrm>
        </p:spPr>
        <p:txBody>
          <a:bodyPr>
            <a:normAutofit/>
          </a:bodyPr>
          <a:lstStyle/>
          <a:p>
            <a:r>
              <a:rPr lang="en-US" sz="3600" dirty="0">
                <a:solidFill>
                  <a:srgbClr val="0070C0"/>
                </a:solidFill>
                <a:latin typeface="Trebuchet MS" panose="020B0603020202020204" pitchFamily="34" charset="0"/>
              </a:rPr>
              <a:t>MALI (MPAS-Albany Land Ice) Software Ecosystem</a:t>
            </a:r>
          </a:p>
        </p:txBody>
      </p:sp>
      <p:sp>
        <p:nvSpPr>
          <p:cNvPr id="3" name="Slide Number Placeholder 2">
            <a:extLst>
              <a:ext uri="{FF2B5EF4-FFF2-40B4-BE49-F238E27FC236}">
                <a16:creationId xmlns:a16="http://schemas.microsoft.com/office/drawing/2014/main" id="{D03E0D12-0BEB-47FA-8612-56AEC7FEAB9F}"/>
              </a:ext>
            </a:extLst>
          </p:cNvPr>
          <p:cNvSpPr>
            <a:spLocks noGrp="1"/>
          </p:cNvSpPr>
          <p:nvPr>
            <p:ph type="sldNum" sz="quarter" idx="10"/>
          </p:nvPr>
        </p:nvSpPr>
        <p:spPr/>
        <p:txBody>
          <a:bodyPr/>
          <a:lstStyle/>
          <a:p>
            <a:fld id="{4FAB73BC-B049-4115-A692-8D63A059BFB8}" type="slidenum">
              <a:rPr lang="en-US" smtClean="0"/>
              <a:pPr/>
              <a:t>34</a:t>
            </a:fld>
            <a:endParaRPr lang="en-US" dirty="0"/>
          </a:p>
        </p:txBody>
      </p:sp>
      <p:sp>
        <p:nvSpPr>
          <p:cNvPr id="13" name="TextBox 12">
            <a:extLst>
              <a:ext uri="{FF2B5EF4-FFF2-40B4-BE49-F238E27FC236}">
                <a16:creationId xmlns:a16="http://schemas.microsoft.com/office/drawing/2014/main" id="{52F59985-DD77-4F45-AA11-D3733FD1814E}"/>
              </a:ext>
            </a:extLst>
          </p:cNvPr>
          <p:cNvSpPr txBox="1"/>
          <p:nvPr/>
        </p:nvSpPr>
        <p:spPr>
          <a:xfrm>
            <a:off x="282600" y="1864112"/>
            <a:ext cx="6094070" cy="4570482"/>
          </a:xfrm>
          <a:prstGeom prst="rect">
            <a:avLst/>
          </a:prstGeom>
          <a:noFill/>
        </p:spPr>
        <p:txBody>
          <a:bodyPr wrap="square">
            <a:spAutoFit/>
          </a:bodyPr>
          <a:lstStyle/>
          <a:p>
            <a:pPr>
              <a:buNone/>
            </a:pPr>
            <a:r>
              <a:rPr lang="en-US" b="1" dirty="0">
                <a:solidFill>
                  <a:srgbClr val="0070C0"/>
                </a:solidFill>
                <a:latin typeface="Trebuchet MS" panose="020B0603020202020204" pitchFamily="34" charset="0"/>
              </a:rPr>
              <a:t>MPAS</a:t>
            </a:r>
            <a:r>
              <a:rPr lang="en-US" baseline="30000" dirty="0">
                <a:solidFill>
                  <a:srgbClr val="0070C0"/>
                </a:solidFill>
                <a:latin typeface="Trebuchet MS" panose="020B0603020202020204" pitchFamily="34" charset="0"/>
              </a:rPr>
              <a:t>1</a:t>
            </a:r>
            <a:r>
              <a:rPr lang="en-US" b="1" dirty="0">
                <a:solidFill>
                  <a:srgbClr val="0070C0"/>
                </a:solidFill>
                <a:latin typeface="Trebuchet MS" panose="020B0603020202020204" pitchFamily="34" charset="0"/>
              </a:rPr>
              <a:t>:</a:t>
            </a:r>
          </a:p>
          <a:p>
            <a:pPr>
              <a:buNone/>
            </a:pPr>
            <a:endParaRPr lang="en-US" sz="200" b="1" dirty="0">
              <a:solidFill>
                <a:srgbClr val="0070C0"/>
              </a:solidFill>
              <a:latin typeface="Trebuchet MS" panose="020B0603020202020204" pitchFamily="34" charset="0"/>
            </a:endParaRPr>
          </a:p>
          <a:p>
            <a:pPr marL="342900" indent="-342900">
              <a:buFont typeface="Arial" panose="020B0604020202020204" pitchFamily="34" charset="0"/>
              <a:buChar char="•"/>
            </a:pPr>
            <a:r>
              <a:rPr lang="en-US" dirty="0">
                <a:latin typeface="Trebuchet MS" panose="020B0603020202020204" pitchFamily="34" charset="0"/>
              </a:rPr>
              <a:t>Thickness &amp; temperature evolution</a:t>
            </a:r>
          </a:p>
          <a:p>
            <a:pPr marL="342900" indent="-342900">
              <a:buFont typeface="Arial" panose="020B0604020202020204" pitchFamily="34" charset="0"/>
              <a:buChar char="•"/>
            </a:pPr>
            <a:endParaRPr lang="en-US" sz="400" dirty="0">
              <a:latin typeface="Trebuchet MS" panose="020B0603020202020204" pitchFamily="34" charset="0"/>
            </a:endParaRPr>
          </a:p>
          <a:p>
            <a:pPr marL="342900" indent="-342900">
              <a:buFont typeface="Arial" panose="020B0604020202020204" pitchFamily="34" charset="0"/>
              <a:buChar char="•"/>
            </a:pPr>
            <a:endParaRPr lang="en-US" sz="400" dirty="0">
              <a:latin typeface="Trebuchet MS" panose="020B0603020202020204" pitchFamily="34" charset="0"/>
            </a:endParaRPr>
          </a:p>
          <a:p>
            <a:pPr>
              <a:buNone/>
            </a:pPr>
            <a:r>
              <a:rPr lang="en-US" b="1" dirty="0">
                <a:solidFill>
                  <a:srgbClr val="0070C0"/>
                </a:solidFill>
                <a:latin typeface="Trebuchet MS" panose="020B0603020202020204" pitchFamily="34" charset="0"/>
              </a:rPr>
              <a:t>Albany Land Ice</a:t>
            </a:r>
            <a:r>
              <a:rPr lang="en-US" b="1" baseline="30000" dirty="0">
                <a:solidFill>
                  <a:srgbClr val="0070C0"/>
                </a:solidFill>
                <a:latin typeface="Trebuchet MS" panose="020B0603020202020204" pitchFamily="34" charset="0"/>
              </a:rPr>
              <a:t>2</a:t>
            </a:r>
            <a:r>
              <a:rPr lang="en-US" b="1" dirty="0">
                <a:solidFill>
                  <a:srgbClr val="0070C0"/>
                </a:solidFill>
                <a:latin typeface="Trebuchet MS" panose="020B0603020202020204" pitchFamily="34" charset="0"/>
              </a:rPr>
              <a:t>:</a:t>
            </a:r>
          </a:p>
          <a:p>
            <a:pPr>
              <a:buNone/>
            </a:pPr>
            <a:endParaRPr lang="en-US" sz="300" b="1" dirty="0">
              <a:solidFill>
                <a:srgbClr val="0070C0"/>
              </a:solidFill>
              <a:latin typeface="Trebuchet MS" panose="020B0603020202020204" pitchFamily="34" charset="0"/>
            </a:endParaRPr>
          </a:p>
          <a:p>
            <a:pPr marL="342900" indent="-342900">
              <a:buFont typeface="Arial" panose="020B0604020202020204" pitchFamily="34" charset="0"/>
              <a:buChar char="•"/>
            </a:pPr>
            <a:r>
              <a:rPr lang="en-US" dirty="0">
                <a:latin typeface="Trebuchet MS" panose="020B0603020202020204" pitchFamily="34" charset="0"/>
              </a:rPr>
              <a:t>First-order Stokes velocity solver</a:t>
            </a:r>
          </a:p>
          <a:p>
            <a:pPr marL="342900" indent="-342900">
              <a:buFont typeface="Arial" panose="020B0604020202020204" pitchFamily="34" charset="0"/>
              <a:buChar char="•"/>
            </a:pPr>
            <a:endParaRPr lang="en-US" sz="400" b="1" dirty="0">
              <a:latin typeface="Trebuchet MS" panose="020B0603020202020204" pitchFamily="34" charset="0"/>
            </a:endParaRPr>
          </a:p>
          <a:p>
            <a:pPr marL="342900" indent="-342900">
              <a:buFont typeface="Arial" panose="020B0604020202020204" pitchFamily="34" charset="0"/>
              <a:buChar char="•"/>
            </a:pPr>
            <a:endParaRPr lang="en-US" sz="400" b="1" dirty="0">
              <a:latin typeface="Trebuchet MS" panose="020B0603020202020204" pitchFamily="34" charset="0"/>
            </a:endParaRPr>
          </a:p>
          <a:p>
            <a:pPr>
              <a:buNone/>
            </a:pPr>
            <a:r>
              <a:rPr lang="en-US" b="1" dirty="0">
                <a:solidFill>
                  <a:srgbClr val="0070C0"/>
                </a:solidFill>
                <a:latin typeface="Trebuchet MS" panose="020B0603020202020204" pitchFamily="34" charset="0"/>
              </a:rPr>
              <a:t>Trilinos</a:t>
            </a:r>
            <a:r>
              <a:rPr lang="en-US" b="1" baseline="30000" dirty="0">
                <a:solidFill>
                  <a:srgbClr val="0070C0"/>
                </a:solidFill>
                <a:latin typeface="Trebuchet MS" panose="020B0603020202020204" pitchFamily="34" charset="0"/>
              </a:rPr>
              <a:t>3</a:t>
            </a:r>
            <a:r>
              <a:rPr lang="en-US" b="1" dirty="0">
                <a:solidFill>
                  <a:srgbClr val="0070C0"/>
                </a:solidFill>
                <a:latin typeface="Trebuchet MS" panose="020B0603020202020204" pitchFamily="34" charset="0"/>
              </a:rPr>
              <a:t>:</a:t>
            </a:r>
          </a:p>
          <a:p>
            <a:pPr>
              <a:buNone/>
            </a:pPr>
            <a:endParaRPr lang="en-US" sz="200" b="1" dirty="0">
              <a:solidFill>
                <a:srgbClr val="0070C0"/>
              </a:solidFill>
              <a:latin typeface="Trebuchet MS" panose="020B0603020202020204" pitchFamily="34" charset="0"/>
            </a:endParaRPr>
          </a:p>
          <a:p>
            <a:pPr marL="342900" indent="-342900">
              <a:buFont typeface="Arial" panose="020B0604020202020204" pitchFamily="34" charset="0"/>
              <a:buChar char="•"/>
            </a:pPr>
            <a:r>
              <a:rPr lang="en-US" sz="1800" dirty="0">
                <a:latin typeface="Trebuchet MS" panose="020B0603020202020204" pitchFamily="34" charset="0"/>
              </a:rPr>
              <a:t>Mesh tools (</a:t>
            </a:r>
            <a:r>
              <a:rPr lang="en-US" sz="1800" i="1" dirty="0">
                <a:latin typeface="Trebuchet MS" panose="020B0603020202020204" pitchFamily="34" charset="0"/>
              </a:rPr>
              <a:t>STK</a:t>
            </a:r>
            <a:r>
              <a:rPr lang="en-US" sz="1800" dirty="0">
                <a:latin typeface="Trebuchet MS" panose="020B0603020202020204" pitchFamily="34" charset="0"/>
              </a:rPr>
              <a:t>)</a:t>
            </a:r>
          </a:p>
          <a:p>
            <a:pPr marL="342900" indent="-342900">
              <a:buFont typeface="Arial" panose="020B0604020202020204" pitchFamily="34" charset="0"/>
              <a:buChar char="•"/>
            </a:pPr>
            <a:endParaRPr lang="en-US" sz="200" dirty="0">
              <a:latin typeface="Trebuchet MS" panose="020B0603020202020204" pitchFamily="34" charset="0"/>
            </a:endParaRPr>
          </a:p>
          <a:p>
            <a:pPr marL="342900" indent="-342900">
              <a:buFont typeface="Arial" panose="020B0604020202020204" pitchFamily="34" charset="0"/>
              <a:buChar char="•"/>
            </a:pPr>
            <a:r>
              <a:rPr lang="en-US" sz="1800" dirty="0">
                <a:latin typeface="Trebuchet MS" panose="020B0603020202020204" pitchFamily="34" charset="0"/>
              </a:rPr>
              <a:t>Discretization tools (</a:t>
            </a:r>
            <a:r>
              <a:rPr lang="en-US" sz="1800" i="1" dirty="0">
                <a:latin typeface="Trebuchet MS" panose="020B0603020202020204" pitchFamily="34" charset="0"/>
              </a:rPr>
              <a:t>Intrepid2</a:t>
            </a:r>
            <a:r>
              <a:rPr lang="en-US" sz="1800" dirty="0">
                <a:latin typeface="Trebuchet MS" panose="020B0603020202020204" pitchFamily="34" charset="0"/>
              </a:rPr>
              <a:t>)</a:t>
            </a:r>
          </a:p>
          <a:p>
            <a:pPr marL="342900" indent="-342900">
              <a:buFont typeface="Arial" panose="020B0604020202020204" pitchFamily="34" charset="0"/>
              <a:buChar char="•"/>
            </a:pPr>
            <a:endParaRPr lang="en-US" sz="200" dirty="0">
              <a:latin typeface="Trebuchet MS" panose="020B0603020202020204" pitchFamily="34" charset="0"/>
            </a:endParaRPr>
          </a:p>
          <a:p>
            <a:pPr marL="342900" indent="-342900">
              <a:buFont typeface="Arial" panose="020B0604020202020204" pitchFamily="34" charset="0"/>
              <a:buChar char="•"/>
            </a:pPr>
            <a:r>
              <a:rPr lang="en-US" sz="1800" dirty="0">
                <a:latin typeface="Trebuchet MS" panose="020B0603020202020204" pitchFamily="34" charset="0"/>
              </a:rPr>
              <a:t>Nonlinear/Linear solver (</a:t>
            </a:r>
            <a:r>
              <a:rPr lang="en-US" sz="1800" i="1" dirty="0">
                <a:latin typeface="Trebuchet MS" panose="020B0603020202020204" pitchFamily="34" charset="0"/>
              </a:rPr>
              <a:t>NOX</a:t>
            </a:r>
            <a:r>
              <a:rPr lang="en-US" sz="1800" dirty="0">
                <a:latin typeface="Trebuchet MS" panose="020B0603020202020204" pitchFamily="34" charset="0"/>
              </a:rPr>
              <a:t>/</a:t>
            </a:r>
            <a:r>
              <a:rPr lang="en-US" sz="1800" i="1" dirty="0" err="1">
                <a:latin typeface="Trebuchet MS" panose="020B0603020202020204" pitchFamily="34" charset="0"/>
              </a:rPr>
              <a:t>Belos</a:t>
            </a:r>
            <a:r>
              <a:rPr lang="en-US" sz="1800" dirty="0">
                <a:latin typeface="Trebuchet MS" panose="020B0603020202020204" pitchFamily="34" charset="0"/>
              </a:rPr>
              <a:t>)</a:t>
            </a:r>
          </a:p>
          <a:p>
            <a:pPr marL="342900" indent="-342900">
              <a:buFont typeface="Arial" panose="020B0604020202020204" pitchFamily="34" charset="0"/>
              <a:buChar char="•"/>
            </a:pPr>
            <a:endParaRPr lang="en-US" sz="200" dirty="0">
              <a:latin typeface="Trebuchet MS" panose="020B0603020202020204" pitchFamily="34" charset="0"/>
            </a:endParaRPr>
          </a:p>
          <a:p>
            <a:pPr marL="342900" indent="-342900">
              <a:buFont typeface="Arial" panose="020B0604020202020204" pitchFamily="34" charset="0"/>
              <a:buChar char="•"/>
            </a:pPr>
            <a:r>
              <a:rPr lang="en-US" sz="1800" dirty="0">
                <a:latin typeface="Trebuchet MS" panose="020B0603020202020204" pitchFamily="34" charset="0"/>
              </a:rPr>
              <a:t>Distributed memory linear algebra (</a:t>
            </a:r>
            <a:r>
              <a:rPr lang="en-US" sz="1800" i="1" dirty="0" err="1">
                <a:latin typeface="Trebuchet MS" panose="020B0603020202020204" pitchFamily="34" charset="0"/>
              </a:rPr>
              <a:t>Tpetra</a:t>
            </a:r>
            <a:r>
              <a:rPr lang="en-US" sz="1800" dirty="0">
                <a:latin typeface="Trebuchet MS" panose="020B0603020202020204" pitchFamily="34" charset="0"/>
              </a:rPr>
              <a:t>)</a:t>
            </a:r>
          </a:p>
          <a:p>
            <a:pPr marL="342900" indent="-342900">
              <a:buFont typeface="Arial" panose="020B0604020202020204" pitchFamily="34" charset="0"/>
              <a:buChar char="•"/>
            </a:pPr>
            <a:endParaRPr lang="en-US" sz="200" dirty="0">
              <a:latin typeface="Trebuchet MS" panose="020B0603020202020204" pitchFamily="34" charset="0"/>
            </a:endParaRPr>
          </a:p>
          <a:p>
            <a:pPr marL="342900" indent="-342900">
              <a:buFont typeface="Arial" panose="020B0604020202020204" pitchFamily="34" charset="0"/>
              <a:buChar char="•"/>
            </a:pPr>
            <a:r>
              <a:rPr lang="en-US" sz="1800" dirty="0">
                <a:latin typeface="Trebuchet MS" panose="020B0603020202020204" pitchFamily="34" charset="0"/>
              </a:rPr>
              <a:t>Multigrid Preconditioner (</a:t>
            </a:r>
            <a:r>
              <a:rPr lang="en-US" sz="1800" i="1" dirty="0" err="1">
                <a:latin typeface="Trebuchet MS" panose="020B0603020202020204" pitchFamily="34" charset="0"/>
              </a:rPr>
              <a:t>MueLu</a:t>
            </a:r>
            <a:r>
              <a:rPr lang="en-US" sz="1800" dirty="0">
                <a:latin typeface="Trebuchet MS" panose="020B0603020202020204" pitchFamily="34" charset="0"/>
              </a:rPr>
              <a:t>)</a:t>
            </a:r>
          </a:p>
          <a:p>
            <a:pPr marL="342900" indent="-342900">
              <a:buFont typeface="Arial" panose="020B0604020202020204" pitchFamily="34" charset="0"/>
              <a:buChar char="•"/>
            </a:pPr>
            <a:endParaRPr lang="en-US" sz="200" dirty="0">
              <a:latin typeface="Trebuchet MS" panose="020B0603020202020204" pitchFamily="34" charset="0"/>
            </a:endParaRPr>
          </a:p>
          <a:p>
            <a:pPr marL="342900" indent="-342900">
              <a:buFont typeface="Arial" panose="020B0604020202020204" pitchFamily="34" charset="0"/>
              <a:buChar char="•"/>
            </a:pPr>
            <a:r>
              <a:rPr lang="en-US" sz="1800" dirty="0">
                <a:latin typeface="Trebuchet MS" panose="020B0603020202020204" pitchFamily="34" charset="0"/>
              </a:rPr>
              <a:t>Field DAG (</a:t>
            </a:r>
            <a:r>
              <a:rPr lang="en-US" sz="1800" i="1" dirty="0">
                <a:latin typeface="Trebuchet MS" panose="020B0603020202020204" pitchFamily="34" charset="0"/>
              </a:rPr>
              <a:t>Phalanx</a:t>
            </a:r>
            <a:r>
              <a:rPr lang="en-US" sz="1800" dirty="0">
                <a:latin typeface="Trebuchet MS" panose="020B0603020202020204" pitchFamily="34" charset="0"/>
              </a:rPr>
              <a:t>)</a:t>
            </a:r>
          </a:p>
          <a:p>
            <a:pPr marL="342900" indent="-342900">
              <a:buFont typeface="Arial" panose="020B0604020202020204" pitchFamily="34" charset="0"/>
              <a:buChar char="•"/>
            </a:pPr>
            <a:endParaRPr lang="en-US" sz="200" dirty="0">
              <a:latin typeface="Trebuchet MS" panose="020B0603020202020204" pitchFamily="34" charset="0"/>
            </a:endParaRPr>
          </a:p>
          <a:p>
            <a:pPr marL="342900" indent="-342900">
              <a:buFont typeface="Arial" panose="020B0604020202020204" pitchFamily="34" charset="0"/>
              <a:buChar char="•"/>
            </a:pPr>
            <a:r>
              <a:rPr lang="en-US" sz="1800" dirty="0">
                <a:latin typeface="Trebuchet MS" panose="020B0603020202020204" pitchFamily="34" charset="0"/>
              </a:rPr>
              <a:t>Automatic differentiation (</a:t>
            </a:r>
            <a:r>
              <a:rPr lang="en-US" sz="1800" i="1" dirty="0" err="1">
                <a:latin typeface="Trebuchet MS" panose="020B0603020202020204" pitchFamily="34" charset="0"/>
              </a:rPr>
              <a:t>Sacado</a:t>
            </a:r>
            <a:r>
              <a:rPr lang="en-US" sz="1800" dirty="0">
                <a:latin typeface="Trebuchet MS" panose="020B0603020202020204" pitchFamily="34" charset="0"/>
              </a:rPr>
              <a:t>)</a:t>
            </a:r>
          </a:p>
          <a:p>
            <a:pPr marL="342900" indent="-342900">
              <a:buFont typeface="Arial" panose="020B0604020202020204" pitchFamily="34" charset="0"/>
              <a:buChar char="•"/>
            </a:pPr>
            <a:endParaRPr lang="en-US" sz="200" dirty="0">
              <a:latin typeface="Trebuchet MS" panose="020B0603020202020204" pitchFamily="34" charset="0"/>
            </a:endParaRPr>
          </a:p>
          <a:p>
            <a:pPr marL="342900" indent="-342900">
              <a:buFont typeface="Arial" panose="020B0604020202020204" pitchFamily="34" charset="0"/>
              <a:buChar char="•"/>
            </a:pPr>
            <a:r>
              <a:rPr lang="en-US" sz="1800" dirty="0">
                <a:latin typeface="Trebuchet MS" panose="020B0603020202020204" pitchFamily="34" charset="0"/>
              </a:rPr>
              <a:t>Shared memory parallelism (</a:t>
            </a:r>
            <a:r>
              <a:rPr lang="en-US" sz="1800" i="1" dirty="0" err="1">
                <a:latin typeface="Trebuchet MS" panose="020B0603020202020204" pitchFamily="34" charset="0"/>
              </a:rPr>
              <a:t>Kokkos</a:t>
            </a:r>
            <a:r>
              <a:rPr lang="en-US" sz="1800" dirty="0">
                <a:latin typeface="Trebuchet MS" panose="020B0603020202020204" pitchFamily="34" charset="0"/>
              </a:rPr>
              <a:t>)</a:t>
            </a:r>
          </a:p>
          <a:p>
            <a:pPr marL="342900" indent="-342900">
              <a:buFont typeface="Arial" panose="020B0604020202020204" pitchFamily="34" charset="0"/>
              <a:buChar char="•"/>
            </a:pPr>
            <a:endParaRPr lang="en-US" sz="200" dirty="0">
              <a:latin typeface="Trebuchet MS" panose="020B0603020202020204" pitchFamily="34" charset="0"/>
            </a:endParaRPr>
          </a:p>
          <a:p>
            <a:pPr marL="342900" indent="-342900">
              <a:buFont typeface="Arial" panose="020B0604020202020204" pitchFamily="34" charset="0"/>
              <a:buChar char="•"/>
            </a:pPr>
            <a:r>
              <a:rPr lang="en-US" sz="1800" dirty="0">
                <a:latin typeface="Trebuchet MS" panose="020B0603020202020204" pitchFamily="34" charset="0"/>
              </a:rPr>
              <a:t>Many more…</a:t>
            </a:r>
          </a:p>
        </p:txBody>
      </p:sp>
      <p:pic>
        <p:nvPicPr>
          <p:cNvPr id="14" name="Picture 13">
            <a:extLst>
              <a:ext uri="{FF2B5EF4-FFF2-40B4-BE49-F238E27FC236}">
                <a16:creationId xmlns:a16="http://schemas.microsoft.com/office/drawing/2014/main" id="{56E15C9B-C9E4-4269-9D77-5E68A0080092}"/>
              </a:ext>
            </a:extLst>
          </p:cNvPr>
          <p:cNvPicPr>
            <a:picLocks noChangeAspect="1"/>
          </p:cNvPicPr>
          <p:nvPr/>
        </p:nvPicPr>
        <p:blipFill>
          <a:blip r:embed="rId2"/>
          <a:stretch>
            <a:fillRect/>
          </a:stretch>
        </p:blipFill>
        <p:spPr>
          <a:xfrm>
            <a:off x="5898566" y="1096645"/>
            <a:ext cx="6010834" cy="5029199"/>
          </a:xfrm>
          <a:prstGeom prst="rect">
            <a:avLst/>
          </a:prstGeom>
        </p:spPr>
      </p:pic>
      <p:sp>
        <p:nvSpPr>
          <p:cNvPr id="15" name="Rectangle 14">
            <a:extLst>
              <a:ext uri="{FF2B5EF4-FFF2-40B4-BE49-F238E27FC236}">
                <a16:creationId xmlns:a16="http://schemas.microsoft.com/office/drawing/2014/main" id="{3587107D-3CA9-43AB-BA00-45209CB50821}"/>
              </a:ext>
            </a:extLst>
          </p:cNvPr>
          <p:cNvSpPr/>
          <p:nvPr/>
        </p:nvSpPr>
        <p:spPr>
          <a:xfrm>
            <a:off x="64951" y="6412397"/>
            <a:ext cx="11667231" cy="338554"/>
          </a:xfrm>
          <a:prstGeom prst="rect">
            <a:avLst/>
          </a:prstGeom>
        </p:spPr>
        <p:txBody>
          <a:bodyPr wrap="square">
            <a:spAutoFit/>
          </a:bodyPr>
          <a:lstStyle/>
          <a:p>
            <a:pPr indent="-73171" algn="ctr"/>
            <a:r>
              <a:rPr lang="en-US" sz="1600" baseline="30000" dirty="0">
                <a:solidFill>
                  <a:srgbClr val="004070"/>
                </a:solidFill>
                <a:latin typeface="Trebuchet MS" panose="020B0603020202020204" pitchFamily="34" charset="0"/>
              </a:rPr>
              <a:t>1 </a:t>
            </a:r>
            <a:r>
              <a:rPr lang="en-US" sz="1600" dirty="0">
                <a:solidFill>
                  <a:srgbClr val="004070"/>
                </a:solidFill>
                <a:latin typeface="Trebuchet MS" panose="020B0603020202020204" pitchFamily="34" charset="0"/>
                <a:hlinkClick r:id="rId3"/>
              </a:rPr>
              <a:t>https://github.com/MALI-Dev/E3SM</a:t>
            </a:r>
            <a:r>
              <a:rPr lang="en-US" sz="1600" dirty="0">
                <a:solidFill>
                  <a:srgbClr val="004070"/>
                </a:solidFill>
                <a:latin typeface="Trebuchet MS" panose="020B0603020202020204" pitchFamily="34" charset="0"/>
              </a:rPr>
              <a:t>. </a:t>
            </a:r>
            <a:r>
              <a:rPr lang="en-US" sz="1600" baseline="30000" dirty="0">
                <a:solidFill>
                  <a:srgbClr val="004070"/>
                </a:solidFill>
                <a:latin typeface="Trebuchet MS" panose="020B0603020202020204" pitchFamily="34" charset="0"/>
              </a:rPr>
              <a:t>2</a:t>
            </a:r>
            <a:r>
              <a:rPr lang="en-US" sz="1600" dirty="0">
                <a:solidFill>
                  <a:srgbClr val="004070"/>
                </a:solidFill>
                <a:latin typeface="Trebuchet MS" panose="020B0603020202020204" pitchFamily="34" charset="0"/>
                <a:hlinkClick r:id="rId4"/>
              </a:rPr>
              <a:t>https://github.com/sandialabs/Albany</a:t>
            </a:r>
            <a:r>
              <a:rPr lang="en-US" sz="1600" dirty="0">
                <a:solidFill>
                  <a:srgbClr val="004070"/>
                </a:solidFill>
                <a:latin typeface="Trebuchet MS" panose="020B0603020202020204" pitchFamily="34" charset="0"/>
              </a:rPr>
              <a:t>. </a:t>
            </a:r>
            <a:r>
              <a:rPr lang="en-US" sz="1600" baseline="30000" dirty="0">
                <a:solidFill>
                  <a:srgbClr val="004070"/>
                </a:solidFill>
                <a:latin typeface="Trebuchet MS" panose="020B0603020202020204" pitchFamily="34" charset="0"/>
              </a:rPr>
              <a:t>3</a:t>
            </a:r>
            <a:r>
              <a:rPr lang="en-US" sz="1600" dirty="0">
                <a:solidFill>
                  <a:srgbClr val="004070"/>
                </a:solidFill>
                <a:latin typeface="Trebuchet MS" panose="020B0603020202020204" pitchFamily="34" charset="0"/>
                <a:hlinkClick r:id="rId5"/>
              </a:rPr>
              <a:t>https://github.com/trilinos/Trilinos</a:t>
            </a:r>
            <a:r>
              <a:rPr lang="en-US" sz="1600" dirty="0">
                <a:solidFill>
                  <a:srgbClr val="004070"/>
                </a:solidFill>
                <a:latin typeface="Trebuchet MS" panose="020B0603020202020204" pitchFamily="34" charset="0"/>
              </a:rPr>
              <a:t>.</a:t>
            </a:r>
          </a:p>
        </p:txBody>
      </p:sp>
      <p:pic>
        <p:nvPicPr>
          <p:cNvPr id="16" name="Picture 15" descr="A picture containing clipart&#10;&#10;Description generated with very high confidence">
            <a:extLst>
              <a:ext uri="{FF2B5EF4-FFF2-40B4-BE49-F238E27FC236}">
                <a16:creationId xmlns:a16="http://schemas.microsoft.com/office/drawing/2014/main" id="{5A11A9B8-AFB2-4D13-B403-C78CCE40CB27}"/>
              </a:ext>
            </a:extLst>
          </p:cNvPr>
          <p:cNvPicPr>
            <a:picLocks noChangeAspect="1"/>
          </p:cNvPicPr>
          <p:nvPr/>
        </p:nvPicPr>
        <p:blipFill>
          <a:blip r:embed="rId6"/>
          <a:stretch>
            <a:fillRect/>
          </a:stretch>
        </p:blipFill>
        <p:spPr>
          <a:xfrm>
            <a:off x="10405641" y="4229457"/>
            <a:ext cx="1072713" cy="528694"/>
          </a:xfrm>
          <a:prstGeom prst="rect">
            <a:avLst/>
          </a:prstGeom>
        </p:spPr>
      </p:pic>
      <p:pic>
        <p:nvPicPr>
          <p:cNvPr id="17" name="Picture 16">
            <a:extLst>
              <a:ext uri="{FF2B5EF4-FFF2-40B4-BE49-F238E27FC236}">
                <a16:creationId xmlns:a16="http://schemas.microsoft.com/office/drawing/2014/main" id="{03E19B96-EE66-4056-96C3-B499EDF17C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6028" y="1173915"/>
            <a:ext cx="1222398" cy="451793"/>
          </a:xfrm>
          <a:prstGeom prst="rect">
            <a:avLst/>
          </a:prstGeom>
        </p:spPr>
      </p:pic>
      <p:sp>
        <p:nvSpPr>
          <p:cNvPr id="4" name="TextBox 3">
            <a:extLst>
              <a:ext uri="{FF2B5EF4-FFF2-40B4-BE49-F238E27FC236}">
                <a16:creationId xmlns:a16="http://schemas.microsoft.com/office/drawing/2014/main" id="{EBE85E1D-2490-40A3-9274-BF725F36E22C}"/>
              </a:ext>
            </a:extLst>
          </p:cNvPr>
          <p:cNvSpPr txBox="1"/>
          <p:nvPr/>
        </p:nvSpPr>
        <p:spPr>
          <a:xfrm>
            <a:off x="381965" y="1180618"/>
            <a:ext cx="5405377" cy="774779"/>
          </a:xfrm>
          <a:prstGeom prst="rect">
            <a:avLst/>
          </a:prstGeom>
        </p:spPr>
        <p:txBody>
          <a:bodyPr vert="horz" wrap="square" lIns="91440" tIns="45720" rIns="91440" bIns="45720" rtlCol="0">
            <a:noAutofit/>
          </a:bodyPr>
          <a:lstStyle/>
          <a:p>
            <a:pPr algn="l"/>
            <a:r>
              <a:rPr lang="en-US" sz="2200" b="1" dirty="0">
                <a:latin typeface="Trebuchet MS" panose="020B0603020202020204" pitchFamily="34" charset="0"/>
              </a:rPr>
              <a:t>MALI = </a:t>
            </a:r>
          </a:p>
        </p:txBody>
      </p:sp>
      <p:sp>
        <p:nvSpPr>
          <p:cNvPr id="5" name="TextBox 4">
            <a:extLst>
              <a:ext uri="{FF2B5EF4-FFF2-40B4-BE49-F238E27FC236}">
                <a16:creationId xmlns:a16="http://schemas.microsoft.com/office/drawing/2014/main" id="{1185408B-F9BF-40FB-856D-53CCBC61506C}"/>
              </a:ext>
            </a:extLst>
          </p:cNvPr>
          <p:cNvSpPr txBox="1"/>
          <p:nvPr/>
        </p:nvSpPr>
        <p:spPr>
          <a:xfrm>
            <a:off x="2601768" y="1182034"/>
            <a:ext cx="1222398" cy="334227"/>
          </a:xfrm>
          <a:prstGeom prst="rect">
            <a:avLst/>
          </a:prstGeom>
        </p:spPr>
        <p:txBody>
          <a:bodyPr vert="horz" wrap="square" lIns="91440" tIns="45720" rIns="91440" bIns="45720" rtlCol="0">
            <a:noAutofit/>
          </a:bodyPr>
          <a:lstStyle/>
          <a:p>
            <a:pPr algn="l"/>
            <a:r>
              <a:rPr lang="en-US" sz="2200" dirty="0">
                <a:latin typeface="Trebuchet MS" panose="020B0603020202020204" pitchFamily="34" charset="0"/>
              </a:rPr>
              <a:t>+</a:t>
            </a:r>
          </a:p>
        </p:txBody>
      </p:sp>
      <p:pic>
        <p:nvPicPr>
          <p:cNvPr id="12" name="Picture 11" descr="A picture containing clipart&#10;&#10;Description generated with very high confidence">
            <a:extLst>
              <a:ext uri="{FF2B5EF4-FFF2-40B4-BE49-F238E27FC236}">
                <a16:creationId xmlns:a16="http://schemas.microsoft.com/office/drawing/2014/main" id="{FD7FB03B-0BE8-41E1-AD89-EB7DB178FA2A}"/>
              </a:ext>
            </a:extLst>
          </p:cNvPr>
          <p:cNvPicPr>
            <a:picLocks noChangeAspect="1"/>
          </p:cNvPicPr>
          <p:nvPr/>
        </p:nvPicPr>
        <p:blipFill>
          <a:blip r:embed="rId6"/>
          <a:stretch>
            <a:fillRect/>
          </a:stretch>
        </p:blipFill>
        <p:spPr>
          <a:xfrm>
            <a:off x="2955720" y="1150142"/>
            <a:ext cx="1072713" cy="528694"/>
          </a:xfrm>
          <a:prstGeom prst="rect">
            <a:avLst/>
          </a:prstGeom>
        </p:spPr>
      </p:pic>
      <p:sp>
        <p:nvSpPr>
          <p:cNvPr id="6" name="TextBox 5">
            <a:extLst>
              <a:ext uri="{FF2B5EF4-FFF2-40B4-BE49-F238E27FC236}">
                <a16:creationId xmlns:a16="http://schemas.microsoft.com/office/drawing/2014/main" id="{113A306A-41E7-4844-8790-2ED6DDAF0498}"/>
              </a:ext>
            </a:extLst>
          </p:cNvPr>
          <p:cNvSpPr txBox="1"/>
          <p:nvPr/>
        </p:nvSpPr>
        <p:spPr>
          <a:xfrm>
            <a:off x="4089276" y="1156845"/>
            <a:ext cx="1605023" cy="511999"/>
          </a:xfrm>
          <a:prstGeom prst="rect">
            <a:avLst/>
          </a:prstGeom>
        </p:spPr>
        <p:txBody>
          <a:bodyPr vert="horz" wrap="square" lIns="91440" tIns="45720" rIns="91440" bIns="45720" rtlCol="0">
            <a:noAutofit/>
          </a:bodyPr>
          <a:lstStyle/>
          <a:p>
            <a:pPr algn="l"/>
            <a:r>
              <a:rPr lang="en-US" sz="2200" dirty="0">
                <a:latin typeface="Trebuchet MS" panose="020B0603020202020204" pitchFamily="34" charset="0"/>
              </a:rPr>
              <a:t>Land Ice</a:t>
            </a:r>
          </a:p>
        </p:txBody>
      </p:sp>
      <p:pic>
        <p:nvPicPr>
          <p:cNvPr id="19" name="Picture 18">
            <a:extLst>
              <a:ext uri="{FF2B5EF4-FFF2-40B4-BE49-F238E27FC236}">
                <a16:creationId xmlns:a16="http://schemas.microsoft.com/office/drawing/2014/main" id="{291C2F4D-C701-4827-A8B2-9D3D2A8E4C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15255" y="1342110"/>
            <a:ext cx="1222398" cy="451793"/>
          </a:xfrm>
          <a:prstGeom prst="rect">
            <a:avLst/>
          </a:prstGeom>
        </p:spPr>
      </p:pic>
      <p:pic>
        <p:nvPicPr>
          <p:cNvPr id="20" name="Picture 20" descr="trilinos_over">
            <a:extLst>
              <a:ext uri="{FF2B5EF4-FFF2-40B4-BE49-F238E27FC236}">
                <a16:creationId xmlns:a16="http://schemas.microsoft.com/office/drawing/2014/main" id="{81B20CE7-983A-434C-A7DE-65E46551CB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32353" y="4913303"/>
            <a:ext cx="946001" cy="52869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3">
            <a:extLst>
              <a:ext uri="{FF2B5EF4-FFF2-40B4-BE49-F238E27FC236}">
                <a16:creationId xmlns:a16="http://schemas.microsoft.com/office/drawing/2014/main" id="{CF006C69-6E8B-47A8-8A33-BE38139E498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4780906" y="2534090"/>
            <a:ext cx="1062048" cy="1274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792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CD96A0A-C071-4711-94CB-37E6E61B2A93}"/>
              </a:ext>
            </a:extLst>
          </p:cNvPr>
          <p:cNvGrpSpPr/>
          <p:nvPr/>
        </p:nvGrpSpPr>
        <p:grpSpPr>
          <a:xfrm>
            <a:off x="8585664" y="549278"/>
            <a:ext cx="3676221" cy="2594136"/>
            <a:chOff x="8433806" y="727860"/>
            <a:chExt cx="3676221" cy="2594136"/>
          </a:xfrm>
        </p:grpSpPr>
        <p:pic>
          <p:nvPicPr>
            <p:cNvPr id="54" name="Picture 53">
              <a:extLst>
                <a:ext uri="{FF2B5EF4-FFF2-40B4-BE49-F238E27FC236}">
                  <a16:creationId xmlns:a16="http://schemas.microsoft.com/office/drawing/2014/main" id="{7FCDB9D1-0AE5-4C64-BDB2-C77D548F9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3806" y="727860"/>
              <a:ext cx="3247477" cy="2362200"/>
            </a:xfrm>
            <a:prstGeom prst="rect">
              <a:avLst/>
            </a:prstGeom>
          </p:spPr>
        </p:pic>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49EAFE78-438F-41E4-9388-4ABD75587DE3}"/>
                    </a:ext>
                  </a:extLst>
                </p:cNvPr>
                <p:cNvSpPr txBox="1"/>
                <p:nvPr/>
              </p:nvSpPr>
              <p:spPr>
                <a:xfrm>
                  <a:off x="9014283" y="2819101"/>
                  <a:ext cx="2209800" cy="502895"/>
                </a:xfrm>
                <a:prstGeom prst="rect">
                  <a:avLst/>
                </a:prstGeom>
                <a:noFill/>
              </p:spPr>
              <p:txBody>
                <a:bodyPr wrap="square" rtlCol="0">
                  <a:spAutoFit/>
                </a:bodyPr>
                <a:lstStyle/>
                <a:p>
                  <a:pPr marL="0" lvl="1"/>
                  <a:r>
                    <a:rPr lang="en-US" sz="1300" dirty="0">
                      <a:solidFill>
                        <a:schemeClr val="bg1"/>
                      </a:solidFill>
                      <a:latin typeface="Calibri" panose="020F0502020204030204" pitchFamily="34" charset="0"/>
                      <a:cs typeface="Calibri" panose="020F0502020204030204" pitchFamily="34" charset="0"/>
                    </a:rPr>
                    <a:t>Basal boundary  </a:t>
                  </a:r>
                  <a14:m>
                    <m:oMath xmlns:m="http://schemas.openxmlformats.org/officeDocument/2006/math">
                      <m:r>
                        <m:rPr>
                          <m:sty m:val="p"/>
                        </m:rPr>
                        <a:rPr lang="el-GR" sz="1400" i="1">
                          <a:solidFill>
                            <a:schemeClr val="bg1"/>
                          </a:solidFill>
                          <a:latin typeface="Cambria Math"/>
                          <a:ea typeface="Cambria Math"/>
                        </a:rPr>
                        <m:t>Γ</m:t>
                      </m:r>
                      <m:r>
                        <a:rPr lang="el-GR" i="1" baseline="-25000" smtClean="0">
                          <a:solidFill>
                            <a:schemeClr val="bg1"/>
                          </a:solidFill>
                          <a:latin typeface="Cambria Math"/>
                          <a:ea typeface="Cambria Math"/>
                        </a:rPr>
                        <m:t>𝛽</m:t>
                      </m:r>
                    </m:oMath>
                  </a14:m>
                  <a:endParaRPr lang="en-US" i="1" baseline="-25000" dirty="0">
                    <a:latin typeface="Calibri" panose="020F0502020204030204" pitchFamily="34" charset="0"/>
                    <a:cs typeface="Calibri" panose="020F0502020204030204" pitchFamily="34" charset="0"/>
                  </a:endParaRPr>
                </a:p>
                <a:p>
                  <a:r>
                    <a:rPr lang="en-US" sz="1300" dirty="0">
                      <a:solidFill>
                        <a:schemeClr val="bg1"/>
                      </a:solidFill>
                      <a:latin typeface="Calibri" panose="020F0502020204030204" pitchFamily="34" charset="0"/>
                      <a:cs typeface="Calibri" panose="020F0502020204030204" pitchFamily="34" charset="0"/>
                    </a:rPr>
                    <a:t>)</a:t>
                  </a:r>
                </a:p>
              </p:txBody>
            </p:sp>
          </mc:Choice>
          <mc:Fallback xmlns="">
            <p:sp>
              <p:nvSpPr>
                <p:cNvPr id="55" name="TextBox 54">
                  <a:extLst>
                    <a:ext uri="{FF2B5EF4-FFF2-40B4-BE49-F238E27FC236}">
                      <a16:creationId xmlns:a16="http://schemas.microsoft.com/office/drawing/2014/main" id="{49EAFE78-438F-41E4-9388-4ABD75587DE3}"/>
                    </a:ext>
                  </a:extLst>
                </p:cNvPr>
                <p:cNvSpPr txBox="1">
                  <a:spLocks noRot="1" noChangeAspect="1" noMove="1" noResize="1" noEditPoints="1" noAdjustHandles="1" noChangeArrowheads="1" noChangeShapeType="1" noTextEdit="1"/>
                </p:cNvSpPr>
                <p:nvPr/>
              </p:nvSpPr>
              <p:spPr>
                <a:xfrm>
                  <a:off x="9014283" y="2819101"/>
                  <a:ext cx="2209800" cy="502895"/>
                </a:xfrm>
                <a:prstGeom prst="rect">
                  <a:avLst/>
                </a:prstGeom>
                <a:blipFill>
                  <a:blip r:embed="rId3"/>
                  <a:stretch>
                    <a:fillRect l="-552" b="-9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5C3B0F1B-0300-4C2E-A568-9D5AAD3832E3}"/>
                    </a:ext>
                  </a:extLst>
                </p:cNvPr>
                <p:cNvSpPr txBox="1"/>
                <p:nvPr/>
              </p:nvSpPr>
              <p:spPr>
                <a:xfrm>
                  <a:off x="9807898" y="2343885"/>
                  <a:ext cx="1799676" cy="307777"/>
                </a:xfrm>
                <a:prstGeom prst="rect">
                  <a:avLst/>
                </a:prstGeom>
                <a:noFill/>
              </p:spPr>
              <p:txBody>
                <a:bodyPr wrap="square" rtlCol="0">
                  <a:spAutoFit/>
                </a:bodyPr>
                <a:lstStyle/>
                <a:p>
                  <a:r>
                    <a:rPr lang="en-US" sz="1400" dirty="0">
                      <a:solidFill>
                        <a:schemeClr val="bg1"/>
                      </a:solidFill>
                      <a:latin typeface="Calibri" panose="020F0502020204030204" pitchFamily="34" charset="0"/>
                      <a:cs typeface="Calibri" panose="020F0502020204030204" pitchFamily="34" charset="0"/>
                    </a:rPr>
                    <a:t>Lateral boundary </a:t>
                  </a:r>
                  <a14:m>
                    <m:oMath xmlns:m="http://schemas.openxmlformats.org/officeDocument/2006/math">
                      <m:r>
                        <m:rPr>
                          <m:sty m:val="p"/>
                        </m:rPr>
                        <a:rPr lang="el-GR" sz="1400" i="1" smtClean="0">
                          <a:solidFill>
                            <a:schemeClr val="bg1"/>
                          </a:solidFill>
                          <a:latin typeface="Cambria Math"/>
                          <a:ea typeface="Cambria Math"/>
                        </a:rPr>
                        <m:t>Γ</m:t>
                      </m:r>
                      <m:r>
                        <a:rPr lang="en-US" sz="1400" b="0" i="1" baseline="-25000" smtClean="0">
                          <a:solidFill>
                            <a:schemeClr val="bg1"/>
                          </a:solidFill>
                          <a:latin typeface="Cambria Math"/>
                          <a:ea typeface="Cambria Math"/>
                        </a:rPr>
                        <m:t>𝑙</m:t>
                      </m:r>
                    </m:oMath>
                  </a14:m>
                  <a:endParaRPr lang="en-US" sz="1400" dirty="0">
                    <a:solidFill>
                      <a:schemeClr val="bg1"/>
                    </a:solidFill>
                    <a:latin typeface="Calibri" panose="020F0502020204030204" pitchFamily="34" charset="0"/>
                    <a:cs typeface="Calibri" panose="020F0502020204030204" pitchFamily="34" charset="0"/>
                  </a:endParaRPr>
                </a:p>
              </p:txBody>
            </p:sp>
          </mc:Choice>
          <mc:Fallback xmlns="">
            <p:sp>
              <p:nvSpPr>
                <p:cNvPr id="56" name="TextBox 55">
                  <a:extLst>
                    <a:ext uri="{FF2B5EF4-FFF2-40B4-BE49-F238E27FC236}">
                      <a16:creationId xmlns:a16="http://schemas.microsoft.com/office/drawing/2014/main" id="{5C3B0F1B-0300-4C2E-A568-9D5AAD3832E3}"/>
                    </a:ext>
                  </a:extLst>
                </p:cNvPr>
                <p:cNvSpPr txBox="1">
                  <a:spLocks noRot="1" noChangeAspect="1" noMove="1" noResize="1" noEditPoints="1" noAdjustHandles="1" noChangeArrowheads="1" noChangeShapeType="1" noTextEdit="1"/>
                </p:cNvSpPr>
                <p:nvPr/>
              </p:nvSpPr>
              <p:spPr>
                <a:xfrm>
                  <a:off x="9807898" y="2343885"/>
                  <a:ext cx="1799676" cy="307777"/>
                </a:xfrm>
                <a:prstGeom prst="rect">
                  <a:avLst/>
                </a:prstGeom>
                <a:blipFill>
                  <a:blip r:embed="rId4"/>
                  <a:stretch>
                    <a:fillRect l="-1017" t="-3922" b="-19608"/>
                  </a:stretch>
                </a:blipFill>
              </p:spPr>
              <p:txBody>
                <a:bodyPr/>
                <a:lstStyle/>
                <a:p>
                  <a:r>
                    <a:rPr lang="en-US">
                      <a:noFill/>
                    </a:rPr>
                    <a:t> </a:t>
                  </a:r>
                </a:p>
              </p:txBody>
            </p:sp>
          </mc:Fallback>
        </mc:AlternateContent>
        <p:sp>
          <p:nvSpPr>
            <p:cNvPr id="57" name="TextBox 56">
              <a:extLst>
                <a:ext uri="{FF2B5EF4-FFF2-40B4-BE49-F238E27FC236}">
                  <a16:creationId xmlns:a16="http://schemas.microsoft.com/office/drawing/2014/main" id="{AE2073C8-1814-4FF1-83A4-69BD6CBBEC30}"/>
                </a:ext>
              </a:extLst>
            </p:cNvPr>
            <p:cNvSpPr txBox="1"/>
            <p:nvPr/>
          </p:nvSpPr>
          <p:spPr>
            <a:xfrm>
              <a:off x="8670717" y="1597710"/>
              <a:ext cx="1371600"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Ice sheet</a:t>
              </a:r>
            </a:p>
          </p:txBody>
        </p:sp>
        <p:cxnSp>
          <p:nvCxnSpPr>
            <p:cNvPr id="58" name="Straight Arrow Connector 57">
              <a:extLst>
                <a:ext uri="{FF2B5EF4-FFF2-40B4-BE49-F238E27FC236}">
                  <a16:creationId xmlns:a16="http://schemas.microsoft.com/office/drawing/2014/main" id="{2A77D7DC-5E91-41D3-927C-42380A043300}"/>
                </a:ext>
              </a:extLst>
            </p:cNvPr>
            <p:cNvCxnSpPr/>
            <p:nvPr/>
          </p:nvCxnSpPr>
          <p:spPr>
            <a:xfrm flipH="1" flipV="1">
              <a:off x="8700461" y="2894506"/>
              <a:ext cx="304800" cy="8917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B6BA1439-3374-4358-8C56-A519C3A474E8}"/>
                </a:ext>
              </a:extLst>
            </p:cNvPr>
            <p:cNvCxnSpPr>
              <a:cxnSpLocks/>
            </p:cNvCxnSpPr>
            <p:nvPr/>
          </p:nvCxnSpPr>
          <p:spPr>
            <a:xfrm flipH="1">
              <a:off x="9528661" y="2497772"/>
              <a:ext cx="228600"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C9A106E1-78E2-4A61-AB09-E7225D35C408}"/>
                    </a:ext>
                  </a:extLst>
                </p:cNvPr>
                <p:cNvSpPr txBox="1"/>
                <p:nvPr/>
              </p:nvSpPr>
              <p:spPr>
                <a:xfrm>
                  <a:off x="9395283" y="1128714"/>
                  <a:ext cx="2667000" cy="338554"/>
                </a:xfrm>
                <a:prstGeom prst="rect">
                  <a:avLst/>
                </a:prstGeom>
                <a:noFill/>
              </p:spPr>
              <p:txBody>
                <a:bodyPr wrap="square" rtlCol="0">
                  <a:spAutoFit/>
                </a:bodyPr>
                <a:lstStyle/>
                <a:p>
                  <a:pPr marL="0" lvl="1"/>
                  <a:r>
                    <a:rPr lang="en-US" sz="1400" dirty="0">
                      <a:latin typeface="Calibri" panose="020F0502020204030204" pitchFamily="34" charset="0"/>
                      <a:cs typeface="Calibri" panose="020F0502020204030204" pitchFamily="34" charset="0"/>
                    </a:rPr>
                    <a:t>Surface boundary </a:t>
                  </a:r>
                  <a14:m>
                    <m:oMath xmlns:m="http://schemas.openxmlformats.org/officeDocument/2006/math">
                      <m:r>
                        <m:rPr>
                          <m:sty m:val="p"/>
                        </m:rPr>
                        <a:rPr lang="el-GR" sz="1600" i="1">
                          <a:latin typeface="Cambria Math"/>
                          <a:ea typeface="Cambria Math"/>
                        </a:rPr>
                        <m:t>Γ</m:t>
                      </m:r>
                      <m:r>
                        <a:rPr lang="en-US" sz="1600" i="1" baseline="-25000">
                          <a:latin typeface="Cambria Math"/>
                          <a:ea typeface="Cambria Math"/>
                        </a:rPr>
                        <m:t>𝑠</m:t>
                      </m:r>
                    </m:oMath>
                  </a14:m>
                  <a:endParaRPr lang="en-US" sz="1400" dirty="0">
                    <a:latin typeface="Calibri" panose="020F0502020204030204" pitchFamily="34" charset="0"/>
                    <a:cs typeface="Calibri" panose="020F0502020204030204" pitchFamily="34" charset="0"/>
                  </a:endParaRPr>
                </a:p>
              </p:txBody>
            </p:sp>
          </mc:Choice>
          <mc:Fallback xmlns="">
            <p:sp>
              <p:nvSpPr>
                <p:cNvPr id="60" name="TextBox 59">
                  <a:extLst>
                    <a:ext uri="{FF2B5EF4-FFF2-40B4-BE49-F238E27FC236}">
                      <a16:creationId xmlns:a16="http://schemas.microsoft.com/office/drawing/2014/main" id="{C9A106E1-78E2-4A61-AB09-E7225D35C408}"/>
                    </a:ext>
                  </a:extLst>
                </p:cNvPr>
                <p:cNvSpPr txBox="1">
                  <a:spLocks noRot="1" noChangeAspect="1" noMove="1" noResize="1" noEditPoints="1" noAdjustHandles="1" noChangeArrowheads="1" noChangeShapeType="1" noTextEdit="1"/>
                </p:cNvSpPr>
                <p:nvPr/>
              </p:nvSpPr>
              <p:spPr>
                <a:xfrm>
                  <a:off x="9395283" y="1128714"/>
                  <a:ext cx="2667000" cy="338554"/>
                </a:xfrm>
                <a:prstGeom prst="rect">
                  <a:avLst/>
                </a:prstGeom>
                <a:blipFill>
                  <a:blip r:embed="rId5"/>
                  <a:stretch>
                    <a:fillRect l="-685" b="-16364"/>
                  </a:stretch>
                </a:blipFill>
              </p:spPr>
              <p:txBody>
                <a:bodyPr/>
                <a:lstStyle/>
                <a:p>
                  <a:r>
                    <a:rPr lang="en-US">
                      <a:noFill/>
                    </a:rPr>
                    <a:t> </a:t>
                  </a:r>
                </a:p>
              </p:txBody>
            </p:sp>
          </mc:Fallback>
        </mc:AlternateContent>
        <p:cxnSp>
          <p:nvCxnSpPr>
            <p:cNvPr id="61" name="Straight Arrow Connector 60">
              <a:extLst>
                <a:ext uri="{FF2B5EF4-FFF2-40B4-BE49-F238E27FC236}">
                  <a16:creationId xmlns:a16="http://schemas.microsoft.com/office/drawing/2014/main" id="{1E894533-4257-4F8A-A002-45519C2B61DA}"/>
                </a:ext>
              </a:extLst>
            </p:cNvPr>
            <p:cNvCxnSpPr>
              <a:cxnSpLocks/>
            </p:cNvCxnSpPr>
            <p:nvPr/>
          </p:nvCxnSpPr>
          <p:spPr>
            <a:xfrm>
              <a:off x="10024388" y="1404007"/>
              <a:ext cx="0" cy="18826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77E24BB0-84B7-4821-968E-198078BD2277}"/>
                </a:ext>
              </a:extLst>
            </p:cNvPr>
            <p:cNvSpPr txBox="1"/>
            <p:nvPr/>
          </p:nvSpPr>
          <p:spPr>
            <a:xfrm>
              <a:off x="9998478" y="2509359"/>
              <a:ext cx="1719659" cy="307777"/>
            </a:xfrm>
            <a:prstGeom prst="rect">
              <a:avLst/>
            </a:prstGeom>
            <a:noFill/>
          </p:spPr>
          <p:txBody>
            <a:bodyPr wrap="square" rtlCol="0">
              <a:spAutoFit/>
            </a:bodyPr>
            <a:lstStyle/>
            <a:p>
              <a:r>
                <a:rPr lang="en-US" sz="1400" dirty="0">
                  <a:solidFill>
                    <a:schemeClr val="bg1"/>
                  </a:solidFill>
                  <a:latin typeface="Calibri" panose="020F0502020204030204" pitchFamily="34" charset="0"/>
                  <a:cs typeface="Calibri" panose="020F0502020204030204" pitchFamily="34" charset="0"/>
                </a:rPr>
                <a:t>(Neumann)</a:t>
              </a:r>
            </a:p>
          </p:txBody>
        </p:sp>
        <p:sp>
          <p:nvSpPr>
            <p:cNvPr id="64" name="TextBox 63">
              <a:extLst>
                <a:ext uri="{FF2B5EF4-FFF2-40B4-BE49-F238E27FC236}">
                  <a16:creationId xmlns:a16="http://schemas.microsoft.com/office/drawing/2014/main" id="{E9E18C62-1042-4085-8F25-2567A4347D18}"/>
                </a:ext>
              </a:extLst>
            </p:cNvPr>
            <p:cNvSpPr txBox="1"/>
            <p:nvPr/>
          </p:nvSpPr>
          <p:spPr>
            <a:xfrm>
              <a:off x="9202092" y="972108"/>
              <a:ext cx="2078913"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(Neumann, Stress-Free)</a:t>
              </a:r>
            </a:p>
          </p:txBody>
        </p:sp>
        <p:sp>
          <p:nvSpPr>
            <p:cNvPr id="65" name="TextBox 64">
              <a:extLst>
                <a:ext uri="{FF2B5EF4-FFF2-40B4-BE49-F238E27FC236}">
                  <a16:creationId xmlns:a16="http://schemas.microsoft.com/office/drawing/2014/main" id="{32454DA4-A74C-449F-83C3-CD775126974C}"/>
                </a:ext>
              </a:extLst>
            </p:cNvPr>
            <p:cNvSpPr txBox="1"/>
            <p:nvPr/>
          </p:nvSpPr>
          <p:spPr>
            <a:xfrm>
              <a:off x="10390368" y="2811586"/>
              <a:ext cx="1719659" cy="307777"/>
            </a:xfrm>
            <a:prstGeom prst="rect">
              <a:avLst/>
            </a:prstGeom>
            <a:noFill/>
          </p:spPr>
          <p:txBody>
            <a:bodyPr wrap="square" rtlCol="0">
              <a:spAutoFit/>
            </a:bodyPr>
            <a:lstStyle/>
            <a:p>
              <a:r>
                <a:rPr lang="en-US" sz="1400" dirty="0">
                  <a:solidFill>
                    <a:schemeClr val="bg1"/>
                  </a:solidFill>
                  <a:latin typeface="Calibri" panose="020F0502020204030204" pitchFamily="34" charset="0"/>
                  <a:cs typeface="Calibri" panose="020F0502020204030204" pitchFamily="34" charset="0"/>
                </a:rPr>
                <a:t>(Robin)</a:t>
              </a:r>
            </a:p>
          </p:txBody>
        </p:sp>
      </p:grpSp>
      <p:sp>
        <p:nvSpPr>
          <p:cNvPr id="2" name="Title 1">
            <a:extLst>
              <a:ext uri="{FF2B5EF4-FFF2-40B4-BE49-F238E27FC236}">
                <a16:creationId xmlns:a16="http://schemas.microsoft.com/office/drawing/2014/main" id="{E2385D0B-169B-4C99-B722-934A63E2096E}"/>
              </a:ext>
            </a:extLst>
          </p:cNvPr>
          <p:cNvSpPr>
            <a:spLocks noGrp="1"/>
          </p:cNvSpPr>
          <p:nvPr>
            <p:ph type="title"/>
          </p:nvPr>
        </p:nvSpPr>
        <p:spPr>
          <a:xfrm>
            <a:off x="1428768" y="137235"/>
            <a:ext cx="10096500" cy="774779"/>
          </a:xfrm>
        </p:spPr>
        <p:txBody>
          <a:bodyPr/>
          <a:lstStyle/>
          <a:p>
            <a:r>
              <a:rPr lang="en-US" dirty="0">
                <a:solidFill>
                  <a:srgbClr val="0070C0"/>
                </a:solidFill>
                <a:latin typeface="Trebuchet MS" panose="020B0603020202020204" pitchFamily="34" charset="0"/>
                <a:cs typeface="Calibri" panose="020F0502020204030204" pitchFamily="34" charset="0"/>
              </a:rPr>
              <a:t>First-Order (FO) Stokes Velocity Model</a:t>
            </a:r>
            <a:endParaRPr lang="en-US" sz="4400" dirty="0">
              <a:solidFill>
                <a:srgbClr val="0070C0"/>
              </a:solidFill>
              <a:latin typeface="Trebuchet MS" panose="020B0603020202020204" pitchFamily="34" charset="0"/>
            </a:endParaRPr>
          </a:p>
        </p:txBody>
      </p:sp>
      <p:sp>
        <p:nvSpPr>
          <p:cNvPr id="4" name="Slide Number Placeholder 3">
            <a:extLst>
              <a:ext uri="{FF2B5EF4-FFF2-40B4-BE49-F238E27FC236}">
                <a16:creationId xmlns:a16="http://schemas.microsoft.com/office/drawing/2014/main" id="{F3551B1B-6724-408B-B4C0-688AE173B58A}"/>
              </a:ext>
            </a:extLst>
          </p:cNvPr>
          <p:cNvSpPr>
            <a:spLocks noGrp="1"/>
          </p:cNvSpPr>
          <p:nvPr>
            <p:ph type="sldNum" sz="quarter" idx="12"/>
          </p:nvPr>
        </p:nvSpPr>
        <p:spPr/>
        <p:txBody>
          <a:bodyPr/>
          <a:lstStyle/>
          <a:p>
            <a:fld id="{6113E31D-E2AB-40D1-8B51-AFA5AFEF393A}" type="slidenum">
              <a:rPr lang="en-US" smtClean="0"/>
              <a:t>35</a:t>
            </a:fld>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3272C61-C9A6-402C-BDEC-987E7A5BF351}"/>
                  </a:ext>
                </a:extLst>
              </p:cNvPr>
              <p:cNvSpPr txBox="1"/>
              <p:nvPr/>
            </p:nvSpPr>
            <p:spPr>
              <a:xfrm>
                <a:off x="639046" y="1934638"/>
                <a:ext cx="2514600" cy="400110"/>
              </a:xfrm>
              <a:prstGeom prst="rect">
                <a:avLst/>
              </a:prstGeom>
              <a:solidFill>
                <a:srgbClr val="FFFF99"/>
              </a:solidFill>
            </p:spPr>
            <p:txBody>
              <a:bodyPr wrap="square" rtlCol="0">
                <a:spAutoFit/>
              </a:bodyPr>
              <a:lstStyle/>
              <a:p>
                <a:pPr algn="ctr"/>
                <a:r>
                  <a:rPr lang="en-US" sz="2000" dirty="0">
                    <a:latin typeface="Calibri" panose="020F0502020204030204" pitchFamily="34" charset="0"/>
                    <a:cs typeface="Calibri" panose="020F0502020204030204" pitchFamily="34" charset="0"/>
                  </a:rPr>
                  <a:t>Stokes(</a:t>
                </a:r>
                <a14:m>
                  <m:oMath xmlns:m="http://schemas.openxmlformats.org/officeDocument/2006/math">
                    <m:r>
                      <a:rPr lang="en-US" sz="2000" b="1" i="1" dirty="0" smtClean="0">
                        <a:latin typeface="Cambria Math" panose="02040503050406030204" pitchFamily="18" charset="0"/>
                        <a:cs typeface="Calibri" panose="020F0502020204030204" pitchFamily="34" charset="0"/>
                      </a:rPr>
                      <m:t>𝒖</m:t>
                    </m:r>
                    <m:r>
                      <a:rPr lang="en-US" sz="2000" i="1" dirty="0" smtClean="0">
                        <a:latin typeface="Cambria Math" panose="02040503050406030204" pitchFamily="18" charset="0"/>
                        <a:cs typeface="Calibri" panose="020F0502020204030204" pitchFamily="34" charset="0"/>
                      </a:rPr>
                      <m:t>,</m:t>
                    </m:r>
                    <m:r>
                      <a:rPr lang="en-US" sz="2000" i="1" dirty="0" smtClean="0">
                        <a:latin typeface="Cambria Math" panose="02040503050406030204" pitchFamily="18" charset="0"/>
                        <a:cs typeface="Calibri" panose="020F0502020204030204" pitchFamily="34" charset="0"/>
                      </a:rPr>
                      <m:t>𝑝</m:t>
                    </m:r>
                  </m:oMath>
                </a14:m>
                <a:r>
                  <a:rPr lang="en-US" sz="2000" dirty="0">
                    <a:latin typeface="Calibri" panose="020F0502020204030204" pitchFamily="34" charset="0"/>
                    <a:cs typeface="Calibri" panose="020F0502020204030204" pitchFamily="34" charset="0"/>
                  </a:rPr>
                  <a:t>) in </a:t>
                </a:r>
                <a14:m>
                  <m:oMath xmlns:m="http://schemas.openxmlformats.org/officeDocument/2006/math">
                    <m:r>
                      <m:rPr>
                        <m:sty m:val="p"/>
                      </m:rPr>
                      <a:rPr lang="el-GR" sz="2000" i="1" smtClean="0">
                        <a:latin typeface="Cambria Math" panose="02040503050406030204" pitchFamily="18" charset="0"/>
                        <a:ea typeface="Cambria Math" panose="02040503050406030204" pitchFamily="18" charset="0"/>
                        <a:cs typeface="Calibri" panose="020F0502020204030204" pitchFamily="34" charset="0"/>
                      </a:rPr>
                      <m:t>Ω</m:t>
                    </m:r>
                    <m:r>
                      <a:rPr lang="el-GR" sz="2000" i="1" smtClean="0">
                        <a:latin typeface="Cambria Math" panose="02040503050406030204" pitchFamily="18" charset="0"/>
                        <a:ea typeface="Cambria Math" panose="02040503050406030204" pitchFamily="18" charset="0"/>
                        <a:cs typeface="Calibri" panose="020F0502020204030204" pitchFamily="34" charset="0"/>
                      </a:rPr>
                      <m:t>∈</m:t>
                    </m:r>
                    <m:sSup>
                      <m:sSupPr>
                        <m:ctrlPr>
                          <a:rPr lang="el-GR" sz="2000" i="1" smtClean="0">
                            <a:latin typeface="Cambria Math" panose="02040503050406030204" pitchFamily="18" charset="0"/>
                            <a:ea typeface="Cambria Math" panose="02040503050406030204" pitchFamily="18" charset="0"/>
                            <a:cs typeface="Calibri" panose="020F0502020204030204" pitchFamily="34" charset="0"/>
                          </a:rPr>
                        </m:ctrlPr>
                      </m:sSupPr>
                      <m:e>
                        <m:r>
                          <a:rPr lang="el-GR" sz="2000" i="1" smtClean="0">
                            <a:latin typeface="Cambria Math" panose="02040503050406030204" pitchFamily="18" charset="0"/>
                            <a:ea typeface="Cambria Math" panose="02040503050406030204" pitchFamily="18" charset="0"/>
                            <a:cs typeface="Calibri" panose="020F0502020204030204" pitchFamily="34" charset="0"/>
                          </a:rPr>
                          <m:t>ℝ</m:t>
                        </m:r>
                      </m:e>
                      <m:sup>
                        <m:r>
                          <a:rPr lang="en-US" sz="2000" b="0" i="1" smtClean="0">
                            <a:latin typeface="Cambria Math" panose="02040503050406030204" pitchFamily="18" charset="0"/>
                            <a:ea typeface="Cambria Math" panose="02040503050406030204" pitchFamily="18" charset="0"/>
                            <a:cs typeface="Calibri" panose="020F0502020204030204" pitchFamily="34" charset="0"/>
                          </a:rPr>
                          <m:t>3</m:t>
                        </m:r>
                      </m:sup>
                    </m:sSup>
                  </m:oMath>
                </a14:m>
                <a:endParaRPr lang="en-US" sz="2000" dirty="0">
                  <a:latin typeface="Calibri" panose="020F0502020204030204" pitchFamily="34" charset="0"/>
                  <a:cs typeface="Calibri" panose="020F0502020204030204" pitchFamily="34" charset="0"/>
                </a:endParaRPr>
              </a:p>
            </p:txBody>
          </p:sp>
        </mc:Choice>
        <mc:Fallback xmlns="">
          <p:sp>
            <p:nvSpPr>
              <p:cNvPr id="5" name="TextBox 4">
                <a:extLst>
                  <a:ext uri="{FF2B5EF4-FFF2-40B4-BE49-F238E27FC236}">
                    <a16:creationId xmlns:a16="http://schemas.microsoft.com/office/drawing/2014/main" id="{53272C61-C9A6-402C-BDEC-987E7A5BF351}"/>
                  </a:ext>
                </a:extLst>
              </p:cNvPr>
              <p:cNvSpPr txBox="1">
                <a:spLocks noRot="1" noChangeAspect="1" noMove="1" noResize="1" noEditPoints="1" noAdjustHandles="1" noChangeArrowheads="1" noChangeShapeType="1" noTextEdit="1"/>
              </p:cNvSpPr>
              <p:nvPr/>
            </p:nvSpPr>
            <p:spPr>
              <a:xfrm>
                <a:off x="639046" y="1934638"/>
                <a:ext cx="2514600" cy="400110"/>
              </a:xfrm>
              <a:prstGeom prst="rect">
                <a:avLst/>
              </a:prstGeom>
              <a:blipFill>
                <a:blip r:embed="rId6"/>
                <a:stretch>
                  <a:fillRect l="-2427" t="-7576"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981B684-4B7B-440C-9734-A718F131EC44}"/>
                  </a:ext>
                </a:extLst>
              </p:cNvPr>
              <p:cNvSpPr txBox="1"/>
              <p:nvPr/>
            </p:nvSpPr>
            <p:spPr>
              <a:xfrm>
                <a:off x="407611" y="3660795"/>
                <a:ext cx="2895596" cy="400110"/>
              </a:xfrm>
              <a:prstGeom prst="rect">
                <a:avLst/>
              </a:prstGeom>
              <a:solidFill>
                <a:srgbClr val="FFCC99"/>
              </a:solidFill>
            </p:spPr>
            <p:txBody>
              <a:bodyPr wrap="square" rtlCol="0">
                <a:spAutoFit/>
              </a:bodyPr>
              <a:lstStyle/>
              <a:p>
                <a:pPr algn="ctr"/>
                <a:r>
                  <a:rPr lang="en-US" sz="2000" dirty="0">
                    <a:latin typeface="Calibri" panose="020F0502020204030204" pitchFamily="34" charset="0"/>
                    <a:cs typeface="Calibri" panose="020F0502020204030204" pitchFamily="34" charset="0"/>
                  </a:rPr>
                  <a:t>FO Stokes(</a:t>
                </a:r>
                <a14:m>
                  <m:oMath xmlns:m="http://schemas.openxmlformats.org/officeDocument/2006/math">
                    <m:r>
                      <a:rPr lang="en-US" sz="2000" i="1" dirty="0" smtClean="0">
                        <a:latin typeface="Cambria Math" panose="02040503050406030204" pitchFamily="18" charset="0"/>
                        <a:cs typeface="Calibri" panose="020F0502020204030204" pitchFamily="34" charset="0"/>
                      </a:rPr>
                      <m:t>𝑢</m:t>
                    </m:r>
                    <m:r>
                      <a:rPr lang="en-US" sz="2000" i="1" dirty="0" smtClean="0">
                        <a:latin typeface="Cambria Math" panose="02040503050406030204" pitchFamily="18" charset="0"/>
                        <a:cs typeface="Calibri" panose="020F0502020204030204" pitchFamily="34" charset="0"/>
                      </a:rPr>
                      <m:t>,</m:t>
                    </m:r>
                    <m:r>
                      <a:rPr lang="en-US" sz="2000" i="1" dirty="0" smtClean="0">
                        <a:latin typeface="Cambria Math" panose="02040503050406030204" pitchFamily="18" charset="0"/>
                        <a:cs typeface="Calibri" panose="020F0502020204030204" pitchFamily="34" charset="0"/>
                      </a:rPr>
                      <m:t>𝑣</m:t>
                    </m:r>
                  </m:oMath>
                </a14:m>
                <a:r>
                  <a:rPr lang="en-US" sz="2000" dirty="0">
                    <a:latin typeface="Calibri" panose="020F0502020204030204" pitchFamily="34" charset="0"/>
                    <a:cs typeface="Calibri" panose="020F0502020204030204" pitchFamily="34" charset="0"/>
                  </a:rPr>
                  <a:t>) in </a:t>
                </a:r>
                <a14:m>
                  <m:oMath xmlns:m="http://schemas.openxmlformats.org/officeDocument/2006/math">
                    <m:r>
                      <m:rPr>
                        <m:sty m:val="p"/>
                      </m:rPr>
                      <a:rPr lang="el-GR" sz="2000" i="1" smtClean="0">
                        <a:latin typeface="Cambria Math" panose="02040503050406030204" pitchFamily="18" charset="0"/>
                        <a:ea typeface="Cambria Math" panose="02040503050406030204" pitchFamily="18" charset="0"/>
                        <a:cs typeface="Calibri" panose="020F0502020204030204" pitchFamily="34" charset="0"/>
                      </a:rPr>
                      <m:t>Ω</m:t>
                    </m:r>
                    <m:r>
                      <a:rPr lang="el-GR" sz="2000" i="1" smtClean="0">
                        <a:latin typeface="Cambria Math" panose="02040503050406030204" pitchFamily="18" charset="0"/>
                        <a:ea typeface="Cambria Math" panose="02040503050406030204" pitchFamily="18" charset="0"/>
                        <a:cs typeface="Calibri" panose="020F0502020204030204" pitchFamily="34" charset="0"/>
                      </a:rPr>
                      <m:t>∈</m:t>
                    </m:r>
                    <m:sSup>
                      <m:sSupPr>
                        <m:ctrlPr>
                          <a:rPr lang="el-GR" sz="2000" i="1" smtClean="0">
                            <a:latin typeface="Cambria Math" panose="02040503050406030204" pitchFamily="18" charset="0"/>
                            <a:ea typeface="Cambria Math" panose="02040503050406030204" pitchFamily="18" charset="0"/>
                            <a:cs typeface="Calibri" panose="020F0502020204030204" pitchFamily="34" charset="0"/>
                          </a:rPr>
                        </m:ctrlPr>
                      </m:sSupPr>
                      <m:e>
                        <m:r>
                          <a:rPr lang="el-GR" sz="2000" i="1" smtClean="0">
                            <a:latin typeface="Cambria Math" panose="02040503050406030204" pitchFamily="18" charset="0"/>
                            <a:ea typeface="Cambria Math" panose="02040503050406030204" pitchFamily="18" charset="0"/>
                            <a:cs typeface="Calibri" panose="020F0502020204030204" pitchFamily="34" charset="0"/>
                          </a:rPr>
                          <m:t>ℝ</m:t>
                        </m:r>
                      </m:e>
                      <m:sup>
                        <m:r>
                          <a:rPr lang="en-US" sz="2000" b="0" i="1" smtClean="0">
                            <a:latin typeface="Cambria Math" panose="02040503050406030204" pitchFamily="18" charset="0"/>
                            <a:ea typeface="Cambria Math" panose="02040503050406030204" pitchFamily="18" charset="0"/>
                            <a:cs typeface="Calibri" panose="020F0502020204030204" pitchFamily="34" charset="0"/>
                          </a:rPr>
                          <m:t>3</m:t>
                        </m:r>
                      </m:sup>
                    </m:sSup>
                  </m:oMath>
                </a14:m>
                <a:endParaRPr lang="en-US" sz="2000" dirty="0">
                  <a:latin typeface="Calibri" panose="020F0502020204030204" pitchFamily="34" charset="0"/>
                  <a:cs typeface="Calibri" panose="020F0502020204030204" pitchFamily="34" charset="0"/>
                </a:endParaRPr>
              </a:p>
            </p:txBody>
          </p:sp>
        </mc:Choice>
        <mc:Fallback xmlns="">
          <p:sp>
            <p:nvSpPr>
              <p:cNvPr id="6" name="TextBox 5">
                <a:extLst>
                  <a:ext uri="{FF2B5EF4-FFF2-40B4-BE49-F238E27FC236}">
                    <a16:creationId xmlns:a16="http://schemas.microsoft.com/office/drawing/2014/main" id="{E981B684-4B7B-440C-9734-A718F131EC44}"/>
                  </a:ext>
                </a:extLst>
              </p:cNvPr>
              <p:cNvSpPr txBox="1">
                <a:spLocks noRot="1" noChangeAspect="1" noMove="1" noResize="1" noEditPoints="1" noAdjustHandles="1" noChangeArrowheads="1" noChangeShapeType="1" noTextEdit="1"/>
              </p:cNvSpPr>
              <p:nvPr/>
            </p:nvSpPr>
            <p:spPr>
              <a:xfrm>
                <a:off x="407611" y="3660795"/>
                <a:ext cx="2895596" cy="400110"/>
              </a:xfrm>
              <a:prstGeom prst="rect">
                <a:avLst/>
              </a:prstGeom>
              <a:blipFill>
                <a:blip r:embed="rId7"/>
                <a:stretch>
                  <a:fillRect l="-1053" t="-9231" b="-27692"/>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C39D71CE-7B49-4004-A6CA-7C72DB7CE9AD}"/>
              </a:ext>
            </a:extLst>
          </p:cNvPr>
          <p:cNvCxnSpPr>
            <a:cxnSpLocks/>
            <a:endCxn id="6" idx="0"/>
          </p:cNvCxnSpPr>
          <p:nvPr/>
        </p:nvCxnSpPr>
        <p:spPr>
          <a:xfrm>
            <a:off x="1855409" y="2670065"/>
            <a:ext cx="0" cy="9907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1C67C13-78D1-4496-ADB0-ECBB09A15DC5}"/>
                  </a:ext>
                </a:extLst>
              </p:cNvPr>
              <p:cNvSpPr txBox="1"/>
              <p:nvPr/>
            </p:nvSpPr>
            <p:spPr>
              <a:xfrm>
                <a:off x="229800" y="5078039"/>
                <a:ext cx="11732400" cy="1738938"/>
              </a:xfrm>
              <a:prstGeom prst="rect">
                <a:avLst/>
              </a:prstGeom>
              <a:noFill/>
            </p:spPr>
            <p:txBody>
              <a:bodyPr wrap="square" rtlCol="0">
                <a:spAutoFit/>
              </a:bodyPr>
              <a:lstStyle/>
              <a:p>
                <a:pPr algn="ctr"/>
                <a:endParaRPr lang="en-US" sz="400" dirty="0">
                  <a:latin typeface="Trebuchet MS" panose="020B0603020202020204" pitchFamily="34" charset="0"/>
                  <a:cs typeface="Calibri" panose="020F0502020204030204" pitchFamily="34" charset="0"/>
                </a:endParaRPr>
              </a:p>
              <a:p>
                <a:pPr marL="285750" indent="-285750">
                  <a:buFont typeface="Arial" panose="020B0604020202020204" pitchFamily="34" charset="0"/>
                  <a:buChar char="•"/>
                </a:pPr>
                <a:r>
                  <a:rPr lang="en-US" b="1" dirty="0">
                    <a:latin typeface="Trebuchet MS" panose="020B0603020202020204" pitchFamily="34" charset="0"/>
                    <a:cs typeface="Calibri" panose="020F0502020204030204" pitchFamily="34" charset="0"/>
                  </a:rPr>
                  <a:t>First-Order Stokes model: </a:t>
                </a:r>
                <a:r>
                  <a:rPr lang="en-US" dirty="0">
                    <a:latin typeface="Trebuchet MS" panose="020B0603020202020204" pitchFamily="34" charset="0"/>
                    <a:cs typeface="Calibri" panose="020F0502020204030204" pitchFamily="34" charset="0"/>
                  </a:rPr>
                  <a:t>nice </a:t>
                </a:r>
                <a:r>
                  <a:rPr lang="en-US" b="1" dirty="0">
                    <a:latin typeface="Trebuchet MS" panose="020B0603020202020204" pitchFamily="34" charset="0"/>
                    <a:cs typeface="Calibri" panose="020F0502020204030204" pitchFamily="34" charset="0"/>
                  </a:rPr>
                  <a:t>elliptic </a:t>
                </a:r>
                <a:r>
                  <a:rPr lang="en-US" dirty="0">
                    <a:latin typeface="Trebuchet MS" panose="020B0603020202020204" pitchFamily="34" charset="0"/>
                    <a:cs typeface="Calibri" panose="020F0502020204030204" pitchFamily="34" charset="0"/>
                  </a:rPr>
                  <a:t>approximation to the full Stokes equations, derived using </a:t>
                </a:r>
                <a:r>
                  <a:rPr lang="en-US" b="1" dirty="0">
                    <a:latin typeface="Trebuchet MS" panose="020B0603020202020204" pitchFamily="34" charset="0"/>
                    <a:cs typeface="Calibri" panose="020F0502020204030204" pitchFamily="34" charset="0"/>
                  </a:rPr>
                  <a:t>hydrostatic approximation</a:t>
                </a:r>
                <a:r>
                  <a:rPr lang="en-US" dirty="0">
                    <a:latin typeface="Trebuchet MS" panose="020B0603020202020204" pitchFamily="34" charset="0"/>
                    <a:cs typeface="Calibri" panose="020F0502020204030204" pitchFamily="34" charset="0"/>
                  </a:rPr>
                  <a:t> &amp; scaling argument based on ice sheets being thin with near-vertical normal</a:t>
                </a:r>
              </a:p>
              <a:p>
                <a:pPr marL="285750" indent="-28575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285750" indent="-285750">
                  <a:buFont typeface="Arial" panose="020B0604020202020204" pitchFamily="34" charset="0"/>
                  <a:buChar char="•"/>
                </a:pPr>
                <a:r>
                  <a:rPr lang="en-US" b="1" dirty="0">
                    <a:latin typeface="Trebuchet MS" panose="020B0603020202020204" pitchFamily="34" charset="0"/>
                    <a:cs typeface="Calibri" panose="020F0502020204030204" pitchFamily="34" charset="0"/>
                  </a:rPr>
                  <a:t>3D model </a:t>
                </a:r>
                <a:r>
                  <a:rPr lang="en-US" dirty="0">
                    <a:latin typeface="Trebuchet MS" panose="020B0603020202020204" pitchFamily="34" charset="0"/>
                    <a:cs typeface="Calibri" panose="020F0502020204030204" pitchFamily="34" charset="0"/>
                  </a:rPr>
                  <a:t>for two unknowns, the </a:t>
                </a:r>
                <a14:m>
                  <m:oMath xmlns:m="http://schemas.openxmlformats.org/officeDocument/2006/math">
                    <m:r>
                      <a:rPr lang="en-US" i="1" dirty="0" smtClean="0">
                        <a:latin typeface="Cambria Math" panose="02040503050406030204" pitchFamily="18" charset="0"/>
                        <a:cs typeface="Calibri" panose="020F0502020204030204" pitchFamily="34" charset="0"/>
                      </a:rPr>
                      <m:t>(</m:t>
                    </m:r>
                    <m:sSub>
                      <m:sSubPr>
                        <m:ctrlPr>
                          <a:rPr lang="en-US" i="1">
                            <a:latin typeface="Cambria Math" panose="02040503050406030204" pitchFamily="18" charset="0"/>
                            <a:ea typeface="Cambria Math" panose="02040503050406030204" pitchFamily="18" charset="0"/>
                            <a:cs typeface="Calibri" panose="020F0502020204030204" pitchFamily="34" charset="0"/>
                          </a:rPr>
                        </m:ctrlPr>
                      </m:sSubPr>
                      <m:e>
                        <m:r>
                          <a:rPr lang="en-US" i="1">
                            <a:latin typeface="Cambria Math" panose="02040503050406030204" pitchFamily="18" charset="0"/>
                            <a:ea typeface="Cambria Math" panose="02040503050406030204" pitchFamily="18" charset="0"/>
                            <a:cs typeface="Calibri" panose="020F0502020204030204" pitchFamily="34" charset="0"/>
                          </a:rPr>
                          <m:t>𝑢</m:t>
                        </m:r>
                      </m:e>
                      <m:sub>
                        <m:r>
                          <a:rPr lang="en-US" i="1">
                            <a:latin typeface="Cambria Math" panose="02040503050406030204" pitchFamily="18" charset="0"/>
                            <a:ea typeface="Cambria Math" panose="02040503050406030204" pitchFamily="18" charset="0"/>
                            <a:cs typeface="Calibri" panose="020F0502020204030204" pitchFamily="34" charset="0"/>
                          </a:rPr>
                          <m:t>1</m:t>
                        </m:r>
                      </m:sub>
                    </m:sSub>
                    <m:r>
                      <a:rPr lang="en-US" i="1">
                        <a:latin typeface="Cambria Math" panose="02040503050406030204" pitchFamily="18" charset="0"/>
                        <a:ea typeface="Cambria Math" panose="02040503050406030204" pitchFamily="18" charset="0"/>
                        <a:cs typeface="Calibri" panose="020F0502020204030204" pitchFamily="34" charset="0"/>
                      </a:rPr>
                      <m:t>,</m:t>
                    </m:r>
                    <m:sSub>
                      <m:sSubPr>
                        <m:ctrlPr>
                          <a:rPr lang="en-US" i="1">
                            <a:latin typeface="Cambria Math" panose="02040503050406030204" pitchFamily="18" charset="0"/>
                            <a:ea typeface="Cambria Math" panose="02040503050406030204" pitchFamily="18" charset="0"/>
                            <a:cs typeface="Calibri" panose="020F0502020204030204" pitchFamily="34" charset="0"/>
                          </a:rPr>
                        </m:ctrlPr>
                      </m:sSubPr>
                      <m:e>
                        <m:r>
                          <a:rPr lang="en-US" i="1">
                            <a:latin typeface="Cambria Math" panose="02040503050406030204" pitchFamily="18" charset="0"/>
                            <a:ea typeface="Cambria Math" panose="02040503050406030204" pitchFamily="18" charset="0"/>
                            <a:cs typeface="Calibri" panose="020F0502020204030204" pitchFamily="34" charset="0"/>
                          </a:rPr>
                          <m:t>𝑢</m:t>
                        </m:r>
                      </m:e>
                      <m:sub>
                        <m:r>
                          <a:rPr lang="en-US" i="1">
                            <a:latin typeface="Cambria Math" panose="02040503050406030204" pitchFamily="18" charset="0"/>
                            <a:ea typeface="Cambria Math" panose="02040503050406030204" pitchFamily="18" charset="0"/>
                            <a:cs typeface="Calibri" panose="020F0502020204030204" pitchFamily="34" charset="0"/>
                          </a:rPr>
                          <m:t>2</m:t>
                        </m:r>
                      </m:sub>
                    </m:sSub>
                    <m:r>
                      <a:rPr lang="en-US" i="1" dirty="0" smtClean="0">
                        <a:latin typeface="Cambria Math" panose="02040503050406030204" pitchFamily="18" charset="0"/>
                        <a:cs typeface="Calibri" panose="020F0502020204030204" pitchFamily="34" charset="0"/>
                      </a:rPr>
                      <m:t>)</m:t>
                    </m:r>
                  </m:oMath>
                </a14:m>
                <a:r>
                  <a:rPr lang="en-US" dirty="0">
                    <a:latin typeface="Trebuchet MS" panose="020B0603020202020204" pitchFamily="34" charset="0"/>
                    <a:cs typeface="Calibri" panose="020F0502020204030204" pitchFamily="34" charset="0"/>
                  </a:rPr>
                  <a:t> ice velocities.</a:t>
                </a:r>
              </a:p>
              <a:p>
                <a:pPr marL="285750" indent="-28575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285750" indent="-285750">
                  <a:buFont typeface="Arial" panose="020B0604020202020204" pitchFamily="34" charset="0"/>
                  <a:buChar char="•"/>
                </a:pPr>
                <a:r>
                  <a:rPr lang="en-US" dirty="0">
                    <a:latin typeface="Trebuchet MS" panose="020B0603020202020204" pitchFamily="34" charset="0"/>
                    <a:cs typeface="Calibri" panose="020F0502020204030204" pitchFamily="34" charset="0"/>
                  </a:rPr>
                  <a:t>Highly </a:t>
                </a:r>
                <a:r>
                  <a:rPr lang="en-US" b="1" dirty="0">
                    <a:latin typeface="Trebuchet MS" panose="020B0603020202020204" pitchFamily="34" charset="0"/>
                    <a:cs typeface="Calibri" panose="020F0502020204030204" pitchFamily="34" charset="0"/>
                  </a:rPr>
                  <a:t>nonlinear</a:t>
                </a:r>
                <a:r>
                  <a:rPr lang="en-US" dirty="0">
                    <a:latin typeface="Trebuchet MS" panose="020B0603020202020204" pitchFamily="34" charset="0"/>
                    <a:cs typeface="Calibri" panose="020F0502020204030204" pitchFamily="34" charset="0"/>
                  </a:rPr>
                  <a:t> rheology with viscosity </a:t>
                </a:r>
                <a14:m>
                  <m:oMath xmlns:m="http://schemas.openxmlformats.org/officeDocument/2006/math">
                    <m:r>
                      <a:rPr lang="en-US" i="1" smtClean="0">
                        <a:latin typeface="Cambria Math"/>
                        <a:ea typeface="Cambria Math"/>
                      </a:rPr>
                      <m:t>𝜇</m:t>
                    </m:r>
                  </m:oMath>
                </a14:m>
                <a:r>
                  <a:rPr lang="en-US" dirty="0">
                    <a:latin typeface="Trebuchet MS" panose="020B0603020202020204" pitchFamily="34" charset="0"/>
                    <a:cs typeface="Calibri" panose="020F0502020204030204" pitchFamily="34" charset="0"/>
                  </a:rPr>
                  <a:t> given by </a:t>
                </a:r>
                <a:r>
                  <a:rPr lang="en-US" b="1" dirty="0">
                    <a:latin typeface="Trebuchet MS" panose="020B0603020202020204" pitchFamily="34" charset="0"/>
                    <a:cs typeface="Calibri" panose="020F0502020204030204" pitchFamily="34" charset="0"/>
                  </a:rPr>
                  <a:t>Glen’s flow law</a:t>
                </a:r>
              </a:p>
              <a:p>
                <a:endParaRPr lang="en-US" sz="500" dirty="0">
                  <a:latin typeface="Trebuchet MS" panose="020B0603020202020204" pitchFamily="34" charset="0"/>
                  <a:cs typeface="Calibri" panose="020F0502020204030204" pitchFamily="34" charset="0"/>
                </a:endParaRPr>
              </a:p>
              <a:p>
                <a:pPr marL="285750" indent="-285750">
                  <a:buFont typeface="Arial" panose="020B0604020202020204" pitchFamily="34" charset="0"/>
                  <a:buChar char="•"/>
                </a:pPr>
                <a:r>
                  <a:rPr lang="en-US" dirty="0">
                    <a:latin typeface="Trebuchet MS" panose="020B0603020202020204" pitchFamily="34" charset="0"/>
                    <a:cs typeface="Calibri" panose="020F0502020204030204" pitchFamily="34" charset="0"/>
                  </a:rPr>
                  <a:t>Valid for both </a:t>
                </a:r>
                <a:r>
                  <a:rPr lang="en-US" b="1" dirty="0">
                    <a:latin typeface="Trebuchet MS" panose="020B0603020202020204" pitchFamily="34" charset="0"/>
                    <a:cs typeface="Calibri" panose="020F0502020204030204" pitchFamily="34" charset="0"/>
                  </a:rPr>
                  <a:t>Greenland</a:t>
                </a:r>
                <a:r>
                  <a:rPr lang="en-US" dirty="0">
                    <a:latin typeface="Trebuchet MS" panose="020B0603020202020204" pitchFamily="34" charset="0"/>
                    <a:cs typeface="Calibri" panose="020F0502020204030204" pitchFamily="34" charset="0"/>
                  </a:rPr>
                  <a:t> and </a:t>
                </a:r>
                <a:r>
                  <a:rPr lang="en-US" b="1" dirty="0">
                    <a:latin typeface="Trebuchet MS" panose="020B0603020202020204" pitchFamily="34" charset="0"/>
                    <a:cs typeface="Calibri" panose="020F0502020204030204" pitchFamily="34" charset="0"/>
                  </a:rPr>
                  <a:t>Antarctica</a:t>
                </a:r>
                <a:r>
                  <a:rPr lang="en-US" dirty="0">
                    <a:latin typeface="Trebuchet MS" panose="020B0603020202020204" pitchFamily="34" charset="0"/>
                    <a:cs typeface="Calibri" panose="020F0502020204030204" pitchFamily="34" charset="0"/>
                  </a:rPr>
                  <a:t> continental-scale simulations</a:t>
                </a:r>
              </a:p>
            </p:txBody>
          </p:sp>
        </mc:Choice>
        <mc:Fallback xmlns="">
          <p:sp>
            <p:nvSpPr>
              <p:cNvPr id="8" name="TextBox 7">
                <a:extLst>
                  <a:ext uri="{FF2B5EF4-FFF2-40B4-BE49-F238E27FC236}">
                    <a16:creationId xmlns:a16="http://schemas.microsoft.com/office/drawing/2014/main" id="{21C67C13-78D1-4496-ADB0-ECBB09A15DC5}"/>
                  </a:ext>
                </a:extLst>
              </p:cNvPr>
              <p:cNvSpPr txBox="1">
                <a:spLocks noRot="1" noChangeAspect="1" noMove="1" noResize="1" noEditPoints="1" noAdjustHandles="1" noChangeArrowheads="1" noChangeShapeType="1" noTextEdit="1"/>
              </p:cNvSpPr>
              <p:nvPr/>
            </p:nvSpPr>
            <p:spPr>
              <a:xfrm>
                <a:off x="229800" y="5078039"/>
                <a:ext cx="11732400" cy="1738938"/>
              </a:xfrm>
              <a:prstGeom prst="rect">
                <a:avLst/>
              </a:prstGeom>
              <a:blipFill>
                <a:blip r:embed="rId8"/>
                <a:stretch>
                  <a:fillRect l="-364" b="-45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FEFE75B-5064-498B-AA4F-4CA1DC78D890}"/>
                  </a:ext>
                </a:extLst>
              </p:cNvPr>
              <p:cNvSpPr txBox="1"/>
              <p:nvPr/>
            </p:nvSpPr>
            <p:spPr>
              <a:xfrm>
                <a:off x="361634" y="4126653"/>
                <a:ext cx="3048000" cy="879215"/>
              </a:xfrm>
              <a:prstGeom prst="rect">
                <a:avLst/>
              </a:prstGeom>
              <a:noFill/>
              <a:ln>
                <a:solidFill>
                  <a:schemeClr val="tx1"/>
                </a:solidFill>
              </a:ln>
            </p:spPr>
            <p:txBody>
              <a:bodyPr wrap="square" rtlCol="0">
                <a:spAutoFit/>
              </a:bodyPr>
              <a:lstStyle/>
              <a:p>
                <a:pPr algn="ctr"/>
                <a14:m>
                  <m:oMath xmlns:m="http://schemas.openxmlformats.org/officeDocument/2006/math">
                    <m:eqArr>
                      <m:eqArrPr>
                        <m:ctrlPr>
                          <a:rPr lang="en-US" sz="1600" i="1">
                            <a:latin typeface="Cambria Math" panose="02040503050406030204" pitchFamily="18" charset="0"/>
                          </a:rPr>
                        </m:ctrlPr>
                      </m:eqArrPr>
                      <m:e>
                        <m:r>
                          <a:rPr lang="en-US" sz="1600" i="1">
                            <a:latin typeface="Cambria Math"/>
                          </a:rPr>
                          <m:t>−</m:t>
                        </m:r>
                        <m:r>
                          <a:rPr lang="en-US" sz="1600" i="1">
                            <a:latin typeface="Cambria Math"/>
                            <a:ea typeface="Cambria Math"/>
                          </a:rPr>
                          <m:t>𝛻</m:t>
                        </m:r>
                        <m:r>
                          <a:rPr lang="en-US" sz="1600" i="1">
                            <a:latin typeface="Cambria Math"/>
                            <a:ea typeface="Cambria Math"/>
                          </a:rPr>
                          <m:t>∙(2</m:t>
                        </m:r>
                        <m:r>
                          <a:rPr lang="en-US" sz="1600" i="1">
                            <a:latin typeface="Cambria Math"/>
                            <a:ea typeface="Cambria Math"/>
                          </a:rPr>
                          <m:t>𝜇</m:t>
                        </m:r>
                        <m:acc>
                          <m:accPr>
                            <m:chr m:val="̇"/>
                            <m:ctrlPr>
                              <a:rPr lang="en-US" sz="1600" i="1">
                                <a:latin typeface="Cambria Math" panose="02040503050406030204" pitchFamily="18" charset="0"/>
                                <a:ea typeface="Cambria Math"/>
                              </a:rPr>
                            </m:ctrlPr>
                          </m:accPr>
                          <m:e>
                            <m:r>
                              <a:rPr lang="en-US" sz="1600" b="1" i="1">
                                <a:latin typeface="Cambria Math"/>
                                <a:ea typeface="Cambria Math"/>
                              </a:rPr>
                              <m:t>𝝐</m:t>
                            </m:r>
                          </m:e>
                        </m:acc>
                        <m:r>
                          <a:rPr lang="en-US" sz="1600" i="1" baseline="-25000">
                            <a:latin typeface="Cambria Math"/>
                          </a:rPr>
                          <m:t>1</m:t>
                        </m:r>
                        <m:r>
                          <a:rPr lang="en-US" sz="1600" i="1">
                            <a:latin typeface="Cambria Math"/>
                          </a:rPr>
                          <m:t>)=−</m:t>
                        </m:r>
                        <m:r>
                          <a:rPr lang="en-US" sz="1600" i="1">
                            <a:latin typeface="Cambria Math"/>
                            <a:ea typeface="Cambria Math"/>
                          </a:rPr>
                          <m:t>𝜌</m:t>
                        </m:r>
                        <m:r>
                          <a:rPr lang="en-US" sz="1600" i="1">
                            <a:latin typeface="Cambria Math"/>
                            <a:ea typeface="Cambria Math"/>
                          </a:rPr>
                          <m:t>𝑔</m:t>
                        </m:r>
                        <m:f>
                          <m:fPr>
                            <m:ctrlPr>
                              <a:rPr lang="en-US" sz="1600" i="1">
                                <a:latin typeface="Cambria Math" panose="02040503050406030204" pitchFamily="18" charset="0"/>
                                <a:ea typeface="Cambria Math"/>
                              </a:rPr>
                            </m:ctrlPr>
                          </m:fPr>
                          <m:num>
                            <m:r>
                              <a:rPr lang="en-US" sz="1600" i="1">
                                <a:latin typeface="Cambria Math"/>
                                <a:ea typeface="Cambria Math"/>
                              </a:rPr>
                              <m:t>𝜕</m:t>
                            </m:r>
                            <m:r>
                              <a:rPr lang="en-US" sz="1600" i="1">
                                <a:latin typeface="Cambria Math"/>
                                <a:ea typeface="Cambria Math"/>
                              </a:rPr>
                              <m:t>𝑠</m:t>
                            </m:r>
                          </m:num>
                          <m:den>
                            <m:r>
                              <a:rPr lang="en-US" sz="1600" i="1">
                                <a:latin typeface="Cambria Math"/>
                                <a:ea typeface="Cambria Math"/>
                              </a:rPr>
                              <m:t>𝜕</m:t>
                            </m:r>
                            <m:r>
                              <a:rPr lang="en-US" sz="1600" i="1">
                                <a:latin typeface="Cambria Math"/>
                                <a:ea typeface="Cambria Math"/>
                              </a:rPr>
                              <m:t>𝑥</m:t>
                            </m:r>
                          </m:den>
                        </m:f>
                      </m:e>
                      <m:e>
                        <m:r>
                          <a:rPr lang="en-US" sz="1600" i="1">
                            <a:latin typeface="Cambria Math"/>
                          </a:rPr>
                          <m:t>−</m:t>
                        </m:r>
                        <m:r>
                          <a:rPr lang="en-US" sz="1600" i="1">
                            <a:latin typeface="Cambria Math"/>
                            <a:ea typeface="Cambria Math"/>
                          </a:rPr>
                          <m:t>𝛻</m:t>
                        </m:r>
                        <m:r>
                          <a:rPr lang="en-US" sz="1600" i="1">
                            <a:latin typeface="Cambria Math"/>
                            <a:ea typeface="Cambria Math"/>
                          </a:rPr>
                          <m:t>∙(2</m:t>
                        </m:r>
                        <m:r>
                          <a:rPr lang="en-US" sz="1600" i="1">
                            <a:latin typeface="Cambria Math"/>
                            <a:ea typeface="Cambria Math"/>
                          </a:rPr>
                          <m:t>𝜇</m:t>
                        </m:r>
                        <m:acc>
                          <m:accPr>
                            <m:chr m:val="̇"/>
                            <m:ctrlPr>
                              <a:rPr lang="en-US" sz="1600" b="1" i="1">
                                <a:latin typeface="Cambria Math" panose="02040503050406030204" pitchFamily="18" charset="0"/>
                                <a:ea typeface="Cambria Math"/>
                              </a:rPr>
                            </m:ctrlPr>
                          </m:accPr>
                          <m:e>
                            <m:r>
                              <a:rPr lang="en-US" sz="1600" b="1" i="1">
                                <a:latin typeface="Cambria Math"/>
                                <a:ea typeface="Cambria Math"/>
                              </a:rPr>
                              <m:t>𝝐</m:t>
                            </m:r>
                          </m:e>
                        </m:acc>
                        <m:r>
                          <a:rPr lang="en-US" sz="1600" i="1" baseline="-25000">
                            <a:latin typeface="Cambria Math"/>
                            <a:ea typeface="Cambria Math"/>
                          </a:rPr>
                          <m:t>2</m:t>
                        </m:r>
                        <m:r>
                          <a:rPr lang="en-US" sz="1600" i="1">
                            <a:latin typeface="Cambria Math"/>
                          </a:rPr>
                          <m:t>)=−</m:t>
                        </m:r>
                        <m:r>
                          <a:rPr lang="en-US" sz="1600" i="1">
                            <a:latin typeface="Cambria Math"/>
                            <a:ea typeface="Cambria Math"/>
                          </a:rPr>
                          <m:t>𝜌</m:t>
                        </m:r>
                        <m:r>
                          <a:rPr lang="en-US" sz="1600" i="1">
                            <a:latin typeface="Cambria Math"/>
                            <a:ea typeface="Cambria Math"/>
                          </a:rPr>
                          <m:t>𝑔</m:t>
                        </m:r>
                        <m:f>
                          <m:fPr>
                            <m:ctrlPr>
                              <a:rPr lang="en-US" sz="1600" i="1">
                                <a:latin typeface="Cambria Math" panose="02040503050406030204" pitchFamily="18" charset="0"/>
                                <a:ea typeface="Cambria Math"/>
                              </a:rPr>
                            </m:ctrlPr>
                          </m:fPr>
                          <m:num>
                            <m:r>
                              <a:rPr lang="en-US" sz="1600" i="1">
                                <a:latin typeface="Cambria Math"/>
                                <a:ea typeface="Cambria Math"/>
                              </a:rPr>
                              <m:t>𝜕</m:t>
                            </m:r>
                            <m:r>
                              <a:rPr lang="en-US" sz="1600" i="1">
                                <a:latin typeface="Cambria Math"/>
                                <a:ea typeface="Cambria Math"/>
                              </a:rPr>
                              <m:t>𝑠</m:t>
                            </m:r>
                          </m:num>
                          <m:den>
                            <m:r>
                              <a:rPr lang="en-US" sz="1600" i="1">
                                <a:latin typeface="Cambria Math"/>
                                <a:ea typeface="Cambria Math"/>
                              </a:rPr>
                              <m:t>𝜕</m:t>
                            </m:r>
                            <m:r>
                              <a:rPr lang="en-US" sz="1600" i="1">
                                <a:latin typeface="Cambria Math"/>
                                <a:ea typeface="Cambria Math"/>
                              </a:rPr>
                              <m:t>𝑦</m:t>
                            </m:r>
                          </m:den>
                        </m:f>
                      </m:e>
                    </m:eqArr>
                  </m:oMath>
                </a14:m>
                <a:r>
                  <a:rPr lang="en-US" sz="1600" dirty="0">
                    <a:latin typeface="Calibri" panose="020F0502020204030204" pitchFamily="34" charset="0"/>
                    <a:cs typeface="Calibri" panose="020F0502020204030204" pitchFamily="34" charset="0"/>
                  </a:rPr>
                  <a:t>   ,    in </a:t>
                </a:r>
                <a14:m>
                  <m:oMath xmlns:m="http://schemas.openxmlformats.org/officeDocument/2006/math">
                    <m:r>
                      <m:rPr>
                        <m:sty m:val="p"/>
                      </m:rPr>
                      <a:rPr lang="el-GR" sz="1600" i="1" smtClean="0">
                        <a:latin typeface="Cambria Math"/>
                        <a:ea typeface="Cambria Math"/>
                      </a:rPr>
                      <m:t>Ω</m:t>
                    </m:r>
                  </m:oMath>
                </a14:m>
                <a:endParaRPr lang="en-US" sz="1600" dirty="0">
                  <a:latin typeface="Calibri" panose="020F0502020204030204" pitchFamily="34" charset="0"/>
                  <a:ea typeface="Cambria Math"/>
                  <a:cs typeface="Calibri" panose="020F0502020204030204" pitchFamily="34" charset="0"/>
                </a:endParaRPr>
              </a:p>
            </p:txBody>
          </p:sp>
        </mc:Choice>
        <mc:Fallback xmlns="">
          <p:sp>
            <p:nvSpPr>
              <p:cNvPr id="19" name="TextBox 18">
                <a:extLst>
                  <a:ext uri="{FF2B5EF4-FFF2-40B4-BE49-F238E27FC236}">
                    <a16:creationId xmlns:a16="http://schemas.microsoft.com/office/drawing/2014/main" id="{5FEFE75B-5064-498B-AA4F-4CA1DC78D890}"/>
                  </a:ext>
                </a:extLst>
              </p:cNvPr>
              <p:cNvSpPr txBox="1">
                <a:spLocks noRot="1" noChangeAspect="1" noMove="1" noResize="1" noEditPoints="1" noAdjustHandles="1" noChangeArrowheads="1" noChangeShapeType="1" noTextEdit="1"/>
              </p:cNvSpPr>
              <p:nvPr/>
            </p:nvSpPr>
            <p:spPr>
              <a:xfrm>
                <a:off x="361634" y="4126653"/>
                <a:ext cx="3048000" cy="879215"/>
              </a:xfrm>
              <a:prstGeom prst="rect">
                <a:avLst/>
              </a:prstGeom>
              <a:blipFill>
                <a:blip r:embed="rId9"/>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57250C4A-314E-47E9-BA26-7332ABC98463}"/>
                  </a:ext>
                </a:extLst>
              </p:cNvPr>
              <p:cNvSpPr/>
              <p:nvPr/>
            </p:nvSpPr>
            <p:spPr>
              <a:xfrm>
                <a:off x="407611" y="2409313"/>
                <a:ext cx="2906308" cy="710194"/>
              </a:xfrm>
              <a:prstGeom prst="rect">
                <a:avLst/>
              </a:prstGeom>
              <a:solidFill>
                <a:schemeClr val="bg1"/>
              </a:solidFill>
              <a:ln>
                <a:solidFill>
                  <a:schemeClr val="tx1"/>
                </a:solidFill>
              </a:ln>
            </p:spPr>
            <p:txBody>
              <a:bodyPr wrap="none">
                <a:spAutoFit/>
              </a:bodyPr>
              <a:lstStyle/>
              <a:p>
                <a14:m>
                  <m:oMath xmlns:m="http://schemas.openxmlformats.org/officeDocument/2006/math">
                    <m:d>
                      <m:dPr>
                        <m:begChr m:val="{"/>
                        <m:endChr m:val=""/>
                        <m:ctrlPr>
                          <a:rPr lang="en-US" i="1">
                            <a:latin typeface="Cambria Math" panose="02040503050406030204" pitchFamily="18" charset="0"/>
                          </a:rPr>
                        </m:ctrlPr>
                      </m:dPr>
                      <m:e>
                        <m:eqArr>
                          <m:eqArrPr>
                            <m:ctrlPr>
                              <a:rPr lang="en-US" i="1">
                                <a:latin typeface="Cambria Math" panose="02040503050406030204" pitchFamily="18" charset="0"/>
                              </a:rPr>
                            </m:ctrlPr>
                          </m:eqArrPr>
                          <m:e>
                            <m:r>
                              <a:rPr lang="en-US" i="1">
                                <a:latin typeface="Cambria Math"/>
                              </a:rPr>
                              <m:t>−</m:t>
                            </m:r>
                            <m:r>
                              <a:rPr lang="en-US" i="1">
                                <a:latin typeface="Cambria Math"/>
                                <a:ea typeface="Cambria Math"/>
                              </a:rPr>
                              <m:t>𝛻</m:t>
                            </m:r>
                            <m:r>
                              <a:rPr lang="en-US" i="1">
                                <a:latin typeface="Cambria Math"/>
                                <a:ea typeface="Cambria Math"/>
                              </a:rPr>
                              <m:t>∙</m:t>
                            </m:r>
                            <m:r>
                              <a:rPr lang="en-US" b="1" i="1">
                                <a:latin typeface="Cambria Math" panose="02040503050406030204" pitchFamily="18" charset="0"/>
                                <a:ea typeface="Cambria Math" panose="02040503050406030204" pitchFamily="18" charset="0"/>
                              </a:rPr>
                              <m:t>𝝉</m:t>
                            </m:r>
                            <m:r>
                              <a:rPr lang="en-US" b="1"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𝑝</m:t>
                            </m:r>
                            <m:r>
                              <a:rPr lang="en-US" i="1">
                                <a:latin typeface="Cambria Math"/>
                              </a:rPr>
                              <m:t>=</m:t>
                            </m:r>
                            <m:r>
                              <a:rPr lang="en-US" i="1">
                                <a:latin typeface="Cambria Math"/>
                                <a:ea typeface="Cambria Math"/>
                              </a:rPr>
                              <m:t>𝜌</m:t>
                            </m:r>
                            <m:r>
                              <a:rPr lang="en-US" b="1" i="1">
                                <a:latin typeface="Cambria Math"/>
                                <a:ea typeface="Cambria Math"/>
                              </a:rPr>
                              <m:t>𝒈</m:t>
                            </m:r>
                          </m:e>
                          <m:e>
                            <m:r>
                              <a:rPr lang="en-US" i="1">
                                <a:latin typeface="Cambria Math"/>
                                <a:ea typeface="Cambria Math"/>
                              </a:rPr>
                              <m:t>𝛻</m:t>
                            </m:r>
                            <m:r>
                              <a:rPr lang="en-US" i="1">
                                <a:latin typeface="Cambria Math"/>
                                <a:ea typeface="Cambria Math"/>
                              </a:rPr>
                              <m:t>∙</m:t>
                            </m:r>
                            <m:r>
                              <a:rPr lang="en-US" b="1" i="1">
                                <a:latin typeface="Cambria Math"/>
                                <a:ea typeface="Cambria Math"/>
                              </a:rPr>
                              <m:t>𝒖</m:t>
                            </m:r>
                            <m:r>
                              <a:rPr lang="en-US" i="1">
                                <a:latin typeface="Cambria Math"/>
                                <a:ea typeface="Cambria Math"/>
                              </a:rPr>
                              <m:t>=0</m:t>
                            </m:r>
                          </m:e>
                        </m:eqArr>
                      </m:e>
                    </m:d>
                  </m:oMath>
                </a14:m>
                <a:r>
                  <a:rPr lang="en-US" dirty="0">
                    <a:latin typeface="Calibri" panose="020F0502020204030204" pitchFamily="34" charset="0"/>
                    <a:cs typeface="Calibri" panose="020F0502020204030204" pitchFamily="34" charset="0"/>
                  </a:rPr>
                  <a:t>    ,    in </a:t>
                </a:r>
                <a14:m>
                  <m:oMath xmlns:m="http://schemas.openxmlformats.org/officeDocument/2006/math">
                    <m:r>
                      <m:rPr>
                        <m:sty m:val="p"/>
                      </m:rPr>
                      <a:rPr lang="el-GR" i="1">
                        <a:latin typeface="Cambria Math"/>
                        <a:ea typeface="Cambria Math"/>
                      </a:rPr>
                      <m:t>Ω</m:t>
                    </m:r>
                  </m:oMath>
                </a14:m>
                <a:endParaRPr lang="en-US" dirty="0">
                  <a:latin typeface="Calibri" panose="020F0502020204030204" pitchFamily="34" charset="0"/>
                  <a:ea typeface="Cambria Math"/>
                  <a:cs typeface="Calibri" panose="020F0502020204030204" pitchFamily="34" charset="0"/>
                </a:endParaRPr>
              </a:p>
            </p:txBody>
          </p:sp>
        </mc:Choice>
        <mc:Fallback xmlns="">
          <p:sp>
            <p:nvSpPr>
              <p:cNvPr id="22" name="Rectangle 21">
                <a:extLst>
                  <a:ext uri="{FF2B5EF4-FFF2-40B4-BE49-F238E27FC236}">
                    <a16:creationId xmlns:a16="http://schemas.microsoft.com/office/drawing/2014/main" id="{57250C4A-314E-47E9-BA26-7332ABC98463}"/>
                  </a:ext>
                </a:extLst>
              </p:cNvPr>
              <p:cNvSpPr>
                <a:spLocks noRot="1" noChangeAspect="1" noMove="1" noResize="1" noEditPoints="1" noAdjustHandles="1" noChangeArrowheads="1" noChangeShapeType="1" noTextEdit="1"/>
              </p:cNvSpPr>
              <p:nvPr/>
            </p:nvSpPr>
            <p:spPr>
              <a:xfrm>
                <a:off x="407611" y="2409313"/>
                <a:ext cx="2906308" cy="710194"/>
              </a:xfrm>
              <a:prstGeom prst="rect">
                <a:avLst/>
              </a:prstGeom>
              <a:blipFill>
                <a:blip r:embed="rId10"/>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26AD3558-6FB4-4BD0-8285-E2B88DCE61E6}"/>
                  </a:ext>
                </a:extLst>
              </p:cNvPr>
              <p:cNvSpPr/>
              <p:nvPr/>
            </p:nvSpPr>
            <p:spPr>
              <a:xfrm>
                <a:off x="3734123" y="2218705"/>
                <a:ext cx="5597558" cy="2917209"/>
              </a:xfrm>
              <a:prstGeom prst="rect">
                <a:avLst/>
              </a:prstGeom>
            </p:spPr>
            <p:txBody>
              <a:bodyPr wrap="none">
                <a:spAutoFit/>
              </a:bodyPr>
              <a:lstStyle/>
              <a:p>
                <a:pPr marL="285750" indent="-285750">
                  <a:buFont typeface="Wingdings" panose="05000000000000000000" pitchFamily="2" charset="2"/>
                  <a:buChar char="Ø"/>
                </a:pPr>
                <a:r>
                  <a:rPr lang="en-US" dirty="0">
                    <a:latin typeface="Trebuchet MS" panose="020B0603020202020204" pitchFamily="34" charset="0"/>
                    <a:ea typeface="Cambria Math" panose="02040503050406030204" pitchFamily="18" charset="0"/>
                    <a:cs typeface="Calibri" panose="020F0502020204030204" pitchFamily="34" charset="0"/>
                  </a:rPr>
                  <a:t>Fluid velocity vector: </a:t>
                </a:r>
                <a14:m>
                  <m:oMath xmlns:m="http://schemas.openxmlformats.org/officeDocument/2006/math">
                    <m:r>
                      <a:rPr lang="en-US" b="1" i="1" smtClean="0">
                        <a:latin typeface="Cambria Math" panose="02040503050406030204" pitchFamily="18" charset="0"/>
                        <a:ea typeface="Cambria Math" panose="02040503050406030204" pitchFamily="18" charset="0"/>
                        <a:cs typeface="Calibri" panose="020F0502020204030204" pitchFamily="34" charset="0"/>
                      </a:rPr>
                      <m:t>𝒖</m:t>
                    </m:r>
                    <m:r>
                      <a:rPr lang="en-US" b="0" i="1" smtClean="0">
                        <a:latin typeface="Cambria Math" panose="02040503050406030204" pitchFamily="18" charset="0"/>
                        <a:ea typeface="Cambria Math" panose="02040503050406030204" pitchFamily="18" charset="0"/>
                        <a:cs typeface="Calibri" panose="020F0502020204030204" pitchFamily="34" charset="0"/>
                      </a:rPr>
                      <m:t>=</m:t>
                    </m:r>
                    <m:d>
                      <m:dPr>
                        <m:ctrlPr>
                          <a:rPr lang="en-US" b="0" i="1" smtClean="0">
                            <a:latin typeface="Cambria Math" panose="02040503050406030204" pitchFamily="18" charset="0"/>
                            <a:ea typeface="Cambria Math" panose="02040503050406030204" pitchFamily="18" charset="0"/>
                            <a:cs typeface="Calibri" panose="020F0502020204030204" pitchFamily="34" charset="0"/>
                          </a:rPr>
                        </m:ctrlPr>
                      </m:dPr>
                      <m:e>
                        <m:sSub>
                          <m:sSubPr>
                            <m:ctrlPr>
                              <a:rPr lang="en-US" b="0" i="1" smtClean="0">
                                <a:latin typeface="Cambria Math" panose="02040503050406030204" pitchFamily="18" charset="0"/>
                                <a:ea typeface="Cambria Math" panose="02040503050406030204" pitchFamily="18" charset="0"/>
                                <a:cs typeface="Calibri" panose="020F0502020204030204" pitchFamily="34" charset="0"/>
                              </a:rPr>
                            </m:ctrlPr>
                          </m:sSubPr>
                          <m:e>
                            <m:r>
                              <a:rPr lang="en-US" b="0" i="1" smtClean="0">
                                <a:latin typeface="Cambria Math" panose="02040503050406030204" pitchFamily="18" charset="0"/>
                                <a:ea typeface="Cambria Math" panose="02040503050406030204" pitchFamily="18" charset="0"/>
                                <a:cs typeface="Calibri" panose="020F0502020204030204" pitchFamily="34" charset="0"/>
                              </a:rPr>
                              <m:t>𝑢</m:t>
                            </m:r>
                          </m:e>
                          <m:sub>
                            <m:r>
                              <a:rPr lang="en-US" b="0" i="1" smtClean="0">
                                <a:latin typeface="Cambria Math" panose="02040503050406030204" pitchFamily="18" charset="0"/>
                                <a:ea typeface="Cambria Math" panose="02040503050406030204" pitchFamily="18" charset="0"/>
                                <a:cs typeface="Calibri" panose="020F0502020204030204" pitchFamily="34" charset="0"/>
                              </a:rPr>
                              <m:t>1</m:t>
                            </m:r>
                          </m:sub>
                        </m:sSub>
                        <m:r>
                          <a:rPr lang="en-US" b="0" i="1" smtClean="0">
                            <a:latin typeface="Cambria Math" panose="02040503050406030204" pitchFamily="18" charset="0"/>
                            <a:ea typeface="Cambria Math" panose="02040503050406030204" pitchFamily="18" charset="0"/>
                            <a:cs typeface="Calibri" panose="020F0502020204030204" pitchFamily="34" charset="0"/>
                          </a:rPr>
                          <m:t>,</m:t>
                        </m:r>
                        <m:sSub>
                          <m:sSubPr>
                            <m:ctrlPr>
                              <a:rPr lang="en-US" b="0" i="1" smtClean="0">
                                <a:latin typeface="Cambria Math" panose="02040503050406030204" pitchFamily="18" charset="0"/>
                                <a:ea typeface="Cambria Math" panose="02040503050406030204" pitchFamily="18" charset="0"/>
                                <a:cs typeface="Calibri" panose="020F0502020204030204" pitchFamily="34" charset="0"/>
                              </a:rPr>
                            </m:ctrlPr>
                          </m:sSubPr>
                          <m:e>
                            <m:r>
                              <a:rPr lang="en-US" b="0" i="1" smtClean="0">
                                <a:latin typeface="Cambria Math" panose="02040503050406030204" pitchFamily="18" charset="0"/>
                                <a:ea typeface="Cambria Math" panose="02040503050406030204" pitchFamily="18" charset="0"/>
                                <a:cs typeface="Calibri" panose="020F0502020204030204" pitchFamily="34" charset="0"/>
                              </a:rPr>
                              <m:t>𝑢</m:t>
                            </m:r>
                          </m:e>
                          <m:sub>
                            <m:r>
                              <a:rPr lang="en-US" b="0" i="1" smtClean="0">
                                <a:latin typeface="Cambria Math" panose="02040503050406030204" pitchFamily="18" charset="0"/>
                                <a:ea typeface="Cambria Math" panose="02040503050406030204" pitchFamily="18" charset="0"/>
                                <a:cs typeface="Calibri" panose="020F0502020204030204" pitchFamily="34" charset="0"/>
                              </a:rPr>
                              <m:t>2</m:t>
                            </m:r>
                          </m:sub>
                        </m:sSub>
                        <m:r>
                          <a:rPr lang="en-US" b="0" i="1" smtClean="0">
                            <a:latin typeface="Cambria Math" panose="02040503050406030204" pitchFamily="18" charset="0"/>
                            <a:ea typeface="Cambria Math" panose="02040503050406030204" pitchFamily="18" charset="0"/>
                            <a:cs typeface="Calibri" panose="020F0502020204030204" pitchFamily="34" charset="0"/>
                          </a:rPr>
                          <m:t>,</m:t>
                        </m:r>
                        <m:sSub>
                          <m:sSubPr>
                            <m:ctrlPr>
                              <a:rPr lang="en-US" b="0" i="1" smtClean="0">
                                <a:latin typeface="Cambria Math" panose="02040503050406030204" pitchFamily="18" charset="0"/>
                                <a:ea typeface="Cambria Math" panose="02040503050406030204" pitchFamily="18" charset="0"/>
                                <a:cs typeface="Calibri" panose="020F0502020204030204" pitchFamily="34" charset="0"/>
                              </a:rPr>
                            </m:ctrlPr>
                          </m:sSubPr>
                          <m:e>
                            <m:r>
                              <a:rPr lang="en-US" b="0" i="1" smtClean="0">
                                <a:latin typeface="Cambria Math" panose="02040503050406030204" pitchFamily="18" charset="0"/>
                                <a:ea typeface="Cambria Math" panose="02040503050406030204" pitchFamily="18" charset="0"/>
                                <a:cs typeface="Calibri" panose="020F0502020204030204" pitchFamily="34" charset="0"/>
                              </a:rPr>
                              <m:t>𝑢</m:t>
                            </m:r>
                          </m:e>
                          <m:sub>
                            <m:r>
                              <a:rPr lang="en-US" b="0" i="1" smtClean="0">
                                <a:latin typeface="Cambria Math" panose="02040503050406030204" pitchFamily="18" charset="0"/>
                                <a:ea typeface="Cambria Math" panose="02040503050406030204" pitchFamily="18" charset="0"/>
                                <a:cs typeface="Calibri" panose="020F0502020204030204" pitchFamily="34" charset="0"/>
                              </a:rPr>
                              <m:t>3</m:t>
                            </m:r>
                          </m:sub>
                        </m:sSub>
                      </m:e>
                    </m:d>
                  </m:oMath>
                </a14:m>
                <a:endParaRPr lang="en-US" b="0" dirty="0">
                  <a:latin typeface="Trebuchet MS" panose="020B0603020202020204" pitchFamily="34" charset="0"/>
                  <a:ea typeface="Cambria Math" panose="02040503050406030204" pitchFamily="18" charset="0"/>
                  <a:cs typeface="Calibri" panose="020F0502020204030204" pitchFamily="34" charset="0"/>
                </a:endParaRPr>
              </a:p>
              <a:p>
                <a:pPr marL="285750" indent="-285750">
                  <a:buFont typeface="Wingdings" panose="05000000000000000000" pitchFamily="2" charset="2"/>
                  <a:buChar char="Ø"/>
                </a:pPr>
                <a:endParaRPr lang="en-US" sz="400" dirty="0">
                  <a:latin typeface="Trebuchet MS" panose="020B0603020202020204" pitchFamily="34" charset="0"/>
                  <a:ea typeface="Cambria Math" panose="02040503050406030204" pitchFamily="18" charset="0"/>
                  <a:cs typeface="Calibri" panose="020F0502020204030204" pitchFamily="34" charset="0"/>
                </a:endParaRPr>
              </a:p>
              <a:p>
                <a:pPr marL="285750" indent="-285750">
                  <a:buFont typeface="Wingdings" panose="05000000000000000000" pitchFamily="2" charset="2"/>
                  <a:buChar char="Ø"/>
                </a:pPr>
                <a:endParaRPr lang="en-US" sz="400" dirty="0">
                  <a:latin typeface="Trebuchet MS" panose="020B0603020202020204" pitchFamily="34" charset="0"/>
                  <a:ea typeface="Cambria Math" panose="02040503050406030204" pitchFamily="18" charset="0"/>
                  <a:cs typeface="Calibri" panose="020F0502020204030204" pitchFamily="34" charset="0"/>
                </a:endParaRPr>
              </a:p>
              <a:p>
                <a:pPr marL="285750" indent="-285750">
                  <a:buFont typeface="Wingdings" panose="05000000000000000000" pitchFamily="2" charset="2"/>
                  <a:buChar char="Ø"/>
                </a:pPr>
                <a:r>
                  <a:rPr lang="en-US" dirty="0">
                    <a:latin typeface="Trebuchet MS" panose="020B0603020202020204" pitchFamily="34" charset="0"/>
                    <a:ea typeface="Cambria Math" panose="02040503050406030204" pitchFamily="18" charset="0"/>
                    <a:cs typeface="Calibri" panose="020F0502020204030204" pitchFamily="34" charset="0"/>
                  </a:rPr>
                  <a:t>Isotropic ice pressure: </a:t>
                </a:r>
                <a14:m>
                  <m:oMath xmlns:m="http://schemas.openxmlformats.org/officeDocument/2006/math">
                    <m:r>
                      <a:rPr lang="en-US" i="1" dirty="0" smtClean="0">
                        <a:latin typeface="Cambria Math" panose="02040503050406030204" pitchFamily="18" charset="0"/>
                        <a:ea typeface="Cambria Math" panose="02040503050406030204" pitchFamily="18" charset="0"/>
                        <a:cs typeface="Calibri" panose="020F0502020204030204" pitchFamily="34" charset="0"/>
                      </a:rPr>
                      <m:t>𝑝</m:t>
                    </m:r>
                  </m:oMath>
                </a14:m>
                <a:endParaRPr lang="en-US" dirty="0">
                  <a:latin typeface="Trebuchet MS" panose="020B0603020202020204" pitchFamily="34" charset="0"/>
                  <a:ea typeface="Cambria Math" panose="02040503050406030204" pitchFamily="18" charset="0"/>
                  <a:cs typeface="Calibri" panose="020F0502020204030204" pitchFamily="34" charset="0"/>
                </a:endParaRPr>
              </a:p>
              <a:p>
                <a:pPr marL="285750" indent="-285750">
                  <a:buFont typeface="Wingdings" panose="05000000000000000000" pitchFamily="2" charset="2"/>
                  <a:buChar char="Ø"/>
                </a:pPr>
                <a:endParaRPr lang="en-US" sz="400" dirty="0">
                  <a:latin typeface="Trebuchet MS" panose="020B0603020202020204" pitchFamily="34" charset="0"/>
                  <a:ea typeface="Cambria Math" panose="02040503050406030204" pitchFamily="18" charset="0"/>
                  <a:cs typeface="Calibri" panose="020F0502020204030204" pitchFamily="34" charset="0"/>
                </a:endParaRPr>
              </a:p>
              <a:p>
                <a:pPr marL="285750" indent="-285750">
                  <a:buFont typeface="Wingdings" panose="05000000000000000000" pitchFamily="2" charset="2"/>
                  <a:buChar char="Ø"/>
                </a:pPr>
                <a:endParaRPr lang="en-US" sz="400" dirty="0">
                  <a:latin typeface="Trebuchet MS" panose="020B0603020202020204" pitchFamily="34" charset="0"/>
                  <a:ea typeface="Cambria Math" panose="02040503050406030204" pitchFamily="18" charset="0"/>
                  <a:cs typeface="Calibri" panose="020F0502020204030204" pitchFamily="34" charset="0"/>
                </a:endParaRPr>
              </a:p>
              <a:p>
                <a:pPr marL="285750" indent="-285750">
                  <a:buFont typeface="Wingdings" panose="05000000000000000000" pitchFamily="2" charset="2"/>
                  <a:buChar char="Ø"/>
                </a:pPr>
                <a:r>
                  <a:rPr lang="en-US" dirty="0">
                    <a:latin typeface="Trebuchet MS" panose="020B0603020202020204" pitchFamily="34" charset="0"/>
                    <a:ea typeface="Cambria Math" panose="02040503050406030204" pitchFamily="18" charset="0"/>
                    <a:cs typeface="Calibri" panose="020F0502020204030204" pitchFamily="34" charset="0"/>
                  </a:rPr>
                  <a:t>Deviatoric stress tensor: </a:t>
                </a:r>
                <a14:m>
                  <m:oMath xmlns:m="http://schemas.openxmlformats.org/officeDocument/2006/math">
                    <m:r>
                      <a:rPr lang="en-US" b="1" i="1" smtClean="0">
                        <a:latin typeface="Cambria Math" panose="02040503050406030204" pitchFamily="18" charset="0"/>
                        <a:ea typeface="Cambria Math" panose="02040503050406030204" pitchFamily="18" charset="0"/>
                      </a:rPr>
                      <m:t>𝝉</m:t>
                    </m:r>
                    <m:r>
                      <a:rPr lang="en-US" b="0" i="1" dirty="0">
                        <a:latin typeface="Cambria Math"/>
                      </a:rPr>
                      <m:t> = 2</m:t>
                    </m:r>
                    <m:r>
                      <a:rPr lang="en-US" b="0" i="1" dirty="0">
                        <a:latin typeface="Cambria Math"/>
                        <a:ea typeface="Cambria Math"/>
                      </a:rPr>
                      <m:t>𝜇</m:t>
                    </m:r>
                    <m:r>
                      <a:rPr lang="en-US" b="1" i="1" dirty="0">
                        <a:latin typeface="Cambria Math" panose="02040503050406030204" pitchFamily="18" charset="0"/>
                        <a:ea typeface="Cambria Math" panose="02040503050406030204" pitchFamily="18" charset="0"/>
                      </a:rPr>
                      <m:t>𝝐</m:t>
                    </m:r>
                  </m:oMath>
                </a14:m>
                <a:endParaRPr lang="en-US" b="1" i="1" dirty="0">
                  <a:latin typeface="Trebuchet MS" panose="020B0603020202020204" pitchFamily="34" charset="0"/>
                  <a:ea typeface="Cambria Math"/>
                  <a:cs typeface="Calibri" panose="020F0502020204030204" pitchFamily="34" charset="0"/>
                </a:endParaRPr>
              </a:p>
              <a:p>
                <a:pPr marL="285750" indent="-285750">
                  <a:buFont typeface="Wingdings" panose="05000000000000000000" pitchFamily="2" charset="2"/>
                  <a:buChar char="Ø"/>
                </a:pPr>
                <a:r>
                  <a:rPr lang="en-US" dirty="0">
                    <a:latin typeface="Trebuchet MS" panose="020B0603020202020204" pitchFamily="34" charset="0"/>
                    <a:ea typeface="Cambria Math"/>
                    <a:cs typeface="Calibri" panose="020F0502020204030204" pitchFamily="34" charset="0"/>
                  </a:rPr>
                  <a:t>Strain rate tensor: </a:t>
                </a:r>
                <a14:m>
                  <m:oMath xmlns:m="http://schemas.openxmlformats.org/officeDocument/2006/math">
                    <m:r>
                      <a:rPr lang="en-US" i="1">
                        <a:latin typeface="Cambria Math"/>
                        <a:ea typeface="Cambria Math"/>
                      </a:rPr>
                      <m:t>𝜖</m:t>
                    </m:r>
                    <m:r>
                      <m:rPr>
                        <m:sty m:val="p"/>
                      </m:rPr>
                      <a:rPr lang="en-US" baseline="-25000">
                        <a:latin typeface="Cambria Math"/>
                        <a:ea typeface="Cambria Math"/>
                      </a:rPr>
                      <m:t>ij</m:t>
                    </m:r>
                    <m:r>
                      <a:rPr lang="en-US">
                        <a:latin typeface="Cambria Math"/>
                        <a:ea typeface="Cambria Math"/>
                      </a:rPr>
                      <m:t>=</m:t>
                    </m:r>
                    <m:f>
                      <m:fPr>
                        <m:ctrlPr>
                          <a:rPr lang="en-US" i="1">
                            <a:latin typeface="Cambria Math" panose="02040503050406030204" pitchFamily="18" charset="0"/>
                            <a:ea typeface="Cambria Math"/>
                          </a:rPr>
                        </m:ctrlPr>
                      </m:fPr>
                      <m:num>
                        <m:r>
                          <a:rPr lang="en-US" i="1">
                            <a:latin typeface="Cambria Math"/>
                            <a:ea typeface="Cambria Math"/>
                          </a:rPr>
                          <m:t>1</m:t>
                        </m:r>
                      </m:num>
                      <m:den>
                        <m:r>
                          <a:rPr lang="en-US" i="1">
                            <a:latin typeface="Cambria Math"/>
                            <a:ea typeface="Cambria Math"/>
                          </a:rPr>
                          <m:t>2</m:t>
                        </m:r>
                      </m:den>
                    </m:f>
                    <m:d>
                      <m:dPr>
                        <m:ctrlPr>
                          <a:rPr lang="en-US" i="1">
                            <a:latin typeface="Cambria Math" panose="02040503050406030204" pitchFamily="18" charset="0"/>
                            <a:ea typeface="Cambria Math"/>
                          </a:rPr>
                        </m:ctrlPr>
                      </m:dPr>
                      <m:e>
                        <m:f>
                          <m:fPr>
                            <m:ctrlPr>
                              <a:rPr lang="en-US" i="1">
                                <a:latin typeface="Cambria Math" panose="02040503050406030204" pitchFamily="18" charset="0"/>
                                <a:ea typeface="Cambria Math"/>
                              </a:rPr>
                            </m:ctrlPr>
                          </m:fPr>
                          <m:num>
                            <m:r>
                              <a:rPr lang="en-US" i="1">
                                <a:latin typeface="Cambria Math"/>
                                <a:ea typeface="Cambria Math"/>
                              </a:rPr>
                              <m:t>𝜕</m:t>
                            </m:r>
                            <m:sSub>
                              <m:sSubPr>
                                <m:ctrlPr>
                                  <a:rPr lang="en-US" i="1">
                                    <a:latin typeface="Cambria Math" panose="02040503050406030204" pitchFamily="18" charset="0"/>
                                    <a:ea typeface="Cambria Math"/>
                                  </a:rPr>
                                </m:ctrlPr>
                              </m:sSubPr>
                              <m:e>
                                <m:r>
                                  <a:rPr lang="en-US" i="1">
                                    <a:latin typeface="Cambria Math"/>
                                    <a:ea typeface="Cambria Math"/>
                                  </a:rPr>
                                  <m:t>𝑢</m:t>
                                </m:r>
                              </m:e>
                              <m:sub>
                                <m:r>
                                  <a:rPr lang="en-US" i="1">
                                    <a:latin typeface="Cambria Math"/>
                                    <a:ea typeface="Cambria Math"/>
                                  </a:rPr>
                                  <m:t>𝑖</m:t>
                                </m:r>
                              </m:sub>
                            </m:sSub>
                          </m:num>
                          <m:den>
                            <m:r>
                              <a:rPr lang="en-US" i="1">
                                <a:latin typeface="Cambria Math"/>
                                <a:ea typeface="Cambria Math"/>
                              </a:rPr>
                              <m:t>𝜕</m:t>
                            </m:r>
                            <m:sSub>
                              <m:sSubPr>
                                <m:ctrlPr>
                                  <a:rPr lang="en-US" i="1">
                                    <a:latin typeface="Cambria Math" panose="02040503050406030204" pitchFamily="18" charset="0"/>
                                    <a:ea typeface="Cambria Math"/>
                                  </a:rPr>
                                </m:ctrlPr>
                              </m:sSubPr>
                              <m:e>
                                <m:r>
                                  <a:rPr lang="en-US" i="1">
                                    <a:latin typeface="Cambria Math"/>
                                    <a:ea typeface="Cambria Math"/>
                                  </a:rPr>
                                  <m:t>𝑥</m:t>
                                </m:r>
                              </m:e>
                              <m:sub>
                                <m:r>
                                  <a:rPr lang="en-US" i="1">
                                    <a:latin typeface="Cambria Math"/>
                                    <a:ea typeface="Cambria Math"/>
                                  </a:rPr>
                                  <m:t>𝑗</m:t>
                                </m:r>
                              </m:sub>
                            </m:sSub>
                          </m:den>
                        </m:f>
                        <m:r>
                          <a:rPr lang="en-US" i="1">
                            <a:latin typeface="Cambria Math"/>
                            <a:ea typeface="Cambria Math"/>
                          </a:rPr>
                          <m:t>+</m:t>
                        </m:r>
                        <m:f>
                          <m:fPr>
                            <m:ctrlPr>
                              <a:rPr lang="en-US" i="1">
                                <a:latin typeface="Cambria Math" panose="02040503050406030204" pitchFamily="18" charset="0"/>
                                <a:ea typeface="Cambria Math"/>
                              </a:rPr>
                            </m:ctrlPr>
                          </m:fPr>
                          <m:num>
                            <m:r>
                              <a:rPr lang="en-US" i="1">
                                <a:latin typeface="Cambria Math"/>
                                <a:ea typeface="Cambria Math"/>
                              </a:rPr>
                              <m:t>𝜕</m:t>
                            </m:r>
                            <m:sSub>
                              <m:sSubPr>
                                <m:ctrlPr>
                                  <a:rPr lang="en-US" i="1">
                                    <a:latin typeface="Cambria Math" panose="02040503050406030204" pitchFamily="18" charset="0"/>
                                    <a:ea typeface="Cambria Math"/>
                                  </a:rPr>
                                </m:ctrlPr>
                              </m:sSubPr>
                              <m:e>
                                <m:r>
                                  <a:rPr lang="en-US" i="1">
                                    <a:latin typeface="Cambria Math"/>
                                    <a:ea typeface="Cambria Math"/>
                                  </a:rPr>
                                  <m:t>𝑢</m:t>
                                </m:r>
                              </m:e>
                              <m:sub>
                                <m:r>
                                  <a:rPr lang="en-US" i="1">
                                    <a:latin typeface="Cambria Math"/>
                                    <a:ea typeface="Cambria Math"/>
                                  </a:rPr>
                                  <m:t>𝑗</m:t>
                                </m:r>
                              </m:sub>
                            </m:sSub>
                          </m:num>
                          <m:den>
                            <m:r>
                              <a:rPr lang="en-US" i="1">
                                <a:latin typeface="Cambria Math"/>
                                <a:ea typeface="Cambria Math"/>
                              </a:rPr>
                              <m:t>𝜕</m:t>
                            </m:r>
                            <m:sSub>
                              <m:sSubPr>
                                <m:ctrlPr>
                                  <a:rPr lang="en-US" i="1">
                                    <a:latin typeface="Cambria Math" panose="02040503050406030204" pitchFamily="18" charset="0"/>
                                    <a:ea typeface="Cambria Math"/>
                                  </a:rPr>
                                </m:ctrlPr>
                              </m:sSubPr>
                              <m:e>
                                <m:r>
                                  <a:rPr lang="en-US" i="1">
                                    <a:latin typeface="Cambria Math"/>
                                    <a:ea typeface="Cambria Math"/>
                                  </a:rPr>
                                  <m:t>𝑥</m:t>
                                </m:r>
                              </m:e>
                              <m:sub>
                                <m:r>
                                  <a:rPr lang="en-US" i="1">
                                    <a:latin typeface="Cambria Math"/>
                                    <a:ea typeface="Cambria Math"/>
                                  </a:rPr>
                                  <m:t>𝑖</m:t>
                                </m:r>
                              </m:sub>
                            </m:sSub>
                          </m:den>
                        </m:f>
                      </m:e>
                    </m:d>
                  </m:oMath>
                </a14:m>
                <a:endParaRPr lang="en-US" b="1" i="1" dirty="0">
                  <a:latin typeface="Trebuchet MS" panose="020B0603020202020204" pitchFamily="34" charset="0"/>
                  <a:ea typeface="Cambria Math"/>
                  <a:cs typeface="Calibri" panose="020F0502020204030204" pitchFamily="34" charset="0"/>
                </a:endParaRPr>
              </a:p>
              <a:p>
                <a:pPr marL="285750" indent="-285750">
                  <a:buFont typeface="Wingdings" panose="05000000000000000000" pitchFamily="2" charset="2"/>
                  <a:buChar char="Ø"/>
                </a:pPr>
                <a:r>
                  <a:rPr lang="en-US" dirty="0">
                    <a:latin typeface="Trebuchet MS" panose="020B0603020202020204" pitchFamily="34" charset="0"/>
                    <a:ea typeface="Cambria Math"/>
                    <a:cs typeface="Calibri" panose="020F0502020204030204" pitchFamily="34" charset="0"/>
                  </a:rPr>
                  <a:t>Glen’s Law Viscosity: </a:t>
                </a:r>
                <a14:m>
                  <m:oMath xmlns:m="http://schemas.openxmlformats.org/officeDocument/2006/math">
                    <m:r>
                      <a:rPr lang="en-US" i="1">
                        <a:latin typeface="Cambria Math"/>
                        <a:ea typeface="Cambria Math"/>
                      </a:rPr>
                      <m:t>𝜇</m:t>
                    </m:r>
                    <m:r>
                      <a:rPr lang="en-US" i="1">
                        <a:latin typeface="Cambria Math"/>
                        <a:ea typeface="Cambria Math"/>
                      </a:rPr>
                      <m:t>=</m:t>
                    </m:r>
                    <m:f>
                      <m:fPr>
                        <m:ctrlPr>
                          <a:rPr lang="en-US" i="1">
                            <a:latin typeface="Cambria Math" panose="02040503050406030204" pitchFamily="18" charset="0"/>
                            <a:ea typeface="Cambria Math"/>
                          </a:rPr>
                        </m:ctrlPr>
                      </m:fPr>
                      <m:num>
                        <m:r>
                          <a:rPr lang="en-US" i="1">
                            <a:latin typeface="Cambria Math"/>
                            <a:ea typeface="Cambria Math"/>
                          </a:rPr>
                          <m:t>1</m:t>
                        </m:r>
                      </m:num>
                      <m:den>
                        <m:r>
                          <a:rPr lang="en-US" i="1">
                            <a:latin typeface="Cambria Math"/>
                            <a:ea typeface="Cambria Math"/>
                          </a:rPr>
                          <m:t>2</m:t>
                        </m:r>
                      </m:den>
                    </m:f>
                    <m:sSup>
                      <m:sSupPr>
                        <m:ctrlPr>
                          <a:rPr lang="en-US" i="1">
                            <a:latin typeface="Cambria Math" panose="02040503050406030204" pitchFamily="18" charset="0"/>
                            <a:ea typeface="Cambria Math"/>
                          </a:rPr>
                        </m:ctrlPr>
                      </m:sSupPr>
                      <m:e>
                        <m:sSup>
                          <m:sSupPr>
                            <m:ctrlPr>
                              <a:rPr lang="en-US" i="1">
                                <a:latin typeface="Cambria Math" panose="02040503050406030204" pitchFamily="18" charset="0"/>
                                <a:ea typeface="Cambria Math"/>
                              </a:rPr>
                            </m:ctrlPr>
                          </m:sSupPr>
                          <m:e>
                            <m:r>
                              <a:rPr lang="en-US" i="1">
                                <a:latin typeface="Cambria Math"/>
                                <a:ea typeface="Cambria Math"/>
                              </a:rPr>
                              <m:t>𝐴</m:t>
                            </m:r>
                            <m:r>
                              <a:rPr lang="en-US" i="1">
                                <a:latin typeface="Cambria Math"/>
                                <a:ea typeface="Cambria Math"/>
                              </a:rPr>
                              <m:t>(</m:t>
                            </m:r>
                            <m:r>
                              <a:rPr lang="en-US" i="1">
                                <a:latin typeface="Cambria Math"/>
                                <a:ea typeface="Cambria Math"/>
                              </a:rPr>
                              <m:t>𝑇</m:t>
                            </m:r>
                            <m:r>
                              <a:rPr lang="en-US" i="1">
                                <a:latin typeface="Cambria Math"/>
                                <a:ea typeface="Cambria Math"/>
                              </a:rPr>
                              <m:t>)</m:t>
                            </m:r>
                          </m:e>
                          <m:sup>
                            <m:r>
                              <a:rPr lang="en-US" i="1">
                                <a:latin typeface="Cambria Math"/>
                                <a:ea typeface="Cambria Math"/>
                              </a:rPr>
                              <m:t>−</m:t>
                            </m:r>
                            <m:f>
                              <m:fPr>
                                <m:ctrlPr>
                                  <a:rPr lang="en-US" i="1">
                                    <a:latin typeface="Cambria Math" panose="02040503050406030204" pitchFamily="18" charset="0"/>
                                    <a:ea typeface="Cambria Math"/>
                                  </a:rPr>
                                </m:ctrlPr>
                              </m:fPr>
                              <m:num>
                                <m:r>
                                  <a:rPr lang="en-US" i="1">
                                    <a:latin typeface="Cambria Math"/>
                                    <a:ea typeface="Cambria Math"/>
                                  </a:rPr>
                                  <m:t>1</m:t>
                                </m:r>
                              </m:num>
                              <m:den>
                                <m:r>
                                  <a:rPr lang="en-US" i="1">
                                    <a:latin typeface="Cambria Math"/>
                                    <a:ea typeface="Cambria Math"/>
                                  </a:rPr>
                                  <m:t>𝑛</m:t>
                                </m:r>
                              </m:den>
                            </m:f>
                          </m:sup>
                        </m:sSup>
                        <m:d>
                          <m:dPr>
                            <m:ctrlPr>
                              <a:rPr lang="en-US" i="1">
                                <a:latin typeface="Cambria Math" panose="02040503050406030204" pitchFamily="18" charset="0"/>
                                <a:ea typeface="Cambria Math"/>
                              </a:rPr>
                            </m:ctrlPr>
                          </m:dPr>
                          <m:e>
                            <m:f>
                              <m:fPr>
                                <m:ctrlPr>
                                  <a:rPr lang="en-US" i="1">
                                    <a:latin typeface="Cambria Math" panose="02040503050406030204" pitchFamily="18" charset="0"/>
                                    <a:ea typeface="Cambria Math"/>
                                  </a:rPr>
                                </m:ctrlPr>
                              </m:fPr>
                              <m:num>
                                <m:r>
                                  <a:rPr lang="en-US" i="1">
                                    <a:latin typeface="Cambria Math"/>
                                    <a:ea typeface="Cambria Math"/>
                                  </a:rPr>
                                  <m:t>1</m:t>
                                </m:r>
                              </m:num>
                              <m:den>
                                <m:r>
                                  <a:rPr lang="en-US" i="1">
                                    <a:latin typeface="Cambria Math"/>
                                    <a:ea typeface="Cambria Math"/>
                                  </a:rPr>
                                  <m:t>2</m:t>
                                </m:r>
                              </m:den>
                            </m:f>
                            <m:nary>
                              <m:naryPr>
                                <m:chr m:val="∑"/>
                                <m:supHide m:val="on"/>
                                <m:ctrlPr>
                                  <a:rPr lang="en-US" i="1">
                                    <a:latin typeface="Cambria Math" panose="02040503050406030204" pitchFamily="18" charset="0"/>
                                    <a:ea typeface="Cambria Math"/>
                                  </a:rPr>
                                </m:ctrlPr>
                              </m:naryPr>
                              <m:sub>
                                <m:r>
                                  <m:rPr>
                                    <m:brk m:alnAt="7"/>
                                  </m:rPr>
                                  <a:rPr lang="en-US" i="1">
                                    <a:latin typeface="Cambria Math"/>
                                    <a:ea typeface="Cambria Math"/>
                                  </a:rPr>
                                  <m:t>𝑖</m:t>
                                </m:r>
                                <m:r>
                                  <a:rPr lang="en-US" i="1">
                                    <a:latin typeface="Cambria Math"/>
                                    <a:ea typeface="Cambria Math"/>
                                  </a:rPr>
                                  <m:t>𝑗</m:t>
                                </m:r>
                              </m:sub>
                              <m:sup/>
                              <m:e>
                                <m:r>
                                  <a:rPr lang="en-US" b="1" i="1">
                                    <a:latin typeface="Cambria Math"/>
                                    <a:ea typeface="Cambria Math"/>
                                  </a:rPr>
                                  <m:t>𝝐</m:t>
                                </m:r>
                                <m:r>
                                  <a:rPr lang="en-US" i="1" baseline="-25000">
                                    <a:latin typeface="Cambria Math"/>
                                    <a:ea typeface="Cambria Math"/>
                                  </a:rPr>
                                  <m:t>𝑖𝑗</m:t>
                                </m:r>
                                <m:r>
                                  <a:rPr lang="en-US" i="1" baseline="30000">
                                    <a:latin typeface="Cambria Math"/>
                                    <a:ea typeface="Cambria Math"/>
                                  </a:rPr>
                                  <m:t>2</m:t>
                                </m:r>
                              </m:e>
                            </m:nary>
                          </m:e>
                        </m:d>
                      </m:e>
                      <m:sup>
                        <m:d>
                          <m:dPr>
                            <m:ctrlPr>
                              <a:rPr lang="en-US" i="1">
                                <a:latin typeface="Cambria Math" panose="02040503050406030204" pitchFamily="18" charset="0"/>
                                <a:ea typeface="Cambria Math"/>
                              </a:rPr>
                            </m:ctrlPr>
                          </m:dPr>
                          <m:e>
                            <m:f>
                              <m:fPr>
                                <m:ctrlPr>
                                  <a:rPr lang="en-US" i="1">
                                    <a:latin typeface="Cambria Math" panose="02040503050406030204" pitchFamily="18" charset="0"/>
                                    <a:ea typeface="Cambria Math"/>
                                  </a:rPr>
                                </m:ctrlPr>
                              </m:fPr>
                              <m:num>
                                <m:r>
                                  <a:rPr lang="en-US" i="1">
                                    <a:latin typeface="Cambria Math"/>
                                    <a:ea typeface="Cambria Math"/>
                                  </a:rPr>
                                  <m:t>1</m:t>
                                </m:r>
                              </m:num>
                              <m:den>
                                <m:r>
                                  <a:rPr lang="en-US" i="1">
                                    <a:latin typeface="Cambria Math"/>
                                    <a:ea typeface="Cambria Math"/>
                                  </a:rPr>
                                  <m:t>2</m:t>
                                </m:r>
                                <m:r>
                                  <a:rPr lang="en-US" i="1">
                                    <a:latin typeface="Cambria Math"/>
                                    <a:ea typeface="Cambria Math"/>
                                  </a:rPr>
                                  <m:t>𝑛</m:t>
                                </m:r>
                              </m:den>
                            </m:f>
                            <m:r>
                              <a:rPr lang="en-US" i="1">
                                <a:latin typeface="Cambria Math"/>
                                <a:ea typeface="Cambria Math"/>
                              </a:rPr>
                              <m:t>−</m:t>
                            </m:r>
                            <m:f>
                              <m:fPr>
                                <m:ctrlPr>
                                  <a:rPr lang="en-US" i="1">
                                    <a:latin typeface="Cambria Math" panose="02040503050406030204" pitchFamily="18" charset="0"/>
                                    <a:ea typeface="Cambria Math"/>
                                  </a:rPr>
                                </m:ctrlPr>
                              </m:fPr>
                              <m:num>
                                <m:r>
                                  <a:rPr lang="en-US" i="1">
                                    <a:latin typeface="Cambria Math"/>
                                    <a:ea typeface="Cambria Math"/>
                                  </a:rPr>
                                  <m:t>1</m:t>
                                </m:r>
                              </m:num>
                              <m:den>
                                <m:r>
                                  <a:rPr lang="en-US" i="1">
                                    <a:latin typeface="Cambria Math"/>
                                    <a:ea typeface="Cambria Math"/>
                                  </a:rPr>
                                  <m:t>2</m:t>
                                </m:r>
                              </m:den>
                            </m:f>
                          </m:e>
                        </m:d>
                      </m:sup>
                    </m:sSup>
                  </m:oMath>
                </a14:m>
                <a:endParaRPr lang="en-US" b="1" i="1" dirty="0">
                  <a:latin typeface="Trebuchet MS" panose="020B0603020202020204" pitchFamily="34" charset="0"/>
                  <a:ea typeface="Cambria Math"/>
                  <a:cs typeface="Calibri" panose="020F0502020204030204" pitchFamily="34" charset="0"/>
                </a:endParaRPr>
              </a:p>
              <a:p>
                <a:pPr marL="285750" indent="-285750">
                  <a:buFont typeface="Wingdings" panose="05000000000000000000" pitchFamily="2" charset="2"/>
                  <a:buChar char="Ø"/>
                </a:pPr>
                <a:r>
                  <a:rPr lang="en-US" dirty="0">
                    <a:latin typeface="Trebuchet MS" panose="020B0603020202020204" pitchFamily="34" charset="0"/>
                    <a:cs typeface="Calibri" panose="020F0502020204030204" pitchFamily="34" charset="0"/>
                  </a:rPr>
                  <a:t>Flow factor: </a:t>
                </a:r>
                <a14:m>
                  <m:oMath xmlns:m="http://schemas.openxmlformats.org/officeDocument/2006/math">
                    <m:r>
                      <a:rPr lang="en-US" i="1" dirty="0" smtClean="0">
                        <a:latin typeface="Cambria Math" panose="02040503050406030204" pitchFamily="18" charset="0"/>
                        <a:cs typeface="Calibri" panose="020F0502020204030204" pitchFamily="34" charset="0"/>
                      </a:rPr>
                      <m:t>𝐴</m:t>
                    </m:r>
                    <m:r>
                      <a:rPr lang="en-US" i="1" dirty="0" smtClean="0">
                        <a:latin typeface="Cambria Math" panose="02040503050406030204" pitchFamily="18" charset="0"/>
                        <a:cs typeface="Calibri" panose="020F0502020204030204" pitchFamily="34" charset="0"/>
                      </a:rPr>
                      <m:t>(</m:t>
                    </m:r>
                    <m:r>
                      <a:rPr lang="en-US" i="1" dirty="0" smtClean="0">
                        <a:latin typeface="Cambria Math" panose="02040503050406030204" pitchFamily="18" charset="0"/>
                        <a:cs typeface="Calibri" panose="020F0502020204030204" pitchFamily="34" charset="0"/>
                      </a:rPr>
                      <m:t>𝑇</m:t>
                    </m:r>
                    <m:r>
                      <a:rPr lang="en-US" i="1" dirty="0" smtClean="0">
                        <a:latin typeface="Cambria Math" panose="02040503050406030204" pitchFamily="18" charset="0"/>
                        <a:cs typeface="Calibri" panose="020F0502020204030204" pitchFamily="34" charset="0"/>
                      </a:rPr>
                      <m:t>)=</m:t>
                    </m:r>
                    <m:sSub>
                      <m:sSubPr>
                        <m:ctrlPr>
                          <a:rPr lang="en-US" i="1" dirty="0" smtClean="0">
                            <a:latin typeface="Cambria Math" panose="02040503050406030204" pitchFamily="18" charset="0"/>
                            <a:cs typeface="Calibri" panose="020F0502020204030204" pitchFamily="34" charset="0"/>
                          </a:rPr>
                        </m:ctrlPr>
                      </m:sSubPr>
                      <m:e>
                        <m:r>
                          <a:rPr lang="en-US" b="0" i="1" dirty="0" smtClean="0">
                            <a:latin typeface="Cambria Math" panose="02040503050406030204" pitchFamily="18" charset="0"/>
                            <a:cs typeface="Calibri" panose="020F0502020204030204" pitchFamily="34" charset="0"/>
                          </a:rPr>
                          <m:t>𝐴</m:t>
                        </m:r>
                      </m:e>
                      <m:sub>
                        <m:r>
                          <a:rPr lang="en-US" b="0" i="1" dirty="0" smtClean="0">
                            <a:latin typeface="Cambria Math" panose="02040503050406030204" pitchFamily="18" charset="0"/>
                            <a:cs typeface="Calibri" panose="020F0502020204030204" pitchFamily="34" charset="0"/>
                          </a:rPr>
                          <m:t>0</m:t>
                        </m:r>
                      </m:sub>
                    </m:sSub>
                    <m:sSup>
                      <m:sSupPr>
                        <m:ctrlPr>
                          <a:rPr lang="en-US" i="1" dirty="0" smtClean="0">
                            <a:latin typeface="Cambria Math" panose="02040503050406030204" pitchFamily="18" charset="0"/>
                            <a:cs typeface="Calibri" panose="020F0502020204030204" pitchFamily="34" charset="0"/>
                          </a:rPr>
                        </m:ctrlPr>
                      </m:sSupPr>
                      <m:e>
                        <m:r>
                          <a:rPr lang="en-US" b="0" i="1" dirty="0" smtClean="0">
                            <a:latin typeface="Cambria Math" panose="02040503050406030204" pitchFamily="18" charset="0"/>
                            <a:cs typeface="Calibri" panose="020F0502020204030204" pitchFamily="34" charset="0"/>
                          </a:rPr>
                          <m:t>𝑒</m:t>
                        </m:r>
                      </m:e>
                      <m:sup>
                        <m:r>
                          <a:rPr lang="en-US" b="0" i="1" dirty="0" smtClean="0">
                            <a:latin typeface="Cambria Math" panose="02040503050406030204" pitchFamily="18" charset="0"/>
                            <a:cs typeface="Calibri" panose="020F0502020204030204" pitchFamily="34" charset="0"/>
                          </a:rPr>
                          <m:t>−</m:t>
                        </m:r>
                        <m:f>
                          <m:fPr>
                            <m:ctrlPr>
                              <a:rPr lang="en-US" i="1" dirty="0" smtClean="0">
                                <a:latin typeface="Cambria Math" panose="02040503050406030204" pitchFamily="18" charset="0"/>
                                <a:cs typeface="Calibri" panose="020F0502020204030204" pitchFamily="34" charset="0"/>
                              </a:rPr>
                            </m:ctrlPr>
                          </m:fPr>
                          <m:num>
                            <m:r>
                              <a:rPr lang="en-US" b="0" i="1" dirty="0" smtClean="0">
                                <a:latin typeface="Cambria Math" panose="02040503050406030204" pitchFamily="18" charset="0"/>
                                <a:cs typeface="Calibri" panose="020F0502020204030204" pitchFamily="34" charset="0"/>
                              </a:rPr>
                              <m:t>𝑄</m:t>
                            </m:r>
                          </m:num>
                          <m:den>
                            <m:r>
                              <a:rPr lang="en-US" b="0" i="1" dirty="0" smtClean="0">
                                <a:latin typeface="Cambria Math" panose="02040503050406030204" pitchFamily="18" charset="0"/>
                                <a:cs typeface="Calibri" panose="020F0502020204030204" pitchFamily="34" charset="0"/>
                              </a:rPr>
                              <m:t>𝑅𝑇</m:t>
                            </m:r>
                          </m:den>
                        </m:f>
                      </m:sup>
                    </m:sSup>
                  </m:oMath>
                </a14:m>
                <a:endParaRPr lang="en-US" b="1" i="1" dirty="0">
                  <a:latin typeface="Trebuchet MS" panose="020B0603020202020204" pitchFamily="34" charset="0"/>
                  <a:ea typeface="Cambria Math"/>
                  <a:cs typeface="Calibri" panose="020F0502020204030204" pitchFamily="34" charset="0"/>
                </a:endParaRPr>
              </a:p>
              <a:p>
                <a:endParaRPr lang="en-US" sz="1700" dirty="0">
                  <a:latin typeface="Trebuchet MS" panose="020B0603020202020204" pitchFamily="34" charset="0"/>
                  <a:cs typeface="Calibri" panose="020F0502020204030204" pitchFamily="34" charset="0"/>
                </a:endParaRPr>
              </a:p>
            </p:txBody>
          </p:sp>
        </mc:Choice>
        <mc:Fallback xmlns="">
          <p:sp>
            <p:nvSpPr>
              <p:cNvPr id="23" name="Rectangle 22">
                <a:extLst>
                  <a:ext uri="{FF2B5EF4-FFF2-40B4-BE49-F238E27FC236}">
                    <a16:creationId xmlns:a16="http://schemas.microsoft.com/office/drawing/2014/main" id="{26AD3558-6FB4-4BD0-8285-E2B88DCE61E6}"/>
                  </a:ext>
                </a:extLst>
              </p:cNvPr>
              <p:cNvSpPr>
                <a:spLocks noRot="1" noChangeAspect="1" noMove="1" noResize="1" noEditPoints="1" noAdjustHandles="1" noChangeArrowheads="1" noChangeShapeType="1" noTextEdit="1"/>
              </p:cNvSpPr>
              <p:nvPr/>
            </p:nvSpPr>
            <p:spPr>
              <a:xfrm>
                <a:off x="3734123" y="2218705"/>
                <a:ext cx="5597558" cy="2917209"/>
              </a:xfrm>
              <a:prstGeom prst="rect">
                <a:avLst/>
              </a:prstGeom>
              <a:blipFill>
                <a:blip r:embed="rId11"/>
                <a:stretch>
                  <a:fillRect l="-763" t="-1461"/>
                </a:stretch>
              </a:blipFill>
            </p:spPr>
            <p:txBody>
              <a:bodyPr/>
              <a:lstStyle/>
              <a:p>
                <a:r>
                  <a:rPr lang="en-US">
                    <a:noFill/>
                  </a:rPr>
                  <a:t> </a:t>
                </a:r>
              </a:p>
            </p:txBody>
          </p:sp>
        </mc:Fallback>
      </mc:AlternateContent>
      <p:sp>
        <p:nvSpPr>
          <p:cNvPr id="40" name="TextBox 39">
            <a:extLst>
              <a:ext uri="{FF2B5EF4-FFF2-40B4-BE49-F238E27FC236}">
                <a16:creationId xmlns:a16="http://schemas.microsoft.com/office/drawing/2014/main" id="{EC0FA0F8-6B90-4553-91EC-90B68BEEBDED}"/>
              </a:ext>
            </a:extLst>
          </p:cNvPr>
          <p:cNvSpPr txBox="1"/>
          <p:nvPr/>
        </p:nvSpPr>
        <p:spPr>
          <a:xfrm>
            <a:off x="546978" y="905280"/>
            <a:ext cx="7240022" cy="923330"/>
          </a:xfrm>
          <a:prstGeom prst="rect">
            <a:avLst/>
          </a:prstGeom>
          <a:solidFill>
            <a:schemeClr val="accent5">
              <a:lumMod val="20000"/>
              <a:lumOff val="80000"/>
            </a:schemeClr>
          </a:solidFill>
          <a:ln>
            <a:noFill/>
          </a:ln>
        </p:spPr>
        <p:txBody>
          <a:bodyPr wrap="square" rtlCol="0">
            <a:spAutoFit/>
          </a:bodyPr>
          <a:lstStyle/>
          <a:p>
            <a:pPr algn="ctr"/>
            <a:r>
              <a:rPr lang="en-US" dirty="0">
                <a:latin typeface="Trebuchet MS" panose="020B0603020202020204" pitchFamily="34" charset="0"/>
                <a:cs typeface="Calibri" panose="020F0502020204030204" pitchFamily="34" charset="0"/>
              </a:rPr>
              <a:t>Ice behaves like a </a:t>
            </a:r>
            <a:r>
              <a:rPr lang="en-US" b="1" dirty="0">
                <a:latin typeface="Trebuchet MS" panose="020B0603020202020204" pitchFamily="34" charset="0"/>
                <a:cs typeface="Calibri" panose="020F0502020204030204" pitchFamily="34" charset="0"/>
              </a:rPr>
              <a:t>very viscous non-Newtonian shear-thinning fluid </a:t>
            </a:r>
            <a:r>
              <a:rPr lang="en-US" dirty="0">
                <a:latin typeface="Trebuchet MS" panose="020B0603020202020204" pitchFamily="34" charset="0"/>
                <a:cs typeface="Calibri" panose="020F0502020204030204" pitchFamily="34" charset="0"/>
              </a:rPr>
              <a:t>(like lava flow) and is modeled </a:t>
            </a:r>
            <a:r>
              <a:rPr lang="en-US" b="1" dirty="0">
                <a:latin typeface="Trebuchet MS" panose="020B0603020202020204" pitchFamily="34" charset="0"/>
                <a:cs typeface="Calibri" panose="020F0502020204030204" pitchFamily="34" charset="0"/>
              </a:rPr>
              <a:t>quasi-statically</a:t>
            </a:r>
            <a:r>
              <a:rPr lang="en-US" dirty="0">
                <a:latin typeface="Trebuchet MS" panose="020B0603020202020204" pitchFamily="34" charset="0"/>
                <a:cs typeface="Calibri" panose="020F0502020204030204" pitchFamily="34" charset="0"/>
              </a:rPr>
              <a:t> using </a:t>
            </a:r>
            <a:r>
              <a:rPr lang="en-US" b="1" dirty="0">
                <a:latin typeface="Trebuchet MS" panose="020B0603020202020204" pitchFamily="34" charset="0"/>
                <a:cs typeface="Calibri" panose="020F0502020204030204" pitchFamily="34" charset="0"/>
              </a:rPr>
              <a:t>nonlinear</a:t>
            </a:r>
            <a:r>
              <a:rPr lang="en-US" dirty="0">
                <a:latin typeface="Trebuchet MS" panose="020B0603020202020204" pitchFamily="34" charset="0"/>
                <a:cs typeface="Calibri" panose="020F0502020204030204" pitchFamily="34" charset="0"/>
              </a:rPr>
              <a:t> </a:t>
            </a:r>
            <a:r>
              <a:rPr lang="en-US" b="1" dirty="0">
                <a:latin typeface="Trebuchet MS" panose="020B0603020202020204" pitchFamily="34" charset="0"/>
                <a:cs typeface="Calibri" panose="020F0502020204030204" pitchFamily="34" charset="0"/>
              </a:rPr>
              <a:t>incompressible</a:t>
            </a:r>
            <a:r>
              <a:rPr lang="en-US" dirty="0">
                <a:latin typeface="Trebuchet MS" panose="020B0603020202020204" pitchFamily="34" charset="0"/>
                <a:cs typeface="Calibri" panose="020F0502020204030204" pitchFamily="34" charset="0"/>
              </a:rPr>
              <a:t> </a:t>
            </a:r>
            <a:r>
              <a:rPr lang="en-US" b="1" dirty="0">
                <a:latin typeface="Trebuchet MS" panose="020B0603020202020204" pitchFamily="34" charset="0"/>
                <a:cs typeface="Calibri" panose="020F0502020204030204" pitchFamily="34" charset="0"/>
              </a:rPr>
              <a:t>Stokes equations</a:t>
            </a:r>
            <a:r>
              <a:rPr lang="en-US" dirty="0">
                <a:latin typeface="Trebuchet MS" panose="020B0603020202020204" pitchFamily="34" charset="0"/>
                <a:cs typeface="Calibri" panose="020F0502020204030204" pitchFamily="34" charset="0"/>
              </a:rPr>
              <a:t>.</a:t>
            </a:r>
            <a:endParaRPr lang="en-US" sz="1600" b="1" i="1" dirty="0">
              <a:latin typeface="Trebuchet MS" panose="020B0603020202020204" pitchFamily="34" charset="0"/>
              <a:cs typeface="Calibri" panose="020F0502020204030204" pitchFamily="34" charset="0"/>
            </a:endParaRPr>
          </a:p>
        </p:txBody>
      </p:sp>
      <p:pic>
        <p:nvPicPr>
          <p:cNvPr id="25" name="Picture 1" descr="image003">
            <a:extLst>
              <a:ext uri="{FF2B5EF4-FFF2-40B4-BE49-F238E27FC236}">
                <a16:creationId xmlns:a16="http://schemas.microsoft.com/office/drawing/2014/main" id="{76C9C59F-B792-43E4-8AE8-041453232E7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50933" y="5871953"/>
            <a:ext cx="1559442" cy="81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45E7AA2A-777C-44A5-AA8C-1C822D8A4B3E}"/>
              </a:ext>
            </a:extLst>
          </p:cNvPr>
          <p:cNvSpPr/>
          <p:nvPr/>
        </p:nvSpPr>
        <p:spPr>
          <a:xfrm>
            <a:off x="9477256" y="3252748"/>
            <a:ext cx="2132389" cy="185386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4D918AC-3499-4B20-B378-DF5BBCC0DFA0}"/>
              </a:ext>
            </a:extLst>
          </p:cNvPr>
          <p:cNvSpPr txBox="1"/>
          <p:nvPr/>
        </p:nvSpPr>
        <p:spPr>
          <a:xfrm>
            <a:off x="9705856" y="3252748"/>
            <a:ext cx="2010527" cy="369332"/>
          </a:xfrm>
          <a:prstGeom prst="rect">
            <a:avLst/>
          </a:prstGeom>
          <a:noFill/>
        </p:spPr>
        <p:txBody>
          <a:bodyPr wrap="square" rtlCol="0">
            <a:spAutoFit/>
          </a:bodyPr>
          <a:lstStyle/>
          <a:p>
            <a:r>
              <a:rPr lang="en-US" b="1" i="1" dirty="0">
                <a:latin typeface="Calibri" panose="020F0502020204030204" pitchFamily="34" charset="0"/>
                <a:cs typeface="Calibri" panose="020F0502020204030204" pitchFamily="34" charset="0"/>
              </a:rPr>
              <a:t>Implicit solver:</a:t>
            </a:r>
          </a:p>
        </p:txBody>
      </p:sp>
      <p:sp>
        <p:nvSpPr>
          <p:cNvPr id="28" name="Text Box 8">
            <a:extLst>
              <a:ext uri="{FF2B5EF4-FFF2-40B4-BE49-F238E27FC236}">
                <a16:creationId xmlns:a16="http://schemas.microsoft.com/office/drawing/2014/main" id="{311061FD-49CE-469D-8209-90E91EE7F75B}"/>
              </a:ext>
            </a:extLst>
          </p:cNvPr>
          <p:cNvSpPr txBox="1">
            <a:spLocks noChangeArrowheads="1"/>
          </p:cNvSpPr>
          <p:nvPr/>
        </p:nvSpPr>
        <p:spPr bwMode="auto">
          <a:xfrm>
            <a:off x="9811383" y="3661549"/>
            <a:ext cx="1424645" cy="646331"/>
          </a:xfrm>
          <a:prstGeom prst="rect">
            <a:avLst/>
          </a:prstGeom>
          <a:solidFill>
            <a:schemeClr val="accent1">
              <a:lumMod val="40000"/>
              <a:lumOff val="60000"/>
            </a:schemeClr>
          </a:solidFill>
          <a:ln w="9525">
            <a:solidFill>
              <a:schemeClr val="tx1"/>
            </a:solidFill>
            <a:miter lim="800000"/>
            <a:headEnd/>
            <a:tailEnd/>
          </a:ln>
          <a:effectLst/>
        </p:spPr>
        <p:txBody>
          <a:bodyPr wrap="square">
            <a:spAutoFit/>
          </a:bodyPr>
          <a:lstStyle/>
          <a:p>
            <a:pPr algn="ctr">
              <a:spcBef>
                <a:spcPct val="50000"/>
              </a:spcBef>
            </a:pPr>
            <a:r>
              <a:rPr lang="en-US" altLang="en-US" b="0" dirty="0">
                <a:latin typeface="Calibri" panose="020F0502020204030204" pitchFamily="34" charset="0"/>
              </a:rPr>
              <a:t>FEA* = 50% CPU-time</a:t>
            </a:r>
          </a:p>
        </p:txBody>
      </p:sp>
      <p:sp>
        <p:nvSpPr>
          <p:cNvPr id="29" name="Text Box 8">
            <a:extLst>
              <a:ext uri="{FF2B5EF4-FFF2-40B4-BE49-F238E27FC236}">
                <a16:creationId xmlns:a16="http://schemas.microsoft.com/office/drawing/2014/main" id="{284536B8-CDC3-46E4-B4EF-946F30749F5A}"/>
              </a:ext>
            </a:extLst>
          </p:cNvPr>
          <p:cNvSpPr txBox="1">
            <a:spLocks noChangeArrowheads="1"/>
          </p:cNvSpPr>
          <p:nvPr/>
        </p:nvSpPr>
        <p:spPr bwMode="auto">
          <a:xfrm>
            <a:off x="9629656" y="4307880"/>
            <a:ext cx="1776166" cy="646331"/>
          </a:xfrm>
          <a:prstGeom prst="rect">
            <a:avLst/>
          </a:prstGeom>
          <a:solidFill>
            <a:schemeClr val="accent1">
              <a:lumMod val="60000"/>
              <a:lumOff val="40000"/>
            </a:schemeClr>
          </a:solidFill>
          <a:ln w="9525">
            <a:solidFill>
              <a:schemeClr val="tx1"/>
            </a:solidFill>
            <a:miter lim="800000"/>
            <a:headEnd/>
            <a:tailEnd/>
          </a:ln>
          <a:effectLst/>
        </p:spPr>
        <p:txBody>
          <a:bodyPr wrap="square">
            <a:spAutoFit/>
          </a:bodyPr>
          <a:lstStyle/>
          <a:p>
            <a:pPr algn="ctr">
              <a:spcBef>
                <a:spcPct val="50000"/>
              </a:spcBef>
            </a:pPr>
            <a:r>
              <a:rPr lang="en-US" altLang="en-US" b="0" dirty="0">
                <a:latin typeface="Calibri" panose="020F0502020204030204" pitchFamily="34" charset="0"/>
              </a:rPr>
              <a:t>Linear solve = 50% CPU-time</a:t>
            </a:r>
          </a:p>
        </p:txBody>
      </p:sp>
      <p:sp>
        <p:nvSpPr>
          <p:cNvPr id="9" name="TextBox 8">
            <a:extLst>
              <a:ext uri="{FF2B5EF4-FFF2-40B4-BE49-F238E27FC236}">
                <a16:creationId xmlns:a16="http://schemas.microsoft.com/office/drawing/2014/main" id="{D9770442-4562-433E-8720-E7FECDDA42FD}"/>
              </a:ext>
            </a:extLst>
          </p:cNvPr>
          <p:cNvSpPr txBox="1"/>
          <p:nvPr/>
        </p:nvSpPr>
        <p:spPr>
          <a:xfrm>
            <a:off x="9999179" y="6298852"/>
            <a:ext cx="1691744" cy="365124"/>
          </a:xfrm>
          <a:prstGeom prst="rect">
            <a:avLst/>
          </a:prstGeom>
        </p:spPr>
        <p:txBody>
          <a:bodyPr vert="horz" wrap="square" lIns="91440" tIns="45720" rIns="91440" bIns="45720" rtlCol="0">
            <a:noAutofit/>
          </a:bodyPr>
          <a:lstStyle/>
          <a:p>
            <a:pPr algn="l"/>
            <a:r>
              <a:rPr lang="en-US" sz="1600" dirty="0">
                <a:latin typeface="Trebuchet MS" panose="020B0603020202020204" pitchFamily="34" charset="0"/>
              </a:rPr>
              <a:t>* Finite element assembly</a:t>
            </a:r>
          </a:p>
        </p:txBody>
      </p:sp>
    </p:spTree>
    <p:extLst>
      <p:ext uri="{BB962C8B-B14F-4D97-AF65-F5344CB8AC3E}">
        <p14:creationId xmlns:p14="http://schemas.microsoft.com/office/powerpoint/2010/main" val="3497596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8903DDA-7189-7C4B-8C3C-58042A748310}"/>
              </a:ext>
            </a:extLst>
          </p:cNvPr>
          <p:cNvSpPr>
            <a:spLocks noGrp="1"/>
          </p:cNvSpPr>
          <p:nvPr>
            <p:ph type="title"/>
          </p:nvPr>
        </p:nvSpPr>
        <p:spPr>
          <a:xfrm>
            <a:off x="1504335" y="69528"/>
            <a:ext cx="10096500" cy="774779"/>
          </a:xfrm>
        </p:spPr>
        <p:txBody>
          <a:bodyPr>
            <a:normAutofit/>
          </a:bodyPr>
          <a:lstStyle/>
          <a:p>
            <a:r>
              <a:rPr lang="en-US" sz="3600" dirty="0">
                <a:solidFill>
                  <a:srgbClr val="0070C0"/>
                </a:solidFill>
                <a:latin typeface="Trebuchet MS" panose="020B0603020202020204" pitchFamily="34" charset="0"/>
              </a:rPr>
              <a:t>Albany Under the Hood</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36</a:t>
            </a:fld>
            <a:endParaRPr lang="en-US" dirty="0"/>
          </a:p>
        </p:txBody>
      </p:sp>
      <p:sp>
        <p:nvSpPr>
          <p:cNvPr id="26" name="Text Placeholder 3">
            <a:extLst>
              <a:ext uri="{FF2B5EF4-FFF2-40B4-BE49-F238E27FC236}">
                <a16:creationId xmlns:a16="http://schemas.microsoft.com/office/drawing/2014/main" id="{5C10A776-B23A-462F-A5FB-2D5DF2563923}"/>
              </a:ext>
            </a:extLst>
          </p:cNvPr>
          <p:cNvSpPr txBox="1">
            <a:spLocks/>
          </p:cNvSpPr>
          <p:nvPr/>
        </p:nvSpPr>
        <p:spPr>
          <a:xfrm>
            <a:off x="237563" y="636103"/>
            <a:ext cx="6510813" cy="4370930"/>
          </a:xfrm>
          <a:prstGeom prst="rect">
            <a:avLst/>
          </a:prstGeom>
        </p:spPr>
        <p:txBody>
          <a:bodyPr vert="horz" lIns="0" tIns="0" rIns="0" bIns="0" rtlCol="0" anchor="ctr">
            <a:normAutofit/>
          </a:bodyPr>
          <a:lstStyle>
            <a:defPPr>
              <a:defRPr lang="en-US"/>
            </a:defPPr>
            <a:lvl1pPr marL="0" algn="ctr" defTabSz="914400" rtl="0" eaLnBrk="1" latinLnBrk="0" hangingPunct="1">
              <a:defRPr sz="1400" b="0" i="0" kern="1200">
                <a:solidFill>
                  <a:srgbClr val="FFFFFF"/>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l">
              <a:buFont typeface="Arial" panose="020B0604020202020204" pitchFamily="34" charset="0"/>
              <a:buChar char="•"/>
            </a:pPr>
            <a:endParaRPr lang="en-US" sz="400" dirty="0">
              <a:solidFill>
                <a:schemeClr val="tx1"/>
              </a:solidFill>
              <a:latin typeface="Trebuchet MS" panose="020B0603020202020204" pitchFamily="34" charset="0"/>
            </a:endParaRPr>
          </a:p>
          <a:p>
            <a:pPr marL="342900" indent="-342900" algn="l">
              <a:buFont typeface="Arial" panose="020B0604020202020204" pitchFamily="34" charset="0"/>
              <a:buChar char="•"/>
            </a:pPr>
            <a:endParaRPr lang="en-US" sz="400" b="1" dirty="0">
              <a:solidFill>
                <a:schemeClr val="tx1"/>
              </a:solidFill>
              <a:latin typeface="Trebuchet MS" panose="020B0603020202020204" pitchFamily="34" charset="0"/>
            </a:endParaRPr>
          </a:p>
          <a:p>
            <a:pPr algn="l"/>
            <a:r>
              <a:rPr lang="en-US" sz="2000" b="1" dirty="0">
                <a:solidFill>
                  <a:srgbClr val="0070C0"/>
                </a:solidFill>
                <a:latin typeface="Trebuchet MS" panose="020B0603020202020204" pitchFamily="34" charset="0"/>
              </a:rPr>
              <a:t>Albany finite element assembly (FEA):</a:t>
            </a:r>
          </a:p>
          <a:p>
            <a:pPr algn="l"/>
            <a:endParaRPr lang="en-US" sz="400" b="1" dirty="0">
              <a:solidFill>
                <a:srgbClr val="0070C0"/>
              </a:solidFill>
              <a:latin typeface="Trebuchet MS" panose="020B0603020202020204" pitchFamily="34" charset="0"/>
            </a:endParaRPr>
          </a:p>
          <a:p>
            <a:pPr marL="342900" indent="-342900" algn="l">
              <a:buFont typeface="Arial" panose="020B0604020202020204" pitchFamily="34" charset="0"/>
              <a:buChar char="•"/>
            </a:pPr>
            <a:r>
              <a:rPr lang="en-US" sz="2000" b="1" dirty="0" err="1">
                <a:solidFill>
                  <a:schemeClr val="tx1"/>
                </a:solidFill>
                <a:latin typeface="Trebuchet MS" panose="020B0603020202020204" pitchFamily="34" charset="0"/>
              </a:rPr>
              <a:t>Tpetra</a:t>
            </a:r>
            <a:r>
              <a:rPr lang="en-US" sz="2000" dirty="0">
                <a:solidFill>
                  <a:schemeClr val="tx1"/>
                </a:solidFill>
                <a:latin typeface="Trebuchet MS" panose="020B0603020202020204" pitchFamily="34" charset="0"/>
              </a:rPr>
              <a:t> manages </a:t>
            </a:r>
            <a:r>
              <a:rPr lang="en-US" sz="2000" b="1" dirty="0">
                <a:solidFill>
                  <a:schemeClr val="tx1"/>
                </a:solidFill>
                <a:latin typeface="Trebuchet MS" panose="020B0603020202020204" pitchFamily="34" charset="0"/>
              </a:rPr>
              <a:t>distributed</a:t>
            </a:r>
            <a:r>
              <a:rPr lang="en-US" sz="2000" dirty="0">
                <a:solidFill>
                  <a:schemeClr val="tx1"/>
                </a:solidFill>
                <a:latin typeface="Trebuchet MS" panose="020B0603020202020204" pitchFamily="34" charset="0"/>
              </a:rPr>
              <a:t> memory linear algebra (</a:t>
            </a:r>
            <a:r>
              <a:rPr lang="en-US" sz="2000" b="1" dirty="0">
                <a:solidFill>
                  <a:schemeClr val="tx1"/>
                </a:solidFill>
                <a:latin typeface="Trebuchet MS" panose="020B0603020202020204" pitchFamily="34" charset="0"/>
              </a:rPr>
              <a:t>MPI+X</a:t>
            </a:r>
            <a:r>
              <a:rPr lang="en-US" sz="2000" dirty="0">
                <a:solidFill>
                  <a:schemeClr val="tx1"/>
                </a:solidFill>
                <a:latin typeface="Trebuchet MS" panose="020B0603020202020204" pitchFamily="34" charset="0"/>
              </a:rPr>
              <a:t>)</a:t>
            </a:r>
          </a:p>
          <a:p>
            <a:pPr algn="l"/>
            <a:endParaRPr lang="en-US" sz="400" dirty="0">
              <a:solidFill>
                <a:schemeClr val="tx1"/>
              </a:solidFill>
              <a:latin typeface="Trebuchet MS" panose="020B0603020202020204" pitchFamily="34" charset="0"/>
            </a:endParaRPr>
          </a:p>
          <a:p>
            <a:pPr marL="342900" indent="-342900" algn="l">
              <a:buFont typeface="Arial" panose="020B0604020202020204" pitchFamily="34" charset="0"/>
              <a:buChar char="•"/>
            </a:pPr>
            <a:r>
              <a:rPr lang="en-US" sz="2000" b="1" dirty="0">
                <a:solidFill>
                  <a:schemeClr val="tx1"/>
                </a:solidFill>
                <a:latin typeface="Trebuchet MS" panose="020B0603020202020204" pitchFamily="34" charset="0"/>
              </a:rPr>
              <a:t>Phalanx</a:t>
            </a:r>
            <a:r>
              <a:rPr lang="en-US" sz="2000" dirty="0">
                <a:solidFill>
                  <a:schemeClr val="tx1"/>
                </a:solidFill>
                <a:latin typeface="Trebuchet MS" panose="020B0603020202020204" pitchFamily="34" charset="0"/>
              </a:rPr>
              <a:t> manages </a:t>
            </a:r>
            <a:r>
              <a:rPr lang="en-US" sz="2000" b="1" dirty="0">
                <a:solidFill>
                  <a:schemeClr val="tx1"/>
                </a:solidFill>
                <a:latin typeface="Trebuchet MS" panose="020B0603020202020204" pitchFamily="34" charset="0"/>
              </a:rPr>
              <a:t>shared</a:t>
            </a:r>
            <a:r>
              <a:rPr lang="en-US" sz="2000" dirty="0">
                <a:solidFill>
                  <a:schemeClr val="tx1"/>
                </a:solidFill>
                <a:latin typeface="Trebuchet MS" panose="020B0603020202020204" pitchFamily="34" charset="0"/>
              </a:rPr>
              <a:t> memory computations (</a:t>
            </a:r>
            <a:r>
              <a:rPr lang="en-US" sz="2000" b="1" dirty="0">
                <a:solidFill>
                  <a:schemeClr val="tx1"/>
                </a:solidFill>
                <a:latin typeface="Trebuchet MS" panose="020B0603020202020204" pitchFamily="34" charset="0"/>
              </a:rPr>
              <a:t>X</a:t>
            </a:r>
            <a:r>
              <a:rPr lang="en-US" sz="2000" dirty="0">
                <a:solidFill>
                  <a:schemeClr val="tx1"/>
                </a:solidFill>
                <a:latin typeface="Trebuchet MS" panose="020B0603020202020204" pitchFamily="34" charset="0"/>
              </a:rPr>
              <a:t>)</a:t>
            </a:r>
          </a:p>
          <a:p>
            <a:pPr marL="726929" lvl="1" indent="-342900">
              <a:buFont typeface="Wingdings" panose="05000000000000000000" pitchFamily="2" charset="2"/>
              <a:buChar char="Ø"/>
            </a:pPr>
            <a:r>
              <a:rPr lang="en-US" b="1" dirty="0">
                <a:latin typeface="Trebuchet MS" panose="020B0603020202020204" pitchFamily="34" charset="0"/>
              </a:rPr>
              <a:t>Gather</a:t>
            </a:r>
            <a:r>
              <a:rPr lang="en-US" dirty="0">
                <a:latin typeface="Trebuchet MS" panose="020B0603020202020204" pitchFamily="34" charset="0"/>
              </a:rPr>
              <a:t> fills element local solution</a:t>
            </a:r>
          </a:p>
          <a:p>
            <a:pPr marL="726929" lvl="1" indent="-342900">
              <a:buFont typeface="Wingdings" panose="05000000000000000000" pitchFamily="2" charset="2"/>
              <a:buChar char="Ø"/>
            </a:pPr>
            <a:r>
              <a:rPr lang="en-US" b="1" dirty="0">
                <a:latin typeface="Trebuchet MS" panose="020B0603020202020204" pitchFamily="34" charset="0"/>
              </a:rPr>
              <a:t>Interpolate</a:t>
            </a:r>
            <a:r>
              <a:rPr lang="en-US" dirty="0">
                <a:latin typeface="Trebuchet MS" panose="020B0603020202020204" pitchFamily="34" charset="0"/>
              </a:rPr>
              <a:t> solution/gradient to quad points</a:t>
            </a:r>
          </a:p>
          <a:p>
            <a:pPr marL="726929" lvl="1" indent="-342900">
              <a:buFont typeface="Wingdings" panose="05000000000000000000" pitchFamily="2" charset="2"/>
              <a:buChar char="Ø"/>
            </a:pPr>
            <a:r>
              <a:rPr lang="en-US" b="1" dirty="0">
                <a:latin typeface="Trebuchet MS" panose="020B0603020202020204" pitchFamily="34" charset="0"/>
              </a:rPr>
              <a:t>Evaluate</a:t>
            </a:r>
            <a:r>
              <a:rPr lang="en-US" dirty="0">
                <a:latin typeface="Trebuchet MS" panose="020B0603020202020204" pitchFamily="34" charset="0"/>
              </a:rPr>
              <a:t> residual/Jacobian</a:t>
            </a:r>
          </a:p>
          <a:p>
            <a:pPr marL="726929" lvl="1" indent="-342900">
              <a:buFont typeface="Wingdings" panose="05000000000000000000" pitchFamily="2" charset="2"/>
              <a:buChar char="Ø"/>
            </a:pPr>
            <a:r>
              <a:rPr lang="en-US" b="1" dirty="0">
                <a:latin typeface="Trebuchet MS" panose="020B0603020202020204" pitchFamily="34" charset="0"/>
              </a:rPr>
              <a:t>Scatter</a:t>
            </a:r>
            <a:r>
              <a:rPr lang="en-US" dirty="0">
                <a:latin typeface="Trebuchet MS" panose="020B0603020202020204" pitchFamily="34" charset="0"/>
              </a:rPr>
              <a:t> fills global residual/Jacobian</a:t>
            </a:r>
            <a:endParaRPr lang="en-US" sz="400" dirty="0">
              <a:latin typeface="Trebuchet MS" panose="020B0603020202020204" pitchFamily="34" charset="0"/>
            </a:endParaRPr>
          </a:p>
          <a:p>
            <a:pPr marL="342900" indent="-342900" algn="l">
              <a:buFont typeface="Arial" panose="020B0604020202020204" pitchFamily="34" charset="0"/>
              <a:buChar char="•"/>
            </a:pPr>
            <a:endParaRPr lang="en-US" sz="400" dirty="0">
              <a:solidFill>
                <a:schemeClr val="tx1"/>
              </a:solidFill>
              <a:latin typeface="Trebuchet MS" panose="020B0603020202020204" pitchFamily="34" charset="0"/>
            </a:endParaRPr>
          </a:p>
        </p:txBody>
      </p:sp>
      <p:grpSp>
        <p:nvGrpSpPr>
          <p:cNvPr id="34" name="Group 33">
            <a:extLst>
              <a:ext uri="{FF2B5EF4-FFF2-40B4-BE49-F238E27FC236}">
                <a16:creationId xmlns:a16="http://schemas.microsoft.com/office/drawing/2014/main" id="{1B1085F8-121A-4C12-9EB6-6B9A8AC95EFA}"/>
              </a:ext>
            </a:extLst>
          </p:cNvPr>
          <p:cNvGrpSpPr/>
          <p:nvPr/>
        </p:nvGrpSpPr>
        <p:grpSpPr>
          <a:xfrm>
            <a:off x="6484972" y="946718"/>
            <a:ext cx="5765464" cy="5412344"/>
            <a:chOff x="6291161" y="716092"/>
            <a:chExt cx="5765464" cy="5412344"/>
          </a:xfrm>
        </p:grpSpPr>
        <p:pic>
          <p:nvPicPr>
            <p:cNvPr id="27" name="Picture 26" descr="A picture containing clipart&#10;&#10;Description generated with high confidence">
              <a:extLst>
                <a:ext uri="{FF2B5EF4-FFF2-40B4-BE49-F238E27FC236}">
                  <a16:creationId xmlns:a16="http://schemas.microsoft.com/office/drawing/2014/main" id="{D11BD16E-25FC-49A1-87AA-8CF49F452DBB}"/>
                </a:ext>
              </a:extLst>
            </p:cNvPr>
            <p:cNvPicPr>
              <a:picLocks noChangeAspect="1"/>
            </p:cNvPicPr>
            <p:nvPr/>
          </p:nvPicPr>
          <p:blipFill>
            <a:blip r:embed="rId3"/>
            <a:stretch>
              <a:fillRect/>
            </a:stretch>
          </p:blipFill>
          <p:spPr>
            <a:xfrm>
              <a:off x="7368310" y="1097280"/>
              <a:ext cx="3621641" cy="992843"/>
            </a:xfrm>
            <a:prstGeom prst="rect">
              <a:avLst/>
            </a:prstGeom>
          </p:spPr>
        </p:pic>
        <p:pic>
          <p:nvPicPr>
            <p:cNvPr id="28" name="Picture 27">
              <a:extLst>
                <a:ext uri="{FF2B5EF4-FFF2-40B4-BE49-F238E27FC236}">
                  <a16:creationId xmlns:a16="http://schemas.microsoft.com/office/drawing/2014/main" id="{3501BCAF-83D9-46D9-ABDE-3B94DB34F498}"/>
                </a:ext>
              </a:extLst>
            </p:cNvPr>
            <p:cNvPicPr>
              <a:picLocks noChangeAspect="1"/>
            </p:cNvPicPr>
            <p:nvPr/>
          </p:nvPicPr>
          <p:blipFill rotWithShape="1">
            <a:blip r:embed="rId4"/>
            <a:srcRect b="16643"/>
            <a:stretch/>
          </p:blipFill>
          <p:spPr>
            <a:xfrm>
              <a:off x="6301637" y="2596850"/>
              <a:ext cx="5754988" cy="2079533"/>
            </a:xfrm>
            <a:prstGeom prst="rect">
              <a:avLst/>
            </a:prstGeom>
          </p:spPr>
        </p:pic>
        <p:sp>
          <p:nvSpPr>
            <p:cNvPr id="29" name="TextBox 28">
              <a:extLst>
                <a:ext uri="{FF2B5EF4-FFF2-40B4-BE49-F238E27FC236}">
                  <a16:creationId xmlns:a16="http://schemas.microsoft.com/office/drawing/2014/main" id="{F8A0D99E-9F18-4668-8AB3-96995E9CE966}"/>
                </a:ext>
              </a:extLst>
            </p:cNvPr>
            <p:cNvSpPr txBox="1"/>
            <p:nvPr/>
          </p:nvSpPr>
          <p:spPr>
            <a:xfrm>
              <a:off x="7368310" y="716092"/>
              <a:ext cx="3606025" cy="369332"/>
            </a:xfrm>
            <a:prstGeom prst="rect">
              <a:avLst/>
            </a:prstGeom>
            <a:noFill/>
          </p:spPr>
          <p:txBody>
            <a:bodyPr wrap="square" rtlCol="0">
              <a:spAutoFit/>
            </a:bodyPr>
            <a:lstStyle/>
            <a:p>
              <a:pPr algn="ctr"/>
              <a:r>
                <a:rPr lang="en-US" b="1" u="sng" dirty="0" err="1">
                  <a:latin typeface="Trebuchet MS" panose="020B0603020202020204" pitchFamily="34" charset="0"/>
                  <a:cs typeface="Calibri" panose="020F0502020204030204" pitchFamily="34" charset="0"/>
                </a:rPr>
                <a:t>Trilinos</a:t>
              </a:r>
              <a:r>
                <a:rPr lang="en-US" b="1" u="sng" dirty="0">
                  <a:latin typeface="Trebuchet MS" panose="020B0603020202020204" pitchFamily="34" charset="0"/>
                  <a:cs typeface="Calibri" panose="020F0502020204030204" pitchFamily="34" charset="0"/>
                </a:rPr>
                <a:t> Packages</a:t>
              </a:r>
            </a:p>
          </p:txBody>
        </p:sp>
        <p:sp>
          <p:nvSpPr>
            <p:cNvPr id="30" name="TextBox 29">
              <a:extLst>
                <a:ext uri="{FF2B5EF4-FFF2-40B4-BE49-F238E27FC236}">
                  <a16:creationId xmlns:a16="http://schemas.microsoft.com/office/drawing/2014/main" id="{061A3767-5AE8-44FE-9FE9-A7952EAD6083}"/>
                </a:ext>
              </a:extLst>
            </p:cNvPr>
            <p:cNvSpPr txBox="1"/>
            <p:nvPr/>
          </p:nvSpPr>
          <p:spPr>
            <a:xfrm>
              <a:off x="6291161" y="2227518"/>
              <a:ext cx="5765464" cy="369332"/>
            </a:xfrm>
            <a:prstGeom prst="rect">
              <a:avLst/>
            </a:prstGeom>
            <a:noFill/>
          </p:spPr>
          <p:txBody>
            <a:bodyPr wrap="square" rtlCol="0">
              <a:spAutoFit/>
            </a:bodyPr>
            <a:lstStyle/>
            <a:p>
              <a:pPr algn="ctr"/>
              <a:r>
                <a:rPr lang="en-US" b="1" u="sng" dirty="0">
                  <a:latin typeface="Trebuchet MS" panose="020B0603020202020204" pitchFamily="34" charset="0"/>
                  <a:cs typeface="Calibri" panose="020F0502020204030204" pitchFamily="34" charset="0"/>
                </a:rPr>
                <a:t>FEA Overview</a:t>
              </a:r>
            </a:p>
          </p:txBody>
        </p:sp>
        <p:pic>
          <p:nvPicPr>
            <p:cNvPr id="31" name="Picture 30" descr="A picture containing clipart&#10;&#10;Description generated with very high confidence">
              <a:extLst>
                <a:ext uri="{FF2B5EF4-FFF2-40B4-BE49-F238E27FC236}">
                  <a16:creationId xmlns:a16="http://schemas.microsoft.com/office/drawing/2014/main" id="{85C34BE3-08F5-4CAF-A8CF-4B09381B16F0}"/>
                </a:ext>
              </a:extLst>
            </p:cNvPr>
            <p:cNvPicPr>
              <a:picLocks noChangeAspect="1"/>
            </p:cNvPicPr>
            <p:nvPr/>
          </p:nvPicPr>
          <p:blipFill>
            <a:blip r:embed="rId5"/>
            <a:stretch>
              <a:fillRect/>
            </a:stretch>
          </p:blipFill>
          <p:spPr>
            <a:xfrm>
              <a:off x="7421153" y="5191703"/>
              <a:ext cx="3515955" cy="936733"/>
            </a:xfrm>
            <a:prstGeom prst="rect">
              <a:avLst/>
            </a:prstGeom>
          </p:spPr>
        </p:pic>
        <p:sp>
          <p:nvSpPr>
            <p:cNvPr id="32" name="TextBox 31">
              <a:extLst>
                <a:ext uri="{FF2B5EF4-FFF2-40B4-BE49-F238E27FC236}">
                  <a16:creationId xmlns:a16="http://schemas.microsoft.com/office/drawing/2014/main" id="{CB0709CD-3C1F-443B-ADB9-DF822B52C0FF}"/>
                </a:ext>
              </a:extLst>
            </p:cNvPr>
            <p:cNvSpPr txBox="1"/>
            <p:nvPr/>
          </p:nvSpPr>
          <p:spPr>
            <a:xfrm>
              <a:off x="7421152" y="4813779"/>
              <a:ext cx="3515955" cy="369332"/>
            </a:xfrm>
            <a:prstGeom prst="rect">
              <a:avLst/>
            </a:prstGeom>
            <a:noFill/>
          </p:spPr>
          <p:txBody>
            <a:bodyPr wrap="square" rtlCol="0">
              <a:spAutoFit/>
            </a:bodyPr>
            <a:lstStyle/>
            <a:p>
              <a:pPr algn="ctr"/>
              <a:r>
                <a:rPr lang="en-US" b="1" u="sng" dirty="0">
                  <a:latin typeface="Trebuchet MS" panose="020B0603020202020204" pitchFamily="34" charset="0"/>
                  <a:cs typeface="Calibri" panose="020F0502020204030204" pitchFamily="34" charset="0"/>
                </a:rPr>
                <a:t>Memory Model</a:t>
              </a:r>
            </a:p>
          </p:txBody>
        </p:sp>
      </p:grpSp>
      <p:sp>
        <p:nvSpPr>
          <p:cNvPr id="22" name="TextBox 21">
            <a:extLst>
              <a:ext uri="{FF2B5EF4-FFF2-40B4-BE49-F238E27FC236}">
                <a16:creationId xmlns:a16="http://schemas.microsoft.com/office/drawing/2014/main" id="{B0CDD451-99B3-4A85-AE19-511BD368502F}"/>
              </a:ext>
            </a:extLst>
          </p:cNvPr>
          <p:cNvSpPr txBox="1"/>
          <p:nvPr/>
        </p:nvSpPr>
        <p:spPr>
          <a:xfrm>
            <a:off x="974313" y="801846"/>
            <a:ext cx="5515897" cy="640447"/>
          </a:xfrm>
          <a:prstGeom prst="rect">
            <a:avLst/>
          </a:prstGeom>
          <a:solidFill>
            <a:srgbClr val="FFFFCC"/>
          </a:solidFill>
        </p:spPr>
        <p:txBody>
          <a:bodyPr vert="horz" wrap="square" lIns="91440" tIns="45720" rIns="91440" bIns="45720" rtlCol="0">
            <a:noAutofit/>
          </a:bodyPr>
          <a:lstStyle/>
          <a:p>
            <a:pPr algn="ctr"/>
            <a:r>
              <a:rPr lang="en-US" sz="2000" b="1" dirty="0">
                <a:latin typeface="Trebuchet MS" panose="020B0603020202020204" pitchFamily="34" charset="0"/>
              </a:rPr>
              <a:t>Albany</a:t>
            </a:r>
            <a:r>
              <a:rPr lang="en-US" sz="2000" dirty="0">
                <a:latin typeface="Trebuchet MS" panose="020B0603020202020204" pitchFamily="34" charset="0"/>
              </a:rPr>
              <a:t> provides the “</a:t>
            </a:r>
            <a:r>
              <a:rPr lang="en-US" sz="2000" b="1" dirty="0">
                <a:latin typeface="Trebuchet MS" panose="020B0603020202020204" pitchFamily="34" charset="0"/>
              </a:rPr>
              <a:t>glue</a:t>
            </a:r>
            <a:r>
              <a:rPr lang="en-US" sz="2000" dirty="0">
                <a:latin typeface="Trebuchet MS" panose="020B0603020202020204" pitchFamily="34" charset="0"/>
              </a:rPr>
              <a:t>” that connects components (via abstract interfaces).</a:t>
            </a:r>
          </a:p>
        </p:txBody>
      </p:sp>
      <p:sp>
        <p:nvSpPr>
          <p:cNvPr id="33" name="TextBox 32">
            <a:extLst>
              <a:ext uri="{FF2B5EF4-FFF2-40B4-BE49-F238E27FC236}">
                <a16:creationId xmlns:a16="http://schemas.microsoft.com/office/drawing/2014/main" id="{27AE2FA6-2320-4EE8-BEDC-A4FF0F47C905}"/>
              </a:ext>
            </a:extLst>
          </p:cNvPr>
          <p:cNvSpPr txBox="1"/>
          <p:nvPr/>
        </p:nvSpPr>
        <p:spPr>
          <a:xfrm>
            <a:off x="993388" y="4184608"/>
            <a:ext cx="4734232" cy="640448"/>
          </a:xfrm>
          <a:prstGeom prst="rect">
            <a:avLst/>
          </a:prstGeom>
          <a:solidFill>
            <a:schemeClr val="accent3">
              <a:lumMod val="20000"/>
              <a:lumOff val="80000"/>
            </a:schemeClr>
          </a:solidFill>
        </p:spPr>
        <p:txBody>
          <a:bodyPr vert="horz" wrap="square" lIns="91440" tIns="45720" rIns="91440" bIns="45720" rtlCol="0">
            <a:noAutofit/>
          </a:bodyPr>
          <a:lstStyle/>
          <a:p>
            <a:pPr algn="ctr"/>
            <a:r>
              <a:rPr lang="en-US" dirty="0">
                <a:latin typeface="Trebuchet MS" panose="020B0603020202020204" pitchFamily="34" charset="0"/>
              </a:rPr>
              <a:t>Adding new PDEs requires just implementing a new </a:t>
            </a:r>
            <a:r>
              <a:rPr lang="en-US" b="1" dirty="0">
                <a:latin typeface="Trebuchet MS" panose="020B0603020202020204" pitchFamily="34" charset="0"/>
              </a:rPr>
              <a:t>Evaluate </a:t>
            </a:r>
            <a:r>
              <a:rPr lang="en-US" dirty="0">
                <a:latin typeface="Trebuchet MS" panose="020B0603020202020204" pitchFamily="34" charset="0"/>
              </a:rPr>
              <a:t>routine</a:t>
            </a:r>
          </a:p>
        </p:txBody>
      </p:sp>
      <p:sp>
        <p:nvSpPr>
          <p:cNvPr id="2" name="Rectangle 1">
            <a:extLst>
              <a:ext uri="{FF2B5EF4-FFF2-40B4-BE49-F238E27FC236}">
                <a16:creationId xmlns:a16="http://schemas.microsoft.com/office/drawing/2014/main" id="{E8DC17D3-0447-453C-9DF1-A6411FFE8013}"/>
              </a:ext>
            </a:extLst>
          </p:cNvPr>
          <p:cNvSpPr/>
          <p:nvPr/>
        </p:nvSpPr>
        <p:spPr>
          <a:xfrm>
            <a:off x="130411" y="4972617"/>
            <a:ext cx="7203700" cy="1785104"/>
          </a:xfrm>
          <a:prstGeom prst="rect">
            <a:avLst/>
          </a:prstGeom>
        </p:spPr>
        <p:txBody>
          <a:bodyPr wrap="square">
            <a:spAutoFit/>
          </a:bodyPr>
          <a:lstStyle/>
          <a:p>
            <a:r>
              <a:rPr lang="en-US" sz="2000" b="1" dirty="0">
                <a:solidFill>
                  <a:srgbClr val="0070C0"/>
                </a:solidFill>
                <a:latin typeface="Trebuchet MS" panose="020B0603020202020204" pitchFamily="34" charset="0"/>
              </a:rPr>
              <a:t>Albany design highlights:</a:t>
            </a:r>
          </a:p>
          <a:p>
            <a:endParaRPr lang="en-US" sz="400" b="1" dirty="0">
              <a:solidFill>
                <a:srgbClr val="0070C0"/>
              </a:solidFill>
              <a:latin typeface="Trebuchet MS" panose="020B0603020202020204" pitchFamily="34" charset="0"/>
            </a:endParaRPr>
          </a:p>
          <a:p>
            <a:pPr marL="342900" indent="-342900">
              <a:buFont typeface="Arial" panose="020B0604020202020204" pitchFamily="34" charset="0"/>
              <a:buChar char="•"/>
            </a:pPr>
            <a:r>
              <a:rPr lang="en-US" sz="2000" b="1" dirty="0" err="1">
                <a:latin typeface="Trebuchet MS" panose="020B0603020202020204" pitchFamily="34" charset="0"/>
              </a:rPr>
              <a:t>Piro</a:t>
            </a:r>
            <a:r>
              <a:rPr lang="en-US" sz="2000" b="1" dirty="0">
                <a:latin typeface="Trebuchet MS" panose="020B0603020202020204" pitchFamily="34" charset="0"/>
              </a:rPr>
              <a:t> </a:t>
            </a:r>
            <a:r>
              <a:rPr lang="en-US" sz="2000" dirty="0">
                <a:latin typeface="Trebuchet MS" panose="020B0603020202020204" pitchFamily="34" charset="0"/>
              </a:rPr>
              <a:t>manages the solve (e.g., Newton, time-stepper)</a:t>
            </a:r>
          </a:p>
          <a:p>
            <a:pPr marL="342900" indent="-342900">
              <a:buFont typeface="Arial" panose="020B0604020202020204" pitchFamily="34" charset="0"/>
              <a:buChar char="•"/>
            </a:pPr>
            <a:endParaRPr lang="en-US" sz="300" b="1" dirty="0">
              <a:latin typeface="Trebuchet MS" panose="020B0603020202020204" pitchFamily="34" charset="0"/>
            </a:endParaRPr>
          </a:p>
          <a:p>
            <a:pPr marL="342900" indent="-342900">
              <a:buFont typeface="Arial" panose="020B0604020202020204" pitchFamily="34" charset="0"/>
              <a:buChar char="•"/>
            </a:pPr>
            <a:r>
              <a:rPr lang="en-US" sz="2000" dirty="0">
                <a:latin typeface="Trebuchet MS" panose="020B0603020202020204" pitchFamily="34" charset="0"/>
              </a:rPr>
              <a:t>Jacobians (+ sensitivities, Hessians, etc.) obtained via </a:t>
            </a:r>
            <a:r>
              <a:rPr lang="en-US" sz="2000" b="1" dirty="0">
                <a:latin typeface="Trebuchet MS" panose="020B0603020202020204" pitchFamily="34" charset="0"/>
              </a:rPr>
              <a:t>automatic differentiation </a:t>
            </a:r>
            <a:r>
              <a:rPr lang="en-US" sz="2000" dirty="0">
                <a:latin typeface="Trebuchet MS" panose="020B0603020202020204" pitchFamily="34" charset="0"/>
              </a:rPr>
              <a:t>(</a:t>
            </a:r>
            <a:r>
              <a:rPr lang="en-US" sz="2000" b="1" dirty="0" err="1">
                <a:latin typeface="Trebuchet MS" panose="020B0603020202020204" pitchFamily="34" charset="0"/>
              </a:rPr>
              <a:t>Sacado</a:t>
            </a:r>
            <a:r>
              <a:rPr lang="en-US" sz="2000" dirty="0">
                <a:latin typeface="Trebuchet MS" panose="020B0603020202020204" pitchFamily="34" charset="0"/>
              </a:rPr>
              <a:t>)</a:t>
            </a:r>
          </a:p>
          <a:p>
            <a:pPr marL="342900" indent="-342900">
              <a:buFont typeface="Arial" panose="020B0604020202020204" pitchFamily="34" charset="0"/>
              <a:buChar char="•"/>
            </a:pPr>
            <a:endParaRPr lang="en-US" sz="300" dirty="0">
              <a:latin typeface="Trebuchet MS" panose="020B0603020202020204" pitchFamily="34" charset="0"/>
            </a:endParaRPr>
          </a:p>
          <a:p>
            <a:pPr marL="342900" indent="-342900">
              <a:buFont typeface="Arial" panose="020B0604020202020204" pitchFamily="34" charset="0"/>
              <a:buChar char="•"/>
            </a:pPr>
            <a:r>
              <a:rPr lang="en-US" sz="2000" b="1" dirty="0" err="1">
                <a:latin typeface="Trebuchet MS" panose="020B0603020202020204" pitchFamily="34" charset="0"/>
              </a:rPr>
              <a:t>Kokkos</a:t>
            </a:r>
            <a:r>
              <a:rPr lang="en-US" sz="2000" dirty="0">
                <a:latin typeface="Trebuchet MS" panose="020B0603020202020204" pitchFamily="34" charset="0"/>
              </a:rPr>
              <a:t> achieves performance portability using </a:t>
            </a:r>
            <a:r>
              <a:rPr lang="en-US" sz="2000" b="1" dirty="0">
                <a:latin typeface="Trebuchet MS" panose="020B0603020202020204" pitchFamily="34" charset="0"/>
              </a:rPr>
              <a:t>MPI+X</a:t>
            </a:r>
          </a:p>
        </p:txBody>
      </p:sp>
    </p:spTree>
    <p:extLst>
      <p:ext uri="{BB962C8B-B14F-4D97-AF65-F5344CB8AC3E}">
        <p14:creationId xmlns:p14="http://schemas.microsoft.com/office/powerpoint/2010/main" val="297324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itle 12">
                <a:extLst>
                  <a:ext uri="{FF2B5EF4-FFF2-40B4-BE49-F238E27FC236}">
                    <a16:creationId xmlns:a16="http://schemas.microsoft.com/office/drawing/2014/main" id="{28903DDA-7189-7C4B-8C3C-58042A748310}"/>
                  </a:ext>
                </a:extLst>
              </p:cNvPr>
              <p:cNvSpPr>
                <a:spLocks noGrp="1"/>
              </p:cNvSpPr>
              <p:nvPr>
                <p:ph type="title"/>
              </p:nvPr>
            </p:nvSpPr>
            <p:spPr>
              <a:xfrm>
                <a:off x="1381124" y="301975"/>
                <a:ext cx="10277476" cy="718289"/>
              </a:xfrm>
            </p:spPr>
            <p:txBody>
              <a:bodyPr>
                <a:normAutofit fontScale="90000"/>
              </a:bodyPr>
              <a:lstStyle/>
              <a:p>
                <a:r>
                  <a:rPr lang="en-US" sz="3600" dirty="0">
                    <a:solidFill>
                      <a:srgbClr val="0070C0"/>
                    </a:solidFill>
                    <a:latin typeface="Trebuchet MS" panose="020B0603020202020204" pitchFamily="34" charset="0"/>
                  </a:rPr>
                  <a:t>Albany Supporting Tools: </a:t>
                </a:r>
                <a:r>
                  <a:rPr lang="en-US" sz="3600" dirty="0" err="1">
                    <a:solidFill>
                      <a:srgbClr val="0070C0"/>
                    </a:solidFill>
                    <a:latin typeface="Trebuchet MS" panose="020B0603020202020204" pitchFamily="34" charset="0"/>
                  </a:rPr>
                  <a:t>Belos</a:t>
                </a:r>
                <a:r>
                  <a:rPr lang="en-US" sz="3600" dirty="0">
                    <a:solidFill>
                      <a:srgbClr val="0070C0"/>
                    </a:solidFill>
                    <a:latin typeface="Trebuchet MS" panose="020B0603020202020204" pitchFamily="34" charset="0"/>
                  </a:rPr>
                  <a:t>/</a:t>
                </a:r>
                <a:r>
                  <a:rPr lang="en-US" sz="3600" dirty="0" err="1">
                    <a:solidFill>
                      <a:srgbClr val="0070C0"/>
                    </a:solidFill>
                    <a:latin typeface="Trebuchet MS" panose="020B0603020202020204" pitchFamily="34" charset="0"/>
                  </a:rPr>
                  <a:t>MueLu</a:t>
                </a:r>
                <a:r>
                  <a:rPr lang="en-US" sz="3600" dirty="0">
                    <a:solidFill>
                      <a:srgbClr val="0070C0"/>
                    </a:solidFill>
                    <a:latin typeface="Trebuchet MS" panose="020B0603020202020204" pitchFamily="34" charset="0"/>
                  </a:rPr>
                  <a:t> </a:t>
                </a:r>
                <a14:m>
                  <m:oMath xmlns:m="http://schemas.openxmlformats.org/officeDocument/2006/math">
                    <m:r>
                      <a:rPr lang="en-US" sz="3600" i="1" dirty="0" smtClean="0">
                        <a:solidFill>
                          <a:srgbClr val="0070C0"/>
                        </a:solidFill>
                        <a:latin typeface="Cambria Math" panose="02040503050406030204" pitchFamily="18" charset="0"/>
                      </a:rPr>
                      <m:t>–</m:t>
                    </m:r>
                  </m:oMath>
                </a14:m>
                <a:r>
                  <a:rPr lang="en-US" sz="3600" dirty="0">
                    <a:solidFill>
                      <a:srgbClr val="0070C0"/>
                    </a:solidFill>
                    <a:latin typeface="Trebuchet MS" panose="020B0603020202020204" pitchFamily="34" charset="0"/>
                  </a:rPr>
                  <a:t> Preconditioned Iterative Solver </a:t>
                </a:r>
              </a:p>
            </p:txBody>
          </p:sp>
        </mc:Choice>
        <mc:Fallback xmlns="">
          <p:sp>
            <p:nvSpPr>
              <p:cNvPr id="13" name="Title 12">
                <a:extLst>
                  <a:ext uri="{FF2B5EF4-FFF2-40B4-BE49-F238E27FC236}">
                    <a16:creationId xmlns:a16="http://schemas.microsoft.com/office/drawing/2014/main" id="{28903DDA-7189-7C4B-8C3C-58042A748310}"/>
                  </a:ext>
                </a:extLst>
              </p:cNvPr>
              <p:cNvSpPr>
                <a:spLocks noGrp="1" noRot="1" noChangeAspect="1" noMove="1" noResize="1" noEditPoints="1" noAdjustHandles="1" noChangeArrowheads="1" noChangeShapeType="1" noTextEdit="1"/>
              </p:cNvSpPr>
              <p:nvPr>
                <p:ph type="title"/>
              </p:nvPr>
            </p:nvSpPr>
            <p:spPr>
              <a:xfrm>
                <a:off x="1381124" y="301975"/>
                <a:ext cx="10277476" cy="718289"/>
              </a:xfrm>
              <a:blipFill>
                <a:blip r:embed="rId3"/>
                <a:stretch>
                  <a:fillRect l="-2432" t="-35897" r="-1898" b="-4615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37</a:t>
            </a:fld>
            <a:endParaRPr lang="en-US" dirty="0"/>
          </a:p>
        </p:txBody>
      </p:sp>
      <p:sp>
        <p:nvSpPr>
          <p:cNvPr id="7" name="Text Placeholder 3">
            <a:extLst>
              <a:ext uri="{FF2B5EF4-FFF2-40B4-BE49-F238E27FC236}">
                <a16:creationId xmlns:a16="http://schemas.microsoft.com/office/drawing/2014/main" id="{ADEF24F1-3E0F-4192-BE9B-653E080CFC42}"/>
              </a:ext>
            </a:extLst>
          </p:cNvPr>
          <p:cNvSpPr txBox="1">
            <a:spLocks/>
          </p:cNvSpPr>
          <p:nvPr/>
        </p:nvSpPr>
        <p:spPr>
          <a:xfrm>
            <a:off x="220271" y="5617461"/>
            <a:ext cx="10566547" cy="1248662"/>
          </a:xfrm>
          <a:prstGeom prst="rect">
            <a:avLst/>
          </a:prstGeom>
        </p:spPr>
        <p:txBody>
          <a:bodyPr vert="horz" lIns="0" tIns="45720" rIns="0" bIns="45720" rtlCol="0">
            <a:noAutofit/>
          </a:bodyPr>
          <a:lstStyle>
            <a:lvl1pPr marL="0" indent="0"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2400" kern="1200">
                <a:solidFill>
                  <a:schemeClr val="tx1"/>
                </a:solidFill>
                <a:latin typeface="Calibri" panose="020F0502020204030204" pitchFamily="34" charset="0"/>
                <a:ea typeface="Garamond" charset="0"/>
                <a:cs typeface="Calibri" panose="020F0502020204030204" pitchFamily="34"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2000" kern="1200">
                <a:solidFill>
                  <a:schemeClr val="tx1"/>
                </a:solidFill>
                <a:latin typeface="Calibri" panose="020F0502020204030204" pitchFamily="34" charset="0"/>
                <a:ea typeface="Garamond" charset="0"/>
                <a:cs typeface="Calibri" panose="020F0502020204030204" pitchFamily="34"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600" kern="1200">
                <a:solidFill>
                  <a:schemeClr val="tx1"/>
                </a:solidFill>
                <a:latin typeface="Calibri" panose="020F0502020204030204" pitchFamily="34" charset="0"/>
                <a:ea typeface="Garamond" charset="0"/>
                <a:cs typeface="Calibri" panose="020F0502020204030204" pitchFamily="34"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600" kern="1200">
                <a:solidFill>
                  <a:schemeClr val="tx1"/>
                </a:solidFill>
                <a:latin typeface="Calibri" panose="020F0502020204030204" pitchFamily="34" charset="0"/>
                <a:ea typeface="Garamond" charset="0"/>
                <a:cs typeface="Calibri" panose="020F0502020204030204" pitchFamily="34"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600" kern="1200">
                <a:solidFill>
                  <a:schemeClr val="tx1"/>
                </a:solidFill>
                <a:latin typeface="Calibri" panose="020F0502020204030204" pitchFamily="34" charset="0"/>
                <a:ea typeface="Garamond" charset="0"/>
                <a:cs typeface="Calibri" panose="020F050202020403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00000"/>
              </a:lnSpc>
              <a:spcBef>
                <a:spcPts val="0"/>
              </a:spcBef>
              <a:spcAft>
                <a:spcPts val="0"/>
              </a:spcAft>
              <a:buFont typeface="Calibri" panose="020F0502020204030204" pitchFamily="34" charset="0"/>
              <a:buNone/>
            </a:pPr>
            <a:r>
              <a:rPr lang="en-US" sz="2000" b="1" dirty="0">
                <a:solidFill>
                  <a:srgbClr val="0070C0"/>
                </a:solidFill>
                <a:latin typeface="Trebuchet MS" panose="020B0603020202020204" pitchFamily="34" charset="0"/>
              </a:rPr>
              <a:t>Solver: </a:t>
            </a:r>
            <a:r>
              <a:rPr lang="en-US" sz="2000" dirty="0">
                <a:latin typeface="Trebuchet MS" panose="020B0603020202020204" pitchFamily="34" charset="0"/>
              </a:rPr>
              <a:t>Preconditioned Newton-</a:t>
            </a:r>
            <a:r>
              <a:rPr lang="en-US" sz="2000" dirty="0" err="1">
                <a:latin typeface="Trebuchet MS" panose="020B0603020202020204" pitchFamily="34" charset="0"/>
              </a:rPr>
              <a:t>Krylov</a:t>
            </a:r>
            <a:endParaRPr lang="en-US" sz="400" dirty="0">
              <a:latin typeface="Trebuchet MS" panose="020B0603020202020204" pitchFamily="34" charset="0"/>
            </a:endParaRPr>
          </a:p>
          <a:p>
            <a:pPr>
              <a:lnSpc>
                <a:spcPct val="100000"/>
              </a:lnSpc>
              <a:spcBef>
                <a:spcPts val="0"/>
              </a:spcBef>
              <a:spcAft>
                <a:spcPts val="0"/>
              </a:spcAft>
              <a:buFont typeface="Calibri" panose="020F0502020204030204" pitchFamily="34" charset="0"/>
              <a:buNone/>
            </a:pPr>
            <a:r>
              <a:rPr lang="en-US" sz="400" dirty="0">
                <a:latin typeface="Trebuchet MS" panose="020B0603020202020204" pitchFamily="34" charset="0"/>
              </a:rPr>
              <a:t> </a:t>
            </a:r>
          </a:p>
          <a:p>
            <a:pPr indent="-342900">
              <a:spcBef>
                <a:spcPts val="600"/>
              </a:spcBef>
              <a:buClr>
                <a:schemeClr val="tx1"/>
              </a:buClr>
              <a:buFont typeface="Arial" panose="020B0604020202020204" pitchFamily="34" charset="0"/>
              <a:buChar char="•"/>
            </a:pPr>
            <a:r>
              <a:rPr lang="en-US" sz="1800" dirty="0">
                <a:latin typeface="Trebuchet MS" panose="020B0603020202020204" pitchFamily="34" charset="0"/>
              </a:rPr>
              <a:t>MDSC-AMG is used as preconditioner for GMRES</a:t>
            </a:r>
          </a:p>
          <a:p>
            <a:pPr indent="-342900">
              <a:spcBef>
                <a:spcPts val="600"/>
              </a:spcBef>
              <a:buClr>
                <a:schemeClr val="tx1"/>
              </a:buClr>
              <a:buFont typeface="Arial" panose="020B0604020202020204" pitchFamily="34" charset="0"/>
              <a:buChar char="•"/>
            </a:pPr>
            <a:r>
              <a:rPr lang="en-US" sz="1800" dirty="0">
                <a:latin typeface="Trebuchet MS" panose="020B0603020202020204" pitchFamily="34" charset="0"/>
              </a:rPr>
              <a:t>Performance portability through </a:t>
            </a:r>
            <a:r>
              <a:rPr lang="en-US" sz="1800" dirty="0" err="1">
                <a:latin typeface="Trebuchet MS" panose="020B0603020202020204" pitchFamily="34" charset="0"/>
              </a:rPr>
              <a:t>Trilinos</a:t>
            </a:r>
            <a:r>
              <a:rPr lang="en-US" sz="1800" dirty="0">
                <a:latin typeface="Trebuchet MS" panose="020B0603020202020204" pitchFamily="34" charset="0"/>
              </a:rPr>
              <a:t>/</a:t>
            </a:r>
            <a:r>
              <a:rPr lang="en-US" sz="1800" dirty="0" err="1">
                <a:latin typeface="Trebuchet MS" panose="020B0603020202020204" pitchFamily="34" charset="0"/>
              </a:rPr>
              <a:t>MueLu</a:t>
            </a:r>
            <a:r>
              <a:rPr lang="en-US" sz="1800" dirty="0">
                <a:latin typeface="Trebuchet MS" panose="020B0603020202020204" pitchFamily="34" charset="0"/>
              </a:rPr>
              <a:t> (multigrid) + </a:t>
            </a:r>
            <a:r>
              <a:rPr lang="en-US" sz="1800" dirty="0" err="1">
                <a:latin typeface="Trebuchet MS" panose="020B0603020202020204" pitchFamily="34" charset="0"/>
              </a:rPr>
              <a:t>Trilinos</a:t>
            </a:r>
            <a:r>
              <a:rPr lang="en-US" sz="1800" dirty="0">
                <a:latin typeface="Trebuchet MS" panose="020B0603020202020204" pitchFamily="34" charset="0"/>
              </a:rPr>
              <a:t>/</a:t>
            </a:r>
            <a:r>
              <a:rPr lang="en-US" sz="1800" dirty="0" err="1">
                <a:latin typeface="Trebuchet MS" panose="020B0603020202020204" pitchFamily="34" charset="0"/>
              </a:rPr>
              <a:t>Belos</a:t>
            </a:r>
            <a:r>
              <a:rPr lang="en-US" sz="1800" dirty="0">
                <a:latin typeface="Trebuchet MS" panose="020B0603020202020204" pitchFamily="34" charset="0"/>
              </a:rPr>
              <a:t> (GMRES)</a:t>
            </a:r>
          </a:p>
        </p:txBody>
      </p:sp>
      <p:grpSp>
        <p:nvGrpSpPr>
          <p:cNvPr id="19" name="Group 18">
            <a:extLst>
              <a:ext uri="{FF2B5EF4-FFF2-40B4-BE49-F238E27FC236}">
                <a16:creationId xmlns:a16="http://schemas.microsoft.com/office/drawing/2014/main" id="{1BF54F2D-4957-43D4-84D8-06581CD29D53}"/>
              </a:ext>
            </a:extLst>
          </p:cNvPr>
          <p:cNvGrpSpPr/>
          <p:nvPr/>
        </p:nvGrpSpPr>
        <p:grpSpPr>
          <a:xfrm>
            <a:off x="6830086" y="1008278"/>
            <a:ext cx="5183870" cy="4152900"/>
            <a:chOff x="6858661" y="2000250"/>
            <a:chExt cx="5183870" cy="4152900"/>
          </a:xfrm>
        </p:grpSpPr>
        <p:grpSp>
          <p:nvGrpSpPr>
            <p:cNvPr id="10" name="Group 9">
              <a:extLst>
                <a:ext uri="{FF2B5EF4-FFF2-40B4-BE49-F238E27FC236}">
                  <a16:creationId xmlns:a16="http://schemas.microsoft.com/office/drawing/2014/main" id="{2D1ACC6E-45B3-415C-9FAF-A6E697DCE7E0}"/>
                </a:ext>
              </a:extLst>
            </p:cNvPr>
            <p:cNvGrpSpPr>
              <a:grpSpLocks noChangeAspect="1"/>
            </p:cNvGrpSpPr>
            <p:nvPr/>
          </p:nvGrpSpPr>
          <p:grpSpPr>
            <a:xfrm>
              <a:off x="6858661" y="2296459"/>
              <a:ext cx="5183870" cy="3718907"/>
              <a:chOff x="3861134" y="1643447"/>
              <a:chExt cx="5359066" cy="3844592"/>
            </a:xfrm>
          </p:grpSpPr>
          <p:pic>
            <p:nvPicPr>
              <p:cNvPr id="11" name="Picture 10" descr="Lion:private:var:folders:h0:q6x8sxtn3zz1mzzdgjjy2khc000n18:T:TemporaryItems:tobi1.png">
                <a:extLst>
                  <a:ext uri="{FF2B5EF4-FFF2-40B4-BE49-F238E27FC236}">
                    <a16:creationId xmlns:a16="http://schemas.microsoft.com/office/drawing/2014/main" id="{9995031A-5693-4D38-A818-92BC0B227762}"/>
                  </a:ext>
                </a:extLst>
              </p:cNvPr>
              <p:cNvPicPr/>
              <p:nvPr/>
            </p:nvPicPr>
            <p:blipFill rotWithShape="1">
              <a:blip r:embed="rId4">
                <a:extLst>
                  <a:ext uri="{28A0092B-C50C-407E-A947-70E740481C1C}">
                    <a14:useLocalDpi xmlns:a14="http://schemas.microsoft.com/office/drawing/2010/main" val="0"/>
                  </a:ext>
                </a:extLst>
              </a:blip>
              <a:srcRect l="5168" t="4985" r="10447" b="5272"/>
              <a:stretch/>
            </p:blipFill>
            <p:spPr bwMode="auto">
              <a:xfrm>
                <a:off x="3861134" y="1643447"/>
                <a:ext cx="4220562" cy="3844592"/>
              </a:xfrm>
              <a:prstGeom prst="rect">
                <a:avLst/>
              </a:prstGeom>
              <a:noFill/>
              <a:ln>
                <a:noFill/>
              </a:ln>
            </p:spPr>
          </p:pic>
          <p:sp>
            <p:nvSpPr>
              <p:cNvPr id="12" name="TextBox 11">
                <a:extLst>
                  <a:ext uri="{FF2B5EF4-FFF2-40B4-BE49-F238E27FC236}">
                    <a16:creationId xmlns:a16="http://schemas.microsoft.com/office/drawing/2014/main" id="{8C5544B6-B116-4A5D-8E73-235CEBB0529E}"/>
                  </a:ext>
                </a:extLst>
              </p:cNvPr>
              <p:cNvSpPr txBox="1"/>
              <p:nvPr/>
            </p:nvSpPr>
            <p:spPr>
              <a:xfrm>
                <a:off x="8053414" y="2286000"/>
                <a:ext cx="1166786" cy="461665"/>
              </a:xfrm>
              <a:prstGeom prst="rect">
                <a:avLst/>
              </a:prstGeom>
              <a:noFill/>
            </p:spPr>
            <p:txBody>
              <a:bodyPr wrap="square" rtlCol="0">
                <a:spAutoFit/>
              </a:bodyPr>
              <a:lstStyle/>
              <a:p>
                <a:pPr algn="ctr"/>
                <a:r>
                  <a:rPr lang="en-US" sz="1200" dirty="0">
                    <a:latin typeface="Calibri" panose="020F0502020204030204" pitchFamily="34" charset="0"/>
                  </a:rPr>
                  <a:t>Algebraic Structured MG</a:t>
                </a:r>
              </a:p>
            </p:txBody>
          </p:sp>
          <p:sp>
            <p:nvSpPr>
              <p:cNvPr id="14" name="TextBox 13">
                <a:extLst>
                  <a:ext uri="{FF2B5EF4-FFF2-40B4-BE49-F238E27FC236}">
                    <a16:creationId xmlns:a16="http://schemas.microsoft.com/office/drawing/2014/main" id="{D20B413D-8DC3-40AC-A947-FE2B6A15AA48}"/>
                  </a:ext>
                </a:extLst>
              </p:cNvPr>
              <p:cNvSpPr txBox="1"/>
              <p:nvPr/>
            </p:nvSpPr>
            <p:spPr>
              <a:xfrm>
                <a:off x="8077200" y="4141113"/>
                <a:ext cx="1061195" cy="477268"/>
              </a:xfrm>
              <a:prstGeom prst="rect">
                <a:avLst/>
              </a:prstGeom>
              <a:noFill/>
            </p:spPr>
            <p:txBody>
              <a:bodyPr wrap="square" rtlCol="0">
                <a:spAutoFit/>
              </a:bodyPr>
              <a:lstStyle/>
              <a:p>
                <a:pPr algn="ctr"/>
                <a:r>
                  <a:rPr lang="en-US" sz="1200" dirty="0">
                    <a:latin typeface="Calibri" panose="020F0502020204030204" pitchFamily="34" charset="0"/>
                  </a:rPr>
                  <a:t>Unstructured AMG </a:t>
                </a:r>
              </a:p>
            </p:txBody>
          </p:sp>
          <p:sp>
            <p:nvSpPr>
              <p:cNvPr id="15" name="Curved Left Arrow 12">
                <a:extLst>
                  <a:ext uri="{FF2B5EF4-FFF2-40B4-BE49-F238E27FC236}">
                    <a16:creationId xmlns:a16="http://schemas.microsoft.com/office/drawing/2014/main" id="{A5A39815-FAA7-413C-94EB-6DAAC4397745}"/>
                  </a:ext>
                </a:extLst>
              </p:cNvPr>
              <p:cNvSpPr/>
              <p:nvPr/>
            </p:nvSpPr>
            <p:spPr>
              <a:xfrm>
                <a:off x="7848600" y="2286000"/>
                <a:ext cx="205979" cy="40895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urved Left Arrow 13">
                <a:extLst>
                  <a:ext uri="{FF2B5EF4-FFF2-40B4-BE49-F238E27FC236}">
                    <a16:creationId xmlns:a16="http://schemas.microsoft.com/office/drawing/2014/main" id="{A0C51017-94F4-4C9D-B574-403ED315E02A}"/>
                  </a:ext>
                </a:extLst>
              </p:cNvPr>
              <p:cNvSpPr/>
              <p:nvPr/>
            </p:nvSpPr>
            <p:spPr>
              <a:xfrm>
                <a:off x="7848600" y="3143310"/>
                <a:ext cx="205979" cy="40895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urved Left Arrow 14">
                <a:extLst>
                  <a:ext uri="{FF2B5EF4-FFF2-40B4-BE49-F238E27FC236}">
                    <a16:creationId xmlns:a16="http://schemas.microsoft.com/office/drawing/2014/main" id="{896683A5-CCB7-4CA0-8BD1-DE8C7B61578B}"/>
                  </a:ext>
                </a:extLst>
              </p:cNvPr>
              <p:cNvSpPr/>
              <p:nvPr/>
            </p:nvSpPr>
            <p:spPr>
              <a:xfrm>
                <a:off x="7795021" y="4114800"/>
                <a:ext cx="205979" cy="40895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46BC2CF9-803F-475F-B782-1309C626E9EA}"/>
                  </a:ext>
                </a:extLst>
              </p:cNvPr>
              <p:cNvSpPr txBox="1"/>
              <p:nvPr/>
            </p:nvSpPr>
            <p:spPr>
              <a:xfrm>
                <a:off x="8053414" y="3143310"/>
                <a:ext cx="1166786" cy="461665"/>
              </a:xfrm>
              <a:prstGeom prst="rect">
                <a:avLst/>
              </a:prstGeom>
              <a:noFill/>
            </p:spPr>
            <p:txBody>
              <a:bodyPr wrap="square" rtlCol="0">
                <a:spAutoFit/>
              </a:bodyPr>
              <a:lstStyle/>
              <a:p>
                <a:pPr algn="ctr"/>
                <a:r>
                  <a:rPr lang="en-US" sz="1200" dirty="0">
                    <a:latin typeface="Calibri" panose="020F0502020204030204" pitchFamily="34" charset="0"/>
                  </a:rPr>
                  <a:t>Algebraic Structured MG</a:t>
                </a:r>
              </a:p>
            </p:txBody>
          </p:sp>
        </p:grpSp>
        <p:sp>
          <p:nvSpPr>
            <p:cNvPr id="3" name="Rectangle 2">
              <a:extLst>
                <a:ext uri="{FF2B5EF4-FFF2-40B4-BE49-F238E27FC236}">
                  <a16:creationId xmlns:a16="http://schemas.microsoft.com/office/drawing/2014/main" id="{90F9D609-A6AA-443A-895E-6B79649D7990}"/>
                </a:ext>
              </a:extLst>
            </p:cNvPr>
            <p:cNvSpPr/>
            <p:nvPr/>
          </p:nvSpPr>
          <p:spPr>
            <a:xfrm>
              <a:off x="6858661" y="2000250"/>
              <a:ext cx="5183870" cy="415290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1FE624BC-AE5B-4E39-86D0-98FB08F191E9}"/>
              </a:ext>
            </a:extLst>
          </p:cNvPr>
          <p:cNvSpPr/>
          <p:nvPr/>
        </p:nvSpPr>
        <p:spPr>
          <a:xfrm>
            <a:off x="178044" y="3864079"/>
            <a:ext cx="6096000" cy="1692771"/>
          </a:xfrm>
          <a:prstGeom prst="rect">
            <a:avLst/>
          </a:prstGeom>
        </p:spPr>
        <p:txBody>
          <a:bodyPr>
            <a:spAutoFit/>
          </a:bodyPr>
          <a:lstStyle/>
          <a:p>
            <a:r>
              <a:rPr lang="en-US" sz="2000" b="1" dirty="0">
                <a:solidFill>
                  <a:srgbClr val="0070C0"/>
                </a:solidFill>
                <a:latin typeface="Trebuchet MS" panose="020B0603020202020204" pitchFamily="34" charset="0"/>
              </a:rPr>
              <a:t>Solution: </a:t>
            </a:r>
            <a:r>
              <a:rPr lang="en-US" sz="2000" dirty="0">
                <a:latin typeface="Trebuchet MS" panose="020B0603020202020204" pitchFamily="34" charset="0"/>
              </a:rPr>
              <a:t>Matrix dependent semi-coarsening algebraic multigrid (MDSC-AMG)</a:t>
            </a:r>
            <a:r>
              <a:rPr lang="en-US" sz="2000" baseline="30000" dirty="0">
                <a:latin typeface="Trebuchet MS" panose="020B0603020202020204" pitchFamily="34" charset="0"/>
              </a:rPr>
              <a:t>1</a:t>
            </a:r>
          </a:p>
          <a:p>
            <a:endParaRPr lang="en-US" sz="400" dirty="0">
              <a:latin typeface="Trebuchet MS" panose="020B0603020202020204" pitchFamily="34" charset="0"/>
            </a:endParaRPr>
          </a:p>
          <a:p>
            <a:pPr marL="342900" indent="-342900">
              <a:buFont typeface="Arial" panose="020B0604020202020204" pitchFamily="34" charset="0"/>
              <a:buChar char="•"/>
            </a:pPr>
            <a:r>
              <a:rPr lang="en-US" dirty="0">
                <a:latin typeface="Trebuchet MS" panose="020B0603020202020204" pitchFamily="34" charset="0"/>
              </a:rPr>
              <a:t>First, apply algebraic </a:t>
            </a:r>
            <a:r>
              <a:rPr lang="en-US" b="1" dirty="0">
                <a:latin typeface="Trebuchet MS" panose="020B0603020202020204" pitchFamily="34" charset="0"/>
              </a:rPr>
              <a:t>structured</a:t>
            </a:r>
            <a:r>
              <a:rPr lang="en-US" dirty="0">
                <a:latin typeface="Trebuchet MS" panose="020B0603020202020204" pitchFamily="34" charset="0"/>
              </a:rPr>
              <a:t> multigrid to coarsen vertically</a:t>
            </a:r>
          </a:p>
          <a:p>
            <a:pPr marL="342900" indent="-342900">
              <a:buFont typeface="Arial" panose="020B0604020202020204" pitchFamily="34" charset="0"/>
              <a:buChar char="•"/>
            </a:pPr>
            <a:endParaRPr lang="en-US" sz="300" dirty="0">
              <a:latin typeface="Trebuchet MS" panose="020B0603020202020204" pitchFamily="34" charset="0"/>
            </a:endParaRPr>
          </a:p>
          <a:p>
            <a:pPr marL="342900" indent="-342900">
              <a:buFont typeface="Arial" panose="020B0604020202020204" pitchFamily="34" charset="0"/>
              <a:buChar char="•"/>
            </a:pPr>
            <a:r>
              <a:rPr lang="en-US" dirty="0">
                <a:latin typeface="Trebuchet MS" panose="020B0603020202020204" pitchFamily="34" charset="0"/>
              </a:rPr>
              <a:t>Second, apply </a:t>
            </a:r>
            <a:r>
              <a:rPr lang="en-US" b="1" dirty="0">
                <a:latin typeface="Trebuchet MS" panose="020B0603020202020204" pitchFamily="34" charset="0"/>
              </a:rPr>
              <a:t>SA-AMG</a:t>
            </a:r>
            <a:r>
              <a:rPr lang="en-US" dirty="0">
                <a:latin typeface="Trebuchet MS" panose="020B0603020202020204" pitchFamily="34" charset="0"/>
              </a:rPr>
              <a:t> on single layer</a:t>
            </a:r>
          </a:p>
          <a:p>
            <a:pPr marL="342900" indent="-342900">
              <a:buFont typeface="Arial" panose="020B0604020202020204" pitchFamily="34" charset="0"/>
              <a:buChar char="•"/>
            </a:pPr>
            <a:endParaRPr lang="en-US" sz="300" dirty="0">
              <a:latin typeface="Trebuchet MS" panose="020B0603020202020204" pitchFamily="34" charset="0"/>
            </a:endParaRPr>
          </a:p>
        </p:txBody>
      </p:sp>
      <p:grpSp>
        <p:nvGrpSpPr>
          <p:cNvPr id="25" name="Group 24">
            <a:extLst>
              <a:ext uri="{FF2B5EF4-FFF2-40B4-BE49-F238E27FC236}">
                <a16:creationId xmlns:a16="http://schemas.microsoft.com/office/drawing/2014/main" id="{DFF427D0-36EB-4174-B4E5-1098736AF0AA}"/>
              </a:ext>
            </a:extLst>
          </p:cNvPr>
          <p:cNvGrpSpPr/>
          <p:nvPr/>
        </p:nvGrpSpPr>
        <p:grpSpPr>
          <a:xfrm>
            <a:off x="905726" y="1696822"/>
            <a:ext cx="4266349" cy="2038518"/>
            <a:chOff x="335366" y="601414"/>
            <a:chExt cx="6940550" cy="2919510"/>
          </a:xfrm>
        </p:grpSpPr>
        <p:pic>
          <p:nvPicPr>
            <p:cNvPr id="21" name="Picture 20">
              <a:extLst>
                <a:ext uri="{FF2B5EF4-FFF2-40B4-BE49-F238E27FC236}">
                  <a16:creationId xmlns:a16="http://schemas.microsoft.com/office/drawing/2014/main" id="{9AE0470D-8B8C-4AB6-8B20-038E753501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366" y="601414"/>
              <a:ext cx="4953000" cy="2919510"/>
            </a:xfrm>
            <a:prstGeom prst="rect">
              <a:avLst/>
            </a:prstGeom>
          </p:spPr>
        </p:pic>
        <p:pic>
          <p:nvPicPr>
            <p:cNvPr id="22" name="Picture 21">
              <a:extLst>
                <a:ext uri="{FF2B5EF4-FFF2-40B4-BE49-F238E27FC236}">
                  <a16:creationId xmlns:a16="http://schemas.microsoft.com/office/drawing/2014/main" id="{2B994880-17D8-48DB-84C4-C4B617AEC1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8366" y="1592014"/>
              <a:ext cx="1987550" cy="1574800"/>
            </a:xfrm>
            <a:prstGeom prst="rect">
              <a:avLst/>
            </a:prstGeom>
          </p:spPr>
        </p:pic>
        <p:sp>
          <p:nvSpPr>
            <p:cNvPr id="23" name="Rectangle 22">
              <a:extLst>
                <a:ext uri="{FF2B5EF4-FFF2-40B4-BE49-F238E27FC236}">
                  <a16:creationId xmlns:a16="http://schemas.microsoft.com/office/drawing/2014/main" id="{05E8D608-8880-4605-8EE1-56CA9B03401E}"/>
                </a:ext>
              </a:extLst>
            </p:cNvPr>
            <p:cNvSpPr/>
            <p:nvPr/>
          </p:nvSpPr>
          <p:spPr>
            <a:xfrm>
              <a:off x="2545166" y="2582614"/>
              <a:ext cx="457200" cy="3755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537BCDF2-9DBD-4071-9DCB-33A7DA4B8A09}"/>
                </a:ext>
              </a:extLst>
            </p:cNvPr>
            <p:cNvCxnSpPr>
              <a:stCxn id="23" idx="3"/>
              <a:endCxn id="22" idx="1"/>
            </p:cNvCxnSpPr>
            <p:nvPr/>
          </p:nvCxnSpPr>
          <p:spPr>
            <a:xfrm flipV="1">
              <a:off x="3002366" y="2379414"/>
              <a:ext cx="2286000" cy="3909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Text Placeholder 3">
            <a:extLst>
              <a:ext uri="{FF2B5EF4-FFF2-40B4-BE49-F238E27FC236}">
                <a16:creationId xmlns:a16="http://schemas.microsoft.com/office/drawing/2014/main" id="{AB160A55-6AC0-4BBC-9A22-819D39AECB50}"/>
              </a:ext>
            </a:extLst>
          </p:cNvPr>
          <p:cNvSpPr txBox="1">
            <a:spLocks/>
          </p:cNvSpPr>
          <p:nvPr/>
        </p:nvSpPr>
        <p:spPr>
          <a:xfrm>
            <a:off x="320596" y="462493"/>
            <a:ext cx="6108778" cy="2399074"/>
          </a:xfrm>
          <a:prstGeom prst="rect">
            <a:avLst/>
          </a:prstGeom>
        </p:spPr>
        <p:txBody>
          <a:bodyPr vert="horz" lIns="0" tIns="0" rIns="0" bIns="0" rtlCol="0" anchor="ctr"/>
          <a:lstStyle>
            <a:defPPr>
              <a:defRPr lang="en-US"/>
            </a:defPPr>
            <a:lvl1pPr marL="0" algn="ctr" defTabSz="914400" rtl="0" eaLnBrk="1" latinLnBrk="0" hangingPunct="1">
              <a:defRPr sz="1400" b="0" i="0" kern="1200">
                <a:solidFill>
                  <a:srgbClr val="FFFFFF"/>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b="1" dirty="0">
                <a:solidFill>
                  <a:srgbClr val="0070C0"/>
                </a:solidFill>
                <a:latin typeface="Trebuchet MS" panose="020B0603020202020204" pitchFamily="34" charset="0"/>
              </a:rPr>
              <a:t>Problem: </a:t>
            </a:r>
            <a:r>
              <a:rPr lang="en-US" sz="2000" dirty="0">
                <a:solidFill>
                  <a:schemeClr val="tx1"/>
                </a:solidFill>
                <a:latin typeface="Trebuchet MS" panose="020B0603020202020204" pitchFamily="34" charset="0"/>
              </a:rPr>
              <a:t>Ice sheet meshes are thin with high aspect ratios</a:t>
            </a:r>
          </a:p>
        </p:txBody>
      </p:sp>
      <p:sp>
        <p:nvSpPr>
          <p:cNvPr id="26" name="Rectangle 25">
            <a:extLst>
              <a:ext uri="{FF2B5EF4-FFF2-40B4-BE49-F238E27FC236}">
                <a16:creationId xmlns:a16="http://schemas.microsoft.com/office/drawing/2014/main" id="{92BF3711-9594-4183-ABE0-3AEDEEAD1A23}"/>
              </a:ext>
            </a:extLst>
          </p:cNvPr>
          <p:cNvSpPr/>
          <p:nvPr/>
        </p:nvSpPr>
        <p:spPr>
          <a:xfrm>
            <a:off x="3675954" y="5161178"/>
            <a:ext cx="11667231" cy="338554"/>
          </a:xfrm>
          <a:prstGeom prst="rect">
            <a:avLst/>
          </a:prstGeom>
        </p:spPr>
        <p:txBody>
          <a:bodyPr wrap="square">
            <a:spAutoFit/>
          </a:bodyPr>
          <a:lstStyle/>
          <a:p>
            <a:pPr algn="ctr"/>
            <a:r>
              <a:rPr lang="en-US" sz="1600" baseline="30000" dirty="0">
                <a:latin typeface="Trebuchet MS" panose="020B0603020202020204" pitchFamily="34" charset="0"/>
              </a:rPr>
              <a:t>1 </a:t>
            </a:r>
            <a:r>
              <a:rPr lang="en-US" sz="1600" dirty="0">
                <a:latin typeface="Trebuchet MS" panose="020B0603020202020204" pitchFamily="34" charset="0"/>
              </a:rPr>
              <a:t>See (Tezaur </a:t>
            </a:r>
            <a:r>
              <a:rPr lang="en-US" sz="1600" i="1" dirty="0">
                <a:latin typeface="Trebuchet MS" panose="020B0603020202020204" pitchFamily="34" charset="0"/>
              </a:rPr>
              <a:t>et al.,</a:t>
            </a:r>
            <a:r>
              <a:rPr lang="en-US" sz="1600" dirty="0">
                <a:latin typeface="Trebuchet MS" panose="020B0603020202020204" pitchFamily="34" charset="0"/>
              </a:rPr>
              <a:t> 2015), (Tuminaro </a:t>
            </a:r>
            <a:r>
              <a:rPr lang="en-US" sz="1600" i="1" dirty="0">
                <a:latin typeface="Trebuchet MS" panose="020B0603020202020204" pitchFamily="34" charset="0"/>
              </a:rPr>
              <a:t>et al., </a:t>
            </a:r>
            <a:r>
              <a:rPr lang="en-US" sz="1600" dirty="0">
                <a:latin typeface="Trebuchet MS" panose="020B0603020202020204" pitchFamily="34" charset="0"/>
              </a:rPr>
              <a:t>2016)</a:t>
            </a:r>
          </a:p>
        </p:txBody>
      </p:sp>
      <p:pic>
        <p:nvPicPr>
          <p:cNvPr id="27" name="Picture 20" descr="trilinos_over">
            <a:extLst>
              <a:ext uri="{FF2B5EF4-FFF2-40B4-BE49-F238E27FC236}">
                <a16:creationId xmlns:a16="http://schemas.microsoft.com/office/drawing/2014/main" id="{641C8C10-BB1D-484D-B68B-DEF5456C56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54033" y="5776900"/>
            <a:ext cx="972660" cy="5435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8" name="Picture 2" descr="ML">
            <a:extLst>
              <a:ext uri="{FF2B5EF4-FFF2-40B4-BE49-F238E27FC236}">
                <a16:creationId xmlns:a16="http://schemas.microsoft.com/office/drawing/2014/main" id="{CA5ACB4A-28DA-4EC9-9AB3-6B8FE3CABE5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59432" y="5729603"/>
            <a:ext cx="447323" cy="57513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3DD2DBC2-D316-464E-A67A-E13E7977F57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26521" y="5745844"/>
            <a:ext cx="708167" cy="544957"/>
          </a:xfrm>
          <a:prstGeom prst="rect">
            <a:avLst/>
          </a:prstGeom>
        </p:spPr>
      </p:pic>
    </p:spTree>
    <p:extLst>
      <p:ext uri="{BB962C8B-B14F-4D97-AF65-F5344CB8AC3E}">
        <p14:creationId xmlns:p14="http://schemas.microsoft.com/office/powerpoint/2010/main" val="247040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8551C-DAD4-4723-B748-284220490026}"/>
              </a:ext>
            </a:extLst>
          </p:cNvPr>
          <p:cNvSpPr>
            <a:spLocks noGrp="1"/>
          </p:cNvSpPr>
          <p:nvPr>
            <p:ph type="title"/>
          </p:nvPr>
        </p:nvSpPr>
        <p:spPr/>
        <p:txBody>
          <a:bodyPr/>
          <a:lstStyle/>
          <a:p>
            <a:r>
              <a:rPr lang="en-US" dirty="0">
                <a:solidFill>
                  <a:srgbClr val="0070C0"/>
                </a:solidFill>
                <a:latin typeface="Trebuchet MS" panose="020B0603020202020204" pitchFamily="34" charset="0"/>
              </a:rPr>
              <a:t>Future Performance Overview</a:t>
            </a:r>
          </a:p>
        </p:txBody>
      </p:sp>
      <p:sp>
        <p:nvSpPr>
          <p:cNvPr id="4" name="Slide Number Placeholder 3">
            <a:extLst>
              <a:ext uri="{FF2B5EF4-FFF2-40B4-BE49-F238E27FC236}">
                <a16:creationId xmlns:a16="http://schemas.microsoft.com/office/drawing/2014/main" id="{3ADB448E-5741-4981-A776-0DE16D9B83EB}"/>
              </a:ext>
            </a:extLst>
          </p:cNvPr>
          <p:cNvSpPr>
            <a:spLocks noGrp="1"/>
          </p:cNvSpPr>
          <p:nvPr>
            <p:ph type="sldNum" sz="quarter" idx="12"/>
          </p:nvPr>
        </p:nvSpPr>
        <p:spPr/>
        <p:txBody>
          <a:bodyPr/>
          <a:lstStyle/>
          <a:p>
            <a:fld id="{6113E31D-E2AB-40D1-8B51-AFA5AFEF393A}" type="slidenum">
              <a:rPr lang="en-US" smtClean="0"/>
              <a:t>38</a:t>
            </a:fld>
            <a:endParaRPr lang="en-US" dirty="0"/>
          </a:p>
        </p:txBody>
      </p:sp>
      <p:grpSp>
        <p:nvGrpSpPr>
          <p:cNvPr id="73" name="Group 72">
            <a:extLst>
              <a:ext uri="{FF2B5EF4-FFF2-40B4-BE49-F238E27FC236}">
                <a16:creationId xmlns:a16="http://schemas.microsoft.com/office/drawing/2014/main" id="{2DED126D-69DD-4174-B104-B944E59AA1D4}"/>
              </a:ext>
            </a:extLst>
          </p:cNvPr>
          <p:cNvGrpSpPr/>
          <p:nvPr/>
        </p:nvGrpSpPr>
        <p:grpSpPr>
          <a:xfrm>
            <a:off x="-519277" y="1173065"/>
            <a:ext cx="10892232" cy="5568231"/>
            <a:chOff x="720648" y="929997"/>
            <a:chExt cx="10892232" cy="5568231"/>
          </a:xfrm>
        </p:grpSpPr>
        <p:graphicFrame>
          <p:nvGraphicFramePr>
            <p:cNvPr id="12" name="Diagram 11">
              <a:extLst>
                <a:ext uri="{FF2B5EF4-FFF2-40B4-BE49-F238E27FC236}">
                  <a16:creationId xmlns:a16="http://schemas.microsoft.com/office/drawing/2014/main" id="{2BD33C5D-0385-4B16-AF2B-5CD78F91BE73}"/>
                </a:ext>
              </a:extLst>
            </p:cNvPr>
            <p:cNvGraphicFramePr/>
            <p:nvPr>
              <p:extLst>
                <p:ext uri="{D42A27DB-BD31-4B8C-83A1-F6EECF244321}">
                  <p14:modId xmlns:p14="http://schemas.microsoft.com/office/powerpoint/2010/main" val="2488280424"/>
                </p:ext>
              </p:extLst>
            </p:nvPr>
          </p:nvGraphicFramePr>
          <p:xfrm>
            <a:off x="720648" y="929997"/>
            <a:ext cx="10892232" cy="55682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a:extLst>
                <a:ext uri="{FF2B5EF4-FFF2-40B4-BE49-F238E27FC236}">
                  <a16:creationId xmlns:a16="http://schemas.microsoft.com/office/drawing/2014/main" id="{A7C5E1BA-FA0B-4585-935A-0D8876672DBD}"/>
                </a:ext>
              </a:extLst>
            </p:cNvPr>
            <p:cNvPicPr>
              <a:picLocks noChangeAspect="1"/>
            </p:cNvPicPr>
            <p:nvPr/>
          </p:nvPicPr>
          <p:blipFill>
            <a:blip r:embed="rId7"/>
            <a:stretch>
              <a:fillRect/>
            </a:stretch>
          </p:blipFill>
          <p:spPr>
            <a:xfrm>
              <a:off x="3102224" y="2557955"/>
              <a:ext cx="1305430" cy="871045"/>
            </a:xfrm>
            <a:prstGeom prst="rect">
              <a:avLst/>
            </a:prstGeom>
          </p:spPr>
        </p:pic>
        <p:pic>
          <p:nvPicPr>
            <p:cNvPr id="14" name="Picture 13">
              <a:extLst>
                <a:ext uri="{FF2B5EF4-FFF2-40B4-BE49-F238E27FC236}">
                  <a16:creationId xmlns:a16="http://schemas.microsoft.com/office/drawing/2014/main" id="{60F004AA-4540-464F-A062-3F511712286F}"/>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2032776" y="2557955"/>
              <a:ext cx="860390" cy="871045"/>
            </a:xfrm>
            <a:prstGeom prst="rect">
              <a:avLst/>
            </a:prstGeom>
          </p:spPr>
        </p:pic>
        <p:pic>
          <p:nvPicPr>
            <p:cNvPr id="15" name="Picture 14">
              <a:extLst>
                <a:ext uri="{FF2B5EF4-FFF2-40B4-BE49-F238E27FC236}">
                  <a16:creationId xmlns:a16="http://schemas.microsoft.com/office/drawing/2014/main" id="{0535C647-AE2F-48B4-9A65-9A97A0F50B0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193" b="98549" l="2513" r="99210"/>
                      </a14:imgEffect>
                    </a14:imgLayer>
                  </a14:imgProps>
                </a:ext>
              </a:extLst>
            </a:blip>
            <a:stretch>
              <a:fillRect/>
            </a:stretch>
          </p:blipFill>
          <p:spPr>
            <a:xfrm>
              <a:off x="2032776" y="4418239"/>
              <a:ext cx="2374878" cy="1174653"/>
            </a:xfrm>
            <a:prstGeom prst="rect">
              <a:avLst/>
            </a:prstGeom>
          </p:spPr>
        </p:pic>
        <p:pic>
          <p:nvPicPr>
            <p:cNvPr id="16" name="Picture 4" descr="Image result for nersc perlmutter supercomputer">
              <a:extLst>
                <a:ext uri="{FF2B5EF4-FFF2-40B4-BE49-F238E27FC236}">
                  <a16:creationId xmlns:a16="http://schemas.microsoft.com/office/drawing/2014/main" id="{3F68B455-DC81-4A53-8C11-2C8FF05BDC1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92151" y="2393327"/>
              <a:ext cx="2295769" cy="8933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mage result for frontier supercomputer">
              <a:extLst>
                <a:ext uri="{FF2B5EF4-FFF2-40B4-BE49-F238E27FC236}">
                  <a16:creationId xmlns:a16="http://schemas.microsoft.com/office/drawing/2014/main" id="{7EB27E08-62AA-4FE8-94B3-2661965BA22B}"/>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21500" b="78250" l="2917" r="96167">
                          <a14:foregroundMark x1="17750" y1="38125" x2="17750" y2="38125"/>
                          <a14:foregroundMark x1="16750" y1="27875" x2="19750" y2="46375"/>
                          <a14:foregroundMark x1="2917" y1="43625" x2="7750" y2="49625"/>
                          <a14:foregroundMark x1="20083" y1="23625" x2="20583" y2="21500"/>
                          <a14:foregroundMark x1="30417" y1="51375" x2="51417" y2="55625"/>
                          <a14:foregroundMark x1="85667" y1="48125" x2="87500" y2="42375"/>
                          <a14:foregroundMark x1="85000" y1="41625" x2="92000" y2="54375"/>
                          <a14:foregroundMark x1="93333" y1="44375" x2="96167" y2="51375"/>
                          <a14:foregroundMark x1="25250" y1="63375" x2="38083" y2="62375"/>
                          <a14:foregroundMark x1="27583" y1="73125" x2="38083" y2="69375"/>
                          <a14:backgroundMark x1="8583" y1="21250" x2="8583" y2="21250"/>
                        </a14:backgroundRemoval>
                      </a14:imgEffect>
                    </a14:imgLayer>
                  </a14:imgProps>
                </a:ext>
                <a:ext uri="{28A0092B-C50C-407E-A947-70E740481C1C}">
                  <a14:useLocalDpi xmlns:a14="http://schemas.microsoft.com/office/drawing/2010/main" val="0"/>
                </a:ext>
              </a:extLst>
            </a:blip>
            <a:srcRect t="14759" b="14591"/>
            <a:stretch/>
          </p:blipFill>
          <p:spPr bwMode="auto">
            <a:xfrm>
              <a:off x="5285055" y="3921342"/>
              <a:ext cx="2109960" cy="99379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Image result for aurora supercomputer">
              <a:extLst>
                <a:ext uri="{FF2B5EF4-FFF2-40B4-BE49-F238E27FC236}">
                  <a16:creationId xmlns:a16="http://schemas.microsoft.com/office/drawing/2014/main" id="{FD18BC06-87D6-4C02-81B1-0AEC53188535}"/>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8782" b="90652" l="1563" r="99844">
                          <a14:foregroundMark x1="12188" y1="24079" x2="9219" y2="11048"/>
                          <a14:foregroundMark x1="7187" y1="11331" x2="6406" y2="16431"/>
                          <a14:foregroundMark x1="3750" y1="20397" x2="1563" y2="25212"/>
                          <a14:foregroundMark x1="5313" y1="15864" x2="2813" y2="34278"/>
                          <a14:foregroundMark x1="11094" y1="84419" x2="12344" y2="90652"/>
                          <a14:foregroundMark x1="9688" y1="9348" x2="9688" y2="9348"/>
                          <a14:foregroundMark x1="87031" y1="33144" x2="87031" y2="33144"/>
                          <a14:foregroundMark x1="91875" y1="31728" x2="91875" y2="31728"/>
                          <a14:foregroundMark x1="93438" y1="35694" x2="89688" y2="50425"/>
                          <a14:foregroundMark x1="96406" y1="30312" x2="95156" y2="47309"/>
                          <a14:foregroundMark x1="96563" y1="63739" x2="99844" y2="58640"/>
                          <a14:foregroundMark x1="97188" y1="40793" x2="99531" y2="35977"/>
                          <a14:foregroundMark x1="92969" y1="28329" x2="96719" y2="26346"/>
                          <a14:foregroundMark x1="72031" y1="58357" x2="28125" y2="62040"/>
                          <a14:foregroundMark x1="28125" y1="62040" x2="19844" y2="52975"/>
                          <a14:foregroundMark x1="13438" y1="72521" x2="43438" y2="72805"/>
                        </a14:backgroundRemoval>
                      </a14:imgEffect>
                    </a14:imgLayer>
                  </a14:imgProps>
                </a:ext>
                <a:ext uri="{28A0092B-C50C-407E-A947-70E740481C1C}">
                  <a14:useLocalDpi xmlns:a14="http://schemas.microsoft.com/office/drawing/2010/main" val="0"/>
                </a:ext>
              </a:extLst>
            </a:blip>
            <a:srcRect/>
            <a:stretch>
              <a:fillRect/>
            </a:stretch>
          </p:blipFill>
          <p:spPr bwMode="auto">
            <a:xfrm>
              <a:off x="5503813" y="5549826"/>
              <a:ext cx="1670969" cy="921644"/>
            </a:xfrm>
            <a:prstGeom prst="rect">
              <a:avLst/>
            </a:prstGeom>
            <a:noFill/>
            <a:extLst>
              <a:ext uri="{909E8E84-426E-40DD-AFC4-6F175D3DCCD1}">
                <a14:hiddenFill xmlns:a14="http://schemas.microsoft.com/office/drawing/2010/main">
                  <a:solidFill>
                    <a:srgbClr val="FFFFFF"/>
                  </a:solidFill>
                </a14:hiddenFill>
              </a:ext>
            </a:extLst>
          </p:spPr>
        </p:pic>
        <p:grpSp>
          <p:nvGrpSpPr>
            <p:cNvPr id="53" name="Group 52">
              <a:extLst>
                <a:ext uri="{FF2B5EF4-FFF2-40B4-BE49-F238E27FC236}">
                  <a16:creationId xmlns:a16="http://schemas.microsoft.com/office/drawing/2014/main" id="{52B9A3E2-ADC4-42CF-A04A-08E67CC4CEAC}"/>
                </a:ext>
              </a:extLst>
            </p:cNvPr>
            <p:cNvGrpSpPr/>
            <p:nvPr/>
          </p:nvGrpSpPr>
          <p:grpSpPr>
            <a:xfrm>
              <a:off x="8393949" y="2534252"/>
              <a:ext cx="699682" cy="914405"/>
              <a:chOff x="1259979" y="3676851"/>
              <a:chExt cx="1386968" cy="1979999"/>
            </a:xfrm>
          </p:grpSpPr>
          <p:cxnSp>
            <p:nvCxnSpPr>
              <p:cNvPr id="54" name="Straight Connector 53">
                <a:extLst>
                  <a:ext uri="{FF2B5EF4-FFF2-40B4-BE49-F238E27FC236}">
                    <a16:creationId xmlns:a16="http://schemas.microsoft.com/office/drawing/2014/main" id="{B68A29CE-8FB7-4F41-BD9B-80CBD524DD89}"/>
                  </a:ext>
                </a:extLst>
              </p:cNvPr>
              <p:cNvCxnSpPr>
                <a:cxnSpLocks/>
              </p:cNvCxnSpPr>
              <p:nvPr/>
            </p:nvCxnSpPr>
            <p:spPr>
              <a:xfrm flipH="1">
                <a:off x="1954544" y="4171851"/>
                <a:ext cx="6" cy="495000"/>
              </a:xfrm>
              <a:prstGeom prst="line">
                <a:avLst/>
              </a:prstGeom>
              <a:ln w="25400" cap="flat">
                <a:headEnd type="oval"/>
                <a:tailEnd type="ova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AA252D6-D7FD-4ED5-8ABE-8AFBD3733266}"/>
                  </a:ext>
                </a:extLst>
              </p:cNvPr>
              <p:cNvCxnSpPr>
                <a:cxnSpLocks/>
              </p:cNvCxnSpPr>
              <p:nvPr/>
            </p:nvCxnSpPr>
            <p:spPr>
              <a:xfrm flipV="1">
                <a:off x="1666615" y="4666851"/>
                <a:ext cx="289003" cy="205195"/>
              </a:xfrm>
              <a:prstGeom prst="line">
                <a:avLst/>
              </a:prstGeom>
              <a:ln w="25400" cap="flat">
                <a:headEnd type="oval"/>
                <a:tailEnd type="ova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7772079-BAAD-4A2E-8CB7-2EC8A2B5E152}"/>
                  </a:ext>
                </a:extLst>
              </p:cNvPr>
              <p:cNvCxnSpPr>
                <a:cxnSpLocks/>
              </p:cNvCxnSpPr>
              <p:nvPr/>
            </p:nvCxnSpPr>
            <p:spPr>
              <a:xfrm flipV="1">
                <a:off x="1955615" y="4666850"/>
                <a:ext cx="315597" cy="5"/>
              </a:xfrm>
              <a:prstGeom prst="line">
                <a:avLst/>
              </a:prstGeom>
              <a:ln w="25400" cap="flat">
                <a:headEnd type="oval"/>
                <a:tailEnd type="ova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80B2A1E-EA9B-43ED-9966-28790A5DB981}"/>
                  </a:ext>
                </a:extLst>
              </p:cNvPr>
              <p:cNvCxnSpPr>
                <a:cxnSpLocks/>
              </p:cNvCxnSpPr>
              <p:nvPr/>
            </p:nvCxnSpPr>
            <p:spPr>
              <a:xfrm flipH="1" flipV="1">
                <a:off x="1637882" y="4506197"/>
                <a:ext cx="317742" cy="160657"/>
              </a:xfrm>
              <a:prstGeom prst="line">
                <a:avLst/>
              </a:prstGeom>
              <a:ln w="25400" cap="flat">
                <a:headEnd type="oval"/>
                <a:tailEnd type="ova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21138E2-6D98-4001-B837-030505B1B855}"/>
                  </a:ext>
                </a:extLst>
              </p:cNvPr>
              <p:cNvCxnSpPr>
                <a:cxnSpLocks/>
              </p:cNvCxnSpPr>
              <p:nvPr/>
            </p:nvCxnSpPr>
            <p:spPr>
              <a:xfrm flipH="1">
                <a:off x="1955621" y="4666851"/>
                <a:ext cx="3" cy="495000"/>
              </a:xfrm>
              <a:prstGeom prst="line">
                <a:avLst/>
              </a:prstGeom>
              <a:ln w="25400" cap="flat">
                <a:headEnd type="oval"/>
                <a:tailEnd type="ova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E1202FE-C9CB-44B0-A088-0D00F36A6AF1}"/>
                  </a:ext>
                </a:extLst>
              </p:cNvPr>
              <p:cNvCxnSpPr>
                <a:cxnSpLocks/>
              </p:cNvCxnSpPr>
              <p:nvPr/>
            </p:nvCxnSpPr>
            <p:spPr>
              <a:xfrm flipH="1">
                <a:off x="1953464" y="3676851"/>
                <a:ext cx="6" cy="495000"/>
              </a:xfrm>
              <a:prstGeom prst="line">
                <a:avLst/>
              </a:prstGeom>
              <a:ln w="25400" cap="flat">
                <a:headEnd type="oval"/>
                <a:tailEnd type="ova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E9B096C-90C1-4199-8748-F080DDFB4D08}"/>
                  </a:ext>
                </a:extLst>
              </p:cNvPr>
              <p:cNvCxnSpPr>
                <a:cxnSpLocks/>
              </p:cNvCxnSpPr>
              <p:nvPr/>
            </p:nvCxnSpPr>
            <p:spPr>
              <a:xfrm flipH="1">
                <a:off x="1955624" y="5161850"/>
                <a:ext cx="6" cy="495000"/>
              </a:xfrm>
              <a:prstGeom prst="line">
                <a:avLst/>
              </a:prstGeom>
              <a:ln w="25400" cap="flat">
                <a:headEnd type="oval"/>
                <a:tailEnd type="ova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7DD123B8-67D0-408B-A79A-5363FBD4210B}"/>
                  </a:ext>
                </a:extLst>
              </p:cNvPr>
              <p:cNvSpPr/>
              <p:nvPr/>
            </p:nvSpPr>
            <p:spPr>
              <a:xfrm>
                <a:off x="1259979" y="4370967"/>
                <a:ext cx="1386968" cy="642519"/>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2" name="Group 61">
              <a:extLst>
                <a:ext uri="{FF2B5EF4-FFF2-40B4-BE49-F238E27FC236}">
                  <a16:creationId xmlns:a16="http://schemas.microsoft.com/office/drawing/2014/main" id="{4F11E6F5-81A4-47A9-B41B-EFAEE4C53F72}"/>
                </a:ext>
              </a:extLst>
            </p:cNvPr>
            <p:cNvGrpSpPr/>
            <p:nvPr/>
          </p:nvGrpSpPr>
          <p:grpSpPr>
            <a:xfrm>
              <a:off x="10102663" y="2536274"/>
              <a:ext cx="358748" cy="914405"/>
              <a:chOff x="5393267" y="3806096"/>
              <a:chExt cx="711140" cy="1979999"/>
            </a:xfrm>
          </p:grpSpPr>
          <p:cxnSp>
            <p:nvCxnSpPr>
              <p:cNvPr id="63" name="Straight Connector 62">
                <a:extLst>
                  <a:ext uri="{FF2B5EF4-FFF2-40B4-BE49-F238E27FC236}">
                    <a16:creationId xmlns:a16="http://schemas.microsoft.com/office/drawing/2014/main" id="{1D633F6D-7FD5-4829-9605-FBA9E7417719}"/>
                  </a:ext>
                </a:extLst>
              </p:cNvPr>
              <p:cNvCxnSpPr>
                <a:cxnSpLocks/>
              </p:cNvCxnSpPr>
              <p:nvPr/>
            </p:nvCxnSpPr>
            <p:spPr>
              <a:xfrm flipH="1">
                <a:off x="5750929" y="4301096"/>
                <a:ext cx="6" cy="495000"/>
              </a:xfrm>
              <a:prstGeom prst="line">
                <a:avLst/>
              </a:prstGeom>
              <a:ln w="25400" cap="flat">
                <a:headEnd type="oval"/>
                <a:tailEnd type="ova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DF222F7-8A2D-4A81-9210-7E618C90BCF6}"/>
                  </a:ext>
                </a:extLst>
              </p:cNvPr>
              <p:cNvCxnSpPr>
                <a:cxnSpLocks/>
              </p:cNvCxnSpPr>
              <p:nvPr/>
            </p:nvCxnSpPr>
            <p:spPr>
              <a:xfrm flipH="1">
                <a:off x="5752006" y="4796096"/>
                <a:ext cx="3" cy="495000"/>
              </a:xfrm>
              <a:prstGeom prst="line">
                <a:avLst/>
              </a:prstGeom>
              <a:ln w="25400" cap="flat">
                <a:headEnd type="oval"/>
                <a:tailEnd type="ova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0914E99-DE99-473D-84F6-8E2822C7C8A9}"/>
                  </a:ext>
                </a:extLst>
              </p:cNvPr>
              <p:cNvCxnSpPr>
                <a:cxnSpLocks/>
              </p:cNvCxnSpPr>
              <p:nvPr/>
            </p:nvCxnSpPr>
            <p:spPr>
              <a:xfrm flipH="1">
                <a:off x="5749849" y="3806096"/>
                <a:ext cx="6" cy="495000"/>
              </a:xfrm>
              <a:prstGeom prst="line">
                <a:avLst/>
              </a:prstGeom>
              <a:ln w="25400" cap="flat">
                <a:headEnd type="oval"/>
                <a:tailEnd type="ova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12DB9DB-31B0-4BF8-8BDD-BC27E03794B4}"/>
                  </a:ext>
                </a:extLst>
              </p:cNvPr>
              <p:cNvCxnSpPr>
                <a:cxnSpLocks/>
              </p:cNvCxnSpPr>
              <p:nvPr/>
            </p:nvCxnSpPr>
            <p:spPr>
              <a:xfrm flipH="1">
                <a:off x="5752009" y="5291095"/>
                <a:ext cx="6" cy="495000"/>
              </a:xfrm>
              <a:prstGeom prst="line">
                <a:avLst/>
              </a:prstGeom>
              <a:ln w="25400" cap="flat">
                <a:headEnd type="oval"/>
                <a:tailEnd type="oval"/>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41352D6F-587A-4FD8-8035-FF943C93EF33}"/>
                  </a:ext>
                </a:extLst>
              </p:cNvPr>
              <p:cNvSpPr/>
              <p:nvPr/>
            </p:nvSpPr>
            <p:spPr>
              <a:xfrm>
                <a:off x="5528733" y="4165601"/>
                <a:ext cx="423274" cy="270992"/>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305209A-AF8E-4897-BF85-563E6A10A78A}"/>
                  </a:ext>
                </a:extLst>
              </p:cNvPr>
              <p:cNvSpPr/>
              <p:nvPr/>
            </p:nvSpPr>
            <p:spPr>
              <a:xfrm>
                <a:off x="5528733" y="5155600"/>
                <a:ext cx="423274" cy="270992"/>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9CED6AF-B780-408F-9C44-A41BB7D984DF}"/>
                  </a:ext>
                </a:extLst>
              </p:cNvPr>
              <p:cNvSpPr/>
              <p:nvPr/>
            </p:nvSpPr>
            <p:spPr>
              <a:xfrm>
                <a:off x="5393267" y="4055533"/>
                <a:ext cx="711140" cy="155786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70" name="Arrow: Right 69">
              <a:extLst>
                <a:ext uri="{FF2B5EF4-FFF2-40B4-BE49-F238E27FC236}">
                  <a16:creationId xmlns:a16="http://schemas.microsoft.com/office/drawing/2014/main" id="{C84862D6-AAC0-4BB2-9A3B-5F241C8AB77D}"/>
                </a:ext>
              </a:extLst>
            </p:cNvPr>
            <p:cNvSpPr/>
            <p:nvPr/>
          </p:nvSpPr>
          <p:spPr>
            <a:xfrm>
              <a:off x="9418773" y="2882362"/>
              <a:ext cx="358748" cy="2181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a:extLst>
                <a:ext uri="{FF2B5EF4-FFF2-40B4-BE49-F238E27FC236}">
                  <a16:creationId xmlns:a16="http://schemas.microsoft.com/office/drawing/2014/main" id="{548CAEED-D11D-4424-8195-8808183B8322}"/>
                </a:ext>
              </a:extLst>
            </p:cNvPr>
            <p:cNvPicPr>
              <a:picLocks noChangeAspect="1"/>
            </p:cNvPicPr>
            <p:nvPr/>
          </p:nvPicPr>
          <p:blipFill>
            <a:blip r:embed="rId16"/>
            <a:stretch>
              <a:fillRect/>
            </a:stretch>
          </p:blipFill>
          <p:spPr>
            <a:xfrm>
              <a:off x="8314762" y="4496209"/>
              <a:ext cx="2374878" cy="1093445"/>
            </a:xfrm>
            <a:prstGeom prst="rect">
              <a:avLst/>
            </a:prstGeom>
          </p:spPr>
        </p:pic>
      </p:grpSp>
      <p:pic>
        <p:nvPicPr>
          <p:cNvPr id="75" name="Picture 74">
            <a:extLst>
              <a:ext uri="{FF2B5EF4-FFF2-40B4-BE49-F238E27FC236}">
                <a16:creationId xmlns:a16="http://schemas.microsoft.com/office/drawing/2014/main" id="{183F224E-B0BD-4833-A130-31BDE61E3505}"/>
              </a:ext>
            </a:extLst>
          </p:cNvPr>
          <p:cNvPicPr>
            <a:picLocks noChangeAspect="1"/>
          </p:cNvPicPr>
          <p:nvPr/>
        </p:nvPicPr>
        <p:blipFill>
          <a:blip r:embed="rId17"/>
          <a:stretch>
            <a:fillRect/>
          </a:stretch>
        </p:blipFill>
        <p:spPr>
          <a:xfrm>
            <a:off x="9651433" y="4912030"/>
            <a:ext cx="2403316" cy="492346"/>
          </a:xfrm>
          <a:prstGeom prst="rect">
            <a:avLst/>
          </a:prstGeom>
        </p:spPr>
      </p:pic>
      <p:pic>
        <p:nvPicPr>
          <p:cNvPr id="76" name="Picture 4">
            <a:extLst>
              <a:ext uri="{FF2B5EF4-FFF2-40B4-BE49-F238E27FC236}">
                <a16:creationId xmlns:a16="http://schemas.microsoft.com/office/drawing/2014/main" id="{35CD60C8-7CEF-4974-BC8C-BE24F3BC7FD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643070" y="2795970"/>
            <a:ext cx="2420042" cy="802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240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8903DDA-7189-7C4B-8C3C-58042A748310}"/>
              </a:ext>
            </a:extLst>
          </p:cNvPr>
          <p:cNvSpPr>
            <a:spLocks noGrp="1"/>
          </p:cNvSpPr>
          <p:nvPr>
            <p:ph type="title"/>
          </p:nvPr>
        </p:nvSpPr>
        <p:spPr>
          <a:xfrm>
            <a:off x="1449729" y="21353"/>
            <a:ext cx="10096500" cy="774779"/>
          </a:xfrm>
        </p:spPr>
        <p:txBody>
          <a:bodyPr>
            <a:normAutofit/>
          </a:bodyPr>
          <a:lstStyle/>
          <a:p>
            <a:r>
              <a:rPr lang="en-US" sz="3600" dirty="0">
                <a:solidFill>
                  <a:srgbClr val="0070C0"/>
                </a:solidFill>
                <a:latin typeface="Trebuchet MS" panose="020B0603020202020204" pitchFamily="34" charset="0"/>
              </a:rPr>
              <a:t>Summary </a:t>
            </a:r>
            <a:r>
              <a:rPr lang="en-US" sz="3600">
                <a:solidFill>
                  <a:srgbClr val="0070C0"/>
                </a:solidFill>
                <a:latin typeface="Trebuchet MS" panose="020B0603020202020204" pitchFamily="34" charset="0"/>
              </a:rPr>
              <a:t>&amp; Perspectives</a:t>
            </a:r>
            <a:endParaRPr lang="en-US" sz="3600" dirty="0">
              <a:solidFill>
                <a:srgbClr val="0070C0"/>
              </a:solidFill>
              <a:latin typeface="Trebuchet MS" panose="020B0603020202020204" pitchFamily="34" charset="0"/>
            </a:endParaRP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39</a:t>
            </a:fld>
            <a:endParaRPr lang="en-US" dirty="0"/>
          </a:p>
        </p:txBody>
      </p:sp>
      <p:sp>
        <p:nvSpPr>
          <p:cNvPr id="2" name="TextBox 1">
            <a:extLst>
              <a:ext uri="{FF2B5EF4-FFF2-40B4-BE49-F238E27FC236}">
                <a16:creationId xmlns:a16="http://schemas.microsoft.com/office/drawing/2014/main" id="{89363B87-664B-431E-83B4-59D8D064FBC1}"/>
              </a:ext>
            </a:extLst>
          </p:cNvPr>
          <p:cNvSpPr txBox="1"/>
          <p:nvPr/>
        </p:nvSpPr>
        <p:spPr>
          <a:xfrm>
            <a:off x="877529" y="1106129"/>
            <a:ext cx="9837174" cy="4748981"/>
          </a:xfrm>
          <a:prstGeom prst="rect">
            <a:avLst/>
          </a:prstGeom>
        </p:spPr>
        <p:txBody>
          <a:bodyPr vert="horz" wrap="square" lIns="91440" tIns="45720" rIns="91440" bIns="45720" rtlCol="0">
            <a:noAutofit/>
          </a:bodyPr>
          <a:lstStyle/>
          <a:p>
            <a:pPr algn="l"/>
            <a:endParaRPr lang="en-US" dirty="0"/>
          </a:p>
        </p:txBody>
      </p:sp>
      <p:pic>
        <p:nvPicPr>
          <p:cNvPr id="7" name="Picture 6">
            <a:extLst>
              <a:ext uri="{FF2B5EF4-FFF2-40B4-BE49-F238E27FC236}">
                <a16:creationId xmlns:a16="http://schemas.microsoft.com/office/drawing/2014/main" id="{71298A56-C68F-4B74-B2B9-C50AE80E82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6464" y="100810"/>
            <a:ext cx="2975536" cy="2010638"/>
          </a:xfrm>
          <a:prstGeom prst="rect">
            <a:avLst/>
          </a:prstGeom>
        </p:spPr>
      </p:pic>
      <p:sp>
        <p:nvSpPr>
          <p:cNvPr id="11" name="TextBox 10">
            <a:extLst>
              <a:ext uri="{FF2B5EF4-FFF2-40B4-BE49-F238E27FC236}">
                <a16:creationId xmlns:a16="http://schemas.microsoft.com/office/drawing/2014/main" id="{77320015-BFAA-4838-9F18-55244FB610D1}"/>
              </a:ext>
            </a:extLst>
          </p:cNvPr>
          <p:cNvSpPr txBox="1"/>
          <p:nvPr/>
        </p:nvSpPr>
        <p:spPr>
          <a:xfrm>
            <a:off x="228802" y="4637422"/>
            <a:ext cx="10859743" cy="2215991"/>
          </a:xfrm>
          <a:prstGeom prst="rect">
            <a:avLst/>
          </a:prstGeom>
          <a:noFill/>
        </p:spPr>
        <p:txBody>
          <a:bodyPr wrap="square">
            <a:spAutoFit/>
          </a:bodyPr>
          <a:lstStyle/>
          <a:p>
            <a:pPr marL="342900" indent="-342900" algn="l">
              <a:buFont typeface="Arial" panose="020B0604020202020204" pitchFamily="34" charset="0"/>
              <a:buChar char="•"/>
            </a:pPr>
            <a:r>
              <a:rPr lang="en-US" sz="1800" b="1" dirty="0">
                <a:solidFill>
                  <a:schemeClr val="tx1"/>
                </a:solidFill>
                <a:latin typeface="Trebuchet MS" panose="020B0603020202020204" pitchFamily="34" charset="0"/>
              </a:rPr>
              <a:t>Maintaining performance </a:t>
            </a:r>
            <a:r>
              <a:rPr lang="en-US" sz="1800" dirty="0">
                <a:solidFill>
                  <a:schemeClr val="tx1"/>
                </a:solidFill>
                <a:latin typeface="Trebuchet MS" panose="020B0603020202020204" pitchFamily="34" charset="0"/>
              </a:rPr>
              <a:t>and</a:t>
            </a:r>
            <a:r>
              <a:rPr lang="en-US" sz="1800" b="1" dirty="0">
                <a:solidFill>
                  <a:schemeClr val="tx1"/>
                </a:solidFill>
                <a:latin typeface="Trebuchet MS" panose="020B0603020202020204" pitchFamily="34" charset="0"/>
              </a:rPr>
              <a:t> portability</a:t>
            </a:r>
            <a:r>
              <a:rPr lang="en-US" sz="1800" dirty="0">
                <a:solidFill>
                  <a:schemeClr val="tx1"/>
                </a:solidFill>
                <a:latin typeface="Trebuchet MS" panose="020B0603020202020204" pitchFamily="34" charset="0"/>
              </a:rPr>
              <a:t> is crucial for an active code base</a:t>
            </a:r>
          </a:p>
          <a:p>
            <a:pPr marL="342900" indent="-342900" algn="l">
              <a:buFont typeface="Arial" panose="020B0604020202020204" pitchFamily="34" charset="0"/>
              <a:buChar char="•"/>
            </a:pPr>
            <a:endParaRPr lang="en-US" sz="400" dirty="0">
              <a:solidFill>
                <a:schemeClr val="tx1"/>
              </a:solidFill>
              <a:latin typeface="Trebuchet MS" panose="020B0603020202020204" pitchFamily="34" charset="0"/>
            </a:endParaRPr>
          </a:p>
          <a:p>
            <a:pPr marL="726929" lvl="1" indent="-342900">
              <a:buFont typeface="Wingdings" panose="05000000000000000000" pitchFamily="2" charset="2"/>
              <a:buChar char="Ø"/>
            </a:pPr>
            <a:r>
              <a:rPr lang="en-US" dirty="0">
                <a:latin typeface="Trebuchet MS" panose="020B0603020202020204" pitchFamily="34" charset="0"/>
              </a:rPr>
              <a:t>Supporting </a:t>
            </a:r>
            <a:r>
              <a:rPr lang="en-US" b="1" dirty="0">
                <a:latin typeface="Trebuchet MS" panose="020B0603020202020204" pitchFamily="34" charset="0"/>
              </a:rPr>
              <a:t>unfunded capabilities </a:t>
            </a:r>
            <a:r>
              <a:rPr lang="en-US" dirty="0">
                <a:latin typeface="Trebuchet MS" panose="020B0603020202020204" pitchFamily="34" charset="0"/>
              </a:rPr>
              <a:t>in large HPC code is not sustainable long-term</a:t>
            </a:r>
          </a:p>
          <a:p>
            <a:pPr marL="726929" lvl="1" indent="-342900">
              <a:buFont typeface="Wingdings" panose="05000000000000000000" pitchFamily="2" charset="2"/>
              <a:buChar char="Ø"/>
            </a:pPr>
            <a:endParaRPr lang="en-US" sz="200" dirty="0">
              <a:latin typeface="Trebuchet MS" panose="020B0603020202020204" pitchFamily="34" charset="0"/>
            </a:endParaRPr>
          </a:p>
          <a:p>
            <a:pPr marL="726929" lvl="1" indent="-342900">
              <a:buFont typeface="Wingdings" panose="05000000000000000000" pitchFamily="2" charset="2"/>
              <a:buChar char="Ø"/>
            </a:pPr>
            <a:r>
              <a:rPr lang="en-US" dirty="0">
                <a:latin typeface="Trebuchet MS" panose="020B0603020202020204" pitchFamily="34" charset="0"/>
              </a:rPr>
              <a:t>Regular </a:t>
            </a:r>
            <a:r>
              <a:rPr lang="en-US" b="1" dirty="0">
                <a:latin typeface="Trebuchet MS" panose="020B0603020202020204" pitchFamily="34" charset="0"/>
              </a:rPr>
              <a:t>regression</a:t>
            </a:r>
            <a:r>
              <a:rPr lang="en-US" dirty="0">
                <a:latin typeface="Trebuchet MS" panose="020B0603020202020204" pitchFamily="34" charset="0"/>
              </a:rPr>
              <a:t> and </a:t>
            </a:r>
            <a:r>
              <a:rPr lang="en-US" b="1" dirty="0">
                <a:latin typeface="Trebuchet MS" panose="020B0603020202020204" pitchFamily="34" charset="0"/>
              </a:rPr>
              <a:t>performance testing </a:t>
            </a:r>
            <a:r>
              <a:rPr lang="en-US" dirty="0">
                <a:latin typeface="Trebuchet MS" panose="020B0603020202020204" pitchFamily="34" charset="0"/>
              </a:rPr>
              <a:t>is crucial, especially in presence of every-changing codes</a:t>
            </a:r>
          </a:p>
          <a:p>
            <a:pPr marL="726929" lvl="1" indent="-342900">
              <a:buFont typeface="Wingdings" panose="05000000000000000000" pitchFamily="2" charset="2"/>
              <a:buChar char="Ø"/>
            </a:pPr>
            <a:endParaRPr lang="en-US" sz="200" dirty="0">
              <a:latin typeface="Trebuchet MS" panose="020B0603020202020204" pitchFamily="34" charset="0"/>
            </a:endParaRPr>
          </a:p>
          <a:p>
            <a:pPr marL="726929" lvl="1" indent="-342900">
              <a:buFont typeface="Wingdings" panose="05000000000000000000" pitchFamily="2" charset="2"/>
              <a:buChar char="Ø"/>
            </a:pPr>
            <a:r>
              <a:rPr lang="en-US" dirty="0">
                <a:latin typeface="Trebuchet MS" panose="020B0603020202020204" pitchFamily="34" charset="0"/>
              </a:rPr>
              <a:t>A </a:t>
            </a:r>
            <a:r>
              <a:rPr lang="en-US" b="1" dirty="0">
                <a:latin typeface="Trebuchet MS" panose="020B0603020202020204" pitchFamily="34" charset="0"/>
              </a:rPr>
              <a:t>change-point detection algorithm </a:t>
            </a:r>
            <a:r>
              <a:rPr lang="en-US" dirty="0">
                <a:latin typeface="Trebuchet MS" panose="020B0603020202020204" pitchFamily="34" charset="0"/>
              </a:rPr>
              <a:t>can help identify performance variation automatically</a:t>
            </a:r>
          </a:p>
          <a:p>
            <a:pPr marL="726929" lvl="1" indent="-342900">
              <a:buFont typeface="Wingdings" panose="05000000000000000000" pitchFamily="2" charset="2"/>
              <a:buChar char="Ø"/>
            </a:pPr>
            <a:endParaRPr lang="en-US" sz="400" dirty="0">
              <a:latin typeface="Trebuchet MS" panose="020B0603020202020204" pitchFamily="34" charset="0"/>
            </a:endParaRPr>
          </a:p>
          <a:p>
            <a:pPr marL="285750" indent="-285750" algn="l">
              <a:buFont typeface="Arial" panose="020B0604020202020204" pitchFamily="34" charset="0"/>
              <a:buChar char="•"/>
            </a:pPr>
            <a:r>
              <a:rPr lang="en-US" sz="1800" b="1" dirty="0">
                <a:solidFill>
                  <a:schemeClr val="tx1"/>
                </a:solidFill>
                <a:latin typeface="Trebuchet MS" panose="020B0603020202020204" pitchFamily="34" charset="0"/>
              </a:rPr>
              <a:t>Optimal solver parameters </a:t>
            </a:r>
            <a:r>
              <a:rPr lang="en-US" sz="1800" dirty="0">
                <a:solidFill>
                  <a:schemeClr val="tx1"/>
                </a:solidFill>
                <a:latin typeface="Trebuchet MS" panose="020B0603020202020204" pitchFamily="34" charset="0"/>
              </a:rPr>
              <a:t>can be determined for a specific architecture </a:t>
            </a:r>
            <a:r>
              <a:rPr lang="en-US" sz="1800" b="1" dirty="0">
                <a:solidFill>
                  <a:schemeClr val="tx1"/>
                </a:solidFill>
                <a:latin typeface="Trebuchet MS" panose="020B0603020202020204" pitchFamily="34" charset="0"/>
              </a:rPr>
              <a:t>automatically</a:t>
            </a:r>
            <a:r>
              <a:rPr lang="en-US" sz="1800" dirty="0">
                <a:solidFill>
                  <a:schemeClr val="tx1"/>
                </a:solidFill>
                <a:latin typeface="Trebuchet MS" panose="020B0603020202020204" pitchFamily="34" charset="0"/>
              </a:rPr>
              <a:t> using black-box optimization algorithms</a:t>
            </a:r>
          </a:p>
        </p:txBody>
      </p:sp>
      <p:pic>
        <p:nvPicPr>
          <p:cNvPr id="12" name="Picture 11">
            <a:extLst>
              <a:ext uri="{FF2B5EF4-FFF2-40B4-BE49-F238E27FC236}">
                <a16:creationId xmlns:a16="http://schemas.microsoft.com/office/drawing/2014/main" id="{8551394B-359E-4097-BEED-F0EBAE9151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3681" y="2496061"/>
            <a:ext cx="1700695" cy="1700695"/>
          </a:xfrm>
          <a:prstGeom prst="rect">
            <a:avLst/>
          </a:prstGeom>
        </p:spPr>
      </p:pic>
      <p:sp>
        <p:nvSpPr>
          <p:cNvPr id="16" name="TextBox 15">
            <a:extLst>
              <a:ext uri="{FF2B5EF4-FFF2-40B4-BE49-F238E27FC236}">
                <a16:creationId xmlns:a16="http://schemas.microsoft.com/office/drawing/2014/main" id="{4150910F-EE39-4821-AC9B-428F01D0EBEE}"/>
              </a:ext>
            </a:extLst>
          </p:cNvPr>
          <p:cNvSpPr txBox="1"/>
          <p:nvPr/>
        </p:nvSpPr>
        <p:spPr>
          <a:xfrm>
            <a:off x="9856372" y="1027025"/>
            <a:ext cx="1134876" cy="332313"/>
          </a:xfrm>
          <a:prstGeom prst="rect">
            <a:avLst/>
          </a:prstGeom>
        </p:spPr>
        <p:txBody>
          <a:bodyPr vert="horz" wrap="square" lIns="91440" tIns="45720" rIns="91440" bIns="45720" rtlCol="0">
            <a:noAutofit/>
          </a:bodyPr>
          <a:lstStyle/>
          <a:p>
            <a:pPr algn="ctr"/>
            <a:r>
              <a:rPr lang="en-US" sz="1300" dirty="0">
                <a:solidFill>
                  <a:schemeClr val="bg1"/>
                </a:solidFill>
                <a:latin typeface="Trebuchet MS" panose="020B0603020202020204" pitchFamily="34" charset="0"/>
              </a:rPr>
              <a:t>TPL capability</a:t>
            </a:r>
          </a:p>
        </p:txBody>
      </p:sp>
      <p:sp>
        <p:nvSpPr>
          <p:cNvPr id="17" name="TextBox 16">
            <a:extLst>
              <a:ext uri="{FF2B5EF4-FFF2-40B4-BE49-F238E27FC236}">
                <a16:creationId xmlns:a16="http://schemas.microsoft.com/office/drawing/2014/main" id="{1FA7CFD4-2877-45F1-9D46-B30EA744BFDA}"/>
              </a:ext>
            </a:extLst>
          </p:cNvPr>
          <p:cNvSpPr txBox="1"/>
          <p:nvPr/>
        </p:nvSpPr>
        <p:spPr>
          <a:xfrm>
            <a:off x="10668402" y="2753758"/>
            <a:ext cx="1134876" cy="332313"/>
          </a:xfrm>
          <a:prstGeom prst="rect">
            <a:avLst/>
          </a:prstGeom>
        </p:spPr>
        <p:txBody>
          <a:bodyPr vert="horz" wrap="square" lIns="91440" tIns="45720" rIns="91440" bIns="45720" rtlCol="0">
            <a:noAutofit/>
          </a:bodyPr>
          <a:lstStyle/>
          <a:p>
            <a:pPr algn="ctr"/>
            <a:r>
              <a:rPr lang="en-US" sz="1300" dirty="0">
                <a:solidFill>
                  <a:schemeClr val="bg1"/>
                </a:solidFill>
                <a:latin typeface="Trebuchet MS" panose="020B0603020202020204" pitchFamily="34" charset="0"/>
              </a:rPr>
              <a:t>Clean dashboard</a:t>
            </a:r>
          </a:p>
        </p:txBody>
      </p:sp>
      <p:cxnSp>
        <p:nvCxnSpPr>
          <p:cNvPr id="21" name="Straight Arrow Connector 20">
            <a:extLst>
              <a:ext uri="{FF2B5EF4-FFF2-40B4-BE49-F238E27FC236}">
                <a16:creationId xmlns:a16="http://schemas.microsoft.com/office/drawing/2014/main" id="{78177C3B-CF10-4FBC-BACA-AD3DEAD20430}"/>
              </a:ext>
            </a:extLst>
          </p:cNvPr>
          <p:cNvCxnSpPr/>
          <p:nvPr/>
        </p:nvCxnSpPr>
        <p:spPr>
          <a:xfrm flipV="1">
            <a:off x="7847635" y="1875097"/>
            <a:ext cx="2008737" cy="55558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7B5BA9C-ED1C-4783-9DDE-726CCBA8CD31}"/>
              </a:ext>
            </a:extLst>
          </p:cNvPr>
          <p:cNvCxnSpPr>
            <a:cxnSpLocks/>
          </p:cNvCxnSpPr>
          <p:nvPr/>
        </p:nvCxnSpPr>
        <p:spPr>
          <a:xfrm>
            <a:off x="8952008" y="2823204"/>
            <a:ext cx="1115863" cy="16615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 Placeholder 3">
            <a:extLst>
              <a:ext uri="{FF2B5EF4-FFF2-40B4-BE49-F238E27FC236}">
                <a16:creationId xmlns:a16="http://schemas.microsoft.com/office/drawing/2014/main" id="{3E7EA85D-3D29-47B9-B8B4-E7FF0B75703C}"/>
              </a:ext>
            </a:extLst>
          </p:cNvPr>
          <p:cNvSpPr txBox="1">
            <a:spLocks/>
          </p:cNvSpPr>
          <p:nvPr/>
        </p:nvSpPr>
        <p:spPr>
          <a:xfrm>
            <a:off x="278056" y="533265"/>
            <a:ext cx="10096500" cy="5109476"/>
          </a:xfrm>
          <a:prstGeom prst="rect">
            <a:avLst/>
          </a:prstGeom>
        </p:spPr>
        <p:txBody>
          <a:bodyPr vert="horz" lIns="0" tIns="0" rIns="0" bIns="0" rtlCol="0" anchor="ctr"/>
          <a:lstStyle>
            <a:defPPr>
              <a:defRPr lang="en-US"/>
            </a:defPPr>
            <a:lvl1pPr marL="0" algn="ctr" defTabSz="914400" rtl="0" eaLnBrk="1" latinLnBrk="0" hangingPunct="1">
              <a:defRPr sz="1400" b="0" i="0" kern="1200">
                <a:solidFill>
                  <a:srgbClr val="FFFFFF"/>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1800" dirty="0">
                <a:solidFill>
                  <a:schemeClr val="tx1"/>
                </a:solidFill>
                <a:latin typeface="Trebuchet MS" panose="020B0603020202020204" pitchFamily="34" charset="0"/>
              </a:rPr>
              <a:t>HPC architectures </a:t>
            </a:r>
            <a:r>
              <a:rPr lang="en-US" sz="1800" b="1" dirty="0">
                <a:solidFill>
                  <a:schemeClr val="tx1"/>
                </a:solidFill>
                <a:latin typeface="Trebuchet MS" panose="020B0603020202020204" pitchFamily="34" charset="0"/>
              </a:rPr>
              <a:t>changing rapidly </a:t>
            </a:r>
            <a:r>
              <a:rPr lang="en-US" sz="1800" dirty="0">
                <a:solidFill>
                  <a:schemeClr val="tx1"/>
                </a:solidFill>
                <a:latin typeface="Trebuchet MS" panose="020B0603020202020204" pitchFamily="34" charset="0"/>
              </a:rPr>
              <a:t>poses a significant challenge for mod/sim codes</a:t>
            </a:r>
          </a:p>
          <a:p>
            <a:pPr marL="342900" indent="-342900" algn="l">
              <a:buFont typeface="Arial" panose="020B0604020202020204" pitchFamily="34" charset="0"/>
              <a:buChar char="•"/>
            </a:pPr>
            <a:endParaRPr lang="en-US" sz="400" dirty="0">
              <a:solidFill>
                <a:schemeClr val="tx1"/>
              </a:solidFill>
              <a:latin typeface="Trebuchet MS" panose="020B0603020202020204" pitchFamily="34" charset="0"/>
            </a:endParaRPr>
          </a:p>
          <a:p>
            <a:pPr marL="800100" lvl="1" indent="-342900">
              <a:buFont typeface="Wingdings" panose="05000000000000000000" pitchFamily="2" charset="2"/>
              <a:buChar char="Ø"/>
            </a:pPr>
            <a:r>
              <a:rPr lang="en-US" dirty="0">
                <a:latin typeface="Trebuchet MS" panose="020B0603020202020204" pitchFamily="34" charset="0"/>
              </a:rPr>
              <a:t>The </a:t>
            </a:r>
            <a:r>
              <a:rPr lang="en-US" b="1" dirty="0">
                <a:latin typeface="Trebuchet MS" panose="020B0603020202020204" pitchFamily="34" charset="0"/>
              </a:rPr>
              <a:t>Albany, </a:t>
            </a:r>
            <a:r>
              <a:rPr lang="en-US" b="1" dirty="0" err="1">
                <a:latin typeface="Trebuchet MS" panose="020B0603020202020204" pitchFamily="34" charset="0"/>
              </a:rPr>
              <a:t>Trilinos</a:t>
            </a:r>
            <a:r>
              <a:rPr lang="en-US" b="1" dirty="0">
                <a:latin typeface="Trebuchet MS" panose="020B0603020202020204" pitchFamily="34" charset="0"/>
              </a:rPr>
              <a:t> </a:t>
            </a:r>
            <a:r>
              <a:rPr lang="en-US" dirty="0">
                <a:latin typeface="Trebuchet MS" panose="020B0603020202020204" pitchFamily="34" charset="0"/>
              </a:rPr>
              <a:t>and </a:t>
            </a:r>
            <a:r>
              <a:rPr lang="en-US" b="1" dirty="0" err="1">
                <a:latin typeface="Trebuchet MS" panose="020B0603020202020204" pitchFamily="34" charset="0"/>
              </a:rPr>
              <a:t>Kokkos</a:t>
            </a:r>
            <a:r>
              <a:rPr lang="en-US" b="1" dirty="0">
                <a:latin typeface="Trebuchet MS" panose="020B0603020202020204" pitchFamily="34" charset="0"/>
              </a:rPr>
              <a:t> </a:t>
            </a:r>
            <a:r>
              <a:rPr lang="en-US" dirty="0">
                <a:latin typeface="Trebuchet MS" panose="020B0603020202020204" pitchFamily="34" charset="0"/>
              </a:rPr>
              <a:t>software stack offers an efficient way to meet this challenge for large scale </a:t>
            </a:r>
            <a:r>
              <a:rPr lang="en-US" b="1" dirty="0">
                <a:latin typeface="Trebuchet MS" panose="020B0603020202020204" pitchFamily="34" charset="0"/>
              </a:rPr>
              <a:t>finite element analysis</a:t>
            </a:r>
          </a:p>
          <a:p>
            <a:pPr marL="800100" lvl="1" indent="-342900">
              <a:buFont typeface="Wingdings" panose="05000000000000000000" pitchFamily="2" charset="2"/>
              <a:buChar char="Ø"/>
            </a:pPr>
            <a:endParaRPr lang="en-US" sz="400" b="1" dirty="0">
              <a:latin typeface="Trebuchet MS" panose="020B0603020202020204" pitchFamily="34" charset="0"/>
            </a:endParaRPr>
          </a:p>
          <a:p>
            <a:pPr marL="800100" lvl="1" indent="-342900">
              <a:buFont typeface="Wingdings" panose="05000000000000000000" pitchFamily="2" charset="2"/>
              <a:buChar char="Ø"/>
            </a:pPr>
            <a:r>
              <a:rPr lang="en-US" dirty="0">
                <a:latin typeface="Trebuchet MS" panose="020B0603020202020204" pitchFamily="34" charset="0"/>
              </a:rPr>
              <a:t>There are both </a:t>
            </a:r>
            <a:r>
              <a:rPr lang="en-US" b="1" dirty="0">
                <a:latin typeface="Trebuchet MS" panose="020B0603020202020204" pitchFamily="34" charset="0"/>
              </a:rPr>
              <a:t>pros </a:t>
            </a:r>
            <a:r>
              <a:rPr lang="en-US" dirty="0">
                <a:latin typeface="Trebuchet MS" panose="020B0603020202020204" pitchFamily="34" charset="0"/>
              </a:rPr>
              <a:t>and </a:t>
            </a:r>
            <a:r>
              <a:rPr lang="en-US" b="1" dirty="0">
                <a:latin typeface="Trebuchet MS" panose="020B0603020202020204" pitchFamily="34" charset="0"/>
              </a:rPr>
              <a:t>cons</a:t>
            </a:r>
            <a:r>
              <a:rPr lang="en-US" dirty="0">
                <a:latin typeface="Trebuchet MS" panose="020B0603020202020204" pitchFamily="34" charset="0"/>
              </a:rPr>
              <a:t> to using ever-changing TPLs like these</a:t>
            </a:r>
          </a:p>
          <a:p>
            <a:pPr marL="800100" lvl="1" indent="-342900">
              <a:buFont typeface="Wingdings" panose="05000000000000000000" pitchFamily="2" charset="2"/>
              <a:buChar char="Ø"/>
            </a:pPr>
            <a:endParaRPr lang="en-US" sz="400" dirty="0">
              <a:latin typeface="Trebuchet MS" panose="020B0603020202020204" pitchFamily="34" charset="0"/>
            </a:endParaRPr>
          </a:p>
          <a:p>
            <a:pPr marL="1257300" lvl="2" indent="-342900">
              <a:buFont typeface="Wingdings" panose="05000000000000000000" pitchFamily="2" charset="2"/>
              <a:buChar char="v"/>
            </a:pPr>
            <a:r>
              <a:rPr lang="en-US" b="1" u="sng" dirty="0">
                <a:latin typeface="Trebuchet MS" panose="020B0603020202020204" pitchFamily="34" charset="0"/>
              </a:rPr>
              <a:t>Pro:</a:t>
            </a:r>
            <a:r>
              <a:rPr lang="en-US" b="1" dirty="0">
                <a:latin typeface="Trebuchet MS" panose="020B0603020202020204" pitchFamily="34" charset="0"/>
              </a:rPr>
              <a:t> </a:t>
            </a:r>
            <a:r>
              <a:rPr lang="en-US" dirty="0">
                <a:latin typeface="Trebuchet MS" panose="020B0603020202020204" pitchFamily="34" charset="0"/>
              </a:rPr>
              <a:t>code can inherit unexpected enhancements “for free”</a:t>
            </a:r>
          </a:p>
          <a:p>
            <a:pPr marL="1257300" lvl="2" indent="-342900">
              <a:buFont typeface="Wingdings" panose="05000000000000000000" pitchFamily="2" charset="2"/>
              <a:buChar char="v"/>
            </a:pPr>
            <a:endParaRPr lang="en-US" sz="200" dirty="0">
              <a:latin typeface="Trebuchet MS" panose="020B0603020202020204" pitchFamily="34" charset="0"/>
            </a:endParaRPr>
          </a:p>
          <a:p>
            <a:pPr marL="1257300" lvl="2" indent="-342900">
              <a:buFont typeface="Wingdings" panose="05000000000000000000" pitchFamily="2" charset="2"/>
              <a:buChar char="v"/>
            </a:pPr>
            <a:r>
              <a:rPr lang="en-US" b="1" u="sng" dirty="0">
                <a:latin typeface="Trebuchet MS" panose="020B0603020202020204" pitchFamily="34" charset="0"/>
              </a:rPr>
              <a:t>Con:</a:t>
            </a:r>
            <a:r>
              <a:rPr lang="en-US" b="1" dirty="0">
                <a:latin typeface="Trebuchet MS" panose="020B0603020202020204" pitchFamily="34" charset="0"/>
              </a:rPr>
              <a:t> </a:t>
            </a:r>
            <a:r>
              <a:rPr lang="en-US" dirty="0">
                <a:latin typeface="Trebuchet MS" panose="020B0603020202020204" pitchFamily="34" charset="0"/>
              </a:rPr>
              <a:t>code might also inherit bugs/regressions which can be frustrating                     to track down and get fixed to maintain clean dashboard</a:t>
            </a:r>
          </a:p>
          <a:p>
            <a:pPr marL="1257300" lvl="2" indent="-342900">
              <a:buFont typeface="Wingdings" panose="05000000000000000000" pitchFamily="2" charset="2"/>
              <a:buChar char="v"/>
            </a:pPr>
            <a:endParaRPr lang="en-US" sz="200" b="1" dirty="0">
              <a:latin typeface="Trebuchet MS" panose="020B0603020202020204" pitchFamily="34" charset="0"/>
            </a:endParaRPr>
          </a:p>
          <a:p>
            <a:pPr marL="800100" lvl="1" indent="-342900">
              <a:buFont typeface="Wingdings" panose="05000000000000000000" pitchFamily="2" charset="2"/>
              <a:buChar char="Ø"/>
            </a:pPr>
            <a:r>
              <a:rPr lang="en-US" b="1" dirty="0">
                <a:latin typeface="Trebuchet MS" panose="020B0603020202020204" pitchFamily="34" charset="0"/>
              </a:rPr>
              <a:t>Performance portability</a:t>
            </a:r>
            <a:r>
              <a:rPr lang="en-US" dirty="0">
                <a:latin typeface="Trebuchet MS" panose="020B0603020202020204" pitchFamily="34" charset="0"/>
              </a:rPr>
              <a:t> to next-generation architectures including GPUs is enabled     via </a:t>
            </a:r>
            <a:r>
              <a:rPr lang="en-US" b="1" dirty="0" err="1">
                <a:latin typeface="Trebuchet MS" panose="020B0603020202020204" pitchFamily="34" charset="0"/>
              </a:rPr>
              <a:t>Kokkos</a:t>
            </a:r>
            <a:endParaRPr lang="en-US" b="1" dirty="0">
              <a:latin typeface="Trebuchet MS" panose="020B0603020202020204" pitchFamily="34" charset="0"/>
            </a:endParaRPr>
          </a:p>
          <a:p>
            <a:pPr marL="800100" lvl="1" indent="-342900">
              <a:buFont typeface="Wingdings" panose="05000000000000000000" pitchFamily="2" charset="2"/>
              <a:buChar char="Ø"/>
            </a:pPr>
            <a:endParaRPr lang="en-US" sz="400" b="1" dirty="0">
              <a:latin typeface="Trebuchet MS" panose="020B0603020202020204" pitchFamily="34" charset="0"/>
            </a:endParaRPr>
          </a:p>
          <a:p>
            <a:pPr marL="1257300" lvl="2" indent="-342900">
              <a:buFont typeface="Wingdings" panose="05000000000000000000" pitchFamily="2" charset="2"/>
              <a:buChar char="v"/>
            </a:pPr>
            <a:r>
              <a:rPr lang="en-US" b="1" dirty="0">
                <a:latin typeface="Trebuchet MS" panose="020B0603020202020204" pitchFamily="34" charset="0"/>
              </a:rPr>
              <a:t>Reasonable scalability </a:t>
            </a:r>
            <a:r>
              <a:rPr lang="en-US" dirty="0">
                <a:latin typeface="Trebuchet MS" panose="020B0603020202020204" pitchFamily="34" charset="0"/>
              </a:rPr>
              <a:t>and </a:t>
            </a:r>
            <a:r>
              <a:rPr lang="en-US" b="1" dirty="0">
                <a:latin typeface="Trebuchet MS" panose="020B0603020202020204" pitchFamily="34" charset="0"/>
              </a:rPr>
              <a:t>performance</a:t>
            </a:r>
            <a:r>
              <a:rPr lang="en-US" dirty="0">
                <a:latin typeface="Trebuchet MS" panose="020B0603020202020204" pitchFamily="34" charset="0"/>
              </a:rPr>
              <a:t> can be obtained across different architectures </a:t>
            </a:r>
            <a:r>
              <a:rPr lang="en-US" b="1" dirty="0">
                <a:latin typeface="Trebuchet MS" panose="020B0603020202020204" pitchFamily="34" charset="0"/>
              </a:rPr>
              <a:t>without </a:t>
            </a:r>
            <a:r>
              <a:rPr lang="en-US" dirty="0">
                <a:latin typeface="Trebuchet MS" panose="020B0603020202020204" pitchFamily="34" charset="0"/>
              </a:rPr>
              <a:t>architecture-specific optimizations</a:t>
            </a:r>
          </a:p>
          <a:p>
            <a:pPr marL="1257300" lvl="2" indent="-342900">
              <a:buFont typeface="Wingdings" panose="05000000000000000000" pitchFamily="2" charset="2"/>
              <a:buChar char="v"/>
            </a:pPr>
            <a:endParaRPr lang="en-US" sz="200" dirty="0">
              <a:latin typeface="Trebuchet MS" panose="020B0603020202020204" pitchFamily="34" charset="0"/>
            </a:endParaRPr>
          </a:p>
          <a:p>
            <a:pPr marL="1257300" lvl="2" indent="-342900">
              <a:buFont typeface="Wingdings" panose="05000000000000000000" pitchFamily="2" charset="2"/>
              <a:buChar char="v"/>
            </a:pPr>
            <a:r>
              <a:rPr lang="en-US" dirty="0">
                <a:latin typeface="Trebuchet MS" panose="020B0603020202020204" pitchFamily="34" charset="0"/>
              </a:rPr>
              <a:t>Code promised to be “</a:t>
            </a:r>
            <a:r>
              <a:rPr lang="en-US" b="1" dirty="0">
                <a:latin typeface="Trebuchet MS" panose="020B0603020202020204" pitchFamily="34" charset="0"/>
              </a:rPr>
              <a:t>future proof”</a:t>
            </a:r>
          </a:p>
          <a:p>
            <a:pPr marL="726929" lvl="1" indent="-342900">
              <a:buFont typeface="Wingdings" panose="05000000000000000000" pitchFamily="2" charset="2"/>
              <a:buChar char="Ø"/>
            </a:pPr>
            <a:endParaRPr lang="en-US" dirty="0">
              <a:latin typeface="Trebuchet MS" panose="020B0603020202020204" pitchFamily="34" charset="0"/>
            </a:endParaRPr>
          </a:p>
          <a:p>
            <a:pPr marL="285750" indent="-285750" algn="l">
              <a:buFont typeface="Arial" panose="020B0604020202020204" pitchFamily="34" charset="0"/>
              <a:buChar char="•"/>
            </a:pPr>
            <a:endParaRPr lang="en-US" sz="1800" dirty="0">
              <a:solidFill>
                <a:schemeClr val="tx1"/>
              </a:solidFill>
              <a:latin typeface="Trebuchet MS" panose="020B0603020202020204" pitchFamily="34" charset="0"/>
            </a:endParaRPr>
          </a:p>
        </p:txBody>
      </p:sp>
    </p:spTree>
    <p:extLst>
      <p:ext uri="{BB962C8B-B14F-4D97-AF65-F5344CB8AC3E}">
        <p14:creationId xmlns:p14="http://schemas.microsoft.com/office/powerpoint/2010/main" val="138507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8903DDA-7189-7C4B-8C3C-58042A748310}"/>
              </a:ext>
            </a:extLst>
          </p:cNvPr>
          <p:cNvSpPr>
            <a:spLocks noGrp="1"/>
          </p:cNvSpPr>
          <p:nvPr>
            <p:ph type="title"/>
          </p:nvPr>
        </p:nvSpPr>
        <p:spPr>
          <a:xfrm>
            <a:off x="1478900" y="229617"/>
            <a:ext cx="10096500" cy="774779"/>
          </a:xfrm>
        </p:spPr>
        <p:txBody>
          <a:bodyPr>
            <a:noAutofit/>
          </a:bodyPr>
          <a:lstStyle/>
          <a:p>
            <a:r>
              <a:rPr lang="en-US" sz="3600" dirty="0">
                <a:solidFill>
                  <a:srgbClr val="0070C0"/>
                </a:solidFill>
                <a:latin typeface="Trebuchet MS" panose="020B0603020202020204" pitchFamily="34" charset="0"/>
              </a:rPr>
              <a:t>Albany and its Requirements Today</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4</a:t>
            </a:fld>
            <a:endParaRPr lang="en-US" dirty="0"/>
          </a:p>
        </p:txBody>
      </p:sp>
      <p:sp>
        <p:nvSpPr>
          <p:cNvPr id="2" name="TextBox 1">
            <a:extLst>
              <a:ext uri="{FF2B5EF4-FFF2-40B4-BE49-F238E27FC236}">
                <a16:creationId xmlns:a16="http://schemas.microsoft.com/office/drawing/2014/main" id="{89363B87-664B-431E-83B4-59D8D064FBC1}"/>
              </a:ext>
            </a:extLst>
          </p:cNvPr>
          <p:cNvSpPr txBox="1"/>
          <p:nvPr/>
        </p:nvSpPr>
        <p:spPr>
          <a:xfrm>
            <a:off x="877529" y="1106129"/>
            <a:ext cx="9837174" cy="4748981"/>
          </a:xfrm>
          <a:prstGeom prst="rect">
            <a:avLst/>
          </a:prstGeom>
        </p:spPr>
        <p:txBody>
          <a:bodyPr vert="horz" wrap="square" lIns="91440" tIns="45720" rIns="91440" bIns="45720" rtlCol="0">
            <a:noAutofit/>
          </a:bodyPr>
          <a:lstStyle/>
          <a:p>
            <a:pPr algn="l"/>
            <a:endParaRPr lang="en-US" dirty="0"/>
          </a:p>
        </p:txBody>
      </p:sp>
      <p:sp>
        <p:nvSpPr>
          <p:cNvPr id="3" name="Rectangle 2">
            <a:extLst>
              <a:ext uri="{FF2B5EF4-FFF2-40B4-BE49-F238E27FC236}">
                <a16:creationId xmlns:a16="http://schemas.microsoft.com/office/drawing/2014/main" id="{1443779D-8A39-42E8-82C5-767C75BEF71A}"/>
              </a:ext>
            </a:extLst>
          </p:cNvPr>
          <p:cNvSpPr/>
          <p:nvPr/>
        </p:nvSpPr>
        <p:spPr>
          <a:xfrm>
            <a:off x="1" y="871449"/>
            <a:ext cx="9938558" cy="5221355"/>
          </a:xfrm>
          <a:prstGeom prst="rect">
            <a:avLst/>
          </a:prstGeom>
          <a:solidFill>
            <a:schemeClr val="bg1"/>
          </a:solidFill>
        </p:spPr>
        <p:txBody>
          <a:bodyPr wrap="square">
            <a:spAutoFit/>
          </a:bodyPr>
          <a:lstStyle/>
          <a:p>
            <a:r>
              <a:rPr lang="en-US" sz="2000" b="1" dirty="0">
                <a:solidFill>
                  <a:srgbClr val="0070C0"/>
                </a:solidFill>
                <a:latin typeface="Trebuchet MS" panose="020B0603020202020204" pitchFamily="34" charset="0"/>
                <a:cs typeface="Calibri" panose="020F0502020204030204" pitchFamily="34" charset="0"/>
              </a:rPr>
              <a:t>Primary customer/funder</a:t>
            </a:r>
            <a:r>
              <a:rPr lang="en-US" sz="2000" dirty="0">
                <a:solidFill>
                  <a:srgbClr val="0070C0"/>
                </a:solidFill>
                <a:latin typeface="Trebuchet MS" panose="020B0603020202020204" pitchFamily="34" charset="0"/>
                <a:cs typeface="Calibri" panose="020F0502020204030204" pitchFamily="34" charset="0"/>
              </a:rPr>
              <a:t>: </a:t>
            </a:r>
            <a:r>
              <a:rPr lang="en-US" sz="2000" dirty="0">
                <a:latin typeface="Trebuchet MS" panose="020B0603020202020204" pitchFamily="34" charset="0"/>
                <a:cs typeface="Calibri" panose="020F0502020204030204" pitchFamily="34" charset="0"/>
              </a:rPr>
              <a:t>U.S.</a:t>
            </a:r>
            <a:r>
              <a:rPr lang="en-US" sz="2000" dirty="0">
                <a:solidFill>
                  <a:srgbClr val="0070C0"/>
                </a:solidFill>
                <a:latin typeface="Trebuchet MS" panose="020B0603020202020204" pitchFamily="34" charset="0"/>
                <a:cs typeface="Calibri" panose="020F0502020204030204" pitchFamily="34" charset="0"/>
              </a:rPr>
              <a:t> </a:t>
            </a:r>
            <a:r>
              <a:rPr lang="en-US" sz="2000" dirty="0">
                <a:latin typeface="Trebuchet MS" panose="020B0603020202020204" pitchFamily="34" charset="0"/>
                <a:cs typeface="Calibri" panose="020F0502020204030204" pitchFamily="34" charset="0"/>
              </a:rPr>
              <a:t>DOE </a:t>
            </a:r>
            <a:r>
              <a:rPr lang="en-US" sz="2000" dirty="0" err="1">
                <a:latin typeface="Trebuchet MS" panose="020B0603020202020204" pitchFamily="34" charset="0"/>
                <a:cs typeface="Calibri" panose="020F0502020204030204" pitchFamily="34" charset="0"/>
              </a:rPr>
              <a:t>SciDAC</a:t>
            </a:r>
            <a:r>
              <a:rPr lang="en-US" sz="2000" dirty="0">
                <a:latin typeface="Trebuchet MS" panose="020B0603020202020204" pitchFamily="34" charset="0"/>
                <a:cs typeface="Calibri" panose="020F0502020204030204" pitchFamily="34" charset="0"/>
              </a:rPr>
              <a:t>-funded project land-ice modeling project, </a:t>
            </a:r>
            <a:r>
              <a:rPr lang="en-US" sz="2000" b="1" dirty="0" err="1">
                <a:latin typeface="Trebuchet MS" panose="020B0603020202020204" pitchFamily="34" charset="0"/>
                <a:cs typeface="Calibri" panose="020F0502020204030204" pitchFamily="34" charset="0"/>
              </a:rPr>
              <a:t>FAnSSIE</a:t>
            </a:r>
            <a:r>
              <a:rPr lang="en-US" sz="2000" b="1" dirty="0">
                <a:latin typeface="Trebuchet MS" panose="020B0603020202020204" pitchFamily="34" charset="0"/>
                <a:cs typeface="Calibri" panose="020F0502020204030204" pitchFamily="34" charset="0"/>
              </a:rPr>
              <a:t> (Framework for Antarctic System Science in E3SM, FY23-FY27) </a:t>
            </a:r>
          </a:p>
          <a:p>
            <a:pPr marL="342900" indent="-342900">
              <a:buFont typeface="Arial" panose="020B0604020202020204" pitchFamily="34" charset="0"/>
              <a:buChar char="•"/>
            </a:pPr>
            <a:endParaRPr lang="en-US" sz="400" b="1"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endParaRPr lang="en-US" sz="400" b="1"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Trebuchet MS" panose="020B0603020202020204" pitchFamily="34" charset="0"/>
                <a:cs typeface="Calibri" panose="020F0502020204030204" pitchFamily="34" charset="0"/>
              </a:rPr>
              <a:t>Albany houses the velocity solver of </a:t>
            </a:r>
            <a:r>
              <a:rPr lang="en-US" sz="2000" b="1" dirty="0">
                <a:latin typeface="Trebuchet MS" panose="020B0603020202020204" pitchFamily="34" charset="0"/>
                <a:cs typeface="Calibri" panose="020F0502020204030204" pitchFamily="34" charset="0"/>
              </a:rPr>
              <a:t>MALI (MPAS-Albany Land Ice)</a:t>
            </a:r>
            <a:r>
              <a:rPr lang="en-US" sz="2000" dirty="0">
                <a:latin typeface="Trebuchet MS" panose="020B0603020202020204" pitchFamily="34" charset="0"/>
                <a:cs typeface="Calibri" panose="020F0502020204030204" pitchFamily="34" charset="0"/>
              </a:rPr>
              <a:t>, the land-ice component of the U.S. DOE’s Energy </a:t>
            </a:r>
            <a:r>
              <a:rPr lang="en-US" sz="2000" dirty="0" err="1">
                <a:latin typeface="Trebuchet MS" panose="020B0603020202020204" pitchFamily="34" charset="0"/>
                <a:cs typeface="Calibri" panose="020F0502020204030204" pitchFamily="34" charset="0"/>
              </a:rPr>
              <a:t>Exascale</a:t>
            </a:r>
            <a:r>
              <a:rPr lang="en-US" sz="2000" dirty="0">
                <a:latin typeface="Trebuchet MS" panose="020B0603020202020204" pitchFamily="34" charset="0"/>
                <a:cs typeface="Calibri" panose="020F0502020204030204" pitchFamily="34" charset="0"/>
              </a:rPr>
              <a:t> Earth System Model (E3SM)</a:t>
            </a: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r>
              <a:rPr lang="en-US" sz="2000" b="1" dirty="0">
                <a:solidFill>
                  <a:srgbClr val="0070C0"/>
                </a:solidFill>
                <a:latin typeface="Trebuchet MS" panose="020B0603020202020204" pitchFamily="34" charset="0"/>
                <a:cs typeface="Calibri" panose="020F0502020204030204" pitchFamily="34" charset="0"/>
              </a:rPr>
              <a:t>Required capabilities in Albany for science using MALI: </a:t>
            </a:r>
          </a:p>
          <a:p>
            <a:pPr marL="342900" indent="-342900">
              <a:buFont typeface="Arial" panose="020B0604020202020204" pitchFamily="34" charset="0"/>
              <a:buChar char="•"/>
            </a:pPr>
            <a:endParaRPr lang="en-US" sz="400" b="1" dirty="0">
              <a:solidFill>
                <a:srgbClr val="0070C0"/>
              </a:solidFill>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Trebuchet MS" panose="020B0603020202020204" pitchFamily="34" charset="0"/>
                <a:cs typeface="Calibri" panose="020F0502020204030204" pitchFamily="34" charset="0"/>
              </a:rPr>
              <a:t>Easy way to add </a:t>
            </a:r>
            <a:r>
              <a:rPr lang="en-US" sz="2000" b="1" dirty="0">
                <a:latin typeface="Trebuchet MS" panose="020B0603020202020204" pitchFamily="34" charset="0"/>
                <a:cs typeface="Calibri" panose="020F0502020204030204" pitchFamily="34" charset="0"/>
              </a:rPr>
              <a:t>new physics/PDEs</a:t>
            </a:r>
          </a:p>
          <a:p>
            <a:pPr marL="342900" indent="-34290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r>
              <a:rPr lang="en-US" sz="2000" b="1" dirty="0">
                <a:latin typeface="Trebuchet MS" panose="020B0603020202020204" pitchFamily="34" charset="0"/>
                <a:cs typeface="Calibri" panose="020F0502020204030204" pitchFamily="34" charset="0"/>
              </a:rPr>
              <a:t>Performance portability </a:t>
            </a:r>
            <a:r>
              <a:rPr lang="en-US" sz="2000" dirty="0">
                <a:latin typeface="Trebuchet MS" panose="020B0603020202020204" pitchFamily="34" charset="0"/>
                <a:cs typeface="Calibri" panose="020F0502020204030204" pitchFamily="34" charset="0"/>
              </a:rPr>
              <a:t>to advanced heterogeneous platforms </a:t>
            </a:r>
          </a:p>
          <a:p>
            <a:pPr marL="342900" indent="-34290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Trebuchet MS" panose="020B0603020202020204" pitchFamily="34" charset="0"/>
                <a:cs typeface="Calibri" panose="020F0502020204030204" pitchFamily="34" charset="0"/>
              </a:rPr>
              <a:t>Fast, scalable and robust </a:t>
            </a:r>
            <a:r>
              <a:rPr lang="en-US" sz="2000" b="1" dirty="0">
                <a:latin typeface="Trebuchet MS" panose="020B0603020202020204" pitchFamily="34" charset="0"/>
                <a:cs typeface="Calibri" panose="020F0502020204030204" pitchFamily="34" charset="0"/>
              </a:rPr>
              <a:t>linear solves </a:t>
            </a:r>
            <a:r>
              <a:rPr lang="en-US" sz="2000" dirty="0">
                <a:latin typeface="Trebuchet MS" panose="020B0603020202020204" pitchFamily="34" charset="0"/>
                <a:cs typeface="Calibri" panose="020F0502020204030204" pitchFamily="34" charset="0"/>
              </a:rPr>
              <a:t>across different architectures</a:t>
            </a:r>
          </a:p>
          <a:p>
            <a:pPr marL="342900" indent="-34290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r>
              <a:rPr lang="en-US" sz="2000" b="1" dirty="0">
                <a:latin typeface="Trebuchet MS" panose="020B0603020202020204" pitchFamily="34" charset="0"/>
                <a:cs typeface="Calibri" panose="020F0502020204030204" pitchFamily="34" charset="0"/>
              </a:rPr>
              <a:t>PDE-constrained optimization </a:t>
            </a:r>
            <a:r>
              <a:rPr lang="en-US" sz="2000" dirty="0">
                <a:latin typeface="Trebuchet MS" panose="020B0603020202020204" pitchFamily="34" charset="0"/>
                <a:cs typeface="Calibri" panose="020F0502020204030204" pitchFamily="34" charset="0"/>
              </a:rPr>
              <a:t>capabilities for ice sheet inversion</a:t>
            </a:r>
          </a:p>
          <a:p>
            <a:pPr marL="342900" indent="-34290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r>
              <a:rPr lang="en-US" sz="2000" b="1" dirty="0">
                <a:latin typeface="Trebuchet MS" panose="020B0603020202020204" pitchFamily="34" charset="0"/>
                <a:cs typeface="Calibri" panose="020F0502020204030204" pitchFamily="34" charset="0"/>
              </a:rPr>
              <a:t>Adaptive mesh refinement (AMR) </a:t>
            </a:r>
            <a:r>
              <a:rPr lang="en-US" sz="2000" dirty="0">
                <a:latin typeface="Trebuchet MS" panose="020B0603020202020204" pitchFamily="34" charset="0"/>
                <a:cs typeface="Calibri" panose="020F0502020204030204" pitchFamily="34" charset="0"/>
              </a:rPr>
              <a:t>of extruded tetrahedral meshes</a:t>
            </a:r>
            <a:endParaRPr lang="en-US" sz="2000" b="1" dirty="0">
              <a:latin typeface="Trebuchet MS" panose="020B0603020202020204" pitchFamily="34" charset="0"/>
              <a:cs typeface="Calibri" panose="020F0502020204030204" pitchFamily="34" charset="0"/>
            </a:endParaRPr>
          </a:p>
          <a:p>
            <a:pPr marL="800100" lvl="1" indent="-34290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800100" lvl="1" indent="-34290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800100" lvl="1" indent="-342900">
              <a:buFont typeface="Arial" panose="020B0604020202020204" pitchFamily="34" charset="0"/>
              <a:buChar char="•"/>
            </a:pPr>
            <a:endParaRPr lang="en-US" sz="2000" dirty="0">
              <a:latin typeface="Trebuchet MS" panose="020B0603020202020204" pitchFamily="34" charset="0"/>
              <a:cs typeface="Calibri" panose="020F0502020204030204" pitchFamily="34" charset="0"/>
            </a:endParaRPr>
          </a:p>
          <a:p>
            <a:pPr marL="800100" lvl="1" indent="-342900">
              <a:buFont typeface="Arial" panose="020B0604020202020204" pitchFamily="34" charset="0"/>
              <a:buChar char="•"/>
            </a:pPr>
            <a:endParaRPr lang="en-US" sz="2000"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endParaRPr lang="en-US" sz="2000"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endParaRPr lang="en-US" sz="2000" dirty="0">
              <a:latin typeface="Trebuchet MS" panose="020B0603020202020204" pitchFamily="34" charset="0"/>
              <a:cs typeface="Calibri" panose="020F0502020204030204" pitchFamily="34" charset="0"/>
            </a:endParaRPr>
          </a:p>
        </p:txBody>
      </p:sp>
      <p:grpSp>
        <p:nvGrpSpPr>
          <p:cNvPr id="24" name="Group 23">
            <a:extLst>
              <a:ext uri="{FF2B5EF4-FFF2-40B4-BE49-F238E27FC236}">
                <a16:creationId xmlns:a16="http://schemas.microsoft.com/office/drawing/2014/main" id="{DFE26051-2B1E-4524-9DC7-B7D8A7C05BF4}"/>
              </a:ext>
            </a:extLst>
          </p:cNvPr>
          <p:cNvGrpSpPr>
            <a:grpSpLocks noChangeAspect="1"/>
          </p:cNvGrpSpPr>
          <p:nvPr/>
        </p:nvGrpSpPr>
        <p:grpSpPr>
          <a:xfrm>
            <a:off x="9930459" y="628526"/>
            <a:ext cx="2061395" cy="2219973"/>
            <a:chOff x="7210286" y="1292008"/>
            <a:chExt cx="4447383" cy="4789515"/>
          </a:xfrm>
        </p:grpSpPr>
        <p:sp>
          <p:nvSpPr>
            <p:cNvPr id="25" name="Oval 24">
              <a:extLst>
                <a:ext uri="{FF2B5EF4-FFF2-40B4-BE49-F238E27FC236}">
                  <a16:creationId xmlns:a16="http://schemas.microsoft.com/office/drawing/2014/main" id="{A319662A-23C5-4E6E-A94F-9AFA98FCAC8A}"/>
                </a:ext>
              </a:extLst>
            </p:cNvPr>
            <p:cNvSpPr/>
            <p:nvPr/>
          </p:nvSpPr>
          <p:spPr>
            <a:xfrm>
              <a:off x="10017753" y="2292567"/>
              <a:ext cx="1387736" cy="72663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Ocean</a:t>
              </a:r>
            </a:p>
            <a:p>
              <a:pPr algn="ctr"/>
              <a:r>
                <a:rPr lang="en-US" sz="600" dirty="0"/>
                <a:t>(MPAS-O)</a:t>
              </a:r>
            </a:p>
          </p:txBody>
        </p:sp>
        <p:sp>
          <p:nvSpPr>
            <p:cNvPr id="26" name="Oval 25">
              <a:extLst>
                <a:ext uri="{FF2B5EF4-FFF2-40B4-BE49-F238E27FC236}">
                  <a16:creationId xmlns:a16="http://schemas.microsoft.com/office/drawing/2014/main" id="{64007E98-C8DC-404B-A4C6-0B196DE7F4D4}"/>
                </a:ext>
              </a:extLst>
            </p:cNvPr>
            <p:cNvSpPr/>
            <p:nvPr/>
          </p:nvSpPr>
          <p:spPr>
            <a:xfrm>
              <a:off x="9323890" y="1292008"/>
              <a:ext cx="1387736" cy="77469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Atmos.</a:t>
              </a:r>
            </a:p>
            <a:p>
              <a:pPr algn="ctr"/>
              <a:r>
                <a:rPr lang="en-US" sz="600" dirty="0"/>
                <a:t>(EAM)</a:t>
              </a:r>
            </a:p>
          </p:txBody>
        </p:sp>
        <p:sp>
          <p:nvSpPr>
            <p:cNvPr id="27" name="Oval 26">
              <a:extLst>
                <a:ext uri="{FF2B5EF4-FFF2-40B4-BE49-F238E27FC236}">
                  <a16:creationId xmlns:a16="http://schemas.microsoft.com/office/drawing/2014/main" id="{616E327D-3721-4131-B3A7-350F274E5E54}"/>
                </a:ext>
              </a:extLst>
            </p:cNvPr>
            <p:cNvSpPr/>
            <p:nvPr/>
          </p:nvSpPr>
          <p:spPr>
            <a:xfrm>
              <a:off x="10269933" y="3376989"/>
              <a:ext cx="1387736" cy="694482"/>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Sea Ice</a:t>
              </a:r>
            </a:p>
            <a:p>
              <a:pPr algn="ctr"/>
              <a:r>
                <a:rPr lang="en-US" sz="600" dirty="0"/>
                <a:t>(MPAS-SI)</a:t>
              </a:r>
            </a:p>
          </p:txBody>
        </p:sp>
        <p:sp>
          <p:nvSpPr>
            <p:cNvPr id="28" name="Oval 27">
              <a:extLst>
                <a:ext uri="{FF2B5EF4-FFF2-40B4-BE49-F238E27FC236}">
                  <a16:creationId xmlns:a16="http://schemas.microsoft.com/office/drawing/2014/main" id="{81D8BB12-0AF3-45F6-BE5F-CB80E6A871C6}"/>
                </a:ext>
              </a:extLst>
            </p:cNvPr>
            <p:cNvSpPr/>
            <p:nvPr/>
          </p:nvSpPr>
          <p:spPr>
            <a:xfrm>
              <a:off x="9384447" y="5372638"/>
              <a:ext cx="1387736" cy="70888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Land Ice</a:t>
              </a:r>
            </a:p>
            <a:p>
              <a:pPr algn="ctr"/>
              <a:r>
                <a:rPr lang="en-US" sz="600" dirty="0"/>
                <a:t>(MALI)</a:t>
              </a:r>
            </a:p>
          </p:txBody>
        </p:sp>
        <p:sp>
          <p:nvSpPr>
            <p:cNvPr id="29" name="Oval 28">
              <a:extLst>
                <a:ext uri="{FF2B5EF4-FFF2-40B4-BE49-F238E27FC236}">
                  <a16:creationId xmlns:a16="http://schemas.microsoft.com/office/drawing/2014/main" id="{0BF4EB21-3F22-47AD-970D-A1EEF9978A4F}"/>
                </a:ext>
              </a:extLst>
            </p:cNvPr>
            <p:cNvSpPr/>
            <p:nvPr/>
          </p:nvSpPr>
          <p:spPr>
            <a:xfrm>
              <a:off x="10017758" y="4449754"/>
              <a:ext cx="1387736" cy="70888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Land</a:t>
              </a:r>
            </a:p>
            <a:p>
              <a:pPr algn="ctr"/>
              <a:r>
                <a:rPr lang="en-US" sz="600" dirty="0"/>
                <a:t>(ELM)</a:t>
              </a:r>
            </a:p>
          </p:txBody>
        </p:sp>
        <p:cxnSp>
          <p:nvCxnSpPr>
            <p:cNvPr id="30" name="Straight Connector 29">
              <a:extLst>
                <a:ext uri="{FF2B5EF4-FFF2-40B4-BE49-F238E27FC236}">
                  <a16:creationId xmlns:a16="http://schemas.microsoft.com/office/drawing/2014/main" id="{BCCF2B6E-1D8B-4EBF-9F82-7AC587B87732}"/>
                </a:ext>
              </a:extLst>
            </p:cNvPr>
            <p:cNvCxnSpPr>
              <a:cxnSpLocks/>
              <a:stCxn id="27" idx="2"/>
              <a:endCxn id="35" idx="6"/>
            </p:cNvCxnSpPr>
            <p:nvPr/>
          </p:nvCxnSpPr>
          <p:spPr>
            <a:xfrm flipH="1" flipV="1">
              <a:off x="9862719" y="3716539"/>
              <a:ext cx="407217" cy="7692"/>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C93A73E-DF8E-4671-A3D3-474914D5D5E6}"/>
                </a:ext>
              </a:extLst>
            </p:cNvPr>
            <p:cNvCxnSpPr>
              <a:cxnSpLocks/>
              <a:stCxn id="26" idx="3"/>
            </p:cNvCxnSpPr>
            <p:nvPr/>
          </p:nvCxnSpPr>
          <p:spPr>
            <a:xfrm flipH="1">
              <a:off x="9021687" y="1953252"/>
              <a:ext cx="505429" cy="594731"/>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D3FCCA-F8C7-4F09-A031-6A16CA7D1346}"/>
                </a:ext>
              </a:extLst>
            </p:cNvPr>
            <p:cNvCxnSpPr>
              <a:cxnSpLocks/>
              <a:stCxn id="28" idx="1"/>
            </p:cNvCxnSpPr>
            <p:nvPr/>
          </p:nvCxnSpPr>
          <p:spPr>
            <a:xfrm flipH="1" flipV="1">
              <a:off x="8845914" y="4938166"/>
              <a:ext cx="741762" cy="53829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C1AA0ED-8C5B-4FD6-88FC-5A53A6D03351}"/>
                </a:ext>
              </a:extLst>
            </p:cNvPr>
            <p:cNvCxnSpPr>
              <a:cxnSpLocks/>
              <a:stCxn id="25" idx="2"/>
            </p:cNvCxnSpPr>
            <p:nvPr/>
          </p:nvCxnSpPr>
          <p:spPr>
            <a:xfrm flipH="1">
              <a:off x="9527116" y="2655882"/>
              <a:ext cx="490639" cy="28797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3248A18-2C08-4F9D-9FFC-E3A2237FA232}"/>
                </a:ext>
              </a:extLst>
            </p:cNvPr>
            <p:cNvCxnSpPr>
              <a:stCxn id="29" idx="2"/>
              <a:endCxn id="35" idx="5"/>
            </p:cNvCxnSpPr>
            <p:nvPr/>
          </p:nvCxnSpPr>
          <p:spPr>
            <a:xfrm flipH="1" flipV="1">
              <a:off x="9474276" y="4636602"/>
              <a:ext cx="543482" cy="167596"/>
            </a:xfrm>
            <a:prstGeom prst="line">
              <a:avLst/>
            </a:prstGeom>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A58EE657-B193-449B-AB34-AA1555FBB096}"/>
                </a:ext>
              </a:extLst>
            </p:cNvPr>
            <p:cNvPicPr>
              <a:picLocks noChangeAspect="1"/>
            </p:cNvPicPr>
            <p:nvPr/>
          </p:nvPicPr>
          <p:blipFill>
            <a:blip r:embed="rId3"/>
            <a:stretch>
              <a:fillRect/>
            </a:stretch>
          </p:blipFill>
          <p:spPr>
            <a:xfrm>
              <a:off x="7210286" y="2415372"/>
              <a:ext cx="2652430" cy="2602333"/>
            </a:xfrm>
            <a:prstGeom prst="ellipse">
              <a:avLst/>
            </a:prstGeom>
          </p:spPr>
        </p:pic>
      </p:grpSp>
      <p:pic>
        <p:nvPicPr>
          <p:cNvPr id="36" name="Picture 35">
            <a:extLst>
              <a:ext uri="{FF2B5EF4-FFF2-40B4-BE49-F238E27FC236}">
                <a16:creationId xmlns:a16="http://schemas.microsoft.com/office/drawing/2014/main" id="{F90C6981-B30C-44A5-B857-0EC5A72E89F8}"/>
              </a:ext>
            </a:extLst>
          </p:cNvPr>
          <p:cNvPicPr>
            <a:picLocks noChangeAspect="1"/>
          </p:cNvPicPr>
          <p:nvPr/>
        </p:nvPicPr>
        <p:blipFill>
          <a:blip r:embed="rId4"/>
          <a:stretch>
            <a:fillRect/>
          </a:stretch>
        </p:blipFill>
        <p:spPr>
          <a:xfrm>
            <a:off x="9692280" y="2530500"/>
            <a:ext cx="763302" cy="408912"/>
          </a:xfrm>
          <a:prstGeom prst="rect">
            <a:avLst/>
          </a:prstGeom>
        </p:spPr>
      </p:pic>
      <p:sp>
        <p:nvSpPr>
          <p:cNvPr id="37" name="TextBox 36">
            <a:extLst>
              <a:ext uri="{FF2B5EF4-FFF2-40B4-BE49-F238E27FC236}">
                <a16:creationId xmlns:a16="http://schemas.microsoft.com/office/drawing/2014/main" id="{884DC14E-827A-4FEF-A912-BF3F68A23395}"/>
              </a:ext>
            </a:extLst>
          </p:cNvPr>
          <p:cNvSpPr txBox="1"/>
          <p:nvPr/>
        </p:nvSpPr>
        <p:spPr>
          <a:xfrm>
            <a:off x="0" y="4930373"/>
            <a:ext cx="11262355" cy="2200602"/>
          </a:xfrm>
          <a:prstGeom prst="rect">
            <a:avLst/>
          </a:prstGeom>
          <a:noFill/>
        </p:spPr>
        <p:txBody>
          <a:bodyPr wrap="square">
            <a:spAutoFit/>
          </a:bodyPr>
          <a:lstStyle/>
          <a:p>
            <a:r>
              <a:rPr lang="en-US" sz="2000" b="1" dirty="0">
                <a:solidFill>
                  <a:srgbClr val="0070C0"/>
                </a:solidFill>
                <a:latin typeface="Trebuchet MS" panose="020B0603020202020204" pitchFamily="34" charset="0"/>
                <a:cs typeface="Calibri" panose="020F0502020204030204" pitchFamily="34" charset="0"/>
              </a:rPr>
              <a:t>Requirements for software quality:</a:t>
            </a:r>
          </a:p>
          <a:p>
            <a:endParaRPr lang="en-US" sz="500" b="1" dirty="0">
              <a:solidFill>
                <a:srgbClr val="0070C0"/>
              </a:solidFill>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r>
              <a:rPr lang="en-US" sz="2000" b="1" dirty="0">
                <a:latin typeface="Trebuchet MS" panose="020B0603020202020204" pitchFamily="34" charset="0"/>
                <a:cs typeface="Calibri" panose="020F0502020204030204" pitchFamily="34" charset="0"/>
              </a:rPr>
              <a:t>Pruning</a:t>
            </a:r>
            <a:r>
              <a:rPr lang="en-US" sz="2000" dirty="0">
                <a:latin typeface="Trebuchet MS" panose="020B0603020202020204" pitchFamily="34" charset="0"/>
                <a:cs typeface="Calibri" panose="020F0502020204030204" pitchFamily="34" charset="0"/>
              </a:rPr>
              <a:t> of unfunded applications/unsupported code</a:t>
            </a:r>
          </a:p>
          <a:p>
            <a:pPr marL="342900" indent="-34290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r>
              <a:rPr lang="en-US" sz="2000" b="1" dirty="0">
                <a:latin typeface="Trebuchet MS" panose="020B0603020202020204" pitchFamily="34" charset="0"/>
                <a:cs typeface="Calibri" panose="020F0502020204030204" pitchFamily="34" charset="0"/>
              </a:rPr>
              <a:t>Version </a:t>
            </a:r>
            <a:r>
              <a:rPr lang="en-US" sz="2000" b="1" dirty="0" smtClean="0">
                <a:latin typeface="Trebuchet MS" panose="020B0603020202020204" pitchFamily="34" charset="0"/>
                <a:cs typeface="Calibri" panose="020F0502020204030204" pitchFamily="34" charset="0"/>
              </a:rPr>
              <a:t>control</a:t>
            </a:r>
            <a:endParaRPr lang="en-US" sz="400"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r>
              <a:rPr lang="en-US" sz="2000" b="1" dirty="0">
                <a:latin typeface="Trebuchet MS" panose="020B0603020202020204" pitchFamily="34" charset="0"/>
                <a:cs typeface="Calibri" panose="020F0502020204030204" pitchFamily="34" charset="0"/>
              </a:rPr>
              <a:t>Automated parameter tuning </a:t>
            </a:r>
            <a:r>
              <a:rPr lang="en-US" sz="2000" dirty="0">
                <a:latin typeface="Trebuchet MS" panose="020B0603020202020204" pitchFamily="34" charset="0"/>
                <a:cs typeface="Calibri" panose="020F0502020204030204" pitchFamily="34" charset="0"/>
              </a:rPr>
              <a:t>for various </a:t>
            </a:r>
            <a:r>
              <a:rPr lang="en-US" sz="2000" dirty="0" smtClean="0">
                <a:latin typeface="Trebuchet MS" panose="020B0603020202020204" pitchFamily="34" charset="0"/>
                <a:cs typeface="Calibri" panose="020F0502020204030204" pitchFamily="34" charset="0"/>
              </a:rPr>
              <a:t>architectures</a:t>
            </a:r>
          </a:p>
          <a:p>
            <a:pPr marL="342900" indent="-342900">
              <a:buFont typeface="Arial" panose="020B0604020202020204" pitchFamily="34" charset="0"/>
              <a:buChar char="•"/>
            </a:pPr>
            <a:endParaRPr lang="en-US" sz="400" dirty="0" smtClean="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Trebuchet MS" panose="020B0603020202020204" pitchFamily="34" charset="0"/>
                <a:cs typeface="Calibri" panose="020F0502020204030204" pitchFamily="34" charset="0"/>
              </a:rPr>
              <a:t>Automated </a:t>
            </a:r>
            <a:r>
              <a:rPr lang="en-US" sz="2000" b="1" dirty="0">
                <a:latin typeface="Trebuchet MS" panose="020B0603020202020204" pitchFamily="34" charset="0"/>
                <a:cs typeface="Calibri" panose="020F0502020204030204" pitchFamily="34" charset="0"/>
              </a:rPr>
              <a:t>nightly regression </a:t>
            </a:r>
            <a:r>
              <a:rPr lang="en-US" sz="2000" dirty="0">
                <a:latin typeface="Trebuchet MS" panose="020B0603020202020204" pitchFamily="34" charset="0"/>
                <a:cs typeface="Calibri" panose="020F0502020204030204" pitchFamily="34" charset="0"/>
              </a:rPr>
              <a:t>and </a:t>
            </a:r>
            <a:r>
              <a:rPr lang="en-US" sz="2000" b="1" dirty="0">
                <a:latin typeface="Trebuchet MS" panose="020B0603020202020204" pitchFamily="34" charset="0"/>
                <a:cs typeface="Calibri" panose="020F0502020204030204" pitchFamily="34" charset="0"/>
              </a:rPr>
              <a:t>performance testing </a:t>
            </a:r>
            <a:r>
              <a:rPr lang="en-US" sz="2000" dirty="0">
                <a:latin typeface="Trebuchet MS" panose="020B0603020202020204" pitchFamily="34" charset="0"/>
                <a:cs typeface="Calibri" panose="020F0502020204030204" pitchFamily="34" charset="0"/>
              </a:rPr>
              <a:t>using </a:t>
            </a:r>
            <a:r>
              <a:rPr lang="en-US" sz="2000" b="1" dirty="0">
                <a:latin typeface="Trebuchet MS" panose="020B0603020202020204" pitchFamily="34" charset="0"/>
                <a:cs typeface="Calibri" panose="020F0502020204030204" pitchFamily="34" charset="0"/>
              </a:rPr>
              <a:t>VOTD</a:t>
            </a:r>
            <a:r>
              <a:rPr lang="en-US" sz="2000" dirty="0">
                <a:latin typeface="Trebuchet MS" panose="020B0603020202020204" pitchFamily="34" charset="0"/>
                <a:cs typeface="Calibri" panose="020F0502020204030204" pitchFamily="34" charset="0"/>
              </a:rPr>
              <a:t> Albany &amp; </a:t>
            </a:r>
            <a:r>
              <a:rPr lang="en-US" sz="2000" dirty="0" err="1">
                <a:latin typeface="Trebuchet MS" panose="020B0603020202020204" pitchFamily="34" charset="0"/>
                <a:cs typeface="Calibri" panose="020F0502020204030204" pitchFamily="34" charset="0"/>
              </a:rPr>
              <a:t>Trilinos</a:t>
            </a:r>
            <a:endParaRPr lang="en-US" sz="2000"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endParaRPr lang="en-US" sz="2000" dirty="0">
              <a:latin typeface="Trebuchet MS" panose="020B0603020202020204" pitchFamily="34" charset="0"/>
              <a:cs typeface="Calibri" panose="020F0502020204030204" pitchFamily="34" charset="0"/>
            </a:endParaRPr>
          </a:p>
        </p:txBody>
      </p:sp>
      <p:pic>
        <p:nvPicPr>
          <p:cNvPr id="38" name="Picture 4" descr="Image result for nersc perlmutter supercomputer">
            <a:extLst>
              <a:ext uri="{FF2B5EF4-FFF2-40B4-BE49-F238E27FC236}">
                <a16:creationId xmlns:a16="http://schemas.microsoft.com/office/drawing/2014/main" id="{AB34C624-E582-45B3-A68B-968ADE2EFE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0360" y="3289286"/>
            <a:ext cx="3084673" cy="12003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a:extLst>
              <a:ext uri="{FF2B5EF4-FFF2-40B4-BE49-F238E27FC236}">
                <a16:creationId xmlns:a16="http://schemas.microsoft.com/office/drawing/2014/main" id="{5A450141-6C35-401E-8016-D0E6DF86C1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93871" y="241331"/>
            <a:ext cx="1431269" cy="630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7075043" y="5138162"/>
            <a:ext cx="4939990" cy="716948"/>
          </a:xfrm>
          <a:prstGeom prst="rect">
            <a:avLst/>
          </a:prstGeom>
          <a:ln w="28575">
            <a:solidFill>
              <a:srgbClr val="0070C0"/>
            </a:solidFill>
          </a:ln>
        </p:spPr>
        <p:txBody>
          <a:bodyPr vert="horz" wrap="square" lIns="91440" tIns="45720" rIns="91440" bIns="45720" rtlCol="0">
            <a:noAutofit/>
          </a:bodyPr>
          <a:lstStyle/>
          <a:p>
            <a:pPr algn="ctr"/>
            <a:r>
              <a:rPr lang="en-US" sz="2000" dirty="0" smtClean="0">
                <a:latin typeface="Trebuchet MS" panose="020B0603020202020204" pitchFamily="34" charset="0"/>
              </a:rPr>
              <a:t>See </a:t>
            </a:r>
            <a:r>
              <a:rPr lang="en-US" sz="2000" b="1" dirty="0" smtClean="0">
                <a:latin typeface="Trebuchet MS" panose="020B0603020202020204" pitchFamily="34" charset="0"/>
              </a:rPr>
              <a:t>MS284</a:t>
            </a:r>
            <a:r>
              <a:rPr lang="en-US" sz="2000" dirty="0" smtClean="0">
                <a:latin typeface="Trebuchet MS" panose="020B0603020202020204" pitchFamily="34" charset="0"/>
              </a:rPr>
              <a:t> and </a:t>
            </a:r>
            <a:r>
              <a:rPr lang="en-US" sz="2000" b="1" dirty="0" smtClean="0">
                <a:latin typeface="Trebuchet MS" panose="020B0603020202020204" pitchFamily="34" charset="0"/>
              </a:rPr>
              <a:t>MS318</a:t>
            </a:r>
            <a:r>
              <a:rPr lang="en-US" sz="2000" dirty="0" smtClean="0">
                <a:latin typeface="Trebuchet MS" panose="020B0603020202020204" pitchFamily="34" charset="0"/>
              </a:rPr>
              <a:t> on Thur. Mar. 2 for more on MALI and </a:t>
            </a:r>
            <a:r>
              <a:rPr lang="en-US" sz="2000" b="1" dirty="0" smtClean="0">
                <a:solidFill>
                  <a:srgbClr val="0070C0"/>
                </a:solidFill>
                <a:latin typeface="Trebuchet MS" panose="020B0603020202020204" pitchFamily="34" charset="0"/>
              </a:rPr>
              <a:t>ice-sheet modeling</a:t>
            </a:r>
            <a:r>
              <a:rPr lang="en-US" sz="2000" dirty="0" smtClean="0">
                <a:latin typeface="Trebuchet MS" panose="020B0603020202020204" pitchFamily="34" charset="0"/>
              </a:rPr>
              <a:t>.</a:t>
            </a:r>
          </a:p>
        </p:txBody>
      </p:sp>
    </p:spTree>
    <p:extLst>
      <p:ext uri="{BB962C8B-B14F-4D97-AF65-F5344CB8AC3E}">
        <p14:creationId xmlns:p14="http://schemas.microsoft.com/office/powerpoint/2010/main" val="145079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8903DDA-7189-7C4B-8C3C-58042A748310}"/>
              </a:ext>
            </a:extLst>
          </p:cNvPr>
          <p:cNvSpPr>
            <a:spLocks noGrp="1"/>
          </p:cNvSpPr>
          <p:nvPr>
            <p:ph type="title"/>
          </p:nvPr>
        </p:nvSpPr>
        <p:spPr>
          <a:xfrm>
            <a:off x="1478900" y="229617"/>
            <a:ext cx="10096500" cy="774779"/>
          </a:xfrm>
        </p:spPr>
        <p:txBody>
          <a:bodyPr>
            <a:noAutofit/>
          </a:bodyPr>
          <a:lstStyle/>
          <a:p>
            <a:r>
              <a:rPr lang="en-US" sz="3600" dirty="0">
                <a:solidFill>
                  <a:srgbClr val="0070C0"/>
                </a:solidFill>
                <a:latin typeface="Trebuchet MS" panose="020B0603020202020204" pitchFamily="34" charset="0"/>
              </a:rPr>
              <a:t>Albany and its Requirements Today</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5</a:t>
            </a:fld>
            <a:endParaRPr lang="en-US" dirty="0"/>
          </a:p>
        </p:txBody>
      </p:sp>
      <p:sp>
        <p:nvSpPr>
          <p:cNvPr id="2" name="TextBox 1">
            <a:extLst>
              <a:ext uri="{FF2B5EF4-FFF2-40B4-BE49-F238E27FC236}">
                <a16:creationId xmlns:a16="http://schemas.microsoft.com/office/drawing/2014/main" id="{89363B87-664B-431E-83B4-59D8D064FBC1}"/>
              </a:ext>
            </a:extLst>
          </p:cNvPr>
          <p:cNvSpPr txBox="1"/>
          <p:nvPr/>
        </p:nvSpPr>
        <p:spPr>
          <a:xfrm>
            <a:off x="877529" y="1106129"/>
            <a:ext cx="9837174" cy="4748981"/>
          </a:xfrm>
          <a:prstGeom prst="rect">
            <a:avLst/>
          </a:prstGeom>
        </p:spPr>
        <p:txBody>
          <a:bodyPr vert="horz" wrap="square" lIns="91440" tIns="45720" rIns="91440" bIns="45720" rtlCol="0">
            <a:noAutofit/>
          </a:bodyPr>
          <a:lstStyle/>
          <a:p>
            <a:pPr algn="l"/>
            <a:endParaRPr lang="en-US" dirty="0"/>
          </a:p>
        </p:txBody>
      </p:sp>
      <p:sp>
        <p:nvSpPr>
          <p:cNvPr id="3" name="Rectangle 2">
            <a:extLst>
              <a:ext uri="{FF2B5EF4-FFF2-40B4-BE49-F238E27FC236}">
                <a16:creationId xmlns:a16="http://schemas.microsoft.com/office/drawing/2014/main" id="{1443779D-8A39-42E8-82C5-767C75BEF71A}"/>
              </a:ext>
            </a:extLst>
          </p:cNvPr>
          <p:cNvSpPr/>
          <p:nvPr/>
        </p:nvSpPr>
        <p:spPr>
          <a:xfrm>
            <a:off x="1" y="871449"/>
            <a:ext cx="9938558" cy="5221355"/>
          </a:xfrm>
          <a:prstGeom prst="rect">
            <a:avLst/>
          </a:prstGeom>
          <a:solidFill>
            <a:schemeClr val="bg1"/>
          </a:solidFill>
        </p:spPr>
        <p:txBody>
          <a:bodyPr wrap="square">
            <a:spAutoFit/>
          </a:bodyPr>
          <a:lstStyle/>
          <a:p>
            <a:r>
              <a:rPr lang="en-US" sz="2000" b="1" dirty="0">
                <a:solidFill>
                  <a:srgbClr val="0070C0"/>
                </a:solidFill>
                <a:latin typeface="Trebuchet MS" panose="020B0603020202020204" pitchFamily="34" charset="0"/>
                <a:cs typeface="Calibri" panose="020F0502020204030204" pitchFamily="34" charset="0"/>
              </a:rPr>
              <a:t>Primary customer/funder</a:t>
            </a:r>
            <a:r>
              <a:rPr lang="en-US" sz="2000" dirty="0">
                <a:solidFill>
                  <a:srgbClr val="0070C0"/>
                </a:solidFill>
                <a:latin typeface="Trebuchet MS" panose="020B0603020202020204" pitchFamily="34" charset="0"/>
                <a:cs typeface="Calibri" panose="020F0502020204030204" pitchFamily="34" charset="0"/>
              </a:rPr>
              <a:t>: </a:t>
            </a:r>
            <a:r>
              <a:rPr lang="en-US" sz="2000" dirty="0">
                <a:latin typeface="Trebuchet MS" panose="020B0603020202020204" pitchFamily="34" charset="0"/>
                <a:cs typeface="Calibri" panose="020F0502020204030204" pitchFamily="34" charset="0"/>
              </a:rPr>
              <a:t>U.S.</a:t>
            </a:r>
            <a:r>
              <a:rPr lang="en-US" sz="2000" dirty="0">
                <a:solidFill>
                  <a:srgbClr val="0070C0"/>
                </a:solidFill>
                <a:latin typeface="Trebuchet MS" panose="020B0603020202020204" pitchFamily="34" charset="0"/>
                <a:cs typeface="Calibri" panose="020F0502020204030204" pitchFamily="34" charset="0"/>
              </a:rPr>
              <a:t> </a:t>
            </a:r>
            <a:r>
              <a:rPr lang="en-US" sz="2000" dirty="0">
                <a:latin typeface="Trebuchet MS" panose="020B0603020202020204" pitchFamily="34" charset="0"/>
                <a:cs typeface="Calibri" panose="020F0502020204030204" pitchFamily="34" charset="0"/>
              </a:rPr>
              <a:t>DOE </a:t>
            </a:r>
            <a:r>
              <a:rPr lang="en-US" sz="2000" dirty="0" err="1">
                <a:latin typeface="Trebuchet MS" panose="020B0603020202020204" pitchFamily="34" charset="0"/>
                <a:cs typeface="Calibri" panose="020F0502020204030204" pitchFamily="34" charset="0"/>
              </a:rPr>
              <a:t>SciDAC</a:t>
            </a:r>
            <a:r>
              <a:rPr lang="en-US" sz="2000" dirty="0">
                <a:latin typeface="Trebuchet MS" panose="020B0603020202020204" pitchFamily="34" charset="0"/>
                <a:cs typeface="Calibri" panose="020F0502020204030204" pitchFamily="34" charset="0"/>
              </a:rPr>
              <a:t>-funded project land-ice modeling project, </a:t>
            </a:r>
            <a:r>
              <a:rPr lang="en-US" sz="2000" b="1" dirty="0" err="1">
                <a:latin typeface="Trebuchet MS" panose="020B0603020202020204" pitchFamily="34" charset="0"/>
                <a:cs typeface="Calibri" panose="020F0502020204030204" pitchFamily="34" charset="0"/>
              </a:rPr>
              <a:t>FAnSSIE</a:t>
            </a:r>
            <a:r>
              <a:rPr lang="en-US" sz="2000" b="1" dirty="0">
                <a:latin typeface="Trebuchet MS" panose="020B0603020202020204" pitchFamily="34" charset="0"/>
                <a:cs typeface="Calibri" panose="020F0502020204030204" pitchFamily="34" charset="0"/>
              </a:rPr>
              <a:t> (Framework for Antarctic System Science in E3SM, FY23-FY27) </a:t>
            </a:r>
          </a:p>
          <a:p>
            <a:pPr marL="342900" indent="-342900">
              <a:buFont typeface="Arial" panose="020B0604020202020204" pitchFamily="34" charset="0"/>
              <a:buChar char="•"/>
            </a:pPr>
            <a:endParaRPr lang="en-US" sz="400" b="1"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endParaRPr lang="en-US" sz="400" b="1"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Trebuchet MS" panose="020B0603020202020204" pitchFamily="34" charset="0"/>
                <a:cs typeface="Calibri" panose="020F0502020204030204" pitchFamily="34" charset="0"/>
              </a:rPr>
              <a:t>Albany houses the velocity solver of </a:t>
            </a:r>
            <a:r>
              <a:rPr lang="en-US" sz="2000" b="1" dirty="0">
                <a:latin typeface="Trebuchet MS" panose="020B0603020202020204" pitchFamily="34" charset="0"/>
                <a:cs typeface="Calibri" panose="020F0502020204030204" pitchFamily="34" charset="0"/>
              </a:rPr>
              <a:t>MALI (MPAS-Albany Land Ice)</a:t>
            </a:r>
            <a:r>
              <a:rPr lang="en-US" sz="2000" dirty="0">
                <a:latin typeface="Trebuchet MS" panose="020B0603020202020204" pitchFamily="34" charset="0"/>
                <a:cs typeface="Calibri" panose="020F0502020204030204" pitchFamily="34" charset="0"/>
              </a:rPr>
              <a:t>, the land-ice component of the U.S. DOE’s Energy </a:t>
            </a:r>
            <a:r>
              <a:rPr lang="en-US" sz="2000" dirty="0" err="1">
                <a:latin typeface="Trebuchet MS" panose="020B0603020202020204" pitchFamily="34" charset="0"/>
                <a:cs typeface="Calibri" panose="020F0502020204030204" pitchFamily="34" charset="0"/>
              </a:rPr>
              <a:t>Exascale</a:t>
            </a:r>
            <a:r>
              <a:rPr lang="en-US" sz="2000" dirty="0">
                <a:latin typeface="Trebuchet MS" panose="020B0603020202020204" pitchFamily="34" charset="0"/>
                <a:cs typeface="Calibri" panose="020F0502020204030204" pitchFamily="34" charset="0"/>
              </a:rPr>
              <a:t> Earth System Model (E3SM)</a:t>
            </a: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r>
              <a:rPr lang="en-US" sz="2000" b="1" dirty="0">
                <a:solidFill>
                  <a:srgbClr val="0070C0"/>
                </a:solidFill>
                <a:latin typeface="Trebuchet MS" panose="020B0603020202020204" pitchFamily="34" charset="0"/>
                <a:cs typeface="Calibri" panose="020F0502020204030204" pitchFamily="34" charset="0"/>
              </a:rPr>
              <a:t>Required capabilities in Albany for science using MALI: </a:t>
            </a:r>
          </a:p>
          <a:p>
            <a:pPr marL="342900" indent="-342900">
              <a:buFont typeface="Arial" panose="020B0604020202020204" pitchFamily="34" charset="0"/>
              <a:buChar char="•"/>
            </a:pPr>
            <a:endParaRPr lang="en-US" sz="400" b="1" dirty="0">
              <a:solidFill>
                <a:srgbClr val="0070C0"/>
              </a:solidFill>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Trebuchet MS" panose="020B0603020202020204" pitchFamily="34" charset="0"/>
                <a:cs typeface="Calibri" panose="020F0502020204030204" pitchFamily="34" charset="0"/>
              </a:rPr>
              <a:t>Easy way to add </a:t>
            </a:r>
            <a:r>
              <a:rPr lang="en-US" sz="2000" b="1" dirty="0">
                <a:latin typeface="Trebuchet MS" panose="020B0603020202020204" pitchFamily="34" charset="0"/>
                <a:cs typeface="Calibri" panose="020F0502020204030204" pitchFamily="34" charset="0"/>
              </a:rPr>
              <a:t>new physics/PDEs</a:t>
            </a:r>
          </a:p>
          <a:p>
            <a:pPr marL="342900" indent="-34290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r>
              <a:rPr lang="en-US" sz="2000" b="1" dirty="0">
                <a:latin typeface="Trebuchet MS" panose="020B0603020202020204" pitchFamily="34" charset="0"/>
                <a:cs typeface="Calibri" panose="020F0502020204030204" pitchFamily="34" charset="0"/>
              </a:rPr>
              <a:t>Performance portability </a:t>
            </a:r>
            <a:r>
              <a:rPr lang="en-US" sz="2000" dirty="0">
                <a:latin typeface="Trebuchet MS" panose="020B0603020202020204" pitchFamily="34" charset="0"/>
                <a:cs typeface="Calibri" panose="020F0502020204030204" pitchFamily="34" charset="0"/>
              </a:rPr>
              <a:t>to advanced heterogeneous platforms </a:t>
            </a:r>
          </a:p>
          <a:p>
            <a:pPr marL="342900" indent="-34290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Trebuchet MS" panose="020B0603020202020204" pitchFamily="34" charset="0"/>
                <a:cs typeface="Calibri" panose="020F0502020204030204" pitchFamily="34" charset="0"/>
              </a:rPr>
              <a:t>Fast, scalable and robust </a:t>
            </a:r>
            <a:r>
              <a:rPr lang="en-US" sz="2000" b="1" dirty="0">
                <a:latin typeface="Trebuchet MS" panose="020B0603020202020204" pitchFamily="34" charset="0"/>
                <a:cs typeface="Calibri" panose="020F0502020204030204" pitchFamily="34" charset="0"/>
              </a:rPr>
              <a:t>linear solves </a:t>
            </a:r>
            <a:r>
              <a:rPr lang="en-US" sz="2000" dirty="0">
                <a:latin typeface="Trebuchet MS" panose="020B0603020202020204" pitchFamily="34" charset="0"/>
                <a:cs typeface="Calibri" panose="020F0502020204030204" pitchFamily="34" charset="0"/>
              </a:rPr>
              <a:t>across different architectures</a:t>
            </a:r>
          </a:p>
          <a:p>
            <a:pPr marL="342900" indent="-34290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r>
              <a:rPr lang="en-US" sz="2000" b="1" dirty="0">
                <a:latin typeface="Trebuchet MS" panose="020B0603020202020204" pitchFamily="34" charset="0"/>
                <a:cs typeface="Calibri" panose="020F0502020204030204" pitchFamily="34" charset="0"/>
              </a:rPr>
              <a:t>PDE-constrained optimization </a:t>
            </a:r>
            <a:r>
              <a:rPr lang="en-US" sz="2000" dirty="0">
                <a:latin typeface="Trebuchet MS" panose="020B0603020202020204" pitchFamily="34" charset="0"/>
                <a:cs typeface="Calibri" panose="020F0502020204030204" pitchFamily="34" charset="0"/>
              </a:rPr>
              <a:t>capabilities for ice sheet inversion</a:t>
            </a:r>
          </a:p>
          <a:p>
            <a:pPr marL="342900" indent="-34290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r>
              <a:rPr lang="en-US" sz="2000" b="1" dirty="0">
                <a:latin typeface="Trebuchet MS" panose="020B0603020202020204" pitchFamily="34" charset="0"/>
                <a:cs typeface="Calibri" panose="020F0502020204030204" pitchFamily="34" charset="0"/>
              </a:rPr>
              <a:t>Adaptive mesh refinement (AMR) </a:t>
            </a:r>
            <a:r>
              <a:rPr lang="en-US" sz="2000" dirty="0">
                <a:latin typeface="Trebuchet MS" panose="020B0603020202020204" pitchFamily="34" charset="0"/>
                <a:cs typeface="Calibri" panose="020F0502020204030204" pitchFamily="34" charset="0"/>
              </a:rPr>
              <a:t>of extruded tetrahedral meshes</a:t>
            </a:r>
            <a:endParaRPr lang="en-US" sz="2000" b="1" dirty="0">
              <a:latin typeface="Trebuchet MS" panose="020B0603020202020204" pitchFamily="34" charset="0"/>
              <a:cs typeface="Calibri" panose="020F0502020204030204" pitchFamily="34" charset="0"/>
            </a:endParaRPr>
          </a:p>
          <a:p>
            <a:pPr marL="800100" lvl="1" indent="-34290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800100" lvl="1" indent="-34290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800100" lvl="1" indent="-342900">
              <a:buFont typeface="Arial" panose="020B0604020202020204" pitchFamily="34" charset="0"/>
              <a:buChar char="•"/>
            </a:pPr>
            <a:endParaRPr lang="en-US" sz="2000" dirty="0">
              <a:latin typeface="Trebuchet MS" panose="020B0603020202020204" pitchFamily="34" charset="0"/>
              <a:cs typeface="Calibri" panose="020F0502020204030204" pitchFamily="34" charset="0"/>
            </a:endParaRPr>
          </a:p>
          <a:p>
            <a:pPr marL="800100" lvl="1" indent="-342900">
              <a:buFont typeface="Arial" panose="020B0604020202020204" pitchFamily="34" charset="0"/>
              <a:buChar char="•"/>
            </a:pPr>
            <a:endParaRPr lang="en-US" sz="2000"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endParaRPr lang="en-US" sz="2000"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endParaRPr lang="en-US" sz="2000" dirty="0">
              <a:latin typeface="Trebuchet MS" panose="020B0603020202020204" pitchFamily="34" charset="0"/>
              <a:cs typeface="Calibri" panose="020F0502020204030204" pitchFamily="34" charset="0"/>
            </a:endParaRPr>
          </a:p>
        </p:txBody>
      </p:sp>
      <p:grpSp>
        <p:nvGrpSpPr>
          <p:cNvPr id="24" name="Group 23">
            <a:extLst>
              <a:ext uri="{FF2B5EF4-FFF2-40B4-BE49-F238E27FC236}">
                <a16:creationId xmlns:a16="http://schemas.microsoft.com/office/drawing/2014/main" id="{DFE26051-2B1E-4524-9DC7-B7D8A7C05BF4}"/>
              </a:ext>
            </a:extLst>
          </p:cNvPr>
          <p:cNvGrpSpPr>
            <a:grpSpLocks noChangeAspect="1"/>
          </p:cNvGrpSpPr>
          <p:nvPr/>
        </p:nvGrpSpPr>
        <p:grpSpPr>
          <a:xfrm>
            <a:off x="9930459" y="628526"/>
            <a:ext cx="2061395" cy="2219973"/>
            <a:chOff x="7210286" y="1292008"/>
            <a:chExt cx="4447383" cy="4789515"/>
          </a:xfrm>
        </p:grpSpPr>
        <p:sp>
          <p:nvSpPr>
            <p:cNvPr id="25" name="Oval 24">
              <a:extLst>
                <a:ext uri="{FF2B5EF4-FFF2-40B4-BE49-F238E27FC236}">
                  <a16:creationId xmlns:a16="http://schemas.microsoft.com/office/drawing/2014/main" id="{A319662A-23C5-4E6E-A94F-9AFA98FCAC8A}"/>
                </a:ext>
              </a:extLst>
            </p:cNvPr>
            <p:cNvSpPr/>
            <p:nvPr/>
          </p:nvSpPr>
          <p:spPr>
            <a:xfrm>
              <a:off x="10017753" y="2292567"/>
              <a:ext cx="1387736" cy="72663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Ocean</a:t>
              </a:r>
            </a:p>
            <a:p>
              <a:pPr algn="ctr"/>
              <a:r>
                <a:rPr lang="en-US" sz="600" dirty="0"/>
                <a:t>(MPAS-O)</a:t>
              </a:r>
            </a:p>
          </p:txBody>
        </p:sp>
        <p:sp>
          <p:nvSpPr>
            <p:cNvPr id="26" name="Oval 25">
              <a:extLst>
                <a:ext uri="{FF2B5EF4-FFF2-40B4-BE49-F238E27FC236}">
                  <a16:creationId xmlns:a16="http://schemas.microsoft.com/office/drawing/2014/main" id="{64007E98-C8DC-404B-A4C6-0B196DE7F4D4}"/>
                </a:ext>
              </a:extLst>
            </p:cNvPr>
            <p:cNvSpPr/>
            <p:nvPr/>
          </p:nvSpPr>
          <p:spPr>
            <a:xfrm>
              <a:off x="9323890" y="1292008"/>
              <a:ext cx="1387736" cy="77469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Atmos.</a:t>
              </a:r>
            </a:p>
            <a:p>
              <a:pPr algn="ctr"/>
              <a:r>
                <a:rPr lang="en-US" sz="600" dirty="0"/>
                <a:t>(EAM)</a:t>
              </a:r>
            </a:p>
          </p:txBody>
        </p:sp>
        <p:sp>
          <p:nvSpPr>
            <p:cNvPr id="27" name="Oval 26">
              <a:extLst>
                <a:ext uri="{FF2B5EF4-FFF2-40B4-BE49-F238E27FC236}">
                  <a16:creationId xmlns:a16="http://schemas.microsoft.com/office/drawing/2014/main" id="{616E327D-3721-4131-B3A7-350F274E5E54}"/>
                </a:ext>
              </a:extLst>
            </p:cNvPr>
            <p:cNvSpPr/>
            <p:nvPr/>
          </p:nvSpPr>
          <p:spPr>
            <a:xfrm>
              <a:off x="10269933" y="3376989"/>
              <a:ext cx="1387736" cy="694482"/>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Sea Ice</a:t>
              </a:r>
            </a:p>
            <a:p>
              <a:pPr algn="ctr"/>
              <a:r>
                <a:rPr lang="en-US" sz="600" dirty="0"/>
                <a:t>(MPAS-SI)</a:t>
              </a:r>
            </a:p>
          </p:txBody>
        </p:sp>
        <p:sp>
          <p:nvSpPr>
            <p:cNvPr id="28" name="Oval 27">
              <a:extLst>
                <a:ext uri="{FF2B5EF4-FFF2-40B4-BE49-F238E27FC236}">
                  <a16:creationId xmlns:a16="http://schemas.microsoft.com/office/drawing/2014/main" id="{81D8BB12-0AF3-45F6-BE5F-CB80E6A871C6}"/>
                </a:ext>
              </a:extLst>
            </p:cNvPr>
            <p:cNvSpPr/>
            <p:nvPr/>
          </p:nvSpPr>
          <p:spPr>
            <a:xfrm>
              <a:off x="9384447" y="5372638"/>
              <a:ext cx="1387736" cy="70888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Land Ice</a:t>
              </a:r>
            </a:p>
            <a:p>
              <a:pPr algn="ctr"/>
              <a:r>
                <a:rPr lang="en-US" sz="600" dirty="0"/>
                <a:t>(MALI)</a:t>
              </a:r>
            </a:p>
          </p:txBody>
        </p:sp>
        <p:sp>
          <p:nvSpPr>
            <p:cNvPr id="29" name="Oval 28">
              <a:extLst>
                <a:ext uri="{FF2B5EF4-FFF2-40B4-BE49-F238E27FC236}">
                  <a16:creationId xmlns:a16="http://schemas.microsoft.com/office/drawing/2014/main" id="{0BF4EB21-3F22-47AD-970D-A1EEF9978A4F}"/>
                </a:ext>
              </a:extLst>
            </p:cNvPr>
            <p:cNvSpPr/>
            <p:nvPr/>
          </p:nvSpPr>
          <p:spPr>
            <a:xfrm>
              <a:off x="10017758" y="4449754"/>
              <a:ext cx="1387736" cy="70888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Land</a:t>
              </a:r>
            </a:p>
            <a:p>
              <a:pPr algn="ctr"/>
              <a:r>
                <a:rPr lang="en-US" sz="600" dirty="0"/>
                <a:t>(ELM)</a:t>
              </a:r>
            </a:p>
          </p:txBody>
        </p:sp>
        <p:cxnSp>
          <p:nvCxnSpPr>
            <p:cNvPr id="30" name="Straight Connector 29">
              <a:extLst>
                <a:ext uri="{FF2B5EF4-FFF2-40B4-BE49-F238E27FC236}">
                  <a16:creationId xmlns:a16="http://schemas.microsoft.com/office/drawing/2014/main" id="{BCCF2B6E-1D8B-4EBF-9F82-7AC587B87732}"/>
                </a:ext>
              </a:extLst>
            </p:cNvPr>
            <p:cNvCxnSpPr>
              <a:cxnSpLocks/>
              <a:stCxn id="27" idx="2"/>
              <a:endCxn id="35" idx="6"/>
            </p:cNvCxnSpPr>
            <p:nvPr/>
          </p:nvCxnSpPr>
          <p:spPr>
            <a:xfrm flipH="1" flipV="1">
              <a:off x="9862719" y="3716539"/>
              <a:ext cx="407217" cy="7692"/>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C93A73E-DF8E-4671-A3D3-474914D5D5E6}"/>
                </a:ext>
              </a:extLst>
            </p:cNvPr>
            <p:cNvCxnSpPr>
              <a:cxnSpLocks/>
              <a:stCxn id="26" idx="3"/>
            </p:cNvCxnSpPr>
            <p:nvPr/>
          </p:nvCxnSpPr>
          <p:spPr>
            <a:xfrm flipH="1">
              <a:off x="9021687" y="1953252"/>
              <a:ext cx="505429" cy="594731"/>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D3FCCA-F8C7-4F09-A031-6A16CA7D1346}"/>
                </a:ext>
              </a:extLst>
            </p:cNvPr>
            <p:cNvCxnSpPr>
              <a:cxnSpLocks/>
              <a:stCxn id="28" idx="1"/>
            </p:cNvCxnSpPr>
            <p:nvPr/>
          </p:nvCxnSpPr>
          <p:spPr>
            <a:xfrm flipH="1" flipV="1">
              <a:off x="8845914" y="4938166"/>
              <a:ext cx="741762" cy="53829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C1AA0ED-8C5B-4FD6-88FC-5A53A6D03351}"/>
                </a:ext>
              </a:extLst>
            </p:cNvPr>
            <p:cNvCxnSpPr>
              <a:cxnSpLocks/>
              <a:stCxn id="25" idx="2"/>
            </p:cNvCxnSpPr>
            <p:nvPr/>
          </p:nvCxnSpPr>
          <p:spPr>
            <a:xfrm flipH="1">
              <a:off x="9527116" y="2655882"/>
              <a:ext cx="490639" cy="28797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3248A18-2C08-4F9D-9FFC-E3A2237FA232}"/>
                </a:ext>
              </a:extLst>
            </p:cNvPr>
            <p:cNvCxnSpPr>
              <a:stCxn id="29" idx="2"/>
              <a:endCxn id="35" idx="5"/>
            </p:cNvCxnSpPr>
            <p:nvPr/>
          </p:nvCxnSpPr>
          <p:spPr>
            <a:xfrm flipH="1" flipV="1">
              <a:off x="9474276" y="4636602"/>
              <a:ext cx="543482" cy="167596"/>
            </a:xfrm>
            <a:prstGeom prst="line">
              <a:avLst/>
            </a:prstGeom>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A58EE657-B193-449B-AB34-AA1555FBB096}"/>
                </a:ext>
              </a:extLst>
            </p:cNvPr>
            <p:cNvPicPr>
              <a:picLocks noChangeAspect="1"/>
            </p:cNvPicPr>
            <p:nvPr/>
          </p:nvPicPr>
          <p:blipFill>
            <a:blip r:embed="rId3"/>
            <a:stretch>
              <a:fillRect/>
            </a:stretch>
          </p:blipFill>
          <p:spPr>
            <a:xfrm>
              <a:off x="7210286" y="2415372"/>
              <a:ext cx="2652430" cy="2602333"/>
            </a:xfrm>
            <a:prstGeom prst="ellipse">
              <a:avLst/>
            </a:prstGeom>
          </p:spPr>
        </p:pic>
      </p:grpSp>
      <p:pic>
        <p:nvPicPr>
          <p:cNvPr id="36" name="Picture 35">
            <a:extLst>
              <a:ext uri="{FF2B5EF4-FFF2-40B4-BE49-F238E27FC236}">
                <a16:creationId xmlns:a16="http://schemas.microsoft.com/office/drawing/2014/main" id="{F90C6981-B30C-44A5-B857-0EC5A72E89F8}"/>
              </a:ext>
            </a:extLst>
          </p:cNvPr>
          <p:cNvPicPr>
            <a:picLocks noChangeAspect="1"/>
          </p:cNvPicPr>
          <p:nvPr/>
        </p:nvPicPr>
        <p:blipFill>
          <a:blip r:embed="rId4"/>
          <a:stretch>
            <a:fillRect/>
          </a:stretch>
        </p:blipFill>
        <p:spPr>
          <a:xfrm>
            <a:off x="9692280" y="2530500"/>
            <a:ext cx="763302" cy="408912"/>
          </a:xfrm>
          <a:prstGeom prst="rect">
            <a:avLst/>
          </a:prstGeom>
        </p:spPr>
      </p:pic>
      <p:sp>
        <p:nvSpPr>
          <p:cNvPr id="37" name="TextBox 36">
            <a:extLst>
              <a:ext uri="{FF2B5EF4-FFF2-40B4-BE49-F238E27FC236}">
                <a16:creationId xmlns:a16="http://schemas.microsoft.com/office/drawing/2014/main" id="{884DC14E-827A-4FEF-A912-BF3F68A23395}"/>
              </a:ext>
            </a:extLst>
          </p:cNvPr>
          <p:cNvSpPr txBox="1"/>
          <p:nvPr/>
        </p:nvSpPr>
        <p:spPr>
          <a:xfrm>
            <a:off x="0" y="4930373"/>
            <a:ext cx="11262355" cy="2200602"/>
          </a:xfrm>
          <a:prstGeom prst="rect">
            <a:avLst/>
          </a:prstGeom>
          <a:noFill/>
        </p:spPr>
        <p:txBody>
          <a:bodyPr wrap="square">
            <a:spAutoFit/>
          </a:bodyPr>
          <a:lstStyle/>
          <a:p>
            <a:r>
              <a:rPr lang="en-US" sz="2000" b="1" dirty="0">
                <a:solidFill>
                  <a:srgbClr val="0070C0"/>
                </a:solidFill>
                <a:latin typeface="Trebuchet MS" panose="020B0603020202020204" pitchFamily="34" charset="0"/>
                <a:cs typeface="Calibri" panose="020F0502020204030204" pitchFamily="34" charset="0"/>
              </a:rPr>
              <a:t>Requirements for software quality:</a:t>
            </a:r>
          </a:p>
          <a:p>
            <a:endParaRPr lang="en-US" sz="500" b="1" dirty="0">
              <a:solidFill>
                <a:srgbClr val="0070C0"/>
              </a:solidFill>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r>
              <a:rPr lang="en-US" sz="2000" b="1" dirty="0">
                <a:latin typeface="Trebuchet MS" panose="020B0603020202020204" pitchFamily="34" charset="0"/>
                <a:cs typeface="Calibri" panose="020F0502020204030204" pitchFamily="34" charset="0"/>
              </a:rPr>
              <a:t>Pruning</a:t>
            </a:r>
            <a:r>
              <a:rPr lang="en-US" sz="2000" dirty="0">
                <a:latin typeface="Trebuchet MS" panose="020B0603020202020204" pitchFamily="34" charset="0"/>
                <a:cs typeface="Calibri" panose="020F0502020204030204" pitchFamily="34" charset="0"/>
              </a:rPr>
              <a:t> of unfunded applications/unsupported code</a:t>
            </a:r>
          </a:p>
          <a:p>
            <a:pPr marL="342900" indent="-34290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r>
              <a:rPr lang="en-US" sz="2000" b="1" dirty="0">
                <a:latin typeface="Trebuchet MS" panose="020B0603020202020204" pitchFamily="34" charset="0"/>
                <a:cs typeface="Calibri" panose="020F0502020204030204" pitchFamily="34" charset="0"/>
              </a:rPr>
              <a:t>Version </a:t>
            </a:r>
            <a:r>
              <a:rPr lang="en-US" sz="2000" b="1" dirty="0" smtClean="0">
                <a:latin typeface="Trebuchet MS" panose="020B0603020202020204" pitchFamily="34" charset="0"/>
                <a:cs typeface="Calibri" panose="020F0502020204030204" pitchFamily="34" charset="0"/>
              </a:rPr>
              <a:t>control</a:t>
            </a:r>
            <a:endParaRPr lang="en-US" sz="400"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r>
              <a:rPr lang="en-US" sz="2000" b="1" dirty="0">
                <a:latin typeface="Trebuchet MS" panose="020B0603020202020204" pitchFamily="34" charset="0"/>
                <a:cs typeface="Calibri" panose="020F0502020204030204" pitchFamily="34" charset="0"/>
              </a:rPr>
              <a:t>Automated parameter tuning </a:t>
            </a:r>
            <a:r>
              <a:rPr lang="en-US" sz="2000" dirty="0">
                <a:latin typeface="Trebuchet MS" panose="020B0603020202020204" pitchFamily="34" charset="0"/>
                <a:cs typeface="Calibri" panose="020F0502020204030204" pitchFamily="34" charset="0"/>
              </a:rPr>
              <a:t>for various </a:t>
            </a:r>
            <a:r>
              <a:rPr lang="en-US" sz="2000" dirty="0" smtClean="0">
                <a:latin typeface="Trebuchet MS" panose="020B0603020202020204" pitchFamily="34" charset="0"/>
                <a:cs typeface="Calibri" panose="020F0502020204030204" pitchFamily="34" charset="0"/>
              </a:rPr>
              <a:t>architectures</a:t>
            </a:r>
          </a:p>
          <a:p>
            <a:pPr marL="342900" indent="-342900">
              <a:buFont typeface="Arial" panose="020B0604020202020204" pitchFamily="34" charset="0"/>
              <a:buChar char="•"/>
            </a:pPr>
            <a:endParaRPr lang="en-US" sz="400" dirty="0" smtClean="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Trebuchet MS" panose="020B0603020202020204" pitchFamily="34" charset="0"/>
                <a:cs typeface="Calibri" panose="020F0502020204030204" pitchFamily="34" charset="0"/>
              </a:rPr>
              <a:t>Automated </a:t>
            </a:r>
            <a:r>
              <a:rPr lang="en-US" sz="2000" b="1" dirty="0">
                <a:latin typeface="Trebuchet MS" panose="020B0603020202020204" pitchFamily="34" charset="0"/>
                <a:cs typeface="Calibri" panose="020F0502020204030204" pitchFamily="34" charset="0"/>
              </a:rPr>
              <a:t>nightly regression </a:t>
            </a:r>
            <a:r>
              <a:rPr lang="en-US" sz="2000" dirty="0">
                <a:latin typeface="Trebuchet MS" panose="020B0603020202020204" pitchFamily="34" charset="0"/>
                <a:cs typeface="Calibri" panose="020F0502020204030204" pitchFamily="34" charset="0"/>
              </a:rPr>
              <a:t>and </a:t>
            </a:r>
            <a:r>
              <a:rPr lang="en-US" sz="2000" b="1" dirty="0">
                <a:latin typeface="Trebuchet MS" panose="020B0603020202020204" pitchFamily="34" charset="0"/>
                <a:cs typeface="Calibri" panose="020F0502020204030204" pitchFamily="34" charset="0"/>
              </a:rPr>
              <a:t>performance testing </a:t>
            </a:r>
            <a:r>
              <a:rPr lang="en-US" sz="2000" dirty="0">
                <a:latin typeface="Trebuchet MS" panose="020B0603020202020204" pitchFamily="34" charset="0"/>
                <a:cs typeface="Calibri" panose="020F0502020204030204" pitchFamily="34" charset="0"/>
              </a:rPr>
              <a:t>using </a:t>
            </a:r>
            <a:r>
              <a:rPr lang="en-US" sz="2000" b="1" dirty="0">
                <a:latin typeface="Trebuchet MS" panose="020B0603020202020204" pitchFamily="34" charset="0"/>
                <a:cs typeface="Calibri" panose="020F0502020204030204" pitchFamily="34" charset="0"/>
              </a:rPr>
              <a:t>VOTD</a:t>
            </a:r>
            <a:r>
              <a:rPr lang="en-US" sz="2000" dirty="0">
                <a:latin typeface="Trebuchet MS" panose="020B0603020202020204" pitchFamily="34" charset="0"/>
                <a:cs typeface="Calibri" panose="020F0502020204030204" pitchFamily="34" charset="0"/>
              </a:rPr>
              <a:t> Albany &amp; </a:t>
            </a:r>
            <a:r>
              <a:rPr lang="en-US" sz="2000" dirty="0" err="1">
                <a:latin typeface="Trebuchet MS" panose="020B0603020202020204" pitchFamily="34" charset="0"/>
                <a:cs typeface="Calibri" panose="020F0502020204030204" pitchFamily="34" charset="0"/>
              </a:rPr>
              <a:t>Trilinos</a:t>
            </a:r>
            <a:endParaRPr lang="en-US" sz="2000"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endParaRPr lang="en-US" sz="2000" dirty="0">
              <a:latin typeface="Trebuchet MS" panose="020B0603020202020204" pitchFamily="34" charset="0"/>
              <a:cs typeface="Calibri" panose="020F0502020204030204" pitchFamily="34" charset="0"/>
            </a:endParaRPr>
          </a:p>
        </p:txBody>
      </p:sp>
      <p:pic>
        <p:nvPicPr>
          <p:cNvPr id="38" name="Picture 4" descr="Image result for nersc perlmutter supercomputer">
            <a:extLst>
              <a:ext uri="{FF2B5EF4-FFF2-40B4-BE49-F238E27FC236}">
                <a16:creationId xmlns:a16="http://schemas.microsoft.com/office/drawing/2014/main" id="{AB34C624-E582-45B3-A68B-968ADE2EFE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0360" y="3289286"/>
            <a:ext cx="3084673" cy="12003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a:extLst>
              <a:ext uri="{FF2B5EF4-FFF2-40B4-BE49-F238E27FC236}">
                <a16:creationId xmlns:a16="http://schemas.microsoft.com/office/drawing/2014/main" id="{5A450141-6C35-401E-8016-D0E6DF86C1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93871" y="241331"/>
            <a:ext cx="1431269" cy="630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125DAA93-37E9-4472-B3B4-643A1BFB3F35}"/>
              </a:ext>
            </a:extLst>
          </p:cNvPr>
          <p:cNvSpPr txBox="1"/>
          <p:nvPr/>
        </p:nvSpPr>
        <p:spPr>
          <a:xfrm>
            <a:off x="7078736" y="4777950"/>
            <a:ext cx="4936297" cy="1345226"/>
          </a:xfrm>
          <a:prstGeom prst="rect">
            <a:avLst/>
          </a:prstGeom>
          <a:noFill/>
          <a:ln w="28575">
            <a:solidFill>
              <a:srgbClr val="0070C0"/>
            </a:solidFill>
          </a:ln>
        </p:spPr>
        <p:txBody>
          <a:bodyPr vert="horz" wrap="square" lIns="91440" tIns="45720" rIns="91440" bIns="45720" rtlCol="0">
            <a:noAutofit/>
          </a:bodyPr>
          <a:lstStyle/>
          <a:p>
            <a:pPr algn="ctr"/>
            <a:r>
              <a:rPr lang="en-US" sz="2000" b="1" dirty="0">
                <a:solidFill>
                  <a:srgbClr val="0070C0"/>
                </a:solidFill>
                <a:latin typeface="Trebuchet MS" panose="020B0603020202020204" pitchFamily="34" charset="0"/>
              </a:rPr>
              <a:t>This </a:t>
            </a:r>
            <a:r>
              <a:rPr lang="en-US" sz="2000" b="1" dirty="0" smtClean="0">
                <a:solidFill>
                  <a:srgbClr val="0070C0"/>
                </a:solidFill>
                <a:latin typeface="Trebuchet MS" panose="020B0603020202020204" pitchFamily="34" charset="0"/>
              </a:rPr>
              <a:t>talk: </a:t>
            </a:r>
            <a:r>
              <a:rPr lang="en-US" sz="2000" dirty="0" smtClean="0">
                <a:latin typeface="Trebuchet MS" panose="020B0603020202020204" pitchFamily="34" charset="0"/>
              </a:rPr>
              <a:t>highlight </a:t>
            </a:r>
            <a:r>
              <a:rPr lang="en-US" sz="2000" b="1" dirty="0" smtClean="0">
                <a:latin typeface="Trebuchet MS" panose="020B0603020202020204" pitchFamily="34" charset="0"/>
              </a:rPr>
              <a:t>capabilities </a:t>
            </a:r>
            <a:r>
              <a:rPr lang="en-US" sz="2000" dirty="0" smtClean="0">
                <a:latin typeface="Trebuchet MS" panose="020B0603020202020204" pitchFamily="34" charset="0"/>
              </a:rPr>
              <a:t>for </a:t>
            </a:r>
            <a:r>
              <a:rPr lang="en-US" sz="2000" b="1" dirty="0" smtClean="0">
                <a:latin typeface="Trebuchet MS" panose="020B0603020202020204" pitchFamily="34" charset="0"/>
              </a:rPr>
              <a:t>achieving/maintaining </a:t>
            </a:r>
            <a:r>
              <a:rPr lang="en-US" sz="2000" b="1" dirty="0">
                <a:latin typeface="Trebuchet MS" panose="020B0603020202020204" pitchFamily="34" charset="0"/>
              </a:rPr>
              <a:t>performance </a:t>
            </a:r>
            <a:r>
              <a:rPr lang="en-US" sz="2000" dirty="0">
                <a:latin typeface="Trebuchet MS" panose="020B0603020202020204" pitchFamily="34" charset="0"/>
              </a:rPr>
              <a:t>&amp; </a:t>
            </a:r>
            <a:r>
              <a:rPr lang="en-US" sz="2000" b="1" dirty="0">
                <a:latin typeface="Trebuchet MS" panose="020B0603020202020204" pitchFamily="34" charset="0"/>
              </a:rPr>
              <a:t>performance portability </a:t>
            </a:r>
            <a:r>
              <a:rPr lang="en-US" sz="2000" dirty="0" smtClean="0">
                <a:latin typeface="Trebuchet MS" panose="020B0603020202020204" pitchFamily="34" charset="0"/>
              </a:rPr>
              <a:t>in </a:t>
            </a:r>
            <a:r>
              <a:rPr lang="en-US" sz="2000" dirty="0">
                <a:latin typeface="Trebuchet MS" panose="020B0603020202020204" pitchFamily="34" charset="0"/>
              </a:rPr>
              <a:t>Albany, with focus on </a:t>
            </a:r>
            <a:r>
              <a:rPr lang="en-US" sz="2000" b="1" dirty="0">
                <a:latin typeface="Trebuchet MS" panose="020B0603020202020204" pitchFamily="34" charset="0"/>
              </a:rPr>
              <a:t>pros/cons</a:t>
            </a:r>
            <a:r>
              <a:rPr lang="en-US" sz="2000" dirty="0">
                <a:latin typeface="Trebuchet MS" panose="020B0603020202020204" pitchFamily="34" charset="0"/>
              </a:rPr>
              <a:t> and </a:t>
            </a:r>
            <a:r>
              <a:rPr lang="en-US" sz="2000" b="1" dirty="0">
                <a:latin typeface="Trebuchet MS" panose="020B0603020202020204" pitchFamily="34" charset="0"/>
              </a:rPr>
              <a:t>lessons learned</a:t>
            </a:r>
            <a:r>
              <a:rPr lang="en-US" sz="2000" dirty="0">
                <a:latin typeface="Trebuchet MS" panose="020B0603020202020204" pitchFamily="34" charset="0"/>
              </a:rPr>
              <a:t>.</a:t>
            </a:r>
          </a:p>
        </p:txBody>
      </p:sp>
    </p:spTree>
    <p:extLst>
      <p:ext uri="{BB962C8B-B14F-4D97-AF65-F5344CB8AC3E}">
        <p14:creationId xmlns:p14="http://schemas.microsoft.com/office/powerpoint/2010/main" val="512444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8903DDA-7189-7C4B-8C3C-58042A748310}"/>
              </a:ext>
            </a:extLst>
          </p:cNvPr>
          <p:cNvSpPr>
            <a:spLocks noGrp="1"/>
          </p:cNvSpPr>
          <p:nvPr>
            <p:ph type="title"/>
          </p:nvPr>
        </p:nvSpPr>
        <p:spPr>
          <a:xfrm>
            <a:off x="1478900" y="229617"/>
            <a:ext cx="10096500" cy="774779"/>
          </a:xfrm>
        </p:spPr>
        <p:txBody>
          <a:bodyPr>
            <a:noAutofit/>
          </a:bodyPr>
          <a:lstStyle/>
          <a:p>
            <a:r>
              <a:rPr lang="en-US" sz="3600" dirty="0">
                <a:solidFill>
                  <a:srgbClr val="0070C0"/>
                </a:solidFill>
                <a:latin typeface="Trebuchet MS" panose="020B0603020202020204" pitchFamily="34" charset="0"/>
              </a:rPr>
              <a:t>Outline</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6</a:t>
            </a:fld>
            <a:endParaRPr lang="en-US" dirty="0"/>
          </a:p>
        </p:txBody>
      </p:sp>
      <p:sp>
        <p:nvSpPr>
          <p:cNvPr id="2" name="TextBox 1">
            <a:extLst>
              <a:ext uri="{FF2B5EF4-FFF2-40B4-BE49-F238E27FC236}">
                <a16:creationId xmlns:a16="http://schemas.microsoft.com/office/drawing/2014/main" id="{89363B87-664B-431E-83B4-59D8D064FBC1}"/>
              </a:ext>
            </a:extLst>
          </p:cNvPr>
          <p:cNvSpPr txBox="1"/>
          <p:nvPr/>
        </p:nvSpPr>
        <p:spPr>
          <a:xfrm>
            <a:off x="877529" y="1106129"/>
            <a:ext cx="9837174" cy="4748981"/>
          </a:xfrm>
          <a:prstGeom prst="rect">
            <a:avLst/>
          </a:prstGeom>
        </p:spPr>
        <p:txBody>
          <a:bodyPr vert="horz" wrap="square" lIns="91440" tIns="45720" rIns="91440" bIns="45720" rtlCol="0">
            <a:noAutofit/>
          </a:bodyPr>
          <a:lstStyle/>
          <a:p>
            <a:pPr algn="l"/>
            <a:endParaRPr lang="en-US" dirty="0"/>
          </a:p>
        </p:txBody>
      </p:sp>
      <p:sp>
        <p:nvSpPr>
          <p:cNvPr id="3" name="Rectangle 2">
            <a:extLst>
              <a:ext uri="{FF2B5EF4-FFF2-40B4-BE49-F238E27FC236}">
                <a16:creationId xmlns:a16="http://schemas.microsoft.com/office/drawing/2014/main" id="{1443779D-8A39-42E8-82C5-767C75BEF71A}"/>
              </a:ext>
            </a:extLst>
          </p:cNvPr>
          <p:cNvSpPr/>
          <p:nvPr/>
        </p:nvSpPr>
        <p:spPr>
          <a:xfrm>
            <a:off x="285493" y="1024937"/>
            <a:ext cx="11621013" cy="6093976"/>
          </a:xfrm>
          <a:prstGeom prst="rect">
            <a:avLst/>
          </a:prstGeom>
        </p:spPr>
        <p:txBody>
          <a:bodyPr wrap="square">
            <a:spAutoFit/>
          </a:bodyPr>
          <a:lstStyle/>
          <a:p>
            <a:pPr marL="342900" indent="-34290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r>
              <a:rPr lang="en-US" sz="2200" dirty="0">
                <a:latin typeface="Trebuchet MS" panose="020B0603020202020204" pitchFamily="34" charset="0"/>
                <a:cs typeface="Calibri" panose="020F0502020204030204" pitchFamily="34" charset="0"/>
              </a:rPr>
              <a:t>Albany capabilities &amp; supporting tools </a:t>
            </a:r>
          </a:p>
          <a:p>
            <a:pPr marL="342900" indent="-34290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Trebuchet MS" panose="020B0603020202020204" pitchFamily="34" charset="0"/>
                <a:cs typeface="Calibri" panose="020F0502020204030204" pitchFamily="34" charset="0"/>
              </a:rPr>
              <a:t>Components effort</a:t>
            </a: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Trebuchet MS" panose="020B0603020202020204" pitchFamily="34" charset="0"/>
                <a:cs typeface="Calibri" panose="020F0502020204030204" pitchFamily="34" charset="0"/>
              </a:rPr>
              <a:t>Albany under the hood</a:t>
            </a: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err="1">
                <a:latin typeface="Trebuchet MS" panose="020B0603020202020204" pitchFamily="34" charset="0"/>
                <a:cs typeface="Calibri" panose="020F0502020204030204" pitchFamily="34" charset="0"/>
              </a:rPr>
              <a:t>Kokkos</a:t>
            </a:r>
            <a:r>
              <a:rPr lang="en-US" sz="2200" dirty="0">
                <a:latin typeface="Trebuchet MS" panose="020B0603020202020204" pitchFamily="34" charset="0"/>
                <a:cs typeface="Calibri" panose="020F0502020204030204" pitchFamily="34" charset="0"/>
              </a:rPr>
              <a:t> for performance portability</a:t>
            </a: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Trebuchet MS" panose="020B0603020202020204" pitchFamily="34" charset="0"/>
                <a:cs typeface="Calibri" panose="020F0502020204030204" pitchFamily="34" charset="0"/>
              </a:rPr>
              <a:t>Phalanx for template-based evaluators and DAG-based finite element assembly</a:t>
            </a: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err="1">
                <a:latin typeface="Trebuchet MS" panose="020B0603020202020204" pitchFamily="34" charset="0"/>
                <a:cs typeface="Calibri" panose="020F0502020204030204" pitchFamily="34" charset="0"/>
              </a:rPr>
              <a:t>Sacado</a:t>
            </a:r>
            <a:r>
              <a:rPr lang="en-US" sz="2200" dirty="0">
                <a:latin typeface="Trebuchet MS" panose="020B0603020202020204" pitchFamily="34" charset="0"/>
                <a:cs typeface="Calibri" panose="020F0502020204030204" pitchFamily="34" charset="0"/>
              </a:rPr>
              <a:t> for automatic differentiation (AD)</a:t>
            </a: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Trebuchet MS" panose="020B0603020202020204" pitchFamily="34" charset="0"/>
                <a:cs typeface="Calibri" panose="020F0502020204030204" pitchFamily="34" charset="0"/>
              </a:rPr>
              <a:t>Some performance &amp; performance portability results</a:t>
            </a:r>
          </a:p>
          <a:p>
            <a:pPr marL="800100" lvl="1" indent="-34290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r>
              <a:rPr lang="en-US" sz="2200" dirty="0">
                <a:latin typeface="Trebuchet MS" panose="020B0603020202020204" pitchFamily="34" charset="0"/>
                <a:cs typeface="Calibri" panose="020F0502020204030204" pitchFamily="34" charset="0"/>
              </a:rPr>
              <a:t>Maintaining software quality of Albany</a:t>
            </a:r>
          </a:p>
          <a:p>
            <a:pPr marL="342900" indent="-34290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Trebuchet MS" panose="020B0603020202020204" pitchFamily="34" charset="0"/>
                <a:cs typeface="Calibri" panose="020F0502020204030204" pitchFamily="34" charset="0"/>
              </a:rPr>
              <a:t>Code pruning</a:t>
            </a: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err="1">
                <a:latin typeface="Trebuchet MS" panose="020B0603020202020204" pitchFamily="34" charset="0"/>
                <a:cs typeface="Calibri" panose="020F0502020204030204" pitchFamily="34" charset="0"/>
              </a:rPr>
              <a:t>PyAlbany</a:t>
            </a:r>
            <a:r>
              <a:rPr lang="en-US" sz="2200" dirty="0">
                <a:latin typeface="Trebuchet MS" panose="020B0603020202020204" pitchFamily="34" charset="0"/>
                <a:cs typeface="Calibri" panose="020F0502020204030204" pitchFamily="34" charset="0"/>
              </a:rPr>
              <a:t>: a Python interface to Albany</a:t>
            </a: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Trebuchet MS" panose="020B0603020202020204" pitchFamily="34" charset="0"/>
                <a:cs typeface="Calibri" panose="020F0502020204030204" pitchFamily="34" charset="0"/>
              </a:rPr>
              <a:t>Nightly regression testing</a:t>
            </a: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Trebuchet MS" panose="020B0603020202020204" pitchFamily="34" charset="0"/>
                <a:cs typeface="Calibri" panose="020F0502020204030204" pitchFamily="34" charset="0"/>
              </a:rPr>
              <a:t>Automated performance testing </a:t>
            </a: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Trebuchet MS" panose="020B0603020202020204" pitchFamily="34" charset="0"/>
                <a:cs typeface="Calibri" panose="020F0502020204030204" pitchFamily="34" charset="0"/>
              </a:rPr>
              <a:t>Automated performance tuning</a:t>
            </a:r>
          </a:p>
          <a:p>
            <a:pPr marL="800100" lvl="1" indent="-34290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r>
              <a:rPr lang="en-US" sz="2200" dirty="0">
                <a:latin typeface="Trebuchet MS" panose="020B0603020202020204" pitchFamily="34" charset="0"/>
                <a:cs typeface="Calibri" panose="020F0502020204030204" pitchFamily="34" charset="0"/>
              </a:rPr>
              <a:t>Summary &amp; perspectives</a:t>
            </a:r>
          </a:p>
          <a:p>
            <a:pPr marL="342900" indent="-342900">
              <a:buFont typeface="Arial" panose="020B0604020202020204" pitchFamily="34" charset="0"/>
              <a:buChar char="•"/>
            </a:pPr>
            <a:endParaRPr lang="en-US" sz="2200" dirty="0">
              <a:latin typeface="Trebuchet MS" panose="020B0603020202020204" pitchFamily="34" charset="0"/>
              <a:cs typeface="Calibri" panose="020F0502020204030204" pitchFamily="34" charset="0"/>
            </a:endParaRPr>
          </a:p>
        </p:txBody>
      </p:sp>
      <p:pic>
        <p:nvPicPr>
          <p:cNvPr id="7" name="Picture 6" descr="A picture containing clipart&#10;&#10;Description generated with very high confidence">
            <a:extLst>
              <a:ext uri="{FF2B5EF4-FFF2-40B4-BE49-F238E27FC236}">
                <a16:creationId xmlns:a16="http://schemas.microsoft.com/office/drawing/2014/main" id="{50785B16-48CA-4FAB-A157-49650B3B94F6}"/>
              </a:ext>
            </a:extLst>
          </p:cNvPr>
          <p:cNvPicPr>
            <a:picLocks noChangeAspect="1"/>
          </p:cNvPicPr>
          <p:nvPr/>
        </p:nvPicPr>
        <p:blipFill>
          <a:blip r:embed="rId3"/>
          <a:stretch>
            <a:fillRect/>
          </a:stretch>
        </p:blipFill>
        <p:spPr>
          <a:xfrm>
            <a:off x="9267171" y="738679"/>
            <a:ext cx="2308229" cy="1137627"/>
          </a:xfrm>
          <a:prstGeom prst="rect">
            <a:avLst/>
          </a:prstGeom>
        </p:spPr>
      </p:pic>
      <p:pic>
        <p:nvPicPr>
          <p:cNvPr id="8" name="Picture 7">
            <a:extLst>
              <a:ext uri="{FF2B5EF4-FFF2-40B4-BE49-F238E27FC236}">
                <a16:creationId xmlns:a16="http://schemas.microsoft.com/office/drawing/2014/main" id="{BC26DCA5-B92B-4324-8CD1-B0CC217D532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446458" y="4074537"/>
            <a:ext cx="1949653" cy="1460974"/>
          </a:xfrm>
          <a:prstGeom prst="rect">
            <a:avLst/>
          </a:prstGeom>
        </p:spPr>
      </p:pic>
    </p:spTree>
    <p:extLst>
      <p:ext uri="{BB962C8B-B14F-4D97-AF65-F5344CB8AC3E}">
        <p14:creationId xmlns:p14="http://schemas.microsoft.com/office/powerpoint/2010/main" val="412728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8903DDA-7189-7C4B-8C3C-58042A748310}"/>
              </a:ext>
            </a:extLst>
          </p:cNvPr>
          <p:cNvSpPr>
            <a:spLocks noGrp="1"/>
          </p:cNvSpPr>
          <p:nvPr>
            <p:ph type="title"/>
          </p:nvPr>
        </p:nvSpPr>
        <p:spPr>
          <a:xfrm>
            <a:off x="1478900" y="229617"/>
            <a:ext cx="10096500" cy="774779"/>
          </a:xfrm>
        </p:spPr>
        <p:txBody>
          <a:bodyPr>
            <a:noAutofit/>
          </a:bodyPr>
          <a:lstStyle/>
          <a:p>
            <a:r>
              <a:rPr lang="en-US" sz="3600" dirty="0">
                <a:solidFill>
                  <a:srgbClr val="0070C0"/>
                </a:solidFill>
                <a:latin typeface="Trebuchet MS" panose="020B0603020202020204" pitchFamily="34" charset="0"/>
              </a:rPr>
              <a:t>Outline</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7</a:t>
            </a:fld>
            <a:endParaRPr lang="en-US" dirty="0"/>
          </a:p>
        </p:txBody>
      </p:sp>
      <p:sp>
        <p:nvSpPr>
          <p:cNvPr id="2" name="TextBox 1">
            <a:extLst>
              <a:ext uri="{FF2B5EF4-FFF2-40B4-BE49-F238E27FC236}">
                <a16:creationId xmlns:a16="http://schemas.microsoft.com/office/drawing/2014/main" id="{89363B87-664B-431E-83B4-59D8D064FBC1}"/>
              </a:ext>
            </a:extLst>
          </p:cNvPr>
          <p:cNvSpPr txBox="1"/>
          <p:nvPr/>
        </p:nvSpPr>
        <p:spPr>
          <a:xfrm>
            <a:off x="877529" y="1106129"/>
            <a:ext cx="9837174" cy="4748981"/>
          </a:xfrm>
          <a:prstGeom prst="rect">
            <a:avLst/>
          </a:prstGeom>
        </p:spPr>
        <p:txBody>
          <a:bodyPr vert="horz" wrap="square" lIns="91440" tIns="45720" rIns="91440" bIns="45720" rtlCol="0">
            <a:noAutofit/>
          </a:bodyPr>
          <a:lstStyle/>
          <a:p>
            <a:pPr algn="l"/>
            <a:endParaRPr lang="en-US" dirty="0"/>
          </a:p>
        </p:txBody>
      </p:sp>
      <p:sp>
        <p:nvSpPr>
          <p:cNvPr id="3" name="Rectangle 2">
            <a:extLst>
              <a:ext uri="{FF2B5EF4-FFF2-40B4-BE49-F238E27FC236}">
                <a16:creationId xmlns:a16="http://schemas.microsoft.com/office/drawing/2014/main" id="{1443779D-8A39-42E8-82C5-767C75BEF71A}"/>
              </a:ext>
            </a:extLst>
          </p:cNvPr>
          <p:cNvSpPr/>
          <p:nvPr/>
        </p:nvSpPr>
        <p:spPr>
          <a:xfrm>
            <a:off x="285493" y="1024937"/>
            <a:ext cx="11621013" cy="6093976"/>
          </a:xfrm>
          <a:prstGeom prst="rect">
            <a:avLst/>
          </a:prstGeom>
        </p:spPr>
        <p:txBody>
          <a:bodyPr wrap="square">
            <a:spAutoFit/>
          </a:bodyPr>
          <a:lstStyle/>
          <a:p>
            <a:pPr marL="342900" indent="-34290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r>
              <a:rPr lang="en-US" sz="2200" b="1" dirty="0">
                <a:latin typeface="Trebuchet MS" panose="020B0603020202020204" pitchFamily="34" charset="0"/>
                <a:cs typeface="Calibri" panose="020F0502020204030204" pitchFamily="34" charset="0"/>
              </a:rPr>
              <a:t>Albany capabilities &amp; supporting tools </a:t>
            </a:r>
          </a:p>
          <a:p>
            <a:pPr marL="342900" indent="-34290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Trebuchet MS" panose="020B0603020202020204" pitchFamily="34" charset="0"/>
                <a:cs typeface="Calibri" panose="020F0502020204030204" pitchFamily="34" charset="0"/>
              </a:rPr>
              <a:t>Components effort</a:t>
            </a: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Trebuchet MS" panose="020B0603020202020204" pitchFamily="34" charset="0"/>
                <a:cs typeface="Calibri" panose="020F0502020204030204" pitchFamily="34" charset="0"/>
              </a:rPr>
              <a:t>Albany under the hood</a:t>
            </a: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err="1">
                <a:latin typeface="Trebuchet MS" panose="020B0603020202020204" pitchFamily="34" charset="0"/>
                <a:cs typeface="Calibri" panose="020F0502020204030204" pitchFamily="34" charset="0"/>
              </a:rPr>
              <a:t>Kokkos</a:t>
            </a:r>
            <a:r>
              <a:rPr lang="en-US" sz="2200" dirty="0">
                <a:latin typeface="Trebuchet MS" panose="020B0603020202020204" pitchFamily="34" charset="0"/>
                <a:cs typeface="Calibri" panose="020F0502020204030204" pitchFamily="34" charset="0"/>
              </a:rPr>
              <a:t> for performance portability</a:t>
            </a: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Trebuchet MS" panose="020B0603020202020204" pitchFamily="34" charset="0"/>
                <a:cs typeface="Calibri" panose="020F0502020204030204" pitchFamily="34" charset="0"/>
              </a:rPr>
              <a:t>Phalanx for template-based evaluators and DAG-based finite element assembly</a:t>
            </a: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err="1">
                <a:latin typeface="Trebuchet MS" panose="020B0603020202020204" pitchFamily="34" charset="0"/>
                <a:cs typeface="Calibri" panose="020F0502020204030204" pitchFamily="34" charset="0"/>
              </a:rPr>
              <a:t>Sacado</a:t>
            </a:r>
            <a:r>
              <a:rPr lang="en-US" sz="2200" dirty="0">
                <a:latin typeface="Trebuchet MS" panose="020B0603020202020204" pitchFamily="34" charset="0"/>
                <a:cs typeface="Calibri" panose="020F0502020204030204" pitchFamily="34" charset="0"/>
              </a:rPr>
              <a:t> for automatic differentiation (AD)</a:t>
            </a: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Trebuchet MS" panose="020B0603020202020204" pitchFamily="34" charset="0"/>
                <a:cs typeface="Calibri" panose="020F0502020204030204" pitchFamily="34" charset="0"/>
              </a:rPr>
              <a:t>Some performance &amp; performance portability results</a:t>
            </a:r>
          </a:p>
          <a:p>
            <a:pPr marL="800100" lvl="1" indent="-34290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r>
              <a:rPr lang="en-US" sz="2200" dirty="0">
                <a:latin typeface="Trebuchet MS" panose="020B0603020202020204" pitchFamily="34" charset="0"/>
                <a:cs typeface="Calibri" panose="020F0502020204030204" pitchFamily="34" charset="0"/>
              </a:rPr>
              <a:t>Maintaining software quality of Albany</a:t>
            </a:r>
          </a:p>
          <a:p>
            <a:pPr marL="342900" indent="-34290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Trebuchet MS" panose="020B0603020202020204" pitchFamily="34" charset="0"/>
                <a:cs typeface="Calibri" panose="020F0502020204030204" pitchFamily="34" charset="0"/>
              </a:rPr>
              <a:t>Code pruning</a:t>
            </a: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err="1">
                <a:latin typeface="Trebuchet MS" panose="020B0603020202020204" pitchFamily="34" charset="0"/>
                <a:cs typeface="Calibri" panose="020F0502020204030204" pitchFamily="34" charset="0"/>
              </a:rPr>
              <a:t>PyAlbany</a:t>
            </a:r>
            <a:r>
              <a:rPr lang="en-US" sz="2200" dirty="0">
                <a:latin typeface="Trebuchet MS" panose="020B0603020202020204" pitchFamily="34" charset="0"/>
                <a:cs typeface="Calibri" panose="020F0502020204030204" pitchFamily="34" charset="0"/>
              </a:rPr>
              <a:t>: a Python interface to Albany</a:t>
            </a: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Trebuchet MS" panose="020B0603020202020204" pitchFamily="34" charset="0"/>
                <a:cs typeface="Calibri" panose="020F0502020204030204" pitchFamily="34" charset="0"/>
              </a:rPr>
              <a:t>Nightly regression testing</a:t>
            </a: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Trebuchet MS" panose="020B0603020202020204" pitchFamily="34" charset="0"/>
                <a:cs typeface="Calibri" panose="020F0502020204030204" pitchFamily="34" charset="0"/>
              </a:rPr>
              <a:t>Automated performance testing </a:t>
            </a:r>
          </a:p>
          <a:p>
            <a:pPr marL="800100" lvl="1" indent="-34290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Trebuchet MS" panose="020B0603020202020204" pitchFamily="34" charset="0"/>
                <a:cs typeface="Calibri" panose="020F0502020204030204" pitchFamily="34" charset="0"/>
              </a:rPr>
              <a:t>Automated performance tuning</a:t>
            </a:r>
          </a:p>
          <a:p>
            <a:pPr marL="800100" lvl="1" indent="-34290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r>
              <a:rPr lang="en-US" sz="2200" dirty="0">
                <a:latin typeface="Trebuchet MS" panose="020B0603020202020204" pitchFamily="34" charset="0"/>
                <a:cs typeface="Calibri" panose="020F0502020204030204" pitchFamily="34" charset="0"/>
              </a:rPr>
              <a:t>Summary &amp; perspectives</a:t>
            </a:r>
          </a:p>
          <a:p>
            <a:pPr marL="342900" indent="-342900">
              <a:buFont typeface="Arial" panose="020B0604020202020204" pitchFamily="34" charset="0"/>
              <a:buChar char="•"/>
            </a:pPr>
            <a:endParaRPr lang="en-US" sz="2200" dirty="0">
              <a:latin typeface="Trebuchet MS" panose="020B0603020202020204" pitchFamily="34" charset="0"/>
              <a:cs typeface="Calibri" panose="020F0502020204030204" pitchFamily="34" charset="0"/>
            </a:endParaRPr>
          </a:p>
        </p:txBody>
      </p:sp>
      <p:pic>
        <p:nvPicPr>
          <p:cNvPr id="7" name="Picture 6" descr="A picture containing clipart&#10;&#10;Description generated with very high confidence">
            <a:extLst>
              <a:ext uri="{FF2B5EF4-FFF2-40B4-BE49-F238E27FC236}">
                <a16:creationId xmlns:a16="http://schemas.microsoft.com/office/drawing/2014/main" id="{50785B16-48CA-4FAB-A157-49650B3B94F6}"/>
              </a:ext>
            </a:extLst>
          </p:cNvPr>
          <p:cNvPicPr>
            <a:picLocks noChangeAspect="1"/>
          </p:cNvPicPr>
          <p:nvPr/>
        </p:nvPicPr>
        <p:blipFill>
          <a:blip r:embed="rId3"/>
          <a:stretch>
            <a:fillRect/>
          </a:stretch>
        </p:blipFill>
        <p:spPr>
          <a:xfrm>
            <a:off x="9267171" y="738679"/>
            <a:ext cx="2308229" cy="1137627"/>
          </a:xfrm>
          <a:prstGeom prst="rect">
            <a:avLst/>
          </a:prstGeom>
        </p:spPr>
      </p:pic>
      <p:pic>
        <p:nvPicPr>
          <p:cNvPr id="8" name="Picture 7">
            <a:extLst>
              <a:ext uri="{FF2B5EF4-FFF2-40B4-BE49-F238E27FC236}">
                <a16:creationId xmlns:a16="http://schemas.microsoft.com/office/drawing/2014/main" id="{BC26DCA5-B92B-4324-8CD1-B0CC217D532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446458" y="4074537"/>
            <a:ext cx="1949653" cy="1460974"/>
          </a:xfrm>
          <a:prstGeom prst="rect">
            <a:avLst/>
          </a:prstGeom>
        </p:spPr>
      </p:pic>
    </p:spTree>
    <p:extLst>
      <p:ext uri="{BB962C8B-B14F-4D97-AF65-F5344CB8AC3E}">
        <p14:creationId xmlns:p14="http://schemas.microsoft.com/office/powerpoint/2010/main" val="269400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37140FAC-5373-403D-B2EE-87243E7B0414}"/>
              </a:ext>
            </a:extLst>
          </p:cNvPr>
          <p:cNvSpPr txBox="1">
            <a:spLocks/>
          </p:cNvSpPr>
          <p:nvPr/>
        </p:nvSpPr>
        <p:spPr bwMode="auto">
          <a:xfrm>
            <a:off x="104753" y="1707958"/>
            <a:ext cx="4869898" cy="510251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defPPr>
              <a:defRPr lang="en-US"/>
            </a:defPPr>
            <a:lvl1pPr marL="0" algn="l"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a:latin typeface="Trebuchet MS" panose="020B0603020202020204" pitchFamily="34" charset="0"/>
              </a:rPr>
              <a:t>Many components are </a:t>
            </a:r>
            <a:r>
              <a:rPr lang="en-US" sz="2000" b="1" dirty="0" err="1">
                <a:latin typeface="Trebuchet MS" panose="020B0603020202020204" pitchFamily="34" charset="0"/>
              </a:rPr>
              <a:t>Trilinos</a:t>
            </a:r>
            <a:r>
              <a:rPr lang="en-US" sz="2000" b="1" dirty="0">
                <a:latin typeface="Trebuchet MS" panose="020B0603020202020204" pitchFamily="34" charset="0"/>
              </a:rPr>
              <a:t>* packages</a:t>
            </a:r>
            <a:r>
              <a:rPr lang="en-US" sz="2000" dirty="0">
                <a:latin typeface="Trebuchet MS" panose="020B0603020202020204" pitchFamily="34" charset="0"/>
              </a:rPr>
              <a:t>: </a:t>
            </a:r>
          </a:p>
          <a:p>
            <a:endParaRPr lang="en-US" sz="1000" dirty="0">
              <a:latin typeface="Trebuchet MS" panose="020B0603020202020204" pitchFamily="34" charset="0"/>
            </a:endParaRPr>
          </a:p>
          <a:p>
            <a:pPr marL="342900" indent="-342900">
              <a:buFont typeface="Arial" panose="020B0604020202020204" pitchFamily="34" charset="0"/>
              <a:buChar char="•"/>
            </a:pPr>
            <a:r>
              <a:rPr lang="en-US" sz="1800" dirty="0">
                <a:latin typeface="Trebuchet MS" panose="020B0603020202020204" pitchFamily="34" charset="0"/>
              </a:rPr>
              <a:t>Mesh tools (</a:t>
            </a:r>
            <a:r>
              <a:rPr lang="en-US" sz="1800" i="1" dirty="0">
                <a:latin typeface="Trebuchet MS" panose="020B0603020202020204" pitchFamily="34" charset="0"/>
              </a:rPr>
              <a:t>STK</a:t>
            </a:r>
            <a:r>
              <a:rPr lang="en-US" sz="1800" dirty="0">
                <a:latin typeface="Trebuchet MS" panose="020B0603020202020204" pitchFamily="34" charset="0"/>
              </a:rPr>
              <a:t>)</a:t>
            </a:r>
          </a:p>
          <a:p>
            <a:pPr marL="342900" indent="-342900">
              <a:buFont typeface="Arial" panose="020B0604020202020204" pitchFamily="34" charset="0"/>
              <a:buChar char="•"/>
            </a:pPr>
            <a:endParaRPr lang="en-US" sz="200" dirty="0">
              <a:latin typeface="Trebuchet MS" panose="020B0603020202020204" pitchFamily="34" charset="0"/>
            </a:endParaRPr>
          </a:p>
          <a:p>
            <a:pPr marL="342900" indent="-342900">
              <a:buFont typeface="Arial" panose="020B0604020202020204" pitchFamily="34" charset="0"/>
              <a:buChar char="•"/>
            </a:pPr>
            <a:endParaRPr lang="en-US" sz="200" dirty="0">
              <a:latin typeface="Trebuchet MS" panose="020B0603020202020204" pitchFamily="34" charset="0"/>
            </a:endParaRPr>
          </a:p>
          <a:p>
            <a:pPr marL="342900" indent="-342900">
              <a:buFont typeface="Arial" panose="020B0604020202020204" pitchFamily="34" charset="0"/>
              <a:buChar char="•"/>
            </a:pPr>
            <a:r>
              <a:rPr lang="en-US" sz="1800" dirty="0">
                <a:latin typeface="Trebuchet MS" panose="020B0603020202020204" pitchFamily="34" charset="0"/>
              </a:rPr>
              <a:t>Discretization tools (</a:t>
            </a:r>
            <a:r>
              <a:rPr lang="en-US" sz="1800" i="1" dirty="0">
                <a:latin typeface="Trebuchet MS" panose="020B0603020202020204" pitchFamily="34" charset="0"/>
              </a:rPr>
              <a:t>Intrepid2</a:t>
            </a:r>
            <a:r>
              <a:rPr lang="en-US" sz="1800" dirty="0">
                <a:latin typeface="Trebuchet MS" panose="020B0603020202020204" pitchFamily="34" charset="0"/>
              </a:rPr>
              <a:t>)</a:t>
            </a:r>
          </a:p>
          <a:p>
            <a:pPr marL="342900" indent="-342900">
              <a:buFont typeface="Arial" panose="020B0604020202020204" pitchFamily="34" charset="0"/>
              <a:buChar char="•"/>
            </a:pPr>
            <a:endParaRPr lang="en-US" sz="200" dirty="0">
              <a:latin typeface="Trebuchet MS" panose="020B0603020202020204" pitchFamily="34" charset="0"/>
            </a:endParaRPr>
          </a:p>
          <a:p>
            <a:pPr marL="342900" indent="-342900">
              <a:buFont typeface="Arial" panose="020B0604020202020204" pitchFamily="34" charset="0"/>
              <a:buChar char="•"/>
            </a:pPr>
            <a:endParaRPr lang="en-US" sz="200" dirty="0">
              <a:latin typeface="Trebuchet MS" panose="020B0603020202020204" pitchFamily="34" charset="0"/>
            </a:endParaRPr>
          </a:p>
          <a:p>
            <a:pPr marL="342900" indent="-342900">
              <a:buFont typeface="Arial" panose="020B0604020202020204" pitchFamily="34" charset="0"/>
              <a:buChar char="•"/>
            </a:pPr>
            <a:r>
              <a:rPr lang="en-US" sz="1800" dirty="0">
                <a:latin typeface="Trebuchet MS" panose="020B0603020202020204" pitchFamily="34" charset="0"/>
              </a:rPr>
              <a:t>Nonlinear/Linear solver (</a:t>
            </a:r>
            <a:r>
              <a:rPr lang="en-US" sz="1800" i="1" dirty="0">
                <a:latin typeface="Trebuchet MS" panose="020B0603020202020204" pitchFamily="34" charset="0"/>
              </a:rPr>
              <a:t>NOX</a:t>
            </a:r>
            <a:r>
              <a:rPr lang="en-US" sz="1800" dirty="0">
                <a:latin typeface="Trebuchet MS" panose="020B0603020202020204" pitchFamily="34" charset="0"/>
              </a:rPr>
              <a:t>/</a:t>
            </a:r>
            <a:r>
              <a:rPr lang="en-US" sz="1800" i="1" dirty="0" err="1">
                <a:latin typeface="Trebuchet MS" panose="020B0603020202020204" pitchFamily="34" charset="0"/>
              </a:rPr>
              <a:t>Belos</a:t>
            </a:r>
            <a:r>
              <a:rPr lang="en-US" sz="1800" dirty="0">
                <a:latin typeface="Trebuchet MS" panose="020B0603020202020204" pitchFamily="34" charset="0"/>
              </a:rPr>
              <a:t>)</a:t>
            </a:r>
          </a:p>
          <a:p>
            <a:pPr marL="342900" indent="-342900">
              <a:buFont typeface="Arial" panose="020B0604020202020204" pitchFamily="34" charset="0"/>
              <a:buChar char="•"/>
            </a:pPr>
            <a:endParaRPr lang="en-US" sz="200" dirty="0">
              <a:latin typeface="Trebuchet MS" panose="020B0603020202020204" pitchFamily="34" charset="0"/>
            </a:endParaRPr>
          </a:p>
          <a:p>
            <a:pPr marL="342900" indent="-342900">
              <a:buFont typeface="Arial" panose="020B0604020202020204" pitchFamily="34" charset="0"/>
              <a:buChar char="•"/>
            </a:pPr>
            <a:endParaRPr lang="en-US" sz="200" dirty="0">
              <a:latin typeface="Trebuchet MS" panose="020B0603020202020204" pitchFamily="34" charset="0"/>
            </a:endParaRPr>
          </a:p>
          <a:p>
            <a:pPr marL="342900" indent="-342900">
              <a:buFont typeface="Arial" panose="020B0604020202020204" pitchFamily="34" charset="0"/>
              <a:buChar char="•"/>
            </a:pPr>
            <a:r>
              <a:rPr lang="en-US" sz="1800" dirty="0">
                <a:latin typeface="Trebuchet MS" panose="020B0603020202020204" pitchFamily="34" charset="0"/>
              </a:rPr>
              <a:t>Distributed memory linear algebra (</a:t>
            </a:r>
            <a:r>
              <a:rPr lang="en-US" sz="1800" i="1" dirty="0" err="1">
                <a:latin typeface="Trebuchet MS" panose="020B0603020202020204" pitchFamily="34" charset="0"/>
              </a:rPr>
              <a:t>Tpetra</a:t>
            </a:r>
            <a:r>
              <a:rPr lang="en-US" sz="1800" dirty="0">
                <a:latin typeface="Trebuchet MS" panose="020B0603020202020204" pitchFamily="34" charset="0"/>
              </a:rPr>
              <a:t>)</a:t>
            </a:r>
          </a:p>
          <a:p>
            <a:pPr marL="342900" indent="-342900">
              <a:buFont typeface="Arial" panose="020B0604020202020204" pitchFamily="34" charset="0"/>
              <a:buChar char="•"/>
            </a:pPr>
            <a:endParaRPr lang="en-US" sz="200" dirty="0">
              <a:latin typeface="Trebuchet MS" panose="020B0603020202020204" pitchFamily="34" charset="0"/>
            </a:endParaRPr>
          </a:p>
          <a:p>
            <a:pPr marL="342900" indent="-342900">
              <a:buFont typeface="Arial" panose="020B0604020202020204" pitchFamily="34" charset="0"/>
              <a:buChar char="•"/>
            </a:pPr>
            <a:endParaRPr lang="en-US" sz="200" dirty="0">
              <a:latin typeface="Trebuchet MS" panose="020B0603020202020204" pitchFamily="34" charset="0"/>
            </a:endParaRPr>
          </a:p>
          <a:p>
            <a:pPr marL="342900" indent="-342900">
              <a:buFont typeface="Arial" panose="020B0604020202020204" pitchFamily="34" charset="0"/>
              <a:buChar char="•"/>
            </a:pPr>
            <a:r>
              <a:rPr lang="en-US" sz="1800" dirty="0">
                <a:latin typeface="Trebuchet MS" panose="020B0603020202020204" pitchFamily="34" charset="0"/>
              </a:rPr>
              <a:t>Multigrid Preconditioner (</a:t>
            </a:r>
            <a:r>
              <a:rPr lang="en-US" sz="1800" i="1" dirty="0" err="1">
                <a:latin typeface="Trebuchet MS" panose="020B0603020202020204" pitchFamily="34" charset="0"/>
              </a:rPr>
              <a:t>MueLu</a:t>
            </a:r>
            <a:r>
              <a:rPr lang="en-US" sz="1800" dirty="0">
                <a:latin typeface="Trebuchet MS" panose="020B0603020202020204" pitchFamily="34" charset="0"/>
              </a:rPr>
              <a:t>)</a:t>
            </a:r>
          </a:p>
          <a:p>
            <a:pPr marL="342900" indent="-342900">
              <a:buFont typeface="Arial" panose="020B0604020202020204" pitchFamily="34" charset="0"/>
              <a:buChar char="•"/>
            </a:pPr>
            <a:endParaRPr lang="en-US" sz="200" dirty="0">
              <a:latin typeface="Trebuchet MS" panose="020B0603020202020204" pitchFamily="34" charset="0"/>
            </a:endParaRPr>
          </a:p>
          <a:p>
            <a:pPr marL="342900" indent="-342900">
              <a:buFont typeface="Arial" panose="020B0604020202020204" pitchFamily="34" charset="0"/>
              <a:buChar char="•"/>
            </a:pPr>
            <a:endParaRPr lang="en-US" sz="200" dirty="0">
              <a:latin typeface="Trebuchet MS" panose="020B0603020202020204" pitchFamily="34" charset="0"/>
            </a:endParaRPr>
          </a:p>
          <a:p>
            <a:pPr marL="342900" indent="-342900">
              <a:buFont typeface="Arial" panose="020B0604020202020204" pitchFamily="34" charset="0"/>
              <a:buChar char="•"/>
            </a:pPr>
            <a:r>
              <a:rPr lang="en-US" sz="1800" dirty="0">
                <a:latin typeface="Trebuchet MS" panose="020B0603020202020204" pitchFamily="34" charset="0"/>
              </a:rPr>
              <a:t>Field DAG (</a:t>
            </a:r>
            <a:r>
              <a:rPr lang="en-US" sz="1800" i="1" dirty="0">
                <a:latin typeface="Trebuchet MS" panose="020B0603020202020204" pitchFamily="34" charset="0"/>
              </a:rPr>
              <a:t>Phalanx</a:t>
            </a:r>
            <a:r>
              <a:rPr lang="en-US" sz="1800" dirty="0">
                <a:latin typeface="Trebuchet MS" panose="020B0603020202020204" pitchFamily="34" charset="0"/>
              </a:rPr>
              <a:t>)</a:t>
            </a:r>
          </a:p>
          <a:p>
            <a:pPr marL="342900" indent="-342900">
              <a:buFont typeface="Arial" panose="020B0604020202020204" pitchFamily="34" charset="0"/>
              <a:buChar char="•"/>
            </a:pPr>
            <a:endParaRPr lang="en-US" sz="200" dirty="0">
              <a:latin typeface="Trebuchet MS" panose="020B0603020202020204" pitchFamily="34" charset="0"/>
            </a:endParaRPr>
          </a:p>
          <a:p>
            <a:pPr marL="342900" indent="-342900">
              <a:buFont typeface="Arial" panose="020B0604020202020204" pitchFamily="34" charset="0"/>
              <a:buChar char="•"/>
            </a:pPr>
            <a:endParaRPr lang="en-US" sz="200" dirty="0">
              <a:latin typeface="Trebuchet MS" panose="020B0603020202020204" pitchFamily="34" charset="0"/>
            </a:endParaRPr>
          </a:p>
          <a:p>
            <a:pPr marL="342900" indent="-342900">
              <a:buFont typeface="Arial" panose="020B0604020202020204" pitchFamily="34" charset="0"/>
              <a:buChar char="•"/>
            </a:pPr>
            <a:r>
              <a:rPr lang="en-US" sz="1800" dirty="0">
                <a:latin typeface="Trebuchet MS" panose="020B0603020202020204" pitchFamily="34" charset="0"/>
              </a:rPr>
              <a:t>Automatic differentiation (</a:t>
            </a:r>
            <a:r>
              <a:rPr lang="en-US" sz="1800" i="1" dirty="0" err="1">
                <a:latin typeface="Trebuchet MS" panose="020B0603020202020204" pitchFamily="34" charset="0"/>
              </a:rPr>
              <a:t>Sacado</a:t>
            </a:r>
            <a:r>
              <a:rPr lang="en-US" sz="1800" dirty="0">
                <a:latin typeface="Trebuchet MS" panose="020B0603020202020204" pitchFamily="34" charset="0"/>
              </a:rPr>
              <a:t>)</a:t>
            </a:r>
          </a:p>
          <a:p>
            <a:pPr marL="342900" indent="-342900">
              <a:buFont typeface="Arial" panose="020B0604020202020204" pitchFamily="34" charset="0"/>
              <a:buChar char="•"/>
            </a:pPr>
            <a:endParaRPr lang="en-US" sz="200" dirty="0">
              <a:latin typeface="Trebuchet MS" panose="020B0603020202020204" pitchFamily="34" charset="0"/>
            </a:endParaRPr>
          </a:p>
          <a:p>
            <a:pPr marL="342900" indent="-342900">
              <a:buFont typeface="Arial" panose="020B0604020202020204" pitchFamily="34" charset="0"/>
              <a:buChar char="•"/>
            </a:pPr>
            <a:endParaRPr lang="en-US" sz="200" dirty="0">
              <a:latin typeface="Trebuchet MS" panose="020B0603020202020204" pitchFamily="34" charset="0"/>
            </a:endParaRPr>
          </a:p>
          <a:p>
            <a:pPr marL="342900" indent="-342900">
              <a:buFont typeface="Arial" panose="020B0604020202020204" pitchFamily="34" charset="0"/>
              <a:buChar char="•"/>
            </a:pPr>
            <a:r>
              <a:rPr lang="en-US" sz="1800" dirty="0">
                <a:latin typeface="Trebuchet MS" panose="020B0603020202020204" pitchFamily="34" charset="0"/>
              </a:rPr>
              <a:t>Shared memory parallelism (</a:t>
            </a:r>
            <a:r>
              <a:rPr lang="en-US" sz="1800" i="1" dirty="0" err="1">
                <a:latin typeface="Trebuchet MS" panose="020B0603020202020204" pitchFamily="34" charset="0"/>
              </a:rPr>
              <a:t>Kokkos</a:t>
            </a:r>
            <a:r>
              <a:rPr lang="en-US" sz="1800" dirty="0">
                <a:latin typeface="Trebuchet MS" panose="020B0603020202020204" pitchFamily="34" charset="0"/>
              </a:rPr>
              <a:t>)</a:t>
            </a:r>
            <a:endParaRPr lang="en-US" sz="500" dirty="0">
              <a:latin typeface="Trebuchet MS" panose="020B0603020202020204" pitchFamily="34" charset="0"/>
            </a:endParaRPr>
          </a:p>
          <a:p>
            <a:endParaRPr lang="en-US" sz="500" dirty="0">
              <a:latin typeface="Trebuchet MS" panose="020B0603020202020204" pitchFamily="34" charset="0"/>
            </a:endParaRPr>
          </a:p>
          <a:p>
            <a:pPr marL="342900" indent="-342900">
              <a:buFont typeface="Arial" panose="020B0604020202020204" pitchFamily="34" charset="0"/>
              <a:buChar char="•"/>
            </a:pPr>
            <a:r>
              <a:rPr lang="en-US" sz="1800" i="1" dirty="0">
                <a:latin typeface="Trebuchet MS" panose="020B0603020202020204" pitchFamily="34" charset="0"/>
              </a:rPr>
              <a:t>Many more… </a:t>
            </a:r>
          </a:p>
          <a:p>
            <a:pPr marL="342900" indent="-342900">
              <a:buFont typeface="Arial" panose="020B0604020202020204" pitchFamily="34" charset="0"/>
              <a:buChar char="•"/>
            </a:pPr>
            <a:endParaRPr lang="en-US" sz="1800" dirty="0">
              <a:latin typeface="Trebuchet MS" panose="020B0603020202020204" pitchFamily="34" charset="0"/>
            </a:endParaRPr>
          </a:p>
        </p:txBody>
      </p:sp>
      <p:grpSp>
        <p:nvGrpSpPr>
          <p:cNvPr id="3" name="Group 2">
            <a:extLst>
              <a:ext uri="{FF2B5EF4-FFF2-40B4-BE49-F238E27FC236}">
                <a16:creationId xmlns:a16="http://schemas.microsoft.com/office/drawing/2014/main" id="{594AFF0E-D675-4EDD-A9C4-7A6B04BCA9E7}"/>
              </a:ext>
            </a:extLst>
          </p:cNvPr>
          <p:cNvGrpSpPr/>
          <p:nvPr/>
        </p:nvGrpSpPr>
        <p:grpSpPr>
          <a:xfrm>
            <a:off x="4614901" y="1877935"/>
            <a:ext cx="4446270" cy="4789198"/>
            <a:chOff x="6501254" y="1678557"/>
            <a:chExt cx="4446270" cy="4789198"/>
          </a:xfrm>
        </p:grpSpPr>
        <p:pic>
          <p:nvPicPr>
            <p:cNvPr id="5" name="Picture 20" descr="trilinos_over">
              <a:extLst>
                <a:ext uri="{FF2B5EF4-FFF2-40B4-BE49-F238E27FC236}">
                  <a16:creationId xmlns:a16="http://schemas.microsoft.com/office/drawing/2014/main" id="{DD168DF8-059A-4F12-A4B0-16D8FE1F7F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7666" y="6073564"/>
              <a:ext cx="705484" cy="39419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17" descr="AgileComponentsSized">
              <a:extLst>
                <a:ext uri="{FF2B5EF4-FFF2-40B4-BE49-F238E27FC236}">
                  <a16:creationId xmlns:a16="http://schemas.microsoft.com/office/drawing/2014/main" id="{2DA703DC-D21D-4E04-8ADC-43D6C0C405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1254" y="1678557"/>
              <a:ext cx="4206875" cy="4383088"/>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18">
              <a:extLst>
                <a:ext uri="{FF2B5EF4-FFF2-40B4-BE49-F238E27FC236}">
                  <a16:creationId xmlns:a16="http://schemas.microsoft.com/office/drawing/2014/main" id="{5B706D15-72E9-4354-82A8-A411DB7EAFDF}"/>
                </a:ext>
              </a:extLst>
            </p:cNvPr>
            <p:cNvSpPr txBox="1">
              <a:spLocks noChangeArrowheads="1"/>
            </p:cNvSpPr>
            <p:nvPr/>
          </p:nvSpPr>
          <p:spPr bwMode="auto">
            <a:xfrm>
              <a:off x="7007666" y="6096352"/>
              <a:ext cx="3939858" cy="338554"/>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1600" dirty="0">
                  <a:latin typeface="Trebuchet MS" panose="020B0603020202020204" pitchFamily="34" charset="0"/>
                </a:rPr>
                <a:t>: 40+ packages; 120+ libraries</a:t>
              </a:r>
            </a:p>
          </p:txBody>
        </p:sp>
      </p:grpSp>
      <p:sp>
        <p:nvSpPr>
          <p:cNvPr id="8" name="Text Box 19">
            <a:extLst>
              <a:ext uri="{FF2B5EF4-FFF2-40B4-BE49-F238E27FC236}">
                <a16:creationId xmlns:a16="http://schemas.microsoft.com/office/drawing/2014/main" id="{6C25166E-64AB-4C81-8D31-855E4611FEDF}"/>
              </a:ext>
            </a:extLst>
          </p:cNvPr>
          <p:cNvSpPr txBox="1">
            <a:spLocks noChangeArrowheads="1"/>
          </p:cNvSpPr>
          <p:nvPr/>
        </p:nvSpPr>
        <p:spPr bwMode="auto">
          <a:xfrm>
            <a:off x="519695" y="6462394"/>
            <a:ext cx="85344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1600" b="1" dirty="0">
                <a:latin typeface="Calibri" panose="020F0502020204030204" pitchFamily="34" charset="0"/>
              </a:rPr>
              <a:t>* </a:t>
            </a:r>
            <a:r>
              <a:rPr lang="en-US" altLang="en-US" sz="1600" dirty="0">
                <a:latin typeface="Calibri" panose="020F0502020204030204" pitchFamily="34" charset="0"/>
                <a:hlinkClick r:id="rId5"/>
              </a:rPr>
              <a:t>https://github.com/trilinos/Trilinos</a:t>
            </a:r>
            <a:r>
              <a:rPr lang="en-US" altLang="en-US" sz="1600" dirty="0">
                <a:latin typeface="Calibri" panose="020F0502020204030204" pitchFamily="34" charset="0"/>
              </a:rPr>
              <a:t> </a:t>
            </a:r>
          </a:p>
        </p:txBody>
      </p:sp>
      <p:sp>
        <p:nvSpPr>
          <p:cNvPr id="2" name="TextBox 1">
            <a:extLst>
              <a:ext uri="{FF2B5EF4-FFF2-40B4-BE49-F238E27FC236}">
                <a16:creationId xmlns:a16="http://schemas.microsoft.com/office/drawing/2014/main" id="{8C14B84D-FE9E-4B29-AC14-B3F8F99B52B7}"/>
              </a:ext>
            </a:extLst>
          </p:cNvPr>
          <p:cNvSpPr txBox="1"/>
          <p:nvPr/>
        </p:nvSpPr>
        <p:spPr>
          <a:xfrm>
            <a:off x="1334183" y="796355"/>
            <a:ext cx="8087678" cy="707886"/>
          </a:xfrm>
          <a:prstGeom prst="rect">
            <a:avLst/>
          </a:prstGeom>
          <a:solidFill>
            <a:srgbClr val="CCCCFF"/>
          </a:solidFill>
        </p:spPr>
        <p:txBody>
          <a:bodyPr wrap="square" rtlCol="0">
            <a:spAutoFit/>
          </a:bodyPr>
          <a:lstStyle/>
          <a:p>
            <a:pPr algn="ctr"/>
            <a:r>
              <a:rPr lang="en-US" altLang="en-US" sz="2000" b="1" i="1" dirty="0">
                <a:latin typeface="Trebuchet MS" panose="020B0603020202020204" pitchFamily="34" charset="0"/>
                <a:ea typeface="ＭＳ Ｐゴシック" panose="020B0600070205080204" pitchFamily="34" charset="-128"/>
                <a:cs typeface="Calibri" panose="020F0502020204030204" pitchFamily="34" charset="0"/>
              </a:rPr>
              <a:t>Components in Albany </a:t>
            </a:r>
            <a:r>
              <a:rPr lang="en-US" altLang="en-US" sz="2000" i="1" dirty="0">
                <a:latin typeface="Trebuchet MS" panose="020B0603020202020204" pitchFamily="34" charset="0"/>
                <a:ea typeface="ＭＳ Ｐゴシック" panose="020B0600070205080204" pitchFamily="34" charset="-128"/>
                <a:cs typeface="Calibri" panose="020F0502020204030204" pitchFamily="34" charset="0"/>
              </a:rPr>
              <a:t>= </a:t>
            </a:r>
            <a:r>
              <a:rPr lang="en-US" sz="2000" dirty="0">
                <a:latin typeface="Trebuchet MS" panose="020B0603020202020204" pitchFamily="34" charset="0"/>
                <a:cs typeface="Calibri" panose="020F0502020204030204" pitchFamily="34" charset="0"/>
              </a:rPr>
              <a:t>cutting-edge technology from </a:t>
            </a:r>
            <a:r>
              <a:rPr lang="en-US" sz="2000" dirty="0" err="1">
                <a:latin typeface="Trebuchet MS" panose="020B0603020202020204" pitchFamily="34" charset="0"/>
                <a:cs typeface="Calibri" panose="020F0502020204030204" pitchFamily="34" charset="0"/>
              </a:rPr>
              <a:t>Trilinos</a:t>
            </a:r>
            <a:r>
              <a:rPr lang="en-US" sz="2000" dirty="0">
                <a:latin typeface="Trebuchet MS" panose="020B0603020202020204" pitchFamily="34" charset="0"/>
                <a:cs typeface="Calibri" panose="020F0502020204030204" pitchFamily="34" charset="0"/>
              </a:rPr>
              <a:t>, </a:t>
            </a:r>
            <a:r>
              <a:rPr lang="en-US" sz="2000" dirty="0" err="1">
                <a:latin typeface="Trebuchet MS" panose="020B0603020202020204" pitchFamily="34" charset="0"/>
                <a:cs typeface="Calibri" panose="020F0502020204030204" pitchFamily="34" charset="0"/>
              </a:rPr>
              <a:t>SierraToolKit</a:t>
            </a:r>
            <a:r>
              <a:rPr lang="en-US" sz="2000" dirty="0">
                <a:latin typeface="Trebuchet MS" panose="020B0603020202020204" pitchFamily="34" charset="0"/>
                <a:cs typeface="Calibri" panose="020F0502020204030204" pitchFamily="34" charset="0"/>
              </a:rPr>
              <a:t>, DAKOTA, </a:t>
            </a:r>
            <a:r>
              <a:rPr lang="en-US" sz="2000" dirty="0" err="1">
                <a:latin typeface="Trebuchet MS" panose="020B0603020202020204" pitchFamily="34" charset="0"/>
                <a:cs typeface="Calibri" panose="020F0502020204030204" pitchFamily="34" charset="0"/>
              </a:rPr>
              <a:t>FASTMath</a:t>
            </a:r>
            <a:r>
              <a:rPr lang="en-US" sz="2000" dirty="0">
                <a:latin typeface="Trebuchet MS" panose="020B0603020202020204" pitchFamily="34" charset="0"/>
                <a:cs typeface="Calibri" panose="020F0502020204030204" pitchFamily="34" charset="0"/>
              </a:rPr>
              <a:t>, </a:t>
            </a:r>
            <a:r>
              <a:rPr lang="en-US" sz="2000" dirty="0" err="1">
                <a:latin typeface="Trebuchet MS" panose="020B0603020202020204" pitchFamily="34" charset="0"/>
                <a:cs typeface="Calibri" panose="020F0502020204030204" pitchFamily="34" charset="0"/>
              </a:rPr>
              <a:t>Kitware</a:t>
            </a:r>
            <a:r>
              <a:rPr lang="en-US" sz="2000" dirty="0">
                <a:latin typeface="Trebuchet MS" panose="020B0603020202020204" pitchFamily="34" charset="0"/>
                <a:cs typeface="Calibri" panose="020F0502020204030204" pitchFamily="34" charset="0"/>
              </a:rPr>
              <a:t>, etc.</a:t>
            </a:r>
            <a:endParaRPr lang="en-US" sz="2000" dirty="0">
              <a:latin typeface="Trebuchet MS" panose="020B0603020202020204" pitchFamily="34" charset="0"/>
            </a:endParaRPr>
          </a:p>
        </p:txBody>
      </p:sp>
      <p:sp>
        <p:nvSpPr>
          <p:cNvPr id="10" name="Title 12">
            <a:extLst>
              <a:ext uri="{FF2B5EF4-FFF2-40B4-BE49-F238E27FC236}">
                <a16:creationId xmlns:a16="http://schemas.microsoft.com/office/drawing/2014/main" id="{B66C0707-3A54-4F7D-8BCA-7570DD260173}"/>
              </a:ext>
            </a:extLst>
          </p:cNvPr>
          <p:cNvSpPr>
            <a:spLocks noGrp="1"/>
          </p:cNvSpPr>
          <p:nvPr>
            <p:ph type="title"/>
          </p:nvPr>
        </p:nvSpPr>
        <p:spPr>
          <a:xfrm>
            <a:off x="1488137" y="7185"/>
            <a:ext cx="10096500" cy="774779"/>
          </a:xfrm>
        </p:spPr>
        <p:txBody>
          <a:bodyPr>
            <a:noAutofit/>
          </a:bodyPr>
          <a:lstStyle/>
          <a:p>
            <a:r>
              <a:rPr lang="en-US" sz="3600" dirty="0">
                <a:solidFill>
                  <a:srgbClr val="0070C0"/>
                </a:solidFill>
                <a:latin typeface="Trebuchet MS" panose="020B0603020202020204" pitchFamily="34" charset="0"/>
              </a:rPr>
              <a:t>The Components in Albany</a:t>
            </a:r>
          </a:p>
        </p:txBody>
      </p:sp>
      <p:sp>
        <p:nvSpPr>
          <p:cNvPr id="4" name="TextBox 3">
            <a:extLst>
              <a:ext uri="{FF2B5EF4-FFF2-40B4-BE49-F238E27FC236}">
                <a16:creationId xmlns:a16="http://schemas.microsoft.com/office/drawing/2014/main" id="{0AF9B642-7C89-4FB2-8842-4277B7D01E84}"/>
              </a:ext>
            </a:extLst>
          </p:cNvPr>
          <p:cNvSpPr txBox="1"/>
          <p:nvPr/>
        </p:nvSpPr>
        <p:spPr>
          <a:xfrm>
            <a:off x="9231205" y="1707958"/>
            <a:ext cx="2731505" cy="1091602"/>
          </a:xfrm>
          <a:prstGeom prst="rect">
            <a:avLst/>
          </a:prstGeom>
          <a:ln w="28575">
            <a:solidFill>
              <a:srgbClr val="0070C0"/>
            </a:solidFill>
          </a:ln>
        </p:spPr>
        <p:txBody>
          <a:bodyPr vert="horz" wrap="square" lIns="91440" tIns="45720" rIns="91440" bIns="45720" rtlCol="0">
            <a:noAutofit/>
          </a:bodyPr>
          <a:lstStyle/>
          <a:p>
            <a:pPr algn="ctr"/>
            <a:r>
              <a:rPr lang="en-US" sz="1600" dirty="0">
                <a:latin typeface="Trebuchet MS" panose="020B0603020202020204" pitchFamily="34" charset="0"/>
              </a:rPr>
              <a:t>Albany developers work with </a:t>
            </a:r>
            <a:r>
              <a:rPr lang="en-US" sz="1600" b="1" dirty="0">
                <a:solidFill>
                  <a:srgbClr val="0070C0"/>
                </a:solidFill>
                <a:latin typeface="Trebuchet MS" panose="020B0603020202020204" pitchFamily="34" charset="0"/>
              </a:rPr>
              <a:t>Version of the Day (VOTD) </a:t>
            </a:r>
            <a:r>
              <a:rPr lang="en-US" sz="1600" b="1" dirty="0" err="1">
                <a:solidFill>
                  <a:srgbClr val="0070C0"/>
                </a:solidFill>
                <a:latin typeface="Trebuchet MS" panose="020B0603020202020204" pitchFamily="34" charset="0"/>
              </a:rPr>
              <a:t>Trilinos</a:t>
            </a:r>
            <a:r>
              <a:rPr lang="en-US" sz="1600" dirty="0">
                <a:latin typeface="Trebuchet MS" panose="020B0603020202020204" pitchFamily="34" charset="0"/>
              </a:rPr>
              <a:t>, which has pros and cons. </a:t>
            </a:r>
          </a:p>
        </p:txBody>
      </p:sp>
      <p:pic>
        <p:nvPicPr>
          <p:cNvPr id="12" name="Picture 11">
            <a:extLst>
              <a:ext uri="{FF2B5EF4-FFF2-40B4-BE49-F238E27FC236}">
                <a16:creationId xmlns:a16="http://schemas.microsoft.com/office/drawing/2014/main" id="{9169221A-F73D-45DC-9FB9-8CE833B702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2597" y="34426"/>
            <a:ext cx="2390439" cy="1615274"/>
          </a:xfrm>
          <a:prstGeom prst="rect">
            <a:avLst/>
          </a:prstGeom>
        </p:spPr>
      </p:pic>
      <p:pic>
        <p:nvPicPr>
          <p:cNvPr id="13" name="Picture 12">
            <a:extLst>
              <a:ext uri="{FF2B5EF4-FFF2-40B4-BE49-F238E27FC236}">
                <a16:creationId xmlns:a16="http://schemas.microsoft.com/office/drawing/2014/main" id="{EA0A8903-EAA0-4491-8FEA-97D84186F5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7046" y="5150042"/>
            <a:ext cx="1597097" cy="1597097"/>
          </a:xfrm>
          <a:prstGeom prst="rect">
            <a:avLst/>
          </a:prstGeom>
        </p:spPr>
      </p:pic>
      <p:sp>
        <p:nvSpPr>
          <p:cNvPr id="14" name="TextBox 13">
            <a:extLst>
              <a:ext uri="{FF2B5EF4-FFF2-40B4-BE49-F238E27FC236}">
                <a16:creationId xmlns:a16="http://schemas.microsoft.com/office/drawing/2014/main" id="{502A4D32-1B73-4D84-A9E9-3CEA3F4AAE5B}"/>
              </a:ext>
            </a:extLst>
          </p:cNvPr>
          <p:cNvSpPr txBox="1"/>
          <p:nvPr/>
        </p:nvSpPr>
        <p:spPr>
          <a:xfrm>
            <a:off x="10160839" y="785799"/>
            <a:ext cx="963304" cy="228656"/>
          </a:xfrm>
          <a:prstGeom prst="rect">
            <a:avLst/>
          </a:prstGeom>
        </p:spPr>
        <p:txBody>
          <a:bodyPr vert="horz" wrap="square" lIns="91440" tIns="45720" rIns="91440" bIns="45720" rtlCol="0">
            <a:noAutofit/>
          </a:bodyPr>
          <a:lstStyle/>
          <a:p>
            <a:pPr algn="ctr"/>
            <a:r>
              <a:rPr lang="en-US" sz="1200" dirty="0">
                <a:solidFill>
                  <a:schemeClr val="bg1"/>
                </a:solidFill>
                <a:latin typeface="Trebuchet MS" panose="020B0603020202020204" pitchFamily="34" charset="0"/>
              </a:rPr>
              <a:t>TPL capability</a:t>
            </a:r>
          </a:p>
        </p:txBody>
      </p:sp>
      <p:sp>
        <p:nvSpPr>
          <p:cNvPr id="15" name="TextBox 14">
            <a:extLst>
              <a:ext uri="{FF2B5EF4-FFF2-40B4-BE49-F238E27FC236}">
                <a16:creationId xmlns:a16="http://schemas.microsoft.com/office/drawing/2014/main" id="{1E1ED266-F048-4018-92A8-4E4F4CA86559}"/>
              </a:ext>
            </a:extLst>
          </p:cNvPr>
          <p:cNvSpPr txBox="1"/>
          <p:nvPr/>
        </p:nvSpPr>
        <p:spPr>
          <a:xfrm>
            <a:off x="10065866" y="5350303"/>
            <a:ext cx="1011435" cy="312070"/>
          </a:xfrm>
          <a:prstGeom prst="rect">
            <a:avLst/>
          </a:prstGeom>
        </p:spPr>
        <p:txBody>
          <a:bodyPr vert="horz" wrap="square" lIns="91440" tIns="45720" rIns="91440" bIns="45720" rtlCol="0">
            <a:noAutofit/>
          </a:bodyPr>
          <a:lstStyle/>
          <a:p>
            <a:pPr algn="ctr"/>
            <a:r>
              <a:rPr lang="en-US" sz="1200" dirty="0">
                <a:solidFill>
                  <a:schemeClr val="bg1"/>
                </a:solidFill>
                <a:latin typeface="Trebuchet MS" panose="020B0603020202020204" pitchFamily="34" charset="0"/>
              </a:rPr>
              <a:t>Clean dashboard</a:t>
            </a:r>
          </a:p>
        </p:txBody>
      </p:sp>
      <p:sp>
        <p:nvSpPr>
          <p:cNvPr id="17" name="TextBox 16">
            <a:extLst>
              <a:ext uri="{FF2B5EF4-FFF2-40B4-BE49-F238E27FC236}">
                <a16:creationId xmlns:a16="http://schemas.microsoft.com/office/drawing/2014/main" id="{168D91DA-58E7-4A06-BB4D-48EEB9727527}"/>
              </a:ext>
            </a:extLst>
          </p:cNvPr>
          <p:cNvSpPr txBox="1"/>
          <p:nvPr/>
        </p:nvSpPr>
        <p:spPr>
          <a:xfrm>
            <a:off x="9071768" y="2913529"/>
            <a:ext cx="2731505" cy="2123658"/>
          </a:xfrm>
          <a:prstGeom prst="rect">
            <a:avLst/>
          </a:prstGeom>
          <a:noFill/>
        </p:spPr>
        <p:txBody>
          <a:bodyPr wrap="square">
            <a:spAutoFit/>
          </a:bodyPr>
          <a:lstStyle/>
          <a:p>
            <a:r>
              <a:rPr lang="en-US" sz="1600" b="1" i="1" dirty="0">
                <a:solidFill>
                  <a:srgbClr val="0070C0"/>
                </a:solidFill>
                <a:latin typeface="Trebuchet MS" panose="020B0603020202020204" pitchFamily="34" charset="0"/>
              </a:rPr>
              <a:t>Pro: </a:t>
            </a:r>
            <a:r>
              <a:rPr lang="en-US" sz="1600" dirty="0">
                <a:latin typeface="Trebuchet MS" panose="020B0603020202020204" pitchFamily="34" charset="0"/>
              </a:rPr>
              <a:t>code can inherit unexpected enhancements “for free”</a:t>
            </a:r>
          </a:p>
          <a:p>
            <a:endParaRPr lang="en-US" sz="400" i="1" dirty="0">
              <a:solidFill>
                <a:srgbClr val="0070C0"/>
              </a:solidFill>
              <a:latin typeface="Trebuchet MS" panose="020B0603020202020204" pitchFamily="34" charset="0"/>
            </a:endParaRPr>
          </a:p>
          <a:p>
            <a:r>
              <a:rPr lang="en-US" sz="1600" b="1" i="1" dirty="0">
                <a:solidFill>
                  <a:srgbClr val="0070C0"/>
                </a:solidFill>
                <a:latin typeface="Trebuchet MS" panose="020B0603020202020204" pitchFamily="34" charset="0"/>
              </a:rPr>
              <a:t>Con: </a:t>
            </a:r>
            <a:r>
              <a:rPr lang="en-US" sz="1600" dirty="0">
                <a:latin typeface="Trebuchet MS" panose="020B0603020202020204" pitchFamily="34" charset="0"/>
              </a:rPr>
              <a:t>code might also inherit bugs/regressions which can be frustrating to track down and get fixed to maintain clean dashboard</a:t>
            </a:r>
          </a:p>
        </p:txBody>
      </p:sp>
      <p:sp>
        <p:nvSpPr>
          <p:cNvPr id="18" name="Slide Number Placeholder 3">
            <a:extLst>
              <a:ext uri="{FF2B5EF4-FFF2-40B4-BE49-F238E27FC236}">
                <a16:creationId xmlns:a16="http://schemas.microsoft.com/office/drawing/2014/main" id="{6457817C-BD8E-4BA3-BE57-F3FA50538249}"/>
              </a:ext>
            </a:extLst>
          </p:cNvPr>
          <p:cNvSpPr txBox="1">
            <a:spLocks/>
          </p:cNvSpPr>
          <p:nvPr/>
        </p:nvSpPr>
        <p:spPr>
          <a:xfrm>
            <a:off x="11702562" y="6471387"/>
            <a:ext cx="489438" cy="365125"/>
          </a:xfr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B149FD-26F7-3645-B4E7-BA8B8CC5EEA8}" type="slidenum">
              <a:rPr lang="en-US" sz="1400" smtClean="0">
                <a:solidFill>
                  <a:schemeClr val="bg1"/>
                </a:solidFill>
                <a:latin typeface="Trebuchet MS" panose="020B0603020202020204" pitchFamily="34" charset="0"/>
              </a:rPr>
              <a:pPr/>
              <a:t>8</a:t>
            </a:fld>
            <a:endParaRPr lang="en-US" sz="14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307447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81753A-C779-44E4-93D7-4A2AB830F360}"/>
              </a:ext>
            </a:extLst>
          </p:cNvPr>
          <p:cNvSpPr txBox="1"/>
          <p:nvPr/>
        </p:nvSpPr>
        <p:spPr>
          <a:xfrm>
            <a:off x="326516" y="1643041"/>
            <a:ext cx="7249767" cy="5170646"/>
          </a:xfrm>
          <a:prstGeom prst="rect">
            <a:avLst/>
          </a:prstGeom>
          <a:noFill/>
        </p:spPr>
        <p:txBody>
          <a:bodyPr wrap="square" rtlCol="0">
            <a:spAutoFit/>
          </a:bodyPr>
          <a:lstStyle/>
          <a:p>
            <a:r>
              <a:rPr lang="en-US" sz="2200" b="1" dirty="0">
                <a:solidFill>
                  <a:srgbClr val="0070C0"/>
                </a:solidFill>
                <a:latin typeface="Trebuchet MS" panose="020B0603020202020204" pitchFamily="34" charset="0"/>
                <a:cs typeface="Calibri" panose="020F0502020204030204" pitchFamily="34" charset="0"/>
              </a:rPr>
              <a:t>Four Key Ingredients:</a:t>
            </a:r>
          </a:p>
          <a:p>
            <a:endParaRPr lang="en-US" sz="1600" b="1" dirty="0">
              <a:latin typeface="Trebuchet MS" panose="020B0603020202020204" pitchFamily="34" charset="0"/>
              <a:cs typeface="Calibri" panose="020F0502020204030204" pitchFamily="34" charset="0"/>
            </a:endParaRPr>
          </a:p>
          <a:p>
            <a:pPr marL="457200" indent="-457200">
              <a:buFont typeface="+mj-lt"/>
              <a:buAutoNum type="arabicPeriod"/>
            </a:pPr>
            <a:r>
              <a:rPr lang="en-US" sz="2100" dirty="0">
                <a:latin typeface="Trebuchet MS" panose="020B0603020202020204" pitchFamily="34" charset="0"/>
                <a:cs typeface="Calibri" panose="020F0502020204030204" pitchFamily="34" charset="0"/>
              </a:rPr>
              <a:t>MPI+X programming model for performance portability</a:t>
            </a:r>
          </a:p>
          <a:p>
            <a:endParaRPr lang="en-US" sz="400" dirty="0">
              <a:latin typeface="Trebuchet MS" panose="020B0603020202020204" pitchFamily="34" charset="0"/>
              <a:cs typeface="Calibri" panose="020F0502020204030204" pitchFamily="34" charset="0"/>
            </a:endParaRPr>
          </a:p>
          <a:p>
            <a:pPr marL="914400" lvl="1" indent="-457200">
              <a:buFont typeface="Arial" panose="020B0604020202020204" pitchFamily="34" charset="0"/>
              <a:buChar char="•"/>
            </a:pPr>
            <a:r>
              <a:rPr lang="en-US" sz="2100" dirty="0">
                <a:latin typeface="Trebuchet MS" panose="020B0603020202020204" pitchFamily="34" charset="0"/>
                <a:cs typeface="Calibri" panose="020F0502020204030204" pitchFamily="34" charset="0"/>
              </a:rPr>
              <a:t>Handled by </a:t>
            </a:r>
            <a:r>
              <a:rPr lang="en-US" sz="2100" b="1" i="1" dirty="0" err="1">
                <a:solidFill>
                  <a:srgbClr val="0070C0"/>
                </a:solidFill>
                <a:latin typeface="Trebuchet MS" panose="020B0603020202020204" pitchFamily="34" charset="0"/>
                <a:cs typeface="Calibri" panose="020F0502020204030204" pitchFamily="34" charset="0"/>
              </a:rPr>
              <a:t>Kokkos</a:t>
            </a:r>
            <a:r>
              <a:rPr lang="en-US" sz="2100" b="1" dirty="0">
                <a:latin typeface="Trebuchet MS" panose="020B0603020202020204" pitchFamily="34" charset="0"/>
                <a:cs typeface="Calibri" panose="020F0502020204030204" pitchFamily="34" charset="0"/>
              </a:rPr>
              <a:t> </a:t>
            </a:r>
            <a:r>
              <a:rPr lang="en-US" sz="2100" dirty="0">
                <a:latin typeface="Trebuchet MS" panose="020B0603020202020204" pitchFamily="34" charset="0"/>
                <a:cs typeface="Calibri" panose="020F0502020204030204" pitchFamily="34" charset="0"/>
              </a:rPr>
              <a:t>package</a:t>
            </a:r>
          </a:p>
          <a:p>
            <a:pPr marL="914400" lvl="1" indent="-457200">
              <a:buFont typeface="Wingdings" panose="05000000000000000000" pitchFamily="2" charset="2"/>
              <a:buChar char="Ø"/>
            </a:pPr>
            <a:endParaRPr lang="en-US" sz="2100" dirty="0">
              <a:latin typeface="Trebuchet MS" panose="020B0603020202020204" pitchFamily="34" charset="0"/>
              <a:cs typeface="Calibri" panose="020F0502020204030204" pitchFamily="34" charset="0"/>
            </a:endParaRPr>
          </a:p>
          <a:p>
            <a:pPr marL="457200" indent="-457200">
              <a:buAutoNum type="arabicPeriod" startAt="2"/>
            </a:pPr>
            <a:r>
              <a:rPr lang="en-US" sz="2100" dirty="0">
                <a:latin typeface="Trebuchet MS" panose="020B0603020202020204" pitchFamily="34" charset="0"/>
                <a:cs typeface="Calibri" panose="020F0502020204030204" pitchFamily="34" charset="0"/>
              </a:rPr>
              <a:t>Template-based generic programming (TBGP) </a:t>
            </a:r>
          </a:p>
          <a:p>
            <a:pPr marL="457200" indent="-457200">
              <a:buAutoNum type="arabicPeriod" startAt="2"/>
            </a:pPr>
            <a:endParaRPr lang="en-US" sz="400" dirty="0">
              <a:latin typeface="Trebuchet MS" panose="020B0603020202020204" pitchFamily="34" charset="0"/>
              <a:cs typeface="Calibri" panose="020F0502020204030204" pitchFamily="34" charset="0"/>
            </a:endParaRPr>
          </a:p>
          <a:p>
            <a:pPr marL="914400" lvl="1" indent="-457200">
              <a:buFont typeface="Arial" panose="020B0604020202020204" pitchFamily="34" charset="0"/>
              <a:buChar char="•"/>
            </a:pPr>
            <a:r>
              <a:rPr lang="en-US" sz="2100" dirty="0">
                <a:latin typeface="Trebuchet MS" panose="020B0603020202020204" pitchFamily="34" charset="0"/>
                <a:cs typeface="Calibri" panose="020F0502020204030204" pitchFamily="34" charset="0"/>
              </a:rPr>
              <a:t>E.g., </a:t>
            </a:r>
            <a:r>
              <a:rPr lang="en-US" sz="2100" b="1" i="1" dirty="0">
                <a:solidFill>
                  <a:srgbClr val="0070C0"/>
                </a:solidFill>
                <a:latin typeface="Trebuchet MS" panose="020B0603020202020204" pitchFamily="34" charset="0"/>
                <a:cs typeface="Calibri" panose="020F0502020204030204" pitchFamily="34" charset="0"/>
              </a:rPr>
              <a:t>Phalanx</a:t>
            </a:r>
            <a:r>
              <a:rPr lang="en-US" sz="2100" dirty="0">
                <a:latin typeface="Trebuchet MS" panose="020B0603020202020204" pitchFamily="34" charset="0"/>
                <a:cs typeface="Calibri" panose="020F0502020204030204" pitchFamily="34" charset="0"/>
              </a:rPr>
              <a:t> evaluators templated on evaluation type (right)</a:t>
            </a:r>
          </a:p>
          <a:p>
            <a:pPr marL="285750" indent="-28575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Trebuchet MS" panose="020B0603020202020204" pitchFamily="34" charset="0"/>
              <a:cs typeface="Calibri" panose="020F0502020204030204" pitchFamily="34" charset="0"/>
            </a:endParaRPr>
          </a:p>
          <a:p>
            <a:r>
              <a:rPr lang="en-US" sz="2100" dirty="0">
                <a:latin typeface="Trebuchet MS" panose="020B0603020202020204" pitchFamily="34" charset="0"/>
                <a:cs typeface="Calibri" panose="020F0502020204030204" pitchFamily="34" charset="0"/>
              </a:rPr>
              <a:t>3.   Graph-based finite element assembly (FEA)</a:t>
            </a:r>
          </a:p>
          <a:p>
            <a:pPr marL="457200" indent="-457200">
              <a:buAutoNum type="arabicPeriod" startAt="2"/>
            </a:pPr>
            <a:endParaRPr lang="en-US" sz="400" dirty="0">
              <a:latin typeface="Trebuchet MS" panose="020B0603020202020204" pitchFamily="34" charset="0"/>
              <a:cs typeface="Calibri" panose="020F0502020204030204" pitchFamily="34" charset="0"/>
            </a:endParaRPr>
          </a:p>
          <a:p>
            <a:endParaRPr lang="en-US" sz="400" dirty="0">
              <a:latin typeface="Trebuchet MS" panose="020B0603020202020204" pitchFamily="34" charset="0"/>
              <a:cs typeface="Calibri" panose="020F0502020204030204" pitchFamily="34" charset="0"/>
            </a:endParaRPr>
          </a:p>
          <a:p>
            <a:pPr marL="742950" lvl="1" indent="-285750">
              <a:buFont typeface="Wingdings" panose="05000000000000000000" pitchFamily="2" charset="2"/>
              <a:buChar char="Ø"/>
            </a:pPr>
            <a:r>
              <a:rPr lang="en-US" sz="2100" dirty="0">
                <a:latin typeface="Trebuchet MS" panose="020B0603020202020204" pitchFamily="34" charset="0"/>
                <a:cs typeface="Calibri" panose="020F0502020204030204" pitchFamily="34" charset="0"/>
              </a:rPr>
              <a:t>Handled by </a:t>
            </a:r>
            <a:r>
              <a:rPr lang="en-US" sz="2100" b="1" i="1" dirty="0">
                <a:solidFill>
                  <a:srgbClr val="0070C0"/>
                </a:solidFill>
                <a:latin typeface="Trebuchet MS" panose="020B0603020202020204" pitchFamily="34" charset="0"/>
                <a:cs typeface="Calibri" panose="020F0502020204030204" pitchFamily="34" charset="0"/>
              </a:rPr>
              <a:t>Phalanx</a:t>
            </a:r>
            <a:r>
              <a:rPr lang="en-US" sz="2100" b="1" i="1" dirty="0">
                <a:latin typeface="Trebuchet MS" panose="020B0603020202020204" pitchFamily="34" charset="0"/>
                <a:cs typeface="Calibri" panose="020F0502020204030204" pitchFamily="34" charset="0"/>
              </a:rPr>
              <a:t> </a:t>
            </a:r>
            <a:r>
              <a:rPr lang="en-US" sz="2100" dirty="0">
                <a:latin typeface="Trebuchet MS" panose="020B0603020202020204" pitchFamily="34" charset="0"/>
                <a:cs typeface="Calibri" panose="020F0502020204030204" pitchFamily="34" charset="0"/>
              </a:rPr>
              <a:t>package</a:t>
            </a:r>
          </a:p>
          <a:p>
            <a:pPr marL="742950" lvl="1" indent="-285750">
              <a:buFont typeface="Wingdings" panose="05000000000000000000" pitchFamily="2" charset="2"/>
              <a:buChar char="Ø"/>
            </a:pPr>
            <a:endParaRPr lang="en-US" sz="400" dirty="0">
              <a:latin typeface="Trebuchet MS" panose="020B0603020202020204" pitchFamily="34" charset="0"/>
              <a:cs typeface="Calibri" panose="020F0502020204030204" pitchFamily="34" charset="0"/>
            </a:endParaRPr>
          </a:p>
          <a:p>
            <a:pPr marL="457200" indent="-457200">
              <a:buAutoNum type="arabicPeriod" startAt="3"/>
            </a:pPr>
            <a:endParaRPr lang="en-US" sz="2100" dirty="0">
              <a:latin typeface="Trebuchet MS" panose="020B0603020202020204" pitchFamily="34" charset="0"/>
              <a:cs typeface="Calibri" panose="020F0502020204030204" pitchFamily="34" charset="0"/>
            </a:endParaRPr>
          </a:p>
          <a:p>
            <a:r>
              <a:rPr lang="en-US" sz="2100" dirty="0">
                <a:latin typeface="Trebuchet MS" panose="020B0603020202020204" pitchFamily="34" charset="0"/>
                <a:cs typeface="Calibri" panose="020F0502020204030204" pitchFamily="34" charset="0"/>
              </a:rPr>
              <a:t>4.   Templated-based automatic differentiation </a:t>
            </a:r>
          </a:p>
          <a:p>
            <a:endParaRPr lang="en-US" sz="400" dirty="0">
              <a:latin typeface="Trebuchet MS" panose="020B0603020202020204" pitchFamily="34" charset="0"/>
              <a:cs typeface="Calibri" panose="020F0502020204030204" pitchFamily="34" charset="0"/>
            </a:endParaRPr>
          </a:p>
          <a:p>
            <a:pPr marL="742950" lvl="1" indent="-285750">
              <a:buFont typeface="Wingdings" panose="05000000000000000000" pitchFamily="2" charset="2"/>
              <a:buChar char="Ø"/>
            </a:pPr>
            <a:r>
              <a:rPr lang="en-US" sz="2100" dirty="0">
                <a:latin typeface="Trebuchet MS" panose="020B0603020202020204" pitchFamily="34" charset="0"/>
                <a:cs typeface="Calibri" panose="020F0502020204030204" pitchFamily="34" charset="0"/>
              </a:rPr>
              <a:t>Handled by </a:t>
            </a:r>
            <a:r>
              <a:rPr lang="en-US" sz="2100" b="1" i="1" dirty="0" err="1">
                <a:solidFill>
                  <a:srgbClr val="0070C0"/>
                </a:solidFill>
                <a:latin typeface="Trebuchet MS" panose="020B0603020202020204" pitchFamily="34" charset="0"/>
                <a:cs typeface="Calibri" panose="020F0502020204030204" pitchFamily="34" charset="0"/>
              </a:rPr>
              <a:t>Sacado</a:t>
            </a:r>
            <a:r>
              <a:rPr lang="en-US" sz="2100" dirty="0">
                <a:latin typeface="Trebuchet MS" panose="020B0603020202020204" pitchFamily="34" charset="0"/>
                <a:cs typeface="Calibri" panose="020F0502020204030204" pitchFamily="34" charset="0"/>
              </a:rPr>
              <a:t> package</a:t>
            </a:r>
          </a:p>
          <a:p>
            <a:pPr marL="342900" indent="-342900">
              <a:buAutoNum type="arabicPeriod"/>
            </a:pPr>
            <a:endParaRPr lang="en-US" sz="2100" dirty="0">
              <a:latin typeface="Trebuchet MS" panose="020B060302020202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242E5077-1F2B-415B-BB17-1F008EC3768D}"/>
              </a:ext>
            </a:extLst>
          </p:cNvPr>
          <p:cNvGrpSpPr/>
          <p:nvPr/>
        </p:nvGrpSpPr>
        <p:grpSpPr>
          <a:xfrm>
            <a:off x="8028118" y="1800728"/>
            <a:ext cx="2767714" cy="3268331"/>
            <a:chOff x="5900879" y="2490782"/>
            <a:chExt cx="2767714" cy="3268331"/>
          </a:xfrm>
        </p:grpSpPr>
        <p:sp>
          <p:nvSpPr>
            <p:cNvPr id="34" name="AutoShape 11">
              <a:extLst>
                <a:ext uri="{FF2B5EF4-FFF2-40B4-BE49-F238E27FC236}">
                  <a16:creationId xmlns:a16="http://schemas.microsoft.com/office/drawing/2014/main" id="{53803BF3-40A9-455F-A8C6-A24950017135}"/>
                </a:ext>
              </a:extLst>
            </p:cNvPr>
            <p:cNvSpPr>
              <a:spLocks noChangeArrowheads="1"/>
            </p:cNvSpPr>
            <p:nvPr/>
          </p:nvSpPr>
          <p:spPr bwMode="auto">
            <a:xfrm>
              <a:off x="7272479" y="5225713"/>
              <a:ext cx="914400" cy="304800"/>
            </a:xfrm>
            <a:prstGeom prst="roundRect">
              <a:avLst>
                <a:gd name="adj" fmla="val 16667"/>
              </a:avLst>
            </a:prstGeom>
            <a:gradFill rotWithShape="1">
              <a:gsLst>
                <a:gs pos="0">
                  <a:srgbClr val="FFFF99"/>
                </a:gs>
                <a:gs pos="100000">
                  <a:srgbClr val="FFFF99">
                    <a:gamma/>
                    <a:shade val="60784"/>
                    <a:invGamma/>
                  </a:srgbClr>
                </a:gs>
              </a:gsLst>
              <a:lin ang="5400000" scaled="1"/>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sz="1500" dirty="0">
                  <a:solidFill>
                    <a:srgbClr val="000000"/>
                  </a:solidFill>
                  <a:latin typeface="Trebuchet MS" panose="020B0603020202020204" pitchFamily="34" charset="0"/>
                  <a:ea typeface="ＭＳ Ｐゴシック" charset="0"/>
                  <a:cs typeface="Calibri" panose="020F0502020204030204" pitchFamily="34" charset="0"/>
                </a:rPr>
                <a:t>Shape </a:t>
              </a:r>
              <a:r>
                <a:rPr lang="en-US" sz="1500" dirty="0" err="1">
                  <a:solidFill>
                    <a:srgbClr val="000000"/>
                  </a:solidFill>
                  <a:latin typeface="Trebuchet MS" panose="020B0603020202020204" pitchFamily="34" charset="0"/>
                  <a:ea typeface="ＭＳ Ｐゴシック" charset="0"/>
                  <a:cs typeface="Calibri" panose="020F0502020204030204" pitchFamily="34" charset="0"/>
                </a:rPr>
                <a:t>Opt</a:t>
              </a:r>
              <a:endParaRPr lang="en-US" sz="1500" dirty="0">
                <a:solidFill>
                  <a:srgbClr val="000000"/>
                </a:solidFill>
                <a:latin typeface="Trebuchet MS" panose="020B0603020202020204" pitchFamily="34" charset="0"/>
                <a:ea typeface="ＭＳ Ｐゴシック" charset="0"/>
                <a:cs typeface="Calibri" panose="020F0502020204030204" pitchFamily="34" charset="0"/>
              </a:endParaRPr>
            </a:p>
          </p:txBody>
        </p:sp>
        <p:sp>
          <p:nvSpPr>
            <p:cNvPr id="35" name="AutoShape 12">
              <a:extLst>
                <a:ext uri="{FF2B5EF4-FFF2-40B4-BE49-F238E27FC236}">
                  <a16:creationId xmlns:a16="http://schemas.microsoft.com/office/drawing/2014/main" id="{801CFFF0-F542-4321-8ED8-6ECB1D6151CA}"/>
                </a:ext>
              </a:extLst>
            </p:cNvPr>
            <p:cNvSpPr>
              <a:spLocks noChangeArrowheads="1"/>
            </p:cNvSpPr>
            <p:nvPr/>
          </p:nvSpPr>
          <p:spPr bwMode="auto">
            <a:xfrm>
              <a:off x="7120079" y="4997113"/>
              <a:ext cx="914400" cy="304800"/>
            </a:xfrm>
            <a:prstGeom prst="roundRect">
              <a:avLst>
                <a:gd name="adj" fmla="val 16667"/>
              </a:avLst>
            </a:prstGeom>
            <a:gradFill rotWithShape="1">
              <a:gsLst>
                <a:gs pos="0">
                  <a:srgbClr val="DDA99F"/>
                </a:gs>
                <a:gs pos="100000">
                  <a:srgbClr val="DDA99F">
                    <a:gamma/>
                    <a:shade val="84706"/>
                    <a:invGamma/>
                  </a:srgbClr>
                </a:gs>
              </a:gsLst>
              <a:lin ang="5400000" scaled="1"/>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sz="1500" dirty="0">
                  <a:solidFill>
                    <a:srgbClr val="000000"/>
                  </a:solidFill>
                  <a:latin typeface="Trebuchet MS" panose="020B0603020202020204" pitchFamily="34" charset="0"/>
                  <a:ea typeface="ＭＳ Ｐゴシック" charset="0"/>
                  <a:cs typeface="Calibri" panose="020F0502020204030204" pitchFamily="34" charset="0"/>
                </a:rPr>
                <a:t>PCE</a:t>
              </a:r>
            </a:p>
          </p:txBody>
        </p:sp>
        <p:sp>
          <p:nvSpPr>
            <p:cNvPr id="36" name="AutoShape 13">
              <a:extLst>
                <a:ext uri="{FF2B5EF4-FFF2-40B4-BE49-F238E27FC236}">
                  <a16:creationId xmlns:a16="http://schemas.microsoft.com/office/drawing/2014/main" id="{A25B782A-509C-49C4-948F-25BB820739A4}"/>
                </a:ext>
              </a:extLst>
            </p:cNvPr>
            <p:cNvSpPr>
              <a:spLocks noChangeArrowheads="1"/>
            </p:cNvSpPr>
            <p:nvPr/>
          </p:nvSpPr>
          <p:spPr bwMode="auto">
            <a:xfrm>
              <a:off x="6891479" y="4768513"/>
              <a:ext cx="914400" cy="304800"/>
            </a:xfrm>
            <a:prstGeom prst="roundRect">
              <a:avLst>
                <a:gd name="adj" fmla="val 16667"/>
              </a:avLst>
            </a:prstGeom>
            <a:gradFill rotWithShape="1">
              <a:gsLst>
                <a:gs pos="0">
                  <a:srgbClr val="CCDAB4"/>
                </a:gs>
                <a:gs pos="100000">
                  <a:srgbClr val="CCDAB4">
                    <a:gamma/>
                    <a:shade val="66667"/>
                    <a:invGamma/>
                  </a:srgbClr>
                </a:gs>
              </a:gsLst>
              <a:lin ang="5400000" scaled="1"/>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sz="1600" dirty="0">
                  <a:solidFill>
                    <a:srgbClr val="000000"/>
                  </a:solidFill>
                  <a:latin typeface="Trebuchet MS" panose="020B0603020202020204" pitchFamily="34" charset="0"/>
                  <a:ea typeface="ＭＳ Ｐゴシック" charset="0"/>
                  <a:cs typeface="Calibri" panose="020F0502020204030204" pitchFamily="34" charset="0"/>
                </a:rPr>
                <a:t>Adjoint</a:t>
              </a:r>
            </a:p>
          </p:txBody>
        </p:sp>
        <p:sp>
          <p:nvSpPr>
            <p:cNvPr id="37" name="AutoShape 14">
              <a:extLst>
                <a:ext uri="{FF2B5EF4-FFF2-40B4-BE49-F238E27FC236}">
                  <a16:creationId xmlns:a16="http://schemas.microsoft.com/office/drawing/2014/main" id="{C1142107-460D-4D0B-AC6A-911D695BD591}"/>
                </a:ext>
              </a:extLst>
            </p:cNvPr>
            <p:cNvSpPr>
              <a:spLocks noChangeArrowheads="1"/>
            </p:cNvSpPr>
            <p:nvPr/>
          </p:nvSpPr>
          <p:spPr bwMode="auto">
            <a:xfrm>
              <a:off x="6662879" y="4539913"/>
              <a:ext cx="914400" cy="304800"/>
            </a:xfrm>
            <a:prstGeom prst="roundRect">
              <a:avLst>
                <a:gd name="adj" fmla="val 16667"/>
              </a:avLst>
            </a:prstGeom>
            <a:gradFill rotWithShape="1">
              <a:gsLst>
                <a:gs pos="0">
                  <a:srgbClr val="CCCCFF"/>
                </a:gs>
                <a:gs pos="100000">
                  <a:srgbClr val="CCCCFF">
                    <a:gamma/>
                    <a:shade val="81961"/>
                    <a:invGamma/>
                  </a:srgbClr>
                </a:gs>
              </a:gsLst>
              <a:lin ang="5400000" scaled="1"/>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sz="1600" dirty="0">
                  <a:solidFill>
                    <a:srgbClr val="000000"/>
                  </a:solidFill>
                  <a:latin typeface="Trebuchet MS" panose="020B0603020202020204" pitchFamily="34" charset="0"/>
                  <a:ea typeface="ＭＳ Ｐゴシック" charset="0"/>
                  <a:cs typeface="Calibri" panose="020F0502020204030204" pitchFamily="34" charset="0"/>
                </a:rPr>
                <a:t>Hessian</a:t>
              </a:r>
            </a:p>
          </p:txBody>
        </p:sp>
        <p:sp>
          <p:nvSpPr>
            <p:cNvPr id="38" name="AutoShape 34">
              <a:extLst>
                <a:ext uri="{FF2B5EF4-FFF2-40B4-BE49-F238E27FC236}">
                  <a16:creationId xmlns:a16="http://schemas.microsoft.com/office/drawing/2014/main" id="{73165C08-E617-4E2B-9031-58938E925C98}"/>
                </a:ext>
              </a:extLst>
            </p:cNvPr>
            <p:cNvSpPr>
              <a:spLocks noChangeArrowheads="1"/>
            </p:cNvSpPr>
            <p:nvPr/>
          </p:nvSpPr>
          <p:spPr bwMode="auto">
            <a:xfrm>
              <a:off x="6434279" y="4311313"/>
              <a:ext cx="914400" cy="304800"/>
            </a:xfrm>
            <a:prstGeom prst="roundRect">
              <a:avLst>
                <a:gd name="adj" fmla="val 16667"/>
              </a:avLst>
            </a:prstGeom>
            <a:solidFill>
              <a:srgbClr val="FF99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sz="1600" dirty="0">
                  <a:solidFill>
                    <a:srgbClr val="000000"/>
                  </a:solidFill>
                  <a:latin typeface="Trebuchet MS" panose="020B0603020202020204" pitchFamily="34" charset="0"/>
                  <a:ea typeface="ＭＳ Ｐゴシック" charset="0"/>
                  <a:cs typeface="Calibri" panose="020F0502020204030204" pitchFamily="34" charset="0"/>
                </a:rPr>
                <a:t>Tangent</a:t>
              </a:r>
            </a:p>
          </p:txBody>
        </p:sp>
        <p:sp>
          <p:nvSpPr>
            <p:cNvPr id="39" name="AutoShape 35">
              <a:extLst>
                <a:ext uri="{FF2B5EF4-FFF2-40B4-BE49-F238E27FC236}">
                  <a16:creationId xmlns:a16="http://schemas.microsoft.com/office/drawing/2014/main" id="{468A12DB-361B-4723-A58A-6F3228B11501}"/>
                </a:ext>
              </a:extLst>
            </p:cNvPr>
            <p:cNvSpPr>
              <a:spLocks noChangeArrowheads="1"/>
            </p:cNvSpPr>
            <p:nvPr/>
          </p:nvSpPr>
          <p:spPr bwMode="auto">
            <a:xfrm>
              <a:off x="6205679" y="4082713"/>
              <a:ext cx="914400" cy="304800"/>
            </a:xfrm>
            <a:prstGeom prst="roundRect">
              <a:avLst>
                <a:gd name="adj" fmla="val 16667"/>
              </a:avLst>
            </a:prstGeom>
            <a:solidFill>
              <a:srgbClr val="FFCC99"/>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sz="1600" dirty="0">
                  <a:solidFill>
                    <a:srgbClr val="000000"/>
                  </a:solidFill>
                  <a:latin typeface="Trebuchet MS" panose="020B0603020202020204" pitchFamily="34" charset="0"/>
                  <a:ea typeface="ＭＳ Ｐゴシック" charset="0"/>
                  <a:cs typeface="Calibri" panose="020F0502020204030204" pitchFamily="34" charset="0"/>
                </a:rPr>
                <a:t>Jacobian</a:t>
              </a:r>
            </a:p>
          </p:txBody>
        </p:sp>
        <p:sp>
          <p:nvSpPr>
            <p:cNvPr id="40" name="AutoShape 36">
              <a:extLst>
                <a:ext uri="{FF2B5EF4-FFF2-40B4-BE49-F238E27FC236}">
                  <a16:creationId xmlns:a16="http://schemas.microsoft.com/office/drawing/2014/main" id="{3C40C128-5DE7-4BDC-A8DF-B417F65375F1}"/>
                </a:ext>
              </a:extLst>
            </p:cNvPr>
            <p:cNvSpPr>
              <a:spLocks noChangeArrowheads="1"/>
            </p:cNvSpPr>
            <p:nvPr/>
          </p:nvSpPr>
          <p:spPr bwMode="auto">
            <a:xfrm>
              <a:off x="6053279" y="3854113"/>
              <a:ext cx="914400" cy="304800"/>
            </a:xfrm>
            <a:prstGeom prst="roundRect">
              <a:avLst>
                <a:gd name="adj" fmla="val 16667"/>
              </a:avLst>
            </a:prstGeom>
            <a:gradFill rotWithShape="0">
              <a:gsLst>
                <a:gs pos="0">
                  <a:srgbClr val="66FF66">
                    <a:gamma/>
                    <a:tint val="33333"/>
                    <a:invGamma/>
                  </a:srgbClr>
                </a:gs>
                <a:gs pos="100000">
                  <a:srgbClr val="66FF66"/>
                </a:gs>
              </a:gsLst>
              <a:lin ang="5400000" scaled="1"/>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sz="1600" dirty="0">
                  <a:solidFill>
                    <a:srgbClr val="000000"/>
                  </a:solidFill>
                  <a:latin typeface="Trebuchet MS" panose="020B0603020202020204" pitchFamily="34" charset="0"/>
                  <a:ea typeface="ＭＳ Ｐゴシック" charset="0"/>
                  <a:cs typeface="Calibri" panose="020F0502020204030204" pitchFamily="34" charset="0"/>
                </a:rPr>
                <a:t>Residual</a:t>
              </a:r>
            </a:p>
          </p:txBody>
        </p:sp>
        <p:sp>
          <p:nvSpPr>
            <p:cNvPr id="41" name="Rectangle 37">
              <a:extLst>
                <a:ext uri="{FF2B5EF4-FFF2-40B4-BE49-F238E27FC236}">
                  <a16:creationId xmlns:a16="http://schemas.microsoft.com/office/drawing/2014/main" id="{5343EBCD-7BA9-44C9-BB35-61F7043CA1AC}"/>
                </a:ext>
              </a:extLst>
            </p:cNvPr>
            <p:cNvSpPr>
              <a:spLocks noChangeArrowheads="1"/>
            </p:cNvSpPr>
            <p:nvPr/>
          </p:nvSpPr>
          <p:spPr bwMode="auto">
            <a:xfrm>
              <a:off x="5977079" y="3473113"/>
              <a:ext cx="2438400" cy="2209800"/>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a typeface="ＭＳ Ｐゴシック" charset="0"/>
              </a:endParaRPr>
            </a:p>
          </p:txBody>
        </p:sp>
        <p:sp>
          <p:nvSpPr>
            <p:cNvPr id="42" name="Rectangle 43">
              <a:extLst>
                <a:ext uri="{FF2B5EF4-FFF2-40B4-BE49-F238E27FC236}">
                  <a16:creationId xmlns:a16="http://schemas.microsoft.com/office/drawing/2014/main" id="{BC261924-0C34-4E12-B178-DA1B5358CD45}"/>
                </a:ext>
              </a:extLst>
            </p:cNvPr>
            <p:cNvSpPr>
              <a:spLocks noChangeArrowheads="1"/>
            </p:cNvSpPr>
            <p:nvPr/>
          </p:nvSpPr>
          <p:spPr bwMode="auto">
            <a:xfrm>
              <a:off x="5900879" y="2490782"/>
              <a:ext cx="2590800" cy="326833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a typeface="ＭＳ Ｐゴシック" charset="0"/>
              </a:endParaRPr>
            </a:p>
          </p:txBody>
        </p:sp>
        <p:sp>
          <p:nvSpPr>
            <p:cNvPr id="43" name="Text Box 44">
              <a:extLst>
                <a:ext uri="{FF2B5EF4-FFF2-40B4-BE49-F238E27FC236}">
                  <a16:creationId xmlns:a16="http://schemas.microsoft.com/office/drawing/2014/main" id="{52CB7FDF-18B0-4017-A2DB-7802B5600019}"/>
                </a:ext>
              </a:extLst>
            </p:cNvPr>
            <p:cNvSpPr txBox="1">
              <a:spLocks noChangeArrowheads="1"/>
            </p:cNvSpPr>
            <p:nvPr/>
          </p:nvSpPr>
          <p:spPr bwMode="auto">
            <a:xfrm>
              <a:off x="5977079" y="2490782"/>
              <a:ext cx="2691514" cy="563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lnSpc>
                  <a:spcPct val="85000"/>
                </a:lnSpc>
              </a:pPr>
              <a:r>
                <a:rPr lang="en-US" dirty="0">
                  <a:solidFill>
                    <a:srgbClr val="000000"/>
                  </a:solidFill>
                  <a:latin typeface="Trebuchet MS" panose="020B0603020202020204" pitchFamily="34" charset="0"/>
                  <a:ea typeface="ＭＳ Ｐゴシック" charset="0"/>
                  <a:cs typeface="Calibri" panose="020F0502020204030204" pitchFamily="34" charset="0"/>
                </a:rPr>
                <a:t>Evaluators Templated on Evaluation Type:</a:t>
              </a:r>
            </a:p>
          </p:txBody>
        </p:sp>
        <p:sp>
          <p:nvSpPr>
            <p:cNvPr id="44" name="AutoShape 45">
              <a:extLst>
                <a:ext uri="{FF2B5EF4-FFF2-40B4-BE49-F238E27FC236}">
                  <a16:creationId xmlns:a16="http://schemas.microsoft.com/office/drawing/2014/main" id="{2B0CC292-AB2F-4C36-886C-9D6D6D2BC2A7}"/>
                </a:ext>
              </a:extLst>
            </p:cNvPr>
            <p:cNvSpPr>
              <a:spLocks noChangeArrowheads="1"/>
            </p:cNvSpPr>
            <p:nvPr/>
          </p:nvSpPr>
          <p:spPr bwMode="auto">
            <a:xfrm>
              <a:off x="6053279" y="3092113"/>
              <a:ext cx="1143000" cy="304800"/>
            </a:xfrm>
            <a:prstGeom prst="roundRect">
              <a:avLst>
                <a:gd name="adj" fmla="val 16667"/>
              </a:avLst>
            </a:prstGeom>
            <a:gradFill rotWithShape="0">
              <a:gsLst>
                <a:gs pos="0">
                  <a:srgbClr val="99CCFF">
                    <a:gamma/>
                    <a:tint val="33333"/>
                    <a:invGamma/>
                  </a:srgbClr>
                </a:gs>
                <a:gs pos="100000">
                  <a:srgbClr val="99CCFF"/>
                </a:gs>
              </a:gsLst>
              <a:lin ang="5400000" scaled="1"/>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dirty="0">
                  <a:solidFill>
                    <a:srgbClr val="000000"/>
                  </a:solidFill>
                  <a:latin typeface="Trebuchet MS" panose="020B0603020202020204" pitchFamily="34" charset="0"/>
                  <a:ea typeface="ＭＳ Ｐゴシック" charset="0"/>
                  <a:cs typeface="Calibri" panose="020F0502020204030204" pitchFamily="34" charset="0"/>
                </a:rPr>
                <a:t>&lt;</a:t>
              </a:r>
              <a:r>
                <a:rPr lang="en-US" dirty="0" err="1">
                  <a:solidFill>
                    <a:srgbClr val="000000"/>
                  </a:solidFill>
                  <a:latin typeface="Trebuchet MS" panose="020B0603020202020204" pitchFamily="34" charset="0"/>
                  <a:ea typeface="ＭＳ Ｐゴシック" charset="0"/>
                  <a:cs typeface="Calibri" panose="020F0502020204030204" pitchFamily="34" charset="0"/>
                </a:rPr>
                <a:t>EvalT</a:t>
              </a:r>
              <a:r>
                <a:rPr lang="en-US" dirty="0">
                  <a:solidFill>
                    <a:srgbClr val="000000"/>
                  </a:solidFill>
                  <a:latin typeface="Trebuchet MS" panose="020B0603020202020204" pitchFamily="34" charset="0"/>
                  <a:ea typeface="ＭＳ Ｐゴシック" charset="0"/>
                  <a:cs typeface="Calibri" panose="020F0502020204030204" pitchFamily="34" charset="0"/>
                </a:rPr>
                <a:t>&gt;</a:t>
              </a:r>
            </a:p>
          </p:txBody>
        </p:sp>
        <p:sp>
          <p:nvSpPr>
            <p:cNvPr id="45" name="Text Box 57">
              <a:extLst>
                <a:ext uri="{FF2B5EF4-FFF2-40B4-BE49-F238E27FC236}">
                  <a16:creationId xmlns:a16="http://schemas.microsoft.com/office/drawing/2014/main" id="{D1125C69-F916-4A9E-998C-033E8311D4AF}"/>
                </a:ext>
              </a:extLst>
            </p:cNvPr>
            <p:cNvSpPr txBox="1">
              <a:spLocks noChangeArrowheads="1"/>
            </p:cNvSpPr>
            <p:nvPr/>
          </p:nvSpPr>
          <p:spPr bwMode="auto">
            <a:xfrm>
              <a:off x="5900879" y="3549313"/>
              <a:ext cx="2590800" cy="3298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85000"/>
                </a:lnSpc>
              </a:pPr>
              <a:r>
                <a:rPr lang="en-US" dirty="0">
                  <a:solidFill>
                    <a:srgbClr val="000000"/>
                  </a:solidFill>
                  <a:latin typeface="Calibri" panose="020F0502020204030204" pitchFamily="34" charset="0"/>
                  <a:ea typeface="ＭＳ Ｐゴシック" charset="0"/>
                  <a:cs typeface="Calibri" panose="020F0502020204030204" pitchFamily="34" charset="0"/>
                </a:rPr>
                <a:t>Template Specializations:</a:t>
              </a:r>
            </a:p>
          </p:txBody>
        </p:sp>
        <p:sp>
          <p:nvSpPr>
            <p:cNvPr id="46" name="Text Box 58">
              <a:extLst>
                <a:ext uri="{FF2B5EF4-FFF2-40B4-BE49-F238E27FC236}">
                  <a16:creationId xmlns:a16="http://schemas.microsoft.com/office/drawing/2014/main" id="{A15FC531-7A95-40B7-9489-171358F67788}"/>
                </a:ext>
              </a:extLst>
            </p:cNvPr>
            <p:cNvSpPr txBox="1">
              <a:spLocks noChangeArrowheads="1"/>
            </p:cNvSpPr>
            <p:nvPr/>
          </p:nvSpPr>
          <p:spPr bwMode="auto">
            <a:xfrm>
              <a:off x="7256604" y="3054014"/>
              <a:ext cx="10604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000000"/>
                  </a:solidFill>
                  <a:latin typeface="Calibri" panose="020F0502020204030204" pitchFamily="34" charset="0"/>
                  <a:ea typeface="ＭＳ Ｐゴシック" charset="0"/>
                  <a:cs typeface="Calibri" panose="020F0502020204030204" pitchFamily="34" charset="0"/>
                </a:rPr>
                <a:t>(Generic)</a:t>
              </a:r>
            </a:p>
          </p:txBody>
        </p:sp>
      </p:grpSp>
      <p:sp>
        <p:nvSpPr>
          <p:cNvPr id="28" name="Title 12">
            <a:extLst>
              <a:ext uri="{FF2B5EF4-FFF2-40B4-BE49-F238E27FC236}">
                <a16:creationId xmlns:a16="http://schemas.microsoft.com/office/drawing/2014/main" id="{7B9BFA3B-0D24-498C-AA21-AD4EA5A9D585}"/>
              </a:ext>
            </a:extLst>
          </p:cNvPr>
          <p:cNvSpPr>
            <a:spLocks noGrp="1"/>
          </p:cNvSpPr>
          <p:nvPr>
            <p:ph type="title"/>
          </p:nvPr>
        </p:nvSpPr>
        <p:spPr>
          <a:xfrm>
            <a:off x="1504335" y="69528"/>
            <a:ext cx="10096500" cy="774779"/>
          </a:xfrm>
        </p:spPr>
        <p:txBody>
          <a:bodyPr>
            <a:normAutofit/>
          </a:bodyPr>
          <a:lstStyle/>
          <a:p>
            <a:r>
              <a:rPr lang="en-US" sz="3600" dirty="0">
                <a:solidFill>
                  <a:srgbClr val="0070C0"/>
                </a:solidFill>
                <a:latin typeface="Trebuchet MS" panose="020B0603020202020204" pitchFamily="34" charset="0"/>
              </a:rPr>
              <a:t>Albany Under the Hood</a:t>
            </a:r>
          </a:p>
        </p:txBody>
      </p:sp>
      <p:sp>
        <p:nvSpPr>
          <p:cNvPr id="29" name="TextBox 28">
            <a:extLst>
              <a:ext uri="{FF2B5EF4-FFF2-40B4-BE49-F238E27FC236}">
                <a16:creationId xmlns:a16="http://schemas.microsoft.com/office/drawing/2014/main" id="{D57D4A40-3ECA-46C6-86DC-3AF8B0C4D216}"/>
              </a:ext>
            </a:extLst>
          </p:cNvPr>
          <p:cNvSpPr txBox="1"/>
          <p:nvPr/>
        </p:nvSpPr>
        <p:spPr>
          <a:xfrm>
            <a:off x="3167721" y="850134"/>
            <a:ext cx="5653549" cy="774779"/>
          </a:xfrm>
          <a:prstGeom prst="rect">
            <a:avLst/>
          </a:prstGeom>
          <a:solidFill>
            <a:srgbClr val="FFFFCC"/>
          </a:solidFill>
        </p:spPr>
        <p:txBody>
          <a:bodyPr vert="horz" wrap="square" lIns="91440" tIns="45720" rIns="91440" bIns="45720" rtlCol="0">
            <a:noAutofit/>
          </a:bodyPr>
          <a:lstStyle/>
          <a:p>
            <a:pPr algn="ctr"/>
            <a:r>
              <a:rPr lang="en-US" sz="2200" b="1" dirty="0">
                <a:latin typeface="Trebuchet MS" panose="020B0603020202020204" pitchFamily="34" charset="0"/>
              </a:rPr>
              <a:t>Albany</a:t>
            </a:r>
            <a:r>
              <a:rPr lang="en-US" sz="2200" dirty="0">
                <a:latin typeface="Trebuchet MS" panose="020B0603020202020204" pitchFamily="34" charset="0"/>
              </a:rPr>
              <a:t> provides the “</a:t>
            </a:r>
            <a:r>
              <a:rPr lang="en-US" sz="2200" b="1" dirty="0">
                <a:latin typeface="Trebuchet MS" panose="020B0603020202020204" pitchFamily="34" charset="0"/>
              </a:rPr>
              <a:t>glue</a:t>
            </a:r>
            <a:r>
              <a:rPr lang="en-US" sz="2200" dirty="0">
                <a:latin typeface="Trebuchet MS" panose="020B0603020202020204" pitchFamily="34" charset="0"/>
              </a:rPr>
              <a:t>” that connects components (via abstract interfaces).</a:t>
            </a:r>
          </a:p>
        </p:txBody>
      </p:sp>
      <p:sp>
        <p:nvSpPr>
          <p:cNvPr id="31" name="Slide Number Placeholder 3">
            <a:extLst>
              <a:ext uri="{FF2B5EF4-FFF2-40B4-BE49-F238E27FC236}">
                <a16:creationId xmlns:a16="http://schemas.microsoft.com/office/drawing/2014/main" id="{FBF68822-3636-45F6-BD34-E4374F765292}"/>
              </a:ext>
            </a:extLst>
          </p:cNvPr>
          <p:cNvSpPr txBox="1">
            <a:spLocks/>
          </p:cNvSpPr>
          <p:nvPr/>
        </p:nvSpPr>
        <p:spPr>
          <a:xfrm>
            <a:off x="11775603" y="6492875"/>
            <a:ext cx="489438" cy="365125"/>
          </a:xfr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B149FD-26F7-3645-B4E7-BA8B8CC5EEA8}" type="slidenum">
              <a:rPr lang="en-US" sz="1400" smtClean="0">
                <a:solidFill>
                  <a:schemeClr val="bg1"/>
                </a:solidFill>
                <a:latin typeface="Trebuchet MS" panose="020B0603020202020204" pitchFamily="34" charset="0"/>
              </a:rPr>
              <a:pPr/>
              <a:t>9</a:t>
            </a:fld>
            <a:endParaRPr lang="en-US" sz="1400" dirty="0">
              <a:solidFill>
                <a:schemeClr val="bg1"/>
              </a:solidFill>
              <a:latin typeface="Trebuchet MS" panose="020B0603020202020204" pitchFamily="34" charset="0"/>
            </a:endParaRPr>
          </a:p>
        </p:txBody>
      </p:sp>
      <p:sp>
        <p:nvSpPr>
          <p:cNvPr id="20" name="TextBox 19">
            <a:extLst>
              <a:ext uri="{FF2B5EF4-FFF2-40B4-BE49-F238E27FC236}">
                <a16:creationId xmlns:a16="http://schemas.microsoft.com/office/drawing/2014/main" id="{FCB3FEC2-CC20-4654-BA58-855E5313C548}"/>
              </a:ext>
            </a:extLst>
          </p:cNvPr>
          <p:cNvSpPr txBox="1"/>
          <p:nvPr/>
        </p:nvSpPr>
        <p:spPr>
          <a:xfrm>
            <a:off x="6761588" y="5550996"/>
            <a:ext cx="4486080" cy="1041766"/>
          </a:xfrm>
          <a:prstGeom prst="rect">
            <a:avLst/>
          </a:prstGeom>
          <a:ln w="28575">
            <a:solidFill>
              <a:srgbClr val="0070C0"/>
            </a:solidFill>
          </a:ln>
        </p:spPr>
        <p:txBody>
          <a:bodyPr vert="horz" wrap="square" lIns="91440" tIns="45720" rIns="91440" bIns="45720" rtlCol="0">
            <a:noAutofit/>
          </a:bodyPr>
          <a:lstStyle/>
          <a:p>
            <a:pPr algn="ctr"/>
            <a:r>
              <a:rPr lang="en-US" sz="2000" dirty="0">
                <a:latin typeface="Trebuchet MS" panose="020B0603020202020204" pitchFamily="34" charset="0"/>
              </a:rPr>
              <a:t>For </a:t>
            </a:r>
            <a:r>
              <a:rPr lang="en-US" sz="2000" b="1" dirty="0" smtClean="0">
                <a:solidFill>
                  <a:srgbClr val="0070C0"/>
                </a:solidFill>
                <a:latin typeface="Trebuchet MS" panose="020B0603020202020204" pitchFamily="34" charset="0"/>
              </a:rPr>
              <a:t>more details on these ingredients</a:t>
            </a:r>
            <a:r>
              <a:rPr lang="en-US" sz="2000" dirty="0" smtClean="0">
                <a:latin typeface="Trebuchet MS" panose="020B0603020202020204" pitchFamily="34" charset="0"/>
              </a:rPr>
              <a:t>, </a:t>
            </a:r>
            <a:r>
              <a:rPr lang="en-US" sz="2000" dirty="0">
                <a:latin typeface="Trebuchet MS" panose="020B0603020202020204" pitchFamily="34" charset="0"/>
              </a:rPr>
              <a:t>please see </a:t>
            </a:r>
            <a:r>
              <a:rPr lang="en-US" sz="2000" dirty="0" smtClean="0">
                <a:latin typeface="Trebuchet MS" panose="020B0603020202020204" pitchFamily="34" charset="0"/>
              </a:rPr>
              <a:t>talk </a:t>
            </a:r>
            <a:r>
              <a:rPr lang="en-US" sz="2000" dirty="0">
                <a:latin typeface="Trebuchet MS" panose="020B0603020202020204" pitchFamily="34" charset="0"/>
              </a:rPr>
              <a:t>by </a:t>
            </a:r>
            <a:r>
              <a:rPr lang="en-US" sz="2000" b="1" dirty="0">
                <a:solidFill>
                  <a:srgbClr val="0070C0"/>
                </a:solidFill>
                <a:latin typeface="Trebuchet MS" panose="020B0603020202020204" pitchFamily="34" charset="0"/>
              </a:rPr>
              <a:t>Jerry Watkins </a:t>
            </a:r>
            <a:r>
              <a:rPr lang="en-US" sz="2000" dirty="0">
                <a:latin typeface="Trebuchet MS" panose="020B0603020202020204" pitchFamily="34" charset="0"/>
              </a:rPr>
              <a:t>(MS284: Thurs. Mar. 2</a:t>
            </a:r>
            <a:r>
              <a:rPr lang="en-US" sz="2000" dirty="0" smtClean="0">
                <a:latin typeface="Trebuchet MS" panose="020B0603020202020204" pitchFamily="34" charset="0"/>
              </a:rPr>
              <a:t>).</a:t>
            </a:r>
            <a:endParaRPr lang="en-US" sz="2000" dirty="0">
              <a:latin typeface="Trebuchet MS" panose="020B0603020202020204" pitchFamily="34" charset="0"/>
            </a:endParaRPr>
          </a:p>
        </p:txBody>
      </p:sp>
    </p:spTree>
    <p:extLst>
      <p:ext uri="{BB962C8B-B14F-4D97-AF65-F5344CB8AC3E}">
        <p14:creationId xmlns:p14="http://schemas.microsoft.com/office/powerpoint/2010/main" val="1028900305"/>
      </p:ext>
    </p:extLst>
  </p:cSld>
  <p:clrMapOvr>
    <a:masterClrMapping/>
  </p:clrMapOvr>
  <p:timing>
    <p:tnLst>
      <p:par>
        <p:cTn id="1" dur="indefinite" restart="never" nodeType="tmRoot"/>
      </p:par>
    </p:tnLst>
  </p:timing>
</p:sld>
</file>

<file path=ppt/theme/theme1.xml><?xml version="1.0" encoding="utf-8"?>
<a:theme xmlns:a="http://schemas.openxmlformats.org/drawingml/2006/main" name="Sandia Angles">
  <a:themeElements>
    <a:clrScheme name="Sandia">
      <a:dk1>
        <a:srgbClr val="373434"/>
      </a:dk1>
      <a:lt1>
        <a:srgbClr val="FFFFFF"/>
      </a:lt1>
      <a:dk2>
        <a:srgbClr val="005376"/>
      </a:dk2>
      <a:lt2>
        <a:srgbClr val="E7E6E6"/>
      </a:lt2>
      <a:accent1>
        <a:srgbClr val="27ADCF"/>
      </a:accent1>
      <a:accent2>
        <a:srgbClr val="269077"/>
      </a:accent2>
      <a:accent3>
        <a:srgbClr val="6AB344"/>
      </a:accent3>
      <a:accent4>
        <a:srgbClr val="F69B45"/>
      </a:accent4>
      <a:accent5>
        <a:srgbClr val="A93F36"/>
      </a:accent5>
      <a:accent6>
        <a:srgbClr val="7F3A7F"/>
      </a:accent6>
      <a:hlink>
        <a:srgbClr val="27ADCF"/>
      </a:hlink>
      <a:folHlink>
        <a:srgbClr val="285C7B"/>
      </a:folHlink>
    </a:clrScheme>
    <a:fontScheme name="Open Sans Bold &amp; light">
      <a:majorFont>
        <a:latin typeface="Open Sans bold"/>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6497</TotalTime>
  <Words>5903</Words>
  <Application>Microsoft Office PowerPoint</Application>
  <PresentationFormat>Widescreen</PresentationFormat>
  <Paragraphs>981</Paragraphs>
  <Slides>39</Slides>
  <Notes>31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39</vt:i4>
      </vt:variant>
    </vt:vector>
  </HeadingPairs>
  <TitlesOfParts>
    <vt:vector size="53" baseType="lpstr">
      <vt:lpstr>ＭＳ Ｐゴシック</vt:lpstr>
      <vt:lpstr>Garamond</vt:lpstr>
      <vt:lpstr>Trebuchet MS</vt:lpstr>
      <vt:lpstr>Calibri</vt:lpstr>
      <vt:lpstr>Open Sans bold</vt:lpstr>
      <vt:lpstr>Courier New</vt:lpstr>
      <vt:lpstr>Wingdings</vt:lpstr>
      <vt:lpstr>Cambria Math</vt:lpstr>
      <vt:lpstr>Open Sans Light</vt:lpstr>
      <vt:lpstr>Symbol</vt:lpstr>
      <vt:lpstr>Times New Roman</vt:lpstr>
      <vt:lpstr>Arial</vt:lpstr>
      <vt:lpstr>Open Sans</vt:lpstr>
      <vt:lpstr>Sandia Angles</vt:lpstr>
      <vt:lpstr>Achieving and maintaining performance and performance portability within the Albany multi-physics code: perspectives &amp; tools</vt:lpstr>
      <vt:lpstr>The Albany Code Base</vt:lpstr>
      <vt:lpstr>History of Albany</vt:lpstr>
      <vt:lpstr>Albany and its Requirements Today</vt:lpstr>
      <vt:lpstr>Albany and its Requirements Today</vt:lpstr>
      <vt:lpstr>Outline</vt:lpstr>
      <vt:lpstr>Outline</vt:lpstr>
      <vt:lpstr>The Components in Albany</vt:lpstr>
      <vt:lpstr>Albany Under the Hood</vt:lpstr>
      <vt:lpstr>Albany Supporting Tools: Kokkos – Performance Portability</vt:lpstr>
      <vt:lpstr>Albany Supporting Tools: Phalanx Evaluator – Templated Phalanx Node </vt:lpstr>
      <vt:lpstr>Albany Supporting Tools: Phalanx Evaluator – Templated Phalanx Node </vt:lpstr>
      <vt:lpstr>Albany Supporting Tools: Phalanx – Directed Acyclic Graph (DAG)</vt:lpstr>
      <vt:lpstr>Albany Supporting Tools: Sacado – Automatic Differentiation (AD)</vt:lpstr>
      <vt:lpstr>Performance Portability Demonstration: Antarctica Weak Scalability Study</vt:lpstr>
      <vt:lpstr>Performance on Cori and Summit</vt:lpstr>
      <vt:lpstr>Performance Highlights</vt:lpstr>
      <vt:lpstr>Outline</vt:lpstr>
      <vt:lpstr>Albany in February 2019</vt:lpstr>
      <vt:lpstr>Albany Today</vt:lpstr>
      <vt:lpstr>PyAlbany: A Python Interface to Albany</vt:lpstr>
      <vt:lpstr>(Automated Regression) Testing, Testing, Testing</vt:lpstr>
      <vt:lpstr>… and More (Automated Performance) Testing!</vt:lpstr>
      <vt:lpstr>Detecting Performance Regressions/Improvements</vt:lpstr>
      <vt:lpstr>Monitoring Performance Comparisons</vt:lpstr>
      <vt:lpstr>Automated Parameter/Performance Tuning</vt:lpstr>
      <vt:lpstr>Outline</vt:lpstr>
      <vt:lpstr>Summary &amp; Perspectives</vt:lpstr>
      <vt:lpstr>Bridging the Gap between Sandia &amp; Academia, and Promoting Inclusion &amp; Diversity through Albany</vt:lpstr>
      <vt:lpstr>Special Issue of CiSE on Research Software Engineers</vt:lpstr>
      <vt:lpstr>References</vt:lpstr>
      <vt:lpstr>Funding/Acknowledgements</vt:lpstr>
      <vt:lpstr>Start of backup slides</vt:lpstr>
      <vt:lpstr>MALI (MPAS-Albany Land Ice) Software Ecosystem</vt:lpstr>
      <vt:lpstr>First-Order (FO) Stokes Velocity Model</vt:lpstr>
      <vt:lpstr>Albany Under the Hood</vt:lpstr>
      <vt:lpstr>Albany Supporting Tools: Belos/MueLu – Preconditioned Iterative Solver </vt:lpstr>
      <vt:lpstr>Future Performance Overview</vt:lpstr>
      <vt:lpstr>Summary &amp; Perspectives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Rejeki Lancar</dc:creator>
  <cp:lastModifiedBy>LOFTAdmin</cp:lastModifiedBy>
  <cp:revision>601</cp:revision>
  <dcterms:created xsi:type="dcterms:W3CDTF">2018-07-21T13:25:45Z</dcterms:created>
  <dcterms:modified xsi:type="dcterms:W3CDTF">2023-03-01T11:27:59Z</dcterms:modified>
</cp:coreProperties>
</file>